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0" r:id="rId5"/>
    <p:sldMasterId id="2147483673" r:id="rId6"/>
    <p:sldMasterId id="2147483686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jFZI7YRxCiE0EbnHvtIJ9UUp9t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customschemas.google.com/relationships/presentationmetadata" Target="metadata"/><Relationship Id="rId12" Type="http://schemas.openxmlformats.org/officeDocument/2006/relationships/slide" Target="slides/slide4.xml"/><Relationship Id="rId34" Type="http://schemas.openxmlformats.org/officeDocument/2006/relationships/slide" Target="slides/slide26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scholarspace.manoa.hawaii.edu/items/2f041c43-4a6c-48a3-ad8a-e17c883b5ae1" TargetMode="Externa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igital.library.unt.edu/ark:/67531/metadc2018452/" TargetMode="External"/><Relationship Id="rId3" Type="http://schemas.openxmlformats.org/officeDocument/2006/relationships/hyperlink" Target="https://digital.library.unt.edu/ark:/67531/metadc2018452/metadata.mets.xml" TargetMode="Externa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sil.org/resources/archives/47522" TargetMode="Externa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8" name="Google Shape;3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1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7" name="Google Shape;45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Spelled out acronyms on this slide: {PLEASE ADD}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6" name="Google Shape;48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Spelled out acronyms on this slide: {PLEASE ADD}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IMLS is like the NSF for Libraries, Archives, and Museums.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3" name="Google Shape;5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https://scholarspace.manoa.hawaii.edu/items/2f041c43-4a6c-48a3-ad8a-e17c883b5ae1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Record presents itself as Tape 10 Side A. It seems to describe the Audio File which is a WAV file. But has a creation date of March 1977. EVEN though the wave file format only debuted in 1991. Then for Tape 10 Side B, the relationship is considered a part of SIDE A. How does this match up with what we have learned about expressions and parts of expressions? Do we see a clear case here of the tape being cataloged or the audio file or neither? This seems to be neither a record of an Expression, nor a Manifestation.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Link: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https://digital.library.unt.edu/ark:/67531/metadc2018452/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https://digital.library.unt.edu/ark:/67531/metadc2018452/metadata.mets.xml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https://www.iana.org/assignments/media-types/media-types.xhtml#audio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8" name="Google Shape;52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https://www.sil.org/resources/archives/47522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6" name="Google Shape;556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63" name="Google Shape;563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3" name="Google Shape;57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IMLS is like the NSF for Libraries, Archives, and Museums.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" name="Google Shape;49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1" name="Google Shape;61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64" name="Google Shape;64;p5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5" name="Google Shape;65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8" name="Google Shape;6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2" name="Google Shape;72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5" name="Google Shape;7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8" name="Google Shape;78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9" name="Google Shape;79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2" name="Google Shape;82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6" name="Google Shape;86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7" name="Google Shape;87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8" name="Google Shape;8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3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94" name="Google Shape;94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5" name="Google Shape;95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0" name="Google Shape;100;p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1" name="Google Shape;101;p65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65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3" name="Google Shape;113;p6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6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8" name="Google Shape;118;p6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7" name="Google Shape;127;p69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69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5" name="Google Shape;135;p7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6" name="Google Shape;136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9" name="Google Shape;139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7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3" name="Google Shape;143;p7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4" name="Google Shape;144;p7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5" name="Google Shape;145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8" name="Google Shape;148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5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  <p:sp>
        <p:nvSpPr>
          <p:cNvPr id="151" name="Google Shape;151;p7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2" name="Google Shape;152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6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3" name="Google Shape;163;p36"/>
          <p:cNvSpPr txBox="1"/>
          <p:nvPr>
            <p:ph idx="1" type="subTitle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164" name="Google Shape;164;p3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5" name="Google Shape;165;p3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3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4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9" name="Google Shape;169;p4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70" name="Google Shape;170;p4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4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4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6"/>
          <p:cNvSpPr txBox="1"/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5" name="Google Shape;175;p46"/>
          <p:cNvSpPr txBox="1"/>
          <p:nvPr>
            <p:ph idx="1" type="body"/>
          </p:nvPr>
        </p:nvSpPr>
        <p:spPr>
          <a:xfrm>
            <a:off x="623888" y="3442097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6" name="Google Shape;176;p46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46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8" name="Google Shape;178;p46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1" name="Google Shape;181;p47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2" name="Google Shape;182;p47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83" name="Google Shape;183;p47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4" name="Google Shape;184;p47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5" name="Google Shape;185;p47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37"/>
          <p:cNvSpPr txBox="1"/>
          <p:nvPr>
            <p:ph idx="10" type="dt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37"/>
          <p:cNvSpPr txBox="1"/>
          <p:nvPr>
            <p:ph idx="11" type="ftr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8"/>
          <p:cNvSpPr txBox="1"/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8" name="Google Shape;188;p48"/>
          <p:cNvSpPr txBox="1"/>
          <p:nvPr>
            <p:ph idx="1" type="body"/>
          </p:nvPr>
        </p:nvSpPr>
        <p:spPr>
          <a:xfrm>
            <a:off x="629841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89" name="Google Shape;189;p48"/>
          <p:cNvSpPr txBox="1"/>
          <p:nvPr>
            <p:ph idx="2" type="body"/>
          </p:nvPr>
        </p:nvSpPr>
        <p:spPr>
          <a:xfrm>
            <a:off x="629841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0" name="Google Shape;190;p48"/>
          <p:cNvSpPr txBox="1"/>
          <p:nvPr>
            <p:ph idx="3" type="body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91" name="Google Shape;191;p48"/>
          <p:cNvSpPr txBox="1"/>
          <p:nvPr>
            <p:ph idx="4" type="body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2" name="Google Shape;192;p48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48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4" name="Google Shape;194;p48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9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7" name="Google Shape;197;p49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49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49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0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2" name="Google Shape;202;p50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3" name="Google Shape;203;p50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1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6" name="Google Shape;206;p51"/>
          <p:cNvSpPr txBox="1"/>
          <p:nvPr>
            <p:ph idx="1" type="body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207" name="Google Shape;207;p51"/>
          <p:cNvSpPr txBox="1"/>
          <p:nvPr>
            <p:ph idx="2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08" name="Google Shape;208;p51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09" name="Google Shape;209;p51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0" name="Google Shape;210;p51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2"/>
          <p:cNvSpPr txBox="1"/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3" name="Google Shape;213;p52"/>
          <p:cNvSpPr/>
          <p:nvPr>
            <p:ph idx="2" type="pic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52"/>
          <p:cNvSpPr txBox="1"/>
          <p:nvPr>
            <p:ph idx="1" type="body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215" name="Google Shape;215;p52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6" name="Google Shape;216;p52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7" name="Google Shape;217;p52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5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0" name="Google Shape;220;p53"/>
          <p:cNvSpPr txBox="1"/>
          <p:nvPr>
            <p:ph idx="1" type="body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1" name="Google Shape;221;p5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2" name="Google Shape;222;p5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3" name="Google Shape;223;p5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54"/>
          <p:cNvSpPr txBox="1"/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6" name="Google Shape;226;p54"/>
          <p:cNvSpPr txBox="1"/>
          <p:nvPr>
            <p:ph idx="1" type="body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227" name="Google Shape;227;p54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8" name="Google Shape;228;p54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9" name="Google Shape;229;p54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1" name="Google Shape;41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6" name="Google Shape;46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theme" Target="../theme/theme5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6.xml"/><Relationship Id="rId10" Type="http://schemas.openxmlformats.org/officeDocument/2006/relationships/slideLayout" Target="../slideLayouts/slideLayout45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36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5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7" name="Google Shape;157;p35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8" name="Google Shape;158;p35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9" name="Google Shape;159;p35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0" name="Google Shape;160;p35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archive.mpi.nl/islandora/object/lat%3A1839_00_0000_0000_0017_E02A_E" TargetMode="External"/><Relationship Id="rId4" Type="http://schemas.openxmlformats.org/officeDocument/2006/relationships/hyperlink" Target="https://digital.library.unt.edu/ark:/67531/metadc1248335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ifla.org/resources/?oPubId=11412" TargetMode="External"/><Relationship Id="rId4" Type="http://schemas.openxmlformats.org/officeDocument/2006/relationships/hyperlink" Target="https://www.ifla.org/resources/?oPubId=11412" TargetMode="External"/><Relationship Id="rId5" Type="http://schemas.openxmlformats.org/officeDocument/2006/relationships/hyperlink" Target="https://www.ifla.org/resources/?oPubId=11412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ifla.org/resources/?oPubId=11412" TargetMode="External"/><Relationship Id="rId4" Type="http://schemas.openxmlformats.org/officeDocument/2006/relationships/hyperlink" Target="https://www.ifla.org/resources/?oPubId=11412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www.ifla.org/resources/?oPubId=11412" TargetMode="External"/><Relationship Id="rId4" Type="http://schemas.openxmlformats.org/officeDocument/2006/relationships/hyperlink" Target="https://www.ifla.org/resources/?oPubId=11412" TargetMode="External"/><Relationship Id="rId5" Type="http://schemas.openxmlformats.org/officeDocument/2006/relationships/hyperlink" Target="https://www.ifla.org/resources/?oPubId=11412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8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0.png"/><Relationship Id="rId4" Type="http://schemas.openxmlformats.org/officeDocument/2006/relationships/image" Target="../media/image2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4.png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ci.unt.edu/lamlangarctraining" TargetMode="External"/><Relationship Id="rId4" Type="http://schemas.openxmlformats.org/officeDocument/2006/relationships/hyperlink" Target="https://ci.unt.edu/lamlangarctraining" TargetMode="External"/><Relationship Id="rId5" Type="http://schemas.openxmlformats.org/officeDocument/2006/relationships/image" Target="../media/image23.png"/></Relationships>
</file>

<file path=ppt/slides/_rels/slide26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zotero.org/google-docs/?XxZmsx" TargetMode="External"/><Relationship Id="rId10" Type="http://schemas.openxmlformats.org/officeDocument/2006/relationships/hyperlink" Target="https://www.zotero.org/google-docs/?XxZmsx" TargetMode="External"/><Relationship Id="rId13" Type="http://schemas.openxmlformats.org/officeDocument/2006/relationships/hyperlink" Target="https://www.zotero.org/google-docs/?XxZmsx" TargetMode="External"/><Relationship Id="rId12" Type="http://schemas.openxmlformats.org/officeDocument/2006/relationships/hyperlink" Target="https://www.zotero.org/google-docs/?XxZmsx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www.zotero.org/google-docs/?XxZmsx" TargetMode="External"/><Relationship Id="rId4" Type="http://schemas.openxmlformats.org/officeDocument/2006/relationships/hyperlink" Target="https://www.zotero.org/google-docs/?XxZmsx" TargetMode="External"/><Relationship Id="rId9" Type="http://schemas.openxmlformats.org/officeDocument/2006/relationships/hyperlink" Target="https://www.zotero.org/google-docs/?XxZmsx" TargetMode="External"/><Relationship Id="rId15" Type="http://schemas.openxmlformats.org/officeDocument/2006/relationships/hyperlink" Target="https://www.zotero.org/google-docs/?XxZmsx" TargetMode="External"/><Relationship Id="rId14" Type="http://schemas.openxmlformats.org/officeDocument/2006/relationships/hyperlink" Target="https://www.zotero.org/google-docs/?XxZmsx" TargetMode="External"/><Relationship Id="rId17" Type="http://schemas.openxmlformats.org/officeDocument/2006/relationships/hyperlink" Target="https://www.zotero.org/google-docs/?XxZmsx" TargetMode="External"/><Relationship Id="rId16" Type="http://schemas.openxmlformats.org/officeDocument/2006/relationships/hyperlink" Target="https://www.zotero.org/google-docs/?XxZmsx" TargetMode="External"/><Relationship Id="rId5" Type="http://schemas.openxmlformats.org/officeDocument/2006/relationships/hyperlink" Target="https://www.zotero.org/google-docs/?XxZmsx" TargetMode="External"/><Relationship Id="rId6" Type="http://schemas.openxmlformats.org/officeDocument/2006/relationships/hyperlink" Target="https://www.zotero.org/google-docs/?XxZmsx" TargetMode="External"/><Relationship Id="rId7" Type="http://schemas.openxmlformats.org/officeDocument/2006/relationships/hyperlink" Target="https://www.zotero.org/google-docs/?XxZmsx" TargetMode="External"/><Relationship Id="rId8" Type="http://schemas.openxmlformats.org/officeDocument/2006/relationships/hyperlink" Target="https://www.zotero.org/google-docs/?XxZmsx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hugh4.us" TargetMode="External"/><Relationship Id="rId4" Type="http://schemas.openxmlformats.org/officeDocument/2006/relationships/image" Target="../media/image16.png"/><Relationship Id="rId5" Type="http://schemas.openxmlformats.org/officeDocument/2006/relationships/hyperlink" Target="https://www.sic.bio/" TargetMode="External"/><Relationship Id="rId6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catalog.unt.edu/preview_course_nopop.php?catoid=34&amp;coid=157651" TargetMode="External"/><Relationship Id="rId4" Type="http://schemas.openxmlformats.org/officeDocument/2006/relationships/hyperlink" Target="https://catalog.unt.edu/preview_course_nopop.php?catoid=34&amp;coid=157651" TargetMode="External"/><Relationship Id="rId5" Type="http://schemas.openxmlformats.org/officeDocument/2006/relationships/hyperlink" Target="https://catalog.unt.edu/preview_course_nopop.php?catoid=34&amp;coid=15765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ifla.org/resources/?oPubId=11412" TargetMode="External"/><Relationship Id="rId4" Type="http://schemas.openxmlformats.org/officeDocument/2006/relationships/hyperlink" Target="https://www.rdatoolkit.org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/>
          <p:nvPr/>
        </p:nvSpPr>
        <p:spPr>
          <a:xfrm>
            <a:off x="0" y="0"/>
            <a:ext cx="9144000" cy="2881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 txBox="1"/>
          <p:nvPr>
            <p:ph type="ctrTitle"/>
          </p:nvPr>
        </p:nvSpPr>
        <p:spPr>
          <a:xfrm>
            <a:off x="946604" y="389658"/>
            <a:ext cx="7250700" cy="210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Applying Library Science Models to the Arrangement of Language Collections</a:t>
            </a:r>
            <a:endParaRPr b="1" sz="3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"/>
          <p:cNvSpPr txBox="1"/>
          <p:nvPr/>
        </p:nvSpPr>
        <p:spPr>
          <a:xfrm>
            <a:off x="3187536" y="4261725"/>
            <a:ext cx="579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Hugh Paterson Ⅲ &amp; Sergio I. Coronado. 2025. Applying Library Science Models to the Arrangement of Language Collections. Paper presented at the </a:t>
            </a:r>
            <a:r>
              <a:rPr b="0" i="1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9th International Conference on Language Documentation and Conservation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(ICLDC). </a:t>
            </a:r>
            <a:r>
              <a:rPr b="1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of Hawaiʻi at Mānoa. March 6th–9th.</a:t>
            </a:r>
            <a:r>
              <a:rPr b="0" i="0" lang="e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Presentation slides Copyright 2025 by the authors. Licensed: CC-SA-ND.</a:t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"/>
          <p:cNvSpPr txBox="1"/>
          <p:nvPr/>
        </p:nvSpPr>
        <p:spPr>
          <a:xfrm>
            <a:off x="2942705" y="2970744"/>
            <a:ext cx="3142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Hugh Paterson III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&amp;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Sergio I. Coronado</a:t>
            </a:r>
            <a:endParaRPr b="1" i="0" sz="2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0"/>
          <p:cNvSpPr/>
          <p:nvPr/>
        </p:nvSpPr>
        <p:spPr>
          <a:xfrm>
            <a:off x="0" y="0"/>
            <a:ext cx="9144000" cy="101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0"/>
          <p:cNvSpPr txBox="1"/>
          <p:nvPr>
            <p:ph type="title"/>
          </p:nvPr>
        </p:nvSpPr>
        <p:spPr>
          <a:xfrm>
            <a:off x="311700" y="183572"/>
            <a:ext cx="85206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Language Resource WEMI Example 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352" name="Google Shape;35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53" name="Google Shape;353;p10"/>
          <p:cNvGrpSpPr/>
          <p:nvPr/>
        </p:nvGrpSpPr>
        <p:grpSpPr>
          <a:xfrm>
            <a:off x="301839" y="1292326"/>
            <a:ext cx="8392579" cy="651348"/>
            <a:chOff x="301839" y="1292326"/>
            <a:chExt cx="8392579" cy="651348"/>
          </a:xfrm>
        </p:grpSpPr>
        <p:sp>
          <p:nvSpPr>
            <p:cNvPr id="354" name="Google Shape;354;p10"/>
            <p:cNvSpPr/>
            <p:nvPr/>
          </p:nvSpPr>
          <p:spPr>
            <a:xfrm>
              <a:off x="2431900" y="1292326"/>
              <a:ext cx="3709476" cy="651348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The Conceptual Content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0"/>
            <p:cNvSpPr txBox="1"/>
            <p:nvPr/>
          </p:nvSpPr>
          <p:spPr>
            <a:xfrm>
              <a:off x="301839" y="1379500"/>
              <a:ext cx="977613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Work</a:t>
              </a:r>
              <a:endPara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0"/>
            <p:cNvSpPr txBox="1"/>
            <p:nvPr/>
          </p:nvSpPr>
          <p:spPr>
            <a:xfrm>
              <a:off x="6556206" y="1387182"/>
              <a:ext cx="2138212" cy="4616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sng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The Pear Story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7" name="Google Shape;357;p10"/>
          <p:cNvGrpSpPr/>
          <p:nvPr/>
        </p:nvGrpSpPr>
        <p:grpSpPr>
          <a:xfrm>
            <a:off x="286800" y="2325356"/>
            <a:ext cx="8667848" cy="738633"/>
            <a:chOff x="286800" y="2325356"/>
            <a:chExt cx="8667848" cy="738633"/>
          </a:xfrm>
        </p:grpSpPr>
        <p:sp>
          <p:nvSpPr>
            <p:cNvPr id="358" name="Google Shape;358;p10"/>
            <p:cNvSpPr/>
            <p:nvPr/>
          </p:nvSpPr>
          <p:spPr>
            <a:xfrm>
              <a:off x="2431900" y="2337801"/>
              <a:ext cx="3958308" cy="651348"/>
            </a:xfrm>
            <a:prstGeom prst="cloud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 Specific </a:t>
              </a:r>
              <a:r>
                <a:rPr b="0" i="1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Realization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Form of the 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0"/>
            <p:cNvSpPr txBox="1"/>
            <p:nvPr/>
          </p:nvSpPr>
          <p:spPr>
            <a:xfrm>
              <a:off x="286800" y="2424975"/>
              <a:ext cx="1979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Expression</a:t>
              </a:r>
              <a:endPara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0"/>
            <p:cNvSpPr txBox="1"/>
            <p:nvPr/>
          </p:nvSpPr>
          <p:spPr>
            <a:xfrm>
              <a:off x="6556206" y="2325356"/>
              <a:ext cx="2398442" cy="738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" sz="1800" u="sng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The Retelling of the Pear Story by Angam</a:t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1" name="Google Shape;361;p10"/>
          <p:cNvGrpSpPr/>
          <p:nvPr/>
        </p:nvGrpSpPr>
        <p:grpSpPr>
          <a:xfrm>
            <a:off x="368100" y="4089508"/>
            <a:ext cx="8586548" cy="738633"/>
            <a:chOff x="368100" y="4089508"/>
            <a:chExt cx="8586548" cy="738633"/>
          </a:xfrm>
        </p:grpSpPr>
        <p:sp>
          <p:nvSpPr>
            <p:cNvPr id="362" name="Google Shape;362;p10"/>
            <p:cNvSpPr txBox="1"/>
            <p:nvPr/>
          </p:nvSpPr>
          <p:spPr>
            <a:xfrm>
              <a:off x="6556206" y="4089508"/>
              <a:ext cx="2398442" cy="738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Two copies in different collections</a:t>
              </a:r>
              <a:endPara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0"/>
            <p:cNvSpPr txBox="1"/>
            <p:nvPr/>
          </p:nvSpPr>
          <p:spPr>
            <a:xfrm>
              <a:off x="368100" y="4220325"/>
              <a:ext cx="1979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Item</a:t>
              </a:r>
              <a:endPara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0"/>
            <p:cNvSpPr/>
            <p:nvPr/>
          </p:nvSpPr>
          <p:spPr>
            <a:xfrm>
              <a:off x="2431899" y="4220325"/>
              <a:ext cx="3958307" cy="477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Individual physical/digital copy of the manifestation within a collection</a:t>
              </a:r>
              <a:endParaRPr/>
            </a:p>
          </p:txBody>
        </p:sp>
      </p:grpSp>
      <p:grpSp>
        <p:nvGrpSpPr>
          <p:cNvPr id="365" name="Google Shape;365;p10"/>
          <p:cNvGrpSpPr/>
          <p:nvPr/>
        </p:nvGrpSpPr>
        <p:grpSpPr>
          <a:xfrm>
            <a:off x="286800" y="3155973"/>
            <a:ext cx="8667848" cy="738633"/>
            <a:chOff x="286800" y="3155973"/>
            <a:chExt cx="8667848" cy="738633"/>
          </a:xfrm>
        </p:grpSpPr>
        <p:sp>
          <p:nvSpPr>
            <p:cNvPr id="366" name="Google Shape;366;p10"/>
            <p:cNvSpPr txBox="1"/>
            <p:nvPr/>
          </p:nvSpPr>
          <p:spPr>
            <a:xfrm>
              <a:off x="286800" y="3305450"/>
              <a:ext cx="1979100" cy="47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900"/>
                <a:buFont typeface="Arial"/>
                <a:buNone/>
              </a:pPr>
              <a:r>
                <a:rPr b="1" i="0" lang="en" sz="1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Manifestation</a:t>
              </a:r>
              <a:endParaRPr b="1" i="0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0"/>
            <p:cNvSpPr txBox="1"/>
            <p:nvPr/>
          </p:nvSpPr>
          <p:spPr>
            <a:xfrm>
              <a:off x="6556206" y="3155973"/>
              <a:ext cx="2398442" cy="7386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8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Recorded video on film/.mov (file format)</a:t>
              </a:r>
              <a:endPara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2431899" y="3305450"/>
              <a:ext cx="3958308" cy="4770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 or Digital Form of Expression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1"/>
          <p:cNvSpPr/>
          <p:nvPr/>
        </p:nvSpPr>
        <p:spPr>
          <a:xfrm>
            <a:off x="0" y="0"/>
            <a:ext cx="9144000" cy="257175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11"/>
          <p:cNvSpPr txBox="1"/>
          <p:nvPr>
            <p:ph type="title"/>
          </p:nvPr>
        </p:nvSpPr>
        <p:spPr>
          <a:xfrm>
            <a:off x="311700" y="531097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b="1" lang="en">
                <a:solidFill>
                  <a:schemeClr val="lt1"/>
                </a:solidFill>
              </a:rPr>
              <a:t>Hugh’s Part </a:t>
            </a:r>
            <a:endParaRPr/>
          </a:p>
        </p:txBody>
      </p:sp>
      <p:grpSp>
        <p:nvGrpSpPr>
          <p:cNvPr id="375" name="Google Shape;375;p11"/>
          <p:cNvGrpSpPr/>
          <p:nvPr/>
        </p:nvGrpSpPr>
        <p:grpSpPr>
          <a:xfrm>
            <a:off x="2891960" y="1733842"/>
            <a:ext cx="3252014" cy="3214432"/>
            <a:chOff x="2891960" y="1733842"/>
            <a:chExt cx="3252014" cy="3214432"/>
          </a:xfrm>
        </p:grpSpPr>
        <p:sp>
          <p:nvSpPr>
            <p:cNvPr id="376" name="Google Shape;376;p11"/>
            <p:cNvSpPr/>
            <p:nvPr/>
          </p:nvSpPr>
          <p:spPr>
            <a:xfrm>
              <a:off x="3154680" y="3454356"/>
              <a:ext cx="2834639" cy="912900"/>
            </a:xfrm>
            <a:prstGeom prst="wedgeRectCallout">
              <a:avLst>
                <a:gd fmla="val -49901" name="adj1"/>
                <a:gd fmla="val 20547" name="adj2"/>
              </a:avLst>
            </a:prstGeom>
            <a:solidFill>
              <a:srgbClr val="7F7F7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Play Video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1"/>
            <p:cNvSpPr txBox="1"/>
            <p:nvPr/>
          </p:nvSpPr>
          <p:spPr>
            <a:xfrm>
              <a:off x="2891960" y="4433141"/>
              <a:ext cx="3252014" cy="5151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1430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0000EE"/>
                  </a:solidFill>
                  <a:latin typeface="Arial"/>
                  <a:ea typeface="Arial"/>
                  <a:cs typeface="Arial"/>
                  <a:sym typeface="Arial"/>
                </a:rPr>
                <a:t>10 mins (8:45-19:56)</a:t>
              </a:r>
              <a:endParaRPr b="1" i="0" sz="2000" u="none" cap="none" strike="noStrike">
                <a:solidFill>
                  <a:srgbClr val="0000EE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8" name="Google Shape;378;p11"/>
            <p:cNvGrpSpPr/>
            <p:nvPr/>
          </p:nvGrpSpPr>
          <p:grpSpPr>
            <a:xfrm>
              <a:off x="3755550" y="1733842"/>
              <a:ext cx="1632900" cy="1563924"/>
              <a:chOff x="4884251" y="3285504"/>
              <a:chExt cx="2423498" cy="2376494"/>
            </a:xfrm>
          </p:grpSpPr>
          <p:sp>
            <p:nvSpPr>
              <p:cNvPr id="379" name="Google Shape;379;p11"/>
              <p:cNvSpPr/>
              <p:nvPr/>
            </p:nvSpPr>
            <p:spPr>
              <a:xfrm>
                <a:off x="4884251" y="3285504"/>
                <a:ext cx="2423498" cy="2376494"/>
              </a:xfrm>
              <a:prstGeom prst="ellipse">
                <a:avLst/>
              </a:prstGeom>
              <a:solidFill>
                <a:srgbClr val="D8D8D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67"/>
                  <a:buFont typeface="Arial"/>
                  <a:buNone/>
                </a:pPr>
                <a:r>
                  <a:t/>
                </a:r>
                <a:endParaRPr b="0" i="0" sz="1867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pic>
            <p:nvPicPr>
              <p:cNvPr descr="Play with solid fill" id="380" name="Google Shape;380;p1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312811" y="3523454"/>
                <a:ext cx="1951395" cy="195139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12"/>
          <p:cNvSpPr/>
          <p:nvPr/>
        </p:nvSpPr>
        <p:spPr>
          <a:xfrm>
            <a:off x="0" y="0"/>
            <a:ext cx="9144000" cy="15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12"/>
          <p:cNvSpPr txBox="1"/>
          <p:nvPr>
            <p:ph type="title"/>
          </p:nvPr>
        </p:nvSpPr>
        <p:spPr>
          <a:xfrm>
            <a:off x="245439" y="279372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Examples of Types of Works, Expressions, and Manifestations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387" name="Google Shape;38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12"/>
          <p:cNvSpPr/>
          <p:nvPr/>
        </p:nvSpPr>
        <p:spPr>
          <a:xfrm>
            <a:off x="0" y="1579418"/>
            <a:ext cx="9144000" cy="79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" name="Google Shape;389;p12"/>
          <p:cNvSpPr txBox="1"/>
          <p:nvPr/>
        </p:nvSpPr>
        <p:spPr>
          <a:xfrm>
            <a:off x="311700" y="1676178"/>
            <a:ext cx="8520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Reasons for designating language resource as a new type of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" name="Google Shape;390;p12"/>
          <p:cNvGrpSpPr/>
          <p:nvPr/>
        </p:nvGrpSpPr>
        <p:grpSpPr>
          <a:xfrm>
            <a:off x="3461158" y="2652051"/>
            <a:ext cx="2445988" cy="2150949"/>
            <a:chOff x="3461158" y="2652051"/>
            <a:chExt cx="2445988" cy="2150949"/>
          </a:xfrm>
        </p:grpSpPr>
        <p:sp>
          <p:nvSpPr>
            <p:cNvPr id="391" name="Google Shape;391;p12">
              <a:hlinkClick r:id="rId3"/>
            </p:cNvPr>
            <p:cNvSpPr/>
            <p:nvPr/>
          </p:nvSpPr>
          <p:spPr>
            <a:xfrm>
              <a:off x="3461158" y="2652051"/>
              <a:ext cx="2221800" cy="912900"/>
            </a:xfrm>
            <a:prstGeom prst="wedgeRectCallout">
              <a:avLst>
                <a:gd fmla="val -50151" name="adj1"/>
                <a:gd fmla="val 24211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Expression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2"/>
            <p:cNvSpPr txBox="1"/>
            <p:nvPr/>
          </p:nvSpPr>
          <p:spPr>
            <a:xfrm>
              <a:off x="3546746" y="3638700"/>
              <a:ext cx="23604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5755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Char char="●"/>
              </a:pPr>
              <a:r>
                <a:rPr b="0" i="0" lang="e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Whole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25755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Char char="●"/>
              </a:pPr>
              <a:r>
                <a:rPr b="0" i="0" lang="e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Portion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25755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Char char="●"/>
              </a:pPr>
              <a:r>
                <a:rPr b="0" i="0" lang="e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Translation</a:t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25755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Char char="●"/>
              </a:pPr>
              <a:r>
                <a:rPr b="0" i="0" lang="e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Trans-media’d</a:t>
              </a:r>
              <a:endParaRPr b="0" i="0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3" name="Google Shape;393;p12"/>
          <p:cNvGrpSpPr/>
          <p:nvPr/>
        </p:nvGrpSpPr>
        <p:grpSpPr>
          <a:xfrm>
            <a:off x="311700" y="2646250"/>
            <a:ext cx="2827800" cy="2103439"/>
            <a:chOff x="311700" y="2646250"/>
            <a:chExt cx="2827800" cy="2103439"/>
          </a:xfrm>
        </p:grpSpPr>
        <p:sp>
          <p:nvSpPr>
            <p:cNvPr id="394" name="Google Shape;394;p12">
              <a:hlinkClick r:id="rId4"/>
            </p:cNvPr>
            <p:cNvSpPr/>
            <p:nvPr/>
          </p:nvSpPr>
          <p:spPr>
            <a:xfrm>
              <a:off x="694085" y="2646250"/>
              <a:ext cx="2221800" cy="912900"/>
            </a:xfrm>
            <a:prstGeom prst="wedgeRectCallout">
              <a:avLst>
                <a:gd fmla="val -49901" name="adj1"/>
                <a:gd fmla="val 20547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Work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12"/>
            <p:cNvSpPr txBox="1"/>
            <p:nvPr/>
          </p:nvSpPr>
          <p:spPr>
            <a:xfrm>
              <a:off x="311700" y="3585389"/>
              <a:ext cx="28278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5755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Char char="●"/>
              </a:pPr>
              <a:r>
                <a:rPr b="0" i="0" lang="e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Monographic Works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Char char="●"/>
              </a:pPr>
              <a:r>
                <a:rPr b="0" i="0" lang="e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Compilations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42900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Char char="●"/>
              </a:pPr>
              <a:r>
                <a:rPr b="0" i="0" lang="e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Composite works (edited volumes)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6" name="Google Shape;396;p12"/>
          <p:cNvGrpSpPr/>
          <p:nvPr/>
        </p:nvGrpSpPr>
        <p:grpSpPr>
          <a:xfrm>
            <a:off x="5936387" y="2646250"/>
            <a:ext cx="2827800" cy="2156750"/>
            <a:chOff x="5936387" y="2646250"/>
            <a:chExt cx="2827800" cy="2156750"/>
          </a:xfrm>
        </p:grpSpPr>
        <p:sp>
          <p:nvSpPr>
            <p:cNvPr id="397" name="Google Shape;397;p12">
              <a:hlinkClick r:id="rId5"/>
            </p:cNvPr>
            <p:cNvSpPr/>
            <p:nvPr/>
          </p:nvSpPr>
          <p:spPr>
            <a:xfrm>
              <a:off x="6228231" y="2646250"/>
              <a:ext cx="2244300" cy="912900"/>
            </a:xfrm>
            <a:prstGeom prst="wedgeRectCallout">
              <a:avLst>
                <a:gd fmla="val -49814" name="adj1"/>
                <a:gd fmla="val 21979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Manifestation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2"/>
            <p:cNvSpPr txBox="1"/>
            <p:nvPr/>
          </p:nvSpPr>
          <p:spPr>
            <a:xfrm>
              <a:off x="5936387" y="3638700"/>
              <a:ext cx="2827800" cy="1164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-325755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Char char="●"/>
              </a:pPr>
              <a:r>
                <a:rPr b="0" i="0" lang="e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High quality audio capture (source)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325755" lvl="0" marL="457200" marR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Char char="●"/>
              </a:pPr>
              <a:r>
                <a:rPr b="0" i="0" lang="e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Compressed </a:t>
              </a:r>
              <a:br>
                <a:rPr b="0" i="0" lang="e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1800" u="none" cap="none" strike="noStrike">
                  <a:solidFill>
                    <a:srgbClr val="595959"/>
                  </a:solidFill>
                  <a:latin typeface="Arial"/>
                  <a:ea typeface="Arial"/>
                  <a:cs typeface="Arial"/>
                  <a:sym typeface="Arial"/>
                </a:rPr>
                <a:t>version (distribution)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13"/>
          <p:cNvSpPr/>
          <p:nvPr/>
        </p:nvSpPr>
        <p:spPr>
          <a:xfrm>
            <a:off x="0" y="0"/>
            <a:ext cx="9144000" cy="15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3"/>
          <p:cNvSpPr txBox="1"/>
          <p:nvPr>
            <p:ph type="title"/>
          </p:nvPr>
        </p:nvSpPr>
        <p:spPr>
          <a:xfrm>
            <a:off x="311700" y="445025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WEMI Application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405" name="Google Shape;40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06" name="Google Shape;406;p13"/>
          <p:cNvSpPr/>
          <p:nvPr/>
        </p:nvSpPr>
        <p:spPr>
          <a:xfrm>
            <a:off x="0" y="1579418"/>
            <a:ext cx="9144000" cy="79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3"/>
          <p:cNvSpPr txBox="1"/>
          <p:nvPr/>
        </p:nvSpPr>
        <p:spPr>
          <a:xfrm>
            <a:off x="311700" y="1676178"/>
            <a:ext cx="8520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Some examples of how WEMI would be applied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3"/>
          <p:cNvSpPr txBox="1"/>
          <p:nvPr/>
        </p:nvSpPr>
        <p:spPr>
          <a:xfrm>
            <a:off x="1375817" y="2510879"/>
            <a:ext cx="65352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two common relationship types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9" name="Google Shape;409;p13"/>
          <p:cNvGrpSpPr/>
          <p:nvPr/>
        </p:nvGrpSpPr>
        <p:grpSpPr>
          <a:xfrm>
            <a:off x="583591" y="3221928"/>
            <a:ext cx="3332295" cy="1053363"/>
            <a:chOff x="566452" y="3035600"/>
            <a:chExt cx="3332295" cy="1053363"/>
          </a:xfrm>
        </p:grpSpPr>
        <p:sp>
          <p:nvSpPr>
            <p:cNvPr id="410" name="Google Shape;410;p13"/>
            <p:cNvSpPr/>
            <p:nvPr/>
          </p:nvSpPr>
          <p:spPr>
            <a:xfrm>
              <a:off x="1447147" y="3035600"/>
              <a:ext cx="2451600" cy="1036800"/>
            </a:xfrm>
            <a:prstGeom prst="wedgeRectCallout">
              <a:avLst>
                <a:gd fmla="val -49830" name="adj1"/>
                <a:gd fmla="val 19701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Part-Whole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Badge 1 with solid fill" id="411" name="Google Shape;41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6452" y="3052074"/>
              <a:ext cx="1144669" cy="103688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13"/>
          <p:cNvGrpSpPr/>
          <p:nvPr/>
        </p:nvGrpSpPr>
        <p:grpSpPr>
          <a:xfrm>
            <a:off x="5025620" y="3221928"/>
            <a:ext cx="3153213" cy="1073901"/>
            <a:chOff x="5057514" y="3035600"/>
            <a:chExt cx="3153213" cy="1073901"/>
          </a:xfrm>
        </p:grpSpPr>
        <p:sp>
          <p:nvSpPr>
            <p:cNvPr id="413" name="Google Shape;413;p13"/>
            <p:cNvSpPr/>
            <p:nvPr/>
          </p:nvSpPr>
          <p:spPr>
            <a:xfrm>
              <a:off x="5871627" y="3052075"/>
              <a:ext cx="2339100" cy="1036800"/>
            </a:xfrm>
            <a:prstGeom prst="wedgeRectCallout">
              <a:avLst>
                <a:gd fmla="val -49439" name="adj1"/>
                <a:gd fmla="val 20637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Collection of Whole Units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Badge with solid fill" id="414" name="Google Shape;414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7514" y="3035600"/>
              <a:ext cx="1073901" cy="107390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14"/>
          <p:cNvSpPr/>
          <p:nvPr/>
        </p:nvSpPr>
        <p:spPr>
          <a:xfrm>
            <a:off x="6627300" y="1018190"/>
            <a:ext cx="2516700" cy="41253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14"/>
          <p:cNvSpPr/>
          <p:nvPr/>
        </p:nvSpPr>
        <p:spPr>
          <a:xfrm>
            <a:off x="0" y="0"/>
            <a:ext cx="9144000" cy="101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14"/>
          <p:cNvSpPr txBox="1"/>
          <p:nvPr>
            <p:ph type="title"/>
          </p:nvPr>
        </p:nvSpPr>
        <p:spPr>
          <a:xfrm>
            <a:off x="311700" y="183572"/>
            <a:ext cx="85206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Aggregate Works</a:t>
            </a:r>
            <a:endParaRPr/>
          </a:p>
        </p:txBody>
      </p:sp>
      <p:sp>
        <p:nvSpPr>
          <p:cNvPr id="422" name="Google Shape;42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3" name="Google Shape;423;p14"/>
          <p:cNvSpPr txBox="1"/>
          <p:nvPr/>
        </p:nvSpPr>
        <p:spPr>
          <a:xfrm>
            <a:off x="6627300" y="1201725"/>
            <a:ext cx="23940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Edited Volume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CD with several Tracks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DVD with several episodes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4"/>
          <p:cNvSpPr txBox="1"/>
          <p:nvPr/>
        </p:nvSpPr>
        <p:spPr>
          <a:xfrm>
            <a:off x="7042050" y="2247825"/>
            <a:ext cx="1979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5" name="Google Shape;42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075" y="1455220"/>
            <a:ext cx="6505226" cy="260210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57501" y="3611676"/>
            <a:ext cx="2285999" cy="1051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5"/>
          <p:cNvSpPr/>
          <p:nvPr/>
        </p:nvSpPr>
        <p:spPr>
          <a:xfrm>
            <a:off x="0" y="0"/>
            <a:ext cx="9144000" cy="15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" name="Google Shape;432;p15"/>
          <p:cNvSpPr txBox="1"/>
          <p:nvPr>
            <p:ph type="title"/>
          </p:nvPr>
        </p:nvSpPr>
        <p:spPr>
          <a:xfrm>
            <a:off x="311700" y="445025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Application to Language Resources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433" name="Google Shape;43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4" name="Google Shape;434;p15"/>
          <p:cNvSpPr/>
          <p:nvPr/>
        </p:nvSpPr>
        <p:spPr>
          <a:xfrm>
            <a:off x="0" y="1579418"/>
            <a:ext cx="9144000" cy="79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5" name="Google Shape;435;p15"/>
          <p:cNvSpPr txBox="1"/>
          <p:nvPr/>
        </p:nvSpPr>
        <p:spPr>
          <a:xfrm>
            <a:off x="311700" y="1676178"/>
            <a:ext cx="8520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Some examples of how WEMI would be applied to records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6" name="Google Shape;436;p15"/>
          <p:cNvSpPr txBox="1"/>
          <p:nvPr/>
        </p:nvSpPr>
        <p:spPr>
          <a:xfrm>
            <a:off x="1375817" y="2510879"/>
            <a:ext cx="65352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For two scenarios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37" name="Google Shape;437;p15"/>
          <p:cNvGrpSpPr/>
          <p:nvPr/>
        </p:nvGrpSpPr>
        <p:grpSpPr>
          <a:xfrm>
            <a:off x="583591" y="3221928"/>
            <a:ext cx="3534662" cy="1476688"/>
            <a:chOff x="566452" y="3035600"/>
            <a:chExt cx="3534662" cy="1476688"/>
          </a:xfrm>
        </p:grpSpPr>
        <p:sp>
          <p:nvSpPr>
            <p:cNvPr id="438" name="Google Shape;438;p15"/>
            <p:cNvSpPr/>
            <p:nvPr/>
          </p:nvSpPr>
          <p:spPr>
            <a:xfrm>
              <a:off x="1447147" y="3035600"/>
              <a:ext cx="2451600" cy="1036800"/>
            </a:xfrm>
            <a:prstGeom prst="wedgeRectCallout">
              <a:avLst>
                <a:gd fmla="val -49830" name="adj1"/>
                <a:gd fmla="val 19701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Legacy Audio Recording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Badge 1 with solid fill" id="439" name="Google Shape;439;p1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66452" y="3052074"/>
              <a:ext cx="1144669" cy="103688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0" name="Google Shape;440;p15"/>
            <p:cNvSpPr txBox="1"/>
            <p:nvPr/>
          </p:nvSpPr>
          <p:spPr>
            <a:xfrm>
              <a:off x="1249914" y="4072488"/>
              <a:ext cx="2851200" cy="4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1430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which has been digitized</a:t>
              </a:r>
              <a:endParaRPr b="0" i="0" sz="20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15"/>
          <p:cNvGrpSpPr/>
          <p:nvPr/>
        </p:nvGrpSpPr>
        <p:grpSpPr>
          <a:xfrm>
            <a:off x="5025620" y="3221928"/>
            <a:ext cx="3806784" cy="1511300"/>
            <a:chOff x="5057514" y="3035600"/>
            <a:chExt cx="3806784" cy="1511300"/>
          </a:xfrm>
        </p:grpSpPr>
        <p:sp>
          <p:nvSpPr>
            <p:cNvPr id="442" name="Google Shape;442;p15"/>
            <p:cNvSpPr/>
            <p:nvPr/>
          </p:nvSpPr>
          <p:spPr>
            <a:xfrm>
              <a:off x="5871627" y="3052075"/>
              <a:ext cx="2339100" cy="1036800"/>
            </a:xfrm>
            <a:prstGeom prst="wedgeRectCallout">
              <a:avLst>
                <a:gd fmla="val -49439" name="adj1"/>
                <a:gd fmla="val 20637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Audio Recording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descr="Badge with solid fill" id="443" name="Google Shape;443;p1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057514" y="3035600"/>
              <a:ext cx="1073901" cy="10739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44" name="Google Shape;444;p15"/>
            <p:cNvSpPr txBox="1"/>
            <p:nvPr/>
          </p:nvSpPr>
          <p:spPr>
            <a:xfrm>
              <a:off x="5194098" y="4107100"/>
              <a:ext cx="3670200" cy="439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2"/>
                </a:buClr>
                <a:buSzPts val="14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with an accompanying transcript.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"/>
          <p:cNvSpPr/>
          <p:nvPr/>
        </p:nvSpPr>
        <p:spPr>
          <a:xfrm>
            <a:off x="5532237" y="1017387"/>
            <a:ext cx="3405365" cy="1858343"/>
          </a:xfrm>
          <a:prstGeom prst="rect">
            <a:avLst/>
          </a:prstGeom>
          <a:solidFill>
            <a:srgbClr val="EEEEEE">
              <a:alpha val="6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16"/>
          <p:cNvSpPr/>
          <p:nvPr/>
        </p:nvSpPr>
        <p:spPr>
          <a:xfrm>
            <a:off x="0" y="0"/>
            <a:ext cx="9144000" cy="101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1" name="Google Shape;451;p16"/>
          <p:cNvSpPr txBox="1"/>
          <p:nvPr>
            <p:ph type="title"/>
          </p:nvPr>
        </p:nvSpPr>
        <p:spPr>
          <a:xfrm>
            <a:off x="-3039" y="183572"/>
            <a:ext cx="9150077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400">
                <a:solidFill>
                  <a:schemeClr val="lt1"/>
                </a:solidFill>
              </a:rPr>
              <a:t>Language Documentation Example 1</a:t>
            </a:r>
            <a:endParaRPr/>
          </a:p>
        </p:txBody>
      </p:sp>
      <p:sp>
        <p:nvSpPr>
          <p:cNvPr id="452" name="Google Shape;452;p16"/>
          <p:cNvSpPr txBox="1"/>
          <p:nvPr>
            <p:ph idx="12" type="sldNum"/>
          </p:nvPr>
        </p:nvSpPr>
        <p:spPr>
          <a:xfrm>
            <a:off x="8562695" y="4753454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53" name="Google Shape;45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475400"/>
            <a:ext cx="8839202" cy="33358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4794" y="1020205"/>
            <a:ext cx="3200399" cy="185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17"/>
          <p:cNvSpPr/>
          <p:nvPr/>
        </p:nvSpPr>
        <p:spPr>
          <a:xfrm>
            <a:off x="0" y="0"/>
            <a:ext cx="9144000" cy="15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17"/>
          <p:cNvSpPr txBox="1"/>
          <p:nvPr>
            <p:ph type="title"/>
          </p:nvPr>
        </p:nvSpPr>
        <p:spPr>
          <a:xfrm>
            <a:off x="311700" y="445025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Transcriptions &amp; Annotations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461" name="Google Shape;46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2" name="Google Shape;462;p17"/>
          <p:cNvSpPr/>
          <p:nvPr/>
        </p:nvSpPr>
        <p:spPr>
          <a:xfrm>
            <a:off x="0" y="1579418"/>
            <a:ext cx="9144000" cy="79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3" name="Google Shape;463;p17"/>
          <p:cNvSpPr txBox="1"/>
          <p:nvPr/>
        </p:nvSpPr>
        <p:spPr>
          <a:xfrm>
            <a:off x="311700" y="1676178"/>
            <a:ext cx="8520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Work or Expression?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7">
            <a:hlinkClick r:id="rId3"/>
          </p:cNvPr>
          <p:cNvSpPr/>
          <p:nvPr/>
        </p:nvSpPr>
        <p:spPr>
          <a:xfrm>
            <a:off x="1375817" y="2998239"/>
            <a:ext cx="2647500" cy="648300"/>
          </a:xfrm>
          <a:prstGeom prst="wedgeRectCallout">
            <a:avLst>
              <a:gd fmla="val -49962" name="adj1"/>
              <a:gd fmla="val 20349" name="adj2"/>
            </a:avLst>
          </a:prstGeom>
          <a:solidFill>
            <a:srgbClr val="525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Transcription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5" name="Google Shape;465;p17"/>
          <p:cNvSpPr txBox="1"/>
          <p:nvPr/>
        </p:nvSpPr>
        <p:spPr>
          <a:xfrm>
            <a:off x="1375817" y="2370075"/>
            <a:ext cx="6535200" cy="5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24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Based on WEMI-based Models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17">
            <a:hlinkClick r:id="rId4"/>
          </p:cNvPr>
          <p:cNvSpPr/>
          <p:nvPr/>
        </p:nvSpPr>
        <p:spPr>
          <a:xfrm>
            <a:off x="5615289" y="2998239"/>
            <a:ext cx="2647500" cy="648300"/>
          </a:xfrm>
          <a:prstGeom prst="wedgeRectCallout">
            <a:avLst>
              <a:gd fmla="val -50009" name="adj1"/>
              <a:gd fmla="val 20349" name="adj2"/>
            </a:avLst>
          </a:prstGeom>
          <a:solidFill>
            <a:srgbClr val="525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Annotation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17"/>
          <p:cNvSpPr txBox="1"/>
          <p:nvPr/>
        </p:nvSpPr>
        <p:spPr>
          <a:xfrm>
            <a:off x="472667" y="3754938"/>
            <a:ext cx="4453800" cy="13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Highly likely a </a:t>
            </a:r>
            <a:r>
              <a:rPr b="0" i="1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Work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because of the analysis going into the transcription system. Minimally a New Expression.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17"/>
          <p:cNvSpPr txBox="1"/>
          <p:nvPr/>
        </p:nvSpPr>
        <p:spPr>
          <a:xfrm>
            <a:off x="5513439" y="3727499"/>
            <a:ext cx="28512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1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 Work</a:t>
            </a:r>
            <a:endParaRPr b="0" i="1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18"/>
          <p:cNvSpPr/>
          <p:nvPr/>
        </p:nvSpPr>
        <p:spPr>
          <a:xfrm>
            <a:off x="0" y="0"/>
            <a:ext cx="2366367" cy="2393373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18"/>
          <p:cNvSpPr txBox="1"/>
          <p:nvPr>
            <p:ph type="title"/>
          </p:nvPr>
        </p:nvSpPr>
        <p:spPr>
          <a:xfrm>
            <a:off x="-838" y="85345"/>
            <a:ext cx="2368045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000">
                <a:solidFill>
                  <a:schemeClr val="lt1"/>
                </a:solidFill>
              </a:rPr>
              <a:t>Language Documen-tation Example 2</a:t>
            </a:r>
            <a:endParaRPr b="1" sz="3000">
              <a:solidFill>
                <a:schemeClr val="lt1"/>
              </a:solidFill>
            </a:endParaRPr>
          </a:p>
        </p:txBody>
      </p:sp>
      <p:sp>
        <p:nvSpPr>
          <p:cNvPr id="475" name="Google Shape;475;p18"/>
          <p:cNvSpPr txBox="1"/>
          <p:nvPr>
            <p:ph idx="12" type="sldNum"/>
          </p:nvPr>
        </p:nvSpPr>
        <p:spPr>
          <a:xfrm>
            <a:off x="87481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6" name="Google Shape;47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6401" y="87356"/>
            <a:ext cx="7109611" cy="49724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7" name="Google Shape;477;p18"/>
          <p:cNvGrpSpPr/>
          <p:nvPr/>
        </p:nvGrpSpPr>
        <p:grpSpPr>
          <a:xfrm>
            <a:off x="4790537" y="3699667"/>
            <a:ext cx="4081701" cy="1356360"/>
            <a:chOff x="4102950" y="3860400"/>
            <a:chExt cx="3840600" cy="1097400"/>
          </a:xfrm>
        </p:grpSpPr>
        <p:sp>
          <p:nvSpPr>
            <p:cNvPr id="478" name="Google Shape;478;p18"/>
            <p:cNvSpPr/>
            <p:nvPr/>
          </p:nvSpPr>
          <p:spPr>
            <a:xfrm>
              <a:off x="4102950" y="4546200"/>
              <a:ext cx="183000" cy="183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" name="Google Shape;479;p18"/>
            <p:cNvSpPr/>
            <p:nvPr/>
          </p:nvSpPr>
          <p:spPr>
            <a:xfrm>
              <a:off x="4788750" y="4089000"/>
              <a:ext cx="183000" cy="183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" name="Google Shape;480;p18"/>
            <p:cNvSpPr/>
            <p:nvPr/>
          </p:nvSpPr>
          <p:spPr>
            <a:xfrm>
              <a:off x="7760550" y="4165200"/>
              <a:ext cx="183000" cy="183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1" name="Google Shape;481;p18"/>
            <p:cNvSpPr/>
            <p:nvPr/>
          </p:nvSpPr>
          <p:spPr>
            <a:xfrm>
              <a:off x="7760550" y="3860400"/>
              <a:ext cx="183000" cy="183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18"/>
            <p:cNvSpPr/>
            <p:nvPr/>
          </p:nvSpPr>
          <p:spPr>
            <a:xfrm>
              <a:off x="7760550" y="4774800"/>
              <a:ext cx="183000" cy="183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18"/>
            <p:cNvSpPr/>
            <p:nvPr/>
          </p:nvSpPr>
          <p:spPr>
            <a:xfrm>
              <a:off x="7760550" y="4470000"/>
              <a:ext cx="183000" cy="183000"/>
            </a:xfrm>
            <a:prstGeom prst="ellipse">
              <a:avLst/>
            </a:prstGeom>
            <a:solidFill>
              <a:srgbClr val="FF00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19"/>
          <p:cNvSpPr/>
          <p:nvPr/>
        </p:nvSpPr>
        <p:spPr>
          <a:xfrm>
            <a:off x="0" y="0"/>
            <a:ext cx="9144000" cy="15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19"/>
          <p:cNvSpPr txBox="1"/>
          <p:nvPr>
            <p:ph type="title"/>
          </p:nvPr>
        </p:nvSpPr>
        <p:spPr>
          <a:xfrm>
            <a:off x="311700" y="445025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Language Archives Examples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490" name="Google Shape;490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1" name="Google Shape;491;p19"/>
          <p:cNvGrpSpPr/>
          <p:nvPr/>
        </p:nvGrpSpPr>
        <p:grpSpPr>
          <a:xfrm>
            <a:off x="515169" y="2588026"/>
            <a:ext cx="2219702" cy="2363304"/>
            <a:chOff x="515169" y="2588026"/>
            <a:chExt cx="2219702" cy="2363304"/>
          </a:xfrm>
        </p:grpSpPr>
        <p:sp>
          <p:nvSpPr>
            <p:cNvPr id="492" name="Google Shape;492;p19">
              <a:hlinkClick r:id="rId3"/>
            </p:cNvPr>
            <p:cNvSpPr/>
            <p:nvPr/>
          </p:nvSpPr>
          <p:spPr>
            <a:xfrm>
              <a:off x="619271" y="2588026"/>
              <a:ext cx="2115600" cy="853500"/>
            </a:xfrm>
            <a:prstGeom prst="wedgeRectCallout">
              <a:avLst>
                <a:gd fmla="val -50072" name="adj1"/>
                <a:gd fmla="val 16952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Digitization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19"/>
            <p:cNvSpPr txBox="1"/>
            <p:nvPr/>
          </p:nvSpPr>
          <p:spPr>
            <a:xfrm>
              <a:off x="515169" y="3541930"/>
              <a:ext cx="2219700" cy="14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1430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Physical Carrier &amp; </a:t>
              </a:r>
              <a:b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Digital Surrogate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94" name="Google Shape;494;p19"/>
          <p:cNvGrpSpPr/>
          <p:nvPr/>
        </p:nvGrpSpPr>
        <p:grpSpPr>
          <a:xfrm>
            <a:off x="2902525" y="2588026"/>
            <a:ext cx="3327000" cy="2345274"/>
            <a:chOff x="2902525" y="2588026"/>
            <a:chExt cx="3327000" cy="2345274"/>
          </a:xfrm>
        </p:grpSpPr>
        <p:sp>
          <p:nvSpPr>
            <p:cNvPr id="495" name="Google Shape;495;p19">
              <a:hlinkClick r:id="rId4"/>
            </p:cNvPr>
            <p:cNvSpPr/>
            <p:nvPr/>
          </p:nvSpPr>
          <p:spPr>
            <a:xfrm>
              <a:off x="3508225" y="2588026"/>
              <a:ext cx="2115600" cy="853500"/>
            </a:xfrm>
            <a:prstGeom prst="wedgeRectCallout">
              <a:avLst>
                <a:gd fmla="val -50191" name="adj1"/>
                <a:gd fmla="val 18484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Portion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19"/>
            <p:cNvSpPr txBox="1"/>
            <p:nvPr/>
          </p:nvSpPr>
          <p:spPr>
            <a:xfrm>
              <a:off x="2902525" y="3523900"/>
              <a:ext cx="3327000" cy="140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1430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(Part-Whole)</a:t>
              </a:r>
              <a:br>
                <a:rPr b="0" i="0" lang="en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 Chapter in edited volume, video segment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7" name="Google Shape;497;p19">
            <a:hlinkClick r:id="rId5"/>
          </p:cNvPr>
          <p:cNvSpPr/>
          <p:nvPr/>
        </p:nvSpPr>
        <p:spPr>
          <a:xfrm>
            <a:off x="6376163" y="2588026"/>
            <a:ext cx="2115600" cy="853500"/>
          </a:xfrm>
          <a:prstGeom prst="wedgeRectCallout">
            <a:avLst>
              <a:gd fmla="val -49692" name="adj1"/>
              <a:gd fmla="val 21551" name="adj2"/>
            </a:avLst>
          </a:prstGeom>
          <a:solidFill>
            <a:srgbClr val="52525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Annotation</a:t>
            </a:r>
            <a:endParaRPr b="1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8" name="Google Shape;498;p19"/>
          <p:cNvSpPr txBox="1"/>
          <p:nvPr/>
        </p:nvSpPr>
        <p:spPr>
          <a:xfrm>
            <a:off x="5770463" y="3523907"/>
            <a:ext cx="3327000" cy="14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PoS Annotation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IPA Transcription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Free Translation</a:t>
            </a:r>
            <a:endParaRPr b="0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19"/>
          <p:cNvSpPr/>
          <p:nvPr/>
        </p:nvSpPr>
        <p:spPr>
          <a:xfrm>
            <a:off x="0" y="1579418"/>
            <a:ext cx="9144000" cy="79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0" name="Google Shape;500;p19"/>
          <p:cNvSpPr txBox="1"/>
          <p:nvPr/>
        </p:nvSpPr>
        <p:spPr>
          <a:xfrm>
            <a:off x="311700" y="1676178"/>
            <a:ext cx="85206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Applying WEMI to different types of language resources </a:t>
            </a:r>
            <a:endParaRPr b="0" i="0" sz="2400" u="none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"/>
          <p:cNvSpPr/>
          <p:nvPr/>
        </p:nvSpPr>
        <p:spPr>
          <a:xfrm>
            <a:off x="0" y="1549808"/>
            <a:ext cx="2770909" cy="359369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2"/>
          <p:cNvSpPr/>
          <p:nvPr/>
        </p:nvSpPr>
        <p:spPr>
          <a:xfrm>
            <a:off x="0" y="-29611"/>
            <a:ext cx="9144000" cy="15794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2"/>
          <p:cNvSpPr txBox="1"/>
          <p:nvPr>
            <p:ph type="title"/>
          </p:nvPr>
        </p:nvSpPr>
        <p:spPr>
          <a:xfrm>
            <a:off x="311700" y="445025"/>
            <a:ext cx="8520600" cy="786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Outline</a:t>
            </a:r>
            <a:endParaRPr b="1" sz="3600">
              <a:solidFill>
                <a:schemeClr val="lt1"/>
              </a:solidFill>
            </a:endParaRPr>
          </a:p>
        </p:txBody>
      </p:sp>
      <p:pic>
        <p:nvPicPr>
          <p:cNvPr descr="Hamburger Menu Icon with solid fill" id="245" name="Google Shape;24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863" y="2498063"/>
            <a:ext cx="1697182" cy="169718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2"/>
          <p:cNvGrpSpPr/>
          <p:nvPr/>
        </p:nvGrpSpPr>
        <p:grpSpPr>
          <a:xfrm>
            <a:off x="3687622" y="1847356"/>
            <a:ext cx="4115887" cy="764629"/>
            <a:chOff x="3687622" y="1847356"/>
            <a:chExt cx="4115887" cy="764629"/>
          </a:xfrm>
        </p:grpSpPr>
        <p:sp>
          <p:nvSpPr>
            <p:cNvPr id="247" name="Google Shape;247;p2"/>
            <p:cNvSpPr/>
            <p:nvPr/>
          </p:nvSpPr>
          <p:spPr>
            <a:xfrm>
              <a:off x="4198043" y="1986300"/>
              <a:ext cx="3605466" cy="478944"/>
            </a:xfrm>
            <a:prstGeom prst="roundRect">
              <a:avLst>
                <a:gd fmla="val 16667" name="adj"/>
              </a:avLst>
            </a:pr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2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Context &amp; Relation</a:t>
              </a:r>
              <a:endParaRPr/>
            </a:p>
          </p:txBody>
        </p:sp>
        <p:pic>
          <p:nvPicPr>
            <p:cNvPr descr="Badge 1 with solid fill" id="248" name="Google Shape;24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687622" y="1847356"/>
              <a:ext cx="844108" cy="76462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" name="Google Shape;249;p2"/>
          <p:cNvGrpSpPr/>
          <p:nvPr/>
        </p:nvGrpSpPr>
        <p:grpSpPr>
          <a:xfrm>
            <a:off x="3687622" y="2557975"/>
            <a:ext cx="4115887" cy="842021"/>
            <a:chOff x="3687622" y="2557975"/>
            <a:chExt cx="4115887" cy="842021"/>
          </a:xfrm>
        </p:grpSpPr>
        <p:sp>
          <p:nvSpPr>
            <p:cNvPr id="250" name="Google Shape;250;p2"/>
            <p:cNvSpPr/>
            <p:nvPr/>
          </p:nvSpPr>
          <p:spPr>
            <a:xfrm>
              <a:off x="4198043" y="2743132"/>
              <a:ext cx="3605466" cy="478944"/>
            </a:xfrm>
            <a:prstGeom prst="roundRect">
              <a:avLst>
                <a:gd fmla="val 16667" name="adj"/>
              </a:avLst>
            </a:pr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2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Problem Statement</a:t>
              </a:r>
              <a:endParaRPr/>
            </a:p>
          </p:txBody>
        </p:sp>
        <p:pic>
          <p:nvPicPr>
            <p:cNvPr descr="Badge with solid fill" id="251" name="Google Shape;251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687622" y="2557975"/>
              <a:ext cx="842021" cy="842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2"/>
          <p:cNvGrpSpPr/>
          <p:nvPr/>
        </p:nvGrpSpPr>
        <p:grpSpPr>
          <a:xfrm>
            <a:off x="3685535" y="3319017"/>
            <a:ext cx="4117974" cy="842021"/>
            <a:chOff x="3685535" y="3319017"/>
            <a:chExt cx="4117974" cy="842021"/>
          </a:xfrm>
        </p:grpSpPr>
        <p:sp>
          <p:nvSpPr>
            <p:cNvPr id="253" name="Google Shape;253;p2"/>
            <p:cNvSpPr/>
            <p:nvPr/>
          </p:nvSpPr>
          <p:spPr>
            <a:xfrm>
              <a:off x="4198043" y="3476609"/>
              <a:ext cx="3605466" cy="478944"/>
            </a:xfrm>
            <a:prstGeom prst="roundRect">
              <a:avLst>
                <a:gd fmla="val 16667" name="adj"/>
              </a:avLst>
            </a:pr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2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LS Models/Examples</a:t>
              </a:r>
              <a:endParaRPr/>
            </a:p>
          </p:txBody>
        </p:sp>
        <p:pic>
          <p:nvPicPr>
            <p:cNvPr descr="Badge 3 with solid fill" id="254" name="Google Shape;254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685535" y="3319017"/>
              <a:ext cx="842021" cy="84202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5" name="Google Shape;255;p2"/>
          <p:cNvGrpSpPr/>
          <p:nvPr/>
        </p:nvGrpSpPr>
        <p:grpSpPr>
          <a:xfrm>
            <a:off x="3685535" y="4056113"/>
            <a:ext cx="4117974" cy="842021"/>
            <a:chOff x="3685535" y="4056113"/>
            <a:chExt cx="4117974" cy="842021"/>
          </a:xfrm>
        </p:grpSpPr>
        <p:sp>
          <p:nvSpPr>
            <p:cNvPr id="256" name="Google Shape;256;p2"/>
            <p:cNvSpPr/>
            <p:nvPr/>
          </p:nvSpPr>
          <p:spPr>
            <a:xfrm>
              <a:off x="4198043" y="4237651"/>
              <a:ext cx="3605466" cy="478944"/>
            </a:xfrm>
            <a:prstGeom prst="roundRect">
              <a:avLst>
                <a:gd fmla="val 16667" name="adj"/>
              </a:avLst>
            </a:prstGeom>
            <a:solidFill>
              <a:srgbClr val="D0CEC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2200"/>
                <a:buFont typeface="Arial"/>
                <a:buNone/>
              </a:pPr>
              <a:r>
                <a:rPr b="1" i="0" lang="en" sz="2200" u="none" cap="none" strike="noStrike">
                  <a:solidFill>
                    <a:srgbClr val="3F3F3F"/>
                  </a:solidFill>
                  <a:latin typeface="Arial"/>
                  <a:ea typeface="Arial"/>
                  <a:cs typeface="Arial"/>
                  <a:sym typeface="Arial"/>
                </a:rPr>
                <a:t>Benefits of Models</a:t>
              </a:r>
              <a:endParaRPr/>
            </a:p>
          </p:txBody>
        </p:sp>
        <p:pic>
          <p:nvPicPr>
            <p:cNvPr descr="Badge 4 with solid fill" id="257" name="Google Shape;257;p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3685535" y="4056113"/>
              <a:ext cx="842021" cy="8420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8" name="Google Shape;25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20"/>
          <p:cNvSpPr/>
          <p:nvPr/>
        </p:nvSpPr>
        <p:spPr>
          <a:xfrm>
            <a:off x="0" y="0"/>
            <a:ext cx="9144000" cy="105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20"/>
          <p:cNvSpPr txBox="1"/>
          <p:nvPr>
            <p:ph type="title"/>
          </p:nvPr>
        </p:nvSpPr>
        <p:spPr>
          <a:xfrm>
            <a:off x="311700" y="152758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Digitization Example—Kaipuleohone</a:t>
            </a:r>
            <a:endParaRPr b="1" sz="3600">
              <a:solidFill>
                <a:schemeClr val="lt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507" name="Google Shape;507;p20"/>
          <p:cNvSpPr txBox="1"/>
          <p:nvPr>
            <p:ph idx="12" type="sldNum"/>
          </p:nvPr>
        </p:nvSpPr>
        <p:spPr>
          <a:xfrm>
            <a:off x="10847" y="4663217"/>
            <a:ext cx="446342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20"/>
          <p:cNvSpPr txBox="1"/>
          <p:nvPr/>
        </p:nvSpPr>
        <p:spPr>
          <a:xfrm>
            <a:off x="5147433" y="1056228"/>
            <a:ext cx="3782226" cy="240062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Format is described in descriptive metadata record as “Maxell UR 60 min cassette”</a:t>
            </a:r>
            <a:br>
              <a:rPr b="0" i="0" lang="en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What is offered are .wav and .mp3 files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MIXED METADATA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video player&#10;&#10;AI-generated content may be incorrect." id="509" name="Google Shape;50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573" y="938282"/>
            <a:ext cx="4685495" cy="420521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grpSp>
        <p:nvGrpSpPr>
          <p:cNvPr id="510" name="Google Shape;510;p20"/>
          <p:cNvGrpSpPr/>
          <p:nvPr/>
        </p:nvGrpSpPr>
        <p:grpSpPr>
          <a:xfrm>
            <a:off x="5688979" y="3361177"/>
            <a:ext cx="3362225" cy="1696000"/>
            <a:chOff x="144575" y="1501669"/>
            <a:chExt cx="3362225" cy="1696000"/>
          </a:xfrm>
        </p:grpSpPr>
        <p:pic>
          <p:nvPicPr>
            <p:cNvPr id="511" name="Google Shape;511;p2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8175" y="1501669"/>
              <a:ext cx="3328625" cy="169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12" name="Google Shape;512;p20"/>
            <p:cNvSpPr/>
            <p:nvPr/>
          </p:nvSpPr>
          <p:spPr>
            <a:xfrm>
              <a:off x="144575" y="2557700"/>
              <a:ext cx="3328500" cy="639900"/>
            </a:xfrm>
            <a:prstGeom prst="rect">
              <a:avLst/>
            </a:prstGeom>
            <a:solidFill>
              <a:srgbClr val="EEEEE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20"/>
            <p:cNvSpPr/>
            <p:nvPr/>
          </p:nvSpPr>
          <p:spPr>
            <a:xfrm>
              <a:off x="178250" y="1709875"/>
              <a:ext cx="3328500" cy="393600"/>
            </a:xfrm>
            <a:prstGeom prst="rect">
              <a:avLst/>
            </a:prstGeom>
            <a:solidFill>
              <a:srgbClr val="EEEEEE">
                <a:alpha val="6980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20"/>
            <p:cNvSpPr/>
            <p:nvPr/>
          </p:nvSpPr>
          <p:spPr>
            <a:xfrm>
              <a:off x="552975" y="2337475"/>
              <a:ext cx="930900" cy="149100"/>
            </a:xfrm>
            <a:prstGeom prst="rect">
              <a:avLst/>
            </a:prstGeom>
            <a:solidFill>
              <a:srgbClr val="FAED76">
                <a:alpha val="3254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21"/>
          <p:cNvSpPr/>
          <p:nvPr/>
        </p:nvSpPr>
        <p:spPr>
          <a:xfrm>
            <a:off x="9217" y="0"/>
            <a:ext cx="5228591" cy="139820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1"/>
          <p:cNvSpPr txBox="1"/>
          <p:nvPr>
            <p:ph type="title"/>
          </p:nvPr>
        </p:nvSpPr>
        <p:spPr>
          <a:xfrm>
            <a:off x="-839" y="143828"/>
            <a:ext cx="5002304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Portion Example—UNT Digital Library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521" name="Google Shape;521;p21"/>
          <p:cNvSpPr txBox="1"/>
          <p:nvPr>
            <p:ph idx="12" type="sldNum"/>
          </p:nvPr>
        </p:nvSpPr>
        <p:spPr>
          <a:xfrm>
            <a:off x="858028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21"/>
          <p:cNvSpPr/>
          <p:nvPr/>
        </p:nvSpPr>
        <p:spPr>
          <a:xfrm>
            <a:off x="7072875" y="1710475"/>
            <a:ext cx="1166700" cy="149100"/>
          </a:xfrm>
          <a:prstGeom prst="rect">
            <a:avLst/>
          </a:prstGeom>
          <a:solidFill>
            <a:srgbClr val="FAED76">
              <a:alpha val="3254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3" name="Google Shape;523;p21"/>
          <p:cNvSpPr txBox="1"/>
          <p:nvPr/>
        </p:nvSpPr>
        <p:spPr>
          <a:xfrm>
            <a:off x="201419" y="1400829"/>
            <a:ext cx="5109957" cy="17542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Is Side B a part of Side A?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UNTL descriptive metadata does not specify record scope.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End-user display of UNTL metadata says .wav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METS metadata points to .mp3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7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MIXED METADATA</a:t>
            </a:r>
            <a:endParaRPr b="0" i="0" sz="17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music recording&#10;&#10;AI-generated content may be incorrect." id="524" name="Google Shape;5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2190" y="0"/>
            <a:ext cx="3565299" cy="514350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descr="A computer code with black squares&#10;&#10;AI-generated content may be incorrect." id="525" name="Google Shape;5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22" y="3231941"/>
            <a:ext cx="5067300" cy="1914525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2"/>
          <p:cNvSpPr/>
          <p:nvPr/>
        </p:nvSpPr>
        <p:spPr>
          <a:xfrm>
            <a:off x="0" y="0"/>
            <a:ext cx="9144000" cy="1059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1" name="Google Shape;531;p22"/>
          <p:cNvSpPr txBox="1"/>
          <p:nvPr>
            <p:ph type="title"/>
          </p:nvPr>
        </p:nvSpPr>
        <p:spPr>
          <a:xfrm>
            <a:off x="97175" y="152750"/>
            <a:ext cx="90468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Annotation Example—SIL International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532" name="Google Shape;532;p22"/>
          <p:cNvSpPr txBox="1"/>
          <p:nvPr>
            <p:ph idx="12" type="sldNum"/>
          </p:nvPr>
        </p:nvSpPr>
        <p:spPr>
          <a:xfrm>
            <a:off x="94052" y="4727915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 screenshot of a video&#10;&#10;AI-generated content may be incorrect." id="533" name="Google Shape;533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53731" y="1163307"/>
            <a:ext cx="4681090" cy="3867870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pic>
        <p:nvPicPr>
          <p:cNvPr descr="A screenshot of a computer&#10;&#10;AI-generated content may be incorrect." id="534" name="Google Shape;5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6548" y="1059971"/>
            <a:ext cx="4139242" cy="2549107"/>
          </a:xfrm>
          <a:prstGeom prst="rect">
            <a:avLst/>
          </a:prstGeom>
          <a:noFill/>
          <a:ln>
            <a:noFill/>
          </a:ln>
          <a:effectLst>
            <a:outerShdw blurRad="190500" rotWithShape="0" algn="tl">
              <a:srgbClr val="000000">
                <a:alpha val="69803"/>
              </a:srgbClr>
            </a:outerShdw>
          </a:effectLst>
        </p:spPr>
      </p:pic>
      <p:sp>
        <p:nvSpPr>
          <p:cNvPr id="535" name="Google Shape;535;p22"/>
          <p:cNvSpPr txBox="1"/>
          <p:nvPr/>
        </p:nvSpPr>
        <p:spPr>
          <a:xfrm>
            <a:off x="363344" y="3801129"/>
            <a:ext cx="3787097" cy="123107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metadata states that  video is the nature of work – contradicts with ELAN Text in Extent field</a:t>
            </a:r>
            <a:endParaRPr b="0" i="0" sz="1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23"/>
          <p:cNvSpPr/>
          <p:nvPr/>
        </p:nvSpPr>
        <p:spPr>
          <a:xfrm>
            <a:off x="0" y="0"/>
            <a:ext cx="9144000" cy="15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23"/>
          <p:cNvSpPr txBox="1"/>
          <p:nvPr>
            <p:ph type="title"/>
          </p:nvPr>
        </p:nvSpPr>
        <p:spPr>
          <a:xfrm>
            <a:off x="311700" y="445025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Benefits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542" name="Google Shape;54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3" name="Google Shape;543;p23"/>
          <p:cNvSpPr/>
          <p:nvPr/>
        </p:nvSpPr>
        <p:spPr>
          <a:xfrm>
            <a:off x="0" y="1579418"/>
            <a:ext cx="9144000" cy="7911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23"/>
          <p:cNvSpPr txBox="1"/>
          <p:nvPr/>
        </p:nvSpPr>
        <p:spPr>
          <a:xfrm>
            <a:off x="0" y="1676175"/>
            <a:ext cx="91440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Adoption of LS models for language resources can help improve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5" name="Google Shape;545;p23"/>
          <p:cNvGrpSpPr/>
          <p:nvPr/>
        </p:nvGrpSpPr>
        <p:grpSpPr>
          <a:xfrm>
            <a:off x="423430" y="2623082"/>
            <a:ext cx="2452638" cy="2463866"/>
            <a:chOff x="423430" y="2623082"/>
            <a:chExt cx="2452638" cy="2463866"/>
          </a:xfrm>
        </p:grpSpPr>
        <p:sp>
          <p:nvSpPr>
            <p:cNvPr id="546" name="Google Shape;546;p23"/>
            <p:cNvSpPr/>
            <p:nvPr/>
          </p:nvSpPr>
          <p:spPr>
            <a:xfrm>
              <a:off x="640399" y="2623082"/>
              <a:ext cx="2018700" cy="1210200"/>
            </a:xfrm>
            <a:prstGeom prst="wedgeRectCallout">
              <a:avLst>
                <a:gd fmla="val -49825" name="adj1"/>
                <a:gd fmla="val 21360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Discovery Services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23"/>
            <p:cNvSpPr txBox="1"/>
            <p:nvPr/>
          </p:nvSpPr>
          <p:spPr>
            <a:xfrm>
              <a:off x="423430" y="3876748"/>
              <a:ext cx="2452638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2"/>
                </a:buClr>
                <a:buSzPts val="14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More consistency of </a:t>
              </a:r>
              <a:r>
                <a:rPr b="1" i="0" lang="en" sz="20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relationships </a:t>
              </a:r>
              <a:r>
                <a:rPr b="0" i="0" lang="en" sz="20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within and across archives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48" name="Google Shape;548;p23"/>
          <p:cNvGrpSpPr/>
          <p:nvPr/>
        </p:nvGrpSpPr>
        <p:grpSpPr>
          <a:xfrm>
            <a:off x="3183343" y="2623083"/>
            <a:ext cx="2853154" cy="2463865"/>
            <a:chOff x="3183343" y="2623083"/>
            <a:chExt cx="2853154" cy="2463865"/>
          </a:xfrm>
        </p:grpSpPr>
        <p:sp>
          <p:nvSpPr>
            <p:cNvPr id="549" name="Google Shape;549;p23"/>
            <p:cNvSpPr/>
            <p:nvPr/>
          </p:nvSpPr>
          <p:spPr>
            <a:xfrm>
              <a:off x="3466418" y="2623083"/>
              <a:ext cx="2143800" cy="1210200"/>
            </a:xfrm>
            <a:prstGeom prst="wedgeRectCallout">
              <a:avLst>
                <a:gd fmla="val -50402" name="adj1"/>
                <a:gd fmla="val 21360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Metadata Compatibility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23"/>
            <p:cNvSpPr txBox="1"/>
            <p:nvPr/>
          </p:nvSpPr>
          <p:spPr>
            <a:xfrm>
              <a:off x="3183343" y="3876748"/>
              <a:ext cx="2853154" cy="121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2"/>
                </a:buClr>
                <a:buSzPts val="14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Within </a:t>
              </a:r>
              <a:r>
                <a:rPr b="1" i="0" lang="en" sz="20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library-operated repositories</a:t>
              </a:r>
              <a:r>
                <a:rPr b="0" i="0" lang="en" sz="20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r>
                <a:rPr b="0" i="0" lang="en" sz="20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which often host language archives</a:t>
              </a:r>
              <a:endPara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1" name="Google Shape;551;p23"/>
          <p:cNvGrpSpPr/>
          <p:nvPr/>
        </p:nvGrpSpPr>
        <p:grpSpPr>
          <a:xfrm>
            <a:off x="6151417" y="2623082"/>
            <a:ext cx="2853300" cy="2507466"/>
            <a:chOff x="6151417" y="2623082"/>
            <a:chExt cx="2853300" cy="2507466"/>
          </a:xfrm>
        </p:grpSpPr>
        <p:sp>
          <p:nvSpPr>
            <p:cNvPr id="552" name="Google Shape;552;p23"/>
            <p:cNvSpPr/>
            <p:nvPr/>
          </p:nvSpPr>
          <p:spPr>
            <a:xfrm>
              <a:off x="6417426" y="2623082"/>
              <a:ext cx="2143800" cy="1210200"/>
            </a:xfrm>
            <a:prstGeom prst="wedgeRectCallout">
              <a:avLst>
                <a:gd fmla="val -50084" name="adj1"/>
                <a:gd fmla="val 19197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Citation/ Referencing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23"/>
            <p:cNvSpPr txBox="1"/>
            <p:nvPr/>
          </p:nvSpPr>
          <p:spPr>
            <a:xfrm>
              <a:off x="6151417" y="3879848"/>
              <a:ext cx="2853300" cy="125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Clr>
                  <a:schemeClr val="dk2"/>
                </a:buClr>
                <a:buSzPts val="1400"/>
                <a:buFont typeface="Arial"/>
                <a:buNone/>
              </a:pPr>
              <a:r>
                <a:rPr b="0" i="0" lang="en" sz="20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More </a:t>
              </a:r>
              <a:r>
                <a:rPr b="1" i="0" lang="en" sz="20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persistent identifiers </a:t>
              </a:r>
              <a:r>
                <a:rPr b="0" i="0" lang="en" sz="2000" u="none" cap="none" strike="noStrike">
                  <a:solidFill>
                    <a:schemeClr val="dk2"/>
                  </a:solidFill>
                  <a:latin typeface="Calibri"/>
                  <a:ea typeface="Calibri"/>
                  <a:cs typeface="Calibri"/>
                  <a:sym typeface="Calibri"/>
                </a:rPr>
                <a:t>for better citation capabilities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4"/>
          <p:cNvSpPr/>
          <p:nvPr/>
        </p:nvSpPr>
        <p:spPr>
          <a:xfrm>
            <a:off x="0" y="2105226"/>
            <a:ext cx="9144000" cy="3038400"/>
          </a:xfrm>
          <a:prstGeom prst="rect">
            <a:avLst/>
          </a:prstGeom>
          <a:solidFill>
            <a:srgbClr val="EDEDED"/>
          </a:solidFill>
          <a:ln cap="flat" cmpd="sng" w="12700">
            <a:solidFill>
              <a:srgbClr val="F2F2F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Comment Like with solid fill" id="559" name="Google Shape;55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4121" y="2636483"/>
            <a:ext cx="1975757" cy="1975757"/>
          </a:xfrm>
          <a:prstGeom prst="rect">
            <a:avLst/>
          </a:prstGeom>
          <a:noFill/>
          <a:ln>
            <a:noFill/>
          </a:ln>
        </p:spPr>
      </p:pic>
      <p:sp>
        <p:nvSpPr>
          <p:cNvPr id="560" name="Google Shape;560;p24"/>
          <p:cNvSpPr txBox="1"/>
          <p:nvPr>
            <p:ph type="ctrTitle"/>
          </p:nvPr>
        </p:nvSpPr>
        <p:spPr>
          <a:xfrm>
            <a:off x="1143000" y="841772"/>
            <a:ext cx="6858000" cy="7911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00000"/>
              </a:buClr>
              <a:buSzPts val="4500"/>
              <a:buFont typeface="Calibri"/>
              <a:buNone/>
            </a:pPr>
            <a:r>
              <a:rPr b="1" lang="en">
                <a:solidFill>
                  <a:srgbClr val="666666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 b="1">
              <a:solidFill>
                <a:srgbClr val="66666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25"/>
          <p:cNvSpPr/>
          <p:nvPr/>
        </p:nvSpPr>
        <p:spPr>
          <a:xfrm>
            <a:off x="0" y="0"/>
            <a:ext cx="9144000" cy="177061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Google Shape;566;p25"/>
          <p:cNvSpPr/>
          <p:nvPr/>
        </p:nvSpPr>
        <p:spPr>
          <a:xfrm>
            <a:off x="4472246" y="1770611"/>
            <a:ext cx="4671753" cy="3372889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7" name="Google Shape;567;p25"/>
          <p:cNvSpPr txBox="1"/>
          <p:nvPr/>
        </p:nvSpPr>
        <p:spPr>
          <a:xfrm>
            <a:off x="4717470" y="2657849"/>
            <a:ext cx="4181303" cy="159841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Feel free also to check out our project website</a:t>
            </a:r>
            <a:endParaRPr/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3F3F3F"/>
              </a:solidFill>
              <a:latin typeface="Arial"/>
              <a:ea typeface="Arial"/>
              <a:cs typeface="Arial"/>
              <a:sym typeface="Arial"/>
              <a:hlinkClick r:id="rId3">
                <a:extLst>
                  <a:ext uri="{A12FA001-AC4F-418D-AE19-62706E023703}">
                    <ahyp:hlinkClr val="tx"/>
                  </a:ext>
                </a:extLst>
              </a:hlinkClick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EE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ci.unt.edu/lamlangarctraining</a:t>
            </a:r>
            <a:endParaRPr b="0" i="0" sz="2400" u="none" cap="none" strike="noStrike">
              <a:solidFill>
                <a:srgbClr val="0000E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8" name="Google Shape;56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9" name="Google Shape;569;p25"/>
          <p:cNvSpPr txBox="1"/>
          <p:nvPr>
            <p:ph type="title"/>
          </p:nvPr>
        </p:nvSpPr>
        <p:spPr>
          <a:xfrm>
            <a:off x="311700" y="529112"/>
            <a:ext cx="8520600" cy="74273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Questions/Thoughts</a:t>
            </a:r>
            <a:endParaRPr/>
          </a:p>
        </p:txBody>
      </p:sp>
      <p:pic>
        <p:nvPicPr>
          <p:cNvPr descr="Badge Question Mark with solid fill" id="570" name="Google Shape;570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6022" y="2282389"/>
            <a:ext cx="2485200" cy="2349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6"/>
          <p:cNvSpPr txBox="1"/>
          <p:nvPr/>
        </p:nvSpPr>
        <p:spPr>
          <a:xfrm>
            <a:off x="918450" y="1219942"/>
            <a:ext cx="7307100" cy="3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Burke, Mary, and Oksana L. Zavalina. 2019. “Exploration of Information Organization in Language Archives.” </a:t>
            </a:r>
            <a:r>
              <a:rPr b="0" i="1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Proceedings of the Association for Information Science and Technology</a:t>
            </a: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56 (1): 364–67. doi:10.1002/pra2.30.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Coyle, Karen. 2022. “Works, Expressions, Manifestations, Items: An Ontology.” </a:t>
            </a:r>
            <a:r>
              <a:rPr b="0" i="1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The Code4Lib Journal</a:t>
            </a: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53 (May). https://journal.code4lib.org/articles/16491.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Huber, Christian. 2023. “Why It Can Be Difficult to Make Historic Language Recordings Accessible: A View from a Corpus of Historic Dialect Recordings.” In </a:t>
            </a:r>
            <a:r>
              <a:rPr b="0" i="1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0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Proceedings of the International Workshop on Digital Language Archives: LangArc-2023</a:t>
            </a: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1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, edited by Oksana L. Zavalina and Shobhana Lakshmi Chelliah, 15–18. Denton, Texas: University of North Texas. doi:10.12794/langarc2114302.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Johnson, Heidi. 2002. “The Archive of the Indigenous Languages of Latin America: Goals and Visions.” In . Las Palmas, Spain: European Language Resources Association. https://www.mpi.nl/lrec/2002/program.html.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Paterson III, Hugh J. 2021a. “Language Archive Records:  Interoperability of Referencing Practices and Metadata Models.” M.A. Thesis, Grand Forks, North Dakota: University of North Dakota. Theses and Dissertations. 3937. University of North Dakota Scholarly Commons. https://commons.und.edu/theses/3937.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———. 2021b. “Audio Artifacts in Language Archives: From Cataloguing to Referencing and Citation.” Presentation Abstract &amp; Video presented at the 2021 Conference of the International Association of Sound and Audiovisual Archives: Closing the gap for a new generation of sound and audiovisual archives, Online, September 27. https://hughandbecky.us/Hugh-CV/talk/2021-audio-artifacts-in-language-archives/.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Riva, Pat, Patrick Le Bœuf, and Maja Žumer, eds. 2017. </a:t>
            </a:r>
            <a:r>
              <a:rPr b="0" i="1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IFLA Library Reference Model: A Conceptual Model for Bibliographic Information</a:t>
            </a:r>
            <a:r>
              <a:rPr b="0" i="0" lang="en" sz="1100" u="none" cap="none" strike="noStrike">
                <a:solidFill>
                  <a:schemeClr val="dk1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1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 December 2017. Den Haag, Netherlands: International Federation of Library Associations and Institutions (IFLA). https://www.ifla.org/publications/node/11412.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6" name="Google Shape;576;p26"/>
          <p:cNvSpPr/>
          <p:nvPr/>
        </p:nvSpPr>
        <p:spPr>
          <a:xfrm>
            <a:off x="0" y="0"/>
            <a:ext cx="9144000" cy="1053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26"/>
          <p:cNvSpPr txBox="1"/>
          <p:nvPr>
            <p:ph type="title"/>
          </p:nvPr>
        </p:nvSpPr>
        <p:spPr>
          <a:xfrm>
            <a:off x="311700" y="166942"/>
            <a:ext cx="8520600" cy="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References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578" name="Google Shape;57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"/>
          <p:cNvSpPr/>
          <p:nvPr/>
        </p:nvSpPr>
        <p:spPr>
          <a:xfrm>
            <a:off x="0" y="0"/>
            <a:ext cx="9144000" cy="15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"/>
          <p:cNvSpPr txBox="1"/>
          <p:nvPr>
            <p:ph type="title"/>
          </p:nvPr>
        </p:nvSpPr>
        <p:spPr>
          <a:xfrm>
            <a:off x="311700" y="445025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About Us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65" name="Google Shape;26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66" name="Google Shape;266;p3"/>
          <p:cNvGrpSpPr/>
          <p:nvPr/>
        </p:nvGrpSpPr>
        <p:grpSpPr>
          <a:xfrm>
            <a:off x="380387" y="2132069"/>
            <a:ext cx="4598400" cy="2277583"/>
            <a:chOff x="380387" y="2132069"/>
            <a:chExt cx="4598400" cy="2277583"/>
          </a:xfrm>
        </p:grpSpPr>
        <p:grpSp>
          <p:nvGrpSpPr>
            <p:cNvPr id="267" name="Google Shape;267;p3"/>
            <p:cNvGrpSpPr/>
            <p:nvPr/>
          </p:nvGrpSpPr>
          <p:grpSpPr>
            <a:xfrm>
              <a:off x="380387" y="2175649"/>
              <a:ext cx="4598400" cy="2234003"/>
              <a:chOff x="7069206" y="3567176"/>
              <a:chExt cx="4598400" cy="2234003"/>
            </a:xfrm>
          </p:grpSpPr>
          <p:sp>
            <p:nvSpPr>
              <p:cNvPr id="268" name="Google Shape;268;p3"/>
              <p:cNvSpPr/>
              <p:nvPr/>
            </p:nvSpPr>
            <p:spPr>
              <a:xfrm>
                <a:off x="7644052" y="3567176"/>
                <a:ext cx="2339100" cy="1036800"/>
              </a:xfrm>
              <a:prstGeom prst="wedgeRectCallout">
                <a:avLst>
                  <a:gd fmla="val -49862" name="adj1"/>
                  <a:gd fmla="val 19382" name="adj2"/>
                </a:avLst>
              </a:prstGeom>
              <a:solidFill>
                <a:srgbClr val="A5A5A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3200"/>
                  <a:buFont typeface="Arial"/>
                  <a:buNone/>
                </a:pPr>
                <a:r>
                  <a:rPr b="1" i="0" lang="en" sz="2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Hugh J. Paterson III</a:t>
                </a:r>
                <a:endParaRPr b="0" i="0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9" name="Google Shape;269;p3"/>
              <p:cNvSpPr txBox="1"/>
              <p:nvPr/>
            </p:nvSpPr>
            <p:spPr>
              <a:xfrm>
                <a:off x="7069206" y="4712016"/>
                <a:ext cx="4598400" cy="10891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University of North Texas </a:t>
                </a:r>
                <a:br>
                  <a:rPr b="0" i="0" lang="en" sz="24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" sz="24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&amp; </a:t>
                </a:r>
                <a:r>
                  <a:rPr lang="en" sz="2400">
                    <a:solidFill>
                      <a:schemeClr val="dk2"/>
                    </a:solidFill>
                  </a:rPr>
                  <a:t>Institute</a:t>
                </a:r>
                <a:r>
                  <a:rPr lang="en" sz="2400">
                    <a:solidFill>
                      <a:schemeClr val="dk2"/>
                    </a:solidFill>
                  </a:rPr>
                  <a:t> for Advanced Study</a:t>
                </a:r>
                <a:endParaRPr sz="2400">
                  <a:solidFill>
                    <a:schemeClr val="dk2"/>
                  </a:solidFill>
                </a:endParaRPr>
              </a:p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Arial"/>
                  <a:buNone/>
                </a:pPr>
                <a:r>
                  <a:rPr lang="en" sz="2400" u="sng">
                    <a:solidFill>
                      <a:schemeClr val="hlink"/>
                    </a:solidFill>
                    <a:hlinkClick r:id="rId3"/>
                  </a:rPr>
                  <a:t>hugh4.us</a:t>
                </a:r>
                <a:endParaRPr sz="2400">
                  <a:solidFill>
                    <a:schemeClr val="dk2"/>
                  </a:solidFill>
                </a:endParaRPr>
              </a:p>
            </p:txBody>
          </p:sp>
        </p:grpSp>
        <p:pic>
          <p:nvPicPr>
            <p:cNvPr id="270" name="Google Shape;270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14488" y="2132069"/>
              <a:ext cx="1129650" cy="11296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1" name="Google Shape;271;p3"/>
          <p:cNvGrpSpPr/>
          <p:nvPr/>
        </p:nvGrpSpPr>
        <p:grpSpPr>
          <a:xfrm>
            <a:off x="4729404" y="2137380"/>
            <a:ext cx="3828576" cy="2281774"/>
            <a:chOff x="4729404" y="2137380"/>
            <a:chExt cx="3828576" cy="2281774"/>
          </a:xfrm>
        </p:grpSpPr>
        <p:grpSp>
          <p:nvGrpSpPr>
            <p:cNvPr id="272" name="Google Shape;272;p3"/>
            <p:cNvGrpSpPr/>
            <p:nvPr/>
          </p:nvGrpSpPr>
          <p:grpSpPr>
            <a:xfrm>
              <a:off x="4729404" y="2175649"/>
              <a:ext cx="3828576" cy="2243505"/>
              <a:chOff x="4729404" y="2175649"/>
              <a:chExt cx="3828576" cy="2243505"/>
            </a:xfrm>
          </p:grpSpPr>
          <p:sp>
            <p:nvSpPr>
              <p:cNvPr id="273" name="Google Shape;273;p3"/>
              <p:cNvSpPr txBox="1"/>
              <p:nvPr/>
            </p:nvSpPr>
            <p:spPr>
              <a:xfrm>
                <a:off x="4729404" y="3329990"/>
                <a:ext cx="3828576" cy="108916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9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2400"/>
                  <a:buFont typeface="Arial"/>
                  <a:buNone/>
                </a:pPr>
                <a:r>
                  <a:rPr b="0" i="0" lang="en" sz="24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University of North Texas</a:t>
                </a:r>
                <a:br>
                  <a:rPr b="0" i="0" lang="en" sz="24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</a:br>
                <a:r>
                  <a:rPr b="0" i="0" lang="en" sz="2400" u="none" cap="none" strike="noStrike">
                    <a:solidFill>
                      <a:schemeClr val="dk2"/>
                    </a:solidFill>
                    <a:latin typeface="Arial"/>
                    <a:ea typeface="Arial"/>
                    <a:cs typeface="Arial"/>
                    <a:sym typeface="Arial"/>
                  </a:rPr>
                  <a:t>&amp; Texas A&amp;M University </a:t>
                </a:r>
                <a:r>
                  <a:rPr b="1" i="0" lang="en" sz="2400" u="sng" cap="none" strike="noStrike">
                    <a:solidFill>
                      <a:srgbClr val="0000EE"/>
                    </a:solidFill>
                    <a:latin typeface="Arial"/>
                    <a:ea typeface="Arial"/>
                    <a:cs typeface="Arial"/>
                    <a:sym typeface="Arial"/>
                    <a:hlinkClick r:id="rId5">
                      <a:extLst>
                        <a:ext uri="{A12FA001-AC4F-418D-AE19-62706E023703}">
                          <ahyp:hlinkClr val="tx"/>
                        </a:ext>
                      </a:extLst>
                    </a:hlinkClick>
                  </a:rPr>
                  <a:t>www.sic.bio</a:t>
                </a:r>
                <a:endParaRPr b="1" i="0" sz="2400" u="none" cap="none" strike="noStrike">
                  <a:solidFill>
                    <a:srgbClr val="0000EE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4" name="Google Shape;274;p3"/>
              <p:cNvSpPr/>
              <p:nvPr/>
            </p:nvSpPr>
            <p:spPr>
              <a:xfrm>
                <a:off x="4909704" y="2175649"/>
                <a:ext cx="2339100" cy="1036800"/>
              </a:xfrm>
              <a:prstGeom prst="wedgeRectCallout">
                <a:avLst>
                  <a:gd fmla="val -50123" name="adj1"/>
                  <a:gd fmla="val 19382" name="adj2"/>
                </a:avLst>
              </a:prstGeom>
              <a:solidFill>
                <a:srgbClr val="52525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FFFFFF"/>
                  </a:buClr>
                  <a:buSzPts val="2400"/>
                  <a:buFont typeface="Arial"/>
                  <a:buNone/>
                </a:pPr>
                <a:r>
                  <a:rPr b="1" i="0" lang="en" sz="2400" u="none" cap="none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rPr>
                  <a:t>Sergio I. Coronado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pic>
          <p:nvPicPr>
            <p:cNvPr id="275" name="Google Shape;275;p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268959" y="2137380"/>
              <a:ext cx="1129650" cy="11296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"/>
          <p:cNvSpPr/>
          <p:nvPr/>
        </p:nvSpPr>
        <p:spPr>
          <a:xfrm>
            <a:off x="0" y="0"/>
            <a:ext cx="9144000" cy="1579418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4"/>
          <p:cNvSpPr txBox="1"/>
          <p:nvPr>
            <p:ph type="title"/>
          </p:nvPr>
        </p:nvSpPr>
        <p:spPr>
          <a:xfrm>
            <a:off x="311700" y="445025"/>
            <a:ext cx="8520600" cy="78612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Context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82" name="Google Shape;28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3" name="Google Shape;283;p4"/>
          <p:cNvGrpSpPr/>
          <p:nvPr/>
        </p:nvGrpSpPr>
        <p:grpSpPr>
          <a:xfrm>
            <a:off x="472287" y="2145276"/>
            <a:ext cx="2778736" cy="2459453"/>
            <a:chOff x="533973" y="2684047"/>
            <a:chExt cx="2778736" cy="2459453"/>
          </a:xfrm>
        </p:grpSpPr>
        <p:sp>
          <p:nvSpPr>
            <p:cNvPr id="284" name="Google Shape;284;p4"/>
            <p:cNvSpPr txBox="1"/>
            <p:nvPr/>
          </p:nvSpPr>
          <p:spPr>
            <a:xfrm>
              <a:off x="533974" y="2684047"/>
              <a:ext cx="2778735" cy="1580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1430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Stemmed from</a:t>
              </a:r>
              <a:endParaRPr/>
            </a:p>
            <a:p>
              <a:pPr indent="0" lvl="0" marL="11430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Institute of Museum &amp; Library Services </a:t>
              </a:r>
              <a:endParaRPr/>
            </a:p>
            <a:p>
              <a:pPr indent="0" lvl="0" marL="11430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(IMLS) Project</a:t>
              </a:r>
              <a:endParaRPr/>
            </a:p>
            <a:p>
              <a:pPr indent="0" lvl="0" marL="11430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(partial sponsorship)</a:t>
              </a:r>
              <a:r>
                <a:rPr b="0" i="0" lang="en" sz="1800" u="none" cap="none" strike="noStrike">
                  <a:solidFill>
                    <a:srgbClr val="595959"/>
                  </a:solidFill>
                  <a:highlight>
                    <a:srgbClr val="FFFF00"/>
                  </a:highlight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  <p:sp>
          <p:nvSpPr>
            <p:cNvPr id="285" name="Google Shape;285;p4"/>
            <p:cNvSpPr txBox="1"/>
            <p:nvPr/>
          </p:nvSpPr>
          <p:spPr>
            <a:xfrm>
              <a:off x="533973" y="4252923"/>
              <a:ext cx="2778735" cy="890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1430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0000EE"/>
                  </a:solidFill>
                  <a:latin typeface="Calibri"/>
                  <a:ea typeface="Calibri"/>
                  <a:cs typeface="Calibri"/>
                  <a:sym typeface="Calibri"/>
                </a:rPr>
                <a:t>Grant no. </a:t>
              </a:r>
              <a:endParaRPr/>
            </a:p>
            <a:p>
              <a:pPr indent="0" lvl="0" marL="11430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0000EE"/>
                  </a:solidFill>
                  <a:latin typeface="Calibri"/>
                  <a:ea typeface="Calibri"/>
                  <a:cs typeface="Calibri"/>
                  <a:sym typeface="Calibri"/>
                </a:rPr>
                <a:t>RE-254860-OLS-23</a:t>
              </a:r>
              <a:endParaRPr b="1" i="0" sz="2000" u="none" cap="none" strike="noStrike">
                <a:solidFill>
                  <a:srgbClr val="0000EE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11430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None/>
              </a:pPr>
              <a:r>
                <a:rPr b="0" i="0" lang="en" sz="18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 </a:t>
              </a:r>
              <a:endParaRPr/>
            </a:p>
          </p:txBody>
        </p:sp>
      </p:grpSp>
      <p:grpSp>
        <p:nvGrpSpPr>
          <p:cNvPr id="286" name="Google Shape;286;p4"/>
          <p:cNvGrpSpPr/>
          <p:nvPr/>
        </p:nvGrpSpPr>
        <p:grpSpPr>
          <a:xfrm>
            <a:off x="3259609" y="2145276"/>
            <a:ext cx="2778735" cy="2361587"/>
            <a:chOff x="3265762" y="2684048"/>
            <a:chExt cx="2778735" cy="2361587"/>
          </a:xfrm>
        </p:grpSpPr>
        <p:sp>
          <p:nvSpPr>
            <p:cNvPr id="287" name="Google Shape;287;p4"/>
            <p:cNvSpPr txBox="1"/>
            <p:nvPr/>
          </p:nvSpPr>
          <p:spPr>
            <a:xfrm>
              <a:off x="3609111" y="2684048"/>
              <a:ext cx="2092038" cy="16932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1430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Allowed for </a:t>
              </a:r>
              <a:br>
                <a:rPr b="0" i="0" lang="en" sz="2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</a:br>
              <a:r>
                <a:rPr b="0" i="0" lang="en" sz="2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the development of the </a:t>
              </a:r>
              <a:r>
                <a:rPr b="1" i="0" lang="en" sz="20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LAMlangArc Training Project</a:t>
              </a:r>
              <a:endParaRPr b="0" i="0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"/>
            <p:cNvSpPr txBox="1"/>
            <p:nvPr/>
          </p:nvSpPr>
          <p:spPr>
            <a:xfrm>
              <a:off x="3265762" y="4155058"/>
              <a:ext cx="2778735" cy="890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4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0000EE"/>
                  </a:solidFill>
                  <a:latin typeface="Calibri"/>
                  <a:ea typeface="Calibri"/>
                  <a:cs typeface="Calibri"/>
                  <a:sym typeface="Calibri"/>
                </a:rPr>
                <a:t>ci.unt.edu/</a:t>
              </a:r>
              <a:endParaRPr/>
            </a:p>
            <a:p>
              <a:pPr indent="0" lvl="0" marL="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4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0000EE"/>
                  </a:solidFill>
                  <a:latin typeface="Calibri"/>
                  <a:ea typeface="Calibri"/>
                  <a:cs typeface="Calibri"/>
                  <a:sym typeface="Calibri"/>
                </a:rPr>
                <a:t>lamlangarctraining</a:t>
              </a:r>
              <a:endParaRPr b="1" i="0" sz="2000" u="none" cap="none" strike="noStrike">
                <a:solidFill>
                  <a:srgbClr val="0000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9" name="Google Shape;289;p4"/>
          <p:cNvGrpSpPr/>
          <p:nvPr/>
        </p:nvGrpSpPr>
        <p:grpSpPr>
          <a:xfrm>
            <a:off x="5968073" y="2156311"/>
            <a:ext cx="2778735" cy="2448418"/>
            <a:chOff x="6008960" y="2682784"/>
            <a:chExt cx="2778735" cy="2448418"/>
          </a:xfrm>
        </p:grpSpPr>
        <p:sp>
          <p:nvSpPr>
            <p:cNvPr id="290" name="Google Shape;290;p4"/>
            <p:cNvSpPr txBox="1"/>
            <p:nvPr/>
          </p:nvSpPr>
          <p:spPr>
            <a:xfrm>
              <a:off x="6218975" y="2682784"/>
              <a:ext cx="2264892" cy="1482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1430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None/>
              </a:pPr>
              <a:r>
                <a:rPr b="0" i="0" lang="en" sz="2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Contributed to </a:t>
              </a:r>
              <a:r>
                <a:rPr b="1" i="0" lang="en" sz="2000" u="none" cap="none" strike="noStrike">
                  <a:solidFill>
                    <a:srgbClr val="262626"/>
                  </a:solidFill>
                  <a:latin typeface="Calibri"/>
                  <a:ea typeface="Calibri"/>
                  <a:cs typeface="Calibri"/>
                  <a:sym typeface="Calibri"/>
                </a:rPr>
                <a:t>open-access course modules </a:t>
              </a:r>
              <a:r>
                <a:rPr b="0" i="0" lang="en" sz="2000" u="none" cap="none" strike="noStrike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(presentations, readings, etc.)</a:t>
              </a:r>
              <a:endParaRPr/>
            </a:p>
          </p:txBody>
        </p:sp>
        <p:sp>
          <p:nvSpPr>
            <p:cNvPr id="291" name="Google Shape;291;p4"/>
            <p:cNvSpPr txBox="1"/>
            <p:nvPr/>
          </p:nvSpPr>
          <p:spPr>
            <a:xfrm>
              <a:off x="6008960" y="4240625"/>
              <a:ext cx="2778735" cy="8905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1430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None/>
              </a:pPr>
              <a:r>
                <a:rPr b="1" i="0" lang="en" sz="2000" u="sng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  <a:hlinkClick r:id="rId3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Course</a:t>
              </a:r>
              <a:r>
                <a:rPr b="1" i="0" lang="en" sz="2000" u="sng" cap="none" strike="noStrike">
                  <a:solidFill>
                    <a:srgbClr val="0097A7"/>
                  </a:solidFill>
                  <a:latin typeface="Calibri"/>
                  <a:ea typeface="Calibri"/>
                  <a:cs typeface="Calibri"/>
                  <a:sym typeface="Calibri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 </a:t>
              </a:r>
              <a:endParaRPr/>
            </a:p>
            <a:p>
              <a:pPr indent="0" lvl="0" marL="11430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95959"/>
                </a:buClr>
                <a:buSzPts val="1800"/>
                <a:buFont typeface="Arial"/>
                <a:buNone/>
              </a:pPr>
              <a:r>
                <a:rPr b="1" i="0" lang="en" sz="2000" u="sng" cap="none" strike="noStrike">
                  <a:solidFill>
                    <a:srgbClr val="0000FF"/>
                  </a:solidFill>
                  <a:latin typeface="Calibri"/>
                  <a:ea typeface="Calibri"/>
                  <a:cs typeface="Calibri"/>
                  <a:sym typeface="Calibri"/>
                  <a:hlinkClick r:id="rId5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Description</a:t>
              </a:r>
              <a:endParaRPr b="1" i="0" sz="2000" u="none" cap="none" strike="noStrike">
                <a:solidFill>
                  <a:srgbClr val="0000EE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"/>
          <p:cNvSpPr/>
          <p:nvPr/>
        </p:nvSpPr>
        <p:spPr>
          <a:xfrm>
            <a:off x="0" y="0"/>
            <a:ext cx="9144000" cy="15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"/>
          <p:cNvSpPr txBox="1"/>
          <p:nvPr>
            <p:ph type="title"/>
          </p:nvPr>
        </p:nvSpPr>
        <p:spPr>
          <a:xfrm>
            <a:off x="311700" y="445025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How LS Models Relate to Language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298" name="Google Shape;298;p5"/>
          <p:cNvSpPr txBox="1"/>
          <p:nvPr>
            <p:ph idx="1" type="body"/>
          </p:nvPr>
        </p:nvSpPr>
        <p:spPr>
          <a:xfrm>
            <a:off x="6233375" y="1859200"/>
            <a:ext cx="2605500" cy="2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The course includes preparation of future information professionals on applying </a:t>
            </a:r>
            <a:r>
              <a:rPr b="1" lang="e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library science models</a:t>
            </a:r>
            <a:r>
              <a:rPr lang="en" sz="2000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when working with language collections</a:t>
            </a:r>
            <a:endParaRPr/>
          </a:p>
        </p:txBody>
      </p:sp>
      <p:sp>
        <p:nvSpPr>
          <p:cNvPr id="299" name="Google Shape;299;p5"/>
          <p:cNvSpPr txBox="1"/>
          <p:nvPr/>
        </p:nvSpPr>
        <p:spPr>
          <a:xfrm>
            <a:off x="3444808" y="1865611"/>
            <a:ext cx="2605500" cy="28328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This </a:t>
            </a:r>
            <a:r>
              <a:rPr b="1" i="0" lang="en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project-developed course </a:t>
            </a:r>
            <a:r>
              <a:rPr b="0" i="0" lang="e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helps fill that gap using content from professional readings and existing online language archiving training programs (ELDP, AFF, CoDA).</a:t>
            </a:r>
            <a:endParaRPr b="0" i="0" sz="14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5"/>
          <p:cNvSpPr txBox="1"/>
          <p:nvPr/>
        </p:nvSpPr>
        <p:spPr>
          <a:xfrm>
            <a:off x="415624" y="1862300"/>
            <a:ext cx="2784900" cy="25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52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Limited awareness and training about digital language archives </a:t>
            </a:r>
            <a:r>
              <a:rPr b="0" i="0" lang="en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in </a:t>
            </a:r>
            <a:r>
              <a:rPr b="1" i="0" lang="en" sz="2000" u="none" cap="none" strike="noStrik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Libraries, Archives, Museums (LAM) education programs </a:t>
            </a:r>
            <a:r>
              <a:rPr b="0" i="0" lang="en" sz="20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at universities in the United States.</a:t>
            </a:r>
            <a:endParaRPr b="0" i="0" sz="28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"/>
          <p:cNvSpPr/>
          <p:nvPr/>
        </p:nvSpPr>
        <p:spPr>
          <a:xfrm>
            <a:off x="0" y="0"/>
            <a:ext cx="9144000" cy="15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"/>
          <p:cNvSpPr txBox="1"/>
          <p:nvPr>
            <p:ph type="title"/>
          </p:nvPr>
        </p:nvSpPr>
        <p:spPr>
          <a:xfrm>
            <a:off x="311700" y="445025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Problem Statement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308" name="Google Shape;308;p6"/>
          <p:cNvSpPr txBox="1"/>
          <p:nvPr/>
        </p:nvSpPr>
        <p:spPr>
          <a:xfrm>
            <a:off x="450061" y="2266159"/>
            <a:ext cx="8382239" cy="123586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How can existing </a:t>
            </a:r>
            <a:r>
              <a:rPr b="1" i="0" lang="en" sz="2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LS models </a:t>
            </a: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developed by LAM be applied to language documentation resources for curation in digital repositories to support discovery and use?</a:t>
            </a:r>
            <a:endParaRPr b="0" i="0" sz="14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0" name="Google Shape;310;p6"/>
          <p:cNvSpPr/>
          <p:nvPr/>
        </p:nvSpPr>
        <p:spPr>
          <a:xfrm>
            <a:off x="0" y="4093028"/>
            <a:ext cx="9144000" cy="1061357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"/>
          <p:cNvSpPr/>
          <p:nvPr/>
        </p:nvSpPr>
        <p:spPr>
          <a:xfrm>
            <a:off x="0" y="2370516"/>
            <a:ext cx="9144000" cy="277298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7"/>
          <p:cNvSpPr/>
          <p:nvPr/>
        </p:nvSpPr>
        <p:spPr>
          <a:xfrm>
            <a:off x="0" y="0"/>
            <a:ext cx="9144000" cy="15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7"/>
          <p:cNvSpPr txBox="1"/>
          <p:nvPr>
            <p:ph type="title"/>
          </p:nvPr>
        </p:nvSpPr>
        <p:spPr>
          <a:xfrm>
            <a:off x="311700" y="445025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Library Science Models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318" name="Google Shape;31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9" name="Google Shape;319;p7"/>
          <p:cNvSpPr txBox="1"/>
          <p:nvPr/>
        </p:nvSpPr>
        <p:spPr>
          <a:xfrm>
            <a:off x="53370" y="1687458"/>
            <a:ext cx="9044100" cy="5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</a:pPr>
            <a:r>
              <a:rPr b="0" i="0" lang="en" sz="22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3 models used to support arranging cultural heritage collections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0" name="Google Shape;320;p7"/>
          <p:cNvGrpSpPr/>
          <p:nvPr/>
        </p:nvGrpSpPr>
        <p:grpSpPr>
          <a:xfrm>
            <a:off x="137731" y="2634691"/>
            <a:ext cx="3252014" cy="2268934"/>
            <a:chOff x="314984" y="2510551"/>
            <a:chExt cx="3252014" cy="2268934"/>
          </a:xfrm>
        </p:grpSpPr>
        <p:sp>
          <p:nvSpPr>
            <p:cNvPr id="321" name="Google Shape;321;p7"/>
            <p:cNvSpPr txBox="1"/>
            <p:nvPr/>
          </p:nvSpPr>
          <p:spPr>
            <a:xfrm>
              <a:off x="314984" y="3281637"/>
              <a:ext cx="3252014" cy="14978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1430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Conceptual Entity-Relationship Framework </a:t>
              </a:r>
              <a:br>
                <a:rPr b="1" i="0" lang="en" sz="20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(focuses more on resource relationships)</a:t>
              </a:r>
              <a:endParaRPr b="0" i="0" sz="2000" u="none" cap="none" strike="noStrike">
                <a:solidFill>
                  <a:schemeClr val="dk2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7">
              <a:hlinkClick r:id="rId3"/>
            </p:cNvPr>
            <p:cNvSpPr/>
            <p:nvPr/>
          </p:nvSpPr>
          <p:spPr>
            <a:xfrm>
              <a:off x="1010176" y="2510551"/>
              <a:ext cx="1800155" cy="648285"/>
            </a:xfrm>
            <a:prstGeom prst="wedgeRectCallout">
              <a:avLst>
                <a:gd fmla="val -43171" name="adj1"/>
                <a:gd fmla="val 19735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IFLA-LRM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3" name="Google Shape;323;p7"/>
          <p:cNvGrpSpPr/>
          <p:nvPr/>
        </p:nvGrpSpPr>
        <p:grpSpPr>
          <a:xfrm>
            <a:off x="3079504" y="2634691"/>
            <a:ext cx="2900016" cy="2189382"/>
            <a:chOff x="3121991" y="2510551"/>
            <a:chExt cx="2900016" cy="2189382"/>
          </a:xfrm>
        </p:grpSpPr>
        <p:sp>
          <p:nvSpPr>
            <p:cNvPr id="324" name="Google Shape;324;p7"/>
            <p:cNvSpPr txBox="1"/>
            <p:nvPr/>
          </p:nvSpPr>
          <p:spPr>
            <a:xfrm>
              <a:off x="3121991" y="3290419"/>
              <a:ext cx="2900016" cy="140951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1430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Content </a:t>
              </a:r>
              <a:br>
                <a:rPr b="1" i="0" lang="en" sz="20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1" i="0" lang="en" sz="20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Standard </a:t>
              </a:r>
              <a:b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(guides the building of entity-relationships)</a:t>
              </a:r>
              <a:endParaRPr/>
            </a:p>
          </p:txBody>
        </p:sp>
        <p:sp>
          <p:nvSpPr>
            <p:cNvPr id="325" name="Google Shape;325;p7">
              <a:hlinkClick r:id="rId4"/>
            </p:cNvPr>
            <p:cNvSpPr/>
            <p:nvPr/>
          </p:nvSpPr>
          <p:spPr>
            <a:xfrm>
              <a:off x="3671922" y="2510551"/>
              <a:ext cx="1800155" cy="648285"/>
            </a:xfrm>
            <a:prstGeom prst="wedgeRectCallout">
              <a:avLst>
                <a:gd fmla="val -43171" name="adj1"/>
                <a:gd fmla="val 19735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RDA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6" name="Google Shape;326;p7"/>
          <p:cNvGrpSpPr/>
          <p:nvPr/>
        </p:nvGrpSpPr>
        <p:grpSpPr>
          <a:xfrm>
            <a:off x="5669280" y="2634691"/>
            <a:ext cx="3428190" cy="2360817"/>
            <a:chOff x="5527098" y="2510550"/>
            <a:chExt cx="3419666" cy="2360817"/>
          </a:xfrm>
        </p:grpSpPr>
        <p:sp>
          <p:nvSpPr>
            <p:cNvPr id="327" name="Google Shape;327;p7"/>
            <p:cNvSpPr txBox="1"/>
            <p:nvPr/>
          </p:nvSpPr>
          <p:spPr>
            <a:xfrm>
              <a:off x="5527098" y="3290418"/>
              <a:ext cx="3419666" cy="158094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114300" marR="0" rtl="0" algn="ct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800"/>
                <a:buFont typeface="Arial"/>
                <a:buNone/>
              </a:pPr>
              <a:r>
                <a:rPr b="1" i="0" lang="en" sz="2000" u="none" cap="none" strike="noStrik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Entity Levels for Bibliographic Description </a:t>
              </a:r>
              <a:b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b="0" i="0" lang="en" sz="2000" u="none" cap="none" strike="noStrike">
                  <a:solidFill>
                    <a:schemeClr val="dk2"/>
                  </a:solidFill>
                  <a:latin typeface="Arial"/>
                  <a:ea typeface="Arial"/>
                  <a:cs typeface="Arial"/>
                  <a:sym typeface="Arial"/>
                </a:rPr>
                <a:t>(supports the making of relationships)</a:t>
              </a:r>
              <a:endParaRPr/>
            </a:p>
          </p:txBody>
        </p:sp>
        <p:sp>
          <p:nvSpPr>
            <p:cNvPr id="328" name="Google Shape;328;p7"/>
            <p:cNvSpPr/>
            <p:nvPr/>
          </p:nvSpPr>
          <p:spPr>
            <a:xfrm>
              <a:off x="6421347" y="2510550"/>
              <a:ext cx="1800155" cy="648285"/>
            </a:xfrm>
            <a:prstGeom prst="wedgeRectCallout">
              <a:avLst>
                <a:gd fmla="val -43171" name="adj1"/>
                <a:gd fmla="val 19735" name="adj2"/>
              </a:avLst>
            </a:prstGeom>
            <a:solidFill>
              <a:srgbClr val="52525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2400"/>
                <a:buFont typeface="Arial"/>
                <a:buNone/>
              </a:pPr>
              <a:r>
                <a:rPr b="1" i="0" lang="en" sz="2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WEMI</a:t>
              </a:r>
              <a:endParaRPr b="1" i="0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8"/>
          <p:cNvSpPr/>
          <p:nvPr/>
        </p:nvSpPr>
        <p:spPr>
          <a:xfrm>
            <a:off x="0" y="0"/>
            <a:ext cx="9144000" cy="157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8"/>
          <p:cNvSpPr txBox="1"/>
          <p:nvPr>
            <p:ph type="title"/>
          </p:nvPr>
        </p:nvSpPr>
        <p:spPr>
          <a:xfrm>
            <a:off x="311700" y="445025"/>
            <a:ext cx="8520600" cy="7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WEMI Model Focus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335" name="Google Shape;3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0" i="0" lang="en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8"/>
          <p:cNvSpPr txBox="1"/>
          <p:nvPr/>
        </p:nvSpPr>
        <p:spPr>
          <a:xfrm>
            <a:off x="446314" y="2199682"/>
            <a:ext cx="8124108" cy="12281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Focusing on </a:t>
            </a:r>
            <a:r>
              <a:rPr b="1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WEMI</a:t>
            </a:r>
            <a:r>
              <a:rPr b="0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" sz="24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mainly as it serves as the foundation within the other library science models for creating groups of resources based on their relationships to each other.</a:t>
            </a:r>
            <a:endParaRPr/>
          </a:p>
          <a:p>
            <a:pPr indent="0" lvl="0" marL="11430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337" name="Google Shape;337;p8"/>
          <p:cNvSpPr/>
          <p:nvPr/>
        </p:nvSpPr>
        <p:spPr>
          <a:xfrm>
            <a:off x="0" y="4009309"/>
            <a:ext cx="9144000" cy="1145076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613" y="1115876"/>
            <a:ext cx="7830775" cy="3614200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9"/>
          <p:cNvSpPr/>
          <p:nvPr/>
        </p:nvSpPr>
        <p:spPr>
          <a:xfrm>
            <a:off x="0" y="0"/>
            <a:ext cx="9144000" cy="101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9"/>
          <p:cNvSpPr txBox="1"/>
          <p:nvPr>
            <p:ph type="title"/>
          </p:nvPr>
        </p:nvSpPr>
        <p:spPr>
          <a:xfrm>
            <a:off x="311700" y="183572"/>
            <a:ext cx="8520600" cy="6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solidFill>
                  <a:schemeClr val="lt1"/>
                </a:solidFill>
              </a:rPr>
              <a:t>WEMI Definitions and Relations</a:t>
            </a:r>
            <a:endParaRPr b="1" sz="3600">
              <a:solidFill>
                <a:schemeClr val="lt1"/>
              </a:solidFill>
            </a:endParaRPr>
          </a:p>
        </p:txBody>
      </p:sp>
      <p:sp>
        <p:nvSpPr>
          <p:cNvPr id="345" name="Google Shape;3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2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