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1.wmf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2" Type="http://schemas.openxmlformats.org/officeDocument/2006/relationships/image" Target="../media/image2.wmf"/><Relationship Id="rId1" Type="http://schemas.openxmlformats.org/officeDocument/2006/relationships/image" Target="../media/image12.wmf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image" Target="../media/image9.wmf"/><Relationship Id="rId4" Type="http://schemas.openxmlformats.org/officeDocument/2006/relationships/image" Target="../media/image13.wmf"/><Relationship Id="rId9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2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64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2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64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17.wmf"/><Relationship Id="rId5" Type="http://schemas.openxmlformats.org/officeDocument/2006/relationships/image" Target="../media/image1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12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0DA00-CB88-411D-A3F4-640B925B18EC}" type="datetimeFigureOut">
              <a:rPr lang="zh-CN" altLang="en-US" smtClean="0"/>
              <a:t>2013-6-10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151E4-F42D-4856-A321-A0847CB74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0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2FACCE-37D5-444D-B696-91CEB0FE2099}" type="slidenum">
              <a:rPr lang="en-US" altLang="zh-CN" sz="1200" b="0">
                <a:solidFill>
                  <a:prstClr val="black"/>
                </a:solidFill>
              </a:rPr>
              <a:pPr eaLnBrk="1" hangingPunct="1"/>
              <a:t>12</a:t>
            </a:fld>
            <a:endParaRPr lang="en-US" altLang="zh-CN" sz="1200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、将各只蚂蚁放置各顶点，禁忌表为对应的顶点。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A4A10-A7EB-46E2-8974-69440ED966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258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40347-6332-4593-A9F9-DAB8AB6267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1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E0EBB-DEE3-4364-9248-21CF2BE31E3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899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13090-2866-40E5-AAE8-BACEC12A48B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326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1B96-D88D-4F1F-BC0F-D6EE3EAE8E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41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1C988-F65B-4AE1-B296-B79CEE0F856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427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1E27F-05E0-4FAF-ADA6-3DE8BFDEC3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73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E3562-9632-42F0-B517-4A5708D767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403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E9418-3D7C-429C-B0B6-374F8F7FBB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96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2B84F-D694-4C15-8E2A-DF13D55135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879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751C3-964A-4662-9C2E-276846867C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47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0606D-73DE-4EE6-94C3-7EB1A55DE77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0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3.wmf"/><Relationship Id="rId17" Type="http://schemas.openxmlformats.org/officeDocument/2006/relationships/slide" Target="slide49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0.wmf"/><Relationship Id="rId17" Type="http://schemas.openxmlformats.org/officeDocument/2006/relationships/slide" Target="slide50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2.wmf"/><Relationship Id="rId5" Type="http://schemas.openxmlformats.org/officeDocument/2006/relationships/image" Target="../media/image3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hyperlink" Target="file:///D:\father\&#30740;&#31350;&#29983;&#35838;&#31243;\&#36816;&#36755;&#31995;&#32479;&#20248;&#21270;&#29702;&#35770;&#19982;&#26041;&#27861;&#65288;&#21338;&#65289;\&#31532;&#20108;&#35762;&#24120;&#29992;&#31639;&#27861;\&#31532;6&#33410;%20&#34433;&#32676;\&#31639;&#20363;.ppt" TargetMode="External"/><Relationship Id="rId7" Type="http://schemas.openxmlformats.org/officeDocument/2006/relationships/image" Target="../media/image36.wmf"/><Relationship Id="rId12" Type="http://schemas.openxmlformats.org/officeDocument/2006/relationships/slide" Target="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7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7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7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7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7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7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7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6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7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7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7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7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7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7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7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7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7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70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7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.wmf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9.bin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21.bin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6.bin"/><Relationship Id="rId24" Type="http://schemas.openxmlformats.org/officeDocument/2006/relationships/oleObject" Target="../embeddings/oleObject23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9.wmf"/><Relationship Id="rId28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22.bin"/><Relationship Id="rId27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5800" y="746125"/>
            <a:ext cx="76200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600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蚁 群 优 化 算 法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6600"/>
                </a:solidFill>
                <a:ea typeface="黑体" pitchFamily="2" charset="-122"/>
              </a:rPr>
              <a:t>（</a:t>
            </a:r>
            <a:r>
              <a:rPr lang="en-US" altLang="zh-CN" sz="3600">
                <a:solidFill>
                  <a:srgbClr val="006600"/>
                </a:solidFill>
                <a:ea typeface="黑体" pitchFamily="2" charset="-122"/>
              </a:rPr>
              <a:t>ACO</a:t>
            </a:r>
            <a:r>
              <a:rPr lang="zh-CN" altLang="en-US" sz="3600">
                <a:solidFill>
                  <a:srgbClr val="006600"/>
                </a:solidFill>
                <a:ea typeface="黑体" pitchFamily="2" charset="-122"/>
              </a:rPr>
              <a:t>算法）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59436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一、概述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二、蚂蚁系统（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AS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三、算例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四、改进的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ACO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00268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09600" y="47466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00"/>
                </a:solidFill>
                <a:ea typeface="幼圆" pitchFamily="49" charset="-122"/>
              </a:rPr>
              <a:t>（三）计算公式</a:t>
            </a:r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990600" y="1238250"/>
            <a:ext cx="4953000" cy="531813"/>
            <a:chOff x="768" y="2334"/>
            <a:chExt cx="3120" cy="335"/>
          </a:xfrm>
        </p:grpSpPr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768" y="2334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6600CC"/>
                  </a:solidFill>
                </a:rPr>
                <a:t>1</a:t>
              </a:r>
              <a:r>
                <a:rPr lang="zh-CN" altLang="en-US" sz="2400">
                  <a:solidFill>
                    <a:srgbClr val="6600CC"/>
                  </a:solidFill>
                </a:rPr>
                <a:t>、转移概率          计算公式：</a:t>
              </a:r>
            </a:p>
          </p:txBody>
        </p:sp>
        <p:graphicFrame>
          <p:nvGraphicFramePr>
            <p:cNvPr id="11283" name="Object 8"/>
            <p:cNvGraphicFramePr>
              <a:graphicFrameLocks noChangeAspect="1"/>
            </p:cNvGraphicFramePr>
            <p:nvPr/>
          </p:nvGraphicFramePr>
          <p:xfrm>
            <a:off x="1920" y="2352"/>
            <a:ext cx="4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公式" r:id="rId3" imgW="368140" imgH="253890" progId="Equation.3">
                    <p:embed/>
                  </p:oleObj>
                </mc:Choice>
                <mc:Fallback>
                  <p:oleObj name="公式" r:id="rId3" imgW="368140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352"/>
                          <a:ext cx="46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1371600" y="1966913"/>
            <a:ext cx="6248400" cy="3397250"/>
            <a:chOff x="864" y="1239"/>
            <a:chExt cx="3936" cy="2140"/>
          </a:xfrm>
        </p:grpSpPr>
        <p:graphicFrame>
          <p:nvGraphicFramePr>
            <p:cNvPr id="11273" name="Object 6"/>
            <p:cNvGraphicFramePr>
              <a:graphicFrameLocks noChangeAspect="1"/>
            </p:cNvGraphicFramePr>
            <p:nvPr/>
          </p:nvGraphicFramePr>
          <p:xfrm>
            <a:off x="1008" y="1239"/>
            <a:ext cx="3426" cy="1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公式" r:id="rId5" imgW="2921000" imgH="876300" progId="Equation.3">
                    <p:embed/>
                  </p:oleObj>
                </mc:Choice>
                <mc:Fallback>
                  <p:oleObj name="公式" r:id="rId5" imgW="2921000" imgH="876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239"/>
                          <a:ext cx="3426" cy="10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4" name="Group 22"/>
            <p:cNvGrpSpPr>
              <a:grpSpLocks/>
            </p:cNvGrpSpPr>
            <p:nvPr/>
          </p:nvGrpSpPr>
          <p:grpSpPr bwMode="auto">
            <a:xfrm>
              <a:off x="864" y="2364"/>
              <a:ext cx="3936" cy="1015"/>
              <a:chOff x="864" y="2364"/>
              <a:chExt cx="3936" cy="1015"/>
            </a:xfrm>
          </p:grpSpPr>
          <p:graphicFrame>
            <p:nvGraphicFramePr>
              <p:cNvPr id="11275" name="Object 7"/>
              <p:cNvGraphicFramePr>
                <a:graphicFrameLocks noChangeAspect="1"/>
              </p:cNvGraphicFramePr>
              <p:nvPr/>
            </p:nvGraphicFramePr>
            <p:xfrm>
              <a:off x="864" y="3132"/>
              <a:ext cx="38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公式" r:id="rId7" imgW="355446" imgH="228501" progId="Equation.3">
                      <p:embed/>
                    </p:oleObj>
                  </mc:Choice>
                  <mc:Fallback>
                    <p:oleObj name="公式" r:id="rId7" imgW="355446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132"/>
                            <a:ext cx="384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6" name="Rectangle 9"/>
              <p:cNvSpPr>
                <a:spLocks noChangeArrowheads="1"/>
              </p:cNvSpPr>
              <p:nvPr/>
            </p:nvSpPr>
            <p:spPr bwMode="auto">
              <a:xfrm>
                <a:off x="1208" y="3084"/>
                <a:ext cx="35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——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蚂蚁    下一步允许选择的城市集合。</a:t>
                </a:r>
              </a:p>
            </p:txBody>
          </p:sp>
          <p:graphicFrame>
            <p:nvGraphicFramePr>
              <p:cNvPr id="11277" name="Object 12"/>
              <p:cNvGraphicFramePr>
                <a:graphicFrameLocks noChangeAspect="1"/>
              </p:cNvGraphicFramePr>
              <p:nvPr/>
            </p:nvGraphicFramePr>
            <p:xfrm>
              <a:off x="960" y="2412"/>
              <a:ext cx="19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公式" r:id="rId9" imgW="152334" imgH="139639" progId="Equation.3">
                      <p:embed/>
                    </p:oleObj>
                  </mc:Choice>
                  <mc:Fallback>
                    <p:oleObj name="公式" r:id="rId9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412"/>
                            <a:ext cx="19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8" name="Object 11"/>
              <p:cNvGraphicFramePr>
                <a:graphicFrameLocks noChangeAspect="1"/>
              </p:cNvGraphicFramePr>
              <p:nvPr/>
            </p:nvGraphicFramePr>
            <p:xfrm>
              <a:off x="958" y="2748"/>
              <a:ext cx="19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公式" r:id="rId11" imgW="164957" imgH="203024" progId="Equation.3">
                      <p:embed/>
                    </p:oleObj>
                  </mc:Choice>
                  <mc:Fallback>
                    <p:oleObj name="公式" r:id="rId11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8" y="2748"/>
                            <a:ext cx="19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9" name="Rectangle 14"/>
              <p:cNvSpPr>
                <a:spLocks noChangeArrowheads="1"/>
              </p:cNvSpPr>
              <p:nvPr/>
            </p:nvSpPr>
            <p:spPr bwMode="auto">
              <a:xfrm>
                <a:off x="869" y="2364"/>
                <a:ext cx="2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indent="40005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——</a:t>
                </a:r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信息素的相对重要程度；</a:t>
                </a: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0" name="Rectangle 15"/>
              <p:cNvSpPr>
                <a:spLocks noChangeArrowheads="1"/>
              </p:cNvSpPr>
              <p:nvPr/>
            </p:nvSpPr>
            <p:spPr bwMode="auto">
              <a:xfrm>
                <a:off x="1132" y="2700"/>
                <a:ext cx="29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——</a:t>
                </a:r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启发式因子的相对重要程度；</a:t>
                </a:r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281" name="Object 16"/>
              <p:cNvGraphicFramePr>
                <a:graphicFrameLocks noChangeAspect="1"/>
              </p:cNvGraphicFramePr>
              <p:nvPr/>
            </p:nvGraphicFramePr>
            <p:xfrm>
              <a:off x="2061" y="3124"/>
              <a:ext cx="195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公式" r:id="rId13" imgW="139579" imgH="177646" progId="Equation.3">
                      <p:embed/>
                    </p:oleObj>
                  </mc:Choice>
                  <mc:Fallback>
                    <p:oleObj name="公式" r:id="rId13" imgW="13957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1" y="3124"/>
                            <a:ext cx="195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2487" name="Group 23"/>
          <p:cNvGrpSpPr>
            <a:grpSpLocks/>
          </p:cNvGrpSpPr>
          <p:nvPr/>
        </p:nvGrpSpPr>
        <p:grpSpPr bwMode="auto">
          <a:xfrm>
            <a:off x="1057275" y="5505450"/>
            <a:ext cx="4657725" cy="895350"/>
            <a:chOff x="666" y="3468"/>
            <a:chExt cx="2934" cy="564"/>
          </a:xfrm>
        </p:grpSpPr>
        <p:graphicFrame>
          <p:nvGraphicFramePr>
            <p:cNvPr id="11271" name="Object 17"/>
            <p:cNvGraphicFramePr>
              <a:graphicFrameLocks noChangeAspect="1"/>
            </p:cNvGraphicFramePr>
            <p:nvPr/>
          </p:nvGraphicFramePr>
          <p:xfrm>
            <a:off x="2928" y="3468"/>
            <a:ext cx="67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15" imgW="533169" imgH="444307" progId="Equation.3">
                    <p:embed/>
                  </p:oleObj>
                </mc:Choice>
                <mc:Fallback>
                  <p:oleObj name="公式" r:id="rId15" imgW="533169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468"/>
                          <a:ext cx="67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Rectangle 19"/>
            <p:cNvSpPr>
              <a:spLocks noChangeArrowheads="1"/>
            </p:cNvSpPr>
            <p:nvPr/>
          </p:nvSpPr>
          <p:spPr bwMode="auto">
            <a:xfrm>
              <a:off x="666" y="3564"/>
              <a:ext cx="2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6600CC"/>
                  </a:solidFill>
                </a:rPr>
                <a:t>2</a:t>
              </a:r>
              <a:r>
                <a:rPr lang="zh-CN" altLang="en-US" sz="2400" b="1">
                  <a:solidFill>
                    <a:srgbClr val="6600CC"/>
                  </a:solidFill>
                </a:rPr>
                <a:t>、启发式因子计算公式：</a:t>
              </a:r>
            </a:p>
          </p:txBody>
        </p:sp>
      </p:grpSp>
      <p:sp>
        <p:nvSpPr>
          <p:cNvPr id="62489" name="AutoShape 25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0" y="2514600"/>
            <a:ext cx="609600" cy="5334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3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890588" y="419100"/>
            <a:ext cx="330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6600CC"/>
                </a:solidFill>
              </a:rPr>
              <a:t>3</a:t>
            </a:r>
            <a:r>
              <a:rPr lang="zh-CN" altLang="en-US" sz="2400" b="1">
                <a:solidFill>
                  <a:srgbClr val="6600CC"/>
                </a:solidFill>
              </a:rPr>
              <a:t>、信息素计算公式</a:t>
            </a:r>
          </a:p>
        </p:txBody>
      </p:sp>
      <p:sp>
        <p:nvSpPr>
          <p:cNvPr id="12291" name="Rectangle 14"/>
          <p:cNvSpPr>
            <a:spLocks noChangeArrowheads="1"/>
          </p:cNvSpPr>
          <p:nvPr/>
        </p:nvSpPr>
        <p:spPr bwMode="auto">
          <a:xfrm>
            <a:off x="0" y="3562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63523" name="Group 35"/>
          <p:cNvGrpSpPr>
            <a:grpSpLocks/>
          </p:cNvGrpSpPr>
          <p:nvPr/>
        </p:nvGrpSpPr>
        <p:grpSpPr bwMode="auto">
          <a:xfrm>
            <a:off x="1066800" y="914400"/>
            <a:ext cx="7239000" cy="5486400"/>
            <a:chOff x="672" y="576"/>
            <a:chExt cx="4560" cy="3456"/>
          </a:xfrm>
        </p:grpSpPr>
        <p:graphicFrame>
          <p:nvGraphicFramePr>
            <p:cNvPr id="12294" name="Object 12"/>
            <p:cNvGraphicFramePr>
              <a:graphicFrameLocks noChangeAspect="1"/>
            </p:cNvGraphicFramePr>
            <p:nvPr/>
          </p:nvGraphicFramePr>
          <p:xfrm>
            <a:off x="912" y="912"/>
            <a:ext cx="27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公式" r:id="rId3" imgW="1943100" imgH="241300" progId="Equation.3">
                    <p:embed/>
                  </p:oleObj>
                </mc:Choice>
                <mc:Fallback>
                  <p:oleObj name="公式" r:id="rId3" imgW="1943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12"/>
                          <a:ext cx="27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1"/>
            <p:cNvGraphicFramePr>
              <a:graphicFrameLocks noChangeAspect="1"/>
            </p:cNvGraphicFramePr>
            <p:nvPr/>
          </p:nvGraphicFramePr>
          <p:xfrm>
            <a:off x="912" y="1248"/>
            <a:ext cx="1296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公式" r:id="rId5" imgW="901309" imgH="431613" progId="Equation.3">
                    <p:embed/>
                  </p:oleObj>
                </mc:Choice>
                <mc:Fallback>
                  <p:oleObj name="公式" r:id="rId5" imgW="90130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48"/>
                          <a:ext cx="1296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15"/>
            <p:cNvGraphicFramePr>
              <a:graphicFrameLocks noChangeAspect="1"/>
            </p:cNvGraphicFramePr>
            <p:nvPr/>
          </p:nvGraphicFramePr>
          <p:xfrm>
            <a:off x="912" y="1968"/>
            <a:ext cx="4032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公式" r:id="rId7" imgW="3187700" imgH="685800" progId="Equation.3">
                    <p:embed/>
                  </p:oleObj>
                </mc:Choice>
                <mc:Fallback>
                  <p:oleObj name="公式" r:id="rId7" imgW="31877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4032" cy="8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7" name="Group 28"/>
            <p:cNvGrpSpPr>
              <a:grpSpLocks/>
            </p:cNvGrpSpPr>
            <p:nvPr/>
          </p:nvGrpSpPr>
          <p:grpSpPr bwMode="auto">
            <a:xfrm>
              <a:off x="919" y="2976"/>
              <a:ext cx="1529" cy="288"/>
              <a:chOff x="919" y="2880"/>
              <a:chExt cx="1457" cy="288"/>
            </a:xfrm>
          </p:grpSpPr>
          <p:graphicFrame>
            <p:nvGraphicFramePr>
              <p:cNvPr id="12306" name="Object 19"/>
              <p:cNvGraphicFramePr>
                <a:graphicFrameLocks noChangeAspect="1"/>
              </p:cNvGraphicFramePr>
              <p:nvPr/>
            </p:nvGraphicFramePr>
            <p:xfrm>
              <a:off x="919" y="2880"/>
              <a:ext cx="23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name="公式" r:id="rId9" imgW="164957" imgH="203024" progId="Equation.3">
                      <p:embed/>
                    </p:oleObj>
                  </mc:Choice>
                  <mc:Fallback>
                    <p:oleObj name="公式" r:id="rId9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9" y="2880"/>
                            <a:ext cx="23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Rectangle 24"/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1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——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正常数，</a:t>
                </a:r>
              </a:p>
            </p:txBody>
          </p:sp>
        </p:grpSp>
        <p:grpSp>
          <p:nvGrpSpPr>
            <p:cNvPr id="12298" name="Group 27"/>
            <p:cNvGrpSpPr>
              <a:grpSpLocks/>
            </p:cNvGrpSpPr>
            <p:nvPr/>
          </p:nvGrpSpPr>
          <p:grpSpPr bwMode="auto">
            <a:xfrm>
              <a:off x="912" y="3360"/>
              <a:ext cx="4045" cy="288"/>
              <a:chOff x="912" y="3360"/>
              <a:chExt cx="4045" cy="288"/>
            </a:xfrm>
          </p:grpSpPr>
          <p:graphicFrame>
            <p:nvGraphicFramePr>
              <p:cNvPr id="12303" name="Object 18"/>
              <p:cNvGraphicFramePr>
                <a:graphicFrameLocks noChangeAspect="1"/>
              </p:cNvGraphicFramePr>
              <p:nvPr/>
            </p:nvGraphicFramePr>
            <p:xfrm>
              <a:off x="912" y="3360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name="公式" r:id="rId11" imgW="190500" imgH="228600" progId="Equation.3">
                      <p:embed/>
                    </p:oleObj>
                  </mc:Choice>
                  <mc:Fallback>
                    <p:oleObj name="公式" r:id="rId11" imgW="1905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3360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17"/>
              <p:cNvGraphicFramePr>
                <a:graphicFrameLocks noChangeAspect="1"/>
              </p:cNvGraphicFramePr>
              <p:nvPr/>
            </p:nvGraphicFramePr>
            <p:xfrm>
              <a:off x="1956" y="3390"/>
              <a:ext cx="204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" name="公式" r:id="rId13" imgW="139579" imgH="177646" progId="Equation.3">
                      <p:embed/>
                    </p:oleObj>
                  </mc:Choice>
                  <mc:Fallback>
                    <p:oleObj name="公式" r:id="rId13" imgW="13957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6" y="3390"/>
                            <a:ext cx="204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5" name="Rectangle 25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38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——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蚂蚁    在本次周游中所走路径的长度。 </a:t>
                </a:r>
              </a:p>
            </p:txBody>
          </p:sp>
        </p:grpSp>
        <p:sp>
          <p:nvSpPr>
            <p:cNvPr id="12299" name="Text Box 29"/>
            <p:cNvSpPr txBox="1">
              <a:spLocks noChangeArrowheads="1"/>
            </p:cNvSpPr>
            <p:nvPr/>
          </p:nvSpPr>
          <p:spPr bwMode="auto">
            <a:xfrm>
              <a:off x="672" y="576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当所有蚂蚁完成</a:t>
              </a: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r>
                <a:rPr lang="zh-CN" altLang="en-US" sz="2400">
                  <a:solidFill>
                    <a:srgbClr val="000000"/>
                  </a:solidFill>
                </a:rPr>
                <a:t>次周游后，各路径上的信息素为：</a:t>
              </a:r>
            </a:p>
          </p:txBody>
        </p:sp>
        <p:grpSp>
          <p:nvGrpSpPr>
            <p:cNvPr id="12300" name="Group 34"/>
            <p:cNvGrpSpPr>
              <a:grpSpLocks/>
            </p:cNvGrpSpPr>
            <p:nvPr/>
          </p:nvGrpSpPr>
          <p:grpSpPr bwMode="auto">
            <a:xfrm>
              <a:off x="720" y="3734"/>
              <a:ext cx="1872" cy="298"/>
              <a:chOff x="720" y="3734"/>
              <a:chExt cx="1840" cy="308"/>
            </a:xfrm>
          </p:grpSpPr>
          <p:graphicFrame>
            <p:nvGraphicFramePr>
              <p:cNvPr id="12301" name="Object 32"/>
              <p:cNvGraphicFramePr>
                <a:graphicFrameLocks noChangeAspect="1"/>
              </p:cNvGraphicFramePr>
              <p:nvPr/>
            </p:nvGraphicFramePr>
            <p:xfrm>
              <a:off x="1776" y="3744"/>
              <a:ext cx="784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" name="公式" r:id="rId15" imgW="634725" imgH="241195" progId="Equation.3">
                      <p:embed/>
                    </p:oleObj>
                  </mc:Choice>
                  <mc:Fallback>
                    <p:oleObj name="公式" r:id="rId15" imgW="634725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744"/>
                            <a:ext cx="784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2" name="Text Box 33"/>
              <p:cNvSpPr txBox="1">
                <a:spLocks noChangeArrowheads="1"/>
              </p:cNvSpPr>
              <p:nvPr/>
            </p:nvSpPr>
            <p:spPr bwMode="auto">
              <a:xfrm>
                <a:off x="720" y="3734"/>
                <a:ext cx="1104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400">
                    <a:solidFill>
                      <a:srgbClr val="000000"/>
                    </a:solidFill>
                  </a:rPr>
                  <a:t>开始时，令</a:t>
                </a:r>
              </a:p>
            </p:txBody>
          </p:sp>
        </p:grpSp>
      </p:grpSp>
      <p:sp>
        <p:nvSpPr>
          <p:cNvPr id="63524" name="AutoShape 36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1981200"/>
            <a:ext cx="533400" cy="6096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/>
      <p:bldP spid="635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33400" y="1666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00"/>
                </a:solidFill>
                <a:ea typeface="幼圆" pitchFamily="49" charset="-122"/>
              </a:rPr>
              <a:t>（四）算法步骤</a:t>
            </a:r>
          </a:p>
        </p:txBody>
      </p:sp>
      <p:grpSp>
        <p:nvGrpSpPr>
          <p:cNvPr id="64540" name="Group 28"/>
          <p:cNvGrpSpPr>
            <a:grpSpLocks/>
          </p:cNvGrpSpPr>
          <p:nvPr/>
        </p:nvGrpSpPr>
        <p:grpSpPr bwMode="auto">
          <a:xfrm>
            <a:off x="835025" y="685800"/>
            <a:ext cx="7775575" cy="6019800"/>
            <a:chOff x="526" y="432"/>
            <a:chExt cx="4850" cy="3792"/>
          </a:xfrm>
        </p:grpSpPr>
        <p:graphicFrame>
          <p:nvGraphicFramePr>
            <p:cNvPr id="13316" name="Object 6"/>
            <p:cNvGraphicFramePr>
              <a:graphicFrameLocks noChangeAspect="1"/>
            </p:cNvGraphicFramePr>
            <p:nvPr/>
          </p:nvGraphicFramePr>
          <p:xfrm>
            <a:off x="912" y="672"/>
            <a:ext cx="76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公式" r:id="rId4" imgW="634725" imgH="241195" progId="Equation.3">
                    <p:embed/>
                  </p:oleObj>
                </mc:Choice>
                <mc:Fallback>
                  <p:oleObj name="公式" r:id="rId4" imgW="63472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72"/>
                          <a:ext cx="76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1968" y="672"/>
            <a:ext cx="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公式" r:id="rId6" imgW="710891" imgH="241195" progId="Equation.3">
                    <p:embed/>
                  </p:oleObj>
                </mc:Choice>
                <mc:Fallback>
                  <p:oleObj name="公式" r:id="rId6" imgW="710891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72"/>
                          <a:ext cx="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8" name="Rectangle 7"/>
            <p:cNvSpPr>
              <a:spLocks noChangeArrowheads="1"/>
            </p:cNvSpPr>
            <p:nvPr/>
          </p:nvSpPr>
          <p:spPr bwMode="auto">
            <a:xfrm>
              <a:off x="556" y="432"/>
              <a:ext cx="4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、初始化参数：开始时每条边的信息素量都相等。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319" name="Rectangle 10"/>
            <p:cNvSpPr>
              <a:spLocks noChangeArrowheads="1"/>
            </p:cNvSpPr>
            <p:nvPr/>
          </p:nvSpPr>
          <p:spPr bwMode="auto">
            <a:xfrm>
              <a:off x="556" y="912"/>
              <a:ext cx="4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、</a:t>
              </a:r>
              <a:r>
                <a:rPr lang="zh-CN" altLang="en-US" sz="2400" b="1">
                  <a:solidFill>
                    <a:srgbClr val="000000"/>
                  </a:solidFill>
                </a:rPr>
                <a:t>将各只蚂蚁放置各顶点，禁忌表为对应的顶点。</a:t>
              </a:r>
            </a:p>
          </p:txBody>
        </p:sp>
        <p:grpSp>
          <p:nvGrpSpPr>
            <p:cNvPr id="13320" name="Group 27"/>
            <p:cNvGrpSpPr>
              <a:grpSpLocks/>
            </p:cNvGrpSpPr>
            <p:nvPr/>
          </p:nvGrpSpPr>
          <p:grpSpPr bwMode="auto">
            <a:xfrm>
              <a:off x="576" y="1200"/>
              <a:ext cx="4800" cy="748"/>
              <a:chOff x="528" y="1392"/>
              <a:chExt cx="4800" cy="748"/>
            </a:xfrm>
          </p:grpSpPr>
          <p:sp>
            <p:nvSpPr>
              <p:cNvPr id="13330" name="Rectangle 12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4800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、取</a:t>
                </a:r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只蚂蚁，计算转移概率        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，按轮盘赌的方式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>
                    <a:solidFill>
                      <a:srgbClr val="000000"/>
                    </a:solidFill>
                  </a:rPr>
                  <a:t>     选择下一个顶点，更新禁忌表，再计算概率，再选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>
                    <a:solidFill>
                      <a:srgbClr val="000000"/>
                    </a:solidFill>
                  </a:rPr>
                  <a:t>     择顶点，再更新禁忌表，直至遍历所有顶点</a:t>
                </a:r>
                <a:r>
                  <a:rPr lang="en-US" altLang="zh-CN" sz="2400" b="1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次。</a:t>
                </a:r>
              </a:p>
            </p:txBody>
          </p:sp>
          <p:graphicFrame>
            <p:nvGraphicFramePr>
              <p:cNvPr id="13331" name="Object 11"/>
              <p:cNvGraphicFramePr>
                <a:graphicFrameLocks noChangeAspect="1"/>
              </p:cNvGraphicFramePr>
              <p:nvPr/>
            </p:nvGraphicFramePr>
            <p:xfrm>
              <a:off x="3072" y="1444"/>
              <a:ext cx="432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" name="公式" r:id="rId8" imgW="393529" imgH="253890" progId="Equation.3">
                      <p:embed/>
                    </p:oleObj>
                  </mc:Choice>
                  <mc:Fallback>
                    <p:oleObj name="公式" r:id="rId8" imgW="393529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444"/>
                            <a:ext cx="432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21" name="Rectangle 15"/>
            <p:cNvSpPr>
              <a:spLocks noChangeArrowheads="1"/>
            </p:cNvSpPr>
            <p:nvPr/>
          </p:nvSpPr>
          <p:spPr bwMode="auto">
            <a:xfrm>
              <a:off x="556" y="1930"/>
              <a:ext cx="434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、计算该只蚂蚁留在各边的信息素量       ，</a:t>
              </a:r>
              <a:r>
                <a:rPr lang="zh-CN" altLang="en-US" sz="2400" b="1">
                  <a:solidFill>
                    <a:srgbClr val="000000"/>
                  </a:solidFill>
                </a:rPr>
                <a:t>该蚂蚁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死去。</a:t>
              </a:r>
            </a:p>
          </p:txBody>
        </p:sp>
        <p:graphicFrame>
          <p:nvGraphicFramePr>
            <p:cNvPr id="13322" name="Object 14"/>
            <p:cNvGraphicFramePr>
              <a:graphicFrameLocks noChangeAspect="1"/>
            </p:cNvGraphicFramePr>
            <p:nvPr/>
          </p:nvGraphicFramePr>
          <p:xfrm>
            <a:off x="3792" y="1949"/>
            <a:ext cx="33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公式" r:id="rId10" imgW="291973" imgH="253890" progId="Equation.3">
                    <p:embed/>
                  </p:oleObj>
                </mc:Choice>
                <mc:Fallback>
                  <p:oleObj name="公式" r:id="rId10" imgW="291973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49"/>
                          <a:ext cx="33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Rectangle 18"/>
            <p:cNvSpPr>
              <a:spLocks noChangeArrowheads="1"/>
            </p:cNvSpPr>
            <p:nvPr/>
          </p:nvSpPr>
          <p:spPr bwMode="auto">
            <a:xfrm>
              <a:off x="552" y="2400"/>
              <a:ext cx="3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、重复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3~4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，直至     </a:t>
              </a:r>
              <a:r>
                <a:rPr lang="zh-CN" altLang="en-US" sz="2400" b="1">
                  <a:solidFill>
                    <a:srgbClr val="000000"/>
                  </a:solidFill>
                </a:rPr>
                <a:t>只蚂蚁都周游完毕。</a:t>
              </a:r>
            </a:p>
          </p:txBody>
        </p:sp>
        <p:graphicFrame>
          <p:nvGraphicFramePr>
            <p:cNvPr id="13324" name="Object 17"/>
            <p:cNvGraphicFramePr>
              <a:graphicFrameLocks noChangeAspect="1"/>
            </p:cNvGraphicFramePr>
            <p:nvPr/>
          </p:nvGraphicFramePr>
          <p:xfrm>
            <a:off x="2160" y="2448"/>
            <a:ext cx="26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公式" r:id="rId12" imgW="177646" imgH="139579" progId="Equation.3">
                    <p:embed/>
                  </p:oleObj>
                </mc:Choice>
                <mc:Fallback>
                  <p:oleObj name="公式" r:id="rId12" imgW="177646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448"/>
                          <a:ext cx="26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21"/>
            <p:cNvGraphicFramePr>
              <a:graphicFrameLocks noChangeAspect="1"/>
            </p:cNvGraphicFramePr>
            <p:nvPr/>
          </p:nvGraphicFramePr>
          <p:xfrm>
            <a:off x="2880" y="2732"/>
            <a:ext cx="36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公式" r:id="rId14" imgW="291973" imgH="241195" progId="Equation.3">
                    <p:embed/>
                  </p:oleObj>
                </mc:Choice>
                <mc:Fallback>
                  <p:oleObj name="公式" r:id="rId14" imgW="29197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32"/>
                          <a:ext cx="36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22"/>
            <p:cNvGraphicFramePr>
              <a:graphicFrameLocks noChangeAspect="1"/>
            </p:cNvGraphicFramePr>
            <p:nvPr/>
          </p:nvGraphicFramePr>
          <p:xfrm>
            <a:off x="4224" y="2688"/>
            <a:ext cx="69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公式" r:id="rId16" imgW="583947" imgH="241195" progId="Equation.3">
                    <p:embed/>
                  </p:oleObj>
                </mc:Choice>
                <mc:Fallback>
                  <p:oleObj name="公式" r:id="rId16" imgW="5839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688"/>
                          <a:ext cx="69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23"/>
            <p:cNvSpPr>
              <a:spLocks noChangeArrowheads="1"/>
            </p:cNvSpPr>
            <p:nvPr/>
          </p:nvSpPr>
          <p:spPr bwMode="auto">
            <a:xfrm>
              <a:off x="539" y="2688"/>
              <a:ext cx="4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、计算各边的信息素</a:t>
              </a:r>
              <a:r>
                <a:rPr lang="zh-CN" altLang="en-US" sz="2400" b="1">
                  <a:solidFill>
                    <a:srgbClr val="FF66FF"/>
                  </a:solidFill>
                  <a:latin typeface="Times New Roman" pitchFamily="18" charset="0"/>
                  <a:cs typeface="Times New Roman" pitchFamily="18" charset="0"/>
                </a:rPr>
                <a:t>增量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lang="zh-CN" altLang="en-US" sz="2400" b="1">
                  <a:solidFill>
                    <a:srgbClr val="000000"/>
                  </a:solidFill>
                </a:rPr>
                <a:t>和信息素量             。</a:t>
              </a:r>
            </a:p>
          </p:txBody>
        </p:sp>
        <p:sp>
          <p:nvSpPr>
            <p:cNvPr id="13328" name="Rectangle 24"/>
            <p:cNvSpPr>
              <a:spLocks noChangeArrowheads="1"/>
            </p:cNvSpPr>
            <p:nvPr/>
          </p:nvSpPr>
          <p:spPr bwMode="auto">
            <a:xfrm>
              <a:off x="556" y="2976"/>
              <a:ext cx="460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、</a:t>
              </a:r>
              <a:r>
                <a:rPr lang="zh-CN" altLang="en-US" sz="2400" b="1">
                  <a:solidFill>
                    <a:srgbClr val="000000"/>
                  </a:solidFill>
                </a:rPr>
                <a:t>记录本次迭代的路径，更新当前的最优路径，清空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禁忌表。</a:t>
              </a:r>
            </a:p>
          </p:txBody>
        </p:sp>
        <p:sp>
          <p:nvSpPr>
            <p:cNvPr id="13329" name="Rectangle 25"/>
            <p:cNvSpPr>
              <a:spLocks noChangeArrowheads="1"/>
            </p:cNvSpPr>
            <p:nvPr/>
          </p:nvSpPr>
          <p:spPr bwMode="auto">
            <a:xfrm>
              <a:off x="526" y="3476"/>
              <a:ext cx="465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</a:rPr>
                <a:t>8</a:t>
              </a:r>
              <a:r>
                <a:rPr lang="zh-CN" altLang="en-US" sz="2400" b="1">
                  <a:solidFill>
                    <a:srgbClr val="000000"/>
                  </a:solidFill>
                </a:rPr>
                <a:t>、判断是否达到预定的迭代步数，或者是否出现停滞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现象。若是，算法结束，输出当前最优路径；否，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转</a:t>
              </a:r>
              <a:r>
                <a:rPr lang="en-US" altLang="zh-CN" sz="2400" b="1">
                  <a:solidFill>
                    <a:srgbClr val="000000"/>
                  </a:solidFill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</a:rPr>
                <a:t>，进行下一次迭代。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173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990600" y="1524000"/>
            <a:ext cx="7315200" cy="3021013"/>
            <a:chOff x="624" y="1093"/>
            <a:chExt cx="4608" cy="1903"/>
          </a:xfrm>
        </p:grpSpPr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624" y="1872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优点</a:t>
              </a:r>
            </a:p>
          </p:txBody>
        </p:sp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1296" y="1093"/>
              <a:ext cx="3936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较强的鲁棒性</a:t>
              </a:r>
              <a:r>
                <a:rPr lang="en-US" altLang="zh-CN">
                  <a:solidFill>
                    <a:srgbClr val="000000"/>
                  </a:solidFill>
                </a:rPr>
                <a:t>——</a:t>
              </a:r>
              <a:r>
                <a:rPr lang="zh-CN" altLang="en-US">
                  <a:solidFill>
                    <a:srgbClr val="000000"/>
                  </a:solidFill>
                </a:rPr>
                <a:t>稍加修改即可应用于其他问题。</a:t>
              </a:r>
              <a:r>
                <a:rPr lang="zh-CN" altLang="en-US">
                  <a:solidFill>
                    <a:srgbClr val="6600CC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zh-CN" altLang="en-US" sz="2400">
                  <a:solidFill>
                    <a:srgbClr val="6600CC"/>
                  </a:solidFill>
                  <a:latin typeface="楷体_GB2312" pitchFamily="49" charset="-122"/>
                  <a:ea typeface="楷体_GB2312" pitchFamily="49" charset="-122"/>
                </a:rPr>
                <a:t>鲁棒性就是系统的健壮性 ，用以表征控制系统对特性或参数摄动的不敏感性。</a:t>
              </a:r>
              <a:r>
                <a:rPr lang="zh-CN" altLang="en-US">
                  <a:solidFill>
                    <a:srgbClr val="6600CC"/>
                  </a:solidFill>
                  <a:latin typeface="楷体_GB2312" pitchFamily="49" charset="-122"/>
                  <a:ea typeface="楷体_GB2312" pitchFamily="49" charset="-122"/>
                </a:rPr>
                <a:t>）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分布式计算</a:t>
              </a:r>
              <a:r>
                <a:rPr lang="en-US" altLang="zh-CN">
                  <a:solidFill>
                    <a:srgbClr val="000000"/>
                  </a:solidFill>
                </a:rPr>
                <a:t>——</a:t>
              </a:r>
              <a:r>
                <a:rPr lang="zh-CN" altLang="en-US">
                  <a:solidFill>
                    <a:srgbClr val="000000"/>
                  </a:solidFill>
                </a:rPr>
                <a:t>本质上具有并行性。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易于与其他启发式算法结合。</a:t>
              </a:r>
            </a:p>
          </p:txBody>
        </p:sp>
        <p:sp>
          <p:nvSpPr>
            <p:cNvPr id="14346" name="AutoShape 7"/>
            <p:cNvSpPr>
              <a:spLocks/>
            </p:cNvSpPr>
            <p:nvPr/>
          </p:nvSpPr>
          <p:spPr bwMode="auto">
            <a:xfrm>
              <a:off x="1200" y="1241"/>
              <a:ext cx="144" cy="1591"/>
            </a:xfrm>
            <a:prstGeom prst="leftBrace">
              <a:avLst>
                <a:gd name="adj1" fmla="val 92072"/>
                <a:gd name="adj2" fmla="val 50000"/>
              </a:avLst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990600" y="4800600"/>
            <a:ext cx="6248400" cy="1160463"/>
            <a:chOff x="672" y="2727"/>
            <a:chExt cx="3936" cy="731"/>
          </a:xfrm>
        </p:grpSpPr>
        <p:sp>
          <p:nvSpPr>
            <p:cNvPr id="14341" name="Text Box 8"/>
            <p:cNvSpPr txBox="1">
              <a:spLocks noChangeArrowheads="1"/>
            </p:cNvSpPr>
            <p:nvPr/>
          </p:nvSpPr>
          <p:spPr bwMode="auto">
            <a:xfrm>
              <a:off x="672" y="2937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不足</a:t>
              </a:r>
            </a:p>
          </p:txBody>
        </p:sp>
        <p:sp>
          <p:nvSpPr>
            <p:cNvPr id="14342" name="Text Box 9"/>
            <p:cNvSpPr txBox="1">
              <a:spLocks noChangeArrowheads="1"/>
            </p:cNvSpPr>
            <p:nvPr/>
          </p:nvSpPr>
          <p:spPr bwMode="auto">
            <a:xfrm>
              <a:off x="1344" y="2727"/>
              <a:ext cx="3264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一般需要较长的搜索时间。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容易出现停滞现象。</a:t>
              </a:r>
            </a:p>
          </p:txBody>
        </p:sp>
        <p:sp>
          <p:nvSpPr>
            <p:cNvPr id="14343" name="AutoShape 10"/>
            <p:cNvSpPr>
              <a:spLocks/>
            </p:cNvSpPr>
            <p:nvPr/>
          </p:nvSpPr>
          <p:spPr bwMode="auto">
            <a:xfrm>
              <a:off x="1248" y="2889"/>
              <a:ext cx="96" cy="471"/>
            </a:xfrm>
            <a:prstGeom prst="leftBrace">
              <a:avLst>
                <a:gd name="adj1" fmla="val 40885"/>
                <a:gd name="adj2" fmla="val 50000"/>
              </a:avLst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838200" y="6858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（六）</a:t>
            </a:r>
            <a:r>
              <a:rPr lang="en-US" altLang="zh-CN" sz="2800" b="1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AS</a:t>
            </a:r>
            <a:r>
              <a:rPr lang="zh-CN" altLang="en-US" sz="2800" b="1">
                <a:solidFill>
                  <a:srgbClr val="990000"/>
                </a:solidFill>
                <a:latin typeface="幼圆" pitchFamily="49" charset="-122"/>
                <a:ea typeface="幼圆" pitchFamily="49" charset="-122"/>
              </a:rPr>
              <a:t>算法的优点与不足</a:t>
            </a:r>
          </a:p>
        </p:txBody>
      </p:sp>
    </p:spTree>
    <p:extLst>
      <p:ext uri="{BB962C8B-B14F-4D97-AF65-F5344CB8AC3E}">
        <p14:creationId xmlns:p14="http://schemas.microsoft.com/office/powerpoint/2010/main" val="382275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219200" y="715963"/>
            <a:ext cx="5546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  <a:hlinkClick r:id="rId3" action="ppaction://hlinkpres?slideindex=1&amp;slidetitle="/>
              </a:rPr>
              <a:t>算例</a:t>
            </a:r>
            <a:r>
              <a:rPr lang="en-US" altLang="zh-CN" sz="2400" b="1">
                <a:solidFill>
                  <a:srgbClr val="006600"/>
                </a:solidFill>
              </a:rPr>
              <a:t>——</a:t>
            </a:r>
            <a:r>
              <a:rPr lang="en-US" altLang="zh-CN" sz="2800" b="1">
                <a:solidFill>
                  <a:srgbClr val="006600"/>
                </a:solidFill>
              </a:rPr>
              <a:t>5</a:t>
            </a:r>
            <a:r>
              <a:rPr lang="zh-CN" altLang="en-US" sz="2800" b="1">
                <a:solidFill>
                  <a:srgbClr val="006600"/>
                </a:solidFill>
              </a:rPr>
              <a:t>个点的货郎担问题</a:t>
            </a:r>
            <a:r>
              <a:rPr lang="zh-CN" altLang="en-US" sz="2400" b="1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69648" name="Group 16"/>
          <p:cNvGrpSpPr>
            <a:grpSpLocks/>
          </p:cNvGrpSpPr>
          <p:nvPr/>
        </p:nvGrpSpPr>
        <p:grpSpPr bwMode="auto">
          <a:xfrm>
            <a:off x="1447800" y="1676400"/>
            <a:ext cx="3662363" cy="4179888"/>
            <a:chOff x="912" y="1056"/>
            <a:chExt cx="2307" cy="2633"/>
          </a:xfrm>
        </p:grpSpPr>
        <p:graphicFrame>
          <p:nvGraphicFramePr>
            <p:cNvPr id="15365" name="Object 8"/>
            <p:cNvGraphicFramePr>
              <a:graphicFrameLocks noChangeAspect="1"/>
            </p:cNvGraphicFramePr>
            <p:nvPr/>
          </p:nvGraphicFramePr>
          <p:xfrm>
            <a:off x="1395" y="1604"/>
            <a:ext cx="8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公式" r:id="rId4" imgW="419100" imgH="139700" progId="Equation.3">
                    <p:embed/>
                  </p:oleObj>
                </mc:Choice>
                <mc:Fallback>
                  <p:oleObj name="公式" r:id="rId4" imgW="4191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1604"/>
                          <a:ext cx="81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7"/>
            <p:cNvGraphicFramePr>
              <a:graphicFrameLocks noChangeAspect="1"/>
            </p:cNvGraphicFramePr>
            <p:nvPr/>
          </p:nvGraphicFramePr>
          <p:xfrm>
            <a:off x="1395" y="1940"/>
            <a:ext cx="182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公式" r:id="rId6" imgW="888614" imgH="203112" progId="Equation.3">
                    <p:embed/>
                  </p:oleObj>
                </mc:Choice>
                <mc:Fallback>
                  <p:oleObj name="公式" r:id="rId6" imgW="888614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1940"/>
                          <a:ext cx="182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6"/>
            <p:cNvGraphicFramePr>
              <a:graphicFrameLocks noChangeAspect="1"/>
            </p:cNvGraphicFramePr>
            <p:nvPr/>
          </p:nvGraphicFramePr>
          <p:xfrm>
            <a:off x="1395" y="2372"/>
            <a:ext cx="1056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公式" r:id="rId8" imgW="494870" imgH="203024" progId="Equation.3">
                    <p:embed/>
                  </p:oleObj>
                </mc:Choice>
                <mc:Fallback>
                  <p:oleObj name="公式" r:id="rId8" imgW="49487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2372"/>
                          <a:ext cx="1056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5"/>
            <p:cNvGraphicFramePr>
              <a:graphicFrameLocks noChangeAspect="1"/>
            </p:cNvGraphicFramePr>
            <p:nvPr/>
          </p:nvGraphicFramePr>
          <p:xfrm>
            <a:off x="1424" y="2832"/>
            <a:ext cx="1113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公式" r:id="rId10" imgW="596900" imgH="457200" progId="Equation.3">
                    <p:embed/>
                  </p:oleObj>
                </mc:Choice>
                <mc:Fallback>
                  <p:oleObj name="公式" r:id="rId10" imgW="596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832"/>
                          <a:ext cx="1113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912" y="1056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参数设置：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69649" name="AutoShape 17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648200"/>
            <a:ext cx="685800" cy="685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1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7" name="Group 9"/>
          <p:cNvGrpSpPr>
            <a:grpSpLocks/>
          </p:cNvGrpSpPr>
          <p:nvPr/>
        </p:nvGrpSpPr>
        <p:grpSpPr bwMode="auto">
          <a:xfrm>
            <a:off x="762000" y="1371600"/>
            <a:ext cx="7543800" cy="4816475"/>
            <a:chOff x="480" y="864"/>
            <a:chExt cx="4752" cy="3034"/>
          </a:xfrm>
        </p:grpSpPr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3456" cy="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9933FF"/>
                  </a:solidFill>
                </a:rPr>
                <a:t>▲</a:t>
              </a:r>
              <a:r>
                <a:rPr lang="zh-CN" altLang="en-US">
                  <a:solidFill>
                    <a:srgbClr val="000000"/>
                  </a:solidFill>
                </a:rPr>
                <a:t>最优解保留策略蚂蚁系统</a:t>
              </a:r>
              <a:r>
                <a:rPr lang="zh-CN" altLang="en-US" sz="2400">
                  <a:solidFill>
                    <a:srgbClr val="000000"/>
                  </a:solidFill>
                </a:rPr>
                <a:t>（带精英策略的蚂蚁系统</a:t>
              </a:r>
              <a:r>
                <a:rPr lang="en-US" altLang="zh-CN" sz="2400">
                  <a:solidFill>
                    <a:srgbClr val="000000"/>
                  </a:solidFill>
                </a:rPr>
                <a:t>ASelite</a:t>
              </a:r>
              <a:r>
                <a:rPr lang="zh-CN" altLang="en-US" sz="2400">
                  <a:solidFill>
                    <a:srgbClr val="000000"/>
                  </a:solidFill>
                </a:rPr>
                <a:t>） </a:t>
              </a:r>
              <a:endParaRPr lang="zh-CN" altLang="en-US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9933FF"/>
                  </a:solidFill>
                </a:rPr>
                <a:t>▲</a:t>
              </a:r>
              <a:r>
                <a:rPr lang="zh-CN" altLang="en-US">
                  <a:solidFill>
                    <a:srgbClr val="000000"/>
                  </a:solidFill>
                </a:rPr>
                <a:t>蚁群系统</a:t>
              </a:r>
              <a:r>
                <a:rPr lang="zh-CN" altLang="en-US" sz="2400">
                  <a:solidFill>
                    <a:srgbClr val="000000"/>
                  </a:solidFill>
                </a:rPr>
                <a:t>（</a:t>
              </a:r>
              <a:r>
                <a:rPr lang="en-US" altLang="zh-CN" sz="2400">
                  <a:solidFill>
                    <a:srgbClr val="000000"/>
                  </a:solidFill>
                </a:rPr>
                <a:t>ACS</a:t>
              </a:r>
              <a:r>
                <a:rPr lang="zh-CN" altLang="en-US" sz="2400">
                  <a:solidFill>
                    <a:srgbClr val="000000"/>
                  </a:solidFill>
                </a:rPr>
                <a:t>） </a:t>
              </a:r>
              <a:endParaRPr lang="zh-CN" altLang="en-US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9933FF"/>
                  </a:solidFill>
                </a:rPr>
                <a:t>▲</a:t>
              </a:r>
              <a:r>
                <a:rPr lang="zh-CN" altLang="en-US">
                  <a:solidFill>
                    <a:srgbClr val="000000"/>
                  </a:solidFill>
                </a:rPr>
                <a:t>最大</a:t>
              </a:r>
              <a:r>
                <a:rPr lang="en-US" altLang="zh-CN">
                  <a:solidFill>
                    <a:srgbClr val="000000"/>
                  </a:solidFill>
                </a:rPr>
                <a:t>-</a:t>
              </a:r>
              <a:r>
                <a:rPr lang="zh-CN" altLang="en-US">
                  <a:solidFill>
                    <a:srgbClr val="000000"/>
                  </a:solidFill>
                </a:rPr>
                <a:t>最小蚂蚁系统</a:t>
              </a:r>
              <a:r>
                <a:rPr lang="zh-CN" altLang="en-US" sz="2400">
                  <a:solidFill>
                    <a:srgbClr val="000000"/>
                  </a:solidFill>
                </a:rPr>
                <a:t>（</a:t>
              </a:r>
              <a:r>
                <a:rPr lang="en-US" altLang="zh-CN" sz="2400">
                  <a:solidFill>
                    <a:srgbClr val="000000"/>
                  </a:solidFill>
                </a:rPr>
                <a:t>MMAS</a:t>
              </a:r>
              <a:r>
                <a:rPr lang="zh-CN" altLang="en-US" sz="2400">
                  <a:solidFill>
                    <a:srgbClr val="000000"/>
                  </a:solidFill>
                </a:rPr>
                <a:t>） </a:t>
              </a:r>
              <a:endParaRPr lang="zh-CN" altLang="en-US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9933FF"/>
                  </a:solidFill>
                </a:rPr>
                <a:t>▲</a:t>
              </a:r>
              <a:r>
                <a:rPr lang="zh-CN" altLang="en-US">
                  <a:solidFill>
                    <a:srgbClr val="000000"/>
                  </a:solidFill>
                </a:rPr>
                <a:t>基于优化排序的蚂蚁系统</a:t>
              </a:r>
              <a:r>
                <a:rPr lang="zh-CN" altLang="en-US" sz="2400">
                  <a:solidFill>
                    <a:srgbClr val="000000"/>
                  </a:solidFill>
                </a:rPr>
                <a:t>（</a:t>
              </a:r>
              <a:r>
                <a:rPr lang="en-US" altLang="zh-CN" sz="2400">
                  <a:solidFill>
                    <a:srgbClr val="000000"/>
                  </a:solidFill>
                </a:rPr>
                <a:t>ASrank</a:t>
              </a:r>
              <a:r>
                <a:rPr lang="zh-CN" altLang="en-US" sz="2400">
                  <a:solidFill>
                    <a:srgbClr val="000000"/>
                  </a:solidFill>
                </a:rPr>
                <a:t>）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9933FF"/>
                  </a:solidFill>
                </a:rPr>
                <a:t>▲</a:t>
              </a:r>
              <a:r>
                <a:rPr lang="zh-CN" altLang="en-US" sz="2400">
                  <a:solidFill>
                    <a:srgbClr val="000000"/>
                  </a:solidFill>
                </a:rPr>
                <a:t>最优最差蚂蚁系统（</a:t>
              </a:r>
              <a:r>
                <a:rPr lang="en-US" altLang="zh-CN" sz="2400">
                  <a:solidFill>
                    <a:srgbClr val="000000"/>
                  </a:solidFill>
                </a:rPr>
                <a:t>BWAS</a:t>
              </a:r>
              <a:r>
                <a:rPr lang="zh-CN" altLang="en-US" sz="2400">
                  <a:solidFill>
                    <a:srgbClr val="000000"/>
                  </a:solidFill>
                </a:rPr>
                <a:t>） 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9933FF"/>
                  </a:solidFill>
                </a:rPr>
                <a:t>▲</a:t>
              </a:r>
              <a:r>
                <a:rPr lang="zh-CN" altLang="en-US" sz="2400">
                  <a:solidFill>
                    <a:srgbClr val="000000"/>
                  </a:solidFill>
                </a:rPr>
                <a:t>一种新的自适应蚁群算法（</a:t>
              </a:r>
              <a:r>
                <a:rPr lang="en-US" altLang="zh-CN" sz="2400">
                  <a:solidFill>
                    <a:srgbClr val="000000"/>
                  </a:solidFill>
                </a:rPr>
                <a:t>AACA</a:t>
              </a:r>
              <a:r>
                <a:rPr lang="zh-CN" altLang="en-US" sz="2400">
                  <a:solidFill>
                    <a:srgbClr val="000000"/>
                  </a:solidFill>
                </a:rPr>
                <a:t>） 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9933FF"/>
                  </a:solidFill>
                </a:rPr>
                <a:t>▲</a:t>
              </a:r>
              <a:r>
                <a:rPr lang="zh-CN" altLang="en-US" sz="2400">
                  <a:solidFill>
                    <a:srgbClr val="000000"/>
                  </a:solidFill>
                </a:rPr>
                <a:t>基于混合行为的蚁群算法（</a:t>
              </a:r>
              <a:r>
                <a:rPr lang="en-US" altLang="zh-CN" sz="2400">
                  <a:solidFill>
                    <a:srgbClr val="000000"/>
                  </a:solidFill>
                </a:rPr>
                <a:t>HBACA</a:t>
              </a:r>
              <a:r>
                <a:rPr lang="zh-CN" altLang="en-US" sz="2400">
                  <a:solidFill>
                    <a:srgbClr val="000000"/>
                  </a:solidFill>
                </a:rPr>
                <a:t>）  </a:t>
              </a:r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632" y="1056"/>
              <a:ext cx="144" cy="2688"/>
            </a:xfrm>
            <a:prstGeom prst="leftBrace">
              <a:avLst>
                <a:gd name="adj1" fmla="val 155556"/>
                <a:gd name="adj2" fmla="val 50000"/>
              </a:avLst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480" y="2086"/>
              <a:ext cx="1107" cy="602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改 进 的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蚂蚁算法</a:t>
              </a:r>
            </a:p>
          </p:txBody>
        </p:sp>
      </p:grp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914400" y="563563"/>
            <a:ext cx="487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四、改进的蚁群优化算法</a:t>
            </a:r>
          </a:p>
        </p:txBody>
      </p:sp>
    </p:spTree>
    <p:extLst>
      <p:ext uri="{BB962C8B-B14F-4D97-AF65-F5344CB8AC3E}">
        <p14:creationId xmlns:p14="http://schemas.microsoft.com/office/powerpoint/2010/main" val="1724378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98" name="Group 18"/>
          <p:cNvGrpSpPr>
            <a:grpSpLocks/>
          </p:cNvGrpSpPr>
          <p:nvPr/>
        </p:nvGrpSpPr>
        <p:grpSpPr bwMode="auto">
          <a:xfrm>
            <a:off x="609600" y="533400"/>
            <a:ext cx="5715000" cy="590550"/>
            <a:chOff x="384" y="336"/>
            <a:chExt cx="3600" cy="372"/>
          </a:xfrm>
        </p:grpSpPr>
        <p:sp>
          <p:nvSpPr>
            <p:cNvPr id="17422" name="Rectangle 4"/>
            <p:cNvSpPr>
              <a:spLocks noChangeArrowheads="1"/>
            </p:cNvSpPr>
            <p:nvPr/>
          </p:nvSpPr>
          <p:spPr bwMode="auto">
            <a:xfrm>
              <a:off x="384" y="336"/>
              <a:ext cx="3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990000"/>
                  </a:solidFill>
                  <a:ea typeface="幼圆" pitchFamily="49" charset="-122"/>
                </a:rPr>
                <a:t>（一）带精英策略的蚂蚁系统</a:t>
              </a:r>
            </a:p>
          </p:txBody>
        </p:sp>
        <p:graphicFrame>
          <p:nvGraphicFramePr>
            <p:cNvPr id="17423" name="Object 5"/>
            <p:cNvGraphicFramePr>
              <a:graphicFrameLocks noChangeAspect="1"/>
            </p:cNvGraphicFramePr>
            <p:nvPr/>
          </p:nvGraphicFramePr>
          <p:xfrm>
            <a:off x="3408" y="384"/>
            <a:ext cx="5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公式" r:id="rId3" imgW="406224" imgH="228501" progId="Equation.3">
                    <p:embed/>
                  </p:oleObj>
                </mc:Choice>
                <mc:Fallback>
                  <p:oleObj name="公式" r:id="rId3" imgW="40622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84"/>
                          <a:ext cx="5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62000" y="1211263"/>
            <a:ext cx="754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6600CC"/>
                </a:solidFill>
              </a:rPr>
              <a:t>特点</a:t>
            </a:r>
            <a:r>
              <a:rPr lang="en-US" altLang="zh-CN">
                <a:solidFill>
                  <a:srgbClr val="000000"/>
                </a:solidFill>
              </a:rPr>
              <a:t>——</a:t>
            </a:r>
            <a:r>
              <a:rPr lang="zh-CN" altLang="en-US">
                <a:solidFill>
                  <a:srgbClr val="000000"/>
                </a:solidFill>
              </a:rPr>
              <a:t>在信息素更新时给予当前最优解以额外的信息素量，使最优解得到更好的利用。找到全局最优解的蚂蚁称为“精英蚂蚁”。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290638" y="2730500"/>
          <a:ext cx="4454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2273300" imgH="254000" progId="Equation.3">
                  <p:embed/>
                </p:oleObj>
              </mc:Choice>
              <mc:Fallback>
                <p:oleObj name="公式" r:id="rId5" imgW="2273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730500"/>
                        <a:ext cx="4454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135063" y="3424238"/>
          <a:ext cx="59594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3200400" imgH="571320" progId="Equation.3">
                  <p:embed/>
                </p:oleObj>
              </mc:Choice>
              <mc:Fallback>
                <p:oleObj name="公式" r:id="rId7" imgW="3200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424238"/>
                        <a:ext cx="59594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1066800" y="4632325"/>
            <a:ext cx="7261225" cy="1463675"/>
            <a:chOff x="672" y="2918"/>
            <a:chExt cx="4537" cy="922"/>
          </a:xfrm>
        </p:grpSpPr>
        <p:graphicFrame>
          <p:nvGraphicFramePr>
            <p:cNvPr id="17415" name="Object 9"/>
            <p:cNvGraphicFramePr>
              <a:graphicFrameLocks noChangeAspect="1"/>
            </p:cNvGraphicFramePr>
            <p:nvPr/>
          </p:nvGraphicFramePr>
          <p:xfrm>
            <a:off x="720" y="2966"/>
            <a:ext cx="38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公式" r:id="rId9" imgW="330057" imgH="253890" progId="Equation.3">
                    <p:embed/>
                  </p:oleObj>
                </mc:Choice>
                <mc:Fallback>
                  <p:oleObj name="公式" r:id="rId9" imgW="330057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966"/>
                          <a:ext cx="38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10"/>
            <p:cNvGraphicFramePr>
              <a:graphicFrameLocks noChangeAspect="1"/>
            </p:cNvGraphicFramePr>
            <p:nvPr/>
          </p:nvGraphicFramePr>
          <p:xfrm>
            <a:off x="672" y="3312"/>
            <a:ext cx="23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公式" r:id="rId11" imgW="203024" imgH="164957" progId="Equation.3">
                    <p:embed/>
                  </p:oleObj>
                </mc:Choice>
                <mc:Fallback>
                  <p:oleObj name="公式" r:id="rId11" imgW="203024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312"/>
                          <a:ext cx="23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12"/>
            <p:cNvGraphicFramePr>
              <a:graphicFrameLocks noChangeAspect="1"/>
            </p:cNvGraphicFramePr>
            <p:nvPr/>
          </p:nvGraphicFramePr>
          <p:xfrm>
            <a:off x="672" y="3552"/>
            <a:ext cx="32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公式" r:id="rId13" imgW="279400" imgH="228600" progId="Equation.3">
                    <p:embed/>
                  </p:oleObj>
                </mc:Choice>
                <mc:Fallback>
                  <p:oleObj name="公式" r:id="rId13" imgW="279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52"/>
                          <a:ext cx="32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13"/>
            <p:cNvSpPr>
              <a:spLocks noChangeArrowheads="1"/>
            </p:cNvSpPr>
            <p:nvPr/>
          </p:nvSpPr>
          <p:spPr bwMode="auto">
            <a:xfrm>
              <a:off x="1056" y="2918"/>
              <a:ext cx="4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精英蚂蚁在边    上增加的信息素量；</a:t>
              </a:r>
            </a:p>
          </p:txBody>
        </p:sp>
        <p:graphicFrame>
          <p:nvGraphicFramePr>
            <p:cNvPr id="17419" name="Object 14"/>
            <p:cNvGraphicFramePr>
              <a:graphicFrameLocks noChangeAspect="1"/>
            </p:cNvGraphicFramePr>
            <p:nvPr/>
          </p:nvGraphicFramePr>
          <p:xfrm>
            <a:off x="2933" y="2966"/>
            <a:ext cx="1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公式" r:id="rId15" imgW="139639" imgH="203112" progId="Equation.3">
                    <p:embed/>
                  </p:oleObj>
                </mc:Choice>
                <mc:Fallback>
                  <p:oleObj name="公式" r:id="rId15" imgW="13963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2966"/>
                          <a:ext cx="1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15"/>
            <p:cNvSpPr>
              <a:spLocks noChangeArrowheads="1"/>
            </p:cNvSpPr>
            <p:nvPr/>
          </p:nvSpPr>
          <p:spPr bwMode="auto">
            <a:xfrm>
              <a:off x="912" y="3216"/>
              <a:ext cx="2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精英蚂蚁个数；</a:t>
              </a:r>
            </a:p>
          </p:txBody>
        </p:sp>
        <p:sp>
          <p:nvSpPr>
            <p:cNvPr id="17421" name="Rectangle 16"/>
            <p:cNvSpPr>
              <a:spLocks noChangeArrowheads="1"/>
            </p:cNvSpPr>
            <p:nvPr/>
          </p:nvSpPr>
          <p:spPr bwMode="auto">
            <a:xfrm>
              <a:off x="960" y="3513"/>
              <a:ext cx="3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当前全局最优解路径长度。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72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2" name="Group 28"/>
          <p:cNvGrpSpPr>
            <a:grpSpLocks/>
          </p:cNvGrpSpPr>
          <p:nvPr/>
        </p:nvGrpSpPr>
        <p:grpSpPr bwMode="auto">
          <a:xfrm>
            <a:off x="479425" y="955675"/>
            <a:ext cx="8131175" cy="3921125"/>
            <a:chOff x="302" y="602"/>
            <a:chExt cx="5122" cy="2470"/>
          </a:xfrm>
        </p:grpSpPr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302" y="1536"/>
              <a:ext cx="6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6600CC"/>
                  </a:solidFill>
                </a:rPr>
                <a:t>特点</a:t>
              </a:r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952" y="602"/>
              <a:ext cx="3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１、状态转移规则</a:t>
              </a:r>
              <a:r>
                <a:rPr lang="en-US" altLang="zh-CN" sz="2400" b="1">
                  <a:solidFill>
                    <a:srgbClr val="000000"/>
                  </a:solidFill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</a:rPr>
                <a:t>伪随机比率规则 </a:t>
              </a: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1663" y="902"/>
            <a:ext cx="81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3" imgW="609600" imgH="228600" progId="Equation.3">
                    <p:embed/>
                  </p:oleObj>
                </mc:Choice>
                <mc:Fallback>
                  <p:oleObj name="公式" r:id="rId3" imgW="609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902"/>
                          <a:ext cx="81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3239" y="902"/>
            <a:ext cx="76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5" imgW="558558" imgH="203112" progId="Equation.3">
                    <p:embed/>
                  </p:oleObj>
                </mc:Choice>
                <mc:Fallback>
                  <p:oleObj name="公式" r:id="rId5" imgW="5585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902"/>
                          <a:ext cx="76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1714" y="1135"/>
            <a:ext cx="55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公式" r:id="rId7" imgW="406224" imgH="228501" progId="Equation.3">
                    <p:embed/>
                  </p:oleObj>
                </mc:Choice>
                <mc:Fallback>
                  <p:oleObj name="公式" r:id="rId7" imgW="40622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1135"/>
                          <a:ext cx="55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155" y="885"/>
              <a:ext cx="426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    </a:t>
              </a:r>
              <a:r>
                <a:rPr lang="zh-CN" altLang="en-US" sz="2400">
                  <a:solidFill>
                    <a:srgbClr val="000000"/>
                  </a:solidFill>
                </a:rPr>
                <a:t>设                为常数，              为随机数，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如果              ，则蚂蚁转移的下一座城市是使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                         取最大值的城市；若            ，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</a:rPr>
                <a:t>仍按转移概率确定。</a:t>
              </a:r>
            </a:p>
          </p:txBody>
        </p:sp>
        <p:graphicFrame>
          <p:nvGraphicFramePr>
            <p:cNvPr id="18445" name="Object 13"/>
            <p:cNvGraphicFramePr>
              <a:graphicFrameLocks noChangeAspect="1"/>
            </p:cNvGraphicFramePr>
            <p:nvPr/>
          </p:nvGraphicFramePr>
          <p:xfrm>
            <a:off x="1152" y="1321"/>
            <a:ext cx="142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公式" r:id="rId9" imgW="1066337" imgH="253890" progId="Equation.3">
                    <p:embed/>
                  </p:oleObj>
                </mc:Choice>
                <mc:Fallback>
                  <p:oleObj name="公式" r:id="rId9" imgW="1066337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321"/>
                          <a:ext cx="142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4"/>
            <p:cNvGraphicFramePr>
              <a:graphicFrameLocks noChangeAspect="1"/>
            </p:cNvGraphicFramePr>
            <p:nvPr/>
          </p:nvGraphicFramePr>
          <p:xfrm>
            <a:off x="4320" y="1321"/>
            <a:ext cx="55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1" imgW="406224" imgH="228501" progId="Equation.3">
                    <p:embed/>
                  </p:oleObj>
                </mc:Choice>
                <mc:Fallback>
                  <p:oleObj name="公式" r:id="rId11" imgW="40622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321"/>
                          <a:ext cx="55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952" y="1870"/>
              <a:ext cx="414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２、全局更新规则</a:t>
              </a:r>
              <a:r>
                <a:rPr lang="en-US" altLang="zh-CN" sz="2400" b="1">
                  <a:solidFill>
                    <a:srgbClr val="000000"/>
                  </a:solidFill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</a:rPr>
                <a:t>只有精英蚂蚁才允许释放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 信息素，即只有全局最优解所属的边才增加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 信息素。 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952" y="2534"/>
              <a:ext cx="443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３、局部更新规则</a:t>
              </a:r>
              <a:r>
                <a:rPr lang="en-US" altLang="zh-CN" sz="2400" b="1">
                  <a:solidFill>
                    <a:srgbClr val="000000"/>
                  </a:solidFill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</a:rPr>
                <a:t>蚂蚁每次从城市    转移到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 城市   后，边         上的信息素适当减少。  </a:t>
              </a:r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/>
          </p:nvGraphicFramePr>
          <p:xfrm>
            <a:off x="4309" y="2560"/>
            <a:ext cx="15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公式" r:id="rId13" imgW="101468" imgH="177569" progId="Equation.3">
                    <p:embed/>
                  </p:oleObj>
                </mc:Choice>
                <mc:Fallback>
                  <p:oleObj name="公式" r:id="rId13" imgW="101468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2560"/>
                          <a:ext cx="15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8"/>
            <p:cNvGraphicFramePr>
              <a:graphicFrameLocks noChangeAspect="1"/>
            </p:cNvGraphicFramePr>
            <p:nvPr/>
          </p:nvGraphicFramePr>
          <p:xfrm>
            <a:off x="1776" y="2793"/>
            <a:ext cx="16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公式" r:id="rId15" imgW="126835" imgH="202936" progId="Equation.3">
                    <p:embed/>
                  </p:oleObj>
                </mc:Choice>
                <mc:Fallback>
                  <p:oleObj name="公式" r:id="rId15" imgW="126835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793"/>
                          <a:ext cx="16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9"/>
            <p:cNvGraphicFramePr>
              <a:graphicFrameLocks noChangeAspect="1"/>
            </p:cNvGraphicFramePr>
            <p:nvPr/>
          </p:nvGraphicFramePr>
          <p:xfrm>
            <a:off x="2496" y="2802"/>
            <a:ext cx="45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公式" r:id="rId17" imgW="330057" imgH="215806" progId="Equation.3">
                    <p:embed/>
                  </p:oleObj>
                </mc:Choice>
                <mc:Fallback>
                  <p:oleObj name="公式" r:id="rId17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802"/>
                          <a:ext cx="45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AutoShape 20"/>
            <p:cNvSpPr>
              <a:spLocks/>
            </p:cNvSpPr>
            <p:nvPr/>
          </p:nvSpPr>
          <p:spPr bwMode="auto">
            <a:xfrm>
              <a:off x="864" y="745"/>
              <a:ext cx="152" cy="1908"/>
            </a:xfrm>
            <a:prstGeom prst="leftBrace">
              <a:avLst>
                <a:gd name="adj1" fmla="val 104605"/>
                <a:gd name="adj2" fmla="val 50000"/>
              </a:avLst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8453" name="Object 22"/>
            <p:cNvGraphicFramePr>
              <a:graphicFrameLocks noChangeAspect="1"/>
            </p:cNvGraphicFramePr>
            <p:nvPr/>
          </p:nvGraphicFramePr>
          <p:xfrm>
            <a:off x="3541" y="1584"/>
            <a:ext cx="21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公式" r:id="rId19" imgW="165028" imgH="228501" progId="Equation.3">
                    <p:embed/>
                  </p:oleObj>
                </mc:Choice>
                <mc:Fallback>
                  <p:oleObj name="公式" r:id="rId19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1584"/>
                          <a:ext cx="2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Rectangle 23"/>
            <p:cNvSpPr>
              <a:spLocks noChangeArrowheads="1"/>
            </p:cNvSpPr>
            <p:nvPr/>
          </p:nvSpPr>
          <p:spPr bwMode="auto">
            <a:xfrm>
              <a:off x="2919" y="1584"/>
              <a:ext cx="18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一般，    取值较大。</a:t>
              </a:r>
            </a:p>
          </p:txBody>
        </p:sp>
      </p:grpSp>
      <p:grpSp>
        <p:nvGrpSpPr>
          <p:cNvPr id="77848" name="Group 24"/>
          <p:cNvGrpSpPr>
            <a:grpSpLocks/>
          </p:cNvGrpSpPr>
          <p:nvPr/>
        </p:nvGrpSpPr>
        <p:grpSpPr bwMode="auto">
          <a:xfrm>
            <a:off x="533400" y="457200"/>
            <a:ext cx="3733800" cy="519113"/>
            <a:chOff x="1392" y="384"/>
            <a:chExt cx="2352" cy="327"/>
          </a:xfrm>
        </p:grpSpPr>
        <p:sp>
          <p:nvSpPr>
            <p:cNvPr id="18437" name="Rectangle 25"/>
            <p:cNvSpPr>
              <a:spLocks noChangeArrowheads="1"/>
            </p:cNvSpPr>
            <p:nvPr/>
          </p:nvSpPr>
          <p:spPr bwMode="auto">
            <a:xfrm>
              <a:off x="1392" y="384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990000"/>
                  </a:solidFill>
                  <a:ea typeface="幼圆" pitchFamily="49" charset="-122"/>
                </a:rPr>
                <a:t>（二）蚁群系统</a:t>
              </a:r>
            </a:p>
          </p:txBody>
        </p:sp>
        <p:graphicFrame>
          <p:nvGraphicFramePr>
            <p:cNvPr id="18438" name="Object 26"/>
            <p:cNvGraphicFramePr>
              <a:graphicFrameLocks noChangeAspect="1"/>
            </p:cNvGraphicFramePr>
            <p:nvPr/>
          </p:nvGraphicFramePr>
          <p:xfrm>
            <a:off x="3072" y="432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公式" r:id="rId21" imgW="355138" imgH="177569" progId="Equation.3">
                    <p:embed/>
                  </p:oleObj>
                </mc:Choice>
                <mc:Fallback>
                  <p:oleObj name="公式" r:id="rId21" imgW="355138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762000" y="4924425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规则１和２都是为了使搜索过程更具有指导性，即使蚂蚁的搜索主要集中在当前找出的最好解邻域内。规则３则是为了使已选的边对后来的蚂蚁具有较小的影响力，以避免蚂蚁收敛到同一路径。</a:t>
            </a:r>
          </a:p>
        </p:txBody>
      </p:sp>
    </p:spTree>
    <p:extLst>
      <p:ext uri="{BB962C8B-B14F-4D97-AF65-F5344CB8AC3E}">
        <p14:creationId xmlns:p14="http://schemas.microsoft.com/office/powerpoint/2010/main" val="3288580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533400" y="396875"/>
            <a:ext cx="5791200" cy="531813"/>
            <a:chOff x="336" y="673"/>
            <a:chExt cx="3648" cy="335"/>
          </a:xfrm>
        </p:grpSpPr>
        <p:sp>
          <p:nvSpPr>
            <p:cNvPr id="19474" name="Rectangle 7"/>
            <p:cNvSpPr>
              <a:spLocks noChangeArrowheads="1"/>
            </p:cNvSpPr>
            <p:nvPr/>
          </p:nvSpPr>
          <p:spPr bwMode="auto">
            <a:xfrm>
              <a:off x="336" y="673"/>
              <a:ext cx="3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990000"/>
                  </a:solidFill>
                  <a:latin typeface="幼圆" pitchFamily="49" charset="-122"/>
                  <a:ea typeface="幼圆" pitchFamily="49" charset="-122"/>
                </a:rPr>
                <a:t>（三）最大最小蚂蚁系统</a:t>
              </a:r>
            </a:p>
          </p:txBody>
        </p:sp>
        <p:graphicFrame>
          <p:nvGraphicFramePr>
            <p:cNvPr id="19475" name="Object 9"/>
            <p:cNvGraphicFramePr>
              <a:graphicFrameLocks noChangeAspect="1"/>
            </p:cNvGraphicFramePr>
            <p:nvPr/>
          </p:nvGraphicFramePr>
          <p:xfrm>
            <a:off x="2880" y="760"/>
            <a:ext cx="7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公式" r:id="rId3" imgW="532937" imgH="177646" progId="Equation.3">
                    <p:embed/>
                  </p:oleObj>
                </mc:Choice>
                <mc:Fallback>
                  <p:oleObj name="公式" r:id="rId3" imgW="53293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60"/>
                          <a:ext cx="7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77" name="Group 21"/>
          <p:cNvGrpSpPr>
            <a:grpSpLocks/>
          </p:cNvGrpSpPr>
          <p:nvPr/>
        </p:nvGrpSpPr>
        <p:grpSpPr bwMode="auto">
          <a:xfrm>
            <a:off x="1143000" y="3276600"/>
            <a:ext cx="7086600" cy="1219200"/>
            <a:chOff x="576" y="2832"/>
            <a:chExt cx="4464" cy="768"/>
          </a:xfrm>
        </p:grpSpPr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1248" y="2832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公式" r:id="rId5" imgW="571252" imgH="228501" progId="Equation.3">
                    <p:embed/>
                  </p:oleObj>
                </mc:Choice>
                <mc:Fallback>
                  <p:oleObj name="公式" r:id="rId5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832"/>
                          <a:ext cx="7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576" y="2852"/>
              <a:ext cx="446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</a:rPr>
                <a:t>    </a:t>
              </a:r>
              <a:r>
                <a:rPr lang="zh-CN" altLang="en-US" sz="2400" b="1">
                  <a:solidFill>
                    <a:srgbClr val="000000"/>
                  </a:solidFill>
                </a:rPr>
                <a:t>关于              的取值，没有确定的方法，有的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书例子中取为</a:t>
              </a:r>
              <a:r>
                <a:rPr lang="en-US" altLang="zh-CN" sz="2400" b="1">
                  <a:solidFill>
                    <a:srgbClr val="000000"/>
                  </a:solidFill>
                </a:rPr>
                <a:t>0.01</a:t>
              </a:r>
              <a:r>
                <a:rPr lang="zh-CN" altLang="en-US" sz="2400" b="1">
                  <a:solidFill>
                    <a:srgbClr val="000000"/>
                  </a:solidFill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</a:rPr>
                <a:t>10</a:t>
              </a:r>
              <a:r>
                <a:rPr lang="zh-CN" altLang="en-US" sz="2400" b="1">
                  <a:solidFill>
                    <a:srgbClr val="000000"/>
                  </a:solidFill>
                </a:rPr>
                <a:t>；有的书提出一个在最大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值给定的情况下计算最小值的公式。</a:t>
              </a:r>
            </a:p>
          </p:txBody>
        </p:sp>
      </p:grpSp>
      <p:grpSp>
        <p:nvGrpSpPr>
          <p:cNvPr id="70689" name="Group 33"/>
          <p:cNvGrpSpPr>
            <a:grpSpLocks/>
          </p:cNvGrpSpPr>
          <p:nvPr/>
        </p:nvGrpSpPr>
        <p:grpSpPr bwMode="auto">
          <a:xfrm>
            <a:off x="609600" y="1066800"/>
            <a:ext cx="7848600" cy="2101850"/>
            <a:chOff x="384" y="672"/>
            <a:chExt cx="4944" cy="1324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1063" y="672"/>
              <a:ext cx="40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</a:rPr>
                <a:t>、每次迭代后，只对最优解所属路径上的信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息素更新。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384" y="96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6600CC"/>
                  </a:solidFill>
                </a:rPr>
                <a:t>特点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063" y="1248"/>
              <a:ext cx="426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</a:rPr>
                <a:t>、对每条边的信息素量限制在范围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内，目的是防止某一条路径上的信息素量远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大于其余路径，避免过早收敛于局部最优解。 </a:t>
              </a:r>
            </a:p>
          </p:txBody>
        </p:sp>
        <p:graphicFrame>
          <p:nvGraphicFramePr>
            <p:cNvPr id="19470" name="Object 14"/>
            <p:cNvGraphicFramePr>
              <a:graphicFrameLocks noChangeAspect="1"/>
            </p:cNvGraphicFramePr>
            <p:nvPr/>
          </p:nvGraphicFramePr>
          <p:xfrm>
            <a:off x="4128" y="1296"/>
            <a:ext cx="72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公式" r:id="rId7" imgW="660400" imgH="228600" progId="Equation.3">
                    <p:embed/>
                  </p:oleObj>
                </mc:Choice>
                <mc:Fallback>
                  <p:oleObj name="公式" r:id="rId7" imgW="660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96"/>
                          <a:ext cx="72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AutoShape 22"/>
            <p:cNvSpPr>
              <a:spLocks/>
            </p:cNvSpPr>
            <p:nvPr/>
          </p:nvSpPr>
          <p:spPr bwMode="auto">
            <a:xfrm>
              <a:off x="966" y="804"/>
              <a:ext cx="90" cy="636"/>
            </a:xfrm>
            <a:prstGeom prst="leftBrace">
              <a:avLst>
                <a:gd name="adj1" fmla="val 58889"/>
                <a:gd name="adj2" fmla="val 50000"/>
              </a:avLst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609600" y="4648200"/>
            <a:ext cx="7315200" cy="560388"/>
            <a:chOff x="384" y="2976"/>
            <a:chExt cx="4608" cy="353"/>
          </a:xfrm>
        </p:grpSpPr>
        <p:sp>
          <p:nvSpPr>
            <p:cNvPr id="19465" name="Rectangle 26"/>
            <p:cNvSpPr>
              <a:spLocks noChangeArrowheads="1"/>
            </p:cNvSpPr>
            <p:nvPr/>
          </p:nvSpPr>
          <p:spPr bwMode="auto">
            <a:xfrm>
              <a:off x="384" y="2976"/>
              <a:ext cx="4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990000"/>
                  </a:solidFill>
                  <a:latin typeface="幼圆" pitchFamily="49" charset="-122"/>
                  <a:ea typeface="幼圆" pitchFamily="49" charset="-122"/>
                </a:rPr>
                <a:t>（四）基于优化排序的蚂蚁系统</a:t>
              </a:r>
            </a:p>
          </p:txBody>
        </p:sp>
        <p:graphicFrame>
          <p:nvGraphicFramePr>
            <p:cNvPr id="19466" name="Object 28"/>
            <p:cNvGraphicFramePr>
              <a:graphicFrameLocks noChangeAspect="1"/>
            </p:cNvGraphicFramePr>
            <p:nvPr/>
          </p:nvGraphicFramePr>
          <p:xfrm>
            <a:off x="3640" y="3024"/>
            <a:ext cx="59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公式" r:id="rId9" imgW="444307" imgH="228501" progId="Equation.3">
                    <p:embed/>
                  </p:oleObj>
                </mc:Choice>
                <mc:Fallback>
                  <p:oleObj name="公式" r:id="rId9" imgW="44430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3024"/>
                          <a:ext cx="59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685800" y="5237163"/>
            <a:ext cx="7543800" cy="1239837"/>
            <a:chOff x="432" y="3319"/>
            <a:chExt cx="4748" cy="809"/>
          </a:xfrm>
        </p:grpSpPr>
        <p:sp>
          <p:nvSpPr>
            <p:cNvPr id="19463" name="Rectangle 30"/>
            <p:cNvSpPr>
              <a:spLocks noChangeArrowheads="1"/>
            </p:cNvSpPr>
            <p:nvPr/>
          </p:nvSpPr>
          <p:spPr bwMode="auto">
            <a:xfrm>
              <a:off x="432" y="3319"/>
              <a:ext cx="4748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6600CC"/>
                  </a:solidFill>
                </a:rPr>
                <a:t>特点：</a:t>
              </a:r>
              <a:r>
                <a:rPr lang="zh-CN" altLang="en-US" sz="2400" b="1">
                  <a:solidFill>
                    <a:srgbClr val="000000"/>
                  </a:solidFill>
                </a:rPr>
                <a:t>每次迭代完成后，蚂蚁所经路径由小到大排序，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并根据路径长度赋予不同的权重，路径越短权重越大。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信息素更新时对        考虑权重的影响。  </a:t>
              </a:r>
            </a:p>
          </p:txBody>
        </p:sp>
        <p:graphicFrame>
          <p:nvGraphicFramePr>
            <p:cNvPr id="19464" name="Object 31"/>
            <p:cNvGraphicFramePr>
              <a:graphicFrameLocks noChangeAspect="1"/>
            </p:cNvGraphicFramePr>
            <p:nvPr/>
          </p:nvGraphicFramePr>
          <p:xfrm>
            <a:off x="1864" y="3786"/>
            <a:ext cx="3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公式" r:id="rId11" imgW="291973" imgH="253890" progId="Equation.3">
                    <p:embed/>
                  </p:oleObj>
                </mc:Choice>
                <mc:Fallback>
                  <p:oleObj name="公式" r:id="rId11" imgW="291973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3786"/>
                          <a:ext cx="3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4120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5" name="Group 25"/>
          <p:cNvGrpSpPr>
            <a:grpSpLocks/>
          </p:cNvGrpSpPr>
          <p:nvPr/>
        </p:nvGrpSpPr>
        <p:grpSpPr bwMode="auto">
          <a:xfrm>
            <a:off x="762000" y="457200"/>
            <a:ext cx="7620000" cy="1828800"/>
            <a:chOff x="480" y="288"/>
            <a:chExt cx="4800" cy="1152"/>
          </a:xfrm>
        </p:grpSpPr>
        <p:sp>
          <p:nvSpPr>
            <p:cNvPr id="20493" name="Rectangle 5"/>
            <p:cNvSpPr>
              <a:spLocks noChangeArrowheads="1"/>
            </p:cNvSpPr>
            <p:nvPr/>
          </p:nvSpPr>
          <p:spPr bwMode="auto">
            <a:xfrm>
              <a:off x="624" y="692"/>
              <a:ext cx="465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6600CC"/>
                  </a:solidFill>
                </a:rPr>
                <a:t>特点：</a:t>
              </a:r>
              <a:r>
                <a:rPr lang="zh-CN" altLang="en-US" sz="2400" b="1">
                  <a:solidFill>
                    <a:srgbClr val="000000"/>
                  </a:solidFill>
                </a:rPr>
                <a:t>主要是修改了</a:t>
              </a:r>
              <a:r>
                <a:rPr lang="en-US" altLang="zh-CN" sz="2400" b="1">
                  <a:solidFill>
                    <a:srgbClr val="000000"/>
                  </a:solidFill>
                </a:rPr>
                <a:t>ACS</a:t>
              </a:r>
              <a:r>
                <a:rPr lang="zh-CN" altLang="en-US" sz="2400" b="1">
                  <a:solidFill>
                    <a:srgbClr val="000000"/>
                  </a:solidFill>
                </a:rPr>
                <a:t>中的全局更新公式，增加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     对最差蚂蚁路径信息素的更新，对最差解进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     行削弱，使信息素差异进一步增大。 </a:t>
              </a:r>
            </a:p>
          </p:txBody>
        </p:sp>
        <p:grpSp>
          <p:nvGrpSpPr>
            <p:cNvPr id="20494" name="Group 8"/>
            <p:cNvGrpSpPr>
              <a:grpSpLocks/>
            </p:cNvGrpSpPr>
            <p:nvPr/>
          </p:nvGrpSpPr>
          <p:grpSpPr bwMode="auto">
            <a:xfrm>
              <a:off x="480" y="288"/>
              <a:ext cx="3366" cy="327"/>
              <a:chOff x="480" y="384"/>
              <a:chExt cx="3366" cy="327"/>
            </a:xfrm>
          </p:grpSpPr>
          <p:sp>
            <p:nvSpPr>
              <p:cNvPr id="20495" name="Rectangle 4"/>
              <p:cNvSpPr>
                <a:spLocks noChangeArrowheads="1"/>
              </p:cNvSpPr>
              <p:nvPr/>
            </p:nvSpPr>
            <p:spPr bwMode="auto">
              <a:xfrm>
                <a:off x="480" y="384"/>
                <a:ext cx="33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990000"/>
                    </a:solidFill>
                    <a:latin typeface="幼圆" pitchFamily="49" charset="-122"/>
                    <a:ea typeface="幼圆" pitchFamily="49" charset="-122"/>
                  </a:rPr>
                  <a:t>（五）最优最差蚂蚁系统</a:t>
                </a:r>
              </a:p>
            </p:txBody>
          </p:sp>
          <p:graphicFrame>
            <p:nvGraphicFramePr>
              <p:cNvPr id="20496" name="Object 7"/>
              <p:cNvGraphicFramePr>
                <a:graphicFrameLocks noChangeAspect="1"/>
              </p:cNvGraphicFramePr>
              <p:nvPr/>
            </p:nvGraphicFramePr>
            <p:xfrm>
              <a:off x="3024" y="432"/>
              <a:ext cx="720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2" name="公式" r:id="rId3" imgW="494870" imgH="177646" progId="Equation.3">
                      <p:embed/>
                    </p:oleObj>
                  </mc:Choice>
                  <mc:Fallback>
                    <p:oleObj name="公式" r:id="rId3" imgW="494870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432"/>
                            <a:ext cx="720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749300" y="2362200"/>
            <a:ext cx="6946900" cy="519113"/>
            <a:chOff x="472" y="1584"/>
            <a:chExt cx="4376" cy="327"/>
          </a:xfrm>
        </p:grpSpPr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472" y="1584"/>
              <a:ext cx="4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990000"/>
                  </a:solidFill>
                  <a:latin typeface="幼圆" pitchFamily="49" charset="-122"/>
                  <a:ea typeface="幼圆" pitchFamily="49" charset="-122"/>
                </a:rPr>
                <a:t>（六）一种新的自适应蚁群算法</a:t>
              </a:r>
            </a:p>
          </p:txBody>
        </p:sp>
        <p:graphicFrame>
          <p:nvGraphicFramePr>
            <p:cNvPr id="20492" name="Object 9"/>
            <p:cNvGraphicFramePr>
              <a:graphicFrameLocks noChangeAspect="1"/>
            </p:cNvGraphicFramePr>
            <p:nvPr/>
          </p:nvGraphicFramePr>
          <p:xfrm>
            <a:off x="3696" y="1632"/>
            <a:ext cx="72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公式" r:id="rId5" imgW="494870" imgH="177646" progId="Equation.3">
                    <p:embed/>
                  </p:oleObj>
                </mc:Choice>
                <mc:Fallback>
                  <p:oleObj name="公式" r:id="rId5" imgW="4948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2"/>
                          <a:ext cx="72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1008063" y="3048000"/>
            <a:ext cx="69929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CC"/>
                </a:solidFill>
              </a:rPr>
              <a:t>特点：</a:t>
            </a:r>
            <a:r>
              <a:rPr lang="zh-CN" altLang="en-US" sz="2400" b="1">
                <a:solidFill>
                  <a:srgbClr val="000000"/>
                </a:solidFill>
              </a:rPr>
              <a:t>将</a:t>
            </a:r>
            <a:r>
              <a:rPr lang="en-US" altLang="zh-CN" sz="2400" b="1">
                <a:solidFill>
                  <a:srgbClr val="000000"/>
                </a:solidFill>
              </a:rPr>
              <a:t>ACS</a:t>
            </a:r>
            <a:r>
              <a:rPr lang="zh-CN" altLang="en-US" sz="2400" b="1">
                <a:solidFill>
                  <a:srgbClr val="000000"/>
                </a:solidFill>
              </a:rPr>
              <a:t>中的状态转移规则改为自适应伪随机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           比率规则，动态调整转移概率，以避免出现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           停滞现象。</a:t>
            </a:r>
          </a:p>
        </p:txBody>
      </p:sp>
      <p:sp>
        <p:nvSpPr>
          <p:cNvPr id="20485" name="Rectangle 1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990600" y="4238625"/>
            <a:ext cx="7086600" cy="1917700"/>
            <a:chOff x="624" y="2766"/>
            <a:chExt cx="4464" cy="1208"/>
          </a:xfrm>
        </p:grpSpPr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624" y="2766"/>
              <a:ext cx="4464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6600CC"/>
                  </a:solidFill>
                </a:rPr>
                <a:t>说明：</a:t>
              </a:r>
              <a:r>
                <a:rPr lang="zh-CN" altLang="en-US" sz="2400" b="1">
                  <a:solidFill>
                    <a:srgbClr val="000000"/>
                  </a:solidFill>
                </a:rPr>
                <a:t>在</a:t>
              </a:r>
              <a:r>
                <a:rPr lang="en-US" altLang="zh-CN" sz="2400" b="1">
                  <a:solidFill>
                    <a:srgbClr val="000000"/>
                  </a:solidFill>
                </a:rPr>
                <a:t>ACS</a:t>
              </a:r>
              <a:r>
                <a:rPr lang="zh-CN" altLang="en-US" sz="2400" b="1">
                  <a:solidFill>
                    <a:srgbClr val="000000"/>
                  </a:solidFill>
                </a:rPr>
                <a:t>的状态转移公式中，    是给定的常数；在</a:t>
              </a:r>
              <a:r>
                <a:rPr lang="en-US" altLang="zh-CN" sz="2400" b="1">
                  <a:solidFill>
                    <a:srgbClr val="000000"/>
                  </a:solidFill>
                </a:rPr>
                <a:t>AACA</a:t>
              </a:r>
              <a:r>
                <a:rPr lang="zh-CN" altLang="en-US" sz="2400" b="1">
                  <a:solidFill>
                    <a:srgbClr val="000000"/>
                  </a:solidFill>
                </a:rPr>
                <a:t>中，   是随平均节点分支数</a:t>
              </a:r>
              <a:r>
                <a:rPr lang="en-US" altLang="zh-CN" sz="2400" b="1">
                  <a:solidFill>
                    <a:srgbClr val="000000"/>
                  </a:solidFill>
                </a:rPr>
                <a:t>ANB</a:t>
              </a:r>
              <a:r>
                <a:rPr lang="zh-CN" altLang="en-US" sz="2400" b="1">
                  <a:solidFill>
                    <a:srgbClr val="000000"/>
                  </a:solidFill>
                </a:rPr>
                <a:t>而变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化的变量。</a:t>
              </a:r>
              <a:r>
                <a:rPr lang="en-US" altLang="zh-CN" sz="2400" b="1">
                  <a:solidFill>
                    <a:srgbClr val="000000"/>
                  </a:solidFill>
                </a:rPr>
                <a:t>ANB</a:t>
              </a:r>
              <a:r>
                <a:rPr lang="zh-CN" altLang="en-US" sz="2400" b="1">
                  <a:solidFill>
                    <a:srgbClr val="000000"/>
                  </a:solidFill>
                </a:rPr>
                <a:t>较大，意味着下一步可选的城市较多，   也变大，表示选择信息素和距离最好的边的可能性增大；反之减小。</a:t>
              </a:r>
            </a:p>
          </p:txBody>
        </p:sp>
        <p:graphicFrame>
          <p:nvGraphicFramePr>
            <p:cNvPr id="20488" name="Object 17"/>
            <p:cNvGraphicFramePr>
              <a:graphicFrameLocks noChangeAspect="1"/>
            </p:cNvGraphicFramePr>
            <p:nvPr/>
          </p:nvGraphicFramePr>
          <p:xfrm>
            <a:off x="3588" y="2784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公式" r:id="rId7" imgW="165028" imgH="228501" progId="Equation.3">
                    <p:embed/>
                  </p:oleObj>
                </mc:Choice>
                <mc:Fallback>
                  <p:oleObj name="公式" r:id="rId7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2784"/>
                          <a:ext cx="2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9"/>
            <p:cNvGraphicFramePr>
              <a:graphicFrameLocks noChangeAspect="1"/>
            </p:cNvGraphicFramePr>
            <p:nvPr/>
          </p:nvGraphicFramePr>
          <p:xfrm>
            <a:off x="1008" y="345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公式" r:id="rId9" imgW="165028" imgH="228501" progId="Equation.3">
                    <p:embed/>
                  </p:oleObj>
                </mc:Choice>
                <mc:Fallback>
                  <p:oleObj name="公式" r:id="rId9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56"/>
                          <a:ext cx="2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23"/>
            <p:cNvGraphicFramePr>
              <a:graphicFrameLocks noChangeAspect="1"/>
            </p:cNvGraphicFramePr>
            <p:nvPr/>
          </p:nvGraphicFramePr>
          <p:xfrm>
            <a:off x="2160" y="2976"/>
            <a:ext cx="2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公式" r:id="rId10" imgW="165028" imgH="228501" progId="Equation.3">
                    <p:embed/>
                  </p:oleObj>
                </mc:Choice>
                <mc:Fallback>
                  <p:oleObj name="公式" r:id="rId10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2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12201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066800" y="2286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一、概述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62000" y="84455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00"/>
                </a:solidFill>
                <a:ea typeface="幼圆" pitchFamily="49" charset="-122"/>
              </a:rPr>
              <a:t>（一）算法背景</a:t>
            </a:r>
            <a:r>
              <a:rPr lang="en-US" altLang="zh-CN" sz="2800" b="1">
                <a:solidFill>
                  <a:srgbClr val="990000"/>
                </a:solidFill>
                <a:ea typeface="幼圆" pitchFamily="49" charset="-122"/>
              </a:rPr>
              <a:t>——</a:t>
            </a:r>
            <a:r>
              <a:rPr lang="zh-CN" altLang="en-US" sz="2800" b="1">
                <a:solidFill>
                  <a:srgbClr val="990000"/>
                </a:solidFill>
                <a:ea typeface="幼圆" pitchFamily="49" charset="-122"/>
              </a:rPr>
              <a:t>蚁群的自组织行为特征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914400" y="1371600"/>
            <a:ext cx="756602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</a:t>
            </a:r>
            <a:r>
              <a:rPr lang="en-US" altLang="zh-CN" sz="2400" b="1">
                <a:solidFill>
                  <a:srgbClr val="6600CC"/>
                </a:solidFill>
              </a:rPr>
              <a:t>1</a:t>
            </a:r>
            <a:r>
              <a:rPr lang="zh-CN" altLang="en-US" sz="2400" b="1">
                <a:solidFill>
                  <a:srgbClr val="6600CC"/>
                </a:solidFill>
              </a:rPr>
              <a:t>、高度结构化的组织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虽然蚂蚁的个体行为极其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简单，但由个体组成的蚁群却构成高度结构化的社会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组织，蚂蚁社会的成员有分工，有相互的通信和信息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传递。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  </a:t>
            </a:r>
            <a:r>
              <a:rPr lang="en-US" altLang="zh-CN" sz="2400" b="1">
                <a:solidFill>
                  <a:srgbClr val="6600CC"/>
                </a:solidFill>
              </a:rPr>
              <a:t>2</a:t>
            </a:r>
            <a:r>
              <a:rPr lang="zh-CN" altLang="en-US" sz="2400" b="1">
                <a:solidFill>
                  <a:srgbClr val="6600CC"/>
                </a:solidFill>
              </a:rPr>
              <a:t>、自然优化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蚁群在觅食过程中，在没有任何提示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下总能找到从蚁巢到食物源之间的最短路径；当经过的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路线上出现障碍物时，还能迅速找到新的最优路径。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  </a:t>
            </a:r>
            <a:r>
              <a:rPr lang="en-US" altLang="zh-CN" sz="2400" b="1">
                <a:solidFill>
                  <a:srgbClr val="6600CC"/>
                </a:solidFill>
              </a:rPr>
              <a:t>3</a:t>
            </a:r>
            <a:r>
              <a:rPr lang="zh-CN" altLang="en-US" sz="2400" b="1">
                <a:solidFill>
                  <a:srgbClr val="6600CC"/>
                </a:solidFill>
              </a:rPr>
              <a:t>、信息正反馈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蚂蚁在寻找食物时，在其经过的路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径上释放信息素（外激素）。蚂蚁基本没有视觉，但能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在小范围内察觉同类散发的信息素的轨迹，由此来决定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何去何从，并倾向于朝着信息素强度高的方向移动。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  </a:t>
            </a:r>
            <a:r>
              <a:rPr lang="en-US" altLang="zh-CN" sz="2400" b="1">
                <a:solidFill>
                  <a:srgbClr val="6600CC"/>
                </a:solidFill>
              </a:rPr>
              <a:t>4</a:t>
            </a:r>
            <a:r>
              <a:rPr lang="zh-CN" altLang="en-US" sz="2400" b="1">
                <a:solidFill>
                  <a:srgbClr val="6600CC"/>
                </a:solidFill>
              </a:rPr>
              <a:t>、自催化行为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某条路径上走过的蚂蚁越多，留下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的信息素也越多（随时间蒸发一部分），后来蚂蚁选择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该路径的概率也越高。 </a:t>
            </a:r>
          </a:p>
        </p:txBody>
      </p:sp>
    </p:spTree>
    <p:extLst>
      <p:ext uri="{BB962C8B-B14F-4D97-AF65-F5344CB8AC3E}">
        <p14:creationId xmlns:p14="http://schemas.microsoft.com/office/powerpoint/2010/main" val="2053376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457200" y="506413"/>
            <a:ext cx="6483350" cy="519112"/>
            <a:chOff x="528" y="336"/>
            <a:chExt cx="4084" cy="327"/>
          </a:xfrm>
        </p:grpSpPr>
        <p:sp>
          <p:nvSpPr>
            <p:cNvPr id="21513" name="Rectangle 4"/>
            <p:cNvSpPr>
              <a:spLocks noChangeArrowheads="1"/>
            </p:cNvSpPr>
            <p:nvPr/>
          </p:nvSpPr>
          <p:spPr bwMode="auto">
            <a:xfrm>
              <a:off x="528" y="336"/>
              <a:ext cx="3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990000"/>
                  </a:solidFill>
                  <a:latin typeface="幼圆" pitchFamily="49" charset="-122"/>
                  <a:ea typeface="幼圆" pitchFamily="49" charset="-122"/>
                </a:rPr>
                <a:t>（七）基于混合行为的蚁群算法</a:t>
              </a:r>
            </a:p>
          </p:txBody>
        </p:sp>
        <p:graphicFrame>
          <p:nvGraphicFramePr>
            <p:cNvPr id="21514" name="Object 8"/>
            <p:cNvGraphicFramePr>
              <a:graphicFrameLocks noChangeAspect="1"/>
            </p:cNvGraphicFramePr>
            <p:nvPr/>
          </p:nvGraphicFramePr>
          <p:xfrm>
            <a:off x="3744" y="384"/>
            <a:ext cx="8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公式" r:id="rId3" imgW="596641" imgH="177723" progId="Equation.3">
                    <p:embed/>
                  </p:oleObj>
                </mc:Choice>
                <mc:Fallback>
                  <p:oleObj name="公式" r:id="rId3" imgW="596641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4"/>
                          <a:ext cx="86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762000" y="1087438"/>
            <a:ext cx="762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CC"/>
                </a:solidFill>
              </a:rPr>
              <a:t>特点：</a:t>
            </a:r>
            <a:r>
              <a:rPr lang="zh-CN" altLang="en-US" sz="2400" b="1">
                <a:solidFill>
                  <a:srgbClr val="000000"/>
                </a:solidFill>
              </a:rPr>
              <a:t>按蚂蚁的行为特征将蚂蚁分成</a:t>
            </a:r>
            <a:r>
              <a:rPr lang="en-US" altLang="zh-CN" sz="2400" b="1">
                <a:solidFill>
                  <a:srgbClr val="000000"/>
                </a:solidFill>
              </a:rPr>
              <a:t>4</a:t>
            </a:r>
            <a:r>
              <a:rPr lang="zh-CN" altLang="en-US" sz="2400" b="1">
                <a:solidFill>
                  <a:srgbClr val="000000"/>
                </a:solidFill>
              </a:rPr>
              <a:t>类，称为</a:t>
            </a:r>
            <a:r>
              <a:rPr lang="en-US" altLang="zh-CN" sz="2400" b="1">
                <a:solidFill>
                  <a:srgbClr val="000000"/>
                </a:solidFill>
              </a:rPr>
              <a:t>4</a:t>
            </a:r>
            <a:r>
              <a:rPr lang="zh-CN" altLang="en-US" sz="2400" b="1">
                <a:solidFill>
                  <a:srgbClr val="000000"/>
                </a:solidFill>
              </a:rPr>
              <a:t>个子蚁群，各子蚁群按各自的转移规则行动，搜索路径，每迭代一次，更新当前最优解，按最优路径长度更新各条边上的信息素，如此直至算法结束。 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773113" y="2724150"/>
            <a:ext cx="7608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CC"/>
                </a:solidFill>
              </a:rPr>
              <a:t>蚂蚁行为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蚂蚁在前进过程中，用以决定其下一步移动到哪个状态的规则集合。 </a:t>
            </a:r>
          </a:p>
        </p:txBody>
      </p:sp>
      <p:grpSp>
        <p:nvGrpSpPr>
          <p:cNvPr id="72720" name="Group 16"/>
          <p:cNvGrpSpPr>
            <a:grpSpLocks/>
          </p:cNvGrpSpPr>
          <p:nvPr/>
        </p:nvGrpSpPr>
        <p:grpSpPr bwMode="auto">
          <a:xfrm>
            <a:off x="685800" y="3783013"/>
            <a:ext cx="7848600" cy="2465387"/>
            <a:chOff x="432" y="2383"/>
            <a:chExt cx="4944" cy="1553"/>
          </a:xfrm>
        </p:grpSpPr>
        <p:sp>
          <p:nvSpPr>
            <p:cNvPr id="21510" name="Text Box 13"/>
            <p:cNvSpPr txBox="1">
              <a:spLocks noChangeArrowheads="1"/>
            </p:cNvSpPr>
            <p:nvPr/>
          </p:nvSpPr>
          <p:spPr bwMode="auto">
            <a:xfrm>
              <a:off x="1008" y="2383"/>
              <a:ext cx="4368" cy="1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r>
                <a:rPr lang="zh-CN" altLang="en-US" sz="2400">
                  <a:solidFill>
                    <a:srgbClr val="000000"/>
                  </a:solidFill>
                </a:rPr>
                <a:t>、蚂蚁以随机方式选择下一步要到达的状态。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r>
                <a:rPr lang="zh-CN" altLang="en-US" sz="2400">
                  <a:solidFill>
                    <a:srgbClr val="000000"/>
                  </a:solidFill>
                </a:rPr>
                <a:t>、蚂蚁以贪婪方式选择下一步要到达的状态。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  <a:r>
                <a:rPr lang="zh-CN" altLang="en-US" sz="2400">
                  <a:solidFill>
                    <a:srgbClr val="000000"/>
                  </a:solidFill>
                </a:rPr>
                <a:t>、蚂蚁按信息素强度选择下一步要到达的状态。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4</a:t>
              </a:r>
              <a:r>
                <a:rPr lang="zh-CN" altLang="en-US" sz="2400">
                  <a:solidFill>
                    <a:srgbClr val="000000"/>
                  </a:solidFill>
                </a:rPr>
                <a:t>、蚂蚁按信息素强度和城市间距离选择下一步要到达的状态 。</a:t>
              </a:r>
            </a:p>
          </p:txBody>
        </p:sp>
        <p:sp>
          <p:nvSpPr>
            <p:cNvPr id="21511" name="Rectangle 14"/>
            <p:cNvSpPr>
              <a:spLocks noChangeArrowheads="1"/>
            </p:cNvSpPr>
            <p:nvPr/>
          </p:nvSpPr>
          <p:spPr bwMode="auto">
            <a:xfrm>
              <a:off x="432" y="2767"/>
              <a:ext cx="5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6600CC"/>
                  </a:solidFill>
                </a:rPr>
                <a:t>蚂蚁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6600CC"/>
                  </a:solidFill>
                </a:rPr>
                <a:t>行为</a:t>
              </a:r>
            </a:p>
          </p:txBody>
        </p:sp>
        <p:sp>
          <p:nvSpPr>
            <p:cNvPr id="21512" name="AutoShape 15"/>
            <p:cNvSpPr>
              <a:spLocks/>
            </p:cNvSpPr>
            <p:nvPr/>
          </p:nvSpPr>
          <p:spPr bwMode="auto">
            <a:xfrm>
              <a:off x="912" y="2527"/>
              <a:ext cx="96" cy="1056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299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4" grpId="0"/>
      <p:bldP spid="727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4699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五、蚁群算法与遗传、模拟退火算法的比较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066800" y="1295400"/>
            <a:ext cx="68580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实验结果表明：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、蚁群算法所找出的解的质量最高，遗传算法次之，模拟退火算法最低。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蚁群算法的收敛速度最快，遗传算法次之，模拟退火算法最慢。蚁群算法之所以能够快速收敛到全局最优解，是因为该算法的个体之间不断进行信息交流和传递。单个个体容易收敛于局部最优，多个个体通过合作可以很快地收敛于解空间的最优解的附近。</a:t>
            </a:r>
          </a:p>
        </p:txBody>
      </p:sp>
    </p:spTree>
    <p:extLst>
      <p:ext uri="{BB962C8B-B14F-4D97-AF65-F5344CB8AC3E}">
        <p14:creationId xmlns:p14="http://schemas.microsoft.com/office/powerpoint/2010/main" val="2180410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524000" y="609600"/>
            <a:ext cx="579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讨    论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295400" y="1701800"/>
            <a:ext cx="701040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</a:rPr>
              <a:t>1</a:t>
            </a:r>
            <a:r>
              <a:rPr lang="zh-CN" altLang="en-US" sz="3200">
                <a:solidFill>
                  <a:srgbClr val="000000"/>
                </a:solidFill>
              </a:rPr>
              <a:t>、对已学过的算法作出某种改进。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</a:rPr>
              <a:t>2</a:t>
            </a:r>
            <a:r>
              <a:rPr lang="zh-CN" altLang="en-US" sz="3200">
                <a:solidFill>
                  <a:srgbClr val="000000"/>
                </a:solidFill>
              </a:rPr>
              <a:t>、介绍自学的一种新的算法。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</a:rPr>
              <a:t>3</a:t>
            </a:r>
            <a:r>
              <a:rPr lang="zh-CN" altLang="en-US" sz="3200">
                <a:solidFill>
                  <a:srgbClr val="000000"/>
                </a:solidFill>
              </a:rPr>
              <a:t>、查阅文献，介绍某算法在某领域的一个应用。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</a:rPr>
              <a:t>4</a:t>
            </a:r>
            <a:r>
              <a:rPr lang="zh-CN" altLang="en-US" sz="3200">
                <a:solidFill>
                  <a:srgbClr val="000000"/>
                </a:solidFill>
              </a:rPr>
              <a:t>、应用某算法解决一个实际问题。</a:t>
            </a:r>
          </a:p>
        </p:txBody>
      </p:sp>
    </p:spTree>
    <p:extLst>
      <p:ext uri="{BB962C8B-B14F-4D97-AF65-F5344CB8AC3E}">
        <p14:creationId xmlns:p14="http://schemas.microsoft.com/office/powerpoint/2010/main" val="3863499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033963" y="6858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已 知 资 料 表</a:t>
            </a:r>
            <a:endParaRPr lang="zh-CN" altLang="en-US" sz="2800" b="1">
              <a:solidFill>
                <a:srgbClr val="000000"/>
              </a:solidFill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5123" name="Group 3"/>
          <p:cNvGraphicFramePr>
            <a:graphicFrameLocks noGrp="1"/>
          </p:cNvGraphicFramePr>
          <p:nvPr/>
        </p:nvGraphicFramePr>
        <p:xfrm>
          <a:off x="4198938" y="1152525"/>
          <a:ext cx="3954462" cy="2743200"/>
        </p:xfrm>
        <a:graphic>
          <a:graphicData uri="http://schemas.openxmlformats.org/drawingml/2006/table">
            <a:tbl>
              <a:tblPr/>
              <a:tblGrid>
                <a:gridCol w="525462"/>
                <a:gridCol w="571500"/>
                <a:gridCol w="685800"/>
                <a:gridCol w="685800"/>
                <a:gridCol w="685800"/>
                <a:gridCol w="8001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3352800" y="18430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grpSp>
        <p:nvGrpSpPr>
          <p:cNvPr id="24631" name="Group 55"/>
          <p:cNvGrpSpPr>
            <a:grpSpLocks/>
          </p:cNvGrpSpPr>
          <p:nvPr/>
        </p:nvGrpSpPr>
        <p:grpSpPr bwMode="auto">
          <a:xfrm>
            <a:off x="533400" y="762000"/>
            <a:ext cx="2895600" cy="3124200"/>
            <a:chOff x="336" y="480"/>
            <a:chExt cx="1824" cy="1968"/>
          </a:xfrm>
        </p:grpSpPr>
        <p:sp>
          <p:nvSpPr>
            <p:cNvPr id="24638" name="Oval 56"/>
            <p:cNvSpPr>
              <a:spLocks noChangeArrowheads="1"/>
            </p:cNvSpPr>
            <p:nvPr/>
          </p:nvSpPr>
          <p:spPr bwMode="auto">
            <a:xfrm>
              <a:off x="528" y="759"/>
              <a:ext cx="1584" cy="16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39" name="Oval 57"/>
            <p:cNvSpPr>
              <a:spLocks noChangeArrowheads="1"/>
            </p:cNvSpPr>
            <p:nvPr/>
          </p:nvSpPr>
          <p:spPr bwMode="auto">
            <a:xfrm>
              <a:off x="2064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40" name="Oval 58"/>
            <p:cNvSpPr>
              <a:spLocks noChangeArrowheads="1"/>
            </p:cNvSpPr>
            <p:nvPr/>
          </p:nvSpPr>
          <p:spPr bwMode="auto">
            <a:xfrm>
              <a:off x="52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41" name="Oval 59"/>
            <p:cNvSpPr>
              <a:spLocks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42" name="Oval 60"/>
            <p:cNvSpPr>
              <a:spLocks noChangeArrowheads="1"/>
            </p:cNvSpPr>
            <p:nvPr/>
          </p:nvSpPr>
          <p:spPr bwMode="auto">
            <a:xfrm>
              <a:off x="177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43" name="Text Box 61"/>
            <p:cNvSpPr txBox="1">
              <a:spLocks noChangeArrowheads="1"/>
            </p:cNvSpPr>
            <p:nvPr/>
          </p:nvSpPr>
          <p:spPr bwMode="auto">
            <a:xfrm>
              <a:off x="1200" y="4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644" name="Text Box 62"/>
            <p:cNvSpPr txBox="1">
              <a:spLocks noChangeArrowheads="1"/>
            </p:cNvSpPr>
            <p:nvPr/>
          </p:nvSpPr>
          <p:spPr bwMode="auto">
            <a:xfrm>
              <a:off x="336" y="12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645" name="Text Box 63"/>
            <p:cNvSpPr txBox="1">
              <a:spLocks noChangeArrowheads="1"/>
            </p:cNvSpPr>
            <p:nvPr/>
          </p:nvSpPr>
          <p:spPr bwMode="auto">
            <a:xfrm>
              <a:off x="576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4646" name="Text Box 64"/>
            <p:cNvSpPr txBox="1">
              <a:spLocks noChangeArrowheads="1"/>
            </p:cNvSpPr>
            <p:nvPr/>
          </p:nvSpPr>
          <p:spPr bwMode="auto">
            <a:xfrm>
              <a:off x="1824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4647" name="Line 65"/>
            <p:cNvSpPr>
              <a:spLocks noChangeShapeType="1"/>
            </p:cNvSpPr>
            <p:nvPr/>
          </p:nvSpPr>
          <p:spPr bwMode="auto">
            <a:xfrm flipH="1">
              <a:off x="816" y="816"/>
              <a:ext cx="48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48" name="Oval 66"/>
            <p:cNvSpPr>
              <a:spLocks noChangeArrowheads="1"/>
            </p:cNvSpPr>
            <p:nvPr/>
          </p:nvSpPr>
          <p:spPr bwMode="auto">
            <a:xfrm>
              <a:off x="76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49" name="Line 67"/>
            <p:cNvSpPr>
              <a:spLocks noChangeShapeType="1"/>
            </p:cNvSpPr>
            <p:nvPr/>
          </p:nvSpPr>
          <p:spPr bwMode="auto">
            <a:xfrm>
              <a:off x="1296" y="816"/>
              <a:ext cx="528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50" name="Line 68"/>
            <p:cNvSpPr>
              <a:spLocks noChangeShapeType="1"/>
            </p:cNvSpPr>
            <p:nvPr/>
          </p:nvSpPr>
          <p:spPr bwMode="auto">
            <a:xfrm>
              <a:off x="624" y="139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51" name="Line 69"/>
            <p:cNvSpPr>
              <a:spLocks noChangeShapeType="1"/>
            </p:cNvSpPr>
            <p:nvPr/>
          </p:nvSpPr>
          <p:spPr bwMode="auto">
            <a:xfrm flipH="1">
              <a:off x="864" y="1440"/>
              <a:ext cx="120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4652" name="Line 70"/>
            <p:cNvSpPr>
              <a:spLocks noChangeShapeType="1"/>
            </p:cNvSpPr>
            <p:nvPr/>
          </p:nvSpPr>
          <p:spPr bwMode="auto">
            <a:xfrm>
              <a:off x="624" y="1440"/>
              <a:ext cx="115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4632" name="Group 78"/>
          <p:cNvGrpSpPr>
            <a:grpSpLocks/>
          </p:cNvGrpSpPr>
          <p:nvPr/>
        </p:nvGrpSpPr>
        <p:grpSpPr bwMode="auto">
          <a:xfrm>
            <a:off x="381000" y="4114800"/>
            <a:ext cx="8153400" cy="503238"/>
            <a:chOff x="240" y="2592"/>
            <a:chExt cx="5136" cy="317"/>
          </a:xfrm>
        </p:grpSpPr>
        <p:sp>
          <p:nvSpPr>
            <p:cNvPr id="24636" name="Text Box 72"/>
            <p:cNvSpPr txBox="1">
              <a:spLocks noChangeArrowheads="1"/>
            </p:cNvSpPr>
            <p:nvPr/>
          </p:nvSpPr>
          <p:spPr bwMode="auto">
            <a:xfrm>
              <a:off x="240" y="2592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参数设置：</a:t>
              </a:r>
            </a:p>
          </p:txBody>
        </p:sp>
        <p:graphicFrame>
          <p:nvGraphicFramePr>
            <p:cNvPr id="24637" name="Object 73"/>
            <p:cNvGraphicFramePr>
              <a:graphicFrameLocks noChangeAspect="1"/>
            </p:cNvGraphicFramePr>
            <p:nvPr/>
          </p:nvGraphicFramePr>
          <p:xfrm>
            <a:off x="1198" y="2617"/>
            <a:ext cx="417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公式" r:id="rId3" imgW="3454400" imgH="241300" progId="Equation.3">
                    <p:embed/>
                  </p:oleObj>
                </mc:Choice>
                <mc:Fallback>
                  <p:oleObj name="公式" r:id="rId3" imgW="3454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617"/>
                          <a:ext cx="417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33" name="Object 75"/>
          <p:cNvGraphicFramePr>
            <a:graphicFrameLocks noChangeAspect="1"/>
          </p:cNvGraphicFramePr>
          <p:nvPr/>
        </p:nvGraphicFramePr>
        <p:xfrm>
          <a:off x="457200" y="4767263"/>
          <a:ext cx="603091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3238500" imgH="876300" progId="Equation.3">
                  <p:embed/>
                </p:oleObj>
              </mc:Choice>
              <mc:Fallback>
                <p:oleObj name="公式" r:id="rId5" imgW="32385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67263"/>
                        <a:ext cx="6030913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4" name="Rectangle 77"/>
          <p:cNvSpPr>
            <a:spLocks noChangeArrowheads="1"/>
          </p:cNvSpPr>
          <p:nvPr/>
        </p:nvSpPr>
        <p:spPr bwMode="auto">
          <a:xfrm>
            <a:off x="3048000" y="2428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算   例   </a:t>
            </a:r>
            <a:endParaRPr lang="zh-CN" altLang="en-US" sz="2800">
              <a:solidFill>
                <a:srgbClr val="CC3300"/>
              </a:solidFill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4635" name="Object 79"/>
          <p:cNvGraphicFramePr>
            <a:graphicFrameLocks noChangeAspect="1"/>
          </p:cNvGraphicFramePr>
          <p:nvPr/>
        </p:nvGraphicFramePr>
        <p:xfrm>
          <a:off x="6934200" y="4932363"/>
          <a:ext cx="12954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7" imgW="533169" imgH="444307" progId="Equation.3">
                  <p:embed/>
                </p:oleObj>
              </mc:Choice>
              <mc:Fallback>
                <p:oleObj name="公式" r:id="rId7" imgW="5331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932363"/>
                        <a:ext cx="12954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726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1447800" y="1066800"/>
          <a:ext cx="4343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1943100" imgH="241300" progId="Equation.3">
                  <p:embed/>
                </p:oleObj>
              </mc:Choice>
              <mc:Fallback>
                <p:oleObj name="公式" r:id="rId3" imgW="1943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4343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1447800" y="1600200"/>
          <a:ext cx="20574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901309" imgH="431613" progId="Equation.3">
                  <p:embed/>
                </p:oleObj>
              </mc:Choice>
              <mc:Fallback>
                <p:oleObj name="公式" r:id="rId5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20574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1447800" y="2743200"/>
          <a:ext cx="64008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7" imgW="3187700" imgH="685800" progId="Equation.3">
                  <p:embed/>
                </p:oleObj>
              </mc:Choice>
              <mc:Fallback>
                <p:oleObj name="公式" r:id="rId7" imgW="3187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64008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1458913" y="4343400"/>
            <a:ext cx="2427287" cy="457200"/>
            <a:chOff x="919" y="2880"/>
            <a:chExt cx="1457" cy="288"/>
          </a:xfrm>
        </p:grpSpPr>
        <p:graphicFrame>
          <p:nvGraphicFramePr>
            <p:cNvPr id="25614" name="Object 9"/>
            <p:cNvGraphicFramePr>
              <a:graphicFrameLocks noChangeAspect="1"/>
            </p:cNvGraphicFramePr>
            <p:nvPr/>
          </p:nvGraphicFramePr>
          <p:xfrm>
            <a:off x="919" y="2880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公式" r:id="rId9" imgW="164957" imgH="203024" progId="Equation.3">
                    <p:embed/>
                  </p:oleObj>
                </mc:Choice>
                <mc:Fallback>
                  <p:oleObj name="公式" r:id="rId9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2880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Rectangle 10"/>
            <p:cNvSpPr>
              <a:spLocks noChangeArrowheads="1"/>
            </p:cNvSpPr>
            <p:nvPr/>
          </p:nvSpPr>
          <p:spPr bwMode="auto">
            <a:xfrm>
              <a:off x="1104" y="2880"/>
              <a:ext cx="1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正常数，</a:t>
              </a:r>
            </a:p>
          </p:txBody>
        </p:sp>
      </p:grpSp>
      <p:grpSp>
        <p:nvGrpSpPr>
          <p:cNvPr id="25606" name="Group 11"/>
          <p:cNvGrpSpPr>
            <a:grpSpLocks/>
          </p:cNvGrpSpPr>
          <p:nvPr/>
        </p:nvGrpSpPr>
        <p:grpSpPr bwMode="auto">
          <a:xfrm>
            <a:off x="1447800" y="4953000"/>
            <a:ext cx="6421438" cy="457200"/>
            <a:chOff x="912" y="3360"/>
            <a:chExt cx="4045" cy="288"/>
          </a:xfrm>
        </p:grpSpPr>
        <p:graphicFrame>
          <p:nvGraphicFramePr>
            <p:cNvPr id="25611" name="Object 12"/>
            <p:cNvGraphicFramePr>
              <a:graphicFrameLocks noChangeAspect="1"/>
            </p:cNvGraphicFramePr>
            <p:nvPr/>
          </p:nvGraphicFramePr>
          <p:xfrm>
            <a:off x="912" y="3360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公式" r:id="rId11" imgW="190500" imgH="228600" progId="Equation.3">
                    <p:embed/>
                  </p:oleObj>
                </mc:Choice>
                <mc:Fallback>
                  <p:oleObj name="公式" r:id="rId11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360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3"/>
            <p:cNvGraphicFramePr>
              <a:graphicFrameLocks noChangeAspect="1"/>
            </p:cNvGraphicFramePr>
            <p:nvPr/>
          </p:nvGraphicFramePr>
          <p:xfrm>
            <a:off x="1956" y="3390"/>
            <a:ext cx="20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公式" r:id="rId13" imgW="139579" imgH="177646" progId="Equation.3">
                    <p:embed/>
                  </p:oleObj>
                </mc:Choice>
                <mc:Fallback>
                  <p:oleObj name="公式" r:id="rId13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390"/>
                          <a:ext cx="20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Rectangle 14"/>
            <p:cNvSpPr>
              <a:spLocks noChangeArrowheads="1"/>
            </p:cNvSpPr>
            <p:nvPr/>
          </p:nvSpPr>
          <p:spPr bwMode="auto">
            <a:xfrm>
              <a:off x="1104" y="3360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蚂蚁    在本次周游中所走路径的长度。 </a:t>
              </a:r>
            </a:p>
          </p:txBody>
        </p:sp>
      </p:grpSp>
      <p:sp>
        <p:nvSpPr>
          <p:cNvPr id="25607" name="Text Box 15"/>
          <p:cNvSpPr txBox="1">
            <a:spLocks noChangeArrowheads="1"/>
          </p:cNvSpPr>
          <p:nvPr/>
        </p:nvSpPr>
        <p:spPr bwMode="auto">
          <a:xfrm>
            <a:off x="1066800" y="533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当所有蚂蚁完成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次周游后，各路径上的信息素为：</a:t>
            </a:r>
          </a:p>
        </p:txBody>
      </p:sp>
      <p:grpSp>
        <p:nvGrpSpPr>
          <p:cNvPr id="25608" name="Group 16"/>
          <p:cNvGrpSpPr>
            <a:grpSpLocks/>
          </p:cNvGrpSpPr>
          <p:nvPr/>
        </p:nvGrpSpPr>
        <p:grpSpPr bwMode="auto">
          <a:xfrm>
            <a:off x="1143000" y="5546725"/>
            <a:ext cx="2971800" cy="473075"/>
            <a:chOff x="720" y="3734"/>
            <a:chExt cx="1840" cy="308"/>
          </a:xfrm>
        </p:grpSpPr>
        <p:graphicFrame>
          <p:nvGraphicFramePr>
            <p:cNvPr id="25609" name="Object 17"/>
            <p:cNvGraphicFramePr>
              <a:graphicFrameLocks noChangeAspect="1"/>
            </p:cNvGraphicFramePr>
            <p:nvPr/>
          </p:nvGraphicFramePr>
          <p:xfrm>
            <a:off x="1776" y="3744"/>
            <a:ext cx="78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公式" r:id="rId15" imgW="634725" imgH="241195" progId="Equation.3">
                    <p:embed/>
                  </p:oleObj>
                </mc:Choice>
                <mc:Fallback>
                  <p:oleObj name="公式" r:id="rId15" imgW="63472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744"/>
                          <a:ext cx="78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18"/>
            <p:cNvSpPr txBox="1">
              <a:spLocks noChangeArrowheads="1"/>
            </p:cNvSpPr>
            <p:nvPr/>
          </p:nvSpPr>
          <p:spPr bwMode="auto">
            <a:xfrm>
              <a:off x="720" y="3734"/>
              <a:ext cx="110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开始时，令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326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88" name="Group 128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A,B,C,D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A,B,C,D,E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93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4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5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6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7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8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55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79" name="Group 71"/>
          <p:cNvGraphicFramePr>
            <a:graphicFrameLocks noGrp="1"/>
          </p:cNvGraphicFramePr>
          <p:nvPr/>
        </p:nvGraphicFramePr>
        <p:xfrm>
          <a:off x="6858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1.117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717" name="Object 138"/>
          <p:cNvGraphicFramePr>
            <a:graphicFrameLocks noChangeAspect="1"/>
          </p:cNvGraphicFramePr>
          <p:nvPr/>
        </p:nvGraphicFramePr>
        <p:xfrm>
          <a:off x="40386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8" name="Object 139"/>
          <p:cNvGraphicFramePr>
            <a:graphicFrameLocks noChangeAspect="1"/>
          </p:cNvGraphicFramePr>
          <p:nvPr/>
        </p:nvGraphicFramePr>
        <p:xfrm>
          <a:off x="65722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9" name="Object 140"/>
          <p:cNvGraphicFramePr>
            <a:graphicFrameLocks noChangeAspect="1"/>
          </p:cNvGraphicFramePr>
          <p:nvPr/>
        </p:nvGraphicFramePr>
        <p:xfrm>
          <a:off x="4953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0" name="Object 141"/>
          <p:cNvGraphicFramePr>
            <a:graphicFrameLocks noChangeAspect="1"/>
          </p:cNvGraphicFramePr>
          <p:nvPr/>
        </p:nvGraphicFramePr>
        <p:xfrm>
          <a:off x="32766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1" name="Object 142"/>
          <p:cNvGraphicFramePr>
            <a:graphicFrameLocks noChangeAspect="1"/>
          </p:cNvGraphicFramePr>
          <p:nvPr/>
        </p:nvGraphicFramePr>
        <p:xfrm>
          <a:off x="58039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2" name="Object 143"/>
          <p:cNvGraphicFramePr>
            <a:graphicFrameLocks noChangeAspect="1"/>
          </p:cNvGraphicFramePr>
          <p:nvPr/>
        </p:nvGraphicFramePr>
        <p:xfrm>
          <a:off x="77311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59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6858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3.222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41" name="Object 71"/>
          <p:cNvGraphicFramePr>
            <a:graphicFrameLocks noChangeAspect="1"/>
          </p:cNvGraphicFramePr>
          <p:nvPr/>
        </p:nvGraphicFramePr>
        <p:xfrm>
          <a:off x="40386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65722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3" name="Object 73"/>
          <p:cNvGraphicFramePr>
            <a:graphicFrameLocks noChangeAspect="1"/>
          </p:cNvGraphicFramePr>
          <p:nvPr/>
        </p:nvGraphicFramePr>
        <p:xfrm>
          <a:off x="4953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4" name="Object 74"/>
          <p:cNvGraphicFramePr>
            <a:graphicFrameLocks noChangeAspect="1"/>
          </p:cNvGraphicFramePr>
          <p:nvPr/>
        </p:nvGraphicFramePr>
        <p:xfrm>
          <a:off x="32766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5" name="Object 75"/>
          <p:cNvGraphicFramePr>
            <a:graphicFrameLocks noChangeAspect="1"/>
          </p:cNvGraphicFramePr>
          <p:nvPr/>
        </p:nvGraphicFramePr>
        <p:xfrm>
          <a:off x="58039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6" name="Object 76"/>
          <p:cNvGraphicFramePr>
            <a:graphicFrameLocks noChangeAspect="1"/>
          </p:cNvGraphicFramePr>
          <p:nvPr/>
        </p:nvGraphicFramePr>
        <p:xfrm>
          <a:off x="77311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95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2.367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D,E,A,B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D,E,A,B,C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65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6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7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8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9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0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02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Group 4"/>
          <p:cNvGraphicFramePr>
            <a:graphicFrameLocks noGrp="1"/>
          </p:cNvGraphicFramePr>
          <p:nvPr/>
        </p:nvGraphicFramePr>
        <p:xfrm>
          <a:off x="5334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2.222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89" name="Object 71"/>
          <p:cNvGraphicFramePr>
            <a:graphicFrameLocks noChangeAspect="1"/>
          </p:cNvGraphicFramePr>
          <p:nvPr/>
        </p:nvGraphicFramePr>
        <p:xfrm>
          <a:off x="38862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0" name="Object 72"/>
          <p:cNvGraphicFramePr>
            <a:graphicFrameLocks noChangeAspect="1"/>
          </p:cNvGraphicFramePr>
          <p:nvPr/>
        </p:nvGraphicFramePr>
        <p:xfrm>
          <a:off x="64198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1" name="Object 73"/>
          <p:cNvGraphicFramePr>
            <a:graphicFrameLocks noChangeAspect="1"/>
          </p:cNvGraphicFramePr>
          <p:nvPr/>
        </p:nvGraphicFramePr>
        <p:xfrm>
          <a:off x="48006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2" name="Object 74"/>
          <p:cNvGraphicFramePr>
            <a:graphicFrameLocks noChangeAspect="1"/>
          </p:cNvGraphicFramePr>
          <p:nvPr/>
        </p:nvGraphicFramePr>
        <p:xfrm>
          <a:off x="31242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3" name="Object 75"/>
          <p:cNvGraphicFramePr>
            <a:graphicFrameLocks noChangeAspect="1"/>
          </p:cNvGraphicFramePr>
          <p:nvPr/>
        </p:nvGraphicFramePr>
        <p:xfrm>
          <a:off x="56515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4" name="Object 76"/>
          <p:cNvGraphicFramePr>
            <a:graphicFrameLocks noChangeAspect="1"/>
          </p:cNvGraphicFramePr>
          <p:nvPr/>
        </p:nvGraphicFramePr>
        <p:xfrm>
          <a:off x="75787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09600" y="38735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00"/>
                </a:solidFill>
                <a:ea typeface="幼圆" pitchFamily="49" charset="-122"/>
              </a:rPr>
              <a:t>（二）算法的产生与发展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954088"/>
            <a:ext cx="89471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</a:t>
            </a:r>
            <a:r>
              <a:rPr lang="en-US" altLang="zh-CN" sz="2400" b="1">
                <a:solidFill>
                  <a:srgbClr val="6600CC"/>
                </a:solidFill>
              </a:rPr>
              <a:t>1</a:t>
            </a:r>
            <a:r>
              <a:rPr lang="zh-CN" altLang="en-US" sz="2400" b="1">
                <a:solidFill>
                  <a:srgbClr val="6600CC"/>
                </a:solidFill>
              </a:rPr>
              <a:t>、产生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受蚁群觅食行为启发，意大利学者</a:t>
            </a:r>
            <a:r>
              <a:rPr lang="en-US" altLang="zh-CN" sz="2400" b="1">
                <a:solidFill>
                  <a:srgbClr val="000000"/>
                </a:solidFill>
              </a:rPr>
              <a:t>M.Dorigo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于</a:t>
            </a:r>
            <a:r>
              <a:rPr lang="en-US" altLang="zh-CN" sz="2400" b="1">
                <a:solidFill>
                  <a:srgbClr val="000000"/>
                </a:solidFill>
              </a:rPr>
              <a:t>1991</a:t>
            </a:r>
            <a:r>
              <a:rPr lang="zh-CN" altLang="en-US" sz="2400" b="1">
                <a:solidFill>
                  <a:srgbClr val="000000"/>
                </a:solidFill>
              </a:rPr>
              <a:t>年在其博士论文中首次系统地提出一种基于蚂蚁种群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的新型智能优化算法“蚂蚁系统（</a:t>
            </a:r>
            <a:r>
              <a:rPr lang="en-US" altLang="zh-CN" sz="2400" b="1">
                <a:solidFill>
                  <a:srgbClr val="000000"/>
                </a:solidFill>
              </a:rPr>
              <a:t>Ant system,</a:t>
            </a:r>
            <a:r>
              <a:rPr lang="zh-CN" altLang="en-US" sz="2400" b="1">
                <a:solidFill>
                  <a:srgbClr val="000000"/>
                </a:solidFill>
              </a:rPr>
              <a:t>简称</a:t>
            </a:r>
            <a:r>
              <a:rPr lang="en-US" altLang="zh-CN" sz="2400" b="1">
                <a:solidFill>
                  <a:srgbClr val="000000"/>
                </a:solidFill>
              </a:rPr>
              <a:t>AS</a:t>
            </a:r>
            <a:r>
              <a:rPr lang="zh-CN" altLang="en-US" sz="2400" b="1">
                <a:solidFill>
                  <a:srgbClr val="000000"/>
                </a:solidFill>
              </a:rPr>
              <a:t>）”，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并用该法求解旅行商问题，获得了较好的效果。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6600CC"/>
                </a:solidFill>
              </a:rPr>
              <a:t>   </a:t>
            </a:r>
            <a:r>
              <a:rPr lang="en-US" altLang="zh-CN" sz="2400" b="1">
                <a:solidFill>
                  <a:srgbClr val="6600CC"/>
                </a:solidFill>
              </a:rPr>
              <a:t>2</a:t>
            </a:r>
            <a:r>
              <a:rPr lang="zh-CN" altLang="en-US" sz="2400" b="1">
                <a:solidFill>
                  <a:srgbClr val="6600CC"/>
                </a:solidFill>
              </a:rPr>
              <a:t>、发展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后来，提出者及许多研究者对该算法作了各种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改进，将其应用于更为广泛的领域，如图着色问题、二次分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配问题、工件排序问题、车辆路径问题、车间作业调度问题、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网络路由问题、大规模集成电路设计等。近些年来，</a:t>
            </a:r>
            <a:r>
              <a:rPr lang="en-US" altLang="zh-CN" sz="2400" b="1">
                <a:solidFill>
                  <a:srgbClr val="000000"/>
                </a:solidFill>
              </a:rPr>
              <a:t>M.Dorigo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等人把蚂蚁算法进一步发展成一种通用的优化技术“蚁群优化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（</a:t>
            </a:r>
            <a:r>
              <a:rPr lang="en-US" altLang="zh-CN" sz="2400" b="1">
                <a:solidFill>
                  <a:srgbClr val="000000"/>
                </a:solidFill>
              </a:rPr>
              <a:t>Ant Colony Optimization,</a:t>
            </a:r>
            <a:r>
              <a:rPr lang="zh-CN" altLang="en-US" sz="2400" b="1">
                <a:solidFill>
                  <a:srgbClr val="000000"/>
                </a:solidFill>
              </a:rPr>
              <a:t>简称</a:t>
            </a:r>
            <a:r>
              <a:rPr lang="en-US" altLang="zh-CN" sz="2400" b="1">
                <a:solidFill>
                  <a:srgbClr val="000000"/>
                </a:solidFill>
              </a:rPr>
              <a:t>ACO</a:t>
            </a:r>
            <a:r>
              <a:rPr lang="zh-CN" altLang="en-US" sz="2400" b="1">
                <a:solidFill>
                  <a:srgbClr val="000000"/>
                </a:solidFill>
              </a:rPr>
              <a:t>）”，并将所有符合</a:t>
            </a:r>
            <a:r>
              <a:rPr lang="en-US" altLang="zh-CN" sz="2400" b="1">
                <a:solidFill>
                  <a:srgbClr val="000000"/>
                </a:solidFill>
              </a:rPr>
              <a:t>ACO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框架的算法称为“蚁群优化算法（</a:t>
            </a:r>
            <a:r>
              <a:rPr lang="en-US" altLang="zh-CN" sz="2400" b="1">
                <a:solidFill>
                  <a:srgbClr val="000000"/>
                </a:solidFill>
              </a:rPr>
              <a:t>ACO  algorithm</a:t>
            </a:r>
            <a:r>
              <a:rPr lang="zh-CN" altLang="en-US" sz="2400" b="1">
                <a:solidFill>
                  <a:srgbClr val="000000"/>
                </a:solidFill>
              </a:rPr>
              <a:t>）”。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   </a:t>
            </a:r>
            <a:r>
              <a:rPr lang="en-US" altLang="zh-CN" sz="2400" b="1">
                <a:solidFill>
                  <a:srgbClr val="6600CC"/>
                </a:solidFill>
              </a:rPr>
              <a:t>3</a:t>
            </a:r>
            <a:r>
              <a:rPr lang="zh-CN" altLang="en-US" sz="2400" b="1">
                <a:solidFill>
                  <a:srgbClr val="6600CC"/>
                </a:solidFill>
              </a:rPr>
              <a:t>、展望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初步的研究结果已显示出</a:t>
            </a:r>
            <a:r>
              <a:rPr lang="en-US" altLang="zh-CN" sz="2400" b="1">
                <a:solidFill>
                  <a:srgbClr val="000000"/>
                </a:solidFill>
              </a:rPr>
              <a:t>ACO</a:t>
            </a:r>
            <a:r>
              <a:rPr lang="zh-CN" altLang="en-US" sz="2400" b="1">
                <a:solidFill>
                  <a:srgbClr val="000000"/>
                </a:solidFill>
              </a:rPr>
              <a:t>算法在求解复杂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优化问题，特别是</a:t>
            </a:r>
            <a:r>
              <a:rPr lang="zh-CN" altLang="en-US" sz="2400" b="1">
                <a:solidFill>
                  <a:srgbClr val="FF0066"/>
                </a:solidFill>
                <a:ea typeface="楷体_GB2312" pitchFamily="49" charset="-122"/>
              </a:rPr>
              <a:t>离散优化问题</a:t>
            </a:r>
            <a:r>
              <a:rPr lang="zh-CN" altLang="en-US" sz="2400" b="1">
                <a:solidFill>
                  <a:srgbClr val="000000"/>
                </a:solidFill>
              </a:rPr>
              <a:t>方面的优越性。虽然严格的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理论基础尚未奠定，但从当前的应用效果来看，此算法具有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光明的发展前景。</a:t>
            </a:r>
          </a:p>
        </p:txBody>
      </p:sp>
    </p:spTree>
    <p:extLst>
      <p:ext uri="{BB962C8B-B14F-4D97-AF65-F5344CB8AC3E}">
        <p14:creationId xmlns:p14="http://schemas.microsoft.com/office/powerpoint/2010/main" val="2721516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32" name="Group 68"/>
          <p:cNvGraphicFramePr>
            <a:graphicFrameLocks noGrp="1"/>
          </p:cNvGraphicFramePr>
          <p:nvPr/>
        </p:nvGraphicFramePr>
        <p:xfrm>
          <a:off x="381000" y="884238"/>
          <a:ext cx="8534400" cy="5592762"/>
        </p:xfrm>
        <a:graphic>
          <a:graphicData uri="http://schemas.openxmlformats.org/drawingml/2006/table">
            <a:tbl>
              <a:tblPr/>
              <a:tblGrid>
                <a:gridCol w="609600"/>
                <a:gridCol w="1835150"/>
                <a:gridCol w="1397000"/>
                <a:gridCol w="1363663"/>
                <a:gridCol w="1431925"/>
                <a:gridCol w="1897062"/>
              </a:tblGrid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11.1+11.1+11.1+1=34.3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797" name="Group 53"/>
          <p:cNvGrpSpPr>
            <a:grpSpLocks/>
          </p:cNvGrpSpPr>
          <p:nvPr/>
        </p:nvGrpSpPr>
        <p:grpSpPr bwMode="auto">
          <a:xfrm>
            <a:off x="2590800" y="222250"/>
            <a:ext cx="3200400" cy="539750"/>
            <a:chOff x="1632" y="480"/>
            <a:chExt cx="2016" cy="340"/>
          </a:xfrm>
        </p:grpSpPr>
        <p:graphicFrame>
          <p:nvGraphicFramePr>
            <p:cNvPr id="31798" name="Object 54"/>
            <p:cNvGraphicFramePr>
              <a:graphicFrameLocks noChangeAspect="1"/>
            </p:cNvGraphicFramePr>
            <p:nvPr/>
          </p:nvGraphicFramePr>
          <p:xfrm>
            <a:off x="2928" y="516"/>
            <a:ext cx="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name="公式" r:id="rId3" imgW="571252" imgH="241195" progId="Equation.3">
                    <p:embed/>
                  </p:oleObj>
                </mc:Choice>
                <mc:Fallback>
                  <p:oleObj name="公式" r:id="rId3" imgW="571252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16"/>
                          <a:ext cx="7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9" name="Text Box 55"/>
            <p:cNvSpPr txBox="1">
              <a:spLocks noChangeArrowheads="1"/>
            </p:cNvSpPr>
            <p:nvPr/>
          </p:nvSpPr>
          <p:spPr bwMode="auto">
            <a:xfrm>
              <a:off x="1632" y="480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0066"/>
                  </a:solidFill>
                </a:rPr>
                <a:t>信息素矩阵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59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42" name="Group 138"/>
          <p:cNvGraphicFramePr>
            <a:graphicFrameLocks noGrp="1"/>
          </p:cNvGraphicFramePr>
          <p:nvPr/>
        </p:nvGraphicFramePr>
        <p:xfrm>
          <a:off x="457200" y="304800"/>
          <a:ext cx="83058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704850"/>
                <a:gridCol w="838200"/>
                <a:gridCol w="914400"/>
                <a:gridCol w="762000"/>
                <a:gridCol w="685800"/>
                <a:gridCol w="762000"/>
                <a:gridCol w="1143000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21.258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34.643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11.683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A,E,D,C,B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44" name="Object 71"/>
          <p:cNvGraphicFramePr>
            <a:graphicFrameLocks noChangeAspect="1"/>
          </p:cNvGraphicFramePr>
          <p:nvPr/>
        </p:nvGraphicFramePr>
        <p:xfrm>
          <a:off x="38100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5" name="Object 72"/>
          <p:cNvGraphicFramePr>
            <a:graphicFrameLocks noChangeAspect="1"/>
          </p:cNvGraphicFramePr>
          <p:nvPr/>
        </p:nvGraphicFramePr>
        <p:xfrm>
          <a:off x="7010400" y="609600"/>
          <a:ext cx="590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9600"/>
                        <a:ext cx="590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6" name="Object 73"/>
          <p:cNvGraphicFramePr>
            <a:graphicFrameLocks noChangeAspect="1"/>
          </p:cNvGraphicFramePr>
          <p:nvPr/>
        </p:nvGraphicFramePr>
        <p:xfrm>
          <a:off x="4572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7" name="Object 74"/>
          <p:cNvGraphicFramePr>
            <a:graphicFrameLocks noChangeAspect="1"/>
          </p:cNvGraphicFramePr>
          <p:nvPr/>
        </p:nvGraphicFramePr>
        <p:xfrm>
          <a:off x="30480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8" name="Object 75"/>
          <p:cNvGraphicFramePr>
            <a:graphicFrameLocks noChangeAspect="1"/>
          </p:cNvGraphicFramePr>
          <p:nvPr/>
        </p:nvGraphicFramePr>
        <p:xfrm>
          <a:off x="63246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9" name="Object 76"/>
          <p:cNvGraphicFramePr>
            <a:graphicFrameLocks noChangeAspect="1"/>
          </p:cNvGraphicFramePr>
          <p:nvPr/>
        </p:nvGraphicFramePr>
        <p:xfrm>
          <a:off x="7924800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50" name="Object 130"/>
          <p:cNvGraphicFramePr>
            <a:graphicFrameLocks noChangeAspect="1"/>
          </p:cNvGraphicFramePr>
          <p:nvPr/>
        </p:nvGraphicFramePr>
        <p:xfrm>
          <a:off x="5638800" y="685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15" imgW="164885" imgH="164885" progId="Equation.3">
                  <p:embed/>
                </p:oleObj>
              </mc:Choice>
              <mc:Fallback>
                <p:oleObj name="公式" r:id="rId15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85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33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685800" y="3810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61" name="Object 71"/>
          <p:cNvGraphicFramePr>
            <a:graphicFrameLocks noChangeAspect="1"/>
          </p:cNvGraphicFramePr>
          <p:nvPr/>
        </p:nvGraphicFramePr>
        <p:xfrm>
          <a:off x="4038600" y="6524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524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62" name="Object 72"/>
          <p:cNvGraphicFramePr>
            <a:graphicFrameLocks noChangeAspect="1"/>
          </p:cNvGraphicFramePr>
          <p:nvPr/>
        </p:nvGraphicFramePr>
        <p:xfrm>
          <a:off x="6572250" y="7064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7064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63" name="Object 73"/>
          <p:cNvGraphicFramePr>
            <a:graphicFrameLocks noChangeAspect="1"/>
          </p:cNvGraphicFramePr>
          <p:nvPr/>
        </p:nvGraphicFramePr>
        <p:xfrm>
          <a:off x="4953000" y="6350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350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64" name="Object 74"/>
          <p:cNvGraphicFramePr>
            <a:graphicFrameLocks noChangeAspect="1"/>
          </p:cNvGraphicFramePr>
          <p:nvPr/>
        </p:nvGraphicFramePr>
        <p:xfrm>
          <a:off x="3276600" y="6889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889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65" name="Object 75"/>
          <p:cNvGraphicFramePr>
            <a:graphicFrameLocks noChangeAspect="1"/>
          </p:cNvGraphicFramePr>
          <p:nvPr/>
        </p:nvGraphicFramePr>
        <p:xfrm>
          <a:off x="5803900" y="6858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858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66" name="Object 76"/>
          <p:cNvGraphicFramePr>
            <a:graphicFrameLocks noChangeAspect="1"/>
          </p:cNvGraphicFramePr>
          <p:nvPr/>
        </p:nvGraphicFramePr>
        <p:xfrm>
          <a:off x="7731125" y="6858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858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885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40.98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85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6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7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8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89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90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0965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Group 4"/>
          <p:cNvGraphicFramePr>
            <a:graphicFrameLocks noGrp="1"/>
          </p:cNvGraphicFramePr>
          <p:nvPr/>
        </p:nvGraphicFramePr>
        <p:xfrm>
          <a:off x="6858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D,C,B,A,E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09" name="Object 71"/>
          <p:cNvGraphicFramePr>
            <a:graphicFrameLocks noChangeAspect="1"/>
          </p:cNvGraphicFramePr>
          <p:nvPr/>
        </p:nvGraphicFramePr>
        <p:xfrm>
          <a:off x="40386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0" name="Object 72"/>
          <p:cNvGraphicFramePr>
            <a:graphicFrameLocks noChangeAspect="1"/>
          </p:cNvGraphicFramePr>
          <p:nvPr/>
        </p:nvGraphicFramePr>
        <p:xfrm>
          <a:off x="65722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1" name="Object 73"/>
          <p:cNvGraphicFramePr>
            <a:graphicFrameLocks noChangeAspect="1"/>
          </p:cNvGraphicFramePr>
          <p:nvPr/>
        </p:nvGraphicFramePr>
        <p:xfrm>
          <a:off x="4953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2" name="Object 74"/>
          <p:cNvGraphicFramePr>
            <a:graphicFrameLocks noChangeAspect="1"/>
          </p:cNvGraphicFramePr>
          <p:nvPr/>
        </p:nvGraphicFramePr>
        <p:xfrm>
          <a:off x="32766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3" name="Object 75"/>
          <p:cNvGraphicFramePr>
            <a:graphicFrameLocks noChangeAspect="1"/>
          </p:cNvGraphicFramePr>
          <p:nvPr/>
        </p:nvGraphicFramePr>
        <p:xfrm>
          <a:off x="58039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4" name="Object 76"/>
          <p:cNvGraphicFramePr>
            <a:graphicFrameLocks noChangeAspect="1"/>
          </p:cNvGraphicFramePr>
          <p:nvPr/>
        </p:nvGraphicFramePr>
        <p:xfrm>
          <a:off x="77311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208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33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4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5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6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7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8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1453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239838" y="1243013"/>
            <a:ext cx="6837362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</a:rPr>
              <a:t>    </a:t>
            </a:r>
            <a:r>
              <a:rPr lang="zh-CN" altLang="en-US" sz="3200" b="1">
                <a:solidFill>
                  <a:srgbClr val="000000"/>
                </a:solidFill>
              </a:rPr>
              <a:t>至此出现了停滞现象，算法结束。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    已找到最优解：</a:t>
            </a:r>
            <a:r>
              <a:rPr lang="en-US" altLang="zh-CN" sz="3200" b="1">
                <a:solidFill>
                  <a:srgbClr val="000000"/>
                </a:solidFill>
              </a:rPr>
              <a:t>AEDCBA,</a:t>
            </a:r>
            <a:r>
              <a:rPr lang="zh-CN" altLang="en-US" sz="3200" b="1">
                <a:solidFill>
                  <a:srgbClr val="000000"/>
                </a:solidFill>
              </a:rPr>
              <a:t>目标函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数值为</a:t>
            </a:r>
            <a:r>
              <a:rPr lang="en-US" altLang="zh-CN" sz="3200" b="1">
                <a:solidFill>
                  <a:srgbClr val="000000"/>
                </a:solidFill>
              </a:rPr>
              <a:t>9</a:t>
            </a:r>
            <a:r>
              <a:rPr lang="zh-CN" altLang="en-US" sz="3200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86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试用蚁群算法求解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个点的对称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TSP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。已知资料如下。</a:t>
            </a:r>
            <a:endParaRPr kumimoji="1" lang="zh-CN" altLang="en-US" b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225550" y="1997075"/>
            <a:ext cx="6235700" cy="4338638"/>
            <a:chOff x="0" y="0"/>
            <a:chExt cx="3122" cy="2688"/>
          </a:xfrm>
        </p:grpSpPr>
        <p:grpSp>
          <p:nvGrpSpPr>
            <p:cNvPr id="38918" name="Group 4"/>
            <p:cNvGrpSpPr>
              <a:grpSpLocks/>
            </p:cNvGrpSpPr>
            <p:nvPr/>
          </p:nvGrpSpPr>
          <p:grpSpPr bwMode="auto">
            <a:xfrm>
              <a:off x="0" y="0"/>
              <a:ext cx="386" cy="384"/>
              <a:chOff x="0" y="0"/>
              <a:chExt cx="386" cy="384"/>
            </a:xfrm>
          </p:grpSpPr>
          <p:sp>
            <p:nvSpPr>
              <p:cNvPr id="39063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 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6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19" name="Group 7"/>
            <p:cNvGrpSpPr>
              <a:grpSpLocks/>
            </p:cNvGrpSpPr>
            <p:nvPr/>
          </p:nvGrpSpPr>
          <p:grpSpPr bwMode="auto">
            <a:xfrm>
              <a:off x="386" y="0"/>
              <a:ext cx="434" cy="384"/>
              <a:chOff x="386" y="0"/>
              <a:chExt cx="434" cy="384"/>
            </a:xfrm>
          </p:grpSpPr>
          <p:sp>
            <p:nvSpPr>
              <p:cNvPr id="39061" name="Rectangle 8"/>
              <p:cNvSpPr>
                <a:spLocks noChangeArrowheads="1"/>
              </p:cNvSpPr>
              <p:nvPr/>
            </p:nvSpPr>
            <p:spPr bwMode="auto">
              <a:xfrm>
                <a:off x="429" y="0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9062" name="Rectangle 9"/>
              <p:cNvSpPr>
                <a:spLocks noChangeArrowheads="1"/>
              </p:cNvSpPr>
              <p:nvPr/>
            </p:nvSpPr>
            <p:spPr bwMode="auto">
              <a:xfrm>
                <a:off x="386" y="0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820" y="0"/>
              <a:ext cx="446" cy="384"/>
              <a:chOff x="820" y="0"/>
              <a:chExt cx="446" cy="384"/>
            </a:xfrm>
          </p:grpSpPr>
          <p:sp>
            <p:nvSpPr>
              <p:cNvPr id="39059" name="Rectangle 11"/>
              <p:cNvSpPr>
                <a:spLocks noChangeArrowheads="1"/>
              </p:cNvSpPr>
              <p:nvPr/>
            </p:nvSpPr>
            <p:spPr bwMode="auto">
              <a:xfrm>
                <a:off x="863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60" name="Rectangle 12"/>
              <p:cNvSpPr>
                <a:spLocks noChangeArrowheads="1"/>
              </p:cNvSpPr>
              <p:nvPr/>
            </p:nvSpPr>
            <p:spPr bwMode="auto">
              <a:xfrm>
                <a:off x="820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1266" y="0"/>
              <a:ext cx="446" cy="384"/>
              <a:chOff x="1266" y="0"/>
              <a:chExt cx="446" cy="384"/>
            </a:xfrm>
          </p:grpSpPr>
          <p:sp>
            <p:nvSpPr>
              <p:cNvPr id="39057" name="Rectangle 14"/>
              <p:cNvSpPr>
                <a:spLocks noChangeArrowheads="1"/>
              </p:cNvSpPr>
              <p:nvPr/>
            </p:nvSpPr>
            <p:spPr bwMode="auto">
              <a:xfrm>
                <a:off x="1309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58" name="Rectangle 15"/>
              <p:cNvSpPr>
                <a:spLocks noChangeArrowheads="1"/>
              </p:cNvSpPr>
              <p:nvPr/>
            </p:nvSpPr>
            <p:spPr bwMode="auto">
              <a:xfrm>
                <a:off x="1266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2" name="Group 16"/>
            <p:cNvGrpSpPr>
              <a:grpSpLocks/>
            </p:cNvGrpSpPr>
            <p:nvPr/>
          </p:nvGrpSpPr>
          <p:grpSpPr bwMode="auto">
            <a:xfrm>
              <a:off x="1712" y="0"/>
              <a:ext cx="446" cy="384"/>
              <a:chOff x="1712" y="0"/>
              <a:chExt cx="446" cy="384"/>
            </a:xfrm>
          </p:grpSpPr>
          <p:sp>
            <p:nvSpPr>
              <p:cNvPr id="39055" name="Rectangle 17"/>
              <p:cNvSpPr>
                <a:spLocks noChangeArrowheads="1"/>
              </p:cNvSpPr>
              <p:nvPr/>
            </p:nvSpPr>
            <p:spPr bwMode="auto">
              <a:xfrm>
                <a:off x="1755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56" name="Rectangle 18"/>
              <p:cNvSpPr>
                <a:spLocks noChangeArrowheads="1"/>
              </p:cNvSpPr>
              <p:nvPr/>
            </p:nvSpPr>
            <p:spPr bwMode="auto">
              <a:xfrm>
                <a:off x="1712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3" name="Group 19"/>
            <p:cNvGrpSpPr>
              <a:grpSpLocks/>
            </p:cNvGrpSpPr>
            <p:nvPr/>
          </p:nvGrpSpPr>
          <p:grpSpPr bwMode="auto">
            <a:xfrm>
              <a:off x="2158" y="0"/>
              <a:ext cx="446" cy="384"/>
              <a:chOff x="2158" y="0"/>
              <a:chExt cx="446" cy="384"/>
            </a:xfrm>
          </p:grpSpPr>
          <p:sp>
            <p:nvSpPr>
              <p:cNvPr id="39053" name="Rectangle 20"/>
              <p:cNvSpPr>
                <a:spLocks noChangeArrowheads="1"/>
              </p:cNvSpPr>
              <p:nvPr/>
            </p:nvSpPr>
            <p:spPr bwMode="auto">
              <a:xfrm>
                <a:off x="2201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54" name="Rectangle 21"/>
              <p:cNvSpPr>
                <a:spLocks noChangeArrowheads="1"/>
              </p:cNvSpPr>
              <p:nvPr/>
            </p:nvSpPr>
            <p:spPr bwMode="auto">
              <a:xfrm>
                <a:off x="2158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4" name="Group 22"/>
            <p:cNvGrpSpPr>
              <a:grpSpLocks/>
            </p:cNvGrpSpPr>
            <p:nvPr/>
          </p:nvGrpSpPr>
          <p:grpSpPr bwMode="auto">
            <a:xfrm>
              <a:off x="2604" y="0"/>
              <a:ext cx="518" cy="384"/>
              <a:chOff x="2604" y="0"/>
              <a:chExt cx="518" cy="384"/>
            </a:xfrm>
          </p:grpSpPr>
          <p:sp>
            <p:nvSpPr>
              <p:cNvPr id="39051" name="Rectangle 23"/>
              <p:cNvSpPr>
                <a:spLocks noChangeArrowheads="1"/>
              </p:cNvSpPr>
              <p:nvPr/>
            </p:nvSpPr>
            <p:spPr bwMode="auto">
              <a:xfrm>
                <a:off x="2647" y="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52" name="Rectangle 24"/>
              <p:cNvSpPr>
                <a:spLocks noChangeArrowheads="1"/>
              </p:cNvSpPr>
              <p:nvPr/>
            </p:nvSpPr>
            <p:spPr bwMode="auto">
              <a:xfrm>
                <a:off x="2604" y="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5" name="Group 25"/>
            <p:cNvGrpSpPr>
              <a:grpSpLocks/>
            </p:cNvGrpSpPr>
            <p:nvPr/>
          </p:nvGrpSpPr>
          <p:grpSpPr bwMode="auto">
            <a:xfrm>
              <a:off x="0" y="384"/>
              <a:ext cx="386" cy="384"/>
              <a:chOff x="0" y="384"/>
              <a:chExt cx="386" cy="384"/>
            </a:xfrm>
          </p:grpSpPr>
          <p:sp>
            <p:nvSpPr>
              <p:cNvPr id="39049" name="Rectangle 26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50" name="Rectangle 2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6" name="Group 28"/>
            <p:cNvGrpSpPr>
              <a:grpSpLocks/>
            </p:cNvGrpSpPr>
            <p:nvPr/>
          </p:nvGrpSpPr>
          <p:grpSpPr bwMode="auto">
            <a:xfrm>
              <a:off x="386" y="384"/>
              <a:ext cx="434" cy="384"/>
              <a:chOff x="386" y="384"/>
              <a:chExt cx="434" cy="384"/>
            </a:xfrm>
          </p:grpSpPr>
          <p:sp>
            <p:nvSpPr>
              <p:cNvPr id="39047" name="Rectangle 29"/>
              <p:cNvSpPr>
                <a:spLocks noChangeArrowheads="1"/>
              </p:cNvSpPr>
              <p:nvPr/>
            </p:nvSpPr>
            <p:spPr bwMode="auto">
              <a:xfrm>
                <a:off x="429" y="384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48" name="Rectangle 30"/>
              <p:cNvSpPr>
                <a:spLocks noChangeArrowheads="1"/>
              </p:cNvSpPr>
              <p:nvPr/>
            </p:nvSpPr>
            <p:spPr bwMode="auto">
              <a:xfrm>
                <a:off x="386" y="384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7" name="Group 31"/>
            <p:cNvGrpSpPr>
              <a:grpSpLocks/>
            </p:cNvGrpSpPr>
            <p:nvPr/>
          </p:nvGrpSpPr>
          <p:grpSpPr bwMode="auto">
            <a:xfrm>
              <a:off x="820" y="384"/>
              <a:ext cx="446" cy="384"/>
              <a:chOff x="820" y="384"/>
              <a:chExt cx="446" cy="384"/>
            </a:xfrm>
          </p:grpSpPr>
          <p:sp>
            <p:nvSpPr>
              <p:cNvPr id="39045" name="Rectangle 32"/>
              <p:cNvSpPr>
                <a:spLocks noChangeArrowheads="1"/>
              </p:cNvSpPr>
              <p:nvPr/>
            </p:nvSpPr>
            <p:spPr bwMode="auto">
              <a:xfrm>
                <a:off x="863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57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46" name="Rectangle 33"/>
              <p:cNvSpPr>
                <a:spLocks noChangeArrowheads="1"/>
              </p:cNvSpPr>
              <p:nvPr/>
            </p:nvSpPr>
            <p:spPr bwMode="auto">
              <a:xfrm>
                <a:off x="820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8" name="Group 34"/>
            <p:cNvGrpSpPr>
              <a:grpSpLocks/>
            </p:cNvGrpSpPr>
            <p:nvPr/>
          </p:nvGrpSpPr>
          <p:grpSpPr bwMode="auto">
            <a:xfrm>
              <a:off x="1266" y="384"/>
              <a:ext cx="446" cy="384"/>
              <a:chOff x="1266" y="384"/>
              <a:chExt cx="446" cy="384"/>
            </a:xfrm>
          </p:grpSpPr>
          <p:sp>
            <p:nvSpPr>
              <p:cNvPr id="39043" name="Rectangle 35"/>
              <p:cNvSpPr>
                <a:spLocks noChangeArrowheads="1"/>
              </p:cNvSpPr>
              <p:nvPr/>
            </p:nvSpPr>
            <p:spPr bwMode="auto">
              <a:xfrm>
                <a:off x="1309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44" name="Rectangle 36"/>
              <p:cNvSpPr>
                <a:spLocks noChangeArrowheads="1"/>
              </p:cNvSpPr>
              <p:nvPr/>
            </p:nvSpPr>
            <p:spPr bwMode="auto">
              <a:xfrm>
                <a:off x="1266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29" name="Group 37"/>
            <p:cNvGrpSpPr>
              <a:grpSpLocks/>
            </p:cNvGrpSpPr>
            <p:nvPr/>
          </p:nvGrpSpPr>
          <p:grpSpPr bwMode="auto">
            <a:xfrm>
              <a:off x="1712" y="384"/>
              <a:ext cx="446" cy="384"/>
              <a:chOff x="1712" y="384"/>
              <a:chExt cx="446" cy="384"/>
            </a:xfrm>
          </p:grpSpPr>
          <p:sp>
            <p:nvSpPr>
              <p:cNvPr id="39041" name="Rectangle 38"/>
              <p:cNvSpPr>
                <a:spLocks noChangeArrowheads="1"/>
              </p:cNvSpPr>
              <p:nvPr/>
            </p:nvSpPr>
            <p:spPr bwMode="auto">
              <a:xfrm>
                <a:off x="1755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42" name="Rectangle 39"/>
              <p:cNvSpPr>
                <a:spLocks noChangeArrowheads="1"/>
              </p:cNvSpPr>
              <p:nvPr/>
            </p:nvSpPr>
            <p:spPr bwMode="auto">
              <a:xfrm>
                <a:off x="1712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0" name="Group 40"/>
            <p:cNvGrpSpPr>
              <a:grpSpLocks/>
            </p:cNvGrpSpPr>
            <p:nvPr/>
          </p:nvGrpSpPr>
          <p:grpSpPr bwMode="auto">
            <a:xfrm>
              <a:off x="2158" y="384"/>
              <a:ext cx="446" cy="384"/>
              <a:chOff x="2158" y="384"/>
              <a:chExt cx="446" cy="384"/>
            </a:xfrm>
          </p:grpSpPr>
          <p:sp>
            <p:nvSpPr>
              <p:cNvPr id="39039" name="Rectangle 41"/>
              <p:cNvSpPr>
                <a:spLocks noChangeArrowheads="1"/>
              </p:cNvSpPr>
              <p:nvPr/>
            </p:nvSpPr>
            <p:spPr bwMode="auto">
              <a:xfrm>
                <a:off x="2201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40" name="Rectangle 42"/>
              <p:cNvSpPr>
                <a:spLocks noChangeArrowheads="1"/>
              </p:cNvSpPr>
              <p:nvPr/>
            </p:nvSpPr>
            <p:spPr bwMode="auto">
              <a:xfrm>
                <a:off x="2158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1" name="Group 43"/>
            <p:cNvGrpSpPr>
              <a:grpSpLocks/>
            </p:cNvGrpSpPr>
            <p:nvPr/>
          </p:nvGrpSpPr>
          <p:grpSpPr bwMode="auto">
            <a:xfrm>
              <a:off x="2604" y="384"/>
              <a:ext cx="518" cy="384"/>
              <a:chOff x="2604" y="384"/>
              <a:chExt cx="518" cy="384"/>
            </a:xfrm>
          </p:grpSpPr>
          <p:sp>
            <p:nvSpPr>
              <p:cNvPr id="39037" name="Rectangle 44"/>
              <p:cNvSpPr>
                <a:spLocks noChangeArrowheads="1"/>
              </p:cNvSpPr>
              <p:nvPr/>
            </p:nvSpPr>
            <p:spPr bwMode="auto">
              <a:xfrm>
                <a:off x="2647" y="3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38" name="Rectangle 45"/>
              <p:cNvSpPr>
                <a:spLocks noChangeArrowheads="1"/>
              </p:cNvSpPr>
              <p:nvPr/>
            </p:nvSpPr>
            <p:spPr bwMode="auto">
              <a:xfrm>
                <a:off x="2604" y="38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2" name="Group 46"/>
            <p:cNvGrpSpPr>
              <a:grpSpLocks/>
            </p:cNvGrpSpPr>
            <p:nvPr/>
          </p:nvGrpSpPr>
          <p:grpSpPr bwMode="auto">
            <a:xfrm>
              <a:off x="0" y="768"/>
              <a:ext cx="386" cy="384"/>
              <a:chOff x="0" y="768"/>
              <a:chExt cx="386" cy="384"/>
            </a:xfrm>
          </p:grpSpPr>
          <p:sp>
            <p:nvSpPr>
              <p:cNvPr id="39035" name="Rectangle 47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36" name="Rectangle 48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3" name="Group 49"/>
            <p:cNvGrpSpPr>
              <a:grpSpLocks/>
            </p:cNvGrpSpPr>
            <p:nvPr/>
          </p:nvGrpSpPr>
          <p:grpSpPr bwMode="auto">
            <a:xfrm>
              <a:off x="386" y="768"/>
              <a:ext cx="434" cy="384"/>
              <a:chOff x="386" y="768"/>
              <a:chExt cx="434" cy="384"/>
            </a:xfrm>
          </p:grpSpPr>
          <p:sp>
            <p:nvSpPr>
              <p:cNvPr id="39033" name="Rectangle 50"/>
              <p:cNvSpPr>
                <a:spLocks noChangeArrowheads="1"/>
              </p:cNvSpPr>
              <p:nvPr/>
            </p:nvSpPr>
            <p:spPr bwMode="auto">
              <a:xfrm>
                <a:off x="429" y="768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57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34" name="Rectangle 51"/>
              <p:cNvSpPr>
                <a:spLocks noChangeArrowheads="1"/>
              </p:cNvSpPr>
              <p:nvPr/>
            </p:nvSpPr>
            <p:spPr bwMode="auto">
              <a:xfrm>
                <a:off x="386" y="768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4" name="Group 52"/>
            <p:cNvGrpSpPr>
              <a:grpSpLocks/>
            </p:cNvGrpSpPr>
            <p:nvPr/>
          </p:nvGrpSpPr>
          <p:grpSpPr bwMode="auto">
            <a:xfrm>
              <a:off x="820" y="768"/>
              <a:ext cx="446" cy="384"/>
              <a:chOff x="820" y="768"/>
              <a:chExt cx="446" cy="384"/>
            </a:xfrm>
          </p:grpSpPr>
          <p:sp>
            <p:nvSpPr>
              <p:cNvPr id="39031" name="Rectangle 53"/>
              <p:cNvSpPr>
                <a:spLocks noChangeArrowheads="1"/>
              </p:cNvSpPr>
              <p:nvPr/>
            </p:nvSpPr>
            <p:spPr bwMode="auto">
              <a:xfrm>
                <a:off x="863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32" name="Rectangle 54"/>
              <p:cNvSpPr>
                <a:spLocks noChangeArrowheads="1"/>
              </p:cNvSpPr>
              <p:nvPr/>
            </p:nvSpPr>
            <p:spPr bwMode="auto">
              <a:xfrm>
                <a:off x="820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5" name="Group 55"/>
            <p:cNvGrpSpPr>
              <a:grpSpLocks/>
            </p:cNvGrpSpPr>
            <p:nvPr/>
          </p:nvGrpSpPr>
          <p:grpSpPr bwMode="auto">
            <a:xfrm>
              <a:off x="1266" y="768"/>
              <a:ext cx="446" cy="384"/>
              <a:chOff x="1266" y="768"/>
              <a:chExt cx="446" cy="384"/>
            </a:xfrm>
          </p:grpSpPr>
          <p:sp>
            <p:nvSpPr>
              <p:cNvPr id="39029" name="Rectangle 56"/>
              <p:cNvSpPr>
                <a:spLocks noChangeArrowheads="1"/>
              </p:cNvSpPr>
              <p:nvPr/>
            </p:nvSpPr>
            <p:spPr bwMode="auto">
              <a:xfrm>
                <a:off x="1309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30" name="Rectangle 57"/>
              <p:cNvSpPr>
                <a:spLocks noChangeArrowheads="1"/>
              </p:cNvSpPr>
              <p:nvPr/>
            </p:nvSpPr>
            <p:spPr bwMode="auto">
              <a:xfrm>
                <a:off x="1266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6" name="Group 58"/>
            <p:cNvGrpSpPr>
              <a:grpSpLocks/>
            </p:cNvGrpSpPr>
            <p:nvPr/>
          </p:nvGrpSpPr>
          <p:grpSpPr bwMode="auto">
            <a:xfrm>
              <a:off x="1712" y="768"/>
              <a:ext cx="446" cy="384"/>
              <a:chOff x="1712" y="768"/>
              <a:chExt cx="446" cy="384"/>
            </a:xfrm>
          </p:grpSpPr>
          <p:sp>
            <p:nvSpPr>
              <p:cNvPr id="39027" name="Rectangle 59"/>
              <p:cNvSpPr>
                <a:spLocks noChangeArrowheads="1"/>
              </p:cNvSpPr>
              <p:nvPr/>
            </p:nvSpPr>
            <p:spPr bwMode="auto">
              <a:xfrm>
                <a:off x="1755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28" name="Rectangle 60"/>
              <p:cNvSpPr>
                <a:spLocks noChangeArrowheads="1"/>
              </p:cNvSpPr>
              <p:nvPr/>
            </p:nvSpPr>
            <p:spPr bwMode="auto">
              <a:xfrm>
                <a:off x="1712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7" name="Group 61"/>
            <p:cNvGrpSpPr>
              <a:grpSpLocks/>
            </p:cNvGrpSpPr>
            <p:nvPr/>
          </p:nvGrpSpPr>
          <p:grpSpPr bwMode="auto">
            <a:xfrm>
              <a:off x="2158" y="768"/>
              <a:ext cx="446" cy="384"/>
              <a:chOff x="2158" y="768"/>
              <a:chExt cx="446" cy="384"/>
            </a:xfrm>
          </p:grpSpPr>
          <p:sp>
            <p:nvSpPr>
              <p:cNvPr id="39025" name="Rectangle 62"/>
              <p:cNvSpPr>
                <a:spLocks noChangeArrowheads="1"/>
              </p:cNvSpPr>
              <p:nvPr/>
            </p:nvSpPr>
            <p:spPr bwMode="auto">
              <a:xfrm>
                <a:off x="2201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26" name="Rectangle 63"/>
              <p:cNvSpPr>
                <a:spLocks noChangeArrowheads="1"/>
              </p:cNvSpPr>
              <p:nvPr/>
            </p:nvSpPr>
            <p:spPr bwMode="auto">
              <a:xfrm>
                <a:off x="2158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8" name="Group 64"/>
            <p:cNvGrpSpPr>
              <a:grpSpLocks/>
            </p:cNvGrpSpPr>
            <p:nvPr/>
          </p:nvGrpSpPr>
          <p:grpSpPr bwMode="auto">
            <a:xfrm>
              <a:off x="2604" y="768"/>
              <a:ext cx="518" cy="384"/>
              <a:chOff x="2604" y="768"/>
              <a:chExt cx="518" cy="384"/>
            </a:xfrm>
          </p:grpSpPr>
          <p:sp>
            <p:nvSpPr>
              <p:cNvPr id="39023" name="Rectangle 65"/>
              <p:cNvSpPr>
                <a:spLocks noChangeArrowheads="1"/>
              </p:cNvSpPr>
              <p:nvPr/>
            </p:nvSpPr>
            <p:spPr bwMode="auto">
              <a:xfrm>
                <a:off x="2647" y="7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24" name="Rectangle 66"/>
              <p:cNvSpPr>
                <a:spLocks noChangeArrowheads="1"/>
              </p:cNvSpPr>
              <p:nvPr/>
            </p:nvSpPr>
            <p:spPr bwMode="auto">
              <a:xfrm>
                <a:off x="2604" y="768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39" name="Group 67"/>
            <p:cNvGrpSpPr>
              <a:grpSpLocks/>
            </p:cNvGrpSpPr>
            <p:nvPr/>
          </p:nvGrpSpPr>
          <p:grpSpPr bwMode="auto">
            <a:xfrm>
              <a:off x="0" y="1152"/>
              <a:ext cx="386" cy="384"/>
              <a:chOff x="0" y="1152"/>
              <a:chExt cx="386" cy="384"/>
            </a:xfrm>
          </p:grpSpPr>
          <p:sp>
            <p:nvSpPr>
              <p:cNvPr id="39021" name="Rectangle 68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22" name="Rectangle 69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0" name="Group 70"/>
            <p:cNvGrpSpPr>
              <a:grpSpLocks/>
            </p:cNvGrpSpPr>
            <p:nvPr/>
          </p:nvGrpSpPr>
          <p:grpSpPr bwMode="auto">
            <a:xfrm>
              <a:off x="386" y="1152"/>
              <a:ext cx="434" cy="384"/>
              <a:chOff x="386" y="1152"/>
              <a:chExt cx="434" cy="384"/>
            </a:xfrm>
          </p:grpSpPr>
          <p:sp>
            <p:nvSpPr>
              <p:cNvPr id="39019" name="Rectangle 71"/>
              <p:cNvSpPr>
                <a:spLocks noChangeArrowheads="1"/>
              </p:cNvSpPr>
              <p:nvPr/>
            </p:nvSpPr>
            <p:spPr bwMode="auto">
              <a:xfrm>
                <a:off x="429" y="1152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20" name="Rectangle 72"/>
              <p:cNvSpPr>
                <a:spLocks noChangeArrowheads="1"/>
              </p:cNvSpPr>
              <p:nvPr/>
            </p:nvSpPr>
            <p:spPr bwMode="auto">
              <a:xfrm>
                <a:off x="386" y="1152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1" name="Group 73"/>
            <p:cNvGrpSpPr>
              <a:grpSpLocks/>
            </p:cNvGrpSpPr>
            <p:nvPr/>
          </p:nvGrpSpPr>
          <p:grpSpPr bwMode="auto">
            <a:xfrm>
              <a:off x="820" y="1152"/>
              <a:ext cx="446" cy="384"/>
              <a:chOff x="820" y="1152"/>
              <a:chExt cx="446" cy="384"/>
            </a:xfrm>
          </p:grpSpPr>
          <p:sp>
            <p:nvSpPr>
              <p:cNvPr id="39017" name="Rectangle 74"/>
              <p:cNvSpPr>
                <a:spLocks noChangeArrowheads="1"/>
              </p:cNvSpPr>
              <p:nvPr/>
            </p:nvSpPr>
            <p:spPr bwMode="auto">
              <a:xfrm>
                <a:off x="863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18" name="Rectangle 75"/>
              <p:cNvSpPr>
                <a:spLocks noChangeArrowheads="1"/>
              </p:cNvSpPr>
              <p:nvPr/>
            </p:nvSpPr>
            <p:spPr bwMode="auto">
              <a:xfrm>
                <a:off x="820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2" name="Group 76"/>
            <p:cNvGrpSpPr>
              <a:grpSpLocks/>
            </p:cNvGrpSpPr>
            <p:nvPr/>
          </p:nvGrpSpPr>
          <p:grpSpPr bwMode="auto">
            <a:xfrm>
              <a:off x="1266" y="1152"/>
              <a:ext cx="446" cy="384"/>
              <a:chOff x="1266" y="1152"/>
              <a:chExt cx="446" cy="384"/>
            </a:xfrm>
          </p:grpSpPr>
          <p:sp>
            <p:nvSpPr>
              <p:cNvPr id="39015" name="Rectangle 77"/>
              <p:cNvSpPr>
                <a:spLocks noChangeArrowheads="1"/>
              </p:cNvSpPr>
              <p:nvPr/>
            </p:nvSpPr>
            <p:spPr bwMode="auto">
              <a:xfrm>
                <a:off x="1309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16" name="Rectangle 78"/>
              <p:cNvSpPr>
                <a:spLocks noChangeArrowheads="1"/>
              </p:cNvSpPr>
              <p:nvPr/>
            </p:nvSpPr>
            <p:spPr bwMode="auto">
              <a:xfrm>
                <a:off x="1266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3" name="Group 79"/>
            <p:cNvGrpSpPr>
              <a:grpSpLocks/>
            </p:cNvGrpSpPr>
            <p:nvPr/>
          </p:nvGrpSpPr>
          <p:grpSpPr bwMode="auto">
            <a:xfrm>
              <a:off x="1712" y="1152"/>
              <a:ext cx="446" cy="384"/>
              <a:chOff x="1712" y="1152"/>
              <a:chExt cx="446" cy="384"/>
            </a:xfrm>
          </p:grpSpPr>
          <p:sp>
            <p:nvSpPr>
              <p:cNvPr id="39013" name="Rectangle 80"/>
              <p:cNvSpPr>
                <a:spLocks noChangeArrowheads="1"/>
              </p:cNvSpPr>
              <p:nvPr/>
            </p:nvSpPr>
            <p:spPr bwMode="auto">
              <a:xfrm>
                <a:off x="1755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35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14" name="Rectangle 81"/>
              <p:cNvSpPr>
                <a:spLocks noChangeArrowheads="1"/>
              </p:cNvSpPr>
              <p:nvPr/>
            </p:nvSpPr>
            <p:spPr bwMode="auto">
              <a:xfrm>
                <a:off x="1712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4" name="Group 82"/>
            <p:cNvGrpSpPr>
              <a:grpSpLocks/>
            </p:cNvGrpSpPr>
            <p:nvPr/>
          </p:nvGrpSpPr>
          <p:grpSpPr bwMode="auto">
            <a:xfrm>
              <a:off x="2158" y="1152"/>
              <a:ext cx="446" cy="384"/>
              <a:chOff x="2158" y="1152"/>
              <a:chExt cx="446" cy="384"/>
            </a:xfrm>
          </p:grpSpPr>
          <p:sp>
            <p:nvSpPr>
              <p:cNvPr id="39011" name="Rectangle 83"/>
              <p:cNvSpPr>
                <a:spLocks noChangeArrowheads="1"/>
              </p:cNvSpPr>
              <p:nvPr/>
            </p:nvSpPr>
            <p:spPr bwMode="auto">
              <a:xfrm>
                <a:off x="2201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12" name="Rectangle 84"/>
              <p:cNvSpPr>
                <a:spLocks noChangeArrowheads="1"/>
              </p:cNvSpPr>
              <p:nvPr/>
            </p:nvSpPr>
            <p:spPr bwMode="auto">
              <a:xfrm>
                <a:off x="2158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5" name="Group 85"/>
            <p:cNvGrpSpPr>
              <a:grpSpLocks/>
            </p:cNvGrpSpPr>
            <p:nvPr/>
          </p:nvGrpSpPr>
          <p:grpSpPr bwMode="auto">
            <a:xfrm>
              <a:off x="2604" y="1152"/>
              <a:ext cx="518" cy="384"/>
              <a:chOff x="2604" y="1152"/>
              <a:chExt cx="518" cy="384"/>
            </a:xfrm>
          </p:grpSpPr>
          <p:sp>
            <p:nvSpPr>
              <p:cNvPr id="39009" name="Rectangle 86"/>
              <p:cNvSpPr>
                <a:spLocks noChangeArrowheads="1"/>
              </p:cNvSpPr>
              <p:nvPr/>
            </p:nvSpPr>
            <p:spPr bwMode="auto">
              <a:xfrm>
                <a:off x="2647" y="115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10" name="Rectangle 87"/>
              <p:cNvSpPr>
                <a:spLocks noChangeArrowheads="1"/>
              </p:cNvSpPr>
              <p:nvPr/>
            </p:nvSpPr>
            <p:spPr bwMode="auto">
              <a:xfrm>
                <a:off x="2604" y="1152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6" name="Group 88"/>
            <p:cNvGrpSpPr>
              <a:grpSpLocks/>
            </p:cNvGrpSpPr>
            <p:nvPr/>
          </p:nvGrpSpPr>
          <p:grpSpPr bwMode="auto">
            <a:xfrm>
              <a:off x="0" y="1536"/>
              <a:ext cx="386" cy="384"/>
              <a:chOff x="0" y="1536"/>
              <a:chExt cx="386" cy="384"/>
            </a:xfrm>
          </p:grpSpPr>
          <p:sp>
            <p:nvSpPr>
              <p:cNvPr id="39007" name="Rectangle 89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08" name="Rectangle 90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7" name="Group 91"/>
            <p:cNvGrpSpPr>
              <a:grpSpLocks/>
            </p:cNvGrpSpPr>
            <p:nvPr/>
          </p:nvGrpSpPr>
          <p:grpSpPr bwMode="auto">
            <a:xfrm>
              <a:off x="386" y="1536"/>
              <a:ext cx="434" cy="384"/>
              <a:chOff x="386" y="1536"/>
              <a:chExt cx="434" cy="384"/>
            </a:xfrm>
          </p:grpSpPr>
          <p:sp>
            <p:nvSpPr>
              <p:cNvPr id="39005" name="Rectangle 92"/>
              <p:cNvSpPr>
                <a:spLocks noChangeArrowheads="1"/>
              </p:cNvSpPr>
              <p:nvPr/>
            </p:nvSpPr>
            <p:spPr bwMode="auto">
              <a:xfrm>
                <a:off x="429" y="1536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06" name="Rectangle 93"/>
              <p:cNvSpPr>
                <a:spLocks noChangeArrowheads="1"/>
              </p:cNvSpPr>
              <p:nvPr/>
            </p:nvSpPr>
            <p:spPr bwMode="auto">
              <a:xfrm>
                <a:off x="386" y="1536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8" name="Group 94"/>
            <p:cNvGrpSpPr>
              <a:grpSpLocks/>
            </p:cNvGrpSpPr>
            <p:nvPr/>
          </p:nvGrpSpPr>
          <p:grpSpPr bwMode="auto">
            <a:xfrm>
              <a:off x="820" y="1536"/>
              <a:ext cx="446" cy="384"/>
              <a:chOff x="820" y="1536"/>
              <a:chExt cx="446" cy="384"/>
            </a:xfrm>
          </p:grpSpPr>
          <p:sp>
            <p:nvSpPr>
              <p:cNvPr id="39003" name="Rectangle 95"/>
              <p:cNvSpPr>
                <a:spLocks noChangeArrowheads="1"/>
              </p:cNvSpPr>
              <p:nvPr/>
            </p:nvSpPr>
            <p:spPr bwMode="auto">
              <a:xfrm>
                <a:off x="863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04" name="Rectangle 96"/>
              <p:cNvSpPr>
                <a:spLocks noChangeArrowheads="1"/>
              </p:cNvSpPr>
              <p:nvPr/>
            </p:nvSpPr>
            <p:spPr bwMode="auto">
              <a:xfrm>
                <a:off x="820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49" name="Group 97"/>
            <p:cNvGrpSpPr>
              <a:grpSpLocks/>
            </p:cNvGrpSpPr>
            <p:nvPr/>
          </p:nvGrpSpPr>
          <p:grpSpPr bwMode="auto">
            <a:xfrm>
              <a:off x="1266" y="1536"/>
              <a:ext cx="446" cy="384"/>
              <a:chOff x="1266" y="1536"/>
              <a:chExt cx="446" cy="384"/>
            </a:xfrm>
          </p:grpSpPr>
          <p:sp>
            <p:nvSpPr>
              <p:cNvPr id="39001" name="Rectangle 98"/>
              <p:cNvSpPr>
                <a:spLocks noChangeArrowheads="1"/>
              </p:cNvSpPr>
              <p:nvPr/>
            </p:nvSpPr>
            <p:spPr bwMode="auto">
              <a:xfrm>
                <a:off x="1309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35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02" name="Rectangle 99"/>
              <p:cNvSpPr>
                <a:spLocks noChangeArrowheads="1"/>
              </p:cNvSpPr>
              <p:nvPr/>
            </p:nvSpPr>
            <p:spPr bwMode="auto">
              <a:xfrm>
                <a:off x="1266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0" name="Group 100"/>
            <p:cNvGrpSpPr>
              <a:grpSpLocks/>
            </p:cNvGrpSpPr>
            <p:nvPr/>
          </p:nvGrpSpPr>
          <p:grpSpPr bwMode="auto">
            <a:xfrm>
              <a:off x="1712" y="1536"/>
              <a:ext cx="446" cy="384"/>
              <a:chOff x="1712" y="1536"/>
              <a:chExt cx="446" cy="384"/>
            </a:xfrm>
          </p:grpSpPr>
          <p:sp>
            <p:nvSpPr>
              <p:cNvPr id="38999" name="Rectangle 101"/>
              <p:cNvSpPr>
                <a:spLocks noChangeArrowheads="1"/>
              </p:cNvSpPr>
              <p:nvPr/>
            </p:nvSpPr>
            <p:spPr bwMode="auto">
              <a:xfrm>
                <a:off x="1755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00" name="Rectangle 102"/>
              <p:cNvSpPr>
                <a:spLocks noChangeArrowheads="1"/>
              </p:cNvSpPr>
              <p:nvPr/>
            </p:nvSpPr>
            <p:spPr bwMode="auto">
              <a:xfrm>
                <a:off x="1712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1" name="Group 103"/>
            <p:cNvGrpSpPr>
              <a:grpSpLocks/>
            </p:cNvGrpSpPr>
            <p:nvPr/>
          </p:nvGrpSpPr>
          <p:grpSpPr bwMode="auto">
            <a:xfrm>
              <a:off x="2158" y="1536"/>
              <a:ext cx="446" cy="384"/>
              <a:chOff x="2158" y="1536"/>
              <a:chExt cx="446" cy="384"/>
            </a:xfrm>
          </p:grpSpPr>
          <p:sp>
            <p:nvSpPr>
              <p:cNvPr id="38997" name="Rectangle 104"/>
              <p:cNvSpPr>
                <a:spLocks noChangeArrowheads="1"/>
              </p:cNvSpPr>
              <p:nvPr/>
            </p:nvSpPr>
            <p:spPr bwMode="auto">
              <a:xfrm>
                <a:off x="2201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98" name="Rectangle 105"/>
              <p:cNvSpPr>
                <a:spLocks noChangeArrowheads="1"/>
              </p:cNvSpPr>
              <p:nvPr/>
            </p:nvSpPr>
            <p:spPr bwMode="auto">
              <a:xfrm>
                <a:off x="2158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2" name="Group 106"/>
            <p:cNvGrpSpPr>
              <a:grpSpLocks/>
            </p:cNvGrpSpPr>
            <p:nvPr/>
          </p:nvGrpSpPr>
          <p:grpSpPr bwMode="auto">
            <a:xfrm>
              <a:off x="2604" y="1536"/>
              <a:ext cx="518" cy="384"/>
              <a:chOff x="2604" y="1536"/>
              <a:chExt cx="518" cy="384"/>
            </a:xfrm>
          </p:grpSpPr>
          <p:sp>
            <p:nvSpPr>
              <p:cNvPr id="38995" name="Rectangle 107"/>
              <p:cNvSpPr>
                <a:spLocks noChangeArrowheads="1"/>
              </p:cNvSpPr>
              <p:nvPr/>
            </p:nvSpPr>
            <p:spPr bwMode="auto">
              <a:xfrm>
                <a:off x="2647" y="153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96" name="Rectangle 108"/>
              <p:cNvSpPr>
                <a:spLocks noChangeArrowheads="1"/>
              </p:cNvSpPr>
              <p:nvPr/>
            </p:nvSpPr>
            <p:spPr bwMode="auto">
              <a:xfrm>
                <a:off x="2604" y="1536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3" name="Group 109"/>
            <p:cNvGrpSpPr>
              <a:grpSpLocks/>
            </p:cNvGrpSpPr>
            <p:nvPr/>
          </p:nvGrpSpPr>
          <p:grpSpPr bwMode="auto">
            <a:xfrm>
              <a:off x="0" y="1920"/>
              <a:ext cx="386" cy="384"/>
              <a:chOff x="0" y="1920"/>
              <a:chExt cx="386" cy="384"/>
            </a:xfrm>
          </p:grpSpPr>
          <p:sp>
            <p:nvSpPr>
              <p:cNvPr id="38993" name="Rectangle 110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94" name="Rectangle 111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4" name="Group 112"/>
            <p:cNvGrpSpPr>
              <a:grpSpLocks/>
            </p:cNvGrpSpPr>
            <p:nvPr/>
          </p:nvGrpSpPr>
          <p:grpSpPr bwMode="auto">
            <a:xfrm>
              <a:off x="386" y="1920"/>
              <a:ext cx="434" cy="384"/>
              <a:chOff x="386" y="1920"/>
              <a:chExt cx="434" cy="384"/>
            </a:xfrm>
          </p:grpSpPr>
          <p:sp>
            <p:nvSpPr>
              <p:cNvPr id="38991" name="Rectangle 113"/>
              <p:cNvSpPr>
                <a:spLocks noChangeArrowheads="1"/>
              </p:cNvSpPr>
              <p:nvPr/>
            </p:nvSpPr>
            <p:spPr bwMode="auto">
              <a:xfrm>
                <a:off x="429" y="1920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92" name="Rectangle 114"/>
              <p:cNvSpPr>
                <a:spLocks noChangeArrowheads="1"/>
              </p:cNvSpPr>
              <p:nvPr/>
            </p:nvSpPr>
            <p:spPr bwMode="auto">
              <a:xfrm>
                <a:off x="386" y="1920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5" name="Group 115"/>
            <p:cNvGrpSpPr>
              <a:grpSpLocks/>
            </p:cNvGrpSpPr>
            <p:nvPr/>
          </p:nvGrpSpPr>
          <p:grpSpPr bwMode="auto">
            <a:xfrm>
              <a:off x="820" y="1920"/>
              <a:ext cx="446" cy="384"/>
              <a:chOff x="820" y="1920"/>
              <a:chExt cx="446" cy="384"/>
            </a:xfrm>
          </p:grpSpPr>
          <p:sp>
            <p:nvSpPr>
              <p:cNvPr id="38989" name="Rectangle 116"/>
              <p:cNvSpPr>
                <a:spLocks noChangeArrowheads="1"/>
              </p:cNvSpPr>
              <p:nvPr/>
            </p:nvSpPr>
            <p:spPr bwMode="auto">
              <a:xfrm>
                <a:off x="863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90" name="Rectangle 117"/>
              <p:cNvSpPr>
                <a:spLocks noChangeArrowheads="1"/>
              </p:cNvSpPr>
              <p:nvPr/>
            </p:nvSpPr>
            <p:spPr bwMode="auto">
              <a:xfrm>
                <a:off x="820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6" name="Group 118"/>
            <p:cNvGrpSpPr>
              <a:grpSpLocks/>
            </p:cNvGrpSpPr>
            <p:nvPr/>
          </p:nvGrpSpPr>
          <p:grpSpPr bwMode="auto">
            <a:xfrm>
              <a:off x="1266" y="1920"/>
              <a:ext cx="446" cy="384"/>
              <a:chOff x="1266" y="1920"/>
              <a:chExt cx="446" cy="384"/>
            </a:xfrm>
          </p:grpSpPr>
          <p:sp>
            <p:nvSpPr>
              <p:cNvPr id="38987" name="Rectangle 119"/>
              <p:cNvSpPr>
                <a:spLocks noChangeArrowheads="1"/>
              </p:cNvSpPr>
              <p:nvPr/>
            </p:nvSpPr>
            <p:spPr bwMode="auto">
              <a:xfrm>
                <a:off x="1309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88" name="Rectangle 120"/>
              <p:cNvSpPr>
                <a:spLocks noChangeArrowheads="1"/>
              </p:cNvSpPr>
              <p:nvPr/>
            </p:nvSpPr>
            <p:spPr bwMode="auto">
              <a:xfrm>
                <a:off x="1266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7" name="Group 121"/>
            <p:cNvGrpSpPr>
              <a:grpSpLocks/>
            </p:cNvGrpSpPr>
            <p:nvPr/>
          </p:nvGrpSpPr>
          <p:grpSpPr bwMode="auto">
            <a:xfrm>
              <a:off x="1712" y="1920"/>
              <a:ext cx="446" cy="384"/>
              <a:chOff x="1712" y="1920"/>
              <a:chExt cx="446" cy="384"/>
            </a:xfrm>
          </p:grpSpPr>
          <p:sp>
            <p:nvSpPr>
              <p:cNvPr id="38985" name="Rectangle 122"/>
              <p:cNvSpPr>
                <a:spLocks noChangeArrowheads="1"/>
              </p:cNvSpPr>
              <p:nvPr/>
            </p:nvSpPr>
            <p:spPr bwMode="auto">
              <a:xfrm>
                <a:off x="1755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86" name="Rectangle 123"/>
              <p:cNvSpPr>
                <a:spLocks noChangeArrowheads="1"/>
              </p:cNvSpPr>
              <p:nvPr/>
            </p:nvSpPr>
            <p:spPr bwMode="auto">
              <a:xfrm>
                <a:off x="1712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8" name="Group 124"/>
            <p:cNvGrpSpPr>
              <a:grpSpLocks/>
            </p:cNvGrpSpPr>
            <p:nvPr/>
          </p:nvGrpSpPr>
          <p:grpSpPr bwMode="auto">
            <a:xfrm>
              <a:off x="2158" y="1920"/>
              <a:ext cx="446" cy="384"/>
              <a:chOff x="2158" y="1920"/>
              <a:chExt cx="446" cy="384"/>
            </a:xfrm>
          </p:grpSpPr>
          <p:sp>
            <p:nvSpPr>
              <p:cNvPr id="38983" name="Rectangle 125"/>
              <p:cNvSpPr>
                <a:spLocks noChangeArrowheads="1"/>
              </p:cNvSpPr>
              <p:nvPr/>
            </p:nvSpPr>
            <p:spPr bwMode="auto">
              <a:xfrm>
                <a:off x="2201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84" name="Rectangle 126"/>
              <p:cNvSpPr>
                <a:spLocks noChangeArrowheads="1"/>
              </p:cNvSpPr>
              <p:nvPr/>
            </p:nvSpPr>
            <p:spPr bwMode="auto">
              <a:xfrm>
                <a:off x="2158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59" name="Group 127"/>
            <p:cNvGrpSpPr>
              <a:grpSpLocks/>
            </p:cNvGrpSpPr>
            <p:nvPr/>
          </p:nvGrpSpPr>
          <p:grpSpPr bwMode="auto">
            <a:xfrm>
              <a:off x="2604" y="1920"/>
              <a:ext cx="518" cy="384"/>
              <a:chOff x="2604" y="1920"/>
              <a:chExt cx="518" cy="384"/>
            </a:xfrm>
          </p:grpSpPr>
          <p:sp>
            <p:nvSpPr>
              <p:cNvPr id="38981" name="Rectangle 128"/>
              <p:cNvSpPr>
                <a:spLocks noChangeArrowheads="1"/>
              </p:cNvSpPr>
              <p:nvPr/>
            </p:nvSpPr>
            <p:spPr bwMode="auto">
              <a:xfrm>
                <a:off x="2647" y="192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82" name="Rectangle 129"/>
              <p:cNvSpPr>
                <a:spLocks noChangeArrowheads="1"/>
              </p:cNvSpPr>
              <p:nvPr/>
            </p:nvSpPr>
            <p:spPr bwMode="auto">
              <a:xfrm>
                <a:off x="2604" y="192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60" name="Group 130"/>
            <p:cNvGrpSpPr>
              <a:grpSpLocks/>
            </p:cNvGrpSpPr>
            <p:nvPr/>
          </p:nvGrpSpPr>
          <p:grpSpPr bwMode="auto">
            <a:xfrm>
              <a:off x="0" y="2304"/>
              <a:ext cx="386" cy="384"/>
              <a:chOff x="0" y="2304"/>
              <a:chExt cx="386" cy="384"/>
            </a:xfrm>
          </p:grpSpPr>
          <p:sp>
            <p:nvSpPr>
              <p:cNvPr id="38979" name="Rectangle 131"/>
              <p:cNvSpPr>
                <a:spLocks noChangeArrowheads="1"/>
              </p:cNvSpPr>
              <p:nvPr/>
            </p:nvSpPr>
            <p:spPr bwMode="auto">
              <a:xfrm>
                <a:off x="43" y="2304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80" name="Rectangle 132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61" name="Group 133"/>
            <p:cNvGrpSpPr>
              <a:grpSpLocks/>
            </p:cNvGrpSpPr>
            <p:nvPr/>
          </p:nvGrpSpPr>
          <p:grpSpPr bwMode="auto">
            <a:xfrm>
              <a:off x="386" y="2304"/>
              <a:ext cx="434" cy="384"/>
              <a:chOff x="386" y="2304"/>
              <a:chExt cx="434" cy="384"/>
            </a:xfrm>
          </p:grpSpPr>
          <p:sp>
            <p:nvSpPr>
              <p:cNvPr id="38977" name="Rectangle 134"/>
              <p:cNvSpPr>
                <a:spLocks noChangeArrowheads="1"/>
              </p:cNvSpPr>
              <p:nvPr/>
            </p:nvSpPr>
            <p:spPr bwMode="auto">
              <a:xfrm>
                <a:off x="429" y="2304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78" name="Rectangle 135"/>
              <p:cNvSpPr>
                <a:spLocks noChangeArrowheads="1"/>
              </p:cNvSpPr>
              <p:nvPr/>
            </p:nvSpPr>
            <p:spPr bwMode="auto">
              <a:xfrm>
                <a:off x="386" y="2304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62" name="Group 136"/>
            <p:cNvGrpSpPr>
              <a:grpSpLocks/>
            </p:cNvGrpSpPr>
            <p:nvPr/>
          </p:nvGrpSpPr>
          <p:grpSpPr bwMode="auto">
            <a:xfrm>
              <a:off x="820" y="2304"/>
              <a:ext cx="446" cy="384"/>
              <a:chOff x="820" y="2304"/>
              <a:chExt cx="446" cy="384"/>
            </a:xfrm>
          </p:grpSpPr>
          <p:sp>
            <p:nvSpPr>
              <p:cNvPr id="38975" name="Rectangle 137"/>
              <p:cNvSpPr>
                <a:spLocks noChangeArrowheads="1"/>
              </p:cNvSpPr>
              <p:nvPr/>
            </p:nvSpPr>
            <p:spPr bwMode="auto">
              <a:xfrm>
                <a:off x="863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76" name="Rectangle 138"/>
              <p:cNvSpPr>
                <a:spLocks noChangeArrowheads="1"/>
              </p:cNvSpPr>
              <p:nvPr/>
            </p:nvSpPr>
            <p:spPr bwMode="auto">
              <a:xfrm>
                <a:off x="820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63" name="Group 139"/>
            <p:cNvGrpSpPr>
              <a:grpSpLocks/>
            </p:cNvGrpSpPr>
            <p:nvPr/>
          </p:nvGrpSpPr>
          <p:grpSpPr bwMode="auto">
            <a:xfrm>
              <a:off x="1266" y="2304"/>
              <a:ext cx="446" cy="384"/>
              <a:chOff x="1266" y="2304"/>
              <a:chExt cx="446" cy="384"/>
            </a:xfrm>
          </p:grpSpPr>
          <p:sp>
            <p:nvSpPr>
              <p:cNvPr id="38973" name="Rectangle 140"/>
              <p:cNvSpPr>
                <a:spLocks noChangeArrowheads="1"/>
              </p:cNvSpPr>
              <p:nvPr/>
            </p:nvSpPr>
            <p:spPr bwMode="auto">
              <a:xfrm>
                <a:off x="1309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74" name="Rectangle 141"/>
              <p:cNvSpPr>
                <a:spLocks noChangeArrowheads="1"/>
              </p:cNvSpPr>
              <p:nvPr/>
            </p:nvSpPr>
            <p:spPr bwMode="auto">
              <a:xfrm>
                <a:off x="1266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64" name="Group 142"/>
            <p:cNvGrpSpPr>
              <a:grpSpLocks/>
            </p:cNvGrpSpPr>
            <p:nvPr/>
          </p:nvGrpSpPr>
          <p:grpSpPr bwMode="auto">
            <a:xfrm>
              <a:off x="1712" y="2304"/>
              <a:ext cx="446" cy="384"/>
              <a:chOff x="1712" y="2304"/>
              <a:chExt cx="446" cy="384"/>
            </a:xfrm>
          </p:grpSpPr>
          <p:sp>
            <p:nvSpPr>
              <p:cNvPr id="38971" name="Rectangle 143"/>
              <p:cNvSpPr>
                <a:spLocks noChangeArrowheads="1"/>
              </p:cNvSpPr>
              <p:nvPr/>
            </p:nvSpPr>
            <p:spPr bwMode="auto">
              <a:xfrm>
                <a:off x="1755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72" name="Rectangle 144"/>
              <p:cNvSpPr>
                <a:spLocks noChangeArrowheads="1"/>
              </p:cNvSpPr>
              <p:nvPr/>
            </p:nvSpPr>
            <p:spPr bwMode="auto">
              <a:xfrm>
                <a:off x="1712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65" name="Group 145"/>
            <p:cNvGrpSpPr>
              <a:grpSpLocks/>
            </p:cNvGrpSpPr>
            <p:nvPr/>
          </p:nvGrpSpPr>
          <p:grpSpPr bwMode="auto">
            <a:xfrm>
              <a:off x="2158" y="2304"/>
              <a:ext cx="446" cy="384"/>
              <a:chOff x="2158" y="2304"/>
              <a:chExt cx="446" cy="384"/>
            </a:xfrm>
          </p:grpSpPr>
          <p:sp>
            <p:nvSpPr>
              <p:cNvPr id="38969" name="Rectangle 146"/>
              <p:cNvSpPr>
                <a:spLocks noChangeArrowheads="1"/>
              </p:cNvSpPr>
              <p:nvPr/>
            </p:nvSpPr>
            <p:spPr bwMode="auto">
              <a:xfrm>
                <a:off x="2201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70" name="Rectangle 147"/>
              <p:cNvSpPr>
                <a:spLocks noChangeArrowheads="1"/>
              </p:cNvSpPr>
              <p:nvPr/>
            </p:nvSpPr>
            <p:spPr bwMode="auto">
              <a:xfrm>
                <a:off x="2158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966" name="Group 148"/>
            <p:cNvGrpSpPr>
              <a:grpSpLocks/>
            </p:cNvGrpSpPr>
            <p:nvPr/>
          </p:nvGrpSpPr>
          <p:grpSpPr bwMode="auto">
            <a:xfrm>
              <a:off x="2604" y="2304"/>
              <a:ext cx="518" cy="384"/>
              <a:chOff x="2604" y="2304"/>
              <a:chExt cx="518" cy="384"/>
            </a:xfrm>
          </p:grpSpPr>
          <p:sp>
            <p:nvSpPr>
              <p:cNvPr id="38967" name="Rectangle 149"/>
              <p:cNvSpPr>
                <a:spLocks noChangeArrowheads="1"/>
              </p:cNvSpPr>
              <p:nvPr/>
            </p:nvSpPr>
            <p:spPr bwMode="auto">
              <a:xfrm>
                <a:off x="2647" y="230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68" name="Rectangle 150"/>
              <p:cNvSpPr>
                <a:spLocks noChangeArrowheads="1"/>
              </p:cNvSpPr>
              <p:nvPr/>
            </p:nvSpPr>
            <p:spPr bwMode="auto">
              <a:xfrm>
                <a:off x="2604" y="230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8916" name="Rectangle 151"/>
          <p:cNvSpPr>
            <a:spLocks noChangeArrowheads="1"/>
          </p:cNvSpPr>
          <p:nvPr/>
        </p:nvSpPr>
        <p:spPr bwMode="auto">
          <a:xfrm>
            <a:off x="1219200" y="1992313"/>
            <a:ext cx="6248400" cy="4348162"/>
          </a:xfrm>
          <a:prstGeom prst="rect">
            <a:avLst/>
          </a:prstGeom>
          <a:noFill/>
          <a:ln w="9525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7561" name="Text Box 153"/>
          <p:cNvSpPr txBox="1">
            <a:spLocks noChangeArrowheads="1"/>
          </p:cNvSpPr>
          <p:nvPr/>
        </p:nvSpPr>
        <p:spPr bwMode="auto">
          <a:xfrm>
            <a:off x="685800" y="3048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练    习</a:t>
            </a:r>
          </a:p>
        </p:txBody>
      </p:sp>
    </p:spTree>
    <p:extLst>
      <p:ext uri="{BB962C8B-B14F-4D97-AF65-F5344CB8AC3E}">
        <p14:creationId xmlns:p14="http://schemas.microsoft.com/office/powerpoint/2010/main" val="283482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56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990600" y="533400"/>
            <a:ext cx="6919913" cy="466725"/>
            <a:chOff x="624" y="2592"/>
            <a:chExt cx="4359" cy="294"/>
          </a:xfrm>
        </p:grpSpPr>
        <p:sp>
          <p:nvSpPr>
            <p:cNvPr id="39949" name="Text Box 3"/>
            <p:cNvSpPr txBox="1">
              <a:spLocks noChangeArrowheads="1"/>
            </p:cNvSpPr>
            <p:nvPr/>
          </p:nvSpPr>
          <p:spPr bwMode="auto">
            <a:xfrm>
              <a:off x="624" y="2592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参数设置：</a:t>
              </a:r>
            </a:p>
          </p:txBody>
        </p:sp>
        <p:graphicFrame>
          <p:nvGraphicFramePr>
            <p:cNvPr id="39950" name="Object 4"/>
            <p:cNvGraphicFramePr>
              <a:graphicFrameLocks noChangeAspect="1"/>
            </p:cNvGraphicFramePr>
            <p:nvPr/>
          </p:nvGraphicFramePr>
          <p:xfrm>
            <a:off x="1557" y="2640"/>
            <a:ext cx="3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" name="公式" r:id="rId3" imgW="2832100" imgH="203200" progId="Equation.3">
                    <p:embed/>
                  </p:oleObj>
                </mc:Choice>
                <mc:Fallback>
                  <p:oleObj name="公式" r:id="rId3" imgW="2832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2640"/>
                          <a:ext cx="342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9" name="Group 5"/>
          <p:cNvGrpSpPr>
            <a:grpSpLocks/>
          </p:cNvGrpSpPr>
          <p:nvPr/>
        </p:nvGrpSpPr>
        <p:grpSpPr bwMode="auto">
          <a:xfrm>
            <a:off x="914400" y="1271588"/>
            <a:ext cx="6553200" cy="1633537"/>
            <a:chOff x="576" y="3003"/>
            <a:chExt cx="4128" cy="1029"/>
          </a:xfrm>
        </p:grpSpPr>
        <p:graphicFrame>
          <p:nvGraphicFramePr>
            <p:cNvPr id="39947" name="Object 6"/>
            <p:cNvGraphicFramePr>
              <a:graphicFrameLocks noChangeAspect="1"/>
            </p:cNvGraphicFramePr>
            <p:nvPr/>
          </p:nvGraphicFramePr>
          <p:xfrm>
            <a:off x="905" y="3003"/>
            <a:ext cx="3799" cy="1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name="公式" r:id="rId5" imgW="3238500" imgH="876300" progId="Equation.3">
                    <p:embed/>
                  </p:oleObj>
                </mc:Choice>
                <mc:Fallback>
                  <p:oleObj name="公式" r:id="rId5" imgW="3238500" imgH="876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3003"/>
                          <a:ext cx="3799" cy="10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Text Box 7"/>
            <p:cNvSpPr txBox="1">
              <a:spLocks noChangeArrowheads="1"/>
            </p:cNvSpPr>
            <p:nvPr/>
          </p:nvSpPr>
          <p:spPr bwMode="auto">
            <a:xfrm>
              <a:off x="576" y="33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令</a:t>
              </a:r>
            </a:p>
          </p:txBody>
        </p:sp>
      </p:grpSp>
      <p:grpSp>
        <p:nvGrpSpPr>
          <p:cNvPr id="39940" name="Group 8"/>
          <p:cNvGrpSpPr>
            <a:grpSpLocks/>
          </p:cNvGrpSpPr>
          <p:nvPr/>
        </p:nvGrpSpPr>
        <p:grpSpPr bwMode="auto">
          <a:xfrm>
            <a:off x="914400" y="3133725"/>
            <a:ext cx="3430588" cy="473075"/>
            <a:chOff x="528" y="3504"/>
            <a:chExt cx="2161" cy="298"/>
          </a:xfrm>
        </p:grpSpPr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1545" y="3504"/>
            <a:ext cx="114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name="公式" r:id="rId7" imgW="927100" imgH="241300" progId="Equation.3">
                    <p:embed/>
                  </p:oleObj>
                </mc:Choice>
                <mc:Fallback>
                  <p:oleObj name="公式" r:id="rId7" imgW="927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3504"/>
                          <a:ext cx="114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528" y="350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开始时，令</a:t>
              </a:r>
            </a:p>
          </p:txBody>
        </p:sp>
      </p:grpSp>
      <p:graphicFrame>
        <p:nvGraphicFramePr>
          <p:cNvPr id="39941" name="Object 11"/>
          <p:cNvGraphicFramePr>
            <a:graphicFrameLocks noChangeAspect="1"/>
          </p:cNvGraphicFramePr>
          <p:nvPr/>
        </p:nvGraphicFramePr>
        <p:xfrm>
          <a:off x="1981200" y="3760788"/>
          <a:ext cx="54864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9" imgW="2946400" imgH="685800" progId="Equation.3">
                  <p:embed/>
                </p:oleObj>
              </mc:Choice>
              <mc:Fallback>
                <p:oleObj name="公式" r:id="rId9" imgW="2946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60788"/>
                        <a:ext cx="54864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2"/>
          <p:cNvGraphicFramePr>
            <a:graphicFrameLocks noChangeAspect="1"/>
          </p:cNvGraphicFramePr>
          <p:nvPr/>
        </p:nvGraphicFramePr>
        <p:xfrm>
          <a:off x="1905000" y="5089525"/>
          <a:ext cx="3683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11" imgW="1879600" imgH="241300" progId="Equation.3">
                  <p:embed/>
                </p:oleObj>
              </mc:Choice>
              <mc:Fallback>
                <p:oleObj name="公式" r:id="rId11" imgW="187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89525"/>
                        <a:ext cx="3683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3"/>
          <p:cNvGraphicFramePr>
            <a:graphicFrameLocks noChangeAspect="1"/>
          </p:cNvGraphicFramePr>
          <p:nvPr/>
        </p:nvGraphicFramePr>
        <p:xfrm>
          <a:off x="2438400" y="5562600"/>
          <a:ext cx="17668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公式" r:id="rId13" imgW="901309" imgH="431613" progId="Equation.3">
                  <p:embed/>
                </p:oleObj>
              </mc:Choice>
              <mc:Fallback>
                <p:oleObj name="公式" r:id="rId13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2600"/>
                        <a:ext cx="17668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4"/>
          <p:cNvGraphicFramePr>
            <a:graphicFrameLocks noChangeAspect="1"/>
          </p:cNvGraphicFramePr>
          <p:nvPr/>
        </p:nvGraphicFramePr>
        <p:xfrm>
          <a:off x="5638800" y="2905125"/>
          <a:ext cx="1009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公式" r:id="rId15" imgW="533169" imgH="457002" progId="Equation.3">
                  <p:embed/>
                </p:oleObj>
              </mc:Choice>
              <mc:Fallback>
                <p:oleObj name="公式" r:id="rId15" imgW="533169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05125"/>
                        <a:ext cx="10096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29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33963" y="6858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已 知 资 料 表</a:t>
            </a:r>
            <a:endParaRPr lang="zh-CN" altLang="en-US" sz="2800" b="1">
              <a:solidFill>
                <a:srgbClr val="000000"/>
              </a:solidFill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5123" name="Group 3"/>
          <p:cNvGraphicFramePr>
            <a:graphicFrameLocks noGrp="1"/>
          </p:cNvGraphicFramePr>
          <p:nvPr/>
        </p:nvGraphicFramePr>
        <p:xfrm>
          <a:off x="4198938" y="1152525"/>
          <a:ext cx="3954462" cy="2743200"/>
        </p:xfrm>
        <a:graphic>
          <a:graphicData uri="http://schemas.openxmlformats.org/drawingml/2006/table">
            <a:tbl>
              <a:tblPr/>
              <a:tblGrid>
                <a:gridCol w="525462"/>
                <a:gridCol w="571500"/>
                <a:gridCol w="685800"/>
                <a:gridCol w="685800"/>
                <a:gridCol w="685800"/>
                <a:gridCol w="8001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3352800" y="18430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533400" y="762000"/>
            <a:ext cx="2895600" cy="3124200"/>
            <a:chOff x="336" y="480"/>
            <a:chExt cx="1824" cy="1968"/>
          </a:xfrm>
        </p:grpSpPr>
        <p:sp>
          <p:nvSpPr>
            <p:cNvPr id="41022" name="Oval 56"/>
            <p:cNvSpPr>
              <a:spLocks noChangeArrowheads="1"/>
            </p:cNvSpPr>
            <p:nvPr/>
          </p:nvSpPr>
          <p:spPr bwMode="auto">
            <a:xfrm>
              <a:off x="528" y="759"/>
              <a:ext cx="1584" cy="16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23" name="Oval 57"/>
            <p:cNvSpPr>
              <a:spLocks noChangeArrowheads="1"/>
            </p:cNvSpPr>
            <p:nvPr/>
          </p:nvSpPr>
          <p:spPr bwMode="auto">
            <a:xfrm>
              <a:off x="2064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24" name="Oval 58"/>
            <p:cNvSpPr>
              <a:spLocks noChangeArrowheads="1"/>
            </p:cNvSpPr>
            <p:nvPr/>
          </p:nvSpPr>
          <p:spPr bwMode="auto">
            <a:xfrm>
              <a:off x="52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25" name="Oval 59"/>
            <p:cNvSpPr>
              <a:spLocks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26" name="Oval 60"/>
            <p:cNvSpPr>
              <a:spLocks noChangeArrowheads="1"/>
            </p:cNvSpPr>
            <p:nvPr/>
          </p:nvSpPr>
          <p:spPr bwMode="auto">
            <a:xfrm>
              <a:off x="177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27" name="Text Box 61"/>
            <p:cNvSpPr txBox="1">
              <a:spLocks noChangeArrowheads="1"/>
            </p:cNvSpPr>
            <p:nvPr/>
          </p:nvSpPr>
          <p:spPr bwMode="auto">
            <a:xfrm>
              <a:off x="1200" y="4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28" name="Text Box 62"/>
            <p:cNvSpPr txBox="1">
              <a:spLocks noChangeArrowheads="1"/>
            </p:cNvSpPr>
            <p:nvPr/>
          </p:nvSpPr>
          <p:spPr bwMode="auto">
            <a:xfrm>
              <a:off x="336" y="12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029" name="Text Box 63"/>
            <p:cNvSpPr txBox="1">
              <a:spLocks noChangeArrowheads="1"/>
            </p:cNvSpPr>
            <p:nvPr/>
          </p:nvSpPr>
          <p:spPr bwMode="auto">
            <a:xfrm>
              <a:off x="576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030" name="Text Box 64"/>
            <p:cNvSpPr txBox="1">
              <a:spLocks noChangeArrowheads="1"/>
            </p:cNvSpPr>
            <p:nvPr/>
          </p:nvSpPr>
          <p:spPr bwMode="auto">
            <a:xfrm>
              <a:off x="1824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031" name="Line 65"/>
            <p:cNvSpPr>
              <a:spLocks noChangeShapeType="1"/>
            </p:cNvSpPr>
            <p:nvPr/>
          </p:nvSpPr>
          <p:spPr bwMode="auto">
            <a:xfrm flipH="1">
              <a:off x="816" y="816"/>
              <a:ext cx="48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32" name="Oval 66"/>
            <p:cNvSpPr>
              <a:spLocks noChangeArrowheads="1"/>
            </p:cNvSpPr>
            <p:nvPr/>
          </p:nvSpPr>
          <p:spPr bwMode="auto">
            <a:xfrm>
              <a:off x="76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33" name="Line 67"/>
            <p:cNvSpPr>
              <a:spLocks noChangeShapeType="1"/>
            </p:cNvSpPr>
            <p:nvPr/>
          </p:nvSpPr>
          <p:spPr bwMode="auto">
            <a:xfrm>
              <a:off x="1296" y="816"/>
              <a:ext cx="528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34" name="Line 68"/>
            <p:cNvSpPr>
              <a:spLocks noChangeShapeType="1"/>
            </p:cNvSpPr>
            <p:nvPr/>
          </p:nvSpPr>
          <p:spPr bwMode="auto">
            <a:xfrm>
              <a:off x="624" y="139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35" name="Line 69"/>
            <p:cNvSpPr>
              <a:spLocks noChangeShapeType="1"/>
            </p:cNvSpPr>
            <p:nvPr/>
          </p:nvSpPr>
          <p:spPr bwMode="auto">
            <a:xfrm flipH="1">
              <a:off x="864" y="1440"/>
              <a:ext cx="120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41036" name="Line 70"/>
            <p:cNvSpPr>
              <a:spLocks noChangeShapeType="1"/>
            </p:cNvSpPr>
            <p:nvPr/>
          </p:nvSpPr>
          <p:spPr bwMode="auto">
            <a:xfrm>
              <a:off x="624" y="1440"/>
              <a:ext cx="115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1016" name="Group 78"/>
          <p:cNvGrpSpPr>
            <a:grpSpLocks/>
          </p:cNvGrpSpPr>
          <p:nvPr/>
        </p:nvGrpSpPr>
        <p:grpSpPr bwMode="auto">
          <a:xfrm>
            <a:off x="381000" y="4114800"/>
            <a:ext cx="8153400" cy="503238"/>
            <a:chOff x="240" y="2592"/>
            <a:chExt cx="5136" cy="317"/>
          </a:xfrm>
        </p:grpSpPr>
        <p:sp>
          <p:nvSpPr>
            <p:cNvPr id="41020" name="Text Box 72"/>
            <p:cNvSpPr txBox="1">
              <a:spLocks noChangeArrowheads="1"/>
            </p:cNvSpPr>
            <p:nvPr/>
          </p:nvSpPr>
          <p:spPr bwMode="auto">
            <a:xfrm>
              <a:off x="240" y="2592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参数设置：</a:t>
              </a:r>
            </a:p>
          </p:txBody>
        </p:sp>
        <p:graphicFrame>
          <p:nvGraphicFramePr>
            <p:cNvPr id="41021" name="Object 73"/>
            <p:cNvGraphicFramePr>
              <a:graphicFrameLocks noChangeAspect="1"/>
            </p:cNvGraphicFramePr>
            <p:nvPr/>
          </p:nvGraphicFramePr>
          <p:xfrm>
            <a:off x="1198" y="2617"/>
            <a:ext cx="417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公式" r:id="rId3" imgW="3454400" imgH="241300" progId="Equation.3">
                    <p:embed/>
                  </p:oleObj>
                </mc:Choice>
                <mc:Fallback>
                  <p:oleObj name="公式" r:id="rId3" imgW="3454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617"/>
                          <a:ext cx="417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17" name="Object 75"/>
          <p:cNvGraphicFramePr>
            <a:graphicFrameLocks noChangeAspect="1"/>
          </p:cNvGraphicFramePr>
          <p:nvPr/>
        </p:nvGraphicFramePr>
        <p:xfrm>
          <a:off x="457200" y="4767263"/>
          <a:ext cx="6030913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5" imgW="3238500" imgH="876300" progId="Equation.3">
                  <p:embed/>
                </p:oleObj>
              </mc:Choice>
              <mc:Fallback>
                <p:oleObj name="公式" r:id="rId5" imgW="32385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67263"/>
                        <a:ext cx="6030913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8" name="Rectangle 77"/>
          <p:cNvSpPr>
            <a:spLocks noChangeArrowheads="1"/>
          </p:cNvSpPr>
          <p:nvPr/>
        </p:nvSpPr>
        <p:spPr bwMode="auto">
          <a:xfrm>
            <a:off x="3048000" y="2428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算   例   </a:t>
            </a:r>
            <a:endParaRPr lang="zh-CN" altLang="en-US" sz="2800">
              <a:solidFill>
                <a:srgbClr val="CC3300"/>
              </a:solidFill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41019" name="Object 79"/>
          <p:cNvGraphicFramePr>
            <a:graphicFrameLocks noChangeAspect="1"/>
          </p:cNvGraphicFramePr>
          <p:nvPr/>
        </p:nvGraphicFramePr>
        <p:xfrm>
          <a:off x="6934200" y="4932363"/>
          <a:ext cx="12954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公式" r:id="rId7" imgW="533169" imgH="444307" progId="Equation.3">
                  <p:embed/>
                </p:oleObj>
              </mc:Choice>
              <mc:Fallback>
                <p:oleObj name="公式" r:id="rId7" imgW="5331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932363"/>
                        <a:ext cx="12954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47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914400" y="6096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00"/>
                </a:solidFill>
                <a:ea typeface="幼圆" pitchFamily="49" charset="-122"/>
              </a:rPr>
              <a:t>（三）特点</a:t>
            </a:r>
          </a:p>
        </p:txBody>
      </p:sp>
      <p:grpSp>
        <p:nvGrpSpPr>
          <p:cNvPr id="56328" name="Group 8"/>
          <p:cNvGrpSpPr>
            <a:grpSpLocks/>
          </p:cNvGrpSpPr>
          <p:nvPr/>
        </p:nvGrpSpPr>
        <p:grpSpPr bwMode="auto">
          <a:xfrm>
            <a:off x="990600" y="1423988"/>
            <a:ext cx="7391400" cy="3935412"/>
            <a:chOff x="720" y="897"/>
            <a:chExt cx="4607" cy="2510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768" y="897"/>
              <a:ext cx="4559" cy="2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6600CC"/>
                  </a:solidFill>
                  <a:latin typeface="宋体" pitchFamily="2" charset="-122"/>
                </a:rPr>
                <a:t>◆</a:t>
              </a:r>
              <a:r>
                <a:rPr lang="zh-CN" altLang="en-US" sz="2800" b="1">
                  <a:solidFill>
                    <a:srgbClr val="000000"/>
                  </a:solidFill>
                </a:rPr>
                <a:t>是一种基于多主体的智能算法，不是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单个蚂蚁行动，而是多个蚂蚁同时搜索，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具有分布式的协同优化机制。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6600CC"/>
                  </a:solidFill>
                  <a:latin typeface="宋体" pitchFamily="2" charset="-122"/>
                </a:rPr>
                <a:t>◆</a:t>
              </a:r>
              <a:r>
                <a:rPr lang="zh-CN" altLang="en-US" sz="2800" b="1">
                  <a:solidFill>
                    <a:srgbClr val="000000"/>
                  </a:solidFill>
                </a:rPr>
                <a:t>本质上属于随机搜索算法（概率算法），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具有概率搜索的特征。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6600CC"/>
                  </a:solidFill>
                  <a:latin typeface="宋体" pitchFamily="2" charset="-122"/>
                </a:rPr>
                <a:t>◆</a:t>
              </a:r>
              <a:r>
                <a:rPr lang="zh-CN" altLang="en-US" sz="2800" b="1">
                  <a:solidFill>
                    <a:srgbClr val="000000"/>
                  </a:solidFill>
                </a:rPr>
                <a:t>是一种全局搜索算法，能够有效地避免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局部最优。</a:t>
              </a:r>
            </a:p>
          </p:txBody>
        </p:sp>
        <p:sp>
          <p:nvSpPr>
            <p:cNvPr id="5125" name="AutoShape 6"/>
            <p:cNvSpPr>
              <a:spLocks/>
            </p:cNvSpPr>
            <p:nvPr/>
          </p:nvSpPr>
          <p:spPr bwMode="auto">
            <a:xfrm>
              <a:off x="720" y="1104"/>
              <a:ext cx="240" cy="216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096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1447800" y="1066800"/>
          <a:ext cx="4343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1943100" imgH="241300" progId="Equation.3">
                  <p:embed/>
                </p:oleObj>
              </mc:Choice>
              <mc:Fallback>
                <p:oleObj name="公式" r:id="rId3" imgW="1943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4343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1447800" y="1600200"/>
          <a:ext cx="20574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公式" r:id="rId5" imgW="901309" imgH="431613" progId="Equation.3">
                  <p:embed/>
                </p:oleObj>
              </mc:Choice>
              <mc:Fallback>
                <p:oleObj name="公式" r:id="rId5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20574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7"/>
          <p:cNvGraphicFramePr>
            <a:graphicFrameLocks noChangeAspect="1"/>
          </p:cNvGraphicFramePr>
          <p:nvPr/>
        </p:nvGraphicFramePr>
        <p:xfrm>
          <a:off x="1447800" y="2743200"/>
          <a:ext cx="64008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7" imgW="3187700" imgH="685800" progId="Equation.3">
                  <p:embed/>
                </p:oleObj>
              </mc:Choice>
              <mc:Fallback>
                <p:oleObj name="公式" r:id="rId7" imgW="3187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64008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9" name="Group 8"/>
          <p:cNvGrpSpPr>
            <a:grpSpLocks/>
          </p:cNvGrpSpPr>
          <p:nvPr/>
        </p:nvGrpSpPr>
        <p:grpSpPr bwMode="auto">
          <a:xfrm>
            <a:off x="1458913" y="4343400"/>
            <a:ext cx="2427287" cy="457200"/>
            <a:chOff x="919" y="2880"/>
            <a:chExt cx="1457" cy="288"/>
          </a:xfrm>
        </p:grpSpPr>
        <p:graphicFrame>
          <p:nvGraphicFramePr>
            <p:cNvPr id="41998" name="Object 9"/>
            <p:cNvGraphicFramePr>
              <a:graphicFrameLocks noChangeAspect="1"/>
            </p:cNvGraphicFramePr>
            <p:nvPr/>
          </p:nvGraphicFramePr>
          <p:xfrm>
            <a:off x="919" y="2880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" name="公式" r:id="rId9" imgW="164957" imgH="203024" progId="Equation.3">
                    <p:embed/>
                  </p:oleObj>
                </mc:Choice>
                <mc:Fallback>
                  <p:oleObj name="公式" r:id="rId9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2880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Rectangle 10"/>
            <p:cNvSpPr>
              <a:spLocks noChangeArrowheads="1"/>
            </p:cNvSpPr>
            <p:nvPr/>
          </p:nvSpPr>
          <p:spPr bwMode="auto">
            <a:xfrm>
              <a:off x="1104" y="2880"/>
              <a:ext cx="1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正常数，</a:t>
              </a:r>
            </a:p>
          </p:txBody>
        </p:sp>
      </p:grpSp>
      <p:grpSp>
        <p:nvGrpSpPr>
          <p:cNvPr id="41990" name="Group 11"/>
          <p:cNvGrpSpPr>
            <a:grpSpLocks/>
          </p:cNvGrpSpPr>
          <p:nvPr/>
        </p:nvGrpSpPr>
        <p:grpSpPr bwMode="auto">
          <a:xfrm>
            <a:off x="1447800" y="4953000"/>
            <a:ext cx="6421438" cy="457200"/>
            <a:chOff x="912" y="3360"/>
            <a:chExt cx="4045" cy="288"/>
          </a:xfrm>
        </p:grpSpPr>
        <p:graphicFrame>
          <p:nvGraphicFramePr>
            <p:cNvPr id="41995" name="Object 12"/>
            <p:cNvGraphicFramePr>
              <a:graphicFrameLocks noChangeAspect="1"/>
            </p:cNvGraphicFramePr>
            <p:nvPr/>
          </p:nvGraphicFramePr>
          <p:xfrm>
            <a:off x="912" y="3360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4" name="公式" r:id="rId11" imgW="190500" imgH="228600" progId="Equation.3">
                    <p:embed/>
                  </p:oleObj>
                </mc:Choice>
                <mc:Fallback>
                  <p:oleObj name="公式" r:id="rId11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360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3"/>
            <p:cNvGraphicFramePr>
              <a:graphicFrameLocks noChangeAspect="1"/>
            </p:cNvGraphicFramePr>
            <p:nvPr/>
          </p:nvGraphicFramePr>
          <p:xfrm>
            <a:off x="1956" y="3390"/>
            <a:ext cx="20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5" name="公式" r:id="rId13" imgW="139579" imgH="177646" progId="Equation.3">
                    <p:embed/>
                  </p:oleObj>
                </mc:Choice>
                <mc:Fallback>
                  <p:oleObj name="公式" r:id="rId13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3390"/>
                          <a:ext cx="20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7" name="Rectangle 14"/>
            <p:cNvSpPr>
              <a:spLocks noChangeArrowheads="1"/>
            </p:cNvSpPr>
            <p:nvPr/>
          </p:nvSpPr>
          <p:spPr bwMode="auto">
            <a:xfrm>
              <a:off x="1104" y="3360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蚂蚁    在本次周游中所走路径的长度。 </a:t>
              </a:r>
            </a:p>
          </p:txBody>
        </p:sp>
      </p:grpSp>
      <p:sp>
        <p:nvSpPr>
          <p:cNvPr id="41991" name="Text Box 15"/>
          <p:cNvSpPr txBox="1">
            <a:spLocks noChangeArrowheads="1"/>
          </p:cNvSpPr>
          <p:nvPr/>
        </p:nvSpPr>
        <p:spPr bwMode="auto">
          <a:xfrm>
            <a:off x="1066800" y="533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当所有蚂蚁完成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次周游后，各路径上的信息素为：</a:t>
            </a:r>
          </a:p>
        </p:txBody>
      </p:sp>
      <p:grpSp>
        <p:nvGrpSpPr>
          <p:cNvPr id="41992" name="Group 16"/>
          <p:cNvGrpSpPr>
            <a:grpSpLocks/>
          </p:cNvGrpSpPr>
          <p:nvPr/>
        </p:nvGrpSpPr>
        <p:grpSpPr bwMode="auto">
          <a:xfrm>
            <a:off x="1143000" y="5546725"/>
            <a:ext cx="2971800" cy="473075"/>
            <a:chOff x="720" y="3734"/>
            <a:chExt cx="1840" cy="308"/>
          </a:xfrm>
        </p:grpSpPr>
        <p:graphicFrame>
          <p:nvGraphicFramePr>
            <p:cNvPr id="41993" name="Object 17"/>
            <p:cNvGraphicFramePr>
              <a:graphicFrameLocks noChangeAspect="1"/>
            </p:cNvGraphicFramePr>
            <p:nvPr/>
          </p:nvGraphicFramePr>
          <p:xfrm>
            <a:off x="1776" y="3744"/>
            <a:ext cx="78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6" name="公式" r:id="rId15" imgW="634725" imgH="241195" progId="Equation.3">
                    <p:embed/>
                  </p:oleObj>
                </mc:Choice>
                <mc:Fallback>
                  <p:oleObj name="公式" r:id="rId15" imgW="63472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744"/>
                          <a:ext cx="78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4" name="Text Box 18"/>
            <p:cNvSpPr txBox="1">
              <a:spLocks noChangeArrowheads="1"/>
            </p:cNvSpPr>
            <p:nvPr/>
          </p:nvSpPr>
          <p:spPr bwMode="auto">
            <a:xfrm>
              <a:off x="720" y="3734"/>
              <a:ext cx="110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开始时，令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985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88" name="Group 128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A,B,C,D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A,B,C,D,E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77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8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9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0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1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82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38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79" name="Group 71"/>
          <p:cNvGraphicFramePr>
            <a:graphicFrameLocks noGrp="1"/>
          </p:cNvGraphicFramePr>
          <p:nvPr/>
        </p:nvGraphicFramePr>
        <p:xfrm>
          <a:off x="6858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1.117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01" name="Object 138"/>
          <p:cNvGraphicFramePr>
            <a:graphicFrameLocks noChangeAspect="1"/>
          </p:cNvGraphicFramePr>
          <p:nvPr/>
        </p:nvGraphicFramePr>
        <p:xfrm>
          <a:off x="40386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2" name="Object 139"/>
          <p:cNvGraphicFramePr>
            <a:graphicFrameLocks noChangeAspect="1"/>
          </p:cNvGraphicFramePr>
          <p:nvPr/>
        </p:nvGraphicFramePr>
        <p:xfrm>
          <a:off x="65722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3" name="Object 140"/>
          <p:cNvGraphicFramePr>
            <a:graphicFrameLocks noChangeAspect="1"/>
          </p:cNvGraphicFramePr>
          <p:nvPr/>
        </p:nvGraphicFramePr>
        <p:xfrm>
          <a:off x="4953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4" name="Object 141"/>
          <p:cNvGraphicFramePr>
            <a:graphicFrameLocks noChangeAspect="1"/>
          </p:cNvGraphicFramePr>
          <p:nvPr/>
        </p:nvGraphicFramePr>
        <p:xfrm>
          <a:off x="32766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5" name="Object 142"/>
          <p:cNvGraphicFramePr>
            <a:graphicFrameLocks noChangeAspect="1"/>
          </p:cNvGraphicFramePr>
          <p:nvPr/>
        </p:nvGraphicFramePr>
        <p:xfrm>
          <a:off x="58039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6" name="Object 143"/>
          <p:cNvGraphicFramePr>
            <a:graphicFrameLocks noChangeAspect="1"/>
          </p:cNvGraphicFramePr>
          <p:nvPr/>
        </p:nvGraphicFramePr>
        <p:xfrm>
          <a:off x="77311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84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6858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3.222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125" name="Object 71"/>
          <p:cNvGraphicFramePr>
            <a:graphicFrameLocks noChangeAspect="1"/>
          </p:cNvGraphicFramePr>
          <p:nvPr/>
        </p:nvGraphicFramePr>
        <p:xfrm>
          <a:off x="40386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6" name="Object 72"/>
          <p:cNvGraphicFramePr>
            <a:graphicFrameLocks noChangeAspect="1"/>
          </p:cNvGraphicFramePr>
          <p:nvPr/>
        </p:nvGraphicFramePr>
        <p:xfrm>
          <a:off x="65722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7" name="Object 73"/>
          <p:cNvGraphicFramePr>
            <a:graphicFrameLocks noChangeAspect="1"/>
          </p:cNvGraphicFramePr>
          <p:nvPr/>
        </p:nvGraphicFramePr>
        <p:xfrm>
          <a:off x="4953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8" name="Object 74"/>
          <p:cNvGraphicFramePr>
            <a:graphicFrameLocks noChangeAspect="1"/>
          </p:cNvGraphicFramePr>
          <p:nvPr/>
        </p:nvGraphicFramePr>
        <p:xfrm>
          <a:off x="32766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9" name="Object 75"/>
          <p:cNvGraphicFramePr>
            <a:graphicFrameLocks noChangeAspect="1"/>
          </p:cNvGraphicFramePr>
          <p:nvPr/>
        </p:nvGraphicFramePr>
        <p:xfrm>
          <a:off x="58039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30" name="Object 76"/>
          <p:cNvGraphicFramePr>
            <a:graphicFrameLocks noChangeAspect="1"/>
          </p:cNvGraphicFramePr>
          <p:nvPr/>
        </p:nvGraphicFramePr>
        <p:xfrm>
          <a:off x="77311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35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2.367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D,E,A,B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D,E,A,B,C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49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0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1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2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3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4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10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Group 4"/>
          <p:cNvGraphicFramePr>
            <a:graphicFrameLocks noGrp="1"/>
          </p:cNvGraphicFramePr>
          <p:nvPr/>
        </p:nvGraphicFramePr>
        <p:xfrm>
          <a:off x="5334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2.222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173" name="Object 71"/>
          <p:cNvGraphicFramePr>
            <a:graphicFrameLocks noChangeAspect="1"/>
          </p:cNvGraphicFramePr>
          <p:nvPr/>
        </p:nvGraphicFramePr>
        <p:xfrm>
          <a:off x="38862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4" name="Object 72"/>
          <p:cNvGraphicFramePr>
            <a:graphicFrameLocks noChangeAspect="1"/>
          </p:cNvGraphicFramePr>
          <p:nvPr/>
        </p:nvGraphicFramePr>
        <p:xfrm>
          <a:off x="64198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5" name="Object 73"/>
          <p:cNvGraphicFramePr>
            <a:graphicFrameLocks noChangeAspect="1"/>
          </p:cNvGraphicFramePr>
          <p:nvPr/>
        </p:nvGraphicFramePr>
        <p:xfrm>
          <a:off x="48006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6" name="Object 74"/>
          <p:cNvGraphicFramePr>
            <a:graphicFrameLocks noChangeAspect="1"/>
          </p:cNvGraphicFramePr>
          <p:nvPr/>
        </p:nvGraphicFramePr>
        <p:xfrm>
          <a:off x="31242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7" name="Object 75"/>
          <p:cNvGraphicFramePr>
            <a:graphicFrameLocks noChangeAspect="1"/>
          </p:cNvGraphicFramePr>
          <p:nvPr/>
        </p:nvGraphicFramePr>
        <p:xfrm>
          <a:off x="56515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8" name="Object 76"/>
          <p:cNvGraphicFramePr>
            <a:graphicFrameLocks noChangeAspect="1"/>
          </p:cNvGraphicFramePr>
          <p:nvPr/>
        </p:nvGraphicFramePr>
        <p:xfrm>
          <a:off x="75787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86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32" name="Group 68"/>
          <p:cNvGraphicFramePr>
            <a:graphicFrameLocks noGrp="1"/>
          </p:cNvGraphicFramePr>
          <p:nvPr/>
        </p:nvGraphicFramePr>
        <p:xfrm>
          <a:off x="381000" y="884238"/>
          <a:ext cx="8534400" cy="5592762"/>
        </p:xfrm>
        <a:graphic>
          <a:graphicData uri="http://schemas.openxmlformats.org/drawingml/2006/table">
            <a:tbl>
              <a:tblPr/>
              <a:tblGrid>
                <a:gridCol w="609600"/>
                <a:gridCol w="1835150"/>
                <a:gridCol w="1397000"/>
                <a:gridCol w="1363663"/>
                <a:gridCol w="1431925"/>
                <a:gridCol w="1897062"/>
              </a:tblGrid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11.1+11.1+11.1+1=34.3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9.1+9.1+1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=19.2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11.1+11.1+11.1+1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181" name="Group 53"/>
          <p:cNvGrpSpPr>
            <a:grpSpLocks/>
          </p:cNvGrpSpPr>
          <p:nvPr/>
        </p:nvGrpSpPr>
        <p:grpSpPr bwMode="auto">
          <a:xfrm>
            <a:off x="2590800" y="222250"/>
            <a:ext cx="3200400" cy="539750"/>
            <a:chOff x="1632" y="480"/>
            <a:chExt cx="2016" cy="340"/>
          </a:xfrm>
        </p:grpSpPr>
        <p:graphicFrame>
          <p:nvGraphicFramePr>
            <p:cNvPr id="48182" name="Object 54"/>
            <p:cNvGraphicFramePr>
              <a:graphicFrameLocks noChangeAspect="1"/>
            </p:cNvGraphicFramePr>
            <p:nvPr/>
          </p:nvGraphicFramePr>
          <p:xfrm>
            <a:off x="2928" y="516"/>
            <a:ext cx="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4" name="公式" r:id="rId3" imgW="571252" imgH="241195" progId="Equation.3">
                    <p:embed/>
                  </p:oleObj>
                </mc:Choice>
                <mc:Fallback>
                  <p:oleObj name="公式" r:id="rId3" imgW="571252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16"/>
                          <a:ext cx="7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3" name="Text Box 55"/>
            <p:cNvSpPr txBox="1">
              <a:spLocks noChangeArrowheads="1"/>
            </p:cNvSpPr>
            <p:nvPr/>
          </p:nvSpPr>
          <p:spPr bwMode="auto">
            <a:xfrm>
              <a:off x="1632" y="480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0066"/>
                  </a:solidFill>
                </a:rPr>
                <a:t>信息素矩阵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626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42" name="Group 138"/>
          <p:cNvGraphicFramePr>
            <a:graphicFrameLocks noGrp="1"/>
          </p:cNvGraphicFramePr>
          <p:nvPr/>
        </p:nvGraphicFramePr>
        <p:xfrm>
          <a:off x="457200" y="304800"/>
          <a:ext cx="83058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704850"/>
                <a:gridCol w="838200"/>
                <a:gridCol w="914400"/>
                <a:gridCol w="762000"/>
                <a:gridCol w="685800"/>
                <a:gridCol w="762000"/>
                <a:gridCol w="1143000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21.258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34.643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11.683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A,E,D,C,B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28" name="Object 71"/>
          <p:cNvGraphicFramePr>
            <a:graphicFrameLocks noChangeAspect="1"/>
          </p:cNvGraphicFramePr>
          <p:nvPr/>
        </p:nvGraphicFramePr>
        <p:xfrm>
          <a:off x="38100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9" name="Object 72"/>
          <p:cNvGraphicFramePr>
            <a:graphicFrameLocks noChangeAspect="1"/>
          </p:cNvGraphicFramePr>
          <p:nvPr/>
        </p:nvGraphicFramePr>
        <p:xfrm>
          <a:off x="7010400" y="609600"/>
          <a:ext cx="590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9600"/>
                        <a:ext cx="590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30" name="Object 73"/>
          <p:cNvGraphicFramePr>
            <a:graphicFrameLocks noChangeAspect="1"/>
          </p:cNvGraphicFramePr>
          <p:nvPr/>
        </p:nvGraphicFramePr>
        <p:xfrm>
          <a:off x="4572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31" name="Object 74"/>
          <p:cNvGraphicFramePr>
            <a:graphicFrameLocks noChangeAspect="1"/>
          </p:cNvGraphicFramePr>
          <p:nvPr/>
        </p:nvGraphicFramePr>
        <p:xfrm>
          <a:off x="30480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32" name="Object 75"/>
          <p:cNvGraphicFramePr>
            <a:graphicFrameLocks noChangeAspect="1"/>
          </p:cNvGraphicFramePr>
          <p:nvPr/>
        </p:nvGraphicFramePr>
        <p:xfrm>
          <a:off x="63246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33" name="Object 76"/>
          <p:cNvGraphicFramePr>
            <a:graphicFrameLocks noChangeAspect="1"/>
          </p:cNvGraphicFramePr>
          <p:nvPr/>
        </p:nvGraphicFramePr>
        <p:xfrm>
          <a:off x="7924800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34" name="Object 130"/>
          <p:cNvGraphicFramePr>
            <a:graphicFrameLocks noChangeAspect="1"/>
          </p:cNvGraphicFramePr>
          <p:nvPr/>
        </p:nvGraphicFramePr>
        <p:xfrm>
          <a:off x="5638800" y="685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公式" r:id="rId15" imgW="164885" imgH="164885" progId="Equation.3">
                  <p:embed/>
                </p:oleObj>
              </mc:Choice>
              <mc:Fallback>
                <p:oleObj name="公式" r:id="rId15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85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34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685800" y="3810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B,A,E,D,C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45" name="Object 71"/>
          <p:cNvGraphicFramePr>
            <a:graphicFrameLocks noChangeAspect="1"/>
          </p:cNvGraphicFramePr>
          <p:nvPr/>
        </p:nvGraphicFramePr>
        <p:xfrm>
          <a:off x="4038600" y="6524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524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6" name="Object 72"/>
          <p:cNvGraphicFramePr>
            <a:graphicFrameLocks noChangeAspect="1"/>
          </p:cNvGraphicFramePr>
          <p:nvPr/>
        </p:nvGraphicFramePr>
        <p:xfrm>
          <a:off x="6572250" y="7064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7064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7" name="Object 73"/>
          <p:cNvGraphicFramePr>
            <a:graphicFrameLocks noChangeAspect="1"/>
          </p:cNvGraphicFramePr>
          <p:nvPr/>
        </p:nvGraphicFramePr>
        <p:xfrm>
          <a:off x="4953000" y="6350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350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8" name="Object 74"/>
          <p:cNvGraphicFramePr>
            <a:graphicFrameLocks noChangeAspect="1"/>
          </p:cNvGraphicFramePr>
          <p:nvPr/>
        </p:nvGraphicFramePr>
        <p:xfrm>
          <a:off x="3276600" y="6889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889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9" name="Object 75"/>
          <p:cNvGraphicFramePr>
            <a:graphicFrameLocks noChangeAspect="1"/>
          </p:cNvGraphicFramePr>
          <p:nvPr/>
        </p:nvGraphicFramePr>
        <p:xfrm>
          <a:off x="5803900" y="6858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858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50" name="Object 76"/>
          <p:cNvGraphicFramePr>
            <a:graphicFrameLocks noChangeAspect="1"/>
          </p:cNvGraphicFramePr>
          <p:nvPr/>
        </p:nvGraphicFramePr>
        <p:xfrm>
          <a:off x="7731125" y="6858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858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889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40.98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C,B,A,E,D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69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0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1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2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3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4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6739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990600" y="7620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00"/>
                </a:solidFill>
                <a:ea typeface="幼圆" pitchFamily="49" charset="-122"/>
              </a:rPr>
              <a:t>（四）优点</a:t>
            </a:r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1219200" y="1597025"/>
            <a:ext cx="6972300" cy="3935413"/>
            <a:chOff x="816" y="1121"/>
            <a:chExt cx="4392" cy="2479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874" y="1121"/>
              <a:ext cx="4334" cy="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6600CC"/>
                  </a:solidFill>
                  <a:latin typeface="宋体" pitchFamily="2" charset="-122"/>
                </a:rPr>
                <a:t>◆</a:t>
              </a:r>
              <a:r>
                <a:rPr lang="zh-CN" altLang="en-US" sz="2800" b="1">
                  <a:solidFill>
                    <a:srgbClr val="000000"/>
                  </a:solidFill>
                </a:rPr>
                <a:t>求解问题的快速性</a:t>
              </a: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由正反馈机制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决定；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6600CC"/>
                  </a:solidFill>
                  <a:latin typeface="宋体" pitchFamily="2" charset="-122"/>
                </a:rPr>
                <a:t>◆</a:t>
              </a:r>
              <a:r>
                <a:rPr lang="zh-CN" altLang="en-US" sz="2800" b="1">
                  <a:solidFill>
                    <a:srgbClr val="000000"/>
                  </a:solidFill>
                </a:rPr>
                <a:t>全局优化性</a:t>
              </a: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由分布式计算决定，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避免蚁群在寻优空间中过早收敛；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6600CC"/>
                  </a:solidFill>
                </a:rPr>
                <a:t>◆</a:t>
              </a:r>
              <a:r>
                <a:rPr lang="zh-CN" altLang="en-US" sz="2800" b="1">
                  <a:solidFill>
                    <a:srgbClr val="000000"/>
                  </a:solidFill>
                </a:rPr>
                <a:t>有限时间内答案的合理性</a:t>
              </a:r>
              <a:r>
                <a:rPr lang="en-US" altLang="zh-CN" sz="2800" b="1">
                  <a:solidFill>
                    <a:srgbClr val="000000"/>
                  </a:solidFill>
                </a:rPr>
                <a:t>——</a:t>
              </a:r>
              <a:r>
                <a:rPr lang="zh-CN" altLang="en-US" sz="2800" b="1">
                  <a:solidFill>
                    <a:srgbClr val="000000"/>
                  </a:solidFill>
                </a:rPr>
                <a:t>由贪婪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式搜索模式决定，使能在搜索过程的早期</a:t>
              </a:r>
            </a:p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就找到可以接受的较好解。</a:t>
              </a:r>
            </a:p>
          </p:txBody>
        </p:sp>
        <p:sp>
          <p:nvSpPr>
            <p:cNvPr id="6149" name="AutoShape 6"/>
            <p:cNvSpPr>
              <a:spLocks/>
            </p:cNvSpPr>
            <p:nvPr/>
          </p:nvSpPr>
          <p:spPr bwMode="auto">
            <a:xfrm>
              <a:off x="816" y="1293"/>
              <a:ext cx="240" cy="216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150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Group 4"/>
          <p:cNvGraphicFramePr>
            <a:graphicFrameLocks noGrp="1"/>
          </p:cNvGraphicFramePr>
          <p:nvPr/>
        </p:nvGraphicFramePr>
        <p:xfrm>
          <a:off x="6858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D,C,B,A,E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93" name="Object 71"/>
          <p:cNvGraphicFramePr>
            <a:graphicFrameLocks noChangeAspect="1"/>
          </p:cNvGraphicFramePr>
          <p:nvPr/>
        </p:nvGraphicFramePr>
        <p:xfrm>
          <a:off x="40386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4" name="Object 72"/>
          <p:cNvGraphicFramePr>
            <a:graphicFrameLocks noChangeAspect="1"/>
          </p:cNvGraphicFramePr>
          <p:nvPr/>
        </p:nvGraphicFramePr>
        <p:xfrm>
          <a:off x="65722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5" name="Object 73"/>
          <p:cNvGraphicFramePr>
            <a:graphicFrameLocks noChangeAspect="1"/>
          </p:cNvGraphicFramePr>
          <p:nvPr/>
        </p:nvGraphicFramePr>
        <p:xfrm>
          <a:off x="49530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6" name="Object 74"/>
          <p:cNvGraphicFramePr>
            <a:graphicFrameLocks noChangeAspect="1"/>
          </p:cNvGraphicFramePr>
          <p:nvPr/>
        </p:nvGraphicFramePr>
        <p:xfrm>
          <a:off x="32766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7" name="Object 75"/>
          <p:cNvGraphicFramePr>
            <a:graphicFrameLocks noChangeAspect="1"/>
          </p:cNvGraphicFramePr>
          <p:nvPr/>
        </p:nvGraphicFramePr>
        <p:xfrm>
          <a:off x="58039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8" name="Object 76"/>
          <p:cNvGraphicFramePr>
            <a:graphicFrameLocks noChangeAspect="1"/>
          </p:cNvGraphicFramePr>
          <p:nvPr/>
        </p:nvGraphicFramePr>
        <p:xfrm>
          <a:off x="77311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654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609600" y="304800"/>
          <a:ext cx="8001000" cy="6248400"/>
        </p:xfrm>
        <a:graphic>
          <a:graphicData uri="http://schemas.openxmlformats.org/drawingml/2006/table">
            <a:tbl>
              <a:tblPr/>
              <a:tblGrid>
                <a:gridCol w="407988"/>
                <a:gridCol w="452437"/>
                <a:gridCol w="430213"/>
                <a:gridCol w="1204912"/>
                <a:gridCol w="822325"/>
                <a:gridCol w="887413"/>
                <a:gridCol w="869950"/>
                <a:gridCol w="688975"/>
                <a:gridCol w="860425"/>
                <a:gridCol w="1376362"/>
              </a:tblGrid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E,D,C,B,A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17" name="Object 71"/>
          <p:cNvGraphicFramePr>
            <a:graphicFrameLocks noChangeAspect="1"/>
          </p:cNvGraphicFramePr>
          <p:nvPr/>
        </p:nvGraphicFramePr>
        <p:xfrm>
          <a:off x="3962400" y="576263"/>
          <a:ext cx="685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公式" r:id="rId3" imgW="355446" imgH="241195" progId="Equation.3">
                  <p:embed/>
                </p:oleObj>
              </mc:Choice>
              <mc:Fallback>
                <p:oleObj name="公式" r:id="rId3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6263"/>
                        <a:ext cx="685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8" name="Object 72"/>
          <p:cNvGraphicFramePr>
            <a:graphicFrameLocks noChangeAspect="1"/>
          </p:cNvGraphicFramePr>
          <p:nvPr/>
        </p:nvGraphicFramePr>
        <p:xfrm>
          <a:off x="6496050" y="630238"/>
          <a:ext cx="59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公式" r:id="rId5" imgW="291973" imgH="253890" progId="Equation.3">
                  <p:embed/>
                </p:oleObj>
              </mc:Choice>
              <mc:Fallback>
                <p:oleObj name="公式" r:id="rId5" imgW="2919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630238"/>
                        <a:ext cx="59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9" name="Object 73"/>
          <p:cNvGraphicFramePr>
            <a:graphicFrameLocks noChangeAspect="1"/>
          </p:cNvGraphicFramePr>
          <p:nvPr/>
        </p:nvGraphicFramePr>
        <p:xfrm>
          <a:off x="4876800" y="558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公式" r:id="rId7" imgW="380835" imgH="253890" progId="Equation.3">
                  <p:embed/>
                </p:oleObj>
              </mc:Choice>
              <mc:Fallback>
                <p:oleObj name="公式" r:id="rId7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58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0" name="Object 74"/>
          <p:cNvGraphicFramePr>
            <a:graphicFrameLocks noChangeAspect="1"/>
          </p:cNvGraphicFramePr>
          <p:nvPr/>
        </p:nvGraphicFramePr>
        <p:xfrm>
          <a:off x="3200400" y="612775"/>
          <a:ext cx="609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2775"/>
                        <a:ext cx="609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1" name="Object 75"/>
          <p:cNvGraphicFramePr>
            <a:graphicFrameLocks noChangeAspect="1"/>
          </p:cNvGraphicFramePr>
          <p:nvPr/>
        </p:nvGraphicFramePr>
        <p:xfrm>
          <a:off x="5727700" y="609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96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2" name="Object 76"/>
          <p:cNvGraphicFramePr>
            <a:graphicFrameLocks noChangeAspect="1"/>
          </p:cNvGraphicFramePr>
          <p:nvPr/>
        </p:nvGraphicFramePr>
        <p:xfrm>
          <a:off x="7654925" y="6096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6096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51685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1239838" y="1243013"/>
            <a:ext cx="6837362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</a:rPr>
              <a:t>    </a:t>
            </a:r>
            <a:r>
              <a:rPr lang="zh-CN" altLang="en-US" sz="3200" b="1">
                <a:solidFill>
                  <a:srgbClr val="000000"/>
                </a:solidFill>
              </a:rPr>
              <a:t>至此出现了停滞现象，算法结束。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    已找到最优解：</a:t>
            </a:r>
            <a:r>
              <a:rPr lang="en-US" altLang="zh-CN" sz="3200" b="1">
                <a:solidFill>
                  <a:srgbClr val="000000"/>
                </a:solidFill>
              </a:rPr>
              <a:t>AEDCBA,</a:t>
            </a:r>
            <a:r>
              <a:rPr lang="zh-CN" altLang="en-US" sz="3200" b="1">
                <a:solidFill>
                  <a:srgbClr val="000000"/>
                </a:solidFill>
              </a:rPr>
              <a:t>目标函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数值为</a:t>
            </a:r>
            <a:r>
              <a:rPr lang="en-US" altLang="zh-CN" sz="3200" b="1">
                <a:solidFill>
                  <a:srgbClr val="000000"/>
                </a:solidFill>
              </a:rPr>
              <a:t>9</a:t>
            </a:r>
            <a:r>
              <a:rPr lang="zh-CN" altLang="en-US" sz="3200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527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试用蚁群算法求解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个点的对称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TSP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。已知资料如下。</a:t>
            </a:r>
            <a:endParaRPr kumimoji="1" lang="zh-CN" altLang="en-US" b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225550" y="1997075"/>
            <a:ext cx="6235700" cy="4338638"/>
            <a:chOff x="0" y="0"/>
            <a:chExt cx="3122" cy="2688"/>
          </a:xfrm>
        </p:grpSpPr>
        <p:grpSp>
          <p:nvGrpSpPr>
            <p:cNvPr id="55302" name="Group 4"/>
            <p:cNvGrpSpPr>
              <a:grpSpLocks/>
            </p:cNvGrpSpPr>
            <p:nvPr/>
          </p:nvGrpSpPr>
          <p:grpSpPr bwMode="auto">
            <a:xfrm>
              <a:off x="0" y="0"/>
              <a:ext cx="386" cy="384"/>
              <a:chOff x="0" y="0"/>
              <a:chExt cx="386" cy="384"/>
            </a:xfrm>
          </p:grpSpPr>
          <p:sp>
            <p:nvSpPr>
              <p:cNvPr id="55447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 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4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3" name="Group 7"/>
            <p:cNvGrpSpPr>
              <a:grpSpLocks/>
            </p:cNvGrpSpPr>
            <p:nvPr/>
          </p:nvGrpSpPr>
          <p:grpSpPr bwMode="auto">
            <a:xfrm>
              <a:off x="386" y="0"/>
              <a:ext cx="434" cy="384"/>
              <a:chOff x="386" y="0"/>
              <a:chExt cx="434" cy="384"/>
            </a:xfrm>
          </p:grpSpPr>
          <p:sp>
            <p:nvSpPr>
              <p:cNvPr id="55445" name="Rectangle 8"/>
              <p:cNvSpPr>
                <a:spLocks noChangeArrowheads="1"/>
              </p:cNvSpPr>
              <p:nvPr/>
            </p:nvSpPr>
            <p:spPr bwMode="auto">
              <a:xfrm>
                <a:off x="429" y="0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5446" name="Rectangle 9"/>
              <p:cNvSpPr>
                <a:spLocks noChangeArrowheads="1"/>
              </p:cNvSpPr>
              <p:nvPr/>
            </p:nvSpPr>
            <p:spPr bwMode="auto">
              <a:xfrm>
                <a:off x="386" y="0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4" name="Group 10"/>
            <p:cNvGrpSpPr>
              <a:grpSpLocks/>
            </p:cNvGrpSpPr>
            <p:nvPr/>
          </p:nvGrpSpPr>
          <p:grpSpPr bwMode="auto">
            <a:xfrm>
              <a:off x="820" y="0"/>
              <a:ext cx="446" cy="384"/>
              <a:chOff x="820" y="0"/>
              <a:chExt cx="446" cy="384"/>
            </a:xfrm>
          </p:grpSpPr>
          <p:sp>
            <p:nvSpPr>
              <p:cNvPr id="55443" name="Rectangle 11"/>
              <p:cNvSpPr>
                <a:spLocks noChangeArrowheads="1"/>
              </p:cNvSpPr>
              <p:nvPr/>
            </p:nvSpPr>
            <p:spPr bwMode="auto">
              <a:xfrm>
                <a:off x="863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44" name="Rectangle 12"/>
              <p:cNvSpPr>
                <a:spLocks noChangeArrowheads="1"/>
              </p:cNvSpPr>
              <p:nvPr/>
            </p:nvSpPr>
            <p:spPr bwMode="auto">
              <a:xfrm>
                <a:off x="820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5" name="Group 13"/>
            <p:cNvGrpSpPr>
              <a:grpSpLocks/>
            </p:cNvGrpSpPr>
            <p:nvPr/>
          </p:nvGrpSpPr>
          <p:grpSpPr bwMode="auto">
            <a:xfrm>
              <a:off x="1266" y="0"/>
              <a:ext cx="446" cy="384"/>
              <a:chOff x="1266" y="0"/>
              <a:chExt cx="446" cy="384"/>
            </a:xfrm>
          </p:grpSpPr>
          <p:sp>
            <p:nvSpPr>
              <p:cNvPr id="55441" name="Rectangle 14"/>
              <p:cNvSpPr>
                <a:spLocks noChangeArrowheads="1"/>
              </p:cNvSpPr>
              <p:nvPr/>
            </p:nvSpPr>
            <p:spPr bwMode="auto">
              <a:xfrm>
                <a:off x="1309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42" name="Rectangle 15"/>
              <p:cNvSpPr>
                <a:spLocks noChangeArrowheads="1"/>
              </p:cNvSpPr>
              <p:nvPr/>
            </p:nvSpPr>
            <p:spPr bwMode="auto">
              <a:xfrm>
                <a:off x="1266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6" name="Group 16"/>
            <p:cNvGrpSpPr>
              <a:grpSpLocks/>
            </p:cNvGrpSpPr>
            <p:nvPr/>
          </p:nvGrpSpPr>
          <p:grpSpPr bwMode="auto">
            <a:xfrm>
              <a:off x="1712" y="0"/>
              <a:ext cx="446" cy="384"/>
              <a:chOff x="1712" y="0"/>
              <a:chExt cx="446" cy="384"/>
            </a:xfrm>
          </p:grpSpPr>
          <p:sp>
            <p:nvSpPr>
              <p:cNvPr id="55439" name="Rectangle 17"/>
              <p:cNvSpPr>
                <a:spLocks noChangeArrowheads="1"/>
              </p:cNvSpPr>
              <p:nvPr/>
            </p:nvSpPr>
            <p:spPr bwMode="auto">
              <a:xfrm>
                <a:off x="1755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40" name="Rectangle 18"/>
              <p:cNvSpPr>
                <a:spLocks noChangeArrowheads="1"/>
              </p:cNvSpPr>
              <p:nvPr/>
            </p:nvSpPr>
            <p:spPr bwMode="auto">
              <a:xfrm>
                <a:off x="1712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7" name="Group 19"/>
            <p:cNvGrpSpPr>
              <a:grpSpLocks/>
            </p:cNvGrpSpPr>
            <p:nvPr/>
          </p:nvGrpSpPr>
          <p:grpSpPr bwMode="auto">
            <a:xfrm>
              <a:off x="2158" y="0"/>
              <a:ext cx="446" cy="384"/>
              <a:chOff x="2158" y="0"/>
              <a:chExt cx="446" cy="384"/>
            </a:xfrm>
          </p:grpSpPr>
          <p:sp>
            <p:nvSpPr>
              <p:cNvPr id="55437" name="Rectangle 20"/>
              <p:cNvSpPr>
                <a:spLocks noChangeArrowheads="1"/>
              </p:cNvSpPr>
              <p:nvPr/>
            </p:nvSpPr>
            <p:spPr bwMode="auto">
              <a:xfrm>
                <a:off x="2201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38" name="Rectangle 21"/>
              <p:cNvSpPr>
                <a:spLocks noChangeArrowheads="1"/>
              </p:cNvSpPr>
              <p:nvPr/>
            </p:nvSpPr>
            <p:spPr bwMode="auto">
              <a:xfrm>
                <a:off x="2158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8" name="Group 22"/>
            <p:cNvGrpSpPr>
              <a:grpSpLocks/>
            </p:cNvGrpSpPr>
            <p:nvPr/>
          </p:nvGrpSpPr>
          <p:grpSpPr bwMode="auto">
            <a:xfrm>
              <a:off x="2604" y="0"/>
              <a:ext cx="518" cy="384"/>
              <a:chOff x="2604" y="0"/>
              <a:chExt cx="518" cy="384"/>
            </a:xfrm>
          </p:grpSpPr>
          <p:sp>
            <p:nvSpPr>
              <p:cNvPr id="55435" name="Rectangle 23"/>
              <p:cNvSpPr>
                <a:spLocks noChangeArrowheads="1"/>
              </p:cNvSpPr>
              <p:nvPr/>
            </p:nvSpPr>
            <p:spPr bwMode="auto">
              <a:xfrm>
                <a:off x="2647" y="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36" name="Rectangle 24"/>
              <p:cNvSpPr>
                <a:spLocks noChangeArrowheads="1"/>
              </p:cNvSpPr>
              <p:nvPr/>
            </p:nvSpPr>
            <p:spPr bwMode="auto">
              <a:xfrm>
                <a:off x="2604" y="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9" name="Group 25"/>
            <p:cNvGrpSpPr>
              <a:grpSpLocks/>
            </p:cNvGrpSpPr>
            <p:nvPr/>
          </p:nvGrpSpPr>
          <p:grpSpPr bwMode="auto">
            <a:xfrm>
              <a:off x="0" y="384"/>
              <a:ext cx="386" cy="384"/>
              <a:chOff x="0" y="384"/>
              <a:chExt cx="386" cy="384"/>
            </a:xfrm>
          </p:grpSpPr>
          <p:sp>
            <p:nvSpPr>
              <p:cNvPr id="55433" name="Rectangle 26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34" name="Rectangle 2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0" name="Group 28"/>
            <p:cNvGrpSpPr>
              <a:grpSpLocks/>
            </p:cNvGrpSpPr>
            <p:nvPr/>
          </p:nvGrpSpPr>
          <p:grpSpPr bwMode="auto">
            <a:xfrm>
              <a:off x="386" y="384"/>
              <a:ext cx="434" cy="384"/>
              <a:chOff x="386" y="384"/>
              <a:chExt cx="434" cy="384"/>
            </a:xfrm>
          </p:grpSpPr>
          <p:sp>
            <p:nvSpPr>
              <p:cNvPr id="55431" name="Rectangle 29"/>
              <p:cNvSpPr>
                <a:spLocks noChangeArrowheads="1"/>
              </p:cNvSpPr>
              <p:nvPr/>
            </p:nvSpPr>
            <p:spPr bwMode="auto">
              <a:xfrm>
                <a:off x="429" y="384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32" name="Rectangle 30"/>
              <p:cNvSpPr>
                <a:spLocks noChangeArrowheads="1"/>
              </p:cNvSpPr>
              <p:nvPr/>
            </p:nvSpPr>
            <p:spPr bwMode="auto">
              <a:xfrm>
                <a:off x="386" y="384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1" name="Group 31"/>
            <p:cNvGrpSpPr>
              <a:grpSpLocks/>
            </p:cNvGrpSpPr>
            <p:nvPr/>
          </p:nvGrpSpPr>
          <p:grpSpPr bwMode="auto">
            <a:xfrm>
              <a:off x="820" y="384"/>
              <a:ext cx="446" cy="384"/>
              <a:chOff x="820" y="384"/>
              <a:chExt cx="446" cy="384"/>
            </a:xfrm>
          </p:grpSpPr>
          <p:sp>
            <p:nvSpPr>
              <p:cNvPr id="55429" name="Rectangle 32"/>
              <p:cNvSpPr>
                <a:spLocks noChangeArrowheads="1"/>
              </p:cNvSpPr>
              <p:nvPr/>
            </p:nvSpPr>
            <p:spPr bwMode="auto">
              <a:xfrm>
                <a:off x="863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57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30" name="Rectangle 33"/>
              <p:cNvSpPr>
                <a:spLocks noChangeArrowheads="1"/>
              </p:cNvSpPr>
              <p:nvPr/>
            </p:nvSpPr>
            <p:spPr bwMode="auto">
              <a:xfrm>
                <a:off x="820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2" name="Group 34"/>
            <p:cNvGrpSpPr>
              <a:grpSpLocks/>
            </p:cNvGrpSpPr>
            <p:nvPr/>
          </p:nvGrpSpPr>
          <p:grpSpPr bwMode="auto">
            <a:xfrm>
              <a:off x="1266" y="384"/>
              <a:ext cx="446" cy="384"/>
              <a:chOff x="1266" y="384"/>
              <a:chExt cx="446" cy="384"/>
            </a:xfrm>
          </p:grpSpPr>
          <p:sp>
            <p:nvSpPr>
              <p:cNvPr id="55427" name="Rectangle 35"/>
              <p:cNvSpPr>
                <a:spLocks noChangeArrowheads="1"/>
              </p:cNvSpPr>
              <p:nvPr/>
            </p:nvSpPr>
            <p:spPr bwMode="auto">
              <a:xfrm>
                <a:off x="1309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28" name="Rectangle 36"/>
              <p:cNvSpPr>
                <a:spLocks noChangeArrowheads="1"/>
              </p:cNvSpPr>
              <p:nvPr/>
            </p:nvSpPr>
            <p:spPr bwMode="auto">
              <a:xfrm>
                <a:off x="1266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3" name="Group 37"/>
            <p:cNvGrpSpPr>
              <a:grpSpLocks/>
            </p:cNvGrpSpPr>
            <p:nvPr/>
          </p:nvGrpSpPr>
          <p:grpSpPr bwMode="auto">
            <a:xfrm>
              <a:off x="1712" y="384"/>
              <a:ext cx="446" cy="384"/>
              <a:chOff x="1712" y="384"/>
              <a:chExt cx="446" cy="384"/>
            </a:xfrm>
          </p:grpSpPr>
          <p:sp>
            <p:nvSpPr>
              <p:cNvPr id="55425" name="Rectangle 38"/>
              <p:cNvSpPr>
                <a:spLocks noChangeArrowheads="1"/>
              </p:cNvSpPr>
              <p:nvPr/>
            </p:nvSpPr>
            <p:spPr bwMode="auto">
              <a:xfrm>
                <a:off x="1755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26" name="Rectangle 39"/>
              <p:cNvSpPr>
                <a:spLocks noChangeArrowheads="1"/>
              </p:cNvSpPr>
              <p:nvPr/>
            </p:nvSpPr>
            <p:spPr bwMode="auto">
              <a:xfrm>
                <a:off x="1712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4" name="Group 40"/>
            <p:cNvGrpSpPr>
              <a:grpSpLocks/>
            </p:cNvGrpSpPr>
            <p:nvPr/>
          </p:nvGrpSpPr>
          <p:grpSpPr bwMode="auto">
            <a:xfrm>
              <a:off x="2158" y="384"/>
              <a:ext cx="446" cy="384"/>
              <a:chOff x="2158" y="384"/>
              <a:chExt cx="446" cy="384"/>
            </a:xfrm>
          </p:grpSpPr>
          <p:sp>
            <p:nvSpPr>
              <p:cNvPr id="55423" name="Rectangle 41"/>
              <p:cNvSpPr>
                <a:spLocks noChangeArrowheads="1"/>
              </p:cNvSpPr>
              <p:nvPr/>
            </p:nvSpPr>
            <p:spPr bwMode="auto">
              <a:xfrm>
                <a:off x="2201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24" name="Rectangle 42"/>
              <p:cNvSpPr>
                <a:spLocks noChangeArrowheads="1"/>
              </p:cNvSpPr>
              <p:nvPr/>
            </p:nvSpPr>
            <p:spPr bwMode="auto">
              <a:xfrm>
                <a:off x="2158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5" name="Group 43"/>
            <p:cNvGrpSpPr>
              <a:grpSpLocks/>
            </p:cNvGrpSpPr>
            <p:nvPr/>
          </p:nvGrpSpPr>
          <p:grpSpPr bwMode="auto">
            <a:xfrm>
              <a:off x="2604" y="384"/>
              <a:ext cx="518" cy="384"/>
              <a:chOff x="2604" y="384"/>
              <a:chExt cx="518" cy="384"/>
            </a:xfrm>
          </p:grpSpPr>
          <p:sp>
            <p:nvSpPr>
              <p:cNvPr id="55421" name="Rectangle 44"/>
              <p:cNvSpPr>
                <a:spLocks noChangeArrowheads="1"/>
              </p:cNvSpPr>
              <p:nvPr/>
            </p:nvSpPr>
            <p:spPr bwMode="auto">
              <a:xfrm>
                <a:off x="2647" y="3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22" name="Rectangle 45"/>
              <p:cNvSpPr>
                <a:spLocks noChangeArrowheads="1"/>
              </p:cNvSpPr>
              <p:nvPr/>
            </p:nvSpPr>
            <p:spPr bwMode="auto">
              <a:xfrm>
                <a:off x="2604" y="38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6" name="Group 46"/>
            <p:cNvGrpSpPr>
              <a:grpSpLocks/>
            </p:cNvGrpSpPr>
            <p:nvPr/>
          </p:nvGrpSpPr>
          <p:grpSpPr bwMode="auto">
            <a:xfrm>
              <a:off x="0" y="768"/>
              <a:ext cx="386" cy="384"/>
              <a:chOff x="0" y="768"/>
              <a:chExt cx="386" cy="384"/>
            </a:xfrm>
          </p:grpSpPr>
          <p:sp>
            <p:nvSpPr>
              <p:cNvPr id="55419" name="Rectangle 47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20" name="Rectangle 48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7" name="Group 49"/>
            <p:cNvGrpSpPr>
              <a:grpSpLocks/>
            </p:cNvGrpSpPr>
            <p:nvPr/>
          </p:nvGrpSpPr>
          <p:grpSpPr bwMode="auto">
            <a:xfrm>
              <a:off x="386" y="768"/>
              <a:ext cx="434" cy="384"/>
              <a:chOff x="386" y="768"/>
              <a:chExt cx="434" cy="384"/>
            </a:xfrm>
          </p:grpSpPr>
          <p:sp>
            <p:nvSpPr>
              <p:cNvPr id="55417" name="Rectangle 50"/>
              <p:cNvSpPr>
                <a:spLocks noChangeArrowheads="1"/>
              </p:cNvSpPr>
              <p:nvPr/>
            </p:nvSpPr>
            <p:spPr bwMode="auto">
              <a:xfrm>
                <a:off x="429" y="768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57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18" name="Rectangle 51"/>
              <p:cNvSpPr>
                <a:spLocks noChangeArrowheads="1"/>
              </p:cNvSpPr>
              <p:nvPr/>
            </p:nvSpPr>
            <p:spPr bwMode="auto">
              <a:xfrm>
                <a:off x="386" y="768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8" name="Group 52"/>
            <p:cNvGrpSpPr>
              <a:grpSpLocks/>
            </p:cNvGrpSpPr>
            <p:nvPr/>
          </p:nvGrpSpPr>
          <p:grpSpPr bwMode="auto">
            <a:xfrm>
              <a:off x="820" y="768"/>
              <a:ext cx="446" cy="384"/>
              <a:chOff x="820" y="768"/>
              <a:chExt cx="446" cy="384"/>
            </a:xfrm>
          </p:grpSpPr>
          <p:sp>
            <p:nvSpPr>
              <p:cNvPr id="55415" name="Rectangle 53"/>
              <p:cNvSpPr>
                <a:spLocks noChangeArrowheads="1"/>
              </p:cNvSpPr>
              <p:nvPr/>
            </p:nvSpPr>
            <p:spPr bwMode="auto">
              <a:xfrm>
                <a:off x="863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16" name="Rectangle 54"/>
              <p:cNvSpPr>
                <a:spLocks noChangeArrowheads="1"/>
              </p:cNvSpPr>
              <p:nvPr/>
            </p:nvSpPr>
            <p:spPr bwMode="auto">
              <a:xfrm>
                <a:off x="820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19" name="Group 55"/>
            <p:cNvGrpSpPr>
              <a:grpSpLocks/>
            </p:cNvGrpSpPr>
            <p:nvPr/>
          </p:nvGrpSpPr>
          <p:grpSpPr bwMode="auto">
            <a:xfrm>
              <a:off x="1266" y="768"/>
              <a:ext cx="446" cy="384"/>
              <a:chOff x="1266" y="768"/>
              <a:chExt cx="446" cy="384"/>
            </a:xfrm>
          </p:grpSpPr>
          <p:sp>
            <p:nvSpPr>
              <p:cNvPr id="55413" name="Rectangle 56"/>
              <p:cNvSpPr>
                <a:spLocks noChangeArrowheads="1"/>
              </p:cNvSpPr>
              <p:nvPr/>
            </p:nvSpPr>
            <p:spPr bwMode="auto">
              <a:xfrm>
                <a:off x="1309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14" name="Rectangle 57"/>
              <p:cNvSpPr>
                <a:spLocks noChangeArrowheads="1"/>
              </p:cNvSpPr>
              <p:nvPr/>
            </p:nvSpPr>
            <p:spPr bwMode="auto">
              <a:xfrm>
                <a:off x="1266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0" name="Group 58"/>
            <p:cNvGrpSpPr>
              <a:grpSpLocks/>
            </p:cNvGrpSpPr>
            <p:nvPr/>
          </p:nvGrpSpPr>
          <p:grpSpPr bwMode="auto">
            <a:xfrm>
              <a:off x="1712" y="768"/>
              <a:ext cx="446" cy="384"/>
              <a:chOff x="1712" y="768"/>
              <a:chExt cx="446" cy="384"/>
            </a:xfrm>
          </p:grpSpPr>
          <p:sp>
            <p:nvSpPr>
              <p:cNvPr id="55411" name="Rectangle 59"/>
              <p:cNvSpPr>
                <a:spLocks noChangeArrowheads="1"/>
              </p:cNvSpPr>
              <p:nvPr/>
            </p:nvSpPr>
            <p:spPr bwMode="auto">
              <a:xfrm>
                <a:off x="1755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12" name="Rectangle 60"/>
              <p:cNvSpPr>
                <a:spLocks noChangeArrowheads="1"/>
              </p:cNvSpPr>
              <p:nvPr/>
            </p:nvSpPr>
            <p:spPr bwMode="auto">
              <a:xfrm>
                <a:off x="1712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1" name="Group 61"/>
            <p:cNvGrpSpPr>
              <a:grpSpLocks/>
            </p:cNvGrpSpPr>
            <p:nvPr/>
          </p:nvGrpSpPr>
          <p:grpSpPr bwMode="auto">
            <a:xfrm>
              <a:off x="2158" y="768"/>
              <a:ext cx="446" cy="384"/>
              <a:chOff x="2158" y="768"/>
              <a:chExt cx="446" cy="384"/>
            </a:xfrm>
          </p:grpSpPr>
          <p:sp>
            <p:nvSpPr>
              <p:cNvPr id="55409" name="Rectangle 62"/>
              <p:cNvSpPr>
                <a:spLocks noChangeArrowheads="1"/>
              </p:cNvSpPr>
              <p:nvPr/>
            </p:nvSpPr>
            <p:spPr bwMode="auto">
              <a:xfrm>
                <a:off x="2201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10" name="Rectangle 63"/>
              <p:cNvSpPr>
                <a:spLocks noChangeArrowheads="1"/>
              </p:cNvSpPr>
              <p:nvPr/>
            </p:nvSpPr>
            <p:spPr bwMode="auto">
              <a:xfrm>
                <a:off x="2158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2" name="Group 64"/>
            <p:cNvGrpSpPr>
              <a:grpSpLocks/>
            </p:cNvGrpSpPr>
            <p:nvPr/>
          </p:nvGrpSpPr>
          <p:grpSpPr bwMode="auto">
            <a:xfrm>
              <a:off x="2604" y="768"/>
              <a:ext cx="518" cy="384"/>
              <a:chOff x="2604" y="768"/>
              <a:chExt cx="518" cy="384"/>
            </a:xfrm>
          </p:grpSpPr>
          <p:sp>
            <p:nvSpPr>
              <p:cNvPr id="55407" name="Rectangle 65"/>
              <p:cNvSpPr>
                <a:spLocks noChangeArrowheads="1"/>
              </p:cNvSpPr>
              <p:nvPr/>
            </p:nvSpPr>
            <p:spPr bwMode="auto">
              <a:xfrm>
                <a:off x="2647" y="7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08" name="Rectangle 66"/>
              <p:cNvSpPr>
                <a:spLocks noChangeArrowheads="1"/>
              </p:cNvSpPr>
              <p:nvPr/>
            </p:nvSpPr>
            <p:spPr bwMode="auto">
              <a:xfrm>
                <a:off x="2604" y="768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3" name="Group 67"/>
            <p:cNvGrpSpPr>
              <a:grpSpLocks/>
            </p:cNvGrpSpPr>
            <p:nvPr/>
          </p:nvGrpSpPr>
          <p:grpSpPr bwMode="auto">
            <a:xfrm>
              <a:off x="0" y="1152"/>
              <a:ext cx="386" cy="384"/>
              <a:chOff x="0" y="1152"/>
              <a:chExt cx="386" cy="384"/>
            </a:xfrm>
          </p:grpSpPr>
          <p:sp>
            <p:nvSpPr>
              <p:cNvPr id="55405" name="Rectangle 68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06" name="Rectangle 69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4" name="Group 70"/>
            <p:cNvGrpSpPr>
              <a:grpSpLocks/>
            </p:cNvGrpSpPr>
            <p:nvPr/>
          </p:nvGrpSpPr>
          <p:grpSpPr bwMode="auto">
            <a:xfrm>
              <a:off x="386" y="1152"/>
              <a:ext cx="434" cy="384"/>
              <a:chOff x="386" y="1152"/>
              <a:chExt cx="434" cy="384"/>
            </a:xfrm>
          </p:grpSpPr>
          <p:sp>
            <p:nvSpPr>
              <p:cNvPr id="55403" name="Rectangle 71"/>
              <p:cNvSpPr>
                <a:spLocks noChangeArrowheads="1"/>
              </p:cNvSpPr>
              <p:nvPr/>
            </p:nvSpPr>
            <p:spPr bwMode="auto">
              <a:xfrm>
                <a:off x="429" y="1152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04" name="Rectangle 72"/>
              <p:cNvSpPr>
                <a:spLocks noChangeArrowheads="1"/>
              </p:cNvSpPr>
              <p:nvPr/>
            </p:nvSpPr>
            <p:spPr bwMode="auto">
              <a:xfrm>
                <a:off x="386" y="1152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5" name="Group 73"/>
            <p:cNvGrpSpPr>
              <a:grpSpLocks/>
            </p:cNvGrpSpPr>
            <p:nvPr/>
          </p:nvGrpSpPr>
          <p:grpSpPr bwMode="auto">
            <a:xfrm>
              <a:off x="820" y="1152"/>
              <a:ext cx="446" cy="384"/>
              <a:chOff x="820" y="1152"/>
              <a:chExt cx="446" cy="384"/>
            </a:xfrm>
          </p:grpSpPr>
          <p:sp>
            <p:nvSpPr>
              <p:cNvPr id="55401" name="Rectangle 74"/>
              <p:cNvSpPr>
                <a:spLocks noChangeArrowheads="1"/>
              </p:cNvSpPr>
              <p:nvPr/>
            </p:nvSpPr>
            <p:spPr bwMode="auto">
              <a:xfrm>
                <a:off x="863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02" name="Rectangle 75"/>
              <p:cNvSpPr>
                <a:spLocks noChangeArrowheads="1"/>
              </p:cNvSpPr>
              <p:nvPr/>
            </p:nvSpPr>
            <p:spPr bwMode="auto">
              <a:xfrm>
                <a:off x="820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6" name="Group 76"/>
            <p:cNvGrpSpPr>
              <a:grpSpLocks/>
            </p:cNvGrpSpPr>
            <p:nvPr/>
          </p:nvGrpSpPr>
          <p:grpSpPr bwMode="auto">
            <a:xfrm>
              <a:off x="1266" y="1152"/>
              <a:ext cx="446" cy="384"/>
              <a:chOff x="1266" y="1152"/>
              <a:chExt cx="446" cy="384"/>
            </a:xfrm>
          </p:grpSpPr>
          <p:sp>
            <p:nvSpPr>
              <p:cNvPr id="55399" name="Rectangle 77"/>
              <p:cNvSpPr>
                <a:spLocks noChangeArrowheads="1"/>
              </p:cNvSpPr>
              <p:nvPr/>
            </p:nvSpPr>
            <p:spPr bwMode="auto">
              <a:xfrm>
                <a:off x="1309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400" name="Rectangle 78"/>
              <p:cNvSpPr>
                <a:spLocks noChangeArrowheads="1"/>
              </p:cNvSpPr>
              <p:nvPr/>
            </p:nvSpPr>
            <p:spPr bwMode="auto">
              <a:xfrm>
                <a:off x="1266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7" name="Group 79"/>
            <p:cNvGrpSpPr>
              <a:grpSpLocks/>
            </p:cNvGrpSpPr>
            <p:nvPr/>
          </p:nvGrpSpPr>
          <p:grpSpPr bwMode="auto">
            <a:xfrm>
              <a:off x="1712" y="1152"/>
              <a:ext cx="446" cy="384"/>
              <a:chOff x="1712" y="1152"/>
              <a:chExt cx="446" cy="384"/>
            </a:xfrm>
          </p:grpSpPr>
          <p:sp>
            <p:nvSpPr>
              <p:cNvPr id="55397" name="Rectangle 80"/>
              <p:cNvSpPr>
                <a:spLocks noChangeArrowheads="1"/>
              </p:cNvSpPr>
              <p:nvPr/>
            </p:nvSpPr>
            <p:spPr bwMode="auto">
              <a:xfrm>
                <a:off x="1755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35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98" name="Rectangle 81"/>
              <p:cNvSpPr>
                <a:spLocks noChangeArrowheads="1"/>
              </p:cNvSpPr>
              <p:nvPr/>
            </p:nvSpPr>
            <p:spPr bwMode="auto">
              <a:xfrm>
                <a:off x="1712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8" name="Group 82"/>
            <p:cNvGrpSpPr>
              <a:grpSpLocks/>
            </p:cNvGrpSpPr>
            <p:nvPr/>
          </p:nvGrpSpPr>
          <p:grpSpPr bwMode="auto">
            <a:xfrm>
              <a:off x="2158" y="1152"/>
              <a:ext cx="446" cy="384"/>
              <a:chOff x="2158" y="1152"/>
              <a:chExt cx="446" cy="384"/>
            </a:xfrm>
          </p:grpSpPr>
          <p:sp>
            <p:nvSpPr>
              <p:cNvPr id="55395" name="Rectangle 83"/>
              <p:cNvSpPr>
                <a:spLocks noChangeArrowheads="1"/>
              </p:cNvSpPr>
              <p:nvPr/>
            </p:nvSpPr>
            <p:spPr bwMode="auto">
              <a:xfrm>
                <a:off x="2201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96" name="Rectangle 84"/>
              <p:cNvSpPr>
                <a:spLocks noChangeArrowheads="1"/>
              </p:cNvSpPr>
              <p:nvPr/>
            </p:nvSpPr>
            <p:spPr bwMode="auto">
              <a:xfrm>
                <a:off x="2158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29" name="Group 85"/>
            <p:cNvGrpSpPr>
              <a:grpSpLocks/>
            </p:cNvGrpSpPr>
            <p:nvPr/>
          </p:nvGrpSpPr>
          <p:grpSpPr bwMode="auto">
            <a:xfrm>
              <a:off x="2604" y="1152"/>
              <a:ext cx="518" cy="384"/>
              <a:chOff x="2604" y="1152"/>
              <a:chExt cx="518" cy="384"/>
            </a:xfrm>
          </p:grpSpPr>
          <p:sp>
            <p:nvSpPr>
              <p:cNvPr id="55393" name="Rectangle 86"/>
              <p:cNvSpPr>
                <a:spLocks noChangeArrowheads="1"/>
              </p:cNvSpPr>
              <p:nvPr/>
            </p:nvSpPr>
            <p:spPr bwMode="auto">
              <a:xfrm>
                <a:off x="2647" y="115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94" name="Rectangle 87"/>
              <p:cNvSpPr>
                <a:spLocks noChangeArrowheads="1"/>
              </p:cNvSpPr>
              <p:nvPr/>
            </p:nvSpPr>
            <p:spPr bwMode="auto">
              <a:xfrm>
                <a:off x="2604" y="1152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0" name="Group 88"/>
            <p:cNvGrpSpPr>
              <a:grpSpLocks/>
            </p:cNvGrpSpPr>
            <p:nvPr/>
          </p:nvGrpSpPr>
          <p:grpSpPr bwMode="auto">
            <a:xfrm>
              <a:off x="0" y="1536"/>
              <a:ext cx="386" cy="384"/>
              <a:chOff x="0" y="1536"/>
              <a:chExt cx="386" cy="384"/>
            </a:xfrm>
          </p:grpSpPr>
          <p:sp>
            <p:nvSpPr>
              <p:cNvPr id="55391" name="Rectangle 89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92" name="Rectangle 90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1" name="Group 91"/>
            <p:cNvGrpSpPr>
              <a:grpSpLocks/>
            </p:cNvGrpSpPr>
            <p:nvPr/>
          </p:nvGrpSpPr>
          <p:grpSpPr bwMode="auto">
            <a:xfrm>
              <a:off x="386" y="1536"/>
              <a:ext cx="434" cy="384"/>
              <a:chOff x="386" y="1536"/>
              <a:chExt cx="434" cy="384"/>
            </a:xfrm>
          </p:grpSpPr>
          <p:sp>
            <p:nvSpPr>
              <p:cNvPr id="55389" name="Rectangle 92"/>
              <p:cNvSpPr>
                <a:spLocks noChangeArrowheads="1"/>
              </p:cNvSpPr>
              <p:nvPr/>
            </p:nvSpPr>
            <p:spPr bwMode="auto">
              <a:xfrm>
                <a:off x="429" y="1536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21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90" name="Rectangle 93"/>
              <p:cNvSpPr>
                <a:spLocks noChangeArrowheads="1"/>
              </p:cNvSpPr>
              <p:nvPr/>
            </p:nvSpPr>
            <p:spPr bwMode="auto">
              <a:xfrm>
                <a:off x="386" y="1536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2" name="Group 94"/>
            <p:cNvGrpSpPr>
              <a:grpSpLocks/>
            </p:cNvGrpSpPr>
            <p:nvPr/>
          </p:nvGrpSpPr>
          <p:grpSpPr bwMode="auto">
            <a:xfrm>
              <a:off x="820" y="1536"/>
              <a:ext cx="446" cy="384"/>
              <a:chOff x="820" y="1536"/>
              <a:chExt cx="446" cy="384"/>
            </a:xfrm>
          </p:grpSpPr>
          <p:sp>
            <p:nvSpPr>
              <p:cNvPr id="55387" name="Rectangle 95"/>
              <p:cNvSpPr>
                <a:spLocks noChangeArrowheads="1"/>
              </p:cNvSpPr>
              <p:nvPr/>
            </p:nvSpPr>
            <p:spPr bwMode="auto">
              <a:xfrm>
                <a:off x="863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36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88" name="Rectangle 96"/>
              <p:cNvSpPr>
                <a:spLocks noChangeArrowheads="1"/>
              </p:cNvSpPr>
              <p:nvPr/>
            </p:nvSpPr>
            <p:spPr bwMode="auto">
              <a:xfrm>
                <a:off x="820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3" name="Group 97"/>
            <p:cNvGrpSpPr>
              <a:grpSpLocks/>
            </p:cNvGrpSpPr>
            <p:nvPr/>
          </p:nvGrpSpPr>
          <p:grpSpPr bwMode="auto">
            <a:xfrm>
              <a:off x="1266" y="1536"/>
              <a:ext cx="446" cy="384"/>
              <a:chOff x="1266" y="1536"/>
              <a:chExt cx="446" cy="384"/>
            </a:xfrm>
          </p:grpSpPr>
          <p:sp>
            <p:nvSpPr>
              <p:cNvPr id="55385" name="Rectangle 98"/>
              <p:cNvSpPr>
                <a:spLocks noChangeArrowheads="1"/>
              </p:cNvSpPr>
              <p:nvPr/>
            </p:nvSpPr>
            <p:spPr bwMode="auto">
              <a:xfrm>
                <a:off x="1309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35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86" name="Rectangle 99"/>
              <p:cNvSpPr>
                <a:spLocks noChangeArrowheads="1"/>
              </p:cNvSpPr>
              <p:nvPr/>
            </p:nvSpPr>
            <p:spPr bwMode="auto">
              <a:xfrm>
                <a:off x="1266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4" name="Group 100"/>
            <p:cNvGrpSpPr>
              <a:grpSpLocks/>
            </p:cNvGrpSpPr>
            <p:nvPr/>
          </p:nvGrpSpPr>
          <p:grpSpPr bwMode="auto">
            <a:xfrm>
              <a:off x="1712" y="1536"/>
              <a:ext cx="446" cy="384"/>
              <a:chOff x="1712" y="1536"/>
              <a:chExt cx="446" cy="384"/>
            </a:xfrm>
          </p:grpSpPr>
          <p:sp>
            <p:nvSpPr>
              <p:cNvPr id="55383" name="Rectangle 101"/>
              <p:cNvSpPr>
                <a:spLocks noChangeArrowheads="1"/>
              </p:cNvSpPr>
              <p:nvPr/>
            </p:nvSpPr>
            <p:spPr bwMode="auto">
              <a:xfrm>
                <a:off x="1755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84" name="Rectangle 102"/>
              <p:cNvSpPr>
                <a:spLocks noChangeArrowheads="1"/>
              </p:cNvSpPr>
              <p:nvPr/>
            </p:nvSpPr>
            <p:spPr bwMode="auto">
              <a:xfrm>
                <a:off x="1712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5" name="Group 103"/>
            <p:cNvGrpSpPr>
              <a:grpSpLocks/>
            </p:cNvGrpSpPr>
            <p:nvPr/>
          </p:nvGrpSpPr>
          <p:grpSpPr bwMode="auto">
            <a:xfrm>
              <a:off x="2158" y="1536"/>
              <a:ext cx="446" cy="384"/>
              <a:chOff x="2158" y="1536"/>
              <a:chExt cx="446" cy="384"/>
            </a:xfrm>
          </p:grpSpPr>
          <p:sp>
            <p:nvSpPr>
              <p:cNvPr id="55381" name="Rectangle 104"/>
              <p:cNvSpPr>
                <a:spLocks noChangeArrowheads="1"/>
              </p:cNvSpPr>
              <p:nvPr/>
            </p:nvSpPr>
            <p:spPr bwMode="auto">
              <a:xfrm>
                <a:off x="2201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82" name="Rectangle 105"/>
              <p:cNvSpPr>
                <a:spLocks noChangeArrowheads="1"/>
              </p:cNvSpPr>
              <p:nvPr/>
            </p:nvSpPr>
            <p:spPr bwMode="auto">
              <a:xfrm>
                <a:off x="2158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6" name="Group 106"/>
            <p:cNvGrpSpPr>
              <a:grpSpLocks/>
            </p:cNvGrpSpPr>
            <p:nvPr/>
          </p:nvGrpSpPr>
          <p:grpSpPr bwMode="auto">
            <a:xfrm>
              <a:off x="2604" y="1536"/>
              <a:ext cx="518" cy="384"/>
              <a:chOff x="2604" y="1536"/>
              <a:chExt cx="518" cy="384"/>
            </a:xfrm>
          </p:grpSpPr>
          <p:sp>
            <p:nvSpPr>
              <p:cNvPr id="55379" name="Rectangle 107"/>
              <p:cNvSpPr>
                <a:spLocks noChangeArrowheads="1"/>
              </p:cNvSpPr>
              <p:nvPr/>
            </p:nvSpPr>
            <p:spPr bwMode="auto">
              <a:xfrm>
                <a:off x="2647" y="153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80" name="Rectangle 108"/>
              <p:cNvSpPr>
                <a:spLocks noChangeArrowheads="1"/>
              </p:cNvSpPr>
              <p:nvPr/>
            </p:nvSpPr>
            <p:spPr bwMode="auto">
              <a:xfrm>
                <a:off x="2604" y="1536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7" name="Group 109"/>
            <p:cNvGrpSpPr>
              <a:grpSpLocks/>
            </p:cNvGrpSpPr>
            <p:nvPr/>
          </p:nvGrpSpPr>
          <p:grpSpPr bwMode="auto">
            <a:xfrm>
              <a:off x="0" y="1920"/>
              <a:ext cx="386" cy="384"/>
              <a:chOff x="0" y="1920"/>
              <a:chExt cx="386" cy="384"/>
            </a:xfrm>
          </p:grpSpPr>
          <p:sp>
            <p:nvSpPr>
              <p:cNvPr id="55377" name="Rectangle 110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78" name="Rectangle 111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8" name="Group 112"/>
            <p:cNvGrpSpPr>
              <a:grpSpLocks/>
            </p:cNvGrpSpPr>
            <p:nvPr/>
          </p:nvGrpSpPr>
          <p:grpSpPr bwMode="auto">
            <a:xfrm>
              <a:off x="386" y="1920"/>
              <a:ext cx="434" cy="384"/>
              <a:chOff x="386" y="1920"/>
              <a:chExt cx="434" cy="384"/>
            </a:xfrm>
          </p:grpSpPr>
          <p:sp>
            <p:nvSpPr>
              <p:cNvPr id="55375" name="Rectangle 113"/>
              <p:cNvSpPr>
                <a:spLocks noChangeArrowheads="1"/>
              </p:cNvSpPr>
              <p:nvPr/>
            </p:nvSpPr>
            <p:spPr bwMode="auto">
              <a:xfrm>
                <a:off x="429" y="1920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76" name="Rectangle 114"/>
              <p:cNvSpPr>
                <a:spLocks noChangeArrowheads="1"/>
              </p:cNvSpPr>
              <p:nvPr/>
            </p:nvSpPr>
            <p:spPr bwMode="auto">
              <a:xfrm>
                <a:off x="386" y="1920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39" name="Group 115"/>
            <p:cNvGrpSpPr>
              <a:grpSpLocks/>
            </p:cNvGrpSpPr>
            <p:nvPr/>
          </p:nvGrpSpPr>
          <p:grpSpPr bwMode="auto">
            <a:xfrm>
              <a:off x="820" y="1920"/>
              <a:ext cx="446" cy="384"/>
              <a:chOff x="820" y="1920"/>
              <a:chExt cx="446" cy="384"/>
            </a:xfrm>
          </p:grpSpPr>
          <p:sp>
            <p:nvSpPr>
              <p:cNvPr id="55373" name="Rectangle 116"/>
              <p:cNvSpPr>
                <a:spLocks noChangeArrowheads="1"/>
              </p:cNvSpPr>
              <p:nvPr/>
            </p:nvSpPr>
            <p:spPr bwMode="auto">
              <a:xfrm>
                <a:off x="863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74" name="Rectangle 117"/>
              <p:cNvSpPr>
                <a:spLocks noChangeArrowheads="1"/>
              </p:cNvSpPr>
              <p:nvPr/>
            </p:nvSpPr>
            <p:spPr bwMode="auto">
              <a:xfrm>
                <a:off x="820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0" name="Group 118"/>
            <p:cNvGrpSpPr>
              <a:grpSpLocks/>
            </p:cNvGrpSpPr>
            <p:nvPr/>
          </p:nvGrpSpPr>
          <p:grpSpPr bwMode="auto">
            <a:xfrm>
              <a:off x="1266" y="1920"/>
              <a:ext cx="446" cy="384"/>
              <a:chOff x="1266" y="1920"/>
              <a:chExt cx="446" cy="384"/>
            </a:xfrm>
          </p:grpSpPr>
          <p:sp>
            <p:nvSpPr>
              <p:cNvPr id="55371" name="Rectangle 119"/>
              <p:cNvSpPr>
                <a:spLocks noChangeArrowheads="1"/>
              </p:cNvSpPr>
              <p:nvPr/>
            </p:nvSpPr>
            <p:spPr bwMode="auto">
              <a:xfrm>
                <a:off x="1309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51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72" name="Rectangle 120"/>
              <p:cNvSpPr>
                <a:spLocks noChangeArrowheads="1"/>
              </p:cNvSpPr>
              <p:nvPr/>
            </p:nvSpPr>
            <p:spPr bwMode="auto">
              <a:xfrm>
                <a:off x="1266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1" name="Group 121"/>
            <p:cNvGrpSpPr>
              <a:grpSpLocks/>
            </p:cNvGrpSpPr>
            <p:nvPr/>
          </p:nvGrpSpPr>
          <p:grpSpPr bwMode="auto">
            <a:xfrm>
              <a:off x="1712" y="1920"/>
              <a:ext cx="446" cy="384"/>
              <a:chOff x="1712" y="1920"/>
              <a:chExt cx="446" cy="384"/>
            </a:xfrm>
          </p:grpSpPr>
          <p:sp>
            <p:nvSpPr>
              <p:cNvPr id="55369" name="Rectangle 122"/>
              <p:cNvSpPr>
                <a:spLocks noChangeArrowheads="1"/>
              </p:cNvSpPr>
              <p:nvPr/>
            </p:nvSpPr>
            <p:spPr bwMode="auto">
              <a:xfrm>
                <a:off x="1755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70" name="Rectangle 123"/>
              <p:cNvSpPr>
                <a:spLocks noChangeArrowheads="1"/>
              </p:cNvSpPr>
              <p:nvPr/>
            </p:nvSpPr>
            <p:spPr bwMode="auto">
              <a:xfrm>
                <a:off x="1712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2" name="Group 124"/>
            <p:cNvGrpSpPr>
              <a:grpSpLocks/>
            </p:cNvGrpSpPr>
            <p:nvPr/>
          </p:nvGrpSpPr>
          <p:grpSpPr bwMode="auto">
            <a:xfrm>
              <a:off x="2158" y="1920"/>
              <a:ext cx="446" cy="384"/>
              <a:chOff x="2158" y="1920"/>
              <a:chExt cx="446" cy="384"/>
            </a:xfrm>
          </p:grpSpPr>
          <p:sp>
            <p:nvSpPr>
              <p:cNvPr id="55367" name="Rectangle 125"/>
              <p:cNvSpPr>
                <a:spLocks noChangeArrowheads="1"/>
              </p:cNvSpPr>
              <p:nvPr/>
            </p:nvSpPr>
            <p:spPr bwMode="auto">
              <a:xfrm>
                <a:off x="2201" y="192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68" name="Rectangle 126"/>
              <p:cNvSpPr>
                <a:spLocks noChangeArrowheads="1"/>
              </p:cNvSpPr>
              <p:nvPr/>
            </p:nvSpPr>
            <p:spPr bwMode="auto">
              <a:xfrm>
                <a:off x="2158" y="192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3" name="Group 127"/>
            <p:cNvGrpSpPr>
              <a:grpSpLocks/>
            </p:cNvGrpSpPr>
            <p:nvPr/>
          </p:nvGrpSpPr>
          <p:grpSpPr bwMode="auto">
            <a:xfrm>
              <a:off x="2604" y="1920"/>
              <a:ext cx="518" cy="384"/>
              <a:chOff x="2604" y="1920"/>
              <a:chExt cx="518" cy="384"/>
            </a:xfrm>
          </p:grpSpPr>
          <p:sp>
            <p:nvSpPr>
              <p:cNvPr id="55365" name="Rectangle 128"/>
              <p:cNvSpPr>
                <a:spLocks noChangeArrowheads="1"/>
              </p:cNvSpPr>
              <p:nvPr/>
            </p:nvSpPr>
            <p:spPr bwMode="auto">
              <a:xfrm>
                <a:off x="2647" y="192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66" name="Rectangle 129"/>
              <p:cNvSpPr>
                <a:spLocks noChangeArrowheads="1"/>
              </p:cNvSpPr>
              <p:nvPr/>
            </p:nvSpPr>
            <p:spPr bwMode="auto">
              <a:xfrm>
                <a:off x="2604" y="1920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4" name="Group 130"/>
            <p:cNvGrpSpPr>
              <a:grpSpLocks/>
            </p:cNvGrpSpPr>
            <p:nvPr/>
          </p:nvGrpSpPr>
          <p:grpSpPr bwMode="auto">
            <a:xfrm>
              <a:off x="0" y="2304"/>
              <a:ext cx="386" cy="384"/>
              <a:chOff x="0" y="2304"/>
              <a:chExt cx="386" cy="384"/>
            </a:xfrm>
          </p:grpSpPr>
          <p:sp>
            <p:nvSpPr>
              <p:cNvPr id="55363" name="Rectangle 131"/>
              <p:cNvSpPr>
                <a:spLocks noChangeArrowheads="1"/>
              </p:cNvSpPr>
              <p:nvPr/>
            </p:nvSpPr>
            <p:spPr bwMode="auto">
              <a:xfrm>
                <a:off x="43" y="2304"/>
                <a:ext cx="30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64" name="Rectangle 132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38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5" name="Group 133"/>
            <p:cNvGrpSpPr>
              <a:grpSpLocks/>
            </p:cNvGrpSpPr>
            <p:nvPr/>
          </p:nvGrpSpPr>
          <p:grpSpPr bwMode="auto">
            <a:xfrm>
              <a:off x="386" y="2304"/>
              <a:ext cx="434" cy="384"/>
              <a:chOff x="386" y="2304"/>
              <a:chExt cx="434" cy="384"/>
            </a:xfrm>
          </p:grpSpPr>
          <p:sp>
            <p:nvSpPr>
              <p:cNvPr id="55361" name="Rectangle 134"/>
              <p:cNvSpPr>
                <a:spLocks noChangeArrowheads="1"/>
              </p:cNvSpPr>
              <p:nvPr/>
            </p:nvSpPr>
            <p:spPr bwMode="auto">
              <a:xfrm>
                <a:off x="429" y="2304"/>
                <a:ext cx="3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70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62" name="Rectangle 135"/>
              <p:cNvSpPr>
                <a:spLocks noChangeArrowheads="1"/>
              </p:cNvSpPr>
              <p:nvPr/>
            </p:nvSpPr>
            <p:spPr bwMode="auto">
              <a:xfrm>
                <a:off x="386" y="2304"/>
                <a:ext cx="4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6" name="Group 136"/>
            <p:cNvGrpSpPr>
              <a:grpSpLocks/>
            </p:cNvGrpSpPr>
            <p:nvPr/>
          </p:nvGrpSpPr>
          <p:grpSpPr bwMode="auto">
            <a:xfrm>
              <a:off x="820" y="2304"/>
              <a:ext cx="446" cy="384"/>
              <a:chOff x="820" y="2304"/>
              <a:chExt cx="446" cy="384"/>
            </a:xfrm>
          </p:grpSpPr>
          <p:sp>
            <p:nvSpPr>
              <p:cNvPr id="55359" name="Rectangle 137"/>
              <p:cNvSpPr>
                <a:spLocks noChangeArrowheads="1"/>
              </p:cNvSpPr>
              <p:nvPr/>
            </p:nvSpPr>
            <p:spPr bwMode="auto">
              <a:xfrm>
                <a:off x="863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61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60" name="Rectangle 138"/>
              <p:cNvSpPr>
                <a:spLocks noChangeArrowheads="1"/>
              </p:cNvSpPr>
              <p:nvPr/>
            </p:nvSpPr>
            <p:spPr bwMode="auto">
              <a:xfrm>
                <a:off x="820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7" name="Group 139"/>
            <p:cNvGrpSpPr>
              <a:grpSpLocks/>
            </p:cNvGrpSpPr>
            <p:nvPr/>
          </p:nvGrpSpPr>
          <p:grpSpPr bwMode="auto">
            <a:xfrm>
              <a:off x="1266" y="2304"/>
              <a:ext cx="446" cy="384"/>
              <a:chOff x="1266" y="2304"/>
              <a:chExt cx="446" cy="384"/>
            </a:xfrm>
          </p:grpSpPr>
          <p:sp>
            <p:nvSpPr>
              <p:cNvPr id="55357" name="Rectangle 140"/>
              <p:cNvSpPr>
                <a:spLocks noChangeArrowheads="1"/>
              </p:cNvSpPr>
              <p:nvPr/>
            </p:nvSpPr>
            <p:spPr bwMode="auto">
              <a:xfrm>
                <a:off x="1309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58" name="Rectangle 141"/>
              <p:cNvSpPr>
                <a:spLocks noChangeArrowheads="1"/>
              </p:cNvSpPr>
              <p:nvPr/>
            </p:nvSpPr>
            <p:spPr bwMode="auto">
              <a:xfrm>
                <a:off x="1266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8" name="Group 142"/>
            <p:cNvGrpSpPr>
              <a:grpSpLocks/>
            </p:cNvGrpSpPr>
            <p:nvPr/>
          </p:nvGrpSpPr>
          <p:grpSpPr bwMode="auto">
            <a:xfrm>
              <a:off x="1712" y="2304"/>
              <a:ext cx="446" cy="384"/>
              <a:chOff x="1712" y="2304"/>
              <a:chExt cx="446" cy="384"/>
            </a:xfrm>
          </p:grpSpPr>
          <p:sp>
            <p:nvSpPr>
              <p:cNvPr id="55355" name="Rectangle 143"/>
              <p:cNvSpPr>
                <a:spLocks noChangeArrowheads="1"/>
              </p:cNvSpPr>
              <p:nvPr/>
            </p:nvSpPr>
            <p:spPr bwMode="auto">
              <a:xfrm>
                <a:off x="1755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68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56" name="Rectangle 144"/>
              <p:cNvSpPr>
                <a:spLocks noChangeArrowheads="1"/>
              </p:cNvSpPr>
              <p:nvPr/>
            </p:nvSpPr>
            <p:spPr bwMode="auto">
              <a:xfrm>
                <a:off x="1712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49" name="Group 145"/>
            <p:cNvGrpSpPr>
              <a:grpSpLocks/>
            </p:cNvGrpSpPr>
            <p:nvPr/>
          </p:nvGrpSpPr>
          <p:grpSpPr bwMode="auto">
            <a:xfrm>
              <a:off x="2158" y="2304"/>
              <a:ext cx="446" cy="384"/>
              <a:chOff x="2158" y="2304"/>
              <a:chExt cx="446" cy="384"/>
            </a:xfrm>
          </p:grpSpPr>
          <p:sp>
            <p:nvSpPr>
              <p:cNvPr id="55353" name="Rectangle 146"/>
              <p:cNvSpPr>
                <a:spLocks noChangeArrowheads="1"/>
              </p:cNvSpPr>
              <p:nvPr/>
            </p:nvSpPr>
            <p:spPr bwMode="auto">
              <a:xfrm>
                <a:off x="2201" y="230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54" name="Rectangle 147"/>
              <p:cNvSpPr>
                <a:spLocks noChangeArrowheads="1"/>
              </p:cNvSpPr>
              <p:nvPr/>
            </p:nvSpPr>
            <p:spPr bwMode="auto">
              <a:xfrm>
                <a:off x="2158" y="230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50" name="Group 148"/>
            <p:cNvGrpSpPr>
              <a:grpSpLocks/>
            </p:cNvGrpSpPr>
            <p:nvPr/>
          </p:nvGrpSpPr>
          <p:grpSpPr bwMode="auto">
            <a:xfrm>
              <a:off x="2604" y="2304"/>
              <a:ext cx="518" cy="384"/>
              <a:chOff x="2604" y="2304"/>
              <a:chExt cx="518" cy="384"/>
            </a:xfrm>
          </p:grpSpPr>
          <p:sp>
            <p:nvSpPr>
              <p:cNvPr id="55351" name="Rectangle 149"/>
              <p:cNvSpPr>
                <a:spLocks noChangeArrowheads="1"/>
              </p:cNvSpPr>
              <p:nvPr/>
            </p:nvSpPr>
            <p:spPr bwMode="auto">
              <a:xfrm>
                <a:off x="2647" y="230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352" name="Rectangle 150"/>
              <p:cNvSpPr>
                <a:spLocks noChangeArrowheads="1"/>
              </p:cNvSpPr>
              <p:nvPr/>
            </p:nvSpPr>
            <p:spPr bwMode="auto">
              <a:xfrm>
                <a:off x="2604" y="2304"/>
                <a:ext cx="51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300" name="Rectangle 151"/>
          <p:cNvSpPr>
            <a:spLocks noChangeArrowheads="1"/>
          </p:cNvSpPr>
          <p:nvPr/>
        </p:nvSpPr>
        <p:spPr bwMode="auto">
          <a:xfrm>
            <a:off x="1219200" y="1992313"/>
            <a:ext cx="6248400" cy="4348162"/>
          </a:xfrm>
          <a:prstGeom prst="rect">
            <a:avLst/>
          </a:prstGeom>
          <a:noFill/>
          <a:ln w="9525">
            <a:solidFill>
              <a:srgbClr val="A0A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7561" name="Text Box 153"/>
          <p:cNvSpPr txBox="1">
            <a:spLocks noChangeArrowheads="1"/>
          </p:cNvSpPr>
          <p:nvPr/>
        </p:nvSpPr>
        <p:spPr bwMode="auto">
          <a:xfrm>
            <a:off x="685800" y="3048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练    习</a:t>
            </a:r>
          </a:p>
        </p:txBody>
      </p:sp>
    </p:spTree>
    <p:extLst>
      <p:ext uri="{BB962C8B-B14F-4D97-AF65-F5344CB8AC3E}">
        <p14:creationId xmlns:p14="http://schemas.microsoft.com/office/powerpoint/2010/main" val="1127673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56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990600" y="533400"/>
            <a:ext cx="6919913" cy="466725"/>
            <a:chOff x="624" y="2592"/>
            <a:chExt cx="4359" cy="294"/>
          </a:xfrm>
        </p:grpSpPr>
        <p:sp>
          <p:nvSpPr>
            <p:cNvPr id="56333" name="Text Box 3"/>
            <p:cNvSpPr txBox="1">
              <a:spLocks noChangeArrowheads="1"/>
            </p:cNvSpPr>
            <p:nvPr/>
          </p:nvSpPr>
          <p:spPr bwMode="auto">
            <a:xfrm>
              <a:off x="624" y="2592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参数设置：</a:t>
              </a:r>
            </a:p>
          </p:txBody>
        </p:sp>
        <p:graphicFrame>
          <p:nvGraphicFramePr>
            <p:cNvPr id="56334" name="Object 4"/>
            <p:cNvGraphicFramePr>
              <a:graphicFrameLocks noChangeAspect="1"/>
            </p:cNvGraphicFramePr>
            <p:nvPr/>
          </p:nvGraphicFramePr>
          <p:xfrm>
            <a:off x="1557" y="2640"/>
            <a:ext cx="3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8" name="公式" r:id="rId3" imgW="2832100" imgH="203200" progId="Equation.3">
                    <p:embed/>
                  </p:oleObj>
                </mc:Choice>
                <mc:Fallback>
                  <p:oleObj name="公式" r:id="rId3" imgW="28321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2640"/>
                          <a:ext cx="342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3" name="Group 5"/>
          <p:cNvGrpSpPr>
            <a:grpSpLocks/>
          </p:cNvGrpSpPr>
          <p:nvPr/>
        </p:nvGrpSpPr>
        <p:grpSpPr bwMode="auto">
          <a:xfrm>
            <a:off x="914400" y="1271588"/>
            <a:ext cx="6553200" cy="1633537"/>
            <a:chOff x="576" y="3003"/>
            <a:chExt cx="4128" cy="1029"/>
          </a:xfrm>
        </p:grpSpPr>
        <p:graphicFrame>
          <p:nvGraphicFramePr>
            <p:cNvPr id="56331" name="Object 6"/>
            <p:cNvGraphicFramePr>
              <a:graphicFrameLocks noChangeAspect="1"/>
            </p:cNvGraphicFramePr>
            <p:nvPr/>
          </p:nvGraphicFramePr>
          <p:xfrm>
            <a:off x="905" y="3003"/>
            <a:ext cx="3799" cy="1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9" name="公式" r:id="rId5" imgW="3238500" imgH="876300" progId="Equation.3">
                    <p:embed/>
                  </p:oleObj>
                </mc:Choice>
                <mc:Fallback>
                  <p:oleObj name="公式" r:id="rId5" imgW="3238500" imgH="876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3003"/>
                          <a:ext cx="3799" cy="10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2" name="Text Box 7"/>
            <p:cNvSpPr txBox="1">
              <a:spLocks noChangeArrowheads="1"/>
            </p:cNvSpPr>
            <p:nvPr/>
          </p:nvSpPr>
          <p:spPr bwMode="auto">
            <a:xfrm>
              <a:off x="576" y="33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令</a:t>
              </a:r>
            </a:p>
          </p:txBody>
        </p:sp>
      </p:grpSp>
      <p:grpSp>
        <p:nvGrpSpPr>
          <p:cNvPr id="56324" name="Group 8"/>
          <p:cNvGrpSpPr>
            <a:grpSpLocks/>
          </p:cNvGrpSpPr>
          <p:nvPr/>
        </p:nvGrpSpPr>
        <p:grpSpPr bwMode="auto">
          <a:xfrm>
            <a:off x="914400" y="3133725"/>
            <a:ext cx="3430588" cy="473075"/>
            <a:chOff x="528" y="3504"/>
            <a:chExt cx="2161" cy="298"/>
          </a:xfrm>
        </p:grpSpPr>
        <p:graphicFrame>
          <p:nvGraphicFramePr>
            <p:cNvPr id="56329" name="Object 9"/>
            <p:cNvGraphicFramePr>
              <a:graphicFrameLocks noChangeAspect="1"/>
            </p:cNvGraphicFramePr>
            <p:nvPr/>
          </p:nvGraphicFramePr>
          <p:xfrm>
            <a:off x="1545" y="3504"/>
            <a:ext cx="114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0" name="公式" r:id="rId7" imgW="927100" imgH="241300" progId="Equation.3">
                    <p:embed/>
                  </p:oleObj>
                </mc:Choice>
                <mc:Fallback>
                  <p:oleObj name="公式" r:id="rId7" imgW="927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3504"/>
                          <a:ext cx="114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528" y="350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</a:rPr>
                <a:t>开始时，令</a:t>
              </a:r>
            </a:p>
          </p:txBody>
        </p:sp>
      </p:grpSp>
      <p:graphicFrame>
        <p:nvGraphicFramePr>
          <p:cNvPr id="56325" name="Object 11"/>
          <p:cNvGraphicFramePr>
            <a:graphicFrameLocks noChangeAspect="1"/>
          </p:cNvGraphicFramePr>
          <p:nvPr/>
        </p:nvGraphicFramePr>
        <p:xfrm>
          <a:off x="1981200" y="3760788"/>
          <a:ext cx="54864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公式" r:id="rId9" imgW="2946400" imgH="685800" progId="Equation.3">
                  <p:embed/>
                </p:oleObj>
              </mc:Choice>
              <mc:Fallback>
                <p:oleObj name="公式" r:id="rId9" imgW="2946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60788"/>
                        <a:ext cx="54864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2"/>
          <p:cNvGraphicFramePr>
            <a:graphicFrameLocks noChangeAspect="1"/>
          </p:cNvGraphicFramePr>
          <p:nvPr/>
        </p:nvGraphicFramePr>
        <p:xfrm>
          <a:off x="1905000" y="5089525"/>
          <a:ext cx="3683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公式" r:id="rId11" imgW="1879600" imgH="241300" progId="Equation.3">
                  <p:embed/>
                </p:oleObj>
              </mc:Choice>
              <mc:Fallback>
                <p:oleObj name="公式" r:id="rId11" imgW="187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89525"/>
                        <a:ext cx="3683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13"/>
          <p:cNvGraphicFramePr>
            <a:graphicFrameLocks noChangeAspect="1"/>
          </p:cNvGraphicFramePr>
          <p:nvPr/>
        </p:nvGraphicFramePr>
        <p:xfrm>
          <a:off x="2438400" y="5562600"/>
          <a:ext cx="17668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公式" r:id="rId13" imgW="901309" imgH="431613" progId="Equation.3">
                  <p:embed/>
                </p:oleObj>
              </mc:Choice>
              <mc:Fallback>
                <p:oleObj name="公式" r:id="rId13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2600"/>
                        <a:ext cx="17668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14"/>
          <p:cNvGraphicFramePr>
            <a:graphicFrameLocks noChangeAspect="1"/>
          </p:cNvGraphicFramePr>
          <p:nvPr/>
        </p:nvGraphicFramePr>
        <p:xfrm>
          <a:off x="5638800" y="2905125"/>
          <a:ext cx="1009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公式" r:id="rId15" imgW="533169" imgH="457002" progId="Equation.3">
                  <p:embed/>
                </p:oleObj>
              </mc:Choice>
              <mc:Fallback>
                <p:oleObj name="公式" r:id="rId15" imgW="533169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05125"/>
                        <a:ext cx="10096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82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636588"/>
            <a:ext cx="810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二、蚂蚁系统（</a:t>
            </a:r>
            <a:r>
              <a:rPr lang="en-US" altLang="zh-CN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AS</a:t>
            </a: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算法）</a:t>
            </a:r>
            <a:r>
              <a:rPr lang="en-US" altLang="zh-CN" sz="3200">
                <a:solidFill>
                  <a:srgbClr val="0000FF"/>
                </a:solidFill>
                <a:ea typeface="黑体" pitchFamily="2" charset="-122"/>
              </a:rPr>
              <a:t>——</a:t>
            </a: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最早的</a:t>
            </a:r>
            <a:r>
              <a:rPr lang="en-US" altLang="zh-CN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ACO</a:t>
            </a: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33400" y="136842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00"/>
                </a:solidFill>
                <a:ea typeface="幼圆" pitchFamily="49" charset="-122"/>
              </a:rPr>
              <a:t>（一）算法基本思想（以旅行商为例说明）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85800" y="2160588"/>
            <a:ext cx="7924800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  1</a:t>
            </a:r>
            <a:r>
              <a:rPr lang="zh-CN" altLang="en-US" sz="2800" b="1">
                <a:solidFill>
                  <a:srgbClr val="000000"/>
                </a:solidFill>
              </a:rPr>
              <a:t>、根据具体问题设置多只蚂蚁，分头并行搜索。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、每只蚂蚁完成一次周游后，在行进的路上释放信息素，信息素量与解的质量成正比。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、蚂蚁路径的选择根据信息素强度大小（初始信息素量设为相等），同时考虑两点之间的距离，采用随机的局部搜索策略。这使得距离较短的边，其上的信息素量较大，后来的蚂蚁选择该边的概率也较大。</a:t>
            </a:r>
          </a:p>
        </p:txBody>
      </p:sp>
    </p:spTree>
    <p:extLst>
      <p:ext uri="{BB962C8B-B14F-4D97-AF65-F5344CB8AC3E}">
        <p14:creationId xmlns:p14="http://schemas.microsoft.com/office/powerpoint/2010/main" val="2612760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3" grpId="0"/>
      <p:bldP spid="583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09600" y="1200150"/>
            <a:ext cx="79248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   4</a:t>
            </a:r>
            <a:r>
              <a:rPr lang="zh-CN" altLang="en-US" sz="2800" b="1">
                <a:solidFill>
                  <a:srgbClr val="000000"/>
                </a:solidFill>
              </a:rPr>
              <a:t>、每只蚂蚁只能走合法路线（经过每个城市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次且仅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次），为此设置禁忌表来控制。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zh-CN" altLang="en-US" sz="2800" b="1">
                <a:solidFill>
                  <a:srgbClr val="000000"/>
                </a:solidFill>
              </a:rPr>
              <a:t>、所有蚂蚁都搜索完一次就是迭代一次，每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迭代一次就对所有的边做一次信息素更新，原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来的蚂蚁死掉，新的蚂蚁进行新一轮搜索。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</a:t>
            </a:r>
            <a:r>
              <a:rPr lang="en-US" altLang="zh-CN" sz="2800" b="1">
                <a:solidFill>
                  <a:srgbClr val="000000"/>
                </a:solidFill>
              </a:rPr>
              <a:t>6</a:t>
            </a:r>
            <a:r>
              <a:rPr lang="zh-CN" altLang="en-US" sz="2800" b="1">
                <a:solidFill>
                  <a:srgbClr val="000000"/>
                </a:solidFill>
              </a:rPr>
              <a:t>、更新信息素包括原有信息素的蒸发和经过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的路径上信息素的增加。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、达到预定的迭代步数，或出现</a:t>
            </a:r>
            <a:r>
              <a:rPr lang="zh-CN" altLang="en-US" sz="2800" b="1">
                <a:solidFill>
                  <a:srgbClr val="FF0066"/>
                </a:solidFill>
                <a:ea typeface="楷体_GB2312" pitchFamily="49" charset="-122"/>
              </a:rPr>
              <a:t>停滞现象</a:t>
            </a:r>
            <a:r>
              <a:rPr lang="zh-CN" altLang="en-US" sz="2800" b="1">
                <a:solidFill>
                  <a:srgbClr val="000000"/>
                </a:solidFill>
              </a:rPr>
              <a:t>（所有蚂蚁都选择同样的路径，解不再变化），则算法结束，以当前最优解作为问题的最优解。</a:t>
            </a:r>
          </a:p>
        </p:txBody>
      </p:sp>
    </p:spTree>
    <p:extLst>
      <p:ext uri="{BB962C8B-B14F-4D97-AF65-F5344CB8AC3E}">
        <p14:creationId xmlns:p14="http://schemas.microsoft.com/office/powerpoint/2010/main" val="1422442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120775" y="836613"/>
            <a:ext cx="4137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00"/>
                </a:solidFill>
                <a:ea typeface="幼圆" pitchFamily="49" charset="-122"/>
              </a:rPr>
              <a:t>（二）参数含义及符号</a:t>
            </a:r>
          </a:p>
        </p:txBody>
      </p:sp>
      <p:grpSp>
        <p:nvGrpSpPr>
          <p:cNvPr id="60456" name="Group 40"/>
          <p:cNvGrpSpPr>
            <a:grpSpLocks/>
          </p:cNvGrpSpPr>
          <p:nvPr/>
        </p:nvGrpSpPr>
        <p:grpSpPr bwMode="auto">
          <a:xfrm>
            <a:off x="1676400" y="1600200"/>
            <a:ext cx="6122988" cy="4267200"/>
            <a:chOff x="1056" y="1008"/>
            <a:chExt cx="3824" cy="2688"/>
          </a:xfrm>
        </p:grpSpPr>
        <p:graphicFrame>
          <p:nvGraphicFramePr>
            <p:cNvPr id="9221" name="Object 10"/>
            <p:cNvGraphicFramePr>
              <a:graphicFrameLocks noChangeAspect="1"/>
            </p:cNvGraphicFramePr>
            <p:nvPr/>
          </p:nvGraphicFramePr>
          <p:xfrm>
            <a:off x="1056" y="1056"/>
            <a:ext cx="3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3" imgW="177646" imgH="139579" progId="Equation.3">
                    <p:embed/>
                  </p:oleObj>
                </mc:Choice>
                <mc:Fallback>
                  <p:oleObj name="公式" r:id="rId3" imgW="177646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056"/>
                          <a:ext cx="30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9"/>
            <p:cNvGraphicFramePr>
              <a:graphicFrameLocks noChangeAspect="1"/>
            </p:cNvGraphicFramePr>
            <p:nvPr/>
          </p:nvGraphicFramePr>
          <p:xfrm>
            <a:off x="1107" y="1376"/>
            <a:ext cx="21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5" imgW="139579" imgH="177646" progId="Equation.3">
                    <p:embed/>
                  </p:oleObj>
                </mc:Choice>
                <mc:Fallback>
                  <p:oleObj name="公式" r:id="rId5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376"/>
                          <a:ext cx="21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8"/>
            <p:cNvGraphicFramePr>
              <a:graphicFrameLocks noChangeAspect="1"/>
            </p:cNvGraphicFramePr>
            <p:nvPr/>
          </p:nvGraphicFramePr>
          <p:xfrm>
            <a:off x="1157" y="1680"/>
            <a:ext cx="19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公式" r:id="rId7" imgW="101468" imgH="164885" progId="Equation.3">
                    <p:embed/>
                  </p:oleObj>
                </mc:Choice>
                <mc:Fallback>
                  <p:oleObj name="公式" r:id="rId7" imgW="101468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680"/>
                          <a:ext cx="19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7"/>
            <p:cNvGraphicFramePr>
              <a:graphicFrameLocks noChangeAspect="1"/>
            </p:cNvGraphicFramePr>
            <p:nvPr/>
          </p:nvGraphicFramePr>
          <p:xfrm>
            <a:off x="1107" y="2064"/>
            <a:ext cx="21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公式" r:id="rId9" imgW="126835" imgH="139518" progId="Equation.3">
                    <p:embed/>
                  </p:oleObj>
                </mc:Choice>
                <mc:Fallback>
                  <p:oleObj name="公式" r:id="rId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2064"/>
                          <a:ext cx="21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6"/>
            <p:cNvGraphicFramePr>
              <a:graphicFrameLocks noChangeAspect="1"/>
            </p:cNvGraphicFramePr>
            <p:nvPr/>
          </p:nvGraphicFramePr>
          <p:xfrm>
            <a:off x="1107" y="2400"/>
            <a:ext cx="27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11" imgW="190417" imgH="241195" progId="Equation.3">
                    <p:embed/>
                  </p:oleObj>
                </mc:Choice>
                <mc:Fallback>
                  <p:oleObj name="公式" r:id="rId11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2400"/>
                          <a:ext cx="27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5"/>
            <p:cNvGraphicFramePr>
              <a:graphicFrameLocks noChangeAspect="1"/>
            </p:cNvGraphicFramePr>
            <p:nvPr/>
          </p:nvGraphicFramePr>
          <p:xfrm>
            <a:off x="2247" y="2394"/>
            <a:ext cx="48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公式" r:id="rId13" imgW="330057" imgH="215806" progId="Equation.3">
                    <p:embed/>
                  </p:oleObj>
                </mc:Choice>
                <mc:Fallback>
                  <p:oleObj name="公式" r:id="rId13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2394"/>
                          <a:ext cx="48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1311" y="1008"/>
              <a:ext cx="1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蚂蚁数量；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228" name="Rectangle 13"/>
            <p:cNvSpPr>
              <a:spLocks noChangeArrowheads="1"/>
            </p:cNvSpPr>
            <p:nvPr/>
          </p:nvSpPr>
          <p:spPr bwMode="auto">
            <a:xfrm>
              <a:off x="1288" y="1344"/>
              <a:ext cx="1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蚂蚁编号；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229" name="Rectangle 14"/>
            <p:cNvSpPr>
              <a:spLocks noChangeArrowheads="1"/>
            </p:cNvSpPr>
            <p:nvPr/>
          </p:nvSpPr>
          <p:spPr bwMode="auto">
            <a:xfrm>
              <a:off x="1107" y="1680"/>
              <a:ext cx="1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2667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时刻；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230" name="Rectangle 15"/>
            <p:cNvSpPr>
              <a:spLocks noChangeArrowheads="1"/>
            </p:cNvSpPr>
            <p:nvPr/>
          </p:nvSpPr>
          <p:spPr bwMode="auto">
            <a:xfrm>
              <a:off x="1288" y="2016"/>
              <a:ext cx="1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城市数；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231" name="Rectangle 16"/>
            <p:cNvSpPr>
              <a:spLocks noChangeArrowheads="1"/>
            </p:cNvSpPr>
            <p:nvPr/>
          </p:nvSpPr>
          <p:spPr bwMode="auto">
            <a:xfrm>
              <a:off x="1360" y="2380"/>
              <a:ext cx="3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城市           </a:t>
              </a:r>
              <a:r>
                <a:rPr lang="zh-CN" altLang="en-US" sz="2400" b="1">
                  <a:solidFill>
                    <a:srgbClr val="000000"/>
                  </a:solidFill>
                </a:rPr>
                <a:t>之间的距离；</a:t>
              </a:r>
            </a:p>
          </p:txBody>
        </p:sp>
        <p:graphicFrame>
          <p:nvGraphicFramePr>
            <p:cNvPr id="9232" name="Object 24"/>
            <p:cNvGraphicFramePr>
              <a:graphicFrameLocks noChangeAspect="1"/>
            </p:cNvGraphicFramePr>
            <p:nvPr/>
          </p:nvGraphicFramePr>
          <p:xfrm>
            <a:off x="1107" y="2736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公式" r:id="rId15" imgW="190417" imgH="241195" progId="Equation.3">
                    <p:embed/>
                  </p:oleObj>
                </mc:Choice>
                <mc:Fallback>
                  <p:oleObj name="公式" r:id="rId15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2736"/>
                          <a:ext cx="28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23"/>
            <p:cNvGraphicFramePr>
              <a:graphicFrameLocks noChangeAspect="1"/>
            </p:cNvGraphicFramePr>
            <p:nvPr/>
          </p:nvGraphicFramePr>
          <p:xfrm>
            <a:off x="2205" y="3024"/>
            <a:ext cx="1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公式" r:id="rId17" imgW="101468" imgH="177569" progId="Equation.3">
                    <p:embed/>
                  </p:oleObj>
                </mc:Choice>
                <mc:Fallback>
                  <p:oleObj name="公式" r:id="rId17" imgW="101468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3024"/>
                          <a:ext cx="1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22"/>
            <p:cNvGraphicFramePr>
              <a:graphicFrameLocks noChangeAspect="1"/>
            </p:cNvGraphicFramePr>
            <p:nvPr/>
          </p:nvGraphicFramePr>
          <p:xfrm>
            <a:off x="3360" y="3024"/>
            <a:ext cx="19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公式" r:id="rId19" imgW="126835" imgH="202936" progId="Equation.3">
                    <p:embed/>
                  </p:oleObj>
                </mc:Choice>
                <mc:Fallback>
                  <p:oleObj name="公式" r:id="rId19" imgW="126835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024"/>
                          <a:ext cx="19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Rectangle 26"/>
            <p:cNvSpPr>
              <a:spLocks noChangeArrowheads="1"/>
            </p:cNvSpPr>
            <p:nvPr/>
          </p:nvSpPr>
          <p:spPr bwMode="auto">
            <a:xfrm>
              <a:off x="1339" y="2746"/>
              <a:ext cx="354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启发式因子（能见度），反映蚂蚁由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城市     </a:t>
              </a:r>
              <a:r>
                <a:rPr lang="zh-CN" altLang="en-US" sz="2400" b="1">
                  <a:solidFill>
                    <a:srgbClr val="000000"/>
                  </a:solidFill>
                </a:rPr>
                <a:t>转移到城市    的启发程度；</a:t>
              </a:r>
            </a:p>
          </p:txBody>
        </p:sp>
        <p:grpSp>
          <p:nvGrpSpPr>
            <p:cNvPr id="9236" name="Group 37"/>
            <p:cNvGrpSpPr>
              <a:grpSpLocks/>
            </p:cNvGrpSpPr>
            <p:nvPr/>
          </p:nvGrpSpPr>
          <p:grpSpPr bwMode="auto">
            <a:xfrm>
              <a:off x="1056" y="3264"/>
              <a:ext cx="2930" cy="432"/>
              <a:chOff x="1008" y="3024"/>
              <a:chExt cx="2773" cy="432"/>
            </a:xfrm>
          </p:grpSpPr>
          <p:graphicFrame>
            <p:nvGraphicFramePr>
              <p:cNvPr id="9237" name="Object 21"/>
              <p:cNvGraphicFramePr>
                <a:graphicFrameLocks noChangeAspect="1"/>
              </p:cNvGraphicFramePr>
              <p:nvPr/>
            </p:nvGraphicFramePr>
            <p:xfrm>
              <a:off x="1008" y="3024"/>
              <a:ext cx="329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公式" r:id="rId21" imgW="177646" imgH="241091" progId="Equation.3">
                      <p:embed/>
                    </p:oleObj>
                  </mc:Choice>
                  <mc:Fallback>
                    <p:oleObj name="公式" r:id="rId21" imgW="177646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024"/>
                            <a:ext cx="329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8" name="Rectangle 30"/>
              <p:cNvSpPr>
                <a:spLocks noChangeArrowheads="1"/>
              </p:cNvSpPr>
              <p:nvPr/>
            </p:nvSpPr>
            <p:spPr bwMode="auto">
              <a:xfrm>
                <a:off x="1100" y="3072"/>
                <a:ext cx="26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indent="2667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——</a:t>
                </a:r>
                <a:r>
                  <a:rPr lang="zh-CN" altLang="en-US" sz="2400" b="1">
                    <a:solidFill>
                      <a:srgbClr val="000000"/>
                    </a:solidFill>
                  </a:rPr>
                  <a:t>边         </a:t>
                </a:r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上的信息素量；</a:t>
                </a:r>
              </a:p>
            </p:txBody>
          </p:sp>
          <p:graphicFrame>
            <p:nvGraphicFramePr>
              <p:cNvPr id="9239" name="Object 36"/>
              <p:cNvGraphicFramePr>
                <a:graphicFrameLocks noChangeAspect="1"/>
              </p:cNvGraphicFramePr>
              <p:nvPr/>
            </p:nvGraphicFramePr>
            <p:xfrm>
              <a:off x="1920" y="3072"/>
              <a:ext cx="457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公式" r:id="rId23" imgW="330057" imgH="215806" progId="Equation.3">
                      <p:embed/>
                    </p:oleObj>
                  </mc:Choice>
                  <mc:Fallback>
                    <p:oleObj name="公式" r:id="rId23" imgW="330057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3072"/>
                            <a:ext cx="457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0457" name="AutoShape 4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391400" y="2514600"/>
            <a:ext cx="609600" cy="609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50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8" name="Group 48"/>
          <p:cNvGrpSpPr>
            <a:grpSpLocks/>
          </p:cNvGrpSpPr>
          <p:nvPr/>
        </p:nvGrpSpPr>
        <p:grpSpPr bwMode="auto">
          <a:xfrm>
            <a:off x="1143000" y="1295400"/>
            <a:ext cx="7524750" cy="4125913"/>
            <a:chOff x="720" y="816"/>
            <a:chExt cx="4740" cy="2599"/>
          </a:xfrm>
        </p:grpSpPr>
        <p:graphicFrame>
          <p:nvGraphicFramePr>
            <p:cNvPr id="10244" name="Object 6"/>
            <p:cNvGraphicFramePr>
              <a:graphicFrameLocks noChangeAspect="1"/>
            </p:cNvGraphicFramePr>
            <p:nvPr/>
          </p:nvGraphicFramePr>
          <p:xfrm>
            <a:off x="816" y="1210"/>
            <a:ext cx="3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3" imgW="291973" imgH="253890" progId="Equation.3">
                    <p:embed/>
                  </p:oleObj>
                </mc:Choice>
                <mc:Fallback>
                  <p:oleObj name="公式" r:id="rId3" imgW="291973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10"/>
                          <a:ext cx="3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1824" y="1233"/>
            <a:ext cx="20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5" imgW="139579" imgH="177646" progId="Equation.3">
                    <p:embed/>
                  </p:oleObj>
                </mc:Choice>
                <mc:Fallback>
                  <p:oleObj name="公式" r:id="rId5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33"/>
                          <a:ext cx="20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" name="Rectangle 8"/>
            <p:cNvSpPr>
              <a:spLocks noChangeArrowheads="1"/>
            </p:cNvSpPr>
            <p:nvPr/>
          </p:nvSpPr>
          <p:spPr bwMode="auto">
            <a:xfrm>
              <a:off x="1200" y="1219"/>
              <a:ext cx="42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第    </a:t>
              </a:r>
              <a:r>
                <a:rPr lang="zh-CN" altLang="en-US" sz="2400" b="1">
                  <a:solidFill>
                    <a:srgbClr val="000000"/>
                  </a:solidFill>
                </a:rPr>
                <a:t>只蚂蚁在本次迭代中留在边    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 上的信息素量；</a:t>
              </a:r>
            </a:p>
          </p:txBody>
        </p:sp>
        <p:graphicFrame>
          <p:nvGraphicFramePr>
            <p:cNvPr id="10247" name="Object 11"/>
            <p:cNvGraphicFramePr>
              <a:graphicFrameLocks noChangeAspect="1"/>
            </p:cNvGraphicFramePr>
            <p:nvPr/>
          </p:nvGraphicFramePr>
          <p:xfrm>
            <a:off x="4368" y="1251"/>
            <a:ext cx="46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7" imgW="330057" imgH="215806" progId="Equation.3">
                    <p:embed/>
                  </p:oleObj>
                </mc:Choice>
                <mc:Fallback>
                  <p:oleObj name="公式" r:id="rId7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251"/>
                          <a:ext cx="46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5"/>
            <p:cNvGraphicFramePr>
              <a:graphicFrameLocks noChangeAspect="1"/>
            </p:cNvGraphicFramePr>
            <p:nvPr/>
          </p:nvGraphicFramePr>
          <p:xfrm>
            <a:off x="974" y="1834"/>
            <a:ext cx="23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9" imgW="152268" imgH="164957" progId="Equation.3">
                    <p:embed/>
                  </p:oleObj>
                </mc:Choice>
                <mc:Fallback>
                  <p:oleObj name="公式" r:id="rId9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1834"/>
                          <a:ext cx="23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Rectangle 17"/>
            <p:cNvSpPr>
              <a:spLocks noChangeArrowheads="1"/>
            </p:cNvSpPr>
            <p:nvPr/>
          </p:nvSpPr>
          <p:spPr bwMode="auto">
            <a:xfrm>
              <a:off x="1180" y="1767"/>
              <a:ext cx="3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信息素蒸发（或挥发）系数， 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0250" name="Object 14"/>
            <p:cNvGraphicFramePr>
              <a:graphicFrameLocks noChangeAspect="1"/>
            </p:cNvGraphicFramePr>
            <p:nvPr/>
          </p:nvGraphicFramePr>
          <p:xfrm>
            <a:off x="720" y="2176"/>
            <a:ext cx="4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11" imgW="355292" imgH="203024" progId="Equation.3">
                    <p:embed/>
                  </p:oleObj>
                </mc:Choice>
                <mc:Fallback>
                  <p:oleObj name="公式" r:id="rId11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76"/>
                          <a:ext cx="4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3"/>
            <p:cNvGraphicFramePr>
              <a:graphicFrameLocks noChangeAspect="1"/>
            </p:cNvGraphicFramePr>
            <p:nvPr/>
          </p:nvGraphicFramePr>
          <p:xfrm>
            <a:off x="3744" y="2160"/>
            <a:ext cx="78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13" imgW="596641" imgH="203112" progId="Equation.3">
                    <p:embed/>
                  </p:oleObj>
                </mc:Choice>
                <mc:Fallback>
                  <p:oleObj name="公式" r:id="rId13" imgW="59664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60"/>
                          <a:ext cx="78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Rectangle 18"/>
            <p:cNvSpPr>
              <a:spLocks noChangeArrowheads="1"/>
            </p:cNvSpPr>
            <p:nvPr/>
          </p:nvSpPr>
          <p:spPr bwMode="auto">
            <a:xfrm>
              <a:off x="1180" y="2120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持久性（或残留）系数，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253" name="Rectangle 19"/>
            <p:cNvSpPr>
              <a:spLocks noChangeArrowheads="1"/>
            </p:cNvSpPr>
            <p:nvPr/>
          </p:nvSpPr>
          <p:spPr bwMode="auto">
            <a:xfrm>
              <a:off x="4492" y="2128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0254" name="Object 24"/>
            <p:cNvGraphicFramePr>
              <a:graphicFrameLocks noChangeAspect="1"/>
            </p:cNvGraphicFramePr>
            <p:nvPr/>
          </p:nvGraphicFramePr>
          <p:xfrm>
            <a:off x="720" y="2516"/>
            <a:ext cx="49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公式" r:id="rId15" imgW="393529" imgH="253890" progId="Equation.3">
                    <p:embed/>
                  </p:oleObj>
                </mc:Choice>
                <mc:Fallback>
                  <p:oleObj name="公式" r:id="rId15" imgW="39352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516"/>
                          <a:ext cx="49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23"/>
            <p:cNvGraphicFramePr>
              <a:graphicFrameLocks noChangeAspect="1"/>
            </p:cNvGraphicFramePr>
            <p:nvPr/>
          </p:nvGraphicFramePr>
          <p:xfrm>
            <a:off x="2053" y="2544"/>
            <a:ext cx="15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公式" r:id="rId17" imgW="101468" imgH="164885" progId="Equation.3">
                    <p:embed/>
                  </p:oleObj>
                </mc:Choice>
                <mc:Fallback>
                  <p:oleObj name="公式" r:id="rId17" imgW="101468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2544"/>
                          <a:ext cx="15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22"/>
            <p:cNvGraphicFramePr>
              <a:graphicFrameLocks noChangeAspect="1"/>
            </p:cNvGraphicFramePr>
            <p:nvPr/>
          </p:nvGraphicFramePr>
          <p:xfrm>
            <a:off x="2640" y="2544"/>
            <a:ext cx="19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公式" r:id="rId19" imgW="139579" imgH="177646" progId="Equation.3">
                    <p:embed/>
                  </p:oleObj>
                </mc:Choice>
                <mc:Fallback>
                  <p:oleObj name="公式" r:id="rId19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19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21"/>
            <p:cNvGraphicFramePr>
              <a:graphicFrameLocks noChangeAspect="1"/>
            </p:cNvGraphicFramePr>
            <p:nvPr/>
          </p:nvGraphicFramePr>
          <p:xfrm>
            <a:off x="3456" y="2544"/>
            <a:ext cx="14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公式" r:id="rId20" imgW="101468" imgH="177569" progId="Equation.3">
                    <p:embed/>
                  </p:oleObj>
                </mc:Choice>
                <mc:Fallback>
                  <p:oleObj name="公式" r:id="rId20" imgW="101468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44"/>
                          <a:ext cx="14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20"/>
            <p:cNvGraphicFramePr>
              <a:graphicFrameLocks noChangeAspect="1"/>
            </p:cNvGraphicFramePr>
            <p:nvPr/>
          </p:nvGraphicFramePr>
          <p:xfrm>
            <a:off x="4608" y="2544"/>
            <a:ext cx="18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公式" r:id="rId22" imgW="126835" imgH="202936" progId="Equation.3">
                    <p:embed/>
                  </p:oleObj>
                </mc:Choice>
                <mc:Fallback>
                  <p:oleObj name="公式" r:id="rId22" imgW="126835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44"/>
                          <a:ext cx="18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Rectangle 26"/>
            <p:cNvSpPr>
              <a:spLocks noChangeArrowheads="1"/>
            </p:cNvSpPr>
            <p:nvPr/>
          </p:nvSpPr>
          <p:spPr bwMode="auto">
            <a:xfrm>
              <a:off x="1200" y="2506"/>
              <a:ext cx="416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时刻     </a:t>
              </a:r>
              <a:r>
                <a:rPr lang="zh-CN" altLang="en-US" sz="2400" b="1">
                  <a:solidFill>
                    <a:srgbClr val="000000"/>
                  </a:solidFill>
                </a:rPr>
                <a:t>蚂蚁    由城市    转移到城市    的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       概率（转移概率）；</a:t>
              </a:r>
            </a:p>
          </p:txBody>
        </p:sp>
        <p:graphicFrame>
          <p:nvGraphicFramePr>
            <p:cNvPr id="10260" name="Object 34"/>
            <p:cNvGraphicFramePr>
              <a:graphicFrameLocks noChangeAspect="1"/>
            </p:cNvGraphicFramePr>
            <p:nvPr/>
          </p:nvGraphicFramePr>
          <p:xfrm>
            <a:off x="861" y="816"/>
            <a:ext cx="43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公式" r:id="rId24" imgW="291973" imgH="241195" progId="Equation.3">
                    <p:embed/>
                  </p:oleObj>
                </mc:Choice>
                <mc:Fallback>
                  <p:oleObj name="公式" r:id="rId24" imgW="29197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816"/>
                          <a:ext cx="43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35"/>
            <p:cNvSpPr>
              <a:spLocks noChangeArrowheads="1"/>
            </p:cNvSpPr>
            <p:nvPr/>
          </p:nvSpPr>
          <p:spPr bwMode="auto">
            <a:xfrm>
              <a:off x="1228" y="816"/>
              <a:ext cx="3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本次迭代边         </a:t>
              </a:r>
              <a:r>
                <a:rPr lang="zh-CN" altLang="en-US" sz="2400" b="1">
                  <a:solidFill>
                    <a:srgbClr val="000000"/>
                  </a:solidFill>
                </a:rPr>
                <a:t>上的信息素</a:t>
              </a:r>
              <a:r>
                <a:rPr lang="zh-CN" altLang="en-US" sz="2400" b="1">
                  <a:solidFill>
                    <a:srgbClr val="FF66FF"/>
                  </a:solidFill>
                </a:rPr>
                <a:t>增量</a:t>
              </a:r>
              <a:r>
                <a:rPr lang="zh-CN" altLang="en-US" sz="2400" b="1">
                  <a:solidFill>
                    <a:srgbClr val="000000"/>
                  </a:solidFill>
                </a:rPr>
                <a:t>；</a:t>
              </a:r>
            </a:p>
          </p:txBody>
        </p:sp>
        <p:graphicFrame>
          <p:nvGraphicFramePr>
            <p:cNvPr id="10262" name="Object 36"/>
            <p:cNvGraphicFramePr>
              <a:graphicFrameLocks noChangeAspect="1"/>
            </p:cNvGraphicFramePr>
            <p:nvPr/>
          </p:nvGraphicFramePr>
          <p:xfrm>
            <a:off x="2583" y="816"/>
            <a:ext cx="46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公式" r:id="rId26" imgW="330057" imgH="215806" progId="Equation.3">
                    <p:embed/>
                  </p:oleObj>
                </mc:Choice>
                <mc:Fallback>
                  <p:oleObj name="公式" r:id="rId26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816"/>
                          <a:ext cx="46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38"/>
            <p:cNvGraphicFramePr>
              <a:graphicFrameLocks noChangeAspect="1"/>
            </p:cNvGraphicFramePr>
            <p:nvPr/>
          </p:nvGraphicFramePr>
          <p:xfrm>
            <a:off x="720" y="3092"/>
            <a:ext cx="53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公式" r:id="rId27" imgW="381000" imgH="228600" progId="Equation.3">
                    <p:embed/>
                  </p:oleObj>
                </mc:Choice>
                <mc:Fallback>
                  <p:oleObj name="公式" r:id="rId27" imgW="38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092"/>
                          <a:ext cx="539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37"/>
            <p:cNvGraphicFramePr>
              <a:graphicFrameLocks noChangeAspect="1"/>
            </p:cNvGraphicFramePr>
            <p:nvPr/>
          </p:nvGraphicFramePr>
          <p:xfrm>
            <a:off x="2016" y="3120"/>
            <a:ext cx="19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公式" r:id="rId29" imgW="139579" imgH="177646" progId="Equation.3">
                    <p:embed/>
                  </p:oleObj>
                </mc:Choice>
                <mc:Fallback>
                  <p:oleObj name="公式" r:id="rId29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120"/>
                          <a:ext cx="19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5" name="Rectangle 40"/>
            <p:cNvSpPr>
              <a:spLocks noChangeArrowheads="1"/>
            </p:cNvSpPr>
            <p:nvPr/>
          </p:nvSpPr>
          <p:spPr bwMode="auto">
            <a:xfrm>
              <a:off x="1152" y="3072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蚂蚁     </a:t>
              </a:r>
              <a:r>
                <a:rPr lang="zh-CN" altLang="en-US" sz="2400" b="1">
                  <a:solidFill>
                    <a:srgbClr val="000000"/>
                  </a:solidFill>
                </a:rPr>
                <a:t>的禁忌表。</a:t>
              </a:r>
            </a:p>
          </p:txBody>
        </p:sp>
      </p:grpSp>
      <p:sp>
        <p:nvSpPr>
          <p:cNvPr id="61489" name="AutoShape 4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6781800" y="5257800"/>
            <a:ext cx="762000" cy="609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080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3865</Words>
  <Application>Microsoft Office PowerPoint</Application>
  <PresentationFormat>全屏显示(4:3)</PresentationFormat>
  <Paragraphs>1704</Paragraphs>
  <Slides>54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</dc:creator>
  <cp:lastModifiedBy>zhu</cp:lastModifiedBy>
  <cp:revision>1</cp:revision>
  <dcterms:created xsi:type="dcterms:W3CDTF">2013-06-10T13:33:46Z</dcterms:created>
  <dcterms:modified xsi:type="dcterms:W3CDTF">2013-06-10T13:36:08Z</dcterms:modified>
</cp:coreProperties>
</file>