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60" r:id="rId6"/>
    <p:sldId id="257" r:id="rId7"/>
    <p:sldId id="259"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push dir="u"/>
        <p:sndAc>
          <p:endSnd/>
        </p:sndAc>
      </p:transition>
    </mc:Choice>
    <mc:Fallback>
      <p:transition>
        <p:push dir="u"/>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5400" dirty="0"/>
              <a:t>蚁群算法的原理及应用</a:t>
            </a:r>
            <a:endParaRPr lang="zh-CN" altLang="en-US" sz="5400" dirty="0"/>
          </a:p>
        </p:txBody>
      </p:sp>
      <p:sp>
        <p:nvSpPr>
          <p:cNvPr id="5" name="副标题 4"/>
          <p:cNvSpPr>
            <a:spLocks noGrp="1"/>
          </p:cNvSpPr>
          <p:nvPr>
            <p:ph type="subTitle" idx="1"/>
            <p:custDataLst>
              <p:tags r:id="rId2"/>
            </p:custDataLst>
          </p:nvPr>
        </p:nvSpPr>
        <p:spPr>
          <a:xfrm>
            <a:off x="6814820" y="4589145"/>
            <a:ext cx="2801620" cy="931545"/>
          </a:xfrm>
        </p:spPr>
        <p:txBody>
          <a:bodyPr>
            <a:normAutofit/>
          </a:bodyPr>
          <a:lstStyle/>
          <a:p>
            <a:pPr algn="r"/>
            <a:r>
              <a:rPr lang="zh-CN" altLang="en-US" dirty="0"/>
              <a:t>机电工程学院</a:t>
            </a:r>
            <a:r>
              <a:rPr lang="en-US" altLang="zh-CN" dirty="0"/>
              <a:t>--</a:t>
            </a:r>
            <a:r>
              <a:rPr lang="zh-CN" altLang="en-US" dirty="0"/>
              <a:t>工业工程</a:t>
            </a:r>
            <a:endParaRPr lang="zh-CN" altLang="en-US" dirty="0"/>
          </a:p>
          <a:p>
            <a:pPr algn="ctr"/>
            <a:r>
              <a:rPr lang="zh-CN" altLang="en-US" dirty="0"/>
              <a:t>  郝海强</a:t>
            </a:r>
            <a:endParaRPr lang="zh-CN" altLang="en-US" dirty="0"/>
          </a:p>
        </p:txBody>
      </p:sp>
    </p:spTree>
    <p:custDataLst>
      <p:tags r:id="rId3"/>
    </p:custDataLst>
  </p:cSld>
  <p:clrMapOvr>
    <a:masterClrMapping/>
  </p:clrMapOvr>
  <p:transition>
    <p:push dir="u"/>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未来的展望</a:t>
            </a:r>
            <a:endParaRPr lang="zh-CN" altLang="en-US" sz="4000"/>
          </a:p>
        </p:txBody>
      </p:sp>
      <p:sp>
        <p:nvSpPr>
          <p:cNvPr id="3" name="内容占位符 2"/>
          <p:cNvSpPr>
            <a:spLocks noGrp="1"/>
          </p:cNvSpPr>
          <p:nvPr>
            <p:ph idx="1"/>
          </p:nvPr>
        </p:nvSpPr>
        <p:spPr/>
        <p:txBody>
          <a:bodyPr/>
          <a:p>
            <a:r>
              <a:rPr lang="zh-CN" altLang="en-US"/>
              <a:t>作为众多算法中的一种，蚁群算法有其他算法没有的优势，但也存在着自身的不足</a:t>
            </a:r>
            <a:r>
              <a:rPr lang="en-US" altLang="zh-CN"/>
              <a:t>:搜索的时间较长、收敛的速度比较慢、容易陷于局部最优解发生停滞</a:t>
            </a:r>
            <a:r>
              <a:rPr lang="zh-CN" altLang="en-US"/>
              <a:t>等。</a:t>
            </a:r>
            <a:endParaRPr lang="zh-CN" altLang="en-US"/>
          </a:p>
          <a:p>
            <a:r>
              <a:rPr lang="zh-CN" altLang="en-US"/>
              <a:t>针对这些不足，不同学者从信息素的更新规则（核 心）、路 径 选 择 策 略、参 数 的 选 取、与其它算法的融合等方面对一般蚁群算法进行改进也取得了不错的效果。</a:t>
            </a:r>
            <a:endParaRPr lang="zh-CN" altLang="en-US"/>
          </a:p>
          <a:p>
            <a:r>
              <a:rPr lang="zh-CN" altLang="en-US"/>
              <a:t>在未来的的发展中，蚁群算法仍然会以改进版的算法出现，仍然会在各应用种占有一席之位。</a:t>
            </a:r>
            <a:endParaRPr lang="zh-CN" altLang="en-US"/>
          </a:p>
        </p:txBody>
      </p:sp>
    </p:spTree>
    <p:custDataLst>
      <p:tags r:id="rId1"/>
    </p:custDataLst>
  </p:cSld>
  <p:clrMapOvr>
    <a:masterClrMapping/>
  </p:clrMapOvr>
  <p:transition>
    <p:push dir="u"/>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谢谢观赏！</a:t>
            </a:r>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transition>
    <p:push dir="u"/>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一、问题提出</a:t>
            </a:r>
            <a:r>
              <a:rPr lang="en-US" altLang="zh-CN" sz="4000"/>
              <a:t>——</a:t>
            </a:r>
            <a:r>
              <a:rPr lang="zh-CN" altLang="en-US" sz="4000"/>
              <a:t>路径规划</a:t>
            </a:r>
            <a:endParaRPr lang="zh-CN" altLang="en-US" sz="4000"/>
          </a:p>
        </p:txBody>
      </p:sp>
      <p:sp>
        <p:nvSpPr>
          <p:cNvPr id="4" name="文本框 3"/>
          <p:cNvSpPr txBox="1"/>
          <p:nvPr/>
        </p:nvSpPr>
        <p:spPr>
          <a:xfrm>
            <a:off x="838835" y="1816100"/>
            <a:ext cx="1597025" cy="706755"/>
          </a:xfrm>
          <a:prstGeom prst="rect">
            <a:avLst/>
          </a:prstGeom>
          <a:noFill/>
        </p:spPr>
        <p:txBody>
          <a:bodyPr wrap="square" rtlCol="0">
            <a:spAutoFit/>
          </a:bodyPr>
          <a:p>
            <a:r>
              <a:rPr lang="en-US" altLang="zh-CN"/>
              <a:t>    </a:t>
            </a:r>
            <a:r>
              <a:rPr lang="zh-CN" altLang="en-US" sz="2000" b="1">
                <a:solidFill>
                  <a:srgbClr val="00B050"/>
                </a:solidFill>
              </a:rPr>
              <a:t>起点</a:t>
            </a:r>
            <a:r>
              <a:rPr lang="en-US" altLang="zh-CN" sz="2000" b="1">
                <a:solidFill>
                  <a:srgbClr val="00B050"/>
                </a:solidFill>
              </a:rPr>
              <a:t>(S)</a:t>
            </a:r>
            <a:endParaRPr lang="en-US" altLang="zh-CN" sz="2000" b="1">
              <a:solidFill>
                <a:srgbClr val="00B050"/>
              </a:solidFill>
            </a:endParaRPr>
          </a:p>
          <a:p>
            <a:r>
              <a:rPr lang="zh-CN" altLang="en-US" sz="2000" b="1">
                <a:solidFill>
                  <a:srgbClr val="00B050"/>
                </a:solidFill>
              </a:rPr>
              <a:t>（</a:t>
            </a:r>
            <a:r>
              <a:rPr lang="en-US" altLang="zh-CN" sz="2000" b="1">
                <a:solidFill>
                  <a:srgbClr val="00B050"/>
                </a:solidFill>
              </a:rPr>
              <a:t>0.5</a:t>
            </a:r>
            <a:r>
              <a:rPr lang="zh-CN" altLang="en-US" sz="2000" b="1">
                <a:solidFill>
                  <a:srgbClr val="00B050"/>
                </a:solidFill>
              </a:rPr>
              <a:t>，</a:t>
            </a:r>
            <a:r>
              <a:rPr lang="en-US" altLang="zh-CN" sz="2000" b="1">
                <a:solidFill>
                  <a:srgbClr val="00B050"/>
                </a:solidFill>
              </a:rPr>
              <a:t>19.5</a:t>
            </a:r>
            <a:r>
              <a:rPr lang="zh-CN" altLang="en-US" sz="2000" b="1">
                <a:solidFill>
                  <a:srgbClr val="00B050"/>
                </a:solidFill>
              </a:rPr>
              <a:t>）</a:t>
            </a:r>
            <a:endParaRPr lang="zh-CN" altLang="en-US" sz="2000" b="1">
              <a:solidFill>
                <a:srgbClr val="00B050"/>
              </a:solidFill>
            </a:endParaRPr>
          </a:p>
        </p:txBody>
      </p:sp>
      <p:sp>
        <p:nvSpPr>
          <p:cNvPr id="6" name="文本框 5"/>
          <p:cNvSpPr txBox="1"/>
          <p:nvPr/>
        </p:nvSpPr>
        <p:spPr>
          <a:xfrm>
            <a:off x="8477250" y="5328285"/>
            <a:ext cx="1540510" cy="706755"/>
          </a:xfrm>
          <a:prstGeom prst="rect">
            <a:avLst/>
          </a:prstGeom>
          <a:noFill/>
        </p:spPr>
        <p:txBody>
          <a:bodyPr wrap="square" rtlCol="0">
            <a:spAutoFit/>
          </a:bodyPr>
          <a:p>
            <a:r>
              <a:rPr lang="zh-CN" altLang="en-US" sz="2000" b="1">
                <a:solidFill>
                  <a:srgbClr val="00B050"/>
                </a:solidFill>
              </a:rPr>
              <a:t>终点（</a:t>
            </a:r>
            <a:r>
              <a:rPr lang="en-US" altLang="zh-CN" sz="2000" b="1">
                <a:solidFill>
                  <a:srgbClr val="00B050"/>
                </a:solidFill>
              </a:rPr>
              <a:t>T</a:t>
            </a:r>
            <a:r>
              <a:rPr lang="zh-CN" altLang="en-US" sz="2000" b="1">
                <a:solidFill>
                  <a:srgbClr val="00B050"/>
                </a:solidFill>
              </a:rPr>
              <a:t>）</a:t>
            </a:r>
            <a:endParaRPr lang="zh-CN" altLang="en-US" sz="2000" b="1">
              <a:solidFill>
                <a:srgbClr val="00B050"/>
              </a:solidFill>
            </a:endParaRPr>
          </a:p>
          <a:p>
            <a:r>
              <a:rPr lang="en-US" altLang="zh-CN" sz="2000" b="1">
                <a:solidFill>
                  <a:srgbClr val="00B050"/>
                </a:solidFill>
              </a:rPr>
              <a:t>(19.5,0.5)</a:t>
            </a:r>
            <a:endParaRPr lang="en-US" altLang="zh-CN" sz="2000" b="1">
              <a:solidFill>
                <a:srgbClr val="00B050"/>
              </a:solidFill>
            </a:endParaRPr>
          </a:p>
        </p:txBody>
      </p:sp>
      <p:sp>
        <p:nvSpPr>
          <p:cNvPr id="7" name="文本框 6"/>
          <p:cNvSpPr txBox="1"/>
          <p:nvPr/>
        </p:nvSpPr>
        <p:spPr>
          <a:xfrm>
            <a:off x="9162415" y="1816100"/>
            <a:ext cx="2080260" cy="1322070"/>
          </a:xfrm>
          <a:prstGeom prst="rect">
            <a:avLst/>
          </a:prstGeom>
          <a:noFill/>
        </p:spPr>
        <p:txBody>
          <a:bodyPr wrap="square" rtlCol="0">
            <a:spAutoFit/>
          </a:bodyPr>
          <a:p>
            <a:r>
              <a:rPr lang="zh-CN" altLang="en-US" sz="2000"/>
              <a:t>在</a:t>
            </a:r>
            <a:r>
              <a:rPr lang="en-US" altLang="zh-CN" sz="2000"/>
              <a:t>S</a:t>
            </a:r>
            <a:r>
              <a:rPr lang="zh-CN" altLang="en-US" sz="2000"/>
              <a:t>和</a:t>
            </a:r>
            <a:r>
              <a:rPr lang="en-US" altLang="zh-CN" sz="2000"/>
              <a:t>T</a:t>
            </a:r>
            <a:r>
              <a:rPr lang="zh-CN" altLang="en-US" sz="2000"/>
              <a:t>之间找到一条最短路径，不能穿越黑色方格？</a:t>
            </a:r>
            <a:endParaRPr lang="zh-CN" altLang="en-US" sz="2000"/>
          </a:p>
        </p:txBody>
      </p:sp>
      <p:graphicFrame>
        <p:nvGraphicFramePr>
          <p:cNvPr id="19" name="内容占位符 18"/>
          <p:cNvGraphicFramePr>
            <a:graphicFrameLocks noChangeAspect="1"/>
          </p:cNvGraphicFramePr>
          <p:nvPr>
            <p:ph idx="1"/>
          </p:nvPr>
        </p:nvGraphicFramePr>
        <p:xfrm>
          <a:off x="2435860" y="1691005"/>
          <a:ext cx="5808345" cy="4447540"/>
        </p:xfrm>
        <a:graphic>
          <a:graphicData uri="http://schemas.openxmlformats.org/presentationml/2006/ole">
            <mc:AlternateContent xmlns:mc="http://schemas.openxmlformats.org/markup-compatibility/2006">
              <mc:Choice xmlns:v="urn:schemas-microsoft-com:vml" Requires="v">
                <p:oleObj spid="_x0000_s20" name="" r:id="rId1" imgW="5000625" imgH="3829050" progId="Paint.Picture">
                  <p:embed/>
                </p:oleObj>
              </mc:Choice>
              <mc:Fallback>
                <p:oleObj name="" r:id="rId1" imgW="5000625" imgH="3829050" progId="Paint.Picture">
                  <p:embed/>
                  <p:pic>
                    <p:nvPicPr>
                      <p:cNvPr id="0" name="图片 19"/>
                      <p:cNvPicPr/>
                      <p:nvPr/>
                    </p:nvPicPr>
                    <p:blipFill>
                      <a:blip r:embed="rId2"/>
                      <a:stretch>
                        <a:fillRect/>
                      </a:stretch>
                    </p:blipFill>
                    <p:spPr>
                      <a:xfrm>
                        <a:off x="2435860" y="1691005"/>
                        <a:ext cx="5808345" cy="4447540"/>
                      </a:xfrm>
                      <a:prstGeom prst="rect">
                        <a:avLst/>
                      </a:prstGeom>
                    </p:spPr>
                  </p:pic>
                </p:oleObj>
              </mc:Fallback>
            </mc:AlternateContent>
          </a:graphicData>
        </a:graphic>
      </p:graphicFrame>
      <p:sp>
        <p:nvSpPr>
          <p:cNvPr id="3" name="椭圆 2"/>
          <p:cNvSpPr/>
          <p:nvPr/>
        </p:nvSpPr>
        <p:spPr>
          <a:xfrm>
            <a:off x="3097530" y="1911985"/>
            <a:ext cx="201295" cy="162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630795" y="5501640"/>
            <a:ext cx="201295" cy="162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ransition>
    <p:push dir="u"/>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思考：</a:t>
            </a:r>
            <a:endParaRPr lang="zh-CN" altLang="en-US" sz="4000"/>
          </a:p>
        </p:txBody>
      </p:sp>
      <p:sp>
        <p:nvSpPr>
          <p:cNvPr id="3" name="内容占位符 2"/>
          <p:cNvSpPr>
            <a:spLocks noGrp="1"/>
          </p:cNvSpPr>
          <p:nvPr>
            <p:ph idx="1"/>
          </p:nvPr>
        </p:nvSpPr>
        <p:spPr/>
        <p:txBody>
          <a:bodyPr/>
          <a:p>
            <a:r>
              <a:rPr lang="zh-CN" altLang="en-US"/>
              <a:t>在解决类似问题时，注意到这是一个组合优化问题。如果组合方式比较简单，我们可以手动计算或者利用简单算法即可算出结果。</a:t>
            </a:r>
            <a:endParaRPr lang="zh-CN" altLang="en-US"/>
          </a:p>
          <a:p>
            <a:r>
              <a:rPr lang="zh-CN" altLang="en-US"/>
              <a:t>但是当问题复杂，不能确定是否可以通过简单计算方式来得出结果时，就需要改变思路，寻求更加有效的算法。</a:t>
            </a:r>
            <a:endParaRPr lang="zh-CN" altLang="en-US"/>
          </a:p>
        </p:txBody>
      </p:sp>
    </p:spTree>
    <p:custDataLst>
      <p:tags r:id="rId1"/>
    </p:custDataLst>
  </p:cSld>
  <p:clrMapOvr>
    <a:masterClrMapping/>
  </p:clrMapOvr>
  <p:transition>
    <p:push dir="u"/>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二、数学问题划分</a:t>
            </a:r>
            <a:endParaRPr lang="zh-CN" altLang="en-US" sz="4000"/>
          </a:p>
        </p:txBody>
      </p:sp>
      <p:pic>
        <p:nvPicPr>
          <p:cNvPr id="4" name="内容占位符 3"/>
          <p:cNvPicPr>
            <a:picLocks noChangeAspect="1"/>
          </p:cNvPicPr>
          <p:nvPr>
            <p:ph idx="1"/>
          </p:nvPr>
        </p:nvPicPr>
        <p:blipFill>
          <a:blip r:embed="rId1"/>
          <a:stretch>
            <a:fillRect/>
          </a:stretch>
        </p:blipFill>
        <p:spPr>
          <a:xfrm>
            <a:off x="9063990" y="5014595"/>
            <a:ext cx="2857500" cy="1790700"/>
          </a:xfrm>
          <a:prstGeom prst="rect">
            <a:avLst/>
          </a:prstGeom>
        </p:spPr>
      </p:pic>
      <p:sp>
        <p:nvSpPr>
          <p:cNvPr id="5" name="文本框 4"/>
          <p:cNvSpPr txBox="1"/>
          <p:nvPr/>
        </p:nvSpPr>
        <p:spPr>
          <a:xfrm>
            <a:off x="1514475" y="1591945"/>
            <a:ext cx="8661400" cy="368300"/>
          </a:xfrm>
          <a:prstGeom prst="rect">
            <a:avLst/>
          </a:prstGeom>
          <a:noFill/>
        </p:spPr>
        <p:txBody>
          <a:bodyPr wrap="square" rtlCol="0">
            <a:spAutoFit/>
          </a:bodyPr>
          <a:p>
            <a:r>
              <a:rPr lang="zh-CN" altLang="en-US"/>
              <a:t>根据问题本身的复杂度，可以划分成P问题，NP问题，NPC问题，NP-hard问题。</a:t>
            </a:r>
            <a:endParaRPr lang="zh-CN" altLang="en-US"/>
          </a:p>
        </p:txBody>
      </p:sp>
      <p:sp>
        <p:nvSpPr>
          <p:cNvPr id="6" name="文本框 5"/>
          <p:cNvSpPr txBox="1"/>
          <p:nvPr/>
        </p:nvSpPr>
        <p:spPr>
          <a:xfrm>
            <a:off x="1514475" y="2092325"/>
            <a:ext cx="7871460" cy="368300"/>
          </a:xfrm>
          <a:prstGeom prst="rect">
            <a:avLst/>
          </a:prstGeom>
          <a:noFill/>
        </p:spPr>
        <p:txBody>
          <a:bodyPr wrap="square" rtlCol="0">
            <a:spAutoFit/>
          </a:bodyPr>
          <a:p>
            <a:r>
              <a:rPr lang="zh-CN" altLang="en-US"/>
              <a:t>P是多项式这个单词的首写字母，即Polynomial，【这里指多项式时间】</a:t>
            </a:r>
            <a:endParaRPr lang="zh-CN" altLang="en-US"/>
          </a:p>
        </p:txBody>
      </p:sp>
      <p:sp>
        <p:nvSpPr>
          <p:cNvPr id="7" name="文本框 6"/>
          <p:cNvSpPr txBox="1"/>
          <p:nvPr/>
        </p:nvSpPr>
        <p:spPr>
          <a:xfrm>
            <a:off x="1514475" y="2582545"/>
            <a:ext cx="7871460" cy="368300"/>
          </a:xfrm>
          <a:prstGeom prst="rect">
            <a:avLst/>
          </a:prstGeom>
          <a:noFill/>
        </p:spPr>
        <p:txBody>
          <a:bodyPr wrap="square" rtlCol="0">
            <a:spAutoFit/>
          </a:bodyPr>
          <a:p>
            <a:r>
              <a:rPr lang="zh-CN" altLang="en-US" b="1"/>
              <a:t>P问题意为 总能找到相应的经典算法 在多项式时间 里面得出最优解。</a:t>
            </a:r>
            <a:endParaRPr lang="zh-CN" altLang="en-US" b="1"/>
          </a:p>
        </p:txBody>
      </p:sp>
      <p:sp>
        <p:nvSpPr>
          <p:cNvPr id="8" name="文本框 7"/>
          <p:cNvSpPr txBox="1"/>
          <p:nvPr/>
        </p:nvSpPr>
        <p:spPr>
          <a:xfrm>
            <a:off x="1514475" y="3033395"/>
            <a:ext cx="7871460" cy="368300"/>
          </a:xfrm>
          <a:prstGeom prst="rect">
            <a:avLst/>
          </a:prstGeom>
          <a:noFill/>
        </p:spPr>
        <p:txBody>
          <a:bodyPr wrap="square" rtlCol="0">
            <a:spAutoFit/>
          </a:bodyPr>
          <a:p>
            <a:r>
              <a:rPr lang="zh-CN" altLang="en-US" b="1"/>
              <a:t>NP问题意为 不能确定是否能找到相应算法 能够在多项式时间内 得出最优解。</a:t>
            </a:r>
            <a:endParaRPr lang="zh-CN" altLang="en-US" b="1"/>
          </a:p>
        </p:txBody>
      </p:sp>
      <p:sp>
        <p:nvSpPr>
          <p:cNvPr id="10" name="文本框 9"/>
          <p:cNvSpPr txBox="1"/>
          <p:nvPr/>
        </p:nvSpPr>
        <p:spPr>
          <a:xfrm>
            <a:off x="1514475" y="3528695"/>
            <a:ext cx="7871460" cy="645160"/>
          </a:xfrm>
          <a:prstGeom prst="rect">
            <a:avLst/>
          </a:prstGeom>
          <a:noFill/>
        </p:spPr>
        <p:txBody>
          <a:bodyPr wrap="square" rtlCol="0">
            <a:spAutoFit/>
          </a:bodyPr>
          <a:p>
            <a:r>
              <a:rPr lang="zh-CN" altLang="en-US"/>
              <a:t>NPC问题可以理解成NP问题中最难（复杂度最高）的问题，也就是说很难找到相应算法 能够在多项式时间内得出最优解。</a:t>
            </a:r>
            <a:endParaRPr lang="zh-CN" altLang="en-US"/>
          </a:p>
        </p:txBody>
      </p:sp>
      <p:sp>
        <p:nvSpPr>
          <p:cNvPr id="11" name="文本框 10"/>
          <p:cNvSpPr txBox="1"/>
          <p:nvPr/>
        </p:nvSpPr>
        <p:spPr>
          <a:xfrm>
            <a:off x="1514475" y="4257675"/>
            <a:ext cx="7871460" cy="645160"/>
          </a:xfrm>
          <a:prstGeom prst="rect">
            <a:avLst/>
          </a:prstGeom>
          <a:noFill/>
        </p:spPr>
        <p:txBody>
          <a:bodyPr wrap="square" rtlCol="0">
            <a:spAutoFit/>
          </a:bodyPr>
          <a:p>
            <a:r>
              <a:rPr lang="zh-CN" altLang="en-US"/>
              <a:t>NP-hard问题可以简单理解成找不到相应算法 能够在多项式时间内得出最优解。</a:t>
            </a:r>
            <a:endParaRPr lang="zh-CN" altLang="en-US"/>
          </a:p>
        </p:txBody>
      </p:sp>
    </p:spTree>
    <p:custDataLst>
      <p:tags r:id="rId2"/>
    </p:custDataLst>
  </p:cSld>
  <p:clrMapOvr>
    <a:masterClrMapping/>
  </p:clrMapOvr>
  <p:transition>
    <p:push dir="u"/>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P/NP</a:t>
            </a:r>
            <a:r>
              <a:rPr lang="zh-CN" altLang="en-US" sz="4000"/>
              <a:t>举例</a:t>
            </a:r>
            <a:endParaRPr lang="zh-CN" altLang="en-US" sz="4000"/>
          </a:p>
        </p:txBody>
      </p:sp>
      <p:sp>
        <p:nvSpPr>
          <p:cNvPr id="3" name="内容占位符 2"/>
          <p:cNvSpPr>
            <a:spLocks noGrp="1"/>
          </p:cNvSpPr>
          <p:nvPr>
            <p:ph idx="1"/>
          </p:nvPr>
        </p:nvSpPr>
        <p:spPr/>
        <p:txBody>
          <a:bodyPr/>
          <a:p>
            <a:r>
              <a:rPr lang="zh-CN" altLang="en-US"/>
              <a:t>数字53308290611是否为合数？</a:t>
            </a:r>
            <a:endParaRPr lang="zh-CN" altLang="en-US"/>
          </a:p>
          <a:p>
            <a:r>
              <a:rPr lang="zh-CN" altLang="en-US"/>
              <a:t>根据小学的知识</a:t>
            </a:r>
            <a:r>
              <a:rPr lang="en-US" altLang="zh-CN"/>
              <a:t>“</a:t>
            </a:r>
            <a:r>
              <a:rPr lang="zh-CN" altLang="en-US"/>
              <a:t>任何一个合数都可以写成几个质数相乘的形式</a:t>
            </a:r>
            <a:r>
              <a:rPr lang="en-US" altLang="zh-CN"/>
              <a:t>”</a:t>
            </a:r>
            <a:r>
              <a:rPr lang="zh-CN" altLang="en-US"/>
              <a:t>，在判断</a:t>
            </a:r>
            <a:r>
              <a:rPr lang="zh-CN" altLang="en-US">
                <a:sym typeface="+mn-ea"/>
              </a:rPr>
              <a:t>53308290611是否为合数时，我们会试图寻找它除了本身和</a:t>
            </a:r>
            <a:r>
              <a:rPr lang="en-US" altLang="zh-CN">
                <a:sym typeface="+mn-ea"/>
              </a:rPr>
              <a:t>1</a:t>
            </a:r>
            <a:r>
              <a:rPr lang="zh-CN" altLang="en-US">
                <a:sym typeface="+mn-ea"/>
              </a:rPr>
              <a:t>以外的因数来证明它是合数。</a:t>
            </a:r>
            <a:endParaRPr lang="zh-CN" altLang="en-US">
              <a:sym typeface="+mn-ea"/>
            </a:endParaRPr>
          </a:p>
          <a:p>
            <a:r>
              <a:rPr lang="zh-CN" altLang="en-US">
                <a:sym typeface="+mn-ea"/>
              </a:rPr>
              <a:t>但是在我们找答案之前，我们知道手工寻找的过程会非常麻烦，而有人告诉我们它是合数，因为224737是53308290611的一个因数，那么我们可以很快地证明它的确是合数。</a:t>
            </a:r>
            <a:endParaRPr lang="zh-CN" altLang="en-US">
              <a:sym typeface="+mn-ea"/>
            </a:endParaRPr>
          </a:p>
          <a:p>
            <a:r>
              <a:rPr lang="zh-CN" altLang="en-US">
                <a:sym typeface="+mn-ea"/>
              </a:rPr>
              <a:t>像这种给定答案后我们可以很快验证，该问题本身又很难找到一个已知的多项式来求解，这类问题即为</a:t>
            </a:r>
            <a:r>
              <a:rPr lang="en-US" altLang="zh-CN">
                <a:sym typeface="+mn-ea"/>
              </a:rPr>
              <a:t>NP</a:t>
            </a:r>
            <a:r>
              <a:rPr lang="zh-CN" altLang="en-US">
                <a:sym typeface="+mn-ea"/>
              </a:rPr>
              <a:t>问题。上述二维路径规划就是</a:t>
            </a:r>
            <a:r>
              <a:rPr lang="en-US" altLang="zh-CN">
                <a:sym typeface="+mn-ea"/>
              </a:rPr>
              <a:t>NP</a:t>
            </a:r>
            <a:r>
              <a:rPr lang="zh-CN" altLang="en-US">
                <a:sym typeface="+mn-ea"/>
              </a:rPr>
              <a:t>问题。</a:t>
            </a:r>
            <a:endParaRPr lang="zh-CN" altLang="en-US">
              <a:sym typeface="+mn-ea"/>
            </a:endParaRPr>
          </a:p>
          <a:p>
            <a:r>
              <a:rPr lang="zh-CN" altLang="en-US">
                <a:sym typeface="+mn-ea"/>
              </a:rPr>
              <a:t>至于</a:t>
            </a:r>
            <a:r>
              <a:rPr lang="en-US" altLang="zh-CN">
                <a:sym typeface="+mn-ea"/>
              </a:rPr>
              <a:t>NPC</a:t>
            </a:r>
            <a:r>
              <a:rPr lang="zh-CN" altLang="en-US">
                <a:sym typeface="+mn-ea"/>
              </a:rPr>
              <a:t>和</a:t>
            </a:r>
            <a:r>
              <a:rPr lang="en-US" altLang="zh-CN">
                <a:sym typeface="+mn-ea"/>
              </a:rPr>
              <a:t>NP-hard</a:t>
            </a:r>
            <a:r>
              <a:rPr lang="zh-CN" altLang="en-US">
                <a:sym typeface="+mn-ea"/>
              </a:rPr>
              <a:t>则属于更加困难的问题。</a:t>
            </a:r>
            <a:endParaRPr lang="zh-CN" altLang="en-US">
              <a:sym typeface="+mn-ea"/>
            </a:endParaRPr>
          </a:p>
          <a:p>
            <a:endParaRPr lang="zh-CN" altLang="en-US">
              <a:sym typeface="+mn-ea"/>
            </a:endParaRPr>
          </a:p>
        </p:txBody>
      </p:sp>
    </p:spTree>
    <p:custDataLst>
      <p:tags r:id="rId1"/>
    </p:custDataLst>
  </p:cSld>
  <p:clrMapOvr>
    <a:masterClrMapping/>
  </p:clrMapOvr>
  <p:transition>
    <p:push dir="u"/>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三、元启发式算法的提出</a:t>
            </a:r>
            <a:endParaRPr lang="zh-CN" altLang="en-US" sz="4000"/>
          </a:p>
        </p:txBody>
      </p:sp>
      <p:sp>
        <p:nvSpPr>
          <p:cNvPr id="3" name="内容占位符 2"/>
          <p:cNvSpPr>
            <a:spLocks noGrp="1"/>
          </p:cNvSpPr>
          <p:nvPr>
            <p:ph idx="1"/>
          </p:nvPr>
        </p:nvSpPr>
        <p:spPr/>
        <p:txBody>
          <a:bodyPr>
            <a:normAutofit lnSpcReduction="20000"/>
          </a:bodyPr>
          <a:p>
            <a:pPr fontAlgn="auto">
              <a:lnSpc>
                <a:spcPct val="150000"/>
              </a:lnSpc>
            </a:pPr>
            <a:r>
              <a:rPr lang="zh-CN" altLang="en-US"/>
              <a:t>简单来说就是，传统的经典算法能够解决P类问题，而NP问题，特别是NPC问题，则束手无策。于是一些研究人员退而求其次，不能在多项式时间里得出一个最优解，就尽量寻求一个近似最优解，用先验的经验知识作为启发算子，从而产生了启发式算法，但启发式算法只能针对特定问题，不适合跨领域，这个时候</a:t>
            </a:r>
            <a:r>
              <a:rPr lang="zh-CN" altLang="en-US">
                <a:sym typeface="+mn-ea"/>
              </a:rPr>
              <a:t>开始</a:t>
            </a:r>
            <a:r>
              <a:rPr lang="zh-CN" altLang="en-US"/>
              <a:t>把各种仿生学理论引入计算机的算法领域，诞生了所谓的蚁群，粒子群，遗传，神经网络算法等统称智能优化算法的元启发式算法。</a:t>
            </a:r>
            <a:endParaRPr lang="zh-CN" altLang="en-US"/>
          </a:p>
          <a:p>
            <a:pPr fontAlgn="auto">
              <a:lnSpc>
                <a:spcPct val="150000"/>
              </a:lnSpc>
            </a:pPr>
            <a:endParaRPr lang="zh-CN" altLang="en-US"/>
          </a:p>
        </p:txBody>
      </p:sp>
    </p:spTree>
    <p:custDataLst>
      <p:tags r:id="rId1"/>
    </p:custDataLst>
  </p:cSld>
  <p:clrMapOvr>
    <a:masterClrMapping/>
  </p:clrMapOvr>
  <p:transition>
    <p:push dir="u"/>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蚁群寻优方式概述</a:t>
            </a:r>
            <a:endParaRPr lang="zh-CN" altLang="en-US" sz="4000"/>
          </a:p>
        </p:txBody>
      </p:sp>
      <p:pic>
        <p:nvPicPr>
          <p:cNvPr id="4" name="内容占位符 3"/>
          <p:cNvPicPr>
            <a:picLocks noChangeAspect="1"/>
          </p:cNvPicPr>
          <p:nvPr>
            <p:ph idx="1"/>
          </p:nvPr>
        </p:nvPicPr>
        <p:blipFill>
          <a:blip r:embed="rId1"/>
          <a:stretch>
            <a:fillRect/>
          </a:stretch>
        </p:blipFill>
        <p:spPr>
          <a:xfrm>
            <a:off x="548640" y="1966595"/>
            <a:ext cx="5571490" cy="4102735"/>
          </a:xfrm>
          <a:prstGeom prst="rect">
            <a:avLst/>
          </a:prstGeom>
        </p:spPr>
      </p:pic>
      <p:pic>
        <p:nvPicPr>
          <p:cNvPr id="17" name="图片 34"/>
          <p:cNvPicPr>
            <a:picLocks noChangeAspect="1"/>
          </p:cNvPicPr>
          <p:nvPr/>
        </p:nvPicPr>
        <p:blipFill>
          <a:blip r:embed="rId2"/>
          <a:stretch>
            <a:fillRect/>
          </a:stretch>
        </p:blipFill>
        <p:spPr>
          <a:xfrm>
            <a:off x="6036945" y="1966595"/>
            <a:ext cx="5316855" cy="4102735"/>
          </a:xfrm>
          <a:prstGeom prst="rect">
            <a:avLst/>
          </a:prstGeom>
          <a:noFill/>
          <a:ln w="9525">
            <a:noFill/>
          </a:ln>
        </p:spPr>
      </p:pic>
    </p:spTree>
    <p:custDataLst>
      <p:tags r:id="rId3"/>
    </p:custDataLst>
  </p:cSld>
  <p:clrMapOvr>
    <a:masterClrMapping/>
  </p:clrMapOvr>
  <p:transition>
    <p:push dir="u"/>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最终路线确定</a:t>
            </a:r>
            <a:endParaRPr lang="zh-CN" altLang="en-US" sz="4000"/>
          </a:p>
        </p:txBody>
      </p:sp>
      <p:pic>
        <p:nvPicPr>
          <p:cNvPr id="18" name="图片 35"/>
          <p:cNvPicPr>
            <a:picLocks noChangeAspect="1"/>
          </p:cNvPicPr>
          <p:nvPr>
            <p:ph idx="1"/>
          </p:nvPr>
        </p:nvPicPr>
        <p:blipFill>
          <a:blip r:embed="rId1"/>
          <a:stretch>
            <a:fillRect/>
          </a:stretch>
        </p:blipFill>
        <p:spPr>
          <a:xfrm>
            <a:off x="563245" y="1977390"/>
            <a:ext cx="5401945" cy="4243070"/>
          </a:xfrm>
          <a:prstGeom prst="rect">
            <a:avLst/>
          </a:prstGeom>
          <a:noFill/>
          <a:ln w="9525">
            <a:noFill/>
          </a:ln>
        </p:spPr>
      </p:pic>
      <p:pic>
        <p:nvPicPr>
          <p:cNvPr id="5" name="图片 4"/>
          <p:cNvPicPr>
            <a:picLocks noChangeAspect="1"/>
          </p:cNvPicPr>
          <p:nvPr/>
        </p:nvPicPr>
        <p:blipFill>
          <a:blip r:embed="rId2"/>
          <a:stretch>
            <a:fillRect/>
          </a:stretch>
        </p:blipFill>
        <p:spPr>
          <a:xfrm>
            <a:off x="5965190" y="1977390"/>
            <a:ext cx="5388610" cy="4243070"/>
          </a:xfrm>
          <a:prstGeom prst="rect">
            <a:avLst/>
          </a:prstGeom>
        </p:spPr>
      </p:pic>
    </p:spTree>
    <p:custDataLst>
      <p:tags r:id="rId3"/>
    </p:custDataLst>
  </p:cSld>
  <p:clrMapOvr>
    <a:masterClrMapping/>
  </p:clrMapOvr>
  <p:transition>
    <p:push dir="u"/>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四、蚁群算法应用</a:t>
            </a:r>
            <a:endParaRPr lang="zh-CN" altLang="en-US" sz="4000"/>
          </a:p>
        </p:txBody>
      </p:sp>
      <p:sp>
        <p:nvSpPr>
          <p:cNvPr id="3" name="内容占位符 2"/>
          <p:cNvSpPr>
            <a:spLocks noGrp="1"/>
          </p:cNvSpPr>
          <p:nvPr>
            <p:ph idx="1"/>
          </p:nvPr>
        </p:nvSpPr>
        <p:spPr/>
        <p:txBody>
          <a:bodyPr>
            <a:normAutofit lnSpcReduction="10000"/>
          </a:bodyPr>
          <a:p>
            <a:r>
              <a:rPr lang="zh-CN" altLang="en-US"/>
              <a:t>移动机器人的路径规划</a:t>
            </a:r>
            <a:r>
              <a:rPr lang="en-US" altLang="zh-CN"/>
              <a:t>——</a:t>
            </a:r>
            <a:r>
              <a:rPr lang="zh-CN" altLang="en-US"/>
              <a:t>改进型蚁群算法</a:t>
            </a:r>
            <a:endParaRPr lang="zh-CN" altLang="en-US"/>
          </a:p>
          <a:p>
            <a:r>
              <a:rPr lang="zh-CN" altLang="en-US"/>
              <a:t>聚类分析</a:t>
            </a:r>
            <a:endParaRPr lang="zh-CN" altLang="en-US"/>
          </a:p>
          <a:p>
            <a:r>
              <a:rPr lang="zh-CN" altLang="en-US"/>
              <a:t>水下机器人任务分配</a:t>
            </a:r>
            <a:endParaRPr lang="zh-CN" altLang="en-US"/>
          </a:p>
          <a:p>
            <a:r>
              <a:rPr lang="zh-CN" altLang="en-US"/>
              <a:t>图像检测</a:t>
            </a:r>
            <a:endParaRPr lang="zh-CN" altLang="en-US"/>
          </a:p>
          <a:p>
            <a:r>
              <a:rPr lang="zh-CN" altLang="en-US"/>
              <a:t>智能导航系统</a:t>
            </a:r>
            <a:endParaRPr lang="zh-CN" altLang="en-US"/>
          </a:p>
          <a:p>
            <a:r>
              <a:rPr lang="zh-CN" altLang="en-US"/>
              <a:t>无人播种机</a:t>
            </a:r>
            <a:endParaRPr lang="zh-CN" altLang="en-US"/>
          </a:p>
          <a:p>
            <a:r>
              <a:rPr lang="zh-CN" altLang="en-US"/>
              <a:t>旅游团路线设计模型</a:t>
            </a:r>
            <a:endParaRPr lang="zh-CN" altLang="en-US"/>
          </a:p>
          <a:p>
            <a:r>
              <a:rPr lang="zh-CN" altLang="en-US"/>
              <a:t>       蚁群算法作为求解离散型组合优化问题的有效工具，大部分还是处于理论研究，随着研究的深入，在实际工程中已逐渐应用到各个领域，在解决通讯网络中的路由问题以及负载平衡问题、车辆调度问题、二次分配问题等方面都取得了很多成果。 </a:t>
            </a:r>
            <a:endParaRPr lang="zh-CN" altLang="en-US"/>
          </a:p>
        </p:txBody>
      </p:sp>
    </p:spTree>
    <p:custDataLst>
      <p:tags r:id="rId1"/>
    </p:custDataLst>
  </p:cSld>
  <p:clrMapOvr>
    <a:masterClrMapping/>
  </p:clrMapOvr>
  <p:transition>
    <p:push dir="u"/>
    <p:sndAc>
      <p:endSnd/>
    </p:sndAc>
  </p:transition>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1337</Words>
  <Application>WPS 演示</Application>
  <PresentationFormat>宽屏</PresentationFormat>
  <Paragraphs>71</Paragraphs>
  <Slides>11</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0" baseType="lpstr">
      <vt:lpstr>Arial</vt:lpstr>
      <vt:lpstr>宋体</vt:lpstr>
      <vt:lpstr>Wingdings</vt:lpstr>
      <vt:lpstr>黑体</vt:lpstr>
      <vt:lpstr>Calibri</vt:lpstr>
      <vt:lpstr>微软雅黑</vt:lpstr>
      <vt:lpstr>Arial Unicode MS</vt:lpstr>
      <vt:lpstr>Office 主题</vt:lpstr>
      <vt:lpstr>Paint.Picture</vt:lpstr>
      <vt:lpstr>蚁群算法的原理以及应用</vt:lpstr>
      <vt:lpstr>一、问题提出——路径规划</vt:lpstr>
      <vt:lpstr>思考：</vt:lpstr>
      <vt:lpstr>二、数学问题划分</vt:lpstr>
      <vt:lpstr>P/NP举例</vt:lpstr>
      <vt:lpstr>三、元启发式算法的提出</vt:lpstr>
      <vt:lpstr>蚁群寻优方式概述</vt:lpstr>
      <vt:lpstr>最终路线确定</vt:lpstr>
      <vt:lpstr>四、蚁群算法应用</vt:lpstr>
      <vt:lpstr>未来的展望</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郝海强</cp:lastModifiedBy>
  <cp:revision>9</cp:revision>
  <dcterms:created xsi:type="dcterms:W3CDTF">2018-03-01T02:03:00Z</dcterms:created>
  <dcterms:modified xsi:type="dcterms:W3CDTF">2019-03-06T01:18:31Z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