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4" r:id="rId3"/>
    <p:sldId id="257" r:id="rId4"/>
    <p:sldId id="258" r:id="rId5"/>
    <p:sldId id="267" r:id="rId6"/>
    <p:sldId id="259" r:id="rId7"/>
    <p:sldId id="260" r:id="rId8"/>
    <p:sldId id="261" r:id="rId10"/>
    <p:sldId id="270" r:id="rId11"/>
    <p:sldId id="262" r:id="rId12"/>
    <p:sldId id="272" r:id="rId13"/>
    <p:sldId id="288" r:id="rId14"/>
    <p:sldId id="273" r:id="rId15"/>
    <p:sldId id="275" r:id="rId16"/>
    <p:sldId id="274" r:id="rId17"/>
    <p:sldId id="276" r:id="rId18"/>
    <p:sldId id="277" r:id="rId19"/>
    <p:sldId id="289" r:id="rId20"/>
    <p:sldId id="290" r:id="rId21"/>
    <p:sldId id="263" r:id="rId22"/>
    <p:sldId id="286" r:id="rId23"/>
    <p:sldId id="271" r:id="rId24"/>
    <p:sldId id="279" r:id="rId25"/>
    <p:sldId id="287" r:id="rId26"/>
    <p:sldId id="278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CB692"/>
    <a:srgbClr val="FF0000"/>
    <a:srgbClr val="FFFF00"/>
    <a:srgbClr val="C0C0C0"/>
    <a:srgbClr val="09886D"/>
    <a:srgbClr val="09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2174"/>
        <p:guide pos="2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幻灯片图像占位符 12289"/>
          <p:cNvSpPr>
            <a:spLocks noGrp="1" noRot="1" noTextEdit="1"/>
          </p:cNvSpPr>
          <p:nvPr>
            <p:ph type="sldImg"/>
          </p:nvPr>
        </p:nvSpPr>
        <p:spPr>
          <a:ln/>
        </p:spPr>
      </p:sp>
      <p:sp>
        <p:nvSpPr>
          <p:cNvPr id="12291" name="文本占位符 12290"/>
          <p:cNvSpPr>
            <a:spLocks noGrp="1" noRot="1"/>
          </p:cNvSpPr>
          <p:nvPr>
            <p:ph type="body" idx="1"/>
          </p:nvPr>
        </p:nvSpPr>
        <p:spPr>
          <a:ln/>
        </p:spPr>
        <p:txBody>
          <a:bodyPr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蚁群算法主要有以下三个特点：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正反馈，使得该算法可以较快的发现较好解。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分布式，易于并行实现。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启发式搜索，反映了搜索中的先验性、确定性因素的强度。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鲁棒性强，不易受某个个体影响。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等腰三角形 21"/>
          <p:cNvSpPr/>
          <p:nvPr/>
        </p:nvSpPr>
        <p:spPr>
          <a:xfrm rot="10800000">
            <a:off x="2235200" y="2390775"/>
            <a:ext cx="4060825" cy="35020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等腰三角形 22"/>
          <p:cNvSpPr/>
          <p:nvPr/>
        </p:nvSpPr>
        <p:spPr>
          <a:xfrm rot="10800000">
            <a:off x="1428750" y="3095625"/>
            <a:ext cx="347663" cy="298450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等腰三角形 23"/>
          <p:cNvSpPr/>
          <p:nvPr/>
        </p:nvSpPr>
        <p:spPr>
          <a:xfrm rot="10800000">
            <a:off x="1592263" y="3768725"/>
            <a:ext cx="2238375" cy="193040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等腰三角形 24"/>
          <p:cNvSpPr/>
          <p:nvPr/>
        </p:nvSpPr>
        <p:spPr>
          <a:xfrm rot="10800000">
            <a:off x="3657600" y="5715000"/>
            <a:ext cx="334963" cy="323850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等腰三角形 25"/>
          <p:cNvSpPr/>
          <p:nvPr/>
        </p:nvSpPr>
        <p:spPr>
          <a:xfrm rot="10800000">
            <a:off x="4402138" y="4254500"/>
            <a:ext cx="346075" cy="298450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等腰三角形 26"/>
          <p:cNvSpPr/>
          <p:nvPr/>
        </p:nvSpPr>
        <p:spPr>
          <a:xfrm rot="10800000">
            <a:off x="2117725" y="4191000"/>
            <a:ext cx="1185863" cy="1084263"/>
          </a:xfrm>
          <a:prstGeom prst="triangle">
            <a:avLst>
              <a:gd name="adj" fmla="val 50000"/>
            </a:avLst>
          </a:prstGeom>
          <a:solidFill>
            <a:srgbClr val="516D8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等腰三角形 27"/>
          <p:cNvSpPr/>
          <p:nvPr/>
        </p:nvSpPr>
        <p:spPr>
          <a:xfrm rot="9044306">
            <a:off x="5586413" y="4824413"/>
            <a:ext cx="347662" cy="300037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等腰三角形 28"/>
          <p:cNvSpPr/>
          <p:nvPr/>
        </p:nvSpPr>
        <p:spPr>
          <a:xfrm rot="9044306">
            <a:off x="6461125" y="4395788"/>
            <a:ext cx="138113" cy="119062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9" name="等腰三角形 29"/>
          <p:cNvSpPr/>
          <p:nvPr/>
        </p:nvSpPr>
        <p:spPr>
          <a:xfrm rot="9044306">
            <a:off x="7026275" y="4700588"/>
            <a:ext cx="138113" cy="119062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0" name="等腰三角形 30"/>
          <p:cNvSpPr/>
          <p:nvPr/>
        </p:nvSpPr>
        <p:spPr>
          <a:xfrm rot="4836188">
            <a:off x="8129588" y="3576638"/>
            <a:ext cx="192087" cy="166687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1" name="等腰三角形 31"/>
          <p:cNvSpPr/>
          <p:nvPr/>
        </p:nvSpPr>
        <p:spPr>
          <a:xfrm rot="4836188">
            <a:off x="7118350" y="3773488"/>
            <a:ext cx="192088" cy="166687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等腰三角形 32"/>
          <p:cNvSpPr/>
          <p:nvPr/>
        </p:nvSpPr>
        <p:spPr>
          <a:xfrm rot="4836188">
            <a:off x="7615238" y="3944938"/>
            <a:ext cx="192087" cy="166687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12700" cap="flat" cmpd="sng">
            <a:solidFill>
              <a:srgbClr val="0CB69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等腰三角形 33"/>
          <p:cNvSpPr/>
          <p:nvPr/>
        </p:nvSpPr>
        <p:spPr>
          <a:xfrm rot="10800000">
            <a:off x="1143000" y="1903413"/>
            <a:ext cx="4572000" cy="3962400"/>
          </a:xfrm>
          <a:prstGeom prst="triangle">
            <a:avLst>
              <a:gd name="adj" fmla="val 50000"/>
            </a:avLst>
          </a:prstGeom>
          <a:solidFill>
            <a:srgbClr val="0CB692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64" name="组合 34"/>
          <p:cNvGrpSpPr/>
          <p:nvPr userDrawn="1"/>
        </p:nvGrpSpPr>
        <p:grpSpPr>
          <a:xfrm>
            <a:off x="6838950" y="0"/>
            <a:ext cx="2306638" cy="2447925"/>
            <a:chOff x="0" y="0"/>
            <a:chExt cx="2704943" cy="2870458"/>
          </a:xfrm>
        </p:grpSpPr>
        <p:sp>
          <p:nvSpPr>
            <p:cNvPr id="2065" name="任意多边形 35"/>
            <p:cNvSpPr/>
            <p:nvPr/>
          </p:nvSpPr>
          <p:spPr>
            <a:xfrm rot="10800000">
              <a:off x="0" y="0"/>
              <a:ext cx="2544429" cy="2193473"/>
            </a:xfrm>
            <a:custGeom>
              <a:avLst/>
              <a:gdLst/>
              <a:ahLst/>
              <a:cxnLst>
                <a:cxn ang="0">
                  <a:pos x="2544429" y="2193473"/>
                </a:cxn>
                <a:cxn ang="0">
                  <a:pos x="0" y="2193473"/>
                </a:cxn>
                <a:cxn ang="0">
                  <a:pos x="1272214" y="0"/>
                </a:cxn>
              </a:cxnLst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lnTo>
                    <a:pt x="2544429" y="2193473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任意多边形 36"/>
            <p:cNvSpPr/>
            <p:nvPr/>
          </p:nvSpPr>
          <p:spPr>
            <a:xfrm rot="10800000">
              <a:off x="892897" y="160102"/>
              <a:ext cx="1812046" cy="2165347"/>
            </a:xfrm>
            <a:custGeom>
              <a:avLst/>
              <a:gdLst/>
              <a:ahLst/>
              <a:cxnLst>
                <a:cxn ang="0">
                  <a:pos x="1812046" y="2165347"/>
                </a:cxn>
                <a:cxn ang="0">
                  <a:pos x="0" y="2165347"/>
                </a:cxn>
                <a:cxn ang="0">
                  <a:pos x="0" y="958870"/>
                </a:cxn>
                <a:cxn ang="0">
                  <a:pos x="556145" y="0"/>
                </a:cxn>
              </a:cxnLst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lnTo>
                    <a:pt x="1812046" y="2165347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等腰三角形 37"/>
            <p:cNvSpPr/>
            <p:nvPr/>
          </p:nvSpPr>
          <p:spPr>
            <a:xfrm rot="10800000">
              <a:off x="1272215" y="361214"/>
              <a:ext cx="1416663" cy="1221261"/>
            </a:xfrm>
            <a:prstGeom prst="triangle">
              <a:avLst>
                <a:gd name="adj" fmla="val 50000"/>
              </a:avLst>
            </a:prstGeom>
            <a:solidFill>
              <a:srgbClr val="EED66F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8" name="等腰三角形 38"/>
            <p:cNvSpPr/>
            <p:nvPr/>
          </p:nvSpPr>
          <p:spPr>
            <a:xfrm rot="10800000">
              <a:off x="689007" y="1622814"/>
              <a:ext cx="661965" cy="570659"/>
            </a:xfrm>
            <a:prstGeom prst="triangle">
              <a:avLst>
                <a:gd name="adj" fmla="val 50000"/>
              </a:avLst>
            </a:prstGeom>
            <a:solidFill>
              <a:srgbClr val="EED66F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9" name="等腰三角形 39"/>
            <p:cNvSpPr/>
            <p:nvPr/>
          </p:nvSpPr>
          <p:spPr>
            <a:xfrm rot="10800000">
              <a:off x="2346513" y="2042579"/>
              <a:ext cx="230499" cy="1987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0" name="等腰三角形 40"/>
            <p:cNvSpPr/>
            <p:nvPr/>
          </p:nvSpPr>
          <p:spPr>
            <a:xfrm rot="10800000">
              <a:off x="1638814" y="2671752"/>
              <a:ext cx="230499" cy="1987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1" name="等腰三角形 41"/>
            <p:cNvSpPr/>
            <p:nvPr/>
          </p:nvSpPr>
          <p:spPr>
            <a:xfrm rot="10800000">
              <a:off x="1593745" y="2160108"/>
              <a:ext cx="230499" cy="1987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2" name="等腰三角形 42"/>
            <p:cNvSpPr/>
            <p:nvPr/>
          </p:nvSpPr>
          <p:spPr>
            <a:xfrm rot="10800000">
              <a:off x="1869313" y="2292405"/>
              <a:ext cx="401359" cy="345999"/>
            </a:xfrm>
            <a:prstGeom prst="triangle">
              <a:avLst>
                <a:gd name="adj" fmla="val 50000"/>
              </a:avLst>
            </a:prstGeom>
            <a:solidFill>
              <a:srgbClr val="516D8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3" name="等腰三角形 43"/>
            <p:cNvSpPr/>
            <p:nvPr/>
          </p:nvSpPr>
          <p:spPr>
            <a:xfrm rot="10800000">
              <a:off x="326318" y="1143422"/>
              <a:ext cx="230499" cy="1987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74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D9D9D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75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D9D9D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76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D9D9D"/>
                </a:solidFill>
                <a:ea typeface="宋体" panose="02010600030101010101" pitchFamily="2" charset="-122"/>
              </a:defRPr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77" name="KSO_BT1"/>
          <p:cNvSpPr>
            <a:spLocks noGrp="1"/>
          </p:cNvSpPr>
          <p:nvPr>
            <p:ph type="ctrTitle"/>
          </p:nvPr>
        </p:nvSpPr>
        <p:spPr>
          <a:xfrm>
            <a:off x="1752600" y="2133600"/>
            <a:ext cx="3327400" cy="1317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78" name="KSO_BC1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1933575" cy="72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18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>
                <a:solidFill>
                  <a:schemeClr val="bg1"/>
                </a:solidFill>
              </a:defRPr>
            </a:lvl2pPr>
            <a:lvl3pPr marL="913130" lvl="2" indent="0" algn="ctr">
              <a:buNone/>
              <a:defRPr sz="1800">
                <a:solidFill>
                  <a:schemeClr val="bg1"/>
                </a:solidFill>
              </a:defRPr>
            </a:lvl3pPr>
            <a:lvl4pPr marL="1371600" lvl="3" indent="0" algn="ctr">
              <a:buNone/>
              <a:defRPr sz="1800">
                <a:solidFill>
                  <a:schemeClr val="bg1"/>
                </a:solidFill>
              </a:defRPr>
            </a:lvl4pPr>
            <a:lvl5pPr marL="1828800" lvl="4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2079" name="图片 2078" descr="华电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352800" cy="804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1288" y="169863"/>
            <a:ext cx="2024062" cy="6421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169863"/>
            <a:ext cx="5954851" cy="642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416050"/>
            <a:ext cx="3967163" cy="5175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8188" y="1416050"/>
            <a:ext cx="3967163" cy="5175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7" name="组合 6"/>
          <p:cNvGrpSpPr/>
          <p:nvPr/>
        </p:nvGrpSpPr>
        <p:grpSpPr>
          <a:xfrm>
            <a:off x="7269163" y="0"/>
            <a:ext cx="1876425" cy="1990725"/>
            <a:chOff x="0" y="0"/>
            <a:chExt cx="2704943" cy="2870458"/>
          </a:xfrm>
        </p:grpSpPr>
        <p:sp>
          <p:nvSpPr>
            <p:cNvPr id="1028" name="任意多边形 11"/>
            <p:cNvSpPr/>
            <p:nvPr/>
          </p:nvSpPr>
          <p:spPr>
            <a:xfrm rot="10800000">
              <a:off x="0" y="0"/>
              <a:ext cx="2544429" cy="2193473"/>
            </a:xfrm>
            <a:custGeom>
              <a:avLst/>
              <a:gdLst/>
              <a:ahLst/>
              <a:cxnLst>
                <a:cxn ang="0">
                  <a:pos x="2544429" y="2193473"/>
                </a:cxn>
                <a:cxn ang="0">
                  <a:pos x="0" y="2193473"/>
                </a:cxn>
                <a:cxn ang="0">
                  <a:pos x="1272214" y="0"/>
                </a:cxn>
              </a:cxnLst>
              <a:pathLst>
                <a:path w="2544429" h="2193473">
                  <a:moveTo>
                    <a:pt x="2544429" y="2193473"/>
                  </a:moveTo>
                  <a:lnTo>
                    <a:pt x="0" y="2193473"/>
                  </a:lnTo>
                  <a:lnTo>
                    <a:pt x="1272214" y="0"/>
                  </a:lnTo>
                  <a:lnTo>
                    <a:pt x="2544429" y="2193473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" name="任意多边形 12"/>
            <p:cNvSpPr/>
            <p:nvPr/>
          </p:nvSpPr>
          <p:spPr>
            <a:xfrm rot="10800000">
              <a:off x="892897" y="160102"/>
              <a:ext cx="1812046" cy="2165347"/>
            </a:xfrm>
            <a:custGeom>
              <a:avLst/>
              <a:gdLst/>
              <a:ahLst/>
              <a:cxnLst>
                <a:cxn ang="0">
                  <a:pos x="1812046" y="2165347"/>
                </a:cxn>
                <a:cxn ang="0">
                  <a:pos x="0" y="2165347"/>
                </a:cxn>
                <a:cxn ang="0">
                  <a:pos x="0" y="958870"/>
                </a:cxn>
                <a:cxn ang="0">
                  <a:pos x="556145" y="0"/>
                </a:cxn>
              </a:cxnLst>
              <a:pathLst>
                <a:path w="1812046" h="2165347">
                  <a:moveTo>
                    <a:pt x="1812046" y="2165347"/>
                  </a:moveTo>
                  <a:lnTo>
                    <a:pt x="0" y="2165347"/>
                  </a:lnTo>
                  <a:lnTo>
                    <a:pt x="0" y="958870"/>
                  </a:lnTo>
                  <a:lnTo>
                    <a:pt x="556145" y="0"/>
                  </a:lnTo>
                  <a:lnTo>
                    <a:pt x="1812046" y="2165347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0" name="等腰三角形 13"/>
            <p:cNvSpPr/>
            <p:nvPr/>
          </p:nvSpPr>
          <p:spPr>
            <a:xfrm rot="10800000">
              <a:off x="1272215" y="361214"/>
              <a:ext cx="1416663" cy="1221261"/>
            </a:xfrm>
            <a:prstGeom prst="triangle">
              <a:avLst>
                <a:gd name="adj" fmla="val 50000"/>
              </a:avLst>
            </a:prstGeom>
            <a:solidFill>
              <a:srgbClr val="EED66F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" name="等腰三角形 14"/>
            <p:cNvSpPr/>
            <p:nvPr/>
          </p:nvSpPr>
          <p:spPr>
            <a:xfrm rot="10800000">
              <a:off x="689007" y="1622814"/>
              <a:ext cx="661965" cy="570659"/>
            </a:xfrm>
            <a:prstGeom prst="triangle">
              <a:avLst>
                <a:gd name="adj" fmla="val 50000"/>
              </a:avLst>
            </a:prstGeom>
            <a:solidFill>
              <a:srgbClr val="EED66F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等腰三角形 15"/>
            <p:cNvSpPr/>
            <p:nvPr/>
          </p:nvSpPr>
          <p:spPr>
            <a:xfrm rot="10800000">
              <a:off x="2346513" y="2042579"/>
              <a:ext cx="230499" cy="1987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等腰三角形 16"/>
            <p:cNvSpPr/>
            <p:nvPr/>
          </p:nvSpPr>
          <p:spPr>
            <a:xfrm rot="10800000">
              <a:off x="1638814" y="2671752"/>
              <a:ext cx="230499" cy="1987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等腰三角形 17"/>
            <p:cNvSpPr/>
            <p:nvPr/>
          </p:nvSpPr>
          <p:spPr>
            <a:xfrm rot="10800000">
              <a:off x="1593745" y="2160108"/>
              <a:ext cx="230499" cy="1987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等腰三角形 18"/>
            <p:cNvSpPr/>
            <p:nvPr/>
          </p:nvSpPr>
          <p:spPr>
            <a:xfrm rot="10800000">
              <a:off x="1869313" y="2292405"/>
              <a:ext cx="401359" cy="345999"/>
            </a:xfrm>
            <a:prstGeom prst="triangle">
              <a:avLst>
                <a:gd name="adj" fmla="val 50000"/>
              </a:avLst>
            </a:prstGeom>
            <a:solidFill>
              <a:srgbClr val="516D8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等腰三角形 19"/>
            <p:cNvSpPr/>
            <p:nvPr/>
          </p:nvSpPr>
          <p:spPr>
            <a:xfrm rot="10800000">
              <a:off x="326318" y="1143422"/>
              <a:ext cx="230499" cy="198706"/>
            </a:xfrm>
            <a:prstGeom prst="triangle">
              <a:avLst>
                <a:gd name="adj" fmla="val 50000"/>
              </a:avLst>
            </a:prstGeom>
            <a:solidFill>
              <a:srgbClr val="0CB692">
                <a:alpha val="70000"/>
              </a:srgbClr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7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D9D9D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8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D9D9D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9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D9D9D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0" name="KSO_BT1"/>
          <p:cNvSpPr>
            <a:spLocks noGrp="1"/>
          </p:cNvSpPr>
          <p:nvPr>
            <p:ph type="title"/>
          </p:nvPr>
        </p:nvSpPr>
        <p:spPr>
          <a:xfrm>
            <a:off x="419100" y="169863"/>
            <a:ext cx="6967538" cy="7953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1" name="KSO_BC1"/>
          <p:cNvSpPr>
            <a:spLocks noGrp="1"/>
          </p:cNvSpPr>
          <p:nvPr>
            <p:ph type="body" idx="1"/>
          </p:nvPr>
        </p:nvSpPr>
        <p:spPr>
          <a:xfrm>
            <a:off x="419100" y="1416050"/>
            <a:ext cx="8096250" cy="5175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2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1042" name="图片 1041" descr="华电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248400" y="6096000"/>
            <a:ext cx="28956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rtl="0" eaLnBrk="1" fontAlgn="base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400" b="0" i="0" u="none" kern="1200" baseline="0">
          <a:solidFill>
            <a:srgbClr val="09886D"/>
          </a:solidFill>
          <a:latin typeface="+mn-lt"/>
          <a:ea typeface="+mn-ea"/>
          <a:cs typeface="+mn-cs"/>
        </a:defRPr>
      </a:lvl1pPr>
      <a:lvl2pPr marL="357505" lvl="1" indent="-357505" algn="just" defTabSz="914400" rtl="0" eaLnBrk="1" fontAlgn="base" latinLnBrk="0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2pPr>
      <a:lvl3pPr marL="1141730" lvl="2" indent="-228600" algn="l" defTabSz="914400" rtl="0" eaLnBrk="1" fontAlgn="base" latinLnBrk="0" hangingPunct="1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3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control" Target="../activeX/activeX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副标题 4097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/>
          <a:p>
            <a:pPr defTabSz="914400">
              <a:buSzPct val="100000"/>
            </a:pPr>
            <a:r>
              <a:rPr lang="zh-CN" altLang="en-US" kern="1200" baseline="0" dirty="0">
                <a:latin typeface="幼圆" panose="02010509060101010101" pitchFamily="49" charset="-122"/>
                <a:ea typeface="微软雅黑" panose="020B0503020204020204" pitchFamily="34" charset="-122"/>
              </a:rPr>
              <a:t>郝海强</a:t>
            </a:r>
            <a:endParaRPr lang="zh-CN" altLang="en-US" kern="1200" baseline="0" dirty="0">
              <a:latin typeface="幼圆" panose="02010509060101010101" pitchFamily="49" charset="-122"/>
              <a:ea typeface="微软雅黑" panose="020B0503020204020204" pitchFamily="34" charset="-122"/>
            </a:endParaRPr>
          </a:p>
        </p:txBody>
      </p:sp>
      <p:sp>
        <p:nvSpPr>
          <p:cNvPr id="4099" name="标题 4098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anchor="ctr"/>
          <a:p>
            <a:pPr defTabSz="914400">
              <a:buSzPct val="100000"/>
            </a:pPr>
            <a:r>
              <a:rPr lang="zh-CN" altLang="en-US" kern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蚁群算法研究综述</a:t>
            </a: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95" y="-2540"/>
            <a:ext cx="31242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096250" cy="5175250"/>
          </a:xfrm>
          <a:ln/>
        </p:spPr>
        <p:txBody>
          <a:bodyPr/>
          <a:p>
            <a:r>
              <a:rPr lang="zh-CN" altLang="en-US" dirty="0">
                <a:latin typeface="微软雅黑" panose="020B0503020204020204" pitchFamily="34" charset="-122"/>
              </a:rPr>
              <a:t>例：旅行商问题（</a:t>
            </a:r>
            <a:r>
              <a:rPr lang="en-US" altLang="zh-CN">
                <a:latin typeface="微软雅黑" panose="020B0503020204020204" pitchFamily="34" charset="-122"/>
              </a:rPr>
              <a:t>TSP</a:t>
            </a:r>
            <a:r>
              <a:rPr lang="zh-CN" altLang="en-US" dirty="0">
                <a:latin typeface="微软雅黑" panose="020B0503020204020204" pitchFamily="34" charset="-122"/>
              </a:rPr>
              <a:t>）</a:t>
            </a:r>
            <a:r>
              <a:rPr lang="en-US" altLang="zh-CN">
                <a:latin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</a:endParaRPr>
          </a:p>
          <a:p>
            <a:pPr lvl="2"/>
            <a:r>
              <a:rPr lang="zh-CN" altLang="en-US" dirty="0"/>
              <a:t>有一个推销员，要到</a:t>
            </a:r>
            <a:r>
              <a:rPr lang="en-US" altLang="zh-CN"/>
              <a:t>n</a:t>
            </a:r>
            <a:r>
              <a:rPr lang="zh-CN" altLang="en-US" dirty="0"/>
              <a:t>个城市推销商品。要求是从某个城市出发，在访问过所有</a:t>
            </a:r>
            <a:r>
              <a:rPr lang="en-US" altLang="zh-CN"/>
              <a:t>n</a:t>
            </a:r>
            <a:r>
              <a:rPr lang="zh-CN" altLang="en-US" dirty="0"/>
              <a:t>个城市后回到出发地，求整个过程的最短路径是哪条？</a:t>
            </a:r>
            <a:endParaRPr lang="zh-CN" altLang="en-US" dirty="0"/>
          </a:p>
          <a:p>
            <a:r>
              <a:rPr lang="zh-CN" altLang="en-US" dirty="0"/>
              <a:t>属于组合优化问题</a:t>
            </a:r>
            <a:endParaRPr lang="zh-CN" altLang="en-US" dirty="0"/>
          </a:p>
          <a:p>
            <a:r>
              <a:rPr lang="zh-CN" altLang="en-US" dirty="0"/>
              <a:t>被证明具有</a:t>
            </a:r>
            <a:r>
              <a:rPr lang="en-US" altLang="zh-CN"/>
              <a:t>NPC</a:t>
            </a:r>
            <a:r>
              <a:rPr lang="zh-CN" altLang="en-US" dirty="0"/>
              <a:t>计算复杂性</a:t>
            </a:r>
            <a:endParaRPr lang="zh-CN" altLang="en-US" dirty="0"/>
          </a:p>
          <a:p>
            <a:endParaRPr lang="en-US" altLang="zh-CN"/>
          </a:p>
        </p:txBody>
      </p:sp>
      <p:pic>
        <p:nvPicPr>
          <p:cNvPr id="17426" name="图片 17425" descr="旅行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114800"/>
            <a:ext cx="3886200" cy="259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096250" cy="5175250"/>
          </a:xfrm>
          <a:ln/>
        </p:spPr>
        <p:txBody>
          <a:bodyPr/>
          <a:p>
            <a:r>
              <a:rPr lang="zh-CN" altLang="en-US" dirty="0"/>
              <a:t>蚁群算法步骤：</a:t>
            </a:r>
            <a:endParaRPr lang="zh-CN" altLang="en-US" dirty="0"/>
          </a:p>
        </p:txBody>
      </p:sp>
      <p:sp>
        <p:nvSpPr>
          <p:cNvPr id="30724" name="流程图: 可选过程 4"/>
          <p:cNvSpPr/>
          <p:nvPr/>
        </p:nvSpPr>
        <p:spPr>
          <a:xfrm>
            <a:off x="547688" y="2276475"/>
            <a:ext cx="1357312" cy="100012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初始化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流程图: 可选过程 5"/>
          <p:cNvSpPr/>
          <p:nvPr/>
        </p:nvSpPr>
        <p:spPr>
          <a:xfrm>
            <a:off x="2244725" y="2265363"/>
            <a:ext cx="1357313" cy="100012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确定行走方向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6" name="流程图: 可选过程 6"/>
          <p:cNvSpPr/>
          <p:nvPr/>
        </p:nvSpPr>
        <p:spPr>
          <a:xfrm>
            <a:off x="3922713" y="2265363"/>
            <a:ext cx="1357312" cy="100012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更新禁忌表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7" name="流程图: 可选过程 8"/>
          <p:cNvSpPr/>
          <p:nvPr/>
        </p:nvSpPr>
        <p:spPr>
          <a:xfrm>
            <a:off x="5600700" y="2265363"/>
            <a:ext cx="1358900" cy="100012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求信息素增量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8" name="TextBox 9"/>
          <p:cNvSpPr/>
          <p:nvPr/>
        </p:nvSpPr>
        <p:spPr>
          <a:xfrm>
            <a:off x="636588" y="3479800"/>
            <a:ext cx="1214437" cy="1878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只蚂蚁随机放置。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设定信息素初始值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30729" name="TextBox 10"/>
          <p:cNvSpPr/>
          <p:nvPr/>
        </p:nvSpPr>
        <p:spPr>
          <a:xfrm>
            <a:off x="3962400" y="3495675"/>
            <a:ext cx="1285875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将访问过的城市添加到禁忌表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rebuchet MS" panose="020B0603020202020204" pitchFamily="34" charset="0"/>
            </a:endParaRPr>
          </a:p>
        </p:txBody>
      </p:sp>
      <p:sp>
        <p:nvSpPr>
          <p:cNvPr id="30730" name="TextBox 11"/>
          <p:cNvSpPr/>
          <p:nvPr/>
        </p:nvSpPr>
        <p:spPr>
          <a:xfrm>
            <a:off x="2286000" y="3495675"/>
            <a:ext cx="1357313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根据转移概率公式选择下一访问地点。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Trebuchet MS" panose="020B0603020202020204" pitchFamily="34" charset="0"/>
            </a:endParaRPr>
          </a:p>
        </p:txBody>
      </p:sp>
      <p:sp>
        <p:nvSpPr>
          <p:cNvPr id="30731" name="流程图: 可选过程 12"/>
          <p:cNvSpPr/>
          <p:nvPr/>
        </p:nvSpPr>
        <p:spPr>
          <a:xfrm>
            <a:off x="7280275" y="2265363"/>
            <a:ext cx="1357313" cy="100012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判断终止条件</a:t>
            </a:r>
            <a:endParaRPr lang="zh-CN" altLang="en-US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2" name="燕尾形 14"/>
          <p:cNvSpPr/>
          <p:nvPr/>
        </p:nvSpPr>
        <p:spPr>
          <a:xfrm>
            <a:off x="1935163" y="2622550"/>
            <a:ext cx="285750" cy="285750"/>
          </a:xfrm>
          <a:prstGeom prst="chevron">
            <a:avLst>
              <a:gd name="adj" fmla="val 50000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3" name="燕尾形 15"/>
          <p:cNvSpPr/>
          <p:nvPr/>
        </p:nvSpPr>
        <p:spPr>
          <a:xfrm>
            <a:off x="3611563" y="2622550"/>
            <a:ext cx="285750" cy="285750"/>
          </a:xfrm>
          <a:prstGeom prst="chevron">
            <a:avLst>
              <a:gd name="adj" fmla="val 50000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4" name="燕尾形 16"/>
          <p:cNvSpPr/>
          <p:nvPr/>
        </p:nvSpPr>
        <p:spPr>
          <a:xfrm>
            <a:off x="5287963" y="2622550"/>
            <a:ext cx="285750" cy="285750"/>
          </a:xfrm>
          <a:prstGeom prst="chevron">
            <a:avLst>
              <a:gd name="adj" fmla="val 50000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5" name="燕尾形 17"/>
          <p:cNvSpPr/>
          <p:nvPr/>
        </p:nvSpPr>
        <p:spPr>
          <a:xfrm>
            <a:off x="6965950" y="2622550"/>
            <a:ext cx="285750" cy="285750"/>
          </a:xfrm>
          <a:prstGeom prst="chevron">
            <a:avLst>
              <a:gd name="adj" fmla="val 50000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6" name="TextBox 18"/>
          <p:cNvSpPr/>
          <p:nvPr/>
        </p:nvSpPr>
        <p:spPr>
          <a:xfrm>
            <a:off x="5726113" y="3479800"/>
            <a:ext cx="1285875" cy="223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每只蚂蚁周游玩一周之后，计算每条边上信息素增量。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7" name="TextBox 19"/>
          <p:cNvSpPr/>
          <p:nvPr/>
        </p:nvSpPr>
        <p:spPr>
          <a:xfrm>
            <a:off x="7423150" y="3479800"/>
            <a:ext cx="1214438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当算法满足终止条件时，算法结束。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9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14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21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26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38" dur="1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43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2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2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072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55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60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65" dur="1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72" dur="1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77" dur="1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82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nimBg="1"/>
      <p:bldP spid="30726" grpId="0" bldLvl="0" animBg="1"/>
      <p:bldP spid="30727" grpId="0" bldLvl="0" animBg="1"/>
      <p:bldP spid="30728" grpId="0" bldLvl="0"/>
      <p:bldP spid="30730" grpId="0"/>
      <p:bldP spid="30731" grpId="0" bldLvl="0" animBg="1"/>
      <p:bldP spid="30732" grpId="0" bldLvl="0" animBg="1"/>
      <p:bldP spid="30733" grpId="0" bldLvl="0" animBg="1"/>
      <p:bldP spid="30734" grpId="0" bldLvl="0" animBg="1"/>
      <p:bldP spid="30735" grpId="0" bldLvl="0" animBg="1"/>
      <p:bldP spid="30736" grpId="0" bldLvl="0"/>
      <p:bldP spid="30737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sz="half" idx="1"/>
          </p:nvPr>
        </p:nvSpPr>
        <p:spPr>
          <a:xfrm>
            <a:off x="419100" y="1416050"/>
            <a:ext cx="4686300" cy="5175250"/>
          </a:xfrm>
          <a:ln/>
        </p:spPr>
        <p:txBody>
          <a:bodyPr/>
          <a:p>
            <a:pPr/>
            <a:r>
              <a:rPr lang="zh-CN" altLang="en-US" sz="2000" dirty="0"/>
              <a:t>蚁群算法步骤：</a:t>
            </a:r>
            <a:endParaRPr lang="zh-CN" altLang="en-US" sz="2000" dirty="0"/>
          </a:p>
          <a:p>
            <a:pPr lvl="2"/>
            <a:r>
              <a:rPr lang="zh-CN" altLang="en-US" sz="1800" dirty="0">
                <a:latin typeface="微软雅黑" panose="020B0503020204020204" pitchFamily="34" charset="-122"/>
                <a:sym typeface="楷体" panose="02010609060101010101" pitchFamily="49" charset="-122"/>
              </a:rPr>
              <a:t>设置时间</a:t>
            </a:r>
            <a:r>
              <a:rPr lang="en-US" altLang="zh-CN" sz="1800">
                <a:latin typeface="微软雅黑" panose="020B0503020204020204" pitchFamily="34" charset="-122"/>
                <a:sym typeface="楷体" panose="02010609060101010101" pitchFamily="49" charset="-122"/>
              </a:rPr>
              <a:t>t=0</a:t>
            </a:r>
            <a:endParaRPr lang="en-US" altLang="zh-CN" sz="1800">
              <a:latin typeface="微软雅黑" panose="020B0503020204020204" pitchFamily="34" charset="-122"/>
              <a:sym typeface="楷体" panose="02010609060101010101" pitchFamily="49" charset="-122"/>
            </a:endParaRPr>
          </a:p>
          <a:p>
            <a:pPr lvl="2"/>
            <a:r>
              <a:rPr lang="zh-CN" altLang="en-US" sz="1800" dirty="0">
                <a:latin typeface="微软雅黑" panose="020B0503020204020204" pitchFamily="34" charset="-122"/>
                <a:sym typeface="楷体" panose="02010609060101010101" pitchFamily="49" charset="-122"/>
              </a:rPr>
              <a:t>设置迭代次数</a:t>
            </a:r>
            <a:r>
              <a:rPr lang="en-US" altLang="zh-CN" sz="1800">
                <a:latin typeface="微软雅黑" panose="020B0503020204020204" pitchFamily="34" charset="-122"/>
                <a:sym typeface="楷体" panose="02010609060101010101" pitchFamily="49" charset="-122"/>
              </a:rPr>
              <a:t>NC=1</a:t>
            </a:r>
            <a:r>
              <a:rPr lang="zh-CN" altLang="en-US" sz="1800" dirty="0">
                <a:latin typeface="微软雅黑" panose="020B0503020204020204" pitchFamily="34" charset="-122"/>
                <a:sym typeface="楷体" panose="02010609060101010101" pitchFamily="49" charset="-122"/>
              </a:rPr>
              <a:t>，设置最大迭代次数</a:t>
            </a:r>
            <a:endParaRPr lang="zh-CN" altLang="en-US" sz="1800" dirty="0">
              <a:latin typeface="微软雅黑" panose="020B0503020204020204" pitchFamily="34" charset="-122"/>
              <a:sym typeface="楷体" panose="02010609060101010101" pitchFamily="49" charset="-122"/>
            </a:endParaRPr>
          </a:p>
          <a:p>
            <a:pPr lvl="2"/>
            <a:r>
              <a:rPr lang="zh-CN" altLang="en-US" sz="1800" dirty="0">
                <a:latin typeface="微软雅黑" panose="020B0503020204020204" pitchFamily="34" charset="-122"/>
                <a:sym typeface="楷体" panose="02010609060101010101" pitchFamily="49" charset="-122"/>
              </a:rPr>
              <a:t>设置蚂蚁数</a:t>
            </a:r>
            <a:r>
              <a:rPr lang="en-US" altLang="zh-CN" sz="1800">
                <a:latin typeface="微软雅黑" panose="020B0503020204020204" pitchFamily="34" charset="-122"/>
                <a:sym typeface="楷体" panose="02010609060101010101" pitchFamily="49" charset="-122"/>
              </a:rPr>
              <a:t>k=1</a:t>
            </a:r>
            <a:endParaRPr lang="en-US" altLang="zh-CN" sz="1800">
              <a:latin typeface="微软雅黑" panose="020B0503020204020204" pitchFamily="34" charset="-122"/>
              <a:sym typeface="楷体" panose="02010609060101010101" pitchFamily="49" charset="-122"/>
            </a:endParaRPr>
          </a:p>
          <a:p>
            <a:pPr lvl="2"/>
            <a:r>
              <a:rPr lang="zh-CN" altLang="en-US" sz="1800" dirty="0">
                <a:latin typeface="微软雅黑" panose="020B0503020204020204" pitchFamily="34" charset="-122"/>
                <a:sym typeface="楷体" panose="02010609060101010101" pitchFamily="49" charset="-122"/>
              </a:rPr>
              <a:t>每条边上信息素浓度相同</a:t>
            </a:r>
            <a:endParaRPr lang="zh-CN" altLang="en-US" sz="1800" dirty="0">
              <a:latin typeface="微软雅黑" panose="020B0503020204020204" pitchFamily="34" charset="-122"/>
              <a:sym typeface="楷体" panose="02010609060101010101" pitchFamily="49" charset="-122"/>
            </a:endParaRPr>
          </a:p>
          <a:p>
            <a:pPr lvl="2"/>
            <a:r>
              <a:rPr lang="zh-CN" altLang="en-US" sz="1800" dirty="0">
                <a:latin typeface="微软雅黑" panose="020B0503020204020204" pitchFamily="34" charset="-122"/>
                <a:sym typeface="楷体" panose="02010609060101010101" pitchFamily="49" charset="-122"/>
              </a:rPr>
              <a:t>将</a:t>
            </a:r>
            <a:r>
              <a:rPr lang="en-US" altLang="zh-CN" sz="1800">
                <a:latin typeface="微软雅黑" panose="020B0503020204020204" pitchFamily="34" charset="-122"/>
                <a:sym typeface="楷体" panose="02010609060101010101" pitchFamily="49" charset="-122"/>
              </a:rPr>
              <a:t>m</a:t>
            </a:r>
            <a:r>
              <a:rPr lang="zh-CN" altLang="en-US" sz="1800" dirty="0">
                <a:latin typeface="微软雅黑" panose="020B0503020204020204" pitchFamily="34" charset="-122"/>
                <a:sym typeface="楷体" panose="02010609060101010101" pitchFamily="49" charset="-122"/>
              </a:rPr>
              <a:t>只蚂蚁随机放到</a:t>
            </a:r>
            <a:r>
              <a:rPr lang="en-US" altLang="zh-CN" sz="1800">
                <a:latin typeface="微软雅黑" panose="020B0503020204020204" pitchFamily="34" charset="-122"/>
                <a:sym typeface="楷体" panose="02010609060101010101" pitchFamily="49" charset="-122"/>
              </a:rPr>
              <a:t>n</a:t>
            </a:r>
            <a:r>
              <a:rPr lang="zh-CN" altLang="en-US" sz="1800" dirty="0">
                <a:latin typeface="微软雅黑" panose="020B0503020204020204" pitchFamily="34" charset="-122"/>
                <a:sym typeface="楷体" panose="02010609060101010101" pitchFamily="49" charset="-122"/>
              </a:rPr>
              <a:t>个城市</a:t>
            </a:r>
            <a:endParaRPr lang="zh-CN" altLang="en-US" sz="1800" dirty="0">
              <a:latin typeface="微软雅黑" panose="020B0503020204020204" pitchFamily="34" charset="-122"/>
              <a:sym typeface="楷体" panose="02010609060101010101" pitchFamily="49" charset="-122"/>
            </a:endParaRPr>
          </a:p>
          <a:p>
            <a:pPr/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8436" name="内容占位符 18435"/>
          <p:cNvGraphicFramePr>
            <a:graphicFrameLocks noChangeAspect="1"/>
          </p:cNvGraphicFramePr>
          <p:nvPr>
            <p:ph sz="quarter" idx="2"/>
          </p:nvPr>
        </p:nvGraphicFramePr>
        <p:xfrm>
          <a:off x="6472238" y="25638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2238" y="2563813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流程图: 可选过程 4"/>
          <p:cNvSpPr/>
          <p:nvPr/>
        </p:nvSpPr>
        <p:spPr>
          <a:xfrm>
            <a:off x="571500" y="5486400"/>
            <a:ext cx="1357313" cy="714375"/>
          </a:xfrm>
          <a:prstGeom prst="flowChartAlternateProcess">
            <a:avLst/>
          </a:prstGeom>
          <a:solidFill>
            <a:srgbClr val="FFC000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初始化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8438" name="流程图: 可选过程 5"/>
          <p:cNvSpPr/>
          <p:nvPr/>
        </p:nvSpPr>
        <p:spPr>
          <a:xfrm>
            <a:off x="39004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更新禁忌表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8439" name="流程图: 可选过程 6"/>
          <p:cNvSpPr/>
          <p:nvPr/>
        </p:nvSpPr>
        <p:spPr>
          <a:xfrm>
            <a:off x="22240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确定行走方向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8440" name="流程图: 可选过程 8"/>
          <p:cNvSpPr/>
          <p:nvPr/>
        </p:nvSpPr>
        <p:spPr>
          <a:xfrm>
            <a:off x="5607050" y="5486400"/>
            <a:ext cx="1358900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求信息素增量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8441" name="流程图: 可选过程 9"/>
          <p:cNvSpPr/>
          <p:nvPr/>
        </p:nvSpPr>
        <p:spPr>
          <a:xfrm>
            <a:off x="7286625" y="5486400"/>
            <a:ext cx="1357313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判断终止条件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8442" name="燕尾形 10"/>
          <p:cNvSpPr/>
          <p:nvPr/>
        </p:nvSpPr>
        <p:spPr>
          <a:xfrm>
            <a:off x="19415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燕尾形 11"/>
          <p:cNvSpPr/>
          <p:nvPr/>
        </p:nvSpPr>
        <p:spPr>
          <a:xfrm>
            <a:off x="36179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燕尾形 12"/>
          <p:cNvSpPr/>
          <p:nvPr/>
        </p:nvSpPr>
        <p:spPr>
          <a:xfrm>
            <a:off x="52943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燕尾形 13"/>
          <p:cNvSpPr/>
          <p:nvPr/>
        </p:nvSpPr>
        <p:spPr>
          <a:xfrm>
            <a:off x="6972300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46" name="图片 18445" descr="蚁群算法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3825"/>
            <a:ext cx="3711575" cy="52101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447" name="对象 18446"/>
          <p:cNvGraphicFramePr>
            <a:graphicFrameLocks noChangeAspect="1"/>
          </p:cNvGraphicFramePr>
          <p:nvPr/>
        </p:nvGraphicFramePr>
        <p:xfrm>
          <a:off x="4191000" y="3505200"/>
          <a:ext cx="1066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596900" imgH="241300" progId="Equation.3">
                  <p:embed/>
                </p:oleObj>
              </mc:Choice>
              <mc:Fallback>
                <p:oleObj name="" r:id="rId4" imgW="596900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3505200"/>
                        <a:ext cx="10668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对象 18447"/>
          <p:cNvGraphicFramePr>
            <a:graphicFrameLocks noChangeAspect="1"/>
          </p:cNvGraphicFramePr>
          <p:nvPr/>
        </p:nvGraphicFramePr>
        <p:xfrm>
          <a:off x="2590800" y="26670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419735" imgH="228600" progId="Equation.3">
                  <p:embed/>
                </p:oleObj>
              </mc:Choice>
              <mc:Fallback>
                <p:oleObj name="" r:id="rId6" imgW="419735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0800" y="2667000"/>
                        <a:ext cx="838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19459" name="文本占位符 19458"/>
          <p:cNvSpPr>
            <a:spLocks noGrp="1"/>
          </p:cNvSpPr>
          <p:nvPr>
            <p:ph type="body" sz="half" idx="1"/>
          </p:nvPr>
        </p:nvSpPr>
        <p:spPr>
          <a:xfrm>
            <a:off x="419100" y="1416050"/>
            <a:ext cx="3971925" cy="5175250"/>
          </a:xfrm>
          <a:ln/>
        </p:spPr>
        <p:txBody>
          <a:bodyPr/>
          <a:p>
            <a:pPr/>
            <a:r>
              <a:rPr lang="zh-CN" altLang="en-US" sz="2000" dirty="0"/>
              <a:t>蚁群算法步骤：</a:t>
            </a:r>
            <a:endParaRPr lang="zh-CN" altLang="en-US" sz="2000" dirty="0"/>
          </a:p>
          <a:p>
            <a:pPr lvl="2"/>
            <a:r>
              <a:rPr lang="zh-CN" altLang="en-US" sz="1800" dirty="0"/>
              <a:t>转移概率公式：</a:t>
            </a:r>
            <a:endParaRPr lang="zh-CN" altLang="en-US" sz="1800" dirty="0"/>
          </a:p>
          <a:p>
            <a:pPr lvl="2"/>
            <a:endParaRPr lang="zh-CN" altLang="en-US" sz="1800" dirty="0"/>
          </a:p>
          <a:p>
            <a:pPr lvl="2"/>
            <a:endParaRPr lang="zh-CN" altLang="en-US" sz="1800" dirty="0"/>
          </a:p>
          <a:p>
            <a:pPr lvl="2"/>
            <a:endParaRPr lang="zh-CN" altLang="en-US" sz="1800" dirty="0"/>
          </a:p>
          <a:p>
            <a:pPr lvl="2"/>
            <a:endParaRPr lang="zh-CN" altLang="en-US" sz="1800" dirty="0"/>
          </a:p>
        </p:txBody>
      </p:sp>
      <p:graphicFrame>
        <p:nvGraphicFramePr>
          <p:cNvPr id="19460" name="内容占位符 19459"/>
          <p:cNvGraphicFramePr>
            <a:graphicFrameLocks noChangeAspect="1"/>
          </p:cNvGraphicFramePr>
          <p:nvPr>
            <p:ph sz="quarter" idx="2"/>
          </p:nvPr>
        </p:nvGraphicFramePr>
        <p:xfrm>
          <a:off x="6472238" y="25638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2238" y="2563813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流程图: 可选过程 4"/>
          <p:cNvSpPr/>
          <p:nvPr/>
        </p:nvSpPr>
        <p:spPr>
          <a:xfrm>
            <a:off x="5476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初始化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9462" name="流程图: 可选过程 5"/>
          <p:cNvSpPr/>
          <p:nvPr/>
        </p:nvSpPr>
        <p:spPr>
          <a:xfrm>
            <a:off x="39004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更新禁忌表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9463" name="流程图: 可选过程 6"/>
          <p:cNvSpPr/>
          <p:nvPr/>
        </p:nvSpPr>
        <p:spPr>
          <a:xfrm>
            <a:off x="2224088" y="5457825"/>
            <a:ext cx="1357312" cy="714375"/>
          </a:xfrm>
          <a:prstGeom prst="flowChartAlternateProcess">
            <a:avLst/>
          </a:prstGeom>
          <a:solidFill>
            <a:srgbClr val="FFC000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确定行走方向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9464" name="流程图: 可选过程 8"/>
          <p:cNvSpPr/>
          <p:nvPr/>
        </p:nvSpPr>
        <p:spPr>
          <a:xfrm>
            <a:off x="5607050" y="5486400"/>
            <a:ext cx="1358900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求信息素增量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9465" name="流程图: 可选过程 9"/>
          <p:cNvSpPr/>
          <p:nvPr/>
        </p:nvSpPr>
        <p:spPr>
          <a:xfrm>
            <a:off x="7286625" y="5486400"/>
            <a:ext cx="1357313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判断终止准则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19466" name="燕尾形 10"/>
          <p:cNvSpPr/>
          <p:nvPr/>
        </p:nvSpPr>
        <p:spPr>
          <a:xfrm>
            <a:off x="19415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7" name="燕尾形 11"/>
          <p:cNvSpPr/>
          <p:nvPr/>
        </p:nvSpPr>
        <p:spPr>
          <a:xfrm>
            <a:off x="36179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8" name="燕尾形 12"/>
          <p:cNvSpPr/>
          <p:nvPr/>
        </p:nvSpPr>
        <p:spPr>
          <a:xfrm>
            <a:off x="52943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9" name="燕尾形 13"/>
          <p:cNvSpPr/>
          <p:nvPr/>
        </p:nvSpPr>
        <p:spPr>
          <a:xfrm>
            <a:off x="6972300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70" name="图片 19469" descr="蚁群算法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3825"/>
            <a:ext cx="3711575" cy="521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1" name="图片 19470" descr="转移公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14600"/>
            <a:ext cx="3194050" cy="15001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72" name="内容占位符 19471"/>
          <p:cNvGraphicFramePr/>
          <p:nvPr>
            <p:ph sz="quarter" idx="3"/>
          </p:nvPr>
        </p:nvGraphicFramePr>
        <p:xfrm>
          <a:off x="5895975" y="4891088"/>
          <a:ext cx="12636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342900" imgH="241300" progId="Equation.3">
                  <p:embed/>
                </p:oleObj>
              </mc:Choice>
              <mc:Fallback>
                <p:oleObj name="" r:id="rId5" imgW="3429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5975" y="4891088"/>
                        <a:ext cx="1263650" cy="889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419100" y="1416050"/>
            <a:ext cx="3971925" cy="5175250"/>
          </a:xfrm>
          <a:ln/>
        </p:spPr>
        <p:txBody>
          <a:bodyPr/>
          <a:p>
            <a:pPr/>
            <a:r>
              <a:rPr lang="zh-CN" altLang="en-US" sz="2000" dirty="0"/>
              <a:t>蚁群算法步骤：</a:t>
            </a:r>
            <a:endParaRPr lang="zh-CN" altLang="en-US" sz="2000" dirty="0"/>
          </a:p>
          <a:p>
            <a:pPr lvl="2"/>
            <a:r>
              <a:rPr lang="zh-CN" altLang="en-US" sz="1800" dirty="0"/>
              <a:t>将访问过的城市加入禁忌表</a:t>
            </a:r>
            <a:endParaRPr lang="zh-CN" altLang="en-US" sz="1800" dirty="0"/>
          </a:p>
          <a:p>
            <a:pPr lvl="2"/>
            <a:r>
              <a:rPr lang="zh-CN" altLang="en-US" sz="1800" dirty="0"/>
              <a:t>禁忌表：作用是防止蚂蚁走重复的路径，走过一个城市，就把它的编号加入到禁忌表。</a:t>
            </a:r>
            <a:endParaRPr lang="zh-CN" altLang="en-US" sz="1800" dirty="0"/>
          </a:p>
        </p:txBody>
      </p:sp>
      <p:graphicFrame>
        <p:nvGraphicFramePr>
          <p:cNvPr id="20484" name="内容占位符 20483"/>
          <p:cNvGraphicFramePr>
            <a:graphicFrameLocks noChangeAspect="1"/>
          </p:cNvGraphicFramePr>
          <p:nvPr>
            <p:ph sz="quarter" idx="2"/>
          </p:nvPr>
        </p:nvGraphicFramePr>
        <p:xfrm>
          <a:off x="6472238" y="25638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2238" y="2563813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流程图: 可选过程 4"/>
          <p:cNvSpPr/>
          <p:nvPr/>
        </p:nvSpPr>
        <p:spPr>
          <a:xfrm>
            <a:off x="5476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初始化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0486" name="流程图: 可选过程 5"/>
          <p:cNvSpPr/>
          <p:nvPr/>
        </p:nvSpPr>
        <p:spPr>
          <a:xfrm>
            <a:off x="3900488" y="5486400"/>
            <a:ext cx="1357312" cy="714375"/>
          </a:xfrm>
          <a:prstGeom prst="flowChartAlternateProcess">
            <a:avLst/>
          </a:prstGeom>
          <a:solidFill>
            <a:srgbClr val="FFC000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更新禁忌表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0487" name="流程图: 可选过程 6"/>
          <p:cNvSpPr/>
          <p:nvPr/>
        </p:nvSpPr>
        <p:spPr>
          <a:xfrm>
            <a:off x="22240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确定行走方向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0488" name="流程图: 可选过程 8"/>
          <p:cNvSpPr/>
          <p:nvPr/>
        </p:nvSpPr>
        <p:spPr>
          <a:xfrm>
            <a:off x="5607050" y="5486400"/>
            <a:ext cx="1358900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求信息素增量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0489" name="流程图: 可选过程 9"/>
          <p:cNvSpPr/>
          <p:nvPr/>
        </p:nvSpPr>
        <p:spPr>
          <a:xfrm>
            <a:off x="7286625" y="5486400"/>
            <a:ext cx="1357313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判断终止准则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0490" name="燕尾形 10"/>
          <p:cNvSpPr/>
          <p:nvPr/>
        </p:nvSpPr>
        <p:spPr>
          <a:xfrm>
            <a:off x="19415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燕尾形 11"/>
          <p:cNvSpPr/>
          <p:nvPr/>
        </p:nvSpPr>
        <p:spPr>
          <a:xfrm>
            <a:off x="36179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燕尾形 12"/>
          <p:cNvSpPr/>
          <p:nvPr/>
        </p:nvSpPr>
        <p:spPr>
          <a:xfrm>
            <a:off x="52943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3" name="燕尾形 13"/>
          <p:cNvSpPr/>
          <p:nvPr/>
        </p:nvSpPr>
        <p:spPr>
          <a:xfrm>
            <a:off x="6972300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94" name="图片 20493" descr="蚁群算法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3825"/>
            <a:ext cx="3711575" cy="521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21507" name="文本占位符 21506"/>
          <p:cNvSpPr>
            <a:spLocks noGrp="1"/>
          </p:cNvSpPr>
          <p:nvPr>
            <p:ph type="body" sz="half" idx="1"/>
          </p:nvPr>
        </p:nvSpPr>
        <p:spPr>
          <a:xfrm>
            <a:off x="419100" y="1416050"/>
            <a:ext cx="3971925" cy="5175250"/>
          </a:xfrm>
          <a:ln/>
        </p:spPr>
        <p:txBody>
          <a:bodyPr/>
          <a:p>
            <a:pPr/>
            <a:r>
              <a:rPr lang="zh-CN" altLang="en-US" sz="2000" dirty="0"/>
              <a:t>蚁群算法步骤：</a:t>
            </a:r>
            <a:endParaRPr lang="zh-CN" altLang="en-US" sz="2000" dirty="0"/>
          </a:p>
          <a:p>
            <a:pPr lvl="2"/>
            <a:r>
              <a:rPr lang="zh-CN" altLang="en-US" sz="1800" dirty="0"/>
              <a:t>更新每条支路上信息素</a:t>
            </a:r>
            <a:endParaRPr lang="zh-CN" altLang="en-US" sz="1800"/>
          </a:p>
        </p:txBody>
      </p:sp>
      <p:graphicFrame>
        <p:nvGraphicFramePr>
          <p:cNvPr id="21508" name="内容占位符 21507"/>
          <p:cNvGraphicFramePr>
            <a:graphicFrameLocks noChangeAspect="1"/>
          </p:cNvGraphicFramePr>
          <p:nvPr>
            <p:ph sz="quarter" idx="2"/>
          </p:nvPr>
        </p:nvGraphicFramePr>
        <p:xfrm>
          <a:off x="6472238" y="25638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2238" y="2563813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流程图: 可选过程 4"/>
          <p:cNvSpPr/>
          <p:nvPr/>
        </p:nvSpPr>
        <p:spPr>
          <a:xfrm>
            <a:off x="5476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初始化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1510" name="流程图: 可选过程 5"/>
          <p:cNvSpPr/>
          <p:nvPr/>
        </p:nvSpPr>
        <p:spPr>
          <a:xfrm>
            <a:off x="39004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更新禁忌表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1511" name="流程图: 可选过程 6"/>
          <p:cNvSpPr/>
          <p:nvPr/>
        </p:nvSpPr>
        <p:spPr>
          <a:xfrm>
            <a:off x="22240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确定行走方向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1512" name="流程图: 可选过程 8"/>
          <p:cNvSpPr/>
          <p:nvPr/>
        </p:nvSpPr>
        <p:spPr>
          <a:xfrm>
            <a:off x="5575300" y="5457825"/>
            <a:ext cx="1358900" cy="714375"/>
          </a:xfrm>
          <a:prstGeom prst="flowChartAlternateProcess">
            <a:avLst/>
          </a:prstGeom>
          <a:solidFill>
            <a:srgbClr val="FFC000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求信息素增量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1513" name="流程图: 可选过程 9"/>
          <p:cNvSpPr/>
          <p:nvPr/>
        </p:nvSpPr>
        <p:spPr>
          <a:xfrm>
            <a:off x="7286625" y="5486400"/>
            <a:ext cx="1357313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判断终止准则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1514" name="燕尾形 10"/>
          <p:cNvSpPr/>
          <p:nvPr/>
        </p:nvSpPr>
        <p:spPr>
          <a:xfrm>
            <a:off x="19415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燕尾形 11"/>
          <p:cNvSpPr/>
          <p:nvPr/>
        </p:nvSpPr>
        <p:spPr>
          <a:xfrm>
            <a:off x="36179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6" name="燕尾形 12"/>
          <p:cNvSpPr/>
          <p:nvPr/>
        </p:nvSpPr>
        <p:spPr>
          <a:xfrm>
            <a:off x="52943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7" name="燕尾形 13"/>
          <p:cNvSpPr/>
          <p:nvPr/>
        </p:nvSpPr>
        <p:spPr>
          <a:xfrm>
            <a:off x="6972300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18" name="图片 21517" descr="蚁群算法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3825"/>
            <a:ext cx="3711575" cy="521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9" name="图片 21518" descr="信息素更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38400"/>
            <a:ext cx="411480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21" name="圆角矩形标注 21520"/>
          <p:cNvSpPr/>
          <p:nvPr/>
        </p:nvSpPr>
        <p:spPr>
          <a:xfrm>
            <a:off x="152400" y="4038600"/>
            <a:ext cx="2209800" cy="457200"/>
          </a:xfrm>
          <a:prstGeom prst="wedgeRoundRectCallout">
            <a:avLst>
              <a:gd name="adj1" fmla="val 37356"/>
              <a:gd name="adj2" fmla="val -97917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每条边的信息素增量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sz="half" idx="1"/>
          </p:nvPr>
        </p:nvSpPr>
        <p:spPr>
          <a:xfrm>
            <a:off x="419100" y="1416050"/>
            <a:ext cx="3971925" cy="5175250"/>
          </a:xfrm>
          <a:ln/>
        </p:spPr>
        <p:txBody>
          <a:bodyPr/>
          <a:p>
            <a:pPr/>
            <a:r>
              <a:rPr lang="zh-CN" altLang="en-US" sz="2000" dirty="0"/>
              <a:t>蚁群算法步骤：</a:t>
            </a:r>
            <a:endParaRPr lang="zh-CN" altLang="en-US" sz="2000" dirty="0"/>
          </a:p>
          <a:p>
            <a:pPr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		判断迭代次数是否是达到预先设置的</a:t>
            </a:r>
            <a:r>
              <a:rPr lang="en-US" altLang="zh-CN" sz="2000" err="1">
                <a:solidFill>
                  <a:schemeClr val="tx1"/>
                </a:solidFill>
              </a:rPr>
              <a:t>NCmax</a:t>
            </a:r>
            <a:r>
              <a:rPr lang="zh-CN" altLang="en-US" sz="2000" dirty="0">
                <a:solidFill>
                  <a:schemeClr val="tx1"/>
                </a:solidFill>
              </a:rPr>
              <a:t>，若没有则继续迭代，否则输出结果。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2532" name="内容占位符 22531"/>
          <p:cNvGraphicFramePr>
            <a:graphicFrameLocks noChangeAspect="1"/>
          </p:cNvGraphicFramePr>
          <p:nvPr>
            <p:ph sz="quarter" idx="2"/>
          </p:nvPr>
        </p:nvGraphicFramePr>
        <p:xfrm>
          <a:off x="6472238" y="25638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2238" y="2563813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流程图: 可选过程 4"/>
          <p:cNvSpPr/>
          <p:nvPr/>
        </p:nvSpPr>
        <p:spPr>
          <a:xfrm>
            <a:off x="5476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初始化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2534" name="流程图: 可选过程 5"/>
          <p:cNvSpPr/>
          <p:nvPr/>
        </p:nvSpPr>
        <p:spPr>
          <a:xfrm>
            <a:off x="39004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更新禁忌表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2535" name="流程图: 可选过程 6"/>
          <p:cNvSpPr/>
          <p:nvPr/>
        </p:nvSpPr>
        <p:spPr>
          <a:xfrm>
            <a:off x="2224088" y="5486400"/>
            <a:ext cx="1357312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确定行走方向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2536" name="流程图: 可选过程 8"/>
          <p:cNvSpPr/>
          <p:nvPr/>
        </p:nvSpPr>
        <p:spPr>
          <a:xfrm>
            <a:off x="5575300" y="5457825"/>
            <a:ext cx="1358900" cy="714375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求信息素增量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2537" name="流程图: 可选过程 9"/>
          <p:cNvSpPr/>
          <p:nvPr/>
        </p:nvSpPr>
        <p:spPr>
          <a:xfrm>
            <a:off x="7286625" y="5486400"/>
            <a:ext cx="1357313" cy="714375"/>
          </a:xfrm>
          <a:prstGeom prst="flowChartAlternateProcess">
            <a:avLst/>
          </a:prstGeom>
          <a:solidFill>
            <a:srgbClr val="FFC000"/>
          </a:solidFill>
          <a:ln w="25400" cap="flat" cmpd="sng">
            <a:solidFill>
              <a:srgbClr val="E9FAC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" panose="02010609060101010101" pitchFamily="49" charset="-122"/>
              </a:rPr>
              <a:t>判断终止准则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endParaRPr>
          </a:p>
        </p:txBody>
      </p:sp>
      <p:sp>
        <p:nvSpPr>
          <p:cNvPr id="22538" name="燕尾形 10"/>
          <p:cNvSpPr/>
          <p:nvPr/>
        </p:nvSpPr>
        <p:spPr>
          <a:xfrm>
            <a:off x="19415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9" name="燕尾形 11"/>
          <p:cNvSpPr/>
          <p:nvPr/>
        </p:nvSpPr>
        <p:spPr>
          <a:xfrm>
            <a:off x="36179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0" name="燕尾形 12"/>
          <p:cNvSpPr/>
          <p:nvPr/>
        </p:nvSpPr>
        <p:spPr>
          <a:xfrm>
            <a:off x="5294313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41" name="燕尾形 13"/>
          <p:cNvSpPr/>
          <p:nvPr/>
        </p:nvSpPr>
        <p:spPr>
          <a:xfrm>
            <a:off x="6972300" y="5700713"/>
            <a:ext cx="285750" cy="204787"/>
          </a:xfrm>
          <a:prstGeom prst="chevron">
            <a:avLst>
              <a:gd name="adj" fmla="val 49767"/>
            </a:avLst>
          </a:prstGeom>
          <a:solidFill>
            <a:srgbClr val="EEFF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542" name="图片 22541" descr="蚁群算法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3825"/>
            <a:ext cx="3711575" cy="521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sym typeface="+mn-ea"/>
              </a:rPr>
              <a:t>中国邮递员问题</a:t>
            </a:r>
            <a:endParaRPr lang="zh-CN" altLang="en-US"/>
          </a:p>
        </p:txBody>
      </p:sp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/>
              <a:t>MATLAB</a:t>
            </a:r>
            <a:r>
              <a:rPr lang="zh-CN" altLang="en-US" dirty="0"/>
              <a:t>仿真</a:t>
            </a:r>
            <a:r>
              <a:rPr lang="en-US" altLang="zh-CN"/>
              <a:t>:</a:t>
            </a:r>
            <a:endParaRPr lang="zh-CN" altLang="en-US" dirty="0"/>
          </a:p>
          <a:p>
            <a:pPr marL="0" lvl="2"/>
            <a:r>
              <a:rPr lang="zh-CN" altLang="en-US" dirty="0"/>
              <a:t>算法的参数设置为：</a:t>
            </a:r>
            <a:r>
              <a:rPr lang="zh-CN" altLang="en-US" dirty="0">
                <a:sym typeface="+mn-ea"/>
              </a:rPr>
              <a:t>迭代次数：</a:t>
            </a:r>
            <a:r>
              <a:rPr lang="en-US" altLang="zh-CN" dirty="0">
                <a:sym typeface="+mn-ea"/>
              </a:rPr>
              <a:t>10</a:t>
            </a:r>
            <a:r>
              <a:rPr lang="en-US" altLang="zh-CN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、蚂蚁数：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、期望因子：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信息素挥发因子：</a:t>
            </a:r>
            <a:r>
              <a:rPr lang="en-US" altLang="zh-CN">
                <a:sym typeface="+mn-ea"/>
              </a:rPr>
              <a:t>0.3</a:t>
            </a:r>
            <a:r>
              <a:rPr lang="zh-CN" altLang="en-US" dirty="0">
                <a:sym typeface="+mn-ea"/>
              </a:rPr>
              <a:t>、信息素强度：</a:t>
            </a:r>
            <a:r>
              <a:rPr lang="en-US" altLang="zh-CN">
                <a:sym typeface="+mn-ea"/>
              </a:rPr>
              <a:t>1</a:t>
            </a:r>
            <a:endParaRPr lang="en-US" altLang="zh-CN"/>
          </a:p>
          <a:p>
            <a:pPr lvl="2"/>
            <a:endParaRPr lang="zh-CN" altLang="en-US" dirty="0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endParaRPr lang="zh-CN" altLang="en-US" dirty="0"/>
          </a:p>
        </p:txBody>
      </p:sp>
      <p:graphicFrame>
        <p:nvGraphicFramePr>
          <p:cNvPr id="-2147482622" name="对象 -2147482623"/>
          <p:cNvGraphicFramePr/>
          <p:nvPr/>
        </p:nvGraphicFramePr>
        <p:xfrm>
          <a:off x="419100" y="2099310"/>
          <a:ext cx="8096250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233285" imgH="5518785" progId="Visio.Drawing.15">
                  <p:embed/>
                </p:oleObj>
              </mc:Choice>
              <mc:Fallback>
                <p:oleObj name="" r:id="rId1" imgW="7233285" imgH="551878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100" y="2099310"/>
                        <a:ext cx="8096250" cy="437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/>
              <a:t>MATLAB</a:t>
            </a:r>
            <a:r>
              <a:rPr lang="zh-CN" altLang="en-US" dirty="0"/>
              <a:t>仿真：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571750"/>
            <a:ext cx="809688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3.</a:t>
            </a:r>
            <a:r>
              <a:rPr lang="zh-CN" altLang="en-US" dirty="0"/>
              <a:t>蚁群算法的应用</a:t>
            </a:r>
            <a:endParaRPr lang="zh-CN" altLang="en-US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457200" indent="-4572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</a:rPr>
              <a:t>蚁群算法主要用来解决路径规划等离散优化问题，比如旅行商问题、指派问题、调度问题等。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其后，许多研究者进一步发展了这一算法，并将他们的研究成果应用到许多领域。蚁群算法的应用主要表现在以下几个方面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组合优化问题中的应用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marL="1294130" lvl="2" indent="-381000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聚类问题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marL="1294130" lvl="2" indent="-381000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路由算法设计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marL="1294130" lvl="2" indent="-381000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图着色问题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marL="1294130" lvl="2" indent="-381000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车辆调度</a:t>
            </a:r>
            <a:endParaRPr lang="zh-CN" altLang="en-US" dirty="0">
              <a:latin typeface="微软雅黑" panose="020B0503020204020204" pitchFamily="34" charset="-122"/>
            </a:endParaRPr>
          </a:p>
          <a:p>
            <a:pPr marL="1294130" lvl="2" indent="-381000">
              <a:spcBef>
                <a:spcPct val="0"/>
              </a:spcBef>
            </a:pPr>
            <a:r>
              <a:rPr lang="zh-CN" altLang="en-US" dirty="0">
                <a:latin typeface="微软雅黑" panose="020B0503020204020204" pitchFamily="34" charset="-122"/>
              </a:rPr>
              <a:t>路径规划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967538" cy="795338"/>
          </a:xfrm>
          <a:ln/>
        </p:spPr>
        <p:txBody>
          <a:bodyPr anchor="b"/>
          <a:p>
            <a:pPr algn="ctr"/>
            <a:r>
              <a:rPr lang="zh-CN" altLang="en-US" dirty="0"/>
              <a:t>目    录</a:t>
            </a:r>
            <a:endParaRPr lang="zh-CN" altLang="en-US" dirty="0"/>
          </a:p>
        </p:txBody>
      </p:sp>
      <p:grpSp>
        <p:nvGrpSpPr>
          <p:cNvPr id="5123" name="Group 3"/>
          <p:cNvGrpSpPr/>
          <p:nvPr/>
        </p:nvGrpSpPr>
        <p:grpSpPr>
          <a:xfrm>
            <a:off x="1981200" y="1524000"/>
            <a:ext cx="5410200" cy="898525"/>
            <a:chOff x="0" y="0"/>
            <a:chExt cx="3408" cy="566"/>
          </a:xfrm>
        </p:grpSpPr>
        <p:grpSp>
          <p:nvGrpSpPr>
            <p:cNvPr id="5124" name="Group 4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5125" name="AutoShape 5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6" name="AutoShape 6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7" name="AutoShape 7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0475E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8" name="Line 8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5129" name="Text Box 9"/>
            <p:cNvSpPr txBox="1"/>
            <p:nvPr/>
          </p:nvSpPr>
          <p:spPr>
            <a:xfrm>
              <a:off x="1584" y="48"/>
              <a:ext cx="11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endPara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algn="ctr"/>
              <a:endPara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30" name="Text Box 10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1" name="Group 11"/>
          <p:cNvGrpSpPr/>
          <p:nvPr/>
        </p:nvGrpSpPr>
        <p:grpSpPr>
          <a:xfrm>
            <a:off x="1981200" y="2514600"/>
            <a:ext cx="5410200" cy="665163"/>
            <a:chOff x="0" y="0"/>
            <a:chExt cx="3408" cy="419"/>
          </a:xfrm>
        </p:grpSpPr>
        <p:grpSp>
          <p:nvGrpSpPr>
            <p:cNvPr id="5132" name="Group 12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5133" name="AutoShape 13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4" name="AutoShape 14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5" name="AutoShape 15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04425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36" name="Line 16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5137" name="Text Box 17"/>
            <p:cNvSpPr txBox="1"/>
            <p:nvPr/>
          </p:nvSpPr>
          <p:spPr>
            <a:xfrm>
              <a:off x="1872" y="48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endPara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38" name="Text Box 18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9" name="Group 19"/>
          <p:cNvGrpSpPr/>
          <p:nvPr/>
        </p:nvGrpSpPr>
        <p:grpSpPr>
          <a:xfrm>
            <a:off x="1981200" y="3581400"/>
            <a:ext cx="5410200" cy="665163"/>
            <a:chOff x="0" y="0"/>
            <a:chExt cx="3408" cy="419"/>
          </a:xfrm>
        </p:grpSpPr>
        <p:grpSp>
          <p:nvGrpSpPr>
            <p:cNvPr id="5140" name="Group 20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5141" name="AutoShape 21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2" name="AutoShape 22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3" name="AutoShape 23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00475E"/>
                  </a:gs>
                  <a:gs pos="100000">
                    <a:schemeClr val="hlink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44" name="Line 24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5145" name="Text Box 25"/>
            <p:cNvSpPr txBox="1"/>
            <p:nvPr/>
          </p:nvSpPr>
          <p:spPr>
            <a:xfrm>
              <a:off x="2160" y="48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endPara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6" name="Text Box 26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47" name="Group 11"/>
          <p:cNvGrpSpPr/>
          <p:nvPr/>
        </p:nvGrpSpPr>
        <p:grpSpPr>
          <a:xfrm>
            <a:off x="1981200" y="4648200"/>
            <a:ext cx="5410200" cy="665163"/>
            <a:chOff x="0" y="0"/>
            <a:chExt cx="3408" cy="419"/>
          </a:xfrm>
        </p:grpSpPr>
        <p:grpSp>
          <p:nvGrpSpPr>
            <p:cNvPr id="5148" name="Group 12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5149" name="AutoShape 13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0" name="AutoShape 14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1" name="AutoShape 15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04425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52" name="Line 16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5153" name="Text Box 17"/>
            <p:cNvSpPr txBox="1"/>
            <p:nvPr/>
          </p:nvSpPr>
          <p:spPr>
            <a:xfrm>
              <a:off x="1872" y="48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endPara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4" name="Text Box 18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55" name="文本框 5154"/>
          <p:cNvSpPr txBox="1"/>
          <p:nvPr/>
        </p:nvSpPr>
        <p:spPr>
          <a:xfrm>
            <a:off x="3657600" y="3657600"/>
            <a:ext cx="2819400" cy="4572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蚁群算法的应用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6" name="文本框 5155"/>
          <p:cNvSpPr txBox="1"/>
          <p:nvPr/>
        </p:nvSpPr>
        <p:spPr>
          <a:xfrm>
            <a:off x="3657600" y="4724400"/>
            <a:ext cx="3352800" cy="4572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研究趋势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7" name="文本框 5156"/>
          <p:cNvSpPr txBox="1"/>
          <p:nvPr/>
        </p:nvSpPr>
        <p:spPr>
          <a:xfrm>
            <a:off x="3657600" y="16002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群智能概述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58" name="Group 11"/>
          <p:cNvGrpSpPr/>
          <p:nvPr/>
        </p:nvGrpSpPr>
        <p:grpSpPr>
          <a:xfrm>
            <a:off x="1981200" y="2514600"/>
            <a:ext cx="5410200" cy="665163"/>
            <a:chOff x="0" y="0"/>
            <a:chExt cx="3408" cy="419"/>
          </a:xfrm>
        </p:grpSpPr>
        <p:grpSp>
          <p:nvGrpSpPr>
            <p:cNvPr id="5159" name="Group 12"/>
            <p:cNvGrpSpPr/>
            <p:nvPr/>
          </p:nvGrpSpPr>
          <p:grpSpPr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5160" name="AutoShape 13"/>
              <p:cNvSpPr/>
              <p:nvPr/>
            </p:nvSpPr>
            <p:spPr>
              <a:xfrm>
                <a:off x="13" y="23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61" name="AutoShape 14"/>
              <p:cNvSpPr/>
              <p:nvPr/>
            </p:nvSpPr>
            <p:spPr>
              <a:xfrm>
                <a:off x="0" y="0"/>
                <a:ext cx="1536" cy="1328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>
                      <a:alpha val="100000"/>
                    </a:srgbClr>
                  </a:gs>
                  <a:gs pos="7500">
                    <a:srgbClr val="7D8496">
                      <a:alpha val="100000"/>
                    </a:srgbClr>
                  </a:gs>
                  <a:gs pos="26500">
                    <a:srgbClr val="E6E6E6">
                      <a:alpha val="100000"/>
                    </a:srgbClr>
                  </a:gs>
                  <a:gs pos="34000">
                    <a:srgbClr val="7D8496">
                      <a:alpha val="100000"/>
                    </a:srgbClr>
                  </a:gs>
                  <a:gs pos="46500">
                    <a:srgbClr val="E6E6E6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53500">
                    <a:srgbClr val="E6E6E6">
                      <a:alpha val="100000"/>
                    </a:srgbClr>
                  </a:gs>
                  <a:gs pos="66000">
                    <a:srgbClr val="7D8496">
                      <a:alpha val="100000"/>
                    </a:srgbClr>
                  </a:gs>
                  <a:gs pos="73500">
                    <a:srgbClr val="E6E6E6">
                      <a:alpha val="100000"/>
                    </a:srgbClr>
                  </a:gs>
                  <a:gs pos="92500">
                    <a:srgbClr val="7D8496">
                      <a:alpha val="100000"/>
                    </a:srgbClr>
                  </a:gs>
                  <a:gs pos="100000">
                    <a:srgbClr val="E6E6E6">
                      <a:alpha val="100000"/>
                    </a:srgbClr>
                  </a:gs>
                </a:gsLst>
                <a:lin ang="18900000" scaled="1"/>
                <a:tileRect/>
              </a:gradFill>
              <a:ln w="9525" cap="flat" cmpd="sng">
                <a:solidFill>
                  <a:srgbClr val="C0C0C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62" name="AutoShape 15"/>
              <p:cNvSpPr/>
              <p:nvPr/>
            </p:nvSpPr>
            <p:spPr>
              <a:xfrm>
                <a:off x="90" y="81"/>
                <a:ext cx="1349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104425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63" name="Line 16"/>
            <p:cNvSpPr/>
            <p:nvPr/>
          </p:nvSpPr>
          <p:spPr>
            <a:xfrm>
              <a:off x="384" y="384"/>
              <a:ext cx="3024" cy="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5164" name="Text Box 17"/>
            <p:cNvSpPr txBox="1"/>
            <p:nvPr/>
          </p:nvSpPr>
          <p:spPr>
            <a:xfrm>
              <a:off x="1871" y="48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endPara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65" name="Text Box 18"/>
            <p:cNvSpPr txBox="1"/>
            <p:nvPr/>
          </p:nvSpPr>
          <p:spPr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66" name="文本框 5165"/>
          <p:cNvSpPr txBox="1"/>
          <p:nvPr/>
        </p:nvSpPr>
        <p:spPr>
          <a:xfrm>
            <a:off x="3657600" y="2551113"/>
            <a:ext cx="3033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蚁群算法简述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3.</a:t>
            </a:r>
            <a:r>
              <a:rPr lang="zh-CN" altLang="en-US" dirty="0"/>
              <a:t>蚁群算法的应用</a:t>
            </a:r>
            <a:endParaRPr lang="zh-CN" altLang="en-US" dirty="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聚类问题：</a:t>
            </a:r>
            <a:r>
              <a:rPr lang="zh-CN" altLang="en-US" dirty="0"/>
              <a:t>起源于对蚁群蚁卵分类的研究</a:t>
            </a:r>
            <a:endParaRPr lang="zh-CN" altLang="en-US" dirty="0"/>
          </a:p>
          <a:p>
            <a:r>
              <a:rPr lang="zh-CN" altLang="en-US" dirty="0"/>
              <a:t>算法基本思想</a:t>
            </a:r>
            <a:endParaRPr lang="zh-CN" altLang="en-US" dirty="0"/>
          </a:p>
          <a:p>
            <a:pPr lvl="2"/>
            <a:r>
              <a:rPr lang="zh-CN" altLang="en-US" dirty="0"/>
              <a:t>将待聚类物体随机地分散在一个二维平面上</a:t>
            </a:r>
            <a:endParaRPr lang="zh-CN" altLang="en-US" dirty="0"/>
          </a:p>
          <a:p>
            <a:pPr lvl="2"/>
            <a:r>
              <a:rPr lang="zh-CN" altLang="en-US" dirty="0"/>
              <a:t>虚拟蚂蚁分布在空间内，并以随机方式移动</a:t>
            </a:r>
            <a:endParaRPr lang="zh-CN" altLang="en-US" dirty="0"/>
          </a:p>
          <a:p>
            <a:pPr lvl="2"/>
            <a:r>
              <a:rPr lang="zh-CN" altLang="en-US" dirty="0"/>
              <a:t>当蚂蚁遇到一个待聚类物体时，将物体拾起并继续随机移动</a:t>
            </a:r>
            <a:endParaRPr lang="zh-CN" altLang="en-US" dirty="0"/>
          </a:p>
          <a:p>
            <a:pPr lvl="2"/>
            <a:r>
              <a:rPr lang="zh-CN" altLang="en-US" dirty="0"/>
              <a:t>若运动路径附近的物体与背负的物体相似时，将其放到该位置，然后继续移动。</a:t>
            </a:r>
            <a:endParaRPr lang="zh-CN" altLang="en-US" dirty="0"/>
          </a:p>
          <a:p>
            <a:pPr lvl="2"/>
            <a:r>
              <a:rPr lang="zh-CN" altLang="en-US" dirty="0"/>
              <a:t>重复上述过程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381000" y="152400"/>
            <a:ext cx="6967538" cy="795338"/>
          </a:xfrm>
          <a:ln/>
        </p:spPr>
        <p:txBody>
          <a:bodyPr anchor="b"/>
          <a:p>
            <a:r>
              <a:rPr lang="en-US" altLang="zh-CN"/>
              <a:t>3.</a:t>
            </a:r>
            <a:r>
              <a:rPr lang="zh-CN" altLang="en-US" dirty="0"/>
              <a:t>蚁群算法的应用</a:t>
            </a:r>
            <a:endParaRPr lang="zh-CN" altLang="en-US" dirty="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聚类问题：四色聚类实验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4580" name="图片 24579" descr="四色实验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133600"/>
            <a:ext cx="3790950" cy="424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图片 24580" descr="四色实验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09800"/>
            <a:ext cx="3854450" cy="411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3.</a:t>
            </a:r>
            <a:r>
              <a:rPr lang="zh-CN" altLang="en-US" dirty="0"/>
              <a:t>蚁群算法的应用</a:t>
            </a:r>
            <a:endParaRPr lang="zh-CN" altLang="en-US" dirty="0"/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聚类问题：八色聚类实验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5604" name="图片 25603" descr="八色实验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62200"/>
            <a:ext cx="3276600" cy="3656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图片 25604" descr="八色实验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38400"/>
            <a:ext cx="3252788" cy="348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3.</a:t>
            </a:r>
            <a:r>
              <a:rPr lang="zh-CN" altLang="en-US" dirty="0"/>
              <a:t>蚁群算法的应用</a:t>
            </a:r>
            <a:endParaRPr lang="zh-CN" altLang="en-US" dirty="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419100" y="1416050"/>
            <a:ext cx="4838700" cy="5175250"/>
          </a:xfrm>
          <a:ln/>
        </p:spPr>
        <p:txBody>
          <a:bodyPr/>
          <a:p>
            <a:r>
              <a:rPr lang="zh-CN" altLang="en-US" dirty="0"/>
              <a:t>路由问题：</a:t>
            </a:r>
            <a:endParaRPr lang="zh-CN" altLang="en-US" dirty="0"/>
          </a:p>
          <a:p>
            <a:pPr lvl="2"/>
            <a:r>
              <a:rPr lang="en-US" altLang="zh-CN"/>
              <a:t>HP</a:t>
            </a:r>
            <a:r>
              <a:rPr lang="zh-CN" altLang="en-US" dirty="0"/>
              <a:t>公司和英国电信公司在</a:t>
            </a:r>
            <a:r>
              <a:rPr lang="en-US" altLang="zh-CN"/>
              <a:t>90</a:t>
            </a:r>
            <a:r>
              <a:rPr lang="zh-CN" altLang="en-US" dirty="0"/>
              <a:t>年代中后期都开展了这方面的研究</a:t>
            </a:r>
            <a:endParaRPr lang="zh-CN" altLang="en-US" dirty="0"/>
          </a:p>
          <a:p>
            <a:pPr lvl="2"/>
            <a:r>
              <a:rPr lang="zh-CN" altLang="en-US" dirty="0"/>
              <a:t>设计了蚁群路由算法（</a:t>
            </a:r>
            <a:r>
              <a:rPr lang="en-US" altLang="zh-CN"/>
              <a:t>ANT COLONY ROUTING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/>
            <a:r>
              <a:rPr lang="zh-CN" altLang="en-US" dirty="0"/>
              <a:t>目前的研究热点在</a:t>
            </a:r>
            <a:r>
              <a:rPr lang="en-US" altLang="zh-CN"/>
              <a:t>WSN</a:t>
            </a:r>
            <a:r>
              <a:rPr lang="zh-CN" altLang="en-US" dirty="0"/>
              <a:t>的路由优化问题</a:t>
            </a:r>
            <a:endParaRPr lang="zh-CN" altLang="en-US" dirty="0"/>
          </a:p>
        </p:txBody>
      </p:sp>
      <p:pic>
        <p:nvPicPr>
          <p:cNvPr id="28676" name="图片 28675" descr="路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1981200"/>
            <a:ext cx="3492500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4.</a:t>
            </a:r>
            <a:r>
              <a:rPr lang="zh-CN" altLang="en-US" dirty="0"/>
              <a:t>蚁群算法研究趋势</a:t>
            </a:r>
            <a:endParaRPr lang="zh-CN" altLang="en-US" dirty="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楷体" panose="02010609060101010101" pitchFamily="49" charset="-122"/>
              </a:rPr>
              <a:t> 		</a:t>
            </a:r>
            <a:r>
              <a:rPr lang="zh-CN" altLang="en-US" sz="2000" dirty="0">
                <a:solidFill>
                  <a:schemeClr val="tx1"/>
                </a:solidFill>
                <a:sym typeface="楷体" panose="02010609060101010101" pitchFamily="49" charset="-122"/>
              </a:rPr>
              <a:t>蚁群算法也存在一些缺陷，如：算法需要较长的搜索时间，而且该方法容易出现停滞现象，即搜索进行到一定程度，所有个体发现的解完全一致，不能对解空间进一步的搜索，它的改进主要集中在以下三个方面：</a:t>
            </a:r>
            <a:endParaRPr lang="zh-CN" altLang="en-US" sz="2000" dirty="0">
              <a:solidFill>
                <a:schemeClr val="tx1"/>
              </a:solidFill>
              <a:sym typeface="楷体" panose="02010609060101010101" pitchFamily="49" charset="-122"/>
            </a:endParaRPr>
          </a:p>
          <a:p>
            <a:r>
              <a:rPr lang="zh-CN" altLang="en-US" dirty="0">
                <a:sym typeface="楷体" panose="02010609060101010101" pitchFamily="49" charset="-122"/>
              </a:rPr>
              <a:t>信息素的调整</a:t>
            </a:r>
            <a:endParaRPr lang="zh-CN" altLang="en-US" dirty="0">
              <a:sym typeface="楷体" panose="02010609060101010101" pitchFamily="49" charset="-122"/>
            </a:endParaRPr>
          </a:p>
          <a:p>
            <a:pPr lvl="2"/>
            <a:r>
              <a:rPr lang="zh-CN" altLang="en-US" dirty="0">
                <a:sym typeface="楷体" panose="02010609060101010101" pitchFamily="49" charset="-122"/>
              </a:rPr>
              <a:t>如开始搜索前所有信息素水平设为最大值，扩大搜索范围，采用最值蚁群算法减少停滞。</a:t>
            </a:r>
            <a:endParaRPr lang="zh-CN" altLang="en-US" dirty="0">
              <a:sym typeface="楷体" panose="02010609060101010101" pitchFamily="49" charset="-122"/>
            </a:endParaRPr>
          </a:p>
          <a:p>
            <a:r>
              <a:rPr lang="zh-CN" altLang="en-US" dirty="0">
                <a:sym typeface="楷体" panose="02010609060101010101" pitchFamily="49" charset="-122"/>
              </a:rPr>
              <a:t>搜索速度的改进：</a:t>
            </a:r>
            <a:endParaRPr lang="zh-CN" altLang="en-US" dirty="0">
              <a:sym typeface="楷体" panose="02010609060101010101" pitchFamily="49" charset="-122"/>
            </a:endParaRPr>
          </a:p>
          <a:p>
            <a:pPr lvl="2"/>
            <a:r>
              <a:rPr lang="zh-CN" altLang="en-US" dirty="0">
                <a:sym typeface="楷体" panose="02010609060101010101" pitchFamily="49" charset="-122"/>
              </a:rPr>
              <a:t>引入侦察蚁、搜索蚁、工蚁。</a:t>
            </a:r>
            <a:endParaRPr lang="zh-CN" altLang="en-US" dirty="0">
              <a:sym typeface="楷体" panose="02010609060101010101" pitchFamily="49" charset="-122"/>
            </a:endParaRPr>
          </a:p>
          <a:p>
            <a:r>
              <a:rPr lang="zh-CN" altLang="en-US" dirty="0">
                <a:sym typeface="楷体" panose="02010609060101010101" pitchFamily="49" charset="-122"/>
              </a:rPr>
              <a:t>搜索策略的改善：</a:t>
            </a:r>
            <a:endParaRPr lang="zh-CN" altLang="en-US" dirty="0">
              <a:sym typeface="楷体" panose="02010609060101010101" pitchFamily="49" charset="-122"/>
            </a:endParaRPr>
          </a:p>
          <a:p>
            <a:pPr lvl="2"/>
            <a:r>
              <a:rPr lang="zh-CN" altLang="en-US" dirty="0">
                <a:sym typeface="楷体" panose="02010609060101010101" pitchFamily="49" charset="-122"/>
              </a:rPr>
              <a:t>加入扰动、添加牵引力引导蚂蚁朝全局最优搜索。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1.</a:t>
            </a:r>
            <a:r>
              <a:rPr lang="zh-CN" altLang="en-US" dirty="0"/>
              <a:t>群智能概述</a:t>
            </a:r>
            <a:endParaRPr lang="zh-CN" altLang="en-US" dirty="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人工智能涉及许多仿生学的内容</a:t>
            </a:r>
            <a:endParaRPr lang="zh-CN" altLang="en-US" dirty="0"/>
          </a:p>
          <a:p>
            <a:r>
              <a:rPr lang="zh-CN" altLang="en-US" dirty="0"/>
              <a:t>群智能：</a:t>
            </a:r>
            <a:endParaRPr lang="zh-CN" altLang="en-US" dirty="0"/>
          </a:p>
          <a:p>
            <a:pPr lvl="2"/>
            <a:r>
              <a:rPr lang="zh-CN" altLang="en-US" dirty="0"/>
              <a:t>一类分散自组织个体的集体智能行为的总称</a:t>
            </a:r>
            <a:endParaRPr lang="en-US" altLang="zh-CN"/>
          </a:p>
          <a:p>
            <a:pPr lvl="2"/>
            <a:r>
              <a:rPr lang="zh-CN" altLang="en-US" dirty="0"/>
              <a:t>受到自然界群居动物行为的启发</a:t>
            </a:r>
            <a:endParaRPr lang="zh-CN" altLang="en-US" dirty="0"/>
          </a:p>
          <a:p>
            <a:pPr lvl="2"/>
            <a:r>
              <a:rPr lang="zh-CN" altLang="en-US" dirty="0"/>
              <a:t>群：蚁群、鸟群、鱼群、细菌群、蜂群等等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8" name="图片 6147" descr="蚁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4267200"/>
            <a:ext cx="3025775" cy="2239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6148" descr="鸟群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888" y="4294188"/>
            <a:ext cx="3008312" cy="2182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6149" descr="鱼群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362200"/>
            <a:ext cx="2324100" cy="2324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zh-CN" altLang="en-US" dirty="0"/>
              <a:t>1.群智能概述</a:t>
            </a:r>
            <a:endParaRPr lang="zh-CN" altLang="en-US" dirty="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群居动物的特点：</a:t>
            </a:r>
            <a:endParaRPr lang="zh-CN" altLang="en-US" dirty="0"/>
          </a:p>
          <a:p>
            <a:pPr lvl="2"/>
            <a:r>
              <a:rPr lang="zh-CN" altLang="en-US" dirty="0"/>
              <a:t>群中个体的功能简单</a:t>
            </a:r>
            <a:endParaRPr lang="zh-CN" altLang="en-US" dirty="0"/>
          </a:p>
          <a:p>
            <a:pPr lvl="2"/>
            <a:r>
              <a:rPr lang="zh-CN" altLang="en-US" dirty="0"/>
              <a:t>个体功能加在一起表现出复杂行为</a:t>
            </a:r>
            <a:r>
              <a:rPr lang="en-US" altLang="zh-CN">
                <a:latin typeface="Calibri" panose="020F0502020204030204" pitchFamily="34" charset="0"/>
              </a:rPr>
              <a:t>——</a:t>
            </a:r>
            <a:r>
              <a:rPr lang="zh-CN" altLang="en-US" dirty="0"/>
              <a:t>智能行为</a:t>
            </a:r>
            <a:endParaRPr lang="zh-CN" altLang="en-US" dirty="0"/>
          </a:p>
          <a:p>
            <a:r>
              <a:rPr lang="zh-CN" altLang="en-US" dirty="0"/>
              <a:t>蚂蚁觅食行为</a:t>
            </a:r>
            <a:endParaRPr lang="zh-CN" altLang="en-US" dirty="0"/>
          </a:p>
        </p:txBody>
      </p:sp>
      <p:pic>
        <p:nvPicPr>
          <p:cNvPr id="9220" name="图片 9219" descr="蚂蚁觅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352800"/>
            <a:ext cx="6248400" cy="3281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1.</a:t>
            </a:r>
            <a:r>
              <a:rPr lang="zh-CN" altLang="en-US" dirty="0"/>
              <a:t>群智能概述</a:t>
            </a:r>
            <a:endParaRPr lang="zh-CN" altLang="en-US"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以蚁群为例</a:t>
            </a:r>
            <a:endParaRPr lang="zh-CN" altLang="en-US" dirty="0"/>
          </a:p>
          <a:p>
            <a:pPr lvl="2"/>
            <a:r>
              <a:rPr lang="zh-CN" altLang="en-US" dirty="0"/>
              <a:t>单个蚂蚁的能力有限，无法独立存活</a:t>
            </a:r>
            <a:endParaRPr lang="zh-CN" altLang="en-US" dirty="0"/>
          </a:p>
          <a:p>
            <a:pPr lvl="2"/>
            <a:r>
              <a:rPr lang="zh-CN" altLang="en-US" dirty="0"/>
              <a:t>蚁群具有强大的生存和适应能力</a:t>
            </a:r>
            <a:endParaRPr lang="zh-CN" altLang="en-US" dirty="0"/>
          </a:p>
          <a:p>
            <a:pPr lvl="2"/>
            <a:r>
              <a:rPr lang="zh-CN" altLang="en-US" dirty="0"/>
              <a:t>蚂蚁间通过信息素实现交流，保证信息的传播</a:t>
            </a:r>
            <a:endParaRPr lang="zh-CN" altLang="en-US" dirty="0"/>
          </a:p>
          <a:p>
            <a:pPr lvl="2"/>
            <a:r>
              <a:rPr lang="zh-CN" altLang="en-US" dirty="0"/>
              <a:t>个体通过聚集成群后的交流，使得群内涌现出智能</a:t>
            </a:r>
            <a:endParaRPr lang="zh-CN" altLang="en-US" dirty="0"/>
          </a:p>
          <a:p>
            <a:r>
              <a:rPr lang="zh-CN" altLang="en-US" dirty="0"/>
              <a:t>经典的群智能算法：</a:t>
            </a:r>
            <a:endParaRPr lang="zh-CN" altLang="en-US" dirty="0"/>
          </a:p>
          <a:p>
            <a:pPr lvl="2"/>
            <a:r>
              <a:rPr lang="zh-CN" altLang="en-US" dirty="0"/>
              <a:t>蚁群算法（蚂蚁觅食）</a:t>
            </a:r>
            <a:endParaRPr lang="zh-CN" altLang="en-US" dirty="0"/>
          </a:p>
          <a:p>
            <a:pPr lvl="2"/>
            <a:r>
              <a:rPr lang="zh-CN" altLang="en-US" dirty="0"/>
              <a:t>粒子群算法（鸟觅食）</a:t>
            </a:r>
            <a:endParaRPr lang="zh-CN" altLang="en-US" dirty="0"/>
          </a:p>
          <a:p>
            <a:pPr lvl="2"/>
            <a:r>
              <a:rPr lang="zh-CN" altLang="en-US" dirty="0"/>
              <a:t>人工蜂群算法（蜜蜂觅食）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419100" y="1416050"/>
            <a:ext cx="5295900" cy="5175250"/>
          </a:xfrm>
          <a:ln/>
        </p:spPr>
        <p:txBody>
          <a:bodyPr/>
          <a:p>
            <a:r>
              <a:rPr lang="zh-CN" altLang="en-US" dirty="0"/>
              <a:t>蚁群算法：</a:t>
            </a:r>
            <a:endParaRPr lang="zh-CN" altLang="en-US" dirty="0"/>
          </a:p>
          <a:p>
            <a:pPr lvl="2"/>
            <a:r>
              <a:rPr lang="en-US" altLang="zh-CN"/>
              <a:t>1992</a:t>
            </a:r>
            <a:r>
              <a:rPr lang="zh-CN" altLang="en-US" dirty="0"/>
              <a:t>年由意大利学者多里戈提出</a:t>
            </a:r>
            <a:endParaRPr lang="zh-CN" altLang="en-US" dirty="0"/>
          </a:p>
          <a:p>
            <a:pPr lvl="2"/>
            <a:r>
              <a:rPr lang="zh-CN" altLang="en-US" dirty="0"/>
              <a:t>模拟蚂蚁觅食过程中找到最佳路径的行为</a:t>
            </a:r>
            <a:endParaRPr lang="zh-CN" altLang="en-US" dirty="0"/>
          </a:p>
          <a:p>
            <a:pPr lvl="2"/>
            <a:r>
              <a:rPr lang="zh-CN" altLang="en-US" dirty="0"/>
              <a:t>一种新型的优化算法，可用于求解</a:t>
            </a:r>
            <a:r>
              <a:rPr lang="en-US" altLang="zh-CN"/>
              <a:t>NP</a:t>
            </a:r>
            <a:r>
              <a:rPr lang="zh-CN" altLang="en-US" dirty="0"/>
              <a:t>难问题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1981200"/>
            <a:ext cx="2019300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419100" y="1416050"/>
            <a:ext cx="8267700" cy="5175250"/>
          </a:xfrm>
          <a:ln/>
        </p:spPr>
        <p:txBody>
          <a:bodyPr/>
          <a:p>
            <a:r>
              <a:rPr lang="zh-CN" altLang="en-US" dirty="0"/>
              <a:t>双桥实验：研究蚂蚁的觅食行为</a:t>
            </a:r>
            <a:endParaRPr lang="zh-CN" altLang="en-US" dirty="0"/>
          </a:p>
          <a:p>
            <a:r>
              <a:rPr lang="zh-CN" altLang="en-US" dirty="0"/>
              <a:t>分时段记录各路径上的蚂蚁数量</a:t>
            </a:r>
            <a:endParaRPr lang="zh-CN" altLang="en-US" dirty="0"/>
          </a:p>
          <a:p>
            <a:pPr lvl="2"/>
            <a:r>
              <a:rPr lang="en-US" altLang="zh-CN"/>
              <a:t>4</a:t>
            </a:r>
            <a:r>
              <a:rPr lang="zh-CN" altLang="en-US" dirty="0"/>
              <a:t>分钟时：蚂蚁均匀的分布在桥上</a:t>
            </a:r>
            <a:endParaRPr lang="zh-CN" altLang="en-US" dirty="0"/>
          </a:p>
          <a:p>
            <a:pPr lvl="2"/>
            <a:r>
              <a:rPr lang="en-US" altLang="zh-CN"/>
              <a:t>8</a:t>
            </a:r>
            <a:r>
              <a:rPr lang="zh-CN" altLang="en-US" dirty="0"/>
              <a:t>分钟时：大多数蚂蚁从短的路径上通过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3316" name="图片 13315" descr="双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276600"/>
            <a:ext cx="5105400" cy="3367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419100" y="1416050"/>
            <a:ext cx="5448300" cy="4908550"/>
          </a:xfrm>
          <a:ln/>
        </p:spPr>
        <p:txBody>
          <a:bodyPr/>
          <a:p>
            <a:r>
              <a:rPr lang="zh-CN" altLang="en-US" dirty="0"/>
              <a:t>蚂蚁觅食过程：</a:t>
            </a:r>
            <a:endParaRPr lang="zh-CN" altLang="en-US" dirty="0"/>
          </a:p>
          <a:p>
            <a:pPr lvl="2"/>
            <a:r>
              <a:rPr lang="zh-CN" altLang="en-US" dirty="0"/>
              <a:t>初始蚂蚁随机移动</a:t>
            </a:r>
            <a:endParaRPr lang="zh-CN" altLang="en-US" dirty="0"/>
          </a:p>
          <a:p>
            <a:pPr lvl="2"/>
            <a:r>
              <a:rPr lang="zh-CN" altLang="en-US" dirty="0"/>
              <a:t>遇到食物分泌信息素（挥发性物质）</a:t>
            </a:r>
            <a:endParaRPr lang="zh-CN" altLang="en-US" dirty="0"/>
          </a:p>
          <a:p>
            <a:pPr lvl="2"/>
            <a:r>
              <a:rPr lang="zh-CN" altLang="en-US" dirty="0"/>
              <a:t>蚂蚁在搬运食物回家的路上留下信息素</a:t>
            </a:r>
            <a:endParaRPr lang="zh-CN" altLang="en-US" dirty="0"/>
          </a:p>
          <a:p>
            <a:pPr lvl="2"/>
            <a:r>
              <a:rPr lang="zh-CN" altLang="en-US" dirty="0"/>
              <a:t>其他蚂蚁选择信息素浓度高的路移动</a:t>
            </a:r>
            <a:endParaRPr lang="zh-CN" altLang="en-US" dirty="0"/>
          </a:p>
          <a:p>
            <a:pPr lvl="2"/>
            <a:r>
              <a:rPr lang="zh-CN" altLang="en-US" dirty="0"/>
              <a:t>信息素会随着时间慢慢挥发，但关键路径上的信息素相对浓度高</a:t>
            </a:r>
            <a:endParaRPr lang="zh-CN" altLang="en-US" dirty="0"/>
          </a:p>
          <a:p>
            <a:r>
              <a:rPr lang="zh-CN" altLang="en-US" dirty="0"/>
              <a:t>结果：</a:t>
            </a:r>
            <a:endParaRPr lang="zh-CN" altLang="en-US" dirty="0"/>
          </a:p>
          <a:p>
            <a:pPr lvl="2"/>
            <a:r>
              <a:rPr lang="zh-CN" altLang="en-US" dirty="0"/>
              <a:t>蚁群找到一条觅食的最短路径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45" name="" r:id="rId1" imgW="3200400" imgH="3200400"/>
        </mc:Choice>
        <mc:Fallback>
          <p:control name="" r:id="rId1" imgW="3200400" imgH="3200400">
            <p:pic>
              <p:nvPicPr>
                <p:cNvPr id="0" name="ShockwaveFlash1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791200" y="533400"/>
                  <a:ext cx="3200400" cy="320040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2.</a:t>
            </a:r>
            <a:r>
              <a:rPr lang="zh-CN" altLang="en-US" dirty="0"/>
              <a:t>蚁群算法简述</a:t>
            </a:r>
            <a:endParaRPr lang="zh-CN" altLang="en-US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蚁群觅食分析：</a:t>
            </a:r>
            <a:endParaRPr lang="zh-CN" altLang="en-US" dirty="0"/>
          </a:p>
          <a:p>
            <a:pPr lvl="2"/>
            <a:r>
              <a:rPr lang="zh-CN" altLang="en-US" dirty="0"/>
              <a:t>基于蚂蚁寻找食物时的最短路径选择问题，可以构造人工蚁群，解决优化问题</a:t>
            </a:r>
            <a:endParaRPr lang="zh-CN" altLang="en-US" dirty="0"/>
          </a:p>
          <a:p>
            <a:r>
              <a:rPr lang="zh-CN" altLang="en-US" dirty="0"/>
              <a:t>人工蚂蚁 </a:t>
            </a:r>
            <a:r>
              <a:rPr lang="en-US" altLang="zh-CN"/>
              <a:t>VS </a:t>
            </a:r>
            <a:r>
              <a:rPr lang="zh-CN" altLang="en-US" dirty="0"/>
              <a:t>自然蚂蚁</a:t>
            </a:r>
            <a:endParaRPr lang="zh-CN" altLang="en-US" dirty="0"/>
          </a:p>
          <a:p>
            <a:r>
              <a:rPr lang="zh-CN" altLang="en-US" dirty="0"/>
              <a:t>相似：</a:t>
            </a:r>
            <a:endParaRPr lang="zh-CN" altLang="en-US" dirty="0"/>
          </a:p>
          <a:p>
            <a:pPr lvl="2"/>
            <a:r>
              <a:rPr lang="zh-CN" altLang="en-US" dirty="0"/>
              <a:t>都优先选择信息素浓度大的路径</a:t>
            </a:r>
            <a:endParaRPr lang="zh-CN" altLang="en-US" dirty="0"/>
          </a:p>
          <a:p>
            <a:r>
              <a:rPr lang="zh-CN" altLang="en-US" dirty="0"/>
              <a:t>不同：</a:t>
            </a:r>
            <a:endParaRPr lang="zh-CN" altLang="en-US" dirty="0"/>
          </a:p>
          <a:p>
            <a:pPr lvl="2"/>
            <a:r>
              <a:rPr lang="zh-CN" altLang="en-US" dirty="0"/>
              <a:t>人工蚂蚁有记忆能力，记录访问过的位置</a:t>
            </a:r>
            <a:endParaRPr lang="zh-CN" altLang="en-US" dirty="0"/>
          </a:p>
          <a:p>
            <a:pPr lvl="2"/>
            <a:r>
              <a:rPr lang="zh-CN" altLang="en-US" dirty="0"/>
              <a:t>人工蚂蚁按预先设定的顺序选择下一条路径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9800" y="6019800"/>
            <a:ext cx="3124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武汉理工大学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50407A02PWBG">
  <a:themeElements>
    <a:clrScheme name="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CB692"/>
      </a:accent1>
      <a:accent2>
        <a:srgbClr val="358CC1"/>
      </a:accent2>
      <a:accent3>
        <a:srgbClr val="FFFFFF"/>
      </a:accent3>
      <a:accent4>
        <a:srgbClr val="515151"/>
      </a:accent4>
      <a:accent5>
        <a:srgbClr val="AAD7C7"/>
      </a:accent5>
      <a:accent6>
        <a:srgbClr val="2F7DAD"/>
      </a:accent6>
      <a:hlink>
        <a:srgbClr val="00B0F0"/>
      </a:hlink>
      <a:folHlink>
        <a:srgbClr val="AFB2B4"/>
      </a:folHlink>
    </a:clrScheme>
    <a:fontScheme name="">
      <a:majorFont>
        <a:latin typeface="微软雅黑"/>
        <a:ea typeface="微软雅黑"/>
        <a:cs typeface=""/>
      </a:majorFont>
      <a:minorFont>
        <a:latin typeface="幼圆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0CB692"/>
        </a:accent1>
        <a:accent2>
          <a:srgbClr val="358CC1"/>
        </a:accent2>
        <a:accent3>
          <a:srgbClr val="FFFFFF"/>
        </a:accent3>
        <a:accent4>
          <a:srgbClr val="515151"/>
        </a:accent4>
        <a:accent5>
          <a:srgbClr val="AAD7C7"/>
        </a:accent5>
        <a:accent6>
          <a:srgbClr val="2F7DAD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WPS 演示</Application>
  <PresentationFormat>在屏幕上显示</PresentationFormat>
  <Paragraphs>329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幼圆</vt:lpstr>
      <vt:lpstr>Calibri</vt:lpstr>
      <vt:lpstr>楷体</vt:lpstr>
      <vt:lpstr>Trebuchet MS</vt:lpstr>
      <vt:lpstr>Arial Unicode MS</vt:lpstr>
      <vt:lpstr>A000120150407A02PWBG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郝海强</cp:lastModifiedBy>
  <cp:revision>166</cp:revision>
  <dcterms:created xsi:type="dcterms:W3CDTF">2015-06-06T12:32:53Z</dcterms:created>
  <dcterms:modified xsi:type="dcterms:W3CDTF">2019-03-06T03:17:11Z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2052-11.1.0.7989</vt:lpwstr>
  </property>
</Properties>
</file>