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49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A9B36-EE01-421E-8FE0-FC476246380F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25C8A2C-8D36-45CC-9F0C-85690EB46852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BB98AFB-CB0D-4DFE-87B9-B4B0D0DE73C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/>
              <a:t>添加页脚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6FCC0F-129A-4BAE-A08F-BA8C146575E9}" type="datetime2">
              <a:rPr lang="zh-CN" altLang="en-US" smtClean="0"/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81C097-087E-4B1F-8549-8B9EC3D91F64}" type="datetime2">
              <a:rPr lang="zh-CN" altLang="en-US" smtClean="0"/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7A205-A27A-47B0-A5C9-85B2E0C0E2CE}" type="datetime2">
              <a:rPr lang="zh-CN" altLang="en-US" smtClean="0"/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/>
              <a:t>添加页脚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DB29665-5222-415F-8E04-3C5CC973D664}" type="datetime2">
              <a:rPr lang="zh-CN" altLang="en-US" smtClean="0"/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67DA4A-DCB2-4B6C-AC5A-EDF953BEB369}" type="datetime2">
              <a:rPr lang="zh-CN" altLang="en-US" smtClean="0"/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BAE2FF-4395-4F93-AFEA-F164A3403B7E}" type="datetime2">
              <a:rPr lang="zh-CN" altLang="en-US" smtClean="0"/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8C5DB5-2B78-4CD1-9362-23B906E16888}" type="datetime2">
              <a:rPr lang="zh-CN" altLang="en-US" smtClean="0"/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41F66-286C-4994-A77C-F1F47D3CF080}" type="datetime2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17E57-8848-4559-A14F-24691E341DAC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DEC6B-747D-43B1-A145-BC7F90EF4E90}" type="datetime2">
              <a:rPr lang="zh-CN" altLang="en-US" smtClean="0"/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EAC3DCA-FA7C-4F9F-9430-A4402AD6645D}" type="datetime2">
              <a:rPr lang="zh-CN" altLang="en-US" smtClean="0"/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zh-CN" altLang="en-US" dirty="0">
                <a:sym typeface="+mn-ea"/>
              </a:rPr>
              <a:t>蚁群算法的原理以及应用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/>
            <a:r>
              <a:rPr lang="zh-CN" altLang="en-US" dirty="0">
                <a:sym typeface="+mn-ea"/>
              </a:rPr>
              <a:t>机电工程学院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工业工程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  郝海强</a:t>
            </a:r>
            <a:endParaRPr lang="zh-CN" altLang="en-US" dirty="0">
              <a:sym typeface="+mn-ea"/>
            </a:endParaRPr>
          </a:p>
          <a:p>
            <a:pPr algn="ctr"/>
            <a:r>
              <a:rPr lang="en-US" altLang="zh-CN" dirty="0"/>
              <a:t>2018.11.4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最终路线确定</a:t>
            </a:r>
            <a:endParaRPr lang="zh-CN" altLang="en-US" dirty="0"/>
          </a:p>
        </p:txBody>
      </p:sp>
      <p:pic>
        <p:nvPicPr>
          <p:cNvPr id="18" name="图片 35"/>
          <p:cNvPicPr>
            <a:picLocks noChangeAspect="1"/>
          </p:cNvPicPr>
          <p:nvPr>
            <p:ph idx="1"/>
          </p:nvPr>
        </p:nvPicPr>
        <p:blipFill>
          <a:blip r:embed="rId1"/>
          <a:srcRect r="6729"/>
          <a:stretch>
            <a:fillRect/>
          </a:stretch>
        </p:blipFill>
        <p:spPr>
          <a:xfrm>
            <a:off x="5709285" y="1899285"/>
            <a:ext cx="4735195" cy="388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5893"/>
          <a:stretch>
            <a:fillRect/>
          </a:stretch>
        </p:blipFill>
        <p:spPr>
          <a:xfrm>
            <a:off x="1064895" y="1899285"/>
            <a:ext cx="4644390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四、蚁群算法应用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64895" y="1828800"/>
            <a:ext cx="9391650" cy="4191000"/>
          </a:xfrm>
        </p:spPr>
        <p:txBody>
          <a:bodyPr>
            <a:normAutofit/>
          </a:bodyPr>
          <a:p>
            <a:r>
              <a:rPr lang="en-US" altLang="zh-CN"/>
              <a:t>TSP</a:t>
            </a:r>
            <a:r>
              <a:rPr lang="zh-CN" altLang="en-US"/>
              <a:t>及与其类似的路径规划问题</a:t>
            </a:r>
            <a:endParaRPr lang="en-US" altLang="zh-CN"/>
          </a:p>
          <a:p>
            <a:r>
              <a:rPr lang="zh-CN" altLang="en-US"/>
              <a:t>聚类分析</a:t>
            </a:r>
            <a:endParaRPr lang="zh-CN" altLang="en-US"/>
          </a:p>
          <a:p>
            <a:r>
              <a:rPr lang="zh-CN" altLang="en-US"/>
              <a:t>水下机器人任务分配</a:t>
            </a:r>
            <a:endParaRPr lang="zh-CN" altLang="en-US"/>
          </a:p>
          <a:p>
            <a:r>
              <a:rPr lang="zh-CN" altLang="en-US"/>
              <a:t>图像检测</a:t>
            </a:r>
            <a:endParaRPr lang="zh-CN" altLang="en-US"/>
          </a:p>
          <a:p>
            <a:r>
              <a:rPr lang="zh-CN" altLang="en-US"/>
              <a:t>智能导航系统</a:t>
            </a:r>
            <a:endParaRPr lang="zh-CN" altLang="en-US"/>
          </a:p>
          <a:p>
            <a:r>
              <a:rPr lang="zh-CN" altLang="en-US"/>
              <a:t>无人播种机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对人工智能的看法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5232400" y="1738630"/>
            <a:ext cx="5724525" cy="331406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rcRect l="46079"/>
          <a:stretch>
            <a:fillRect/>
          </a:stretch>
        </p:blipFill>
        <p:spPr>
          <a:xfrm>
            <a:off x="1704340" y="1884045"/>
            <a:ext cx="3938270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谢谢观赏！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算法介绍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endParaRPr lang="en-US" dirty="0"/>
          </a:p>
          <a:p>
            <a:pPr rtl="0"/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4055" y="2106295"/>
            <a:ext cx="7913370" cy="6451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dirty="0"/>
              <a:t>蚁群算法是由Marco Dorigo博士，在1992年他的博士论文中提出的，其主要灵感来源于蚂蚁在寻找食物过程中发现路径的行为。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4925" y="3640455"/>
            <a:ext cx="5666740" cy="2894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055" y="3011805"/>
            <a:ext cx="355155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p>
            <a:pPr algn="l"/>
            <a:r>
              <a:rPr lang="zh-CN" altLang="en-US" dirty="0" smtClean="0"/>
              <a:t>搜索规则：1、多样性2、正反馈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>
                <a:sym typeface="+mn-ea"/>
              </a:rPr>
              <a:t>一、问题提出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路径规划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endParaRPr lang="en-US" dirty="0"/>
          </a:p>
          <a:p>
            <a:pPr rtl="0"/>
            <a:endParaRPr 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344420" y="1600200"/>
          <a:ext cx="5808345" cy="444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" imgW="5000625" imgH="3829050" progId="Paint.Picture">
                  <p:embed/>
                </p:oleObj>
              </mc:Choice>
              <mc:Fallback>
                <p:oleObj name="" r:id="rId1" imgW="5000625" imgH="3829050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4420" y="1600200"/>
                        <a:ext cx="5808345" cy="444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835" y="1816100"/>
            <a:ext cx="1597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 sz="2000" b="1">
                <a:solidFill>
                  <a:srgbClr val="00B050"/>
                </a:solidFill>
              </a:rPr>
              <a:t>起点</a:t>
            </a:r>
            <a:r>
              <a:rPr lang="en-US" altLang="zh-CN" sz="2000" b="1">
                <a:solidFill>
                  <a:srgbClr val="00B050"/>
                </a:solidFill>
              </a:rPr>
              <a:t>(S)</a:t>
            </a:r>
            <a:endParaRPr lang="en-US" altLang="zh-CN" sz="2000" b="1">
              <a:solidFill>
                <a:srgbClr val="00B050"/>
              </a:solidFill>
            </a:endParaRPr>
          </a:p>
          <a:p>
            <a:r>
              <a:rPr lang="zh-CN" altLang="en-US" sz="2000" b="1">
                <a:solidFill>
                  <a:srgbClr val="00B050"/>
                </a:solidFill>
              </a:rPr>
              <a:t>（</a:t>
            </a:r>
            <a:r>
              <a:rPr lang="en-US" altLang="zh-CN" sz="2000" b="1">
                <a:solidFill>
                  <a:srgbClr val="00B050"/>
                </a:solidFill>
              </a:rPr>
              <a:t>0.5</a:t>
            </a:r>
            <a:r>
              <a:rPr lang="zh-CN" altLang="en-US" sz="2000" b="1">
                <a:solidFill>
                  <a:srgbClr val="00B050"/>
                </a:solidFill>
              </a:rPr>
              <a:t>，</a:t>
            </a:r>
            <a:r>
              <a:rPr lang="en-US" altLang="zh-CN" sz="2000" b="1">
                <a:solidFill>
                  <a:srgbClr val="00B050"/>
                </a:solidFill>
              </a:rPr>
              <a:t>19.5</a:t>
            </a:r>
            <a:r>
              <a:rPr lang="zh-CN" altLang="en-US" sz="2000" b="1">
                <a:solidFill>
                  <a:srgbClr val="00B050"/>
                </a:solidFill>
              </a:rPr>
              <a:t>）</a:t>
            </a:r>
            <a:endParaRPr lang="zh-CN" altLang="en-US" sz="2000" b="1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77250" y="5328285"/>
            <a:ext cx="1540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B050"/>
                </a:solidFill>
              </a:rPr>
              <a:t>终点（</a:t>
            </a:r>
            <a:r>
              <a:rPr lang="en-US" altLang="zh-CN" sz="2000" b="1">
                <a:solidFill>
                  <a:srgbClr val="00B050"/>
                </a:solidFill>
              </a:rPr>
              <a:t>T</a:t>
            </a:r>
            <a:r>
              <a:rPr lang="zh-CN" altLang="en-US" sz="2000" b="1">
                <a:solidFill>
                  <a:srgbClr val="00B050"/>
                </a:solidFill>
              </a:rPr>
              <a:t>）</a:t>
            </a:r>
            <a:endParaRPr lang="zh-CN" altLang="en-US" sz="2000" b="1">
              <a:solidFill>
                <a:srgbClr val="00B050"/>
              </a:solidFill>
            </a:endParaRPr>
          </a:p>
          <a:p>
            <a:r>
              <a:rPr lang="en-US" altLang="zh-CN" sz="2000" b="1">
                <a:solidFill>
                  <a:srgbClr val="00B050"/>
                </a:solidFill>
              </a:rPr>
              <a:t>(19.5,0.5)</a:t>
            </a:r>
            <a:endParaRPr lang="en-US" altLang="zh-CN" sz="2000" b="1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77250" y="1828800"/>
            <a:ext cx="20802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在</a:t>
            </a:r>
            <a:r>
              <a:rPr lang="en-US" altLang="zh-CN" sz="2000"/>
              <a:t>S</a:t>
            </a:r>
            <a:r>
              <a:rPr lang="zh-CN" altLang="en-US" sz="2000"/>
              <a:t>和</a:t>
            </a:r>
            <a:r>
              <a:rPr lang="en-US" altLang="zh-CN" sz="2000"/>
              <a:t>T</a:t>
            </a:r>
            <a:r>
              <a:rPr lang="zh-CN" altLang="en-US" sz="2000"/>
              <a:t>之间找到一条最短路径，不能穿越黑色方格？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sym typeface="+mn-ea"/>
              </a:rPr>
              <a:t>思考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这是一个组合优化问题</a:t>
            </a:r>
            <a:endParaRPr lang="zh-CN" altLang="en-US"/>
          </a:p>
          <a:p>
            <a:r>
              <a:rPr lang="zh-CN" altLang="en-US" sz="2400"/>
              <a:t>求解过程相对比较繁琐，但是比</a:t>
            </a:r>
            <a:r>
              <a:rPr lang="en-US" altLang="zh-CN" sz="2400"/>
              <a:t>TSP</a:t>
            </a:r>
            <a:r>
              <a:rPr lang="zh-CN" altLang="en-US" sz="2400"/>
              <a:t>问题简单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sym typeface="+mn-ea"/>
              </a:rPr>
              <a:t>二、数学问题划分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zh-CN" altLang="en-US">
                <a:sym typeface="+mn-ea"/>
              </a:rPr>
              <a:t>根据问题本身的复杂度，可以划分成P问题，NP问题，NPC问题，NP-hard问题。</a:t>
            </a:r>
            <a:endParaRPr lang="zh-CN" altLang="en-US"/>
          </a:p>
          <a:p>
            <a:pPr marL="45720" indent="0" rtl="0">
              <a:buNone/>
            </a:pPr>
            <a:r>
              <a:rPr lang="zh-CN" altLang="en-US">
                <a:sym typeface="+mn-ea"/>
              </a:rPr>
              <a:t>P是多项式这个单词的首写字母，即Polynomial，【这里指多项式时间】</a:t>
            </a:r>
            <a:endParaRPr lang="en-US" altLang="zh-CN" dirty="0"/>
          </a:p>
          <a:p>
            <a:pPr marL="45720" indent="0" rtl="0">
              <a:buNone/>
            </a:pPr>
            <a:r>
              <a:rPr lang="zh-CN" altLang="en-US" b="1">
                <a:sym typeface="+mn-ea"/>
              </a:rPr>
              <a:t>P问题意为 总能找到相应的经典算法 在多项式时间 里面得出最优解。</a:t>
            </a:r>
            <a:endParaRPr lang="zh-CN" altLang="en-US" b="1"/>
          </a:p>
          <a:p>
            <a:pPr marL="45720" indent="0" rtl="0">
              <a:buNone/>
            </a:pP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P问题意为 不能确定是否能找到相应算法 能够在多项式时间内 得出最优解。</a:t>
            </a:r>
            <a:endParaRPr lang="zh-CN" altLang="en-US" b="1">
              <a:sym typeface="+mn-ea"/>
            </a:endParaRPr>
          </a:p>
          <a:p>
            <a:pPr marL="45720" indent="0" rtl="0">
              <a:buNone/>
            </a:pPr>
            <a:r>
              <a:rPr lang="zh-CN" altLang="en-US">
                <a:sym typeface="+mn-ea"/>
              </a:rPr>
              <a:t>NPC问题可以理解成NP问题中最难（复杂度最高）的问题，也就是说很难找到相应算法 能够在多项式时间内得出最优解。</a:t>
            </a:r>
            <a:endParaRPr lang="zh-CN" altLang="en-US"/>
          </a:p>
          <a:p>
            <a:pPr marL="45720" indent="0" rtl="0">
              <a:buNone/>
            </a:pPr>
            <a:r>
              <a:rPr lang="zh-CN" altLang="en-US">
                <a:sym typeface="+mn-ea"/>
              </a:rPr>
              <a:t>NP-hard问题可以简单理解成找不到相应算法 能够在多项式时间内得出最优解。</a:t>
            </a:r>
            <a:endParaRPr lang="zh-CN" altLang="en-US"/>
          </a:p>
          <a:p>
            <a:pPr marL="45720" indent="0" rtl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>
                <a:sym typeface="+mn-ea"/>
              </a:rPr>
              <a:t>P/NP</a:t>
            </a:r>
            <a:r>
              <a:rPr lang="zh-CN" altLang="en-US">
                <a:sym typeface="+mn-ea"/>
              </a:rPr>
              <a:t>举例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46200" y="1600200"/>
            <a:ext cx="4321810" cy="583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1">
            <a:spAutoFit/>
          </a:bodyPr>
          <a:p>
            <a:r>
              <a:rPr lang="zh-CN" altLang="en-US">
                <a:sym typeface="+mn-ea"/>
              </a:rPr>
              <a:t>数字</a:t>
            </a:r>
            <a:r>
              <a:rPr lang="zh-CN" altLang="en-US" sz="3200">
                <a:sym typeface="+mn-ea"/>
              </a:rPr>
              <a:t>53308290611</a:t>
            </a:r>
            <a:r>
              <a:rPr lang="zh-CN" altLang="en-US">
                <a:sym typeface="+mn-ea"/>
              </a:rPr>
              <a:t>是否为合数？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346200" y="2428240"/>
            <a:ext cx="29254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p>
            <a:r>
              <a:rPr lang="zh-CN" altLang="en-US">
                <a:sym typeface="+mn-ea"/>
              </a:rPr>
              <a:t>判断713是质数还是合数？</a:t>
            </a:r>
            <a:endParaRPr lang="zh-CN" alt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346200" y="3041015"/>
            <a:ext cx="261175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p>
            <a:pPr algn="l"/>
            <a:r>
              <a:rPr lang="zh-CN" altLang="en-US">
                <a:sym typeface="+mn-ea"/>
              </a:rPr>
              <a:t>第一步：713＜729=27</a:t>
            </a:r>
            <a:r>
              <a:rPr lang="en-US" altLang="zh-CN" baseline="30000">
                <a:sym typeface="+mn-ea"/>
              </a:rPr>
              <a:t>2</a:t>
            </a:r>
            <a:endParaRPr lang="en-US" altLang="zh-CN" baseline="30000" dirty="0" smtClean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6200" y="3621405"/>
            <a:ext cx="765619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p>
            <a:r>
              <a:rPr lang="zh-CN" altLang="en-US">
                <a:sym typeface="+mn-ea"/>
              </a:rPr>
              <a:t>第二步：</a:t>
            </a:r>
            <a:r>
              <a:rPr lang="zh-CN" altLang="en-US">
                <a:latin typeface="Calibri" panose="020F0502020204030204" charset="0"/>
                <a:sym typeface="+mn-ea"/>
              </a:rPr>
              <a:t>①</a:t>
            </a:r>
            <a:r>
              <a:rPr lang="zh-CN" altLang="en-US">
                <a:sym typeface="+mn-ea"/>
              </a:rPr>
              <a:t>、列出小于27的所有质数：2、3、5、7、11、13、17、19、23 </a:t>
            </a:r>
            <a:endParaRPr lang="zh-CN" altLang="en-US"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sym typeface="+mn-ea"/>
              </a:rPr>
              <a:t>                 ②</a:t>
            </a:r>
            <a:r>
              <a:rPr lang="zh-CN" altLang="en-US">
                <a:sym typeface="+mn-ea"/>
              </a:rPr>
              <a:t>、用2、3、5、7、11、13、17、19、23依次去除713。 </a:t>
            </a:r>
            <a:endParaRPr lang="zh-CN" altLang="en-US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346200" y="4548505"/>
            <a:ext cx="20180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p>
            <a:r>
              <a:rPr lang="zh-CN" altLang="en-US">
                <a:sym typeface="+mn-ea"/>
              </a:rPr>
              <a:t>得出713÷ 23=31 </a:t>
            </a:r>
            <a:endParaRPr lang="zh-CN" altLang="en-US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346200" y="5210810"/>
            <a:ext cx="558863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p>
            <a:r>
              <a:rPr lang="zh-CN" altLang="en-US">
                <a:sym typeface="+mn-ea"/>
              </a:rPr>
              <a:t>第三步：判断：有质数23能整除713，则713是合数。</a:t>
            </a:r>
            <a:endParaRPr lang="zh-CN" altLang="en-US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594475" y="1661795"/>
            <a:ext cx="133286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p>
            <a:r>
              <a:rPr lang="zh-CN" altLang="en-US" sz="2800">
                <a:sym typeface="+mn-ea"/>
              </a:rPr>
              <a:t>224737</a:t>
            </a:r>
            <a:endParaRPr lang="zh-CN" altLang="en-US" sz="28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100" y="332740"/>
            <a:ext cx="8138160" cy="116713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>
                <a:sym typeface="+mn-ea"/>
              </a:rPr>
              <a:t>三、启发式算法的提出</a:t>
            </a:r>
            <a:endParaRPr 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>
                <a:sym typeface="+mn-ea"/>
              </a:rPr>
              <a:t>简单来说就是，传统的经典算法能够解决P类问题，而NP问题，特别是NPC问题，则束手无策。</a:t>
            </a:r>
            <a:endParaRPr lang="zh-CN" altLang="en-US">
              <a:sym typeface="+mn-ea"/>
            </a:endParaRPr>
          </a:p>
          <a:p>
            <a:pPr marL="45720" indent="0">
              <a:buNone/>
            </a:pPr>
            <a:r>
              <a:rPr lang="zh-CN" altLang="en-US">
                <a:sym typeface="+mn-ea"/>
              </a:rPr>
              <a:t>于是一些分析人员退而求其次，不能在多项式时间里得出一个最优解，就尽量寻求一个近似最优解，运用自己的感知和洞察力，从与其有关而比较基本的模型及算法中寻求其间的联系，从中得到启发，去发现适于解决该问题的思路和途径，创造了启发式算法。</a:t>
            </a:r>
            <a:endParaRPr lang="zh-CN" altLang="en-US">
              <a:sym typeface="+mn-ea"/>
            </a:endParaRPr>
          </a:p>
          <a:p>
            <a:pPr marL="45720" indent="0">
              <a:buNone/>
            </a:pPr>
            <a:r>
              <a:rPr lang="zh-CN" altLang="en-US">
                <a:sym typeface="+mn-ea"/>
              </a:rPr>
              <a:t>启发式算法建立在人们的经验和判断能力之上，体现了人的主观能动作用和创造力。用这类方法求得的解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强调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满意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不刻意追求最优性和最优解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蚁群寻优方式简单说明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44420" y="1700530"/>
          <a:ext cx="5808345" cy="444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000625" imgH="3829050" progId="Paint.Picture">
                  <p:embed/>
                </p:oleObj>
              </mc:Choice>
              <mc:Fallback>
                <p:oleObj name="" r:id="rId1" imgW="5000625" imgH="3829050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4420" y="1700530"/>
                        <a:ext cx="5808345" cy="444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3698240" y="2479040"/>
            <a:ext cx="144145" cy="1441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26840" y="2492375"/>
            <a:ext cx="144145" cy="1441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698240" y="2636520"/>
            <a:ext cx="144145" cy="14414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1"/>
          <a:srcRect r="6177"/>
          <a:stretch>
            <a:fillRect/>
          </a:stretch>
        </p:blipFill>
        <p:spPr>
          <a:xfrm>
            <a:off x="548640" y="1621790"/>
            <a:ext cx="5227320" cy="4102735"/>
          </a:xfrm>
          <a:prstGeom prst="rect">
            <a:avLst/>
          </a:prstGeom>
        </p:spPr>
      </p:pic>
      <p:pic>
        <p:nvPicPr>
          <p:cNvPr id="17" name="图片 34"/>
          <p:cNvPicPr>
            <a:picLocks noChangeAspect="1"/>
          </p:cNvPicPr>
          <p:nvPr>
            <p:ph idx="1"/>
          </p:nvPr>
        </p:nvPicPr>
        <p:blipFill>
          <a:blip r:embed="rId2"/>
          <a:srcRect r="5368"/>
          <a:stretch>
            <a:fillRect/>
          </a:stretch>
        </p:blipFill>
        <p:spPr>
          <a:xfrm>
            <a:off x="5775960" y="1621790"/>
            <a:ext cx="4813300" cy="4103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业策略演示文稿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商业策略演示文稿</Template>
  <TotalTime>0</TotalTime>
  <Words>988</Words>
  <Application>WPS 演示</Application>
  <PresentationFormat>自定义</PresentationFormat>
  <Paragraphs>81</Paragraphs>
  <Slides>13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Palatino Linotype</vt:lpstr>
      <vt:lpstr>商业策略演示文稿</vt:lpstr>
      <vt:lpstr>Paint.Picture</vt:lpstr>
      <vt:lpstr>Paint.Picture</vt:lpstr>
      <vt:lpstr>蚁群算法的原理以及应用</vt:lpstr>
      <vt:lpstr>算法介绍</vt:lpstr>
      <vt:lpstr>一、问题提出——路径规划</vt:lpstr>
      <vt:lpstr>思考</vt:lpstr>
      <vt:lpstr>二、数学问题划分</vt:lpstr>
      <vt:lpstr>P/NP举例</vt:lpstr>
      <vt:lpstr>三、启发式算法的提出</vt:lpstr>
      <vt:lpstr>蚁群寻优方式简单说明</vt:lpstr>
      <vt:lpstr>PowerPoint 演示文稿</vt:lpstr>
      <vt:lpstr>最终路线确定</vt:lpstr>
      <vt:lpstr>四、蚁群算法应用</vt:lpstr>
      <vt:lpstr>对人工智能的看法</vt:lpstr>
      <vt:lpstr>谢谢观赏！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物流系统与设计SLP作业</dc:title>
  <dc:creator>杨 郑熊</dc:creator>
  <cp:lastModifiedBy>郝海强</cp:lastModifiedBy>
  <cp:revision>18</cp:revision>
  <dcterms:created xsi:type="dcterms:W3CDTF">2018-11-03T08:56:00Z</dcterms:created>
  <dcterms:modified xsi:type="dcterms:W3CDTF">2018-11-11T06:52:47Z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2052-10.1.0.7668</vt:lpwstr>
  </property>
</Properties>
</file>