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0" r:id="rId29"/>
    <p:sldId id="282" r:id="rId30"/>
    <p:sldId id="283" r:id="rId31"/>
    <p:sldId id="284" r:id="rId32"/>
    <p:sldId id="285" r:id="rId33"/>
    <p:sldId id="286" r:id="rId34"/>
    <p:sldId id="2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7.xml"/><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9.wmf"/><Relationship Id="rId1" Type="http://schemas.openxmlformats.org/officeDocument/2006/relationships/image" Target="../media/image8.wmf"/></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5.w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20.wmf"/></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5.xml"/><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26.w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27.e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29.emf"/></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91.xml"/><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tags" Target="../tags/tag92.xml"/><Relationship Id="rId6" Type="http://schemas.openxmlformats.org/officeDocument/2006/relationships/image" Target="../media/image34.wmf"/><Relationship Id="rId5" Type="http://schemas.openxmlformats.org/officeDocument/2006/relationships/oleObject" Target="../embeddings/oleObject7.bin"/><Relationship Id="rId4" Type="http://schemas.openxmlformats.org/officeDocument/2006/relationships/image" Target="../media/image33.wmf"/><Relationship Id="rId3" Type="http://schemas.openxmlformats.org/officeDocument/2006/relationships/oleObject" Target="../embeddings/oleObject6.bin"/><Relationship Id="rId2" Type="http://schemas.openxmlformats.org/officeDocument/2006/relationships/image" Target="../media/image32.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35.emf"/><Relationship Id="rId1"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36.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043680" y="1786890"/>
            <a:ext cx="8014970" cy="899160"/>
          </a:xfrm>
        </p:spPr>
        <p:txBody>
          <a:bodyPr/>
          <a:lstStyle/>
          <a:p>
            <a:r>
              <a:rPr lang="zh-CN" altLang="en-US"/>
              <a:t>蚁群算法</a:t>
            </a:r>
            <a:endParaRPr lang="zh-CN" altLang="en-US"/>
          </a:p>
        </p:txBody>
      </p:sp>
      <p:sp>
        <p:nvSpPr>
          <p:cNvPr id="3" name="副标题 2"/>
          <p:cNvSpPr>
            <a:spLocks noGrp="1"/>
          </p:cNvSpPr>
          <p:nvPr>
            <p:ph type="subTitle" idx="1"/>
            <p:custDataLst>
              <p:tags r:id="rId2"/>
            </p:custDataLst>
          </p:nvPr>
        </p:nvSpPr>
        <p:spPr>
          <a:xfrm>
            <a:off x="2722837" y="3152775"/>
            <a:ext cx="10852237" cy="950984"/>
          </a:xfrm>
        </p:spPr>
        <p:txBody>
          <a:bodyPr/>
          <a:lstStyle/>
          <a:p>
            <a:r>
              <a:rPr lang="en-US" altLang="zh-CN"/>
              <a:t> </a:t>
            </a:r>
            <a:r>
              <a:rPr lang="zh-CN" altLang="en-US"/>
              <a:t> </a:t>
            </a:r>
            <a:endParaRPr lang="zh-CN" altLang="en-US"/>
          </a:p>
          <a:p>
            <a:r>
              <a:rPr lang="zh-CN" altLang="en-US"/>
              <a:t>武汉理工大学</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蚁群算法的流程</a:t>
            </a:r>
            <a:endParaRPr lang="zh-CN" altLang="en-US"/>
          </a:p>
        </p:txBody>
      </p:sp>
      <p:sp>
        <p:nvSpPr>
          <p:cNvPr id="3" name="内容占位符 2"/>
          <p:cNvSpPr>
            <a:spLocks noGrp="1"/>
          </p:cNvSpPr>
          <p:nvPr>
            <p:ph idx="1"/>
          </p:nvPr>
        </p:nvSpPr>
        <p:spPr/>
        <p:txBody>
          <a:bodyPr/>
          <a:p>
            <a:r>
              <a:rPr lang="zh-CN" altLang="en-US"/>
              <a:t>蚂蚁在循环过程中在经过的路径上释放信息素，概率地选择下一个移动的方向或目标，这个概率是信息素和启发式因子的函数。蚂蚁在一次循环中不允许访问已经访问过的目标。开始时对所有蚂蚁进行初始化(如设定蚂蚁数量、蚂蚁最大信息素量、启发式因子系数和信息素挥发系数等)，之后蚂蚁开始搜索过程，根据目标函数对每只蚂蚁的适应度作出评价，并判断是否满足终止条件，若满足，程序结束，若不满足，计时器增加一个单位时间，更新信息素。需要注意的是，</a:t>
            </a:r>
            <a:r>
              <a:rPr lang="zh-CN" altLang="en-US"/>
              <a:t>根据具体解决的问题，算法的流程也有一定程度的差异和变化，算法中参数的确定及公式也要根据具体的问题而定。</a:t>
            </a:r>
            <a:endParaRPr lang="zh-CN" altLang="en-US"/>
          </a:p>
          <a:p>
            <a:endParaRPr lang="zh-CN" altLang="en-US"/>
          </a:p>
          <a:p>
            <a:endParaRPr lang="zh-CN" altLang="en-US"/>
          </a:p>
          <a:p>
            <a:r>
              <a:rPr lang="zh-CN" altLang="en-US"/>
              <a:t>简单蚁群算法的流程如下图</a:t>
            </a:r>
            <a:r>
              <a:rPr lang="zh-CN" altLang="en-US"/>
              <a:t>所示</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对象 3"/>
          <p:cNvGraphicFramePr/>
          <p:nvPr/>
        </p:nvGraphicFramePr>
        <p:xfrm>
          <a:off x="3978275" y="1079500"/>
          <a:ext cx="4235450" cy="5123815"/>
        </p:xfrm>
        <a:graphic>
          <a:graphicData uri="http://schemas.openxmlformats.org/presentationml/2006/ole">
            <mc:AlternateContent xmlns:mc="http://schemas.openxmlformats.org/markup-compatibility/2006">
              <mc:Choice xmlns:v="urn:schemas-microsoft-com:vml" Requires="v">
                <p:oleObj spid="_x0000_s5" name="" r:id="rId1" imgW="3714750" imgH="4572000" progId="Visio.Drawing.15">
                  <p:embed/>
                </p:oleObj>
              </mc:Choice>
              <mc:Fallback>
                <p:oleObj name="" r:id="rId1" imgW="3714750" imgH="4572000" progId="Visio.Drawing.15">
                  <p:embed/>
                  <p:pic>
                    <p:nvPicPr>
                      <p:cNvPr id="0" name="图片 4"/>
                      <p:cNvPicPr/>
                      <p:nvPr/>
                    </p:nvPicPr>
                    <p:blipFill>
                      <a:blip r:embed="rId2"/>
                      <a:stretch>
                        <a:fillRect/>
                      </a:stretch>
                    </p:blipFill>
                    <p:spPr>
                      <a:xfrm>
                        <a:off x="3978275" y="1079500"/>
                        <a:ext cx="4235450" cy="5123815"/>
                      </a:xfrm>
                      <a:prstGeom prst="rect">
                        <a:avLst/>
                      </a:prstGeom>
                      <a:noFill/>
                      <a:ln w="38100">
                        <a:noFill/>
                        <a:miter/>
                      </a:ln>
                    </p:spPr>
                  </p:pic>
                </p:oleObj>
              </mc:Fallback>
            </mc:AlternateContent>
          </a:graphicData>
        </a:graphic>
      </p:graphicFrame>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蚁群算法特点</a:t>
            </a:r>
            <a:endParaRPr lang="zh-CN" altLang="en-US"/>
          </a:p>
        </p:txBody>
      </p:sp>
      <p:sp>
        <p:nvSpPr>
          <p:cNvPr id="3" name="内容占位符 2"/>
          <p:cNvSpPr>
            <a:spLocks noGrp="1"/>
          </p:cNvSpPr>
          <p:nvPr>
            <p:ph idx="1"/>
          </p:nvPr>
        </p:nvSpPr>
        <p:spPr/>
        <p:txBody>
          <a:bodyPr/>
          <a:p>
            <a:r>
              <a:rPr lang="zh-CN" altLang="en-US"/>
              <a:t>(1)正反馈算法。蚂蚁在路径上播撒信息素，经过的蚂蚁越多，信息素的浓度越高，后来的蚂蚁选择该路径的概率也越高，从而又增加了该路径的信息素的强度，形成自催化过程。</a:t>
            </a:r>
            <a:endParaRPr lang="zh-CN" altLang="en-US"/>
          </a:p>
          <a:p>
            <a:r>
              <a:rPr lang="zh-CN" altLang="en-US"/>
              <a:t>(2)并发性算法。搜索过程不是从一点出发，而是同时从多个点同时进行，在问题空间中同时构造问题的多个解。</a:t>
            </a:r>
            <a:endParaRPr lang="zh-CN" altLang="en-US"/>
          </a:p>
          <a:p>
            <a:r>
              <a:rPr lang="zh-CN" altLang="en-US"/>
              <a:t>(3)较强的鲁棒性，易与其它方法融合。单个蚂蚁的行为不会对系统找到最优解产生影响，而且当环境改变时蚁群同样可以找到最优解。</a:t>
            </a:r>
            <a:endParaRPr lang="zh-CN" altLang="en-US"/>
          </a:p>
          <a:p>
            <a:r>
              <a:rPr lang="zh-CN" altLang="en-US"/>
              <a:t>(4)概率型全局搜索方法。这种非确定性使算法能有更多的机会求解全局最优解。</a:t>
            </a:r>
            <a:endParaRPr lang="zh-CN" altLang="en-US"/>
          </a:p>
          <a:p>
            <a:r>
              <a:rPr lang="zh-CN" altLang="en-US"/>
              <a:t>(5)不依赖严格的数学性质(如函数的连续性、可导性及目标函数和约束函数的精确数学描述)。</a:t>
            </a:r>
            <a:endParaRPr lang="zh-CN" altLang="en-US"/>
          </a:p>
          <a:p>
            <a:r>
              <a:rPr lang="zh-CN" altLang="en-US"/>
              <a:t>(6)搜索时间长，易出现停滞现象。当群体规模较大时，很难再较短的时间内收敛于最优解，要得到好解，需要较长一段时间。搜索进行到一定程度时，可能发生局部最优的情况。信息素的蒸发和小概率的“错误”都可以使在一定程度上防止局部最优和停滞现象。</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发展及现状</a:t>
            </a:r>
            <a:endParaRPr lang="zh-CN" altLang="en-US"/>
          </a:p>
        </p:txBody>
      </p:sp>
      <p:sp>
        <p:nvSpPr>
          <p:cNvPr id="3" name="内容占位符 2"/>
          <p:cNvSpPr>
            <a:spLocks noGrp="1"/>
          </p:cNvSpPr>
          <p:nvPr>
            <p:ph idx="1"/>
          </p:nvPr>
        </p:nvSpPr>
        <p:spPr/>
        <p:txBody>
          <a:bodyPr/>
          <a:p>
            <a:r>
              <a:rPr lang="zh-CN" altLang="en-US"/>
              <a:t>基本的蚁群算法在提出后一直不断地发展和完善，并在TSP以及其他问题求解中进一步得到了验证。这些AS改进版本的一个共同点就是增强了蚂蚁搜索过程中对最优解的探索能力，它们之间的差异仅在于搜索控制策略方面。</a:t>
            </a:r>
            <a:endParaRPr lang="zh-CN" altLang="en-US"/>
          </a:p>
          <a:p>
            <a:r>
              <a:rPr lang="zh-CN" altLang="en-US"/>
              <a:t>最初提出的蚂蚁系统</a:t>
            </a:r>
            <a:r>
              <a:rPr lang="en-US" altLang="zh-CN"/>
              <a:t>(</a:t>
            </a:r>
            <a:r>
              <a:rPr lang="zh-CN" altLang="en-US"/>
              <a:t>Ant System, AS</a:t>
            </a:r>
            <a:r>
              <a:rPr lang="en-US" altLang="zh-CN"/>
              <a:t>)</a:t>
            </a:r>
            <a:r>
              <a:rPr lang="zh-CN" altLang="en-US"/>
              <a:t>有三种版本：Ant-density、Ant-quantity和Ant-cycle。在Ant-density和Ant-quantity中蚂蚁在两个位置节点间每移动一次后即更新信息素，而在Ant-cycle中当所有的蚂蚁都完成了自己的行程后才对信息素进行更新，而且每个蚂蚁所释放的信息素被表达为反映相应行程质量的函数。通过与其它各种通用的启发式算法相比，在不大于75城市的TSP中，这三种基本算法的求解能力还是比较理想的，但是当问题规模扩展时，AS的解题能力大幅度下降。</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标准蚁群算法</a:t>
            </a:r>
            <a:endParaRPr lang="zh-CN" altLang="en-US"/>
          </a:p>
        </p:txBody>
      </p:sp>
      <p:sp>
        <p:nvSpPr>
          <p:cNvPr id="3" name="内容占位符 2"/>
          <p:cNvSpPr>
            <a:spLocks noGrp="1"/>
          </p:cNvSpPr>
          <p:nvPr>
            <p:ph idx="1"/>
          </p:nvPr>
        </p:nvSpPr>
        <p:spPr/>
        <p:txBody>
          <a:bodyPr/>
          <a:p>
            <a:r>
              <a:rPr lang="zh-CN" altLang="en-US"/>
              <a:t>最初的蚁群算法称为蚂蚁系统(Ant System，简称AS)，在蚂蚁系统中，状态转移概率如下：</a:t>
            </a:r>
            <a:endParaRPr lang="zh-CN" altLang="en-US"/>
          </a:p>
          <a:p>
            <a:endParaRPr lang="zh-CN" altLang="en-US"/>
          </a:p>
          <a:p>
            <a:endParaRPr lang="zh-CN" altLang="en-US"/>
          </a:p>
          <a:p>
            <a:endParaRPr lang="zh-CN" altLang="en-US"/>
          </a:p>
          <a:p>
            <a:endParaRPr lang="zh-CN" altLang="en-US"/>
          </a:p>
          <a:p>
            <a:endParaRPr lang="zh-CN" altLang="en-US"/>
          </a:p>
          <a:p>
            <a:pPr fontAlgn="ctr"/>
            <a:r>
              <a:rPr lang="zh-CN" altLang="en-US"/>
              <a:t>其中，  为蚂蚁k从城市i转移到城市j的概率；</a:t>
            </a:r>
            <a:r>
              <a:rPr lang="en-US" altLang="zh-CN"/>
              <a:t>α</a:t>
            </a:r>
            <a:r>
              <a:rPr lang="zh-CN" altLang="en-US"/>
              <a:t>、</a:t>
            </a:r>
            <a:r>
              <a:rPr lang="en-US" altLang="zh-CN"/>
              <a:t>β</a:t>
            </a:r>
            <a:r>
              <a:rPr lang="zh-CN" altLang="en-US"/>
              <a:t>分别为信息素和启发式因子的相对重要程度； 为边(i, j)上的信息素量；  是启发式因子；       是蚂蚁k下步允许选择的城市。</a:t>
            </a:r>
            <a:endParaRPr lang="zh-CN" altLang="en-US"/>
          </a:p>
          <a:p>
            <a:endParaRPr lang="zh-CN" altLang="en-US"/>
          </a:p>
        </p:txBody>
      </p:sp>
      <p:pic>
        <p:nvPicPr>
          <p:cNvPr id="39" name="图片 6"/>
          <p:cNvPicPr>
            <a:picLocks noChangeAspect="1"/>
          </p:cNvPicPr>
          <p:nvPr/>
        </p:nvPicPr>
        <p:blipFill>
          <a:blip r:embed="rId1"/>
          <a:stretch>
            <a:fillRect/>
          </a:stretch>
        </p:blipFill>
        <p:spPr>
          <a:xfrm>
            <a:off x="2732405" y="2301875"/>
            <a:ext cx="6122035" cy="1470660"/>
          </a:xfrm>
          <a:prstGeom prst="rect">
            <a:avLst/>
          </a:prstGeom>
          <a:noFill/>
          <a:ln w="9525">
            <a:noFill/>
          </a:ln>
        </p:spPr>
      </p:pic>
      <p:pic>
        <p:nvPicPr>
          <p:cNvPr id="40" name="图片 7"/>
          <p:cNvPicPr>
            <a:picLocks noChangeAspect="1"/>
          </p:cNvPicPr>
          <p:nvPr/>
        </p:nvPicPr>
        <p:blipFill>
          <a:blip r:embed="rId2"/>
          <a:stretch>
            <a:fillRect/>
          </a:stretch>
        </p:blipFill>
        <p:spPr>
          <a:xfrm>
            <a:off x="1443990" y="3916680"/>
            <a:ext cx="397510" cy="393700"/>
          </a:xfrm>
          <a:prstGeom prst="rect">
            <a:avLst/>
          </a:prstGeom>
          <a:noFill/>
          <a:ln w="9525">
            <a:noFill/>
          </a:ln>
        </p:spPr>
      </p:pic>
      <p:pic>
        <p:nvPicPr>
          <p:cNvPr id="16" name="图片 10"/>
          <p:cNvPicPr>
            <a:picLocks noChangeAspect="1"/>
          </p:cNvPicPr>
          <p:nvPr/>
        </p:nvPicPr>
        <p:blipFill>
          <a:blip r:embed="rId3"/>
          <a:stretch>
            <a:fillRect/>
          </a:stretch>
        </p:blipFill>
        <p:spPr>
          <a:xfrm>
            <a:off x="10173970" y="3891915"/>
            <a:ext cx="306705" cy="418465"/>
          </a:xfrm>
          <a:prstGeom prst="rect">
            <a:avLst/>
          </a:prstGeom>
          <a:noFill/>
          <a:ln w="9525">
            <a:noFill/>
          </a:ln>
        </p:spPr>
      </p:pic>
      <p:pic>
        <p:nvPicPr>
          <p:cNvPr id="13" name="图片 11"/>
          <p:cNvPicPr>
            <a:picLocks noChangeAspect="1"/>
          </p:cNvPicPr>
          <p:nvPr/>
        </p:nvPicPr>
        <p:blipFill>
          <a:blip r:embed="rId4"/>
          <a:stretch>
            <a:fillRect/>
          </a:stretch>
        </p:blipFill>
        <p:spPr>
          <a:xfrm>
            <a:off x="2425065" y="4241800"/>
            <a:ext cx="307340" cy="389255"/>
          </a:xfrm>
          <a:prstGeom prst="rect">
            <a:avLst/>
          </a:prstGeom>
          <a:noFill/>
          <a:ln w="9525">
            <a:noFill/>
          </a:ln>
        </p:spPr>
      </p:pic>
      <p:pic>
        <p:nvPicPr>
          <p:cNvPr id="20" name="图片 12"/>
          <p:cNvPicPr>
            <a:picLocks noChangeAspect="1"/>
          </p:cNvPicPr>
          <p:nvPr/>
        </p:nvPicPr>
        <p:blipFill>
          <a:blip r:embed="rId5"/>
          <a:srcRect l="7092" t="31496" b="7874"/>
          <a:stretch>
            <a:fillRect/>
          </a:stretch>
        </p:blipFill>
        <p:spPr>
          <a:xfrm>
            <a:off x="4216400" y="4310380"/>
            <a:ext cx="598805" cy="349885"/>
          </a:xfrm>
          <a:prstGeom prst="rect">
            <a:avLst/>
          </a:prstGeom>
          <a:noFill/>
          <a:ln w="9525">
            <a:noFill/>
          </a:ln>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a:sym typeface="+mn-ea"/>
              </a:rPr>
              <a:t>信息素更新公式如下：</a:t>
            </a:r>
            <a:endParaRPr>
              <a:sym typeface="+mn-ea"/>
            </a:endParaRPr>
          </a:p>
          <a:p>
            <a:endParaRPr>
              <a:sym typeface="+mn-ea"/>
            </a:endParaRPr>
          </a:p>
          <a:p>
            <a:endParaRPr>
              <a:sym typeface="+mn-ea"/>
            </a:endParaRPr>
          </a:p>
          <a:p>
            <a:endParaRPr>
              <a:sym typeface="+mn-ea"/>
            </a:endParaRPr>
          </a:p>
          <a:p>
            <a:endParaRPr>
              <a:sym typeface="+mn-ea"/>
            </a:endParaRPr>
          </a:p>
          <a:p>
            <a:endParaRPr>
              <a:sym typeface="+mn-ea"/>
            </a:endParaRPr>
          </a:p>
          <a:p>
            <a:endParaRPr>
              <a:sym typeface="+mn-ea"/>
            </a:endParaRPr>
          </a:p>
          <a:p>
            <a:endParaRPr>
              <a:sym typeface="+mn-ea"/>
            </a:endParaRPr>
          </a:p>
          <a:p>
            <a:r>
              <a:rPr>
                <a:sym typeface="+mn-ea"/>
              </a:rPr>
              <a:t>其中，</a:t>
            </a:r>
            <a:r>
              <a:rPr lang="en-US" altLang="zh-CN">
                <a:sym typeface="+mn-ea"/>
              </a:rPr>
              <a:t>ρ</a:t>
            </a:r>
            <a:r>
              <a:rPr>
                <a:sym typeface="+mn-ea"/>
              </a:rPr>
              <a:t>为信息素蒸发系数，0&lt;&lt;1；    为第k只蚂蚁在本次迭代中留在边(i, j)上的信息素量；</a:t>
            </a:r>
            <a:r>
              <a:rPr lang="en-US" altLang="zh-CN">
                <a:sym typeface="+mn-ea"/>
              </a:rPr>
              <a:t>Q</a:t>
            </a:r>
            <a:r>
              <a:rPr>
                <a:sym typeface="+mn-ea"/>
              </a:rPr>
              <a:t>为一正常数；</a:t>
            </a:r>
            <a:r>
              <a:rPr lang="en-US" altLang="zh-CN">
                <a:sym typeface="+mn-ea"/>
              </a:rPr>
              <a:t>L</a:t>
            </a:r>
            <a:r>
              <a:rPr lang="en-US" altLang="zh-CN" baseline="-25000">
                <a:solidFill>
                  <a:schemeClr val="tx1">
                    <a:lumMod val="75000"/>
                    <a:lumOff val="25000"/>
                  </a:schemeClr>
                </a:solidFill>
                <a:uFillTx/>
                <a:sym typeface="+mn-ea"/>
              </a:rPr>
              <a:t>k</a:t>
            </a:r>
            <a:r>
              <a:rPr>
                <a:sym typeface="+mn-ea"/>
              </a:rPr>
              <a:t>为第k只蚂蚁在本次周游中的路径长度。</a:t>
            </a:r>
            <a:endParaRPr>
              <a:sym typeface="+mn-ea"/>
            </a:endParaRPr>
          </a:p>
          <a:p>
            <a:endParaRPr>
              <a:sym typeface="+mn-ea"/>
            </a:endParaRPr>
          </a:p>
        </p:txBody>
      </p:sp>
      <p:pic>
        <p:nvPicPr>
          <p:cNvPr id="14" name="图片 13"/>
          <p:cNvPicPr>
            <a:picLocks noChangeAspect="1"/>
          </p:cNvPicPr>
          <p:nvPr/>
        </p:nvPicPr>
        <p:blipFill>
          <a:blip r:embed="rId1"/>
          <a:stretch>
            <a:fillRect/>
          </a:stretch>
        </p:blipFill>
        <p:spPr>
          <a:xfrm>
            <a:off x="4533900" y="1894205"/>
            <a:ext cx="3124200" cy="2201545"/>
          </a:xfrm>
          <a:prstGeom prst="rect">
            <a:avLst/>
          </a:prstGeom>
          <a:noFill/>
          <a:ln w="9525">
            <a:noFill/>
          </a:ln>
        </p:spPr>
      </p:pic>
      <p:pic>
        <p:nvPicPr>
          <p:cNvPr id="21" name="图片 16"/>
          <p:cNvPicPr>
            <a:picLocks noChangeAspect="1"/>
          </p:cNvPicPr>
          <p:nvPr/>
        </p:nvPicPr>
        <p:blipFill>
          <a:blip r:embed="rId2"/>
          <a:stretch>
            <a:fillRect/>
          </a:stretch>
        </p:blipFill>
        <p:spPr>
          <a:xfrm>
            <a:off x="4411980" y="4803775"/>
            <a:ext cx="449580" cy="387985"/>
          </a:xfrm>
          <a:prstGeom prst="rect">
            <a:avLst/>
          </a:prstGeom>
          <a:noFill/>
          <a:ln w="9525">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三种信息素模型</a:t>
            </a:r>
          </a:p>
        </p:txBody>
      </p:sp>
      <p:sp>
        <p:nvSpPr>
          <p:cNvPr id="3" name="内容占位符 2"/>
          <p:cNvSpPr>
            <a:spLocks noGrp="1"/>
          </p:cNvSpPr>
          <p:nvPr>
            <p:ph idx="1"/>
          </p:nvPr>
        </p:nvSpPr>
        <p:spPr>
          <a:xfrm>
            <a:off x="669882" y="1296000"/>
            <a:ext cx="10852237" cy="5041355"/>
          </a:xfrm>
        </p:spPr>
        <p:txBody>
          <a:bodyPr/>
          <a:p>
            <a:r>
              <a:rPr lang="zh-CN" altLang="en-US"/>
              <a:t>M.Dorigo在AS算法中提出了3种模型：ant-cycle，ant-quantity和ant-density。三者的区别在于计算第k只蚂蚁在迭代中留在边(i，j)上的信息素量：</a:t>
            </a:r>
            <a:endParaRPr lang="zh-CN" altLang="en-US"/>
          </a:p>
          <a:p>
            <a:endParaRPr lang="zh-CN" altLang="en-US"/>
          </a:p>
          <a:p>
            <a:r>
              <a:rPr lang="zh-CN" altLang="en-US"/>
              <a:t>ant-cycle：</a:t>
            </a:r>
            <a:endParaRPr lang="zh-CN" altLang="en-US"/>
          </a:p>
          <a:p>
            <a:endParaRPr lang="zh-CN" altLang="en-US"/>
          </a:p>
          <a:p>
            <a:endParaRPr lang="zh-CN" altLang="en-US"/>
          </a:p>
          <a:p>
            <a:r>
              <a:rPr lang="zh-CN" altLang="en-US"/>
              <a:t>ant-quantity：</a:t>
            </a:r>
            <a:endParaRPr lang="zh-CN" altLang="en-US"/>
          </a:p>
          <a:p>
            <a:endParaRPr lang="zh-CN" altLang="en-US"/>
          </a:p>
          <a:p>
            <a:endParaRPr lang="zh-CN" altLang="en-US"/>
          </a:p>
          <a:p>
            <a:r>
              <a:rPr lang="zh-CN" altLang="en-US"/>
              <a:t>ant-density：</a:t>
            </a:r>
            <a:endParaRPr lang="zh-CN" altLang="en-US"/>
          </a:p>
          <a:p>
            <a:endParaRPr lang="zh-CN" altLang="en-US"/>
          </a:p>
        </p:txBody>
      </p:sp>
      <p:pic>
        <p:nvPicPr>
          <p:cNvPr id="18" name="图片 19"/>
          <p:cNvPicPr>
            <a:picLocks noChangeAspect="1"/>
          </p:cNvPicPr>
          <p:nvPr/>
        </p:nvPicPr>
        <p:blipFill>
          <a:blip r:embed="rId1"/>
          <a:stretch>
            <a:fillRect/>
          </a:stretch>
        </p:blipFill>
        <p:spPr>
          <a:xfrm>
            <a:off x="5205730" y="1654810"/>
            <a:ext cx="425450" cy="370205"/>
          </a:xfrm>
          <a:prstGeom prst="rect">
            <a:avLst/>
          </a:prstGeom>
          <a:noFill/>
          <a:ln w="9525">
            <a:noFill/>
          </a:ln>
        </p:spPr>
      </p:pic>
      <p:pic>
        <p:nvPicPr>
          <p:cNvPr id="24" name="图片 20"/>
          <p:cNvPicPr>
            <a:picLocks noChangeAspect="1"/>
          </p:cNvPicPr>
          <p:nvPr/>
        </p:nvPicPr>
        <p:blipFill>
          <a:blip r:embed="rId2"/>
          <a:stretch>
            <a:fillRect/>
          </a:stretch>
        </p:blipFill>
        <p:spPr>
          <a:xfrm>
            <a:off x="4671060" y="2281555"/>
            <a:ext cx="2851150" cy="890270"/>
          </a:xfrm>
          <a:prstGeom prst="rect">
            <a:avLst/>
          </a:prstGeom>
          <a:noFill/>
          <a:ln w="9525">
            <a:noFill/>
          </a:ln>
        </p:spPr>
      </p:pic>
      <p:pic>
        <p:nvPicPr>
          <p:cNvPr id="25" name="图片 21"/>
          <p:cNvPicPr>
            <a:picLocks noChangeAspect="1"/>
          </p:cNvPicPr>
          <p:nvPr/>
        </p:nvPicPr>
        <p:blipFill>
          <a:blip r:embed="rId3"/>
          <a:stretch>
            <a:fillRect/>
          </a:stretch>
        </p:blipFill>
        <p:spPr>
          <a:xfrm>
            <a:off x="3924300" y="3514725"/>
            <a:ext cx="4342765" cy="854075"/>
          </a:xfrm>
          <a:prstGeom prst="rect">
            <a:avLst/>
          </a:prstGeom>
          <a:noFill/>
          <a:ln w="9525">
            <a:noFill/>
          </a:ln>
        </p:spPr>
      </p:pic>
      <p:pic>
        <p:nvPicPr>
          <p:cNvPr id="10" name="图片 22"/>
          <p:cNvPicPr>
            <a:picLocks noChangeAspect="1"/>
          </p:cNvPicPr>
          <p:nvPr/>
        </p:nvPicPr>
        <p:blipFill>
          <a:blip r:embed="rId4"/>
          <a:stretch>
            <a:fillRect/>
          </a:stretch>
        </p:blipFill>
        <p:spPr>
          <a:xfrm>
            <a:off x="3745865" y="5073015"/>
            <a:ext cx="4701540" cy="720725"/>
          </a:xfrm>
          <a:prstGeom prst="rect">
            <a:avLst/>
          </a:prstGeom>
          <a:noFill/>
          <a:ln w="9525">
            <a:noFill/>
          </a:ln>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AS算法实际上是正反馈和启发式算法相结合的一种算法，因为它不仅利用了路径上的信息素，还用到了城市间距的倒数作为启发式因子。试验结果表明，ant-cycle模型比其它两个模型有更好的性能，它利用全局信息素更新，而ant-quantity和ant-density利用局部信息素更新。</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改进的蚁群算法</a:t>
            </a:r>
            <a:endParaRPr lang="zh-CN" altLang="en-US"/>
          </a:p>
        </p:txBody>
      </p:sp>
      <p:sp>
        <p:nvSpPr>
          <p:cNvPr id="3" name="内容占位符 2"/>
          <p:cNvSpPr>
            <a:spLocks noGrp="1"/>
          </p:cNvSpPr>
          <p:nvPr>
            <p:ph idx="1"/>
          </p:nvPr>
        </p:nvSpPr>
        <p:spPr/>
        <p:txBody>
          <a:bodyPr/>
          <a:p>
            <a:r>
              <a:rPr lang="zh-CN" altLang="en-US"/>
              <a:t>针对蚁群算法的不足(如复杂度高，容易出现停滞现象等)，大批学者围绕如何改进蚁群算法，提高算法的性能做了大量工作。其中应用广泛且具有代表性的改进蚁群算法主要有带精英策略的蚂蚁系统、基于排序的蚂蚁系统、蚁群系统及最大--最小蚂蚁系统。改进的蚁群算法主要改进信息素更新的策略和状态转移规则。</a:t>
            </a:r>
            <a:endParaRPr lang="zh-CN" altLang="en-US"/>
          </a:p>
          <a:p>
            <a:endParaRPr lang="zh-CN" altLang="en-US"/>
          </a:p>
          <a:p>
            <a:r>
              <a:rPr lang="zh-CN" altLang="en-US"/>
              <a:t>(1)带精英策略的蚂蚁系统(Ant System with Elitist, ASelite)，又称最优解保留策略蚂蚁系统。它是最早的改进蚂蚁系统。因为在某些方面它类似于遗传算法中采用的精英策略，因此把它称作带精英策略的蚂蚁系统。它的信息素更新策略为：</a:t>
            </a:r>
            <a:endParaRPr lang="zh-CN" altLang="en-US"/>
          </a:p>
          <a:p>
            <a:endParaRPr lang="zh-CN" altLang="en-US"/>
          </a:p>
          <a:p>
            <a:endParaRPr lang="zh-CN" altLang="en-US"/>
          </a:p>
          <a:p>
            <a:endParaRPr lang="zh-CN" altLang="en-US"/>
          </a:p>
          <a:p>
            <a:endParaRPr lang="zh-CN" altLang="en-US"/>
          </a:p>
          <a:p>
            <a:r>
              <a:rPr lang="zh-CN" altLang="en-US"/>
              <a:t>其中为蚂蚁在边(I, j)上增加的信息素量；为最优蚂蚁数；为全局最优解。</a:t>
            </a:r>
            <a:endParaRPr lang="zh-CN" altLang="en-US"/>
          </a:p>
        </p:txBody>
      </p:sp>
      <p:pic>
        <p:nvPicPr>
          <p:cNvPr id="34" name="图片 25"/>
          <p:cNvPicPr>
            <a:picLocks noChangeAspect="1"/>
          </p:cNvPicPr>
          <p:nvPr/>
        </p:nvPicPr>
        <p:blipFill>
          <a:blip r:embed="rId1"/>
          <a:stretch>
            <a:fillRect/>
          </a:stretch>
        </p:blipFill>
        <p:spPr>
          <a:xfrm>
            <a:off x="3961130" y="3793490"/>
            <a:ext cx="3965575" cy="1899920"/>
          </a:xfrm>
          <a:prstGeom prst="rect">
            <a:avLst/>
          </a:prstGeom>
          <a:noFill/>
          <a:ln w="9525">
            <a:noFill/>
          </a:ln>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(2)基于排序的蚂蚁系统(rank-based version of ant system, Asrank)。它是将遗传算法中排序的概念扩展应用到蚂蚁系统中得到的。基本思想是：先是根据适应度对种群进行分类，然后被选择的概率取决于个体的排序，适应度越高，个体在种群中的排名越靠前，被选择概率越大。其各路径上信息素的更新策略如下：</a:t>
            </a:r>
            <a:endParaRPr lang="zh-CN" altLang="en-US"/>
          </a:p>
          <a:p>
            <a:endParaRPr lang="zh-CN" altLang="en-US"/>
          </a:p>
          <a:p>
            <a:endParaRPr lang="zh-CN" altLang="en-US"/>
          </a:p>
          <a:p>
            <a:endParaRPr lang="zh-CN" altLang="en-US"/>
          </a:p>
          <a:p>
            <a:endParaRPr lang="zh-CN" altLang="en-US"/>
          </a:p>
          <a:p>
            <a:endParaRPr lang="zh-CN" altLang="en-US"/>
          </a:p>
          <a:p>
            <a:r>
              <a:rPr lang="zh-CN" altLang="en-US"/>
              <a:t>(3)蚁群系统(Ant Colony System，ACS)。它是AS算法的改进型版本，它与AS算法的主要区别为：①在选择下一座城市时，ACS算法更多地利用当前的较好解；②只在全局最优解所属的边上增加信息素；③当蚂蚁从城市m爬行到城市n时，边(m，n)上的信息素将会适当的减少。</a:t>
            </a:r>
            <a:endParaRPr lang="zh-CN" altLang="en-US"/>
          </a:p>
        </p:txBody>
      </p:sp>
      <p:pic>
        <p:nvPicPr>
          <p:cNvPr id="31" name="图片 29"/>
          <p:cNvPicPr>
            <a:picLocks noChangeAspect="1"/>
          </p:cNvPicPr>
          <p:nvPr/>
        </p:nvPicPr>
        <p:blipFill>
          <a:blip r:embed="rId1"/>
          <a:stretch>
            <a:fillRect/>
          </a:stretch>
        </p:blipFill>
        <p:spPr>
          <a:xfrm>
            <a:off x="3505200" y="2732405"/>
            <a:ext cx="5181600" cy="1040130"/>
          </a:xfrm>
          <a:prstGeom prst="rect">
            <a:avLst/>
          </a:prstGeom>
          <a:noFill/>
          <a:ln w="9525">
            <a:noFill/>
          </a:ln>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算法起源</a:t>
            </a:r>
            <a:endParaRPr lang="zh-CN" altLang="en-US"/>
          </a:p>
        </p:txBody>
      </p:sp>
      <p:sp>
        <p:nvSpPr>
          <p:cNvPr id="3" name="内容占位符 2"/>
          <p:cNvSpPr>
            <a:spLocks noGrp="1"/>
          </p:cNvSpPr>
          <p:nvPr>
            <p:ph idx="1"/>
          </p:nvPr>
        </p:nvSpPr>
        <p:spPr>
          <a:xfrm>
            <a:off x="669925" y="974090"/>
            <a:ext cx="10852150" cy="1488440"/>
          </a:xfrm>
        </p:spPr>
        <p:txBody>
          <a:bodyPr/>
          <a:p>
            <a:r>
              <a:rPr lang="zh-CN" altLang="en-US"/>
              <a:t>20世纪90年代意大利学者M．Dorigo从生物进化的机制中受到启发，通过模拟自然界蚂蚁搜索路径的行为，提出来一种新型的模拟进化算法—— 蚁群算法，这</a:t>
            </a:r>
            <a:r>
              <a:rPr lang="zh-CN" altLang="en-US"/>
              <a:t>是群智能理论研究领域的一种主要算法。用该方法求解TSP问题、分配问题、job-shop调度问题，取得了较好的试验结果。初步的研究显示蚁群算法在求解复杂优化问题（特别是离散优化问题）方面有一定优势，是一种拥有较好发展前景的算法。</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在ACS算法中，蚂蚁使用伪随机比率选择规则选择下一座城市，即对于位于城市i的蚂蚁k，以概率q0移动到城市l，其中l为使达到最大的城市。该选择方式使得蚂蚁将以概率q0将最大可能的城市选入蚂蚁所构造的解，除此之外，蚂蚁以(1- q0)的概率选择下一座城市j，状态转移公式为：</a:t>
            </a:r>
            <a:endParaRPr lang="zh-CN" altLang="en-US"/>
          </a:p>
          <a:p>
            <a:endParaRPr lang="zh-CN" altLang="en-US"/>
          </a:p>
          <a:p>
            <a:endParaRPr lang="zh-CN" altLang="en-US"/>
          </a:p>
          <a:p>
            <a:r>
              <a:rPr lang="zh-CN" altLang="en-US"/>
              <a:t>在选择下一座城市之前随机生成q，如果q的值小于等于常数q0，则从城市i到所有可行的城市中找出       最大的城市，即为下一个要选择的城市；如果随机数q大于q0，选择下一座城市的公式为：</a:t>
            </a:r>
            <a:endParaRPr lang="zh-CN" altLang="en-US"/>
          </a:p>
          <a:p>
            <a:endParaRPr lang="zh-CN" altLang="en-US"/>
          </a:p>
          <a:p>
            <a:endParaRPr lang="zh-CN" altLang="en-US"/>
          </a:p>
          <a:p>
            <a:endParaRPr lang="zh-CN" altLang="en-US"/>
          </a:p>
          <a:p>
            <a:r>
              <a:rPr lang="zh-CN" altLang="en-US"/>
              <a:t>其局部信息素更新公式为：</a:t>
            </a:r>
            <a:endParaRPr lang="zh-CN" altLang="en-US"/>
          </a:p>
          <a:p>
            <a:endParaRPr lang="zh-CN" altLang="en-US"/>
          </a:p>
        </p:txBody>
      </p:sp>
      <p:pic>
        <p:nvPicPr>
          <p:cNvPr id="29" name="图片 32"/>
          <p:cNvPicPr>
            <a:picLocks noChangeAspect="1"/>
          </p:cNvPicPr>
          <p:nvPr/>
        </p:nvPicPr>
        <p:blipFill>
          <a:blip r:embed="rId1"/>
          <a:stretch>
            <a:fillRect/>
          </a:stretch>
        </p:blipFill>
        <p:spPr>
          <a:xfrm>
            <a:off x="4196080" y="2369820"/>
            <a:ext cx="3799840" cy="763905"/>
          </a:xfrm>
          <a:prstGeom prst="rect">
            <a:avLst/>
          </a:prstGeom>
          <a:noFill/>
          <a:ln w="9525">
            <a:noFill/>
          </a:ln>
        </p:spPr>
      </p:pic>
      <p:pic>
        <p:nvPicPr>
          <p:cNvPr id="30" name="图片 33"/>
          <p:cNvPicPr>
            <a:picLocks noChangeAspect="1"/>
          </p:cNvPicPr>
          <p:nvPr/>
        </p:nvPicPr>
        <p:blipFill>
          <a:blip r:embed="rId2"/>
          <a:stretch>
            <a:fillRect/>
          </a:stretch>
        </p:blipFill>
        <p:spPr>
          <a:xfrm>
            <a:off x="10681970" y="3269615"/>
            <a:ext cx="1042670" cy="319405"/>
          </a:xfrm>
          <a:prstGeom prst="rect">
            <a:avLst/>
          </a:prstGeom>
          <a:noFill/>
          <a:ln w="9525">
            <a:noFill/>
          </a:ln>
        </p:spPr>
      </p:pic>
      <p:pic>
        <p:nvPicPr>
          <p:cNvPr id="4" name="图片 34"/>
          <p:cNvPicPr>
            <a:picLocks noChangeAspect="1"/>
          </p:cNvPicPr>
          <p:nvPr/>
        </p:nvPicPr>
        <p:blipFill>
          <a:blip r:embed="rId3"/>
          <a:stretch>
            <a:fillRect/>
          </a:stretch>
        </p:blipFill>
        <p:spPr>
          <a:xfrm>
            <a:off x="4306570" y="4109085"/>
            <a:ext cx="3578225" cy="1128395"/>
          </a:xfrm>
          <a:prstGeom prst="rect">
            <a:avLst/>
          </a:prstGeom>
          <a:noFill/>
          <a:ln w="9525">
            <a:noFill/>
          </a:ln>
        </p:spPr>
      </p:pic>
      <p:pic>
        <p:nvPicPr>
          <p:cNvPr id="8" name="图片 35"/>
          <p:cNvPicPr>
            <a:picLocks noChangeAspect="1"/>
          </p:cNvPicPr>
          <p:nvPr/>
        </p:nvPicPr>
        <p:blipFill>
          <a:blip r:embed="rId4"/>
          <a:stretch>
            <a:fillRect/>
          </a:stretch>
        </p:blipFill>
        <p:spPr>
          <a:xfrm>
            <a:off x="4881880" y="5790565"/>
            <a:ext cx="2428875" cy="412115"/>
          </a:xfrm>
          <a:prstGeom prst="rect">
            <a:avLst/>
          </a:prstGeom>
          <a:noFill/>
          <a:ln w="9525">
            <a:noFill/>
          </a:ln>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全局信息素更新公式为：</a:t>
            </a:r>
            <a:endParaRPr lang="zh-CN" altLang="en-US"/>
          </a:p>
          <a:p>
            <a:endParaRPr lang="zh-CN" altLang="en-US"/>
          </a:p>
          <a:p>
            <a:endParaRPr lang="zh-CN" altLang="en-US"/>
          </a:p>
          <a:p>
            <a:endParaRPr lang="zh-CN" altLang="en-US"/>
          </a:p>
          <a:p>
            <a:r>
              <a:rPr lang="zh-CN" altLang="en-US"/>
              <a:t>其中，为常数；(0, 1)为可调参数。</a:t>
            </a:r>
            <a:endParaRPr lang="zh-CN" altLang="en-US"/>
          </a:p>
          <a:p>
            <a:r>
              <a:rPr lang="zh-CN" altLang="en-US"/>
              <a:t>ACS算法在大多数情况下要优于或者性能相当于AS算法、模拟退火、进化规划、遗传算法和模拟-遗传算法，在解决非对称TSP时，ACS算法更具优势。</a:t>
            </a:r>
            <a:endParaRPr lang="zh-CN" altLang="en-US"/>
          </a:p>
        </p:txBody>
      </p:sp>
      <p:pic>
        <p:nvPicPr>
          <p:cNvPr id="4" name="图片 36"/>
          <p:cNvPicPr>
            <a:picLocks noChangeAspect="1"/>
          </p:cNvPicPr>
          <p:nvPr/>
        </p:nvPicPr>
        <p:blipFill>
          <a:blip r:embed="rId1"/>
          <a:stretch>
            <a:fillRect/>
          </a:stretch>
        </p:blipFill>
        <p:spPr>
          <a:xfrm>
            <a:off x="3846195" y="1717675"/>
            <a:ext cx="4499610" cy="1189355"/>
          </a:xfrm>
          <a:prstGeom prst="rect">
            <a:avLst/>
          </a:prstGeom>
          <a:noFill/>
          <a:ln w="9525">
            <a:noFill/>
          </a:ln>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(4)最大-最小蚂蚁系统(max-min ant system, MMAS)，它是目前求解TSP和二次分配问题（quadratic assignment problem, QAP）等问题最好的蚁群算法模型。MMAS直接来源于蚁群算法，主要改进了三个方面：①每次迭代后，只有最优解所属路径上的信息被更新；②将各路径的信息素浓度限制于             ，超出范围的被强行设定为      或者     ，可以有效的避免算法过早收敛于局部最优解；③初始时刻，各路径上的信息素浓度设为     ，</a:t>
            </a:r>
            <a:r>
              <a:rPr lang="en-US" altLang="zh-CN"/>
              <a:t>ρ</a:t>
            </a:r>
            <a:r>
              <a:rPr lang="zh-CN" altLang="en-US"/>
              <a:t>取较小的值。所有蚂蚁完成一次迭代后，更新所有路径上的信息素：</a:t>
            </a:r>
            <a:endParaRPr lang="zh-CN" altLang="en-US"/>
          </a:p>
          <a:p>
            <a:endParaRPr lang="zh-CN" altLang="en-US"/>
          </a:p>
          <a:p>
            <a:endParaRPr lang="zh-CN" altLang="en-US"/>
          </a:p>
          <a:p>
            <a:endParaRPr lang="zh-CN" altLang="en-US"/>
          </a:p>
          <a:p>
            <a:endParaRPr lang="zh-CN" altLang="en-US"/>
          </a:p>
          <a:p>
            <a:r>
              <a:rPr lang="zh-CN" altLang="en-US"/>
              <a:t>更新的路径可以是全局最优解，也可以是本次迭代的最优解。实践证明逐渐增加全局最优解的使用频率，会使该算法获得较好的性能。</a:t>
            </a:r>
            <a:endParaRPr lang="zh-CN" altLang="en-US"/>
          </a:p>
        </p:txBody>
      </p:sp>
      <p:pic>
        <p:nvPicPr>
          <p:cNvPr id="9" name="图片 40"/>
          <p:cNvPicPr>
            <a:picLocks noChangeAspect="1"/>
          </p:cNvPicPr>
          <p:nvPr/>
        </p:nvPicPr>
        <p:blipFill>
          <a:blip r:embed="rId1"/>
          <a:stretch>
            <a:fillRect/>
          </a:stretch>
        </p:blipFill>
        <p:spPr>
          <a:xfrm>
            <a:off x="10080625" y="1913255"/>
            <a:ext cx="1021715" cy="360680"/>
          </a:xfrm>
          <a:prstGeom prst="rect">
            <a:avLst/>
          </a:prstGeom>
          <a:noFill/>
          <a:ln w="9525">
            <a:noFill/>
          </a:ln>
        </p:spPr>
      </p:pic>
      <p:pic>
        <p:nvPicPr>
          <p:cNvPr id="4" name="图片 41"/>
          <p:cNvPicPr>
            <a:picLocks noChangeAspect="1"/>
          </p:cNvPicPr>
          <p:nvPr/>
        </p:nvPicPr>
        <p:blipFill>
          <a:blip r:embed="rId2"/>
          <a:stretch>
            <a:fillRect/>
          </a:stretch>
        </p:blipFill>
        <p:spPr>
          <a:xfrm>
            <a:off x="3467735" y="2186305"/>
            <a:ext cx="413385" cy="351790"/>
          </a:xfrm>
          <a:prstGeom prst="rect">
            <a:avLst/>
          </a:prstGeom>
          <a:noFill/>
          <a:ln w="9525">
            <a:noFill/>
          </a:ln>
        </p:spPr>
      </p:pic>
      <p:pic>
        <p:nvPicPr>
          <p:cNvPr id="5" name="图片 42"/>
          <p:cNvPicPr>
            <a:picLocks noChangeAspect="1"/>
          </p:cNvPicPr>
          <p:nvPr/>
        </p:nvPicPr>
        <p:blipFill>
          <a:blip r:embed="rId3"/>
          <a:stretch>
            <a:fillRect/>
          </a:stretch>
        </p:blipFill>
        <p:spPr>
          <a:xfrm>
            <a:off x="4297045" y="2186305"/>
            <a:ext cx="461645" cy="377825"/>
          </a:xfrm>
          <a:prstGeom prst="rect">
            <a:avLst/>
          </a:prstGeom>
          <a:noFill/>
          <a:ln w="9525">
            <a:noFill/>
          </a:ln>
        </p:spPr>
      </p:pic>
      <p:pic>
        <p:nvPicPr>
          <p:cNvPr id="49" name="图片 43"/>
          <p:cNvPicPr>
            <a:picLocks noChangeAspect="1"/>
          </p:cNvPicPr>
          <p:nvPr/>
        </p:nvPicPr>
        <p:blipFill>
          <a:blip r:embed="rId4"/>
          <a:stretch>
            <a:fillRect/>
          </a:stretch>
        </p:blipFill>
        <p:spPr>
          <a:xfrm>
            <a:off x="2978785" y="2564130"/>
            <a:ext cx="413385" cy="338455"/>
          </a:xfrm>
          <a:prstGeom prst="rect">
            <a:avLst/>
          </a:prstGeom>
          <a:noFill/>
          <a:ln w="9525">
            <a:noFill/>
          </a:ln>
        </p:spPr>
      </p:pic>
      <p:pic>
        <p:nvPicPr>
          <p:cNvPr id="44" name="图片 45"/>
          <p:cNvPicPr>
            <a:picLocks noChangeAspect="1"/>
          </p:cNvPicPr>
          <p:nvPr/>
        </p:nvPicPr>
        <p:blipFill>
          <a:blip r:embed="rId5"/>
          <a:stretch>
            <a:fillRect/>
          </a:stretch>
        </p:blipFill>
        <p:spPr>
          <a:xfrm>
            <a:off x="4157345" y="3046730"/>
            <a:ext cx="3877310" cy="1155700"/>
          </a:xfrm>
          <a:prstGeom prst="rect">
            <a:avLst/>
          </a:prstGeom>
          <a:noFill/>
          <a:ln w="9525">
            <a:noFill/>
          </a:ln>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蚁群算法求解</a:t>
            </a:r>
            <a:r>
              <a:rPr lang="zh-CN" altLang="en-US"/>
              <a:t>车间调度问题</a:t>
            </a:r>
            <a:endParaRPr lang="zh-CN" altLang="en-US"/>
          </a:p>
        </p:txBody>
      </p:sp>
      <p:sp>
        <p:nvSpPr>
          <p:cNvPr id="3" name="内容占位符 2"/>
          <p:cNvSpPr>
            <a:spLocks noGrp="1"/>
          </p:cNvSpPr>
          <p:nvPr>
            <p:ph idx="1"/>
          </p:nvPr>
        </p:nvSpPr>
        <p:spPr/>
        <p:txBody>
          <a:bodyPr/>
          <a:p>
            <a:r>
              <a:rPr lang="zh-CN" altLang="en-US"/>
              <a:t>已知：有n个有两道工序的工件{J1,J2,......,Jn}，需要在两台机器M1，M2上加工；不同工件之间无顺序约束，工件在两台机器上加工顺序相同；</a:t>
            </a:r>
            <a:endParaRPr lang="zh-CN" altLang="en-US"/>
          </a:p>
          <a:p>
            <a:r>
              <a:rPr lang="zh-CN" altLang="en-US"/>
              <a:t>工件约束：每个工件上有两道工序，均需且只可被两台机器加工一次，且只有在工件到达机器后才可以被加工，工序开始则不能间断；</a:t>
            </a:r>
            <a:endParaRPr lang="zh-CN" altLang="en-US"/>
          </a:p>
          <a:p>
            <a:r>
              <a:rPr lang="zh-CN" altLang="en-US"/>
              <a:t>机器约束：每台机器某一时刻只能执行一个工件的一道工序，而且执行过程是非抢占的；机器不发生故障。</a:t>
            </a:r>
            <a:endParaRPr lang="zh-CN" altLang="en-US"/>
          </a:p>
          <a:p>
            <a:r>
              <a:rPr lang="zh-CN" altLang="en-US"/>
              <a:t>目标：给出调度方案，使调度完工时间最小。</a:t>
            </a:r>
            <a:endParaRPr lang="zh-CN" altLang="en-US"/>
          </a:p>
          <a:p>
            <a:endParaRPr lang="zh-CN" altLang="en-US"/>
          </a:p>
          <a:p>
            <a:r>
              <a:rPr lang="zh-CN" altLang="en-US"/>
              <a:t>其中，d</a:t>
            </a:r>
            <a:r>
              <a:rPr lang="zh-CN" altLang="en-US" baseline="-25000">
                <a:solidFill>
                  <a:schemeClr val="tx1">
                    <a:lumMod val="75000"/>
                    <a:lumOff val="25000"/>
                  </a:schemeClr>
                </a:solidFill>
                <a:uFillTx/>
              </a:rPr>
              <a:t>ij</a:t>
            </a:r>
            <a:r>
              <a:rPr lang="zh-CN" altLang="en-US"/>
              <a:t>是第i个工件的第j道工序。</a:t>
            </a:r>
            <a:endParaRPr lang="zh-CN" altLang="en-US"/>
          </a:p>
          <a:p>
            <a:pPr algn="ctr"/>
            <a:r>
              <a:rPr lang="zh-CN" altLang="en-US"/>
              <a:t>各工件工序加工时间</a:t>
            </a:r>
            <a:endParaRPr lang="zh-CN" altLang="en-US"/>
          </a:p>
        </p:txBody>
      </p:sp>
      <p:graphicFrame>
        <p:nvGraphicFramePr>
          <p:cNvPr id="4" name="表格 3"/>
          <p:cNvGraphicFramePr/>
          <p:nvPr/>
        </p:nvGraphicFramePr>
        <p:xfrm>
          <a:off x="3395345" y="5114290"/>
          <a:ext cx="5945505" cy="1112520"/>
        </p:xfrm>
        <a:graphic>
          <a:graphicData uri="http://schemas.openxmlformats.org/drawingml/2006/table">
            <a:tbl>
              <a:tblPr firstRow="1" bandRow="1">
                <a:tableStyleId>{5940675A-B579-460E-94D1-54222C63F5DA}</a:tableStyleId>
              </a:tblPr>
              <a:tblGrid>
                <a:gridCol w="593090"/>
                <a:gridCol w="596900"/>
                <a:gridCol w="595630"/>
                <a:gridCol w="594360"/>
                <a:gridCol w="594995"/>
                <a:gridCol w="593725"/>
                <a:gridCol w="597535"/>
                <a:gridCol w="594995"/>
                <a:gridCol w="594360"/>
                <a:gridCol w="589915"/>
              </a:tblGrid>
              <a:tr h="37084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工件</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4</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5</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6</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7</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8</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9</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工序1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15</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14</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9</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16</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17</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15</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工序2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14</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17</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12</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18</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9</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6</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对象 -2147482623"/>
          <p:cNvGraphicFramePr>
            <a:graphicFrameLocks noChangeAspect="1"/>
          </p:cNvGraphicFramePr>
          <p:nvPr/>
        </p:nvGraphicFramePr>
        <p:xfrm>
          <a:off x="4118610" y="3521710"/>
          <a:ext cx="4363720" cy="650875"/>
        </p:xfrm>
        <a:graphic>
          <a:graphicData uri="http://schemas.openxmlformats.org/presentationml/2006/ole">
            <mc:AlternateContent xmlns:mc="http://schemas.openxmlformats.org/markup-compatibility/2006">
              <mc:Choice xmlns:v="urn:schemas-microsoft-com:vml" Requires="v">
                <p:oleObj spid="_x0000_s3076" name="" r:id="rId1" imgW="2895600" imgH="431800" progId="Equation.KSEE3">
                  <p:embed/>
                </p:oleObj>
              </mc:Choice>
              <mc:Fallback>
                <p:oleObj name="" r:id="rId1" imgW="2895600" imgH="431800" progId="Equation.KSEE3">
                  <p:embed/>
                  <p:pic>
                    <p:nvPicPr>
                      <p:cNvPr id="0" name="图片 3075"/>
                      <p:cNvPicPr/>
                      <p:nvPr/>
                    </p:nvPicPr>
                    <p:blipFill>
                      <a:blip r:embed="rId2"/>
                      <a:stretch>
                        <a:fillRect/>
                      </a:stretch>
                    </p:blipFill>
                    <p:spPr>
                      <a:xfrm>
                        <a:off x="4118610" y="3521710"/>
                        <a:ext cx="4363720" cy="650875"/>
                      </a:xfrm>
                      <a:prstGeom prst="rect">
                        <a:avLst/>
                      </a:prstGeom>
                      <a:noFill/>
                      <a:ln w="38100">
                        <a:noFill/>
                        <a:miter/>
                      </a:ln>
                    </p:spPr>
                  </p:pic>
                </p:oleObj>
              </mc:Fallback>
            </mc:AlternateContent>
          </a:graphicData>
        </a:graphic>
      </p:graphicFrame>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设计</a:t>
            </a:r>
            <a:endParaRPr lang="zh-CN" altLang="en-US"/>
          </a:p>
        </p:txBody>
      </p:sp>
      <p:sp>
        <p:nvSpPr>
          <p:cNvPr id="3" name="内容占位符 2"/>
          <p:cNvSpPr>
            <a:spLocks noGrp="1"/>
          </p:cNvSpPr>
          <p:nvPr>
            <p:ph idx="1"/>
          </p:nvPr>
        </p:nvSpPr>
        <p:spPr/>
        <p:txBody>
          <a:bodyPr/>
          <a:p>
            <a:r>
              <a:rPr lang="en-US" altLang="zh-CN"/>
              <a:t>(1)</a:t>
            </a:r>
            <a:r>
              <a:rPr lang="zh-CN" altLang="en-US"/>
              <a:t>工件的工序1时间矩阵视为一般意义上的距离矩阵（维数为9*1矩阵）。</a:t>
            </a:r>
            <a:endParaRPr lang="zh-CN" altLang="en-US"/>
          </a:p>
          <a:p>
            <a:r>
              <a:rPr lang="en-US" altLang="zh-CN"/>
              <a:t>(2)初始化参数(α,β,ρ)。在进行迭代寻优前设置初始参数，合理的参数有利于更快的找到较优的迭代结果。</a:t>
            </a:r>
            <a:endParaRPr lang="en-US" altLang="zh-CN"/>
          </a:p>
          <a:p>
            <a:r>
              <a:rPr lang="en-US" altLang="zh-CN"/>
              <a:t>(3)迭代寻优。这个过程是整个算法的核心，用通俗语言可理解为每只蚂蚁各自从某个城市按照一定的几率转移到下一个城市，一般距离比较近的城市转移的概率更大，当所有城市均被搜索并且返回原点即完成了一只蚂蚁的寻优过程，所有蚂蚁完成自己搜索的城市路线后即完成了一次迭代，并更新信息素。</a:t>
            </a:r>
            <a:endParaRPr lang="en-US" altLang="zh-CN"/>
          </a:p>
          <a:p>
            <a:r>
              <a:rPr lang="en-US" altLang="zh-CN"/>
              <a:t>(4)在达到最大迭代次数后，对结果进行分析判断是否达到了要求精度，与其他方法进行比较，对蚁群算法性能进行评价，或改变初始参数观察对结果的影响，尝试改进寻优机制，找到更好的结果或者加快迭代速度。</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流程图</a:t>
            </a:r>
            <a:endParaRPr lang="zh-CN" altLang="en-US"/>
          </a:p>
        </p:txBody>
      </p:sp>
      <p:graphicFrame>
        <p:nvGraphicFramePr>
          <p:cNvPr id="3" name="对象 -2147482622"/>
          <p:cNvGraphicFramePr/>
          <p:nvPr/>
        </p:nvGraphicFramePr>
        <p:xfrm>
          <a:off x="3660140" y="1166495"/>
          <a:ext cx="4712335" cy="4756785"/>
        </p:xfrm>
        <a:graphic>
          <a:graphicData uri="http://schemas.openxmlformats.org/presentationml/2006/ole">
            <mc:AlternateContent xmlns:mc="http://schemas.openxmlformats.org/markup-compatibility/2006">
              <mc:Choice xmlns:v="urn:schemas-microsoft-com:vml" Requires="v">
                <p:oleObj spid="_x0000_s3076" name="" r:id="rId1" imgW="5649595" imgH="6017260" progId="Visio.Drawing.15">
                  <p:embed/>
                </p:oleObj>
              </mc:Choice>
              <mc:Fallback>
                <p:oleObj name="" r:id="rId1" imgW="5649595" imgH="6017260" progId="Visio.Drawing.15">
                  <p:embed/>
                  <p:pic>
                    <p:nvPicPr>
                      <p:cNvPr id="0" name="图片 3075"/>
                      <p:cNvPicPr/>
                      <p:nvPr/>
                    </p:nvPicPr>
                    <p:blipFill>
                      <a:blip r:embed="rId2"/>
                      <a:stretch>
                        <a:fillRect/>
                      </a:stretch>
                    </p:blipFill>
                    <p:spPr>
                      <a:xfrm>
                        <a:off x="3660140" y="1166495"/>
                        <a:ext cx="4712335" cy="4756785"/>
                      </a:xfrm>
                      <a:prstGeom prst="rect">
                        <a:avLst/>
                      </a:prstGeom>
                      <a:noFill/>
                      <a:ln w="38100">
                        <a:noFill/>
                        <a:miter/>
                      </a:ln>
                    </p:spPr>
                  </p:pic>
                </p:oleObj>
              </mc:Fallback>
            </mc:AlternateContent>
          </a:graphicData>
        </a:graphic>
      </p:graphicFrame>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3" name="内容占位符 2"/>
          <p:cNvSpPr>
            <a:spLocks noGrp="1"/>
          </p:cNvSpPr>
          <p:nvPr>
            <p:ph idx="1"/>
          </p:nvPr>
        </p:nvSpPr>
        <p:spPr/>
        <p:txBody>
          <a:bodyPr/>
          <a:p>
            <a:r>
              <a:rPr lang="zh-CN" altLang="en-US"/>
              <a:t>在最大迭代次数N=100，初始蚂蚁数量为5的情况下，最短时间:1</a:t>
            </a:r>
            <a:r>
              <a:rPr lang="en-US" altLang="zh-CN"/>
              <a:t>35</a:t>
            </a:r>
            <a:r>
              <a:rPr lang="zh-CN" altLang="en-US"/>
              <a:t>；最佳排序</a:t>
            </a:r>
            <a:r>
              <a:rPr lang="zh-CN" altLang="en-US"/>
              <a:t>:1  9  6  4  3  2  5  7  8。</a:t>
            </a:r>
            <a:endParaRPr lang="zh-CN" altLang="en-US"/>
          </a:p>
        </p:txBody>
      </p:sp>
      <p:pic>
        <p:nvPicPr>
          <p:cNvPr id="5" name="图片 4"/>
          <p:cNvPicPr>
            <a:picLocks noChangeAspect="1"/>
          </p:cNvPicPr>
          <p:nvPr/>
        </p:nvPicPr>
        <p:blipFill>
          <a:blip r:embed="rId1"/>
          <a:stretch>
            <a:fillRect/>
          </a:stretch>
        </p:blipFill>
        <p:spPr>
          <a:xfrm>
            <a:off x="2679700" y="1588135"/>
            <a:ext cx="6833235" cy="445770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2" name="图片 16"/>
          <p:cNvPicPr>
            <a:picLocks noChangeAspect="1"/>
          </p:cNvPicPr>
          <p:nvPr>
            <p:ph idx="1"/>
          </p:nvPr>
        </p:nvPicPr>
        <p:blipFill>
          <a:blip r:embed="rId1"/>
          <a:stretch>
            <a:fillRect/>
          </a:stretch>
        </p:blipFill>
        <p:spPr>
          <a:xfrm>
            <a:off x="2679065" y="1587500"/>
            <a:ext cx="6833235" cy="4457700"/>
          </a:xfrm>
          <a:prstGeom prst="rect">
            <a:avLst/>
          </a:prstGeom>
          <a:noFill/>
          <a:ln>
            <a:noFill/>
          </a:ln>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零件配送路径规划</a:t>
            </a:r>
            <a:endParaRPr lang="zh-CN" altLang="en-US"/>
          </a:p>
        </p:txBody>
      </p:sp>
      <p:sp>
        <p:nvSpPr>
          <p:cNvPr id="3" name="内容占位符 2"/>
          <p:cNvSpPr>
            <a:spLocks noGrp="1"/>
          </p:cNvSpPr>
          <p:nvPr>
            <p:ph idx="1"/>
          </p:nvPr>
        </p:nvSpPr>
        <p:spPr/>
        <p:txBody>
          <a:bodyPr/>
          <a:p>
            <a:r>
              <a:rPr lang="zh-CN" altLang="en-US"/>
              <a:t>路径规划是运动规划的主要研究内容之一。运动规划由路径规划和轨迹规划组成，连接起点位置和终点位置的序列点或曲线称之为路径，构成路径的策略称之为路径规划。目标是是的工作站需求得到满足，并能在一定的约束下，达到注入路程最短、成本最小、耗费时间最少等目的。</a:t>
            </a:r>
            <a:endParaRPr lang="zh-CN" altLang="en-US"/>
          </a:p>
          <a:p>
            <a:endParaRPr lang="zh-CN" altLang="en-US"/>
          </a:p>
        </p:txBody>
      </p:sp>
      <p:graphicFrame>
        <p:nvGraphicFramePr>
          <p:cNvPr id="5" name="对象 4"/>
          <p:cNvGraphicFramePr/>
          <p:nvPr/>
        </p:nvGraphicFramePr>
        <p:xfrm>
          <a:off x="3383915" y="2423160"/>
          <a:ext cx="5424170" cy="3128645"/>
        </p:xfrm>
        <a:graphic>
          <a:graphicData uri="http://schemas.openxmlformats.org/presentationml/2006/ole">
            <mc:AlternateContent xmlns:mc="http://schemas.openxmlformats.org/markup-compatibility/2006">
              <mc:Choice xmlns:v="urn:schemas-microsoft-com:vml" Requires="v">
                <p:oleObj spid="_x0000_s6" name="" r:id="rId1" imgW="5225415" imgH="3535045" progId="Visio.Drawing.15">
                  <p:embed/>
                </p:oleObj>
              </mc:Choice>
              <mc:Fallback>
                <p:oleObj name="" r:id="rId1" imgW="5225415" imgH="3535045" progId="Visio.Drawing.15">
                  <p:embed/>
                  <p:pic>
                    <p:nvPicPr>
                      <p:cNvPr id="0" name="图片 5"/>
                      <p:cNvPicPr/>
                      <p:nvPr/>
                    </p:nvPicPr>
                    <p:blipFill>
                      <a:blip r:embed="rId2"/>
                      <a:stretch>
                        <a:fillRect/>
                      </a:stretch>
                    </p:blipFill>
                    <p:spPr>
                      <a:xfrm>
                        <a:off x="3383915" y="2423160"/>
                        <a:ext cx="5424170" cy="3128645"/>
                      </a:xfrm>
                      <a:prstGeom prst="rect">
                        <a:avLst/>
                      </a:prstGeom>
                      <a:noFill/>
                      <a:ln w="38100">
                        <a:noFill/>
                        <a:miter/>
                      </a:ln>
                    </p:spPr>
                  </p:pic>
                </p:oleObj>
              </mc:Fallback>
            </mc:AlternateContent>
          </a:graphicData>
        </a:graphic>
      </p:graphicFrame>
      <p:pic>
        <p:nvPicPr>
          <p:cNvPr id="7" name="图片 6"/>
          <p:cNvPicPr>
            <a:picLocks noChangeAspect="1"/>
          </p:cNvPicPr>
          <p:nvPr/>
        </p:nvPicPr>
        <p:blipFill>
          <a:blip r:embed="rId3"/>
          <a:stretch>
            <a:fillRect/>
          </a:stretch>
        </p:blipFill>
        <p:spPr>
          <a:xfrm>
            <a:off x="2790825" y="5697855"/>
            <a:ext cx="6610350" cy="514350"/>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问题描述</a:t>
            </a:r>
            <a:endParaRPr lang="zh-CN" altLang="en-US"/>
          </a:p>
        </p:txBody>
      </p:sp>
      <p:sp>
        <p:nvSpPr>
          <p:cNvPr id="3" name="内容占位符 2"/>
          <p:cNvSpPr>
            <a:spLocks noGrp="1"/>
          </p:cNvSpPr>
          <p:nvPr>
            <p:ph idx="1"/>
          </p:nvPr>
        </p:nvSpPr>
        <p:spPr/>
        <p:txBody>
          <a:bodyPr/>
          <a:p>
            <a:r>
              <a:rPr lang="zh-CN" altLang="en-US"/>
              <a:t>某零件配送中心周边有19个待供货区域，其坐标布置如下表，试规划配送点与配送中心之间的路径使在满足配送要求的情况下总路径最短。</a:t>
            </a:r>
            <a:endParaRPr lang="zh-CN" altLang="en-US"/>
          </a:p>
          <a:p>
            <a:r>
              <a:rPr lang="zh-CN" altLang="en-US"/>
              <a:t>目标函数：</a:t>
            </a:r>
            <a:endParaRPr lang="zh-CN" altLang="en-US"/>
          </a:p>
          <a:p>
            <a:r>
              <a:rPr lang="zh-CN" altLang="en-US"/>
              <a:t>约束条件：</a:t>
            </a:r>
            <a:endParaRPr lang="zh-CN" altLang="en-US"/>
          </a:p>
          <a:p>
            <a:endParaRPr lang="zh-CN" altLang="en-US"/>
          </a:p>
          <a:p>
            <a:endParaRPr lang="zh-CN" altLang="en-US"/>
          </a:p>
          <a:p>
            <a:endParaRPr lang="zh-CN" altLang="en-US"/>
          </a:p>
          <a:p>
            <a:r>
              <a:rPr lang="zh-CN" altLang="en-US"/>
              <a:t>目标函数：由于配送中心运输成本与行驶路径相关，行驶距离越长运输成本越高，因此选取加盟车总运输距离最短为目标函数。</a:t>
            </a:r>
            <a:endParaRPr lang="zh-CN" altLang="en-US"/>
          </a:p>
          <a:p>
            <a:r>
              <a:rPr lang="zh-CN" altLang="en-US"/>
              <a:t>约束条件：上式</a:t>
            </a:r>
            <a:r>
              <a:rPr lang="zh-CN" altLang="en-US"/>
              <a:t>为小车装载能力约束，同一配送车辆配送总体积不能超过小车额定载重W。Ui是配送点i需要的货物量。</a:t>
            </a:r>
            <a:endParaRPr lang="zh-CN" altLang="en-US"/>
          </a:p>
          <a:p>
            <a:r>
              <a:rPr lang="zh-CN" altLang="en-US"/>
              <a:t>约束条件：</a:t>
            </a:r>
            <a:r>
              <a:rPr lang="zh-CN" altLang="en-US"/>
              <a:t>下</a:t>
            </a:r>
            <a:r>
              <a:rPr lang="zh-CN" altLang="en-US"/>
              <a:t>式为决策变量，当i和j两个配送点有路径规划时，取值1，否则为0。</a:t>
            </a:r>
            <a:endParaRPr lang="zh-CN" altLang="en-US"/>
          </a:p>
        </p:txBody>
      </p:sp>
      <p:graphicFrame>
        <p:nvGraphicFramePr>
          <p:cNvPr id="4" name="对象 -2147482620"/>
          <p:cNvGraphicFramePr>
            <a:graphicFrameLocks noChangeAspect="1"/>
          </p:cNvGraphicFramePr>
          <p:nvPr/>
        </p:nvGraphicFramePr>
        <p:xfrm>
          <a:off x="4166235" y="2023110"/>
          <a:ext cx="4104005" cy="655955"/>
        </p:xfrm>
        <a:graphic>
          <a:graphicData uri="http://schemas.openxmlformats.org/presentationml/2006/ole">
            <mc:AlternateContent xmlns:mc="http://schemas.openxmlformats.org/markup-compatibility/2006">
              <mc:Choice xmlns:v="urn:schemas-microsoft-com:vml" Requires="v">
                <p:oleObj spid="_x0000_s3076" name="" r:id="rId1" imgW="2781300" imgH="444500" progId="Equation.KSEE3">
                  <p:embed/>
                </p:oleObj>
              </mc:Choice>
              <mc:Fallback>
                <p:oleObj name="" r:id="rId1" imgW="2781300" imgH="444500" progId="Equation.KSEE3">
                  <p:embed/>
                  <p:pic>
                    <p:nvPicPr>
                      <p:cNvPr id="0" name="图片 3075"/>
                      <p:cNvPicPr/>
                      <p:nvPr/>
                    </p:nvPicPr>
                    <p:blipFill>
                      <a:blip r:embed="rId2"/>
                      <a:stretch>
                        <a:fillRect/>
                      </a:stretch>
                    </p:blipFill>
                    <p:spPr>
                      <a:xfrm>
                        <a:off x="4166235" y="2023110"/>
                        <a:ext cx="4104005" cy="655955"/>
                      </a:xfrm>
                      <a:prstGeom prst="rect">
                        <a:avLst/>
                      </a:prstGeom>
                      <a:noFill/>
                      <a:ln w="38100">
                        <a:noFill/>
                        <a:miter/>
                      </a:ln>
                    </p:spPr>
                  </p:pic>
                </p:oleObj>
              </mc:Fallback>
            </mc:AlternateContent>
          </a:graphicData>
        </a:graphic>
      </p:graphicFrame>
      <p:graphicFrame>
        <p:nvGraphicFramePr>
          <p:cNvPr id="5" name="对象 -2147482619"/>
          <p:cNvGraphicFramePr>
            <a:graphicFrameLocks noChangeAspect="1"/>
          </p:cNvGraphicFramePr>
          <p:nvPr/>
        </p:nvGraphicFramePr>
        <p:xfrm>
          <a:off x="1702435" y="3055620"/>
          <a:ext cx="1087755" cy="711200"/>
        </p:xfrm>
        <a:graphic>
          <a:graphicData uri="http://schemas.openxmlformats.org/presentationml/2006/ole">
            <mc:AlternateContent xmlns:mc="http://schemas.openxmlformats.org/markup-compatibility/2006">
              <mc:Choice xmlns:v="urn:schemas-microsoft-com:vml" Requires="v">
                <p:oleObj spid="_x0000_s6" name="" r:id="rId3" imgW="660400" imgH="431800" progId="Equation.KSEE3">
                  <p:embed/>
                </p:oleObj>
              </mc:Choice>
              <mc:Fallback>
                <p:oleObj name="" r:id="rId3" imgW="660400" imgH="431800" progId="Equation.KSEE3">
                  <p:embed/>
                  <p:pic>
                    <p:nvPicPr>
                      <p:cNvPr id="0" name="图片 5"/>
                      <p:cNvPicPr/>
                      <p:nvPr/>
                    </p:nvPicPr>
                    <p:blipFill>
                      <a:blip r:embed="rId4"/>
                      <a:stretch>
                        <a:fillRect/>
                      </a:stretch>
                    </p:blipFill>
                    <p:spPr>
                      <a:xfrm>
                        <a:off x="1702435" y="3055620"/>
                        <a:ext cx="1087755" cy="711200"/>
                      </a:xfrm>
                      <a:prstGeom prst="rect">
                        <a:avLst/>
                      </a:prstGeom>
                      <a:noFill/>
                      <a:ln w="38100">
                        <a:noFill/>
                        <a:miter/>
                      </a:ln>
                    </p:spPr>
                  </p:pic>
                </p:oleObj>
              </mc:Fallback>
            </mc:AlternateContent>
          </a:graphicData>
        </a:graphic>
      </p:graphicFrame>
      <p:graphicFrame>
        <p:nvGraphicFramePr>
          <p:cNvPr id="7" name="对象 -2147482618"/>
          <p:cNvGraphicFramePr>
            <a:graphicFrameLocks noChangeAspect="1"/>
          </p:cNvGraphicFramePr>
          <p:nvPr/>
        </p:nvGraphicFramePr>
        <p:xfrm>
          <a:off x="1433830" y="3930650"/>
          <a:ext cx="1665605" cy="363855"/>
        </p:xfrm>
        <a:graphic>
          <a:graphicData uri="http://schemas.openxmlformats.org/presentationml/2006/ole">
            <mc:AlternateContent xmlns:mc="http://schemas.openxmlformats.org/markup-compatibility/2006">
              <mc:Choice xmlns:v="urn:schemas-microsoft-com:vml" Requires="v">
                <p:oleObj spid="_x0000_s8" name="" r:id="rId5" imgW="1104900" imgH="241300" progId="Equation.KSEE3">
                  <p:embed/>
                </p:oleObj>
              </mc:Choice>
              <mc:Fallback>
                <p:oleObj name="" r:id="rId5" imgW="1104900" imgH="241300" progId="Equation.KSEE3">
                  <p:embed/>
                  <p:pic>
                    <p:nvPicPr>
                      <p:cNvPr id="0" name="图片 6"/>
                      <p:cNvPicPr/>
                      <p:nvPr/>
                    </p:nvPicPr>
                    <p:blipFill>
                      <a:blip r:embed="rId6"/>
                      <a:stretch>
                        <a:fillRect/>
                      </a:stretch>
                    </p:blipFill>
                    <p:spPr>
                      <a:xfrm>
                        <a:off x="1433830" y="3930650"/>
                        <a:ext cx="1665605" cy="363855"/>
                      </a:xfrm>
                      <a:prstGeom prst="rect">
                        <a:avLst/>
                      </a:prstGeom>
                      <a:noFill/>
                      <a:ln w="38100">
                        <a:noFill/>
                        <a:miter/>
                      </a:ln>
                    </p:spPr>
                  </p:pic>
                </p:oleObj>
              </mc:Fallback>
            </mc:AlternateContent>
          </a:graphicData>
        </a:graphic>
      </p:graphicFrame>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群智能 </a:t>
            </a:r>
            <a:r>
              <a:rPr>
                <a:sym typeface="+mn-ea"/>
              </a:rPr>
              <a:t>Swarm </a:t>
            </a:r>
            <a:r>
              <a:rPr lang="en-US" altLang="zh-CN">
                <a:sym typeface="+mn-ea"/>
              </a:rPr>
              <a:t>Intelligence</a:t>
            </a:r>
            <a:endParaRPr lang="en-US" altLang="zh-CN">
              <a:sym typeface="+mn-ea"/>
            </a:endParaRPr>
          </a:p>
        </p:txBody>
      </p:sp>
      <p:sp>
        <p:nvSpPr>
          <p:cNvPr id="3" name="内容占位符 2"/>
          <p:cNvSpPr>
            <a:spLocks noGrp="1"/>
          </p:cNvSpPr>
          <p:nvPr>
            <p:ph idx="1"/>
          </p:nvPr>
        </p:nvSpPr>
        <p:spPr/>
        <p:txBody>
          <a:bodyPr/>
          <a:p>
            <a:r>
              <a:rPr lang="zh-CN" altLang="en-US"/>
              <a:t>20世纪50年代中期人们从生物进化的机理中受到启发，创立了仿生学，提出了许多用以解决复杂优化问题的新方法，如进化策略、遗传算法等，这些算法成功地解决了一些实际问题。</a:t>
            </a:r>
            <a:endParaRPr lang="zh-CN" altLang="en-US"/>
          </a:p>
          <a:p>
            <a:endParaRPr lang="zh-CN" altLang="en-US"/>
          </a:p>
          <a:p>
            <a:r>
              <a:rPr lang="zh-CN" altLang="en-US"/>
              <a:t>与大多数基于梯度的应用优化算法不同，群智能依靠的是概率搜索算法。虽然概率搜索算法通常要采用较多的评价函数，但是与梯度方法及传统的演化算法相比，其优点还是显著的 ，主要表现在以下几个方面：</a:t>
            </a:r>
            <a:endParaRPr lang="zh-CN" altLang="en-US"/>
          </a:p>
          <a:p>
            <a:endParaRPr lang="zh-CN" altLang="en-US"/>
          </a:p>
          <a:p>
            <a:r>
              <a:rPr lang="zh-CN" altLang="en-US"/>
              <a:t>1 无集中控制约束，不会因个别个体的故障影响整个问题的求解，确保了系统具备更强的鲁棒性；</a:t>
            </a:r>
            <a:endParaRPr lang="zh-CN" altLang="en-US"/>
          </a:p>
          <a:p>
            <a:r>
              <a:rPr lang="zh-CN" altLang="en-US"/>
              <a:t>2 以非直接的信息交流方式确保了系统的扩展性；</a:t>
            </a:r>
            <a:endParaRPr lang="zh-CN" altLang="en-US"/>
          </a:p>
          <a:p>
            <a:r>
              <a:rPr lang="zh-CN" altLang="en-US"/>
              <a:t>3 并行分布式算法模型，可充分利用多处理器；</a:t>
            </a:r>
            <a:endParaRPr lang="zh-CN" altLang="en-US"/>
          </a:p>
          <a:p>
            <a:r>
              <a:rPr lang="zh-CN" altLang="en-US"/>
              <a:t>4 对问题定义的连续性无特殊要求；</a:t>
            </a:r>
            <a:endParaRPr lang="zh-CN" altLang="en-US"/>
          </a:p>
          <a:p>
            <a:r>
              <a:rPr lang="zh-CN" altLang="en-US"/>
              <a:t>5 算法实现简单。</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算法设计</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对象 -2147482617"/>
          <p:cNvGraphicFramePr/>
          <p:nvPr/>
        </p:nvGraphicFramePr>
        <p:xfrm>
          <a:off x="3912553" y="1524953"/>
          <a:ext cx="3562985" cy="5128895"/>
        </p:xfrm>
        <a:graphic>
          <a:graphicData uri="http://schemas.openxmlformats.org/presentationml/2006/ole">
            <mc:AlternateContent xmlns:mc="http://schemas.openxmlformats.org/markup-compatibility/2006">
              <mc:Choice xmlns:v="urn:schemas-microsoft-com:vml" Requires="v">
                <p:oleObj spid="_x0000_s3076" name="" r:id="rId1" imgW="3477895" imgH="5151755" progId="Visio.Drawing.15">
                  <p:embed/>
                </p:oleObj>
              </mc:Choice>
              <mc:Fallback>
                <p:oleObj name="" r:id="rId1" imgW="3477895" imgH="5151755" progId="Visio.Drawing.15">
                  <p:embed/>
                  <p:pic>
                    <p:nvPicPr>
                      <p:cNvPr id="0" name="图片 3075"/>
                      <p:cNvPicPr/>
                      <p:nvPr/>
                    </p:nvPicPr>
                    <p:blipFill>
                      <a:blip r:embed="rId2"/>
                      <a:stretch>
                        <a:fillRect/>
                      </a:stretch>
                    </p:blipFill>
                    <p:spPr>
                      <a:xfrm>
                        <a:off x="3912553" y="1524953"/>
                        <a:ext cx="3562985" cy="5128895"/>
                      </a:xfrm>
                      <a:prstGeom prst="rect">
                        <a:avLst/>
                      </a:prstGeom>
                      <a:noFill/>
                      <a:ln w="38100">
                        <a:noFill/>
                        <a:miter/>
                      </a:ln>
                    </p:spPr>
                  </p:pic>
                </p:oleObj>
              </mc:Fallback>
            </mc:AlternateContent>
          </a:graphicData>
        </a:graphic>
      </p:graphicFrame>
      <p:grpSp>
        <p:nvGrpSpPr>
          <p:cNvPr id="54" name="组合 54"/>
          <p:cNvGrpSpPr/>
          <p:nvPr/>
        </p:nvGrpSpPr>
        <p:grpSpPr>
          <a:xfrm>
            <a:off x="8056245" y="2586355"/>
            <a:ext cx="1301750" cy="2001520"/>
            <a:chOff x="13266" y="277478"/>
            <a:chExt cx="2050" cy="3152"/>
          </a:xfrm>
        </p:grpSpPr>
        <p:sp>
          <p:nvSpPr>
            <p:cNvPr id="52" name="文本框 52"/>
            <p:cNvSpPr txBox="1"/>
            <p:nvPr/>
          </p:nvSpPr>
          <p:spPr>
            <a:xfrm>
              <a:off x="13266" y="277478"/>
              <a:ext cx="2050" cy="116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根据载重约束选择下一个工作站或返回配送中心</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3" name="文本框 53"/>
            <p:cNvSpPr txBox="1"/>
            <p:nvPr/>
          </p:nvSpPr>
          <p:spPr>
            <a:xfrm>
              <a:off x="13350" y="279214"/>
              <a:ext cx="1866" cy="141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在所有收货点均有规划路线经过后，返回配送中心</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gr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endParaRPr lang="zh-CN" altLang="en-US"/>
          </a:p>
        </p:txBody>
      </p:sp>
      <p:sp>
        <p:nvSpPr>
          <p:cNvPr id="4" name="内容占位符 3"/>
          <p:cNvSpPr/>
          <p:nvPr>
            <p:ph idx="1"/>
          </p:nvPr>
        </p:nvSpPr>
        <p:spPr/>
        <p:txBody>
          <a:bodyPr/>
          <a:p>
            <a:r>
              <a:rPr lang="zh-CN" altLang="en-US"/>
              <a:t>路径顺序：1  2 15 18  9  1 20  4  5  8 13  1  3 11 12 17 14  6  16 10  1 19  7  1</a:t>
            </a:r>
            <a:endParaRPr lang="zh-CN" altLang="en-US"/>
          </a:p>
          <a:p>
            <a:r>
              <a:rPr lang="zh-CN" altLang="en-US"/>
              <a:t>最短路径长度：43.6695</a:t>
            </a:r>
            <a:endParaRPr lang="zh-CN" altLang="en-US"/>
          </a:p>
          <a:p>
            <a:endParaRPr lang="zh-CN" altLang="en-US"/>
          </a:p>
        </p:txBody>
      </p:sp>
      <p:pic>
        <p:nvPicPr>
          <p:cNvPr id="6" name="图片 5"/>
          <p:cNvPicPr>
            <a:picLocks noChangeAspect="1"/>
          </p:cNvPicPr>
          <p:nvPr/>
        </p:nvPicPr>
        <p:blipFill>
          <a:blip r:embed="rId1"/>
          <a:stretch>
            <a:fillRect/>
          </a:stretch>
        </p:blipFill>
        <p:spPr>
          <a:xfrm>
            <a:off x="2679700" y="2067560"/>
            <a:ext cx="6833235" cy="426974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本章首先阐述了蚁群算法的基本原理，然后，以传统的TSP问题为例，介绍了蚁群算法求解TSP的方法。以TSP为基础，增加适当的约束条件，介绍了车辆调度的问题，通过蚁群算法在物流中心与零售商之间规划最短路径，通过实例介绍了求解方法和步骤。</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群智能理论研究领域有两种主要的算法：蚁群算法(Ant Colony Optimization, ACO)和粒子群算法（Particle Swarm Optimization, PSO）。前者是对蚂蚁群落食物采集过程的模拟，已成功应用于许多离散优化问题。粒子群算法也是起源于对简单社会系统的模拟，最初是模拟鸟群觅食的过程，但后来发现它是一种很好的优化工具。</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基本原理</a:t>
            </a:r>
            <a:endParaRPr lang="zh-CN" altLang="en-US"/>
          </a:p>
        </p:txBody>
      </p:sp>
      <p:sp>
        <p:nvSpPr>
          <p:cNvPr id="3" name="内容占位符 2"/>
          <p:cNvSpPr>
            <a:spLocks noGrp="1"/>
          </p:cNvSpPr>
          <p:nvPr>
            <p:ph idx="1"/>
          </p:nvPr>
        </p:nvSpPr>
        <p:spPr/>
        <p:txBody>
          <a:bodyPr/>
          <a:p>
            <a:r>
              <a:rPr lang="zh-CN" altLang="en-US"/>
              <a:t>蚂蚁能够在没有任何可见提示下找出从蚁穴到食物源的最短路径，并且能随环境的变化而动态地搜索新的路径，产生新的选择，找到新的最短路径。其中的“奥妙”在于每只蚂蚁在走过的路径上分泌一种化学物质--信息素，其它蚂蚁在运动过程中能感知这种物质的存在和强度，并以此指导自己的运动方向，沿着信息素浓度高的方向移动，最终形成几乎所有蚂蚁都会选择的最短路径。在选择过程中，蚂蚁也有一定的小概率“失误”，选择信息素浓度不高的方向前进，这样则可以避免因大部分蚂蚁选择相对较短的路径而不再选择最短路径的问题。可见蚂蚁个体之间并不进行直接的信息传递和交流，它们只同周围的环境进行相互作用，通过周围的环境间接地影响同伴，进行信息的传递和更新。</a:t>
            </a:r>
            <a:endParaRPr lang="zh-CN" altLang="en-US"/>
          </a:p>
          <a:p>
            <a:endParaRPr lang="zh-CN" altLang="en-US"/>
          </a:p>
          <a:p>
            <a:endParaRPr lang="zh-CN" altLang="en-US"/>
          </a:p>
          <a:p>
            <a:r>
              <a:rPr lang="zh-CN" altLang="en-US"/>
              <a:t>关于在受约束条件下的蚂蚁觅食行为，Deneubourg等人进行了著名的双支桥实验，并根据实验观察的结果提出信息素模型。此模型中，在某一时刻蚂蚁选择分支的概率依赖于已经走过该分支的蚂蚁数量，走的蚂蚁数量越多，选择的概率越高。双支桥实验及其结果如下</a:t>
            </a:r>
            <a:r>
              <a:rPr lang="zh-CN" altLang="en-US"/>
              <a:t>图所示：</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8" name="图片 1"/>
          <p:cNvPicPr>
            <a:picLocks noChangeAspect="1"/>
          </p:cNvPicPr>
          <p:nvPr>
            <p:ph idx="1"/>
          </p:nvPr>
        </p:nvPicPr>
        <p:blipFill>
          <a:blip r:embed="rId1"/>
          <a:stretch>
            <a:fillRect/>
          </a:stretch>
        </p:blipFill>
        <p:spPr>
          <a:xfrm>
            <a:off x="2167890" y="1293495"/>
            <a:ext cx="7856855" cy="3546475"/>
          </a:xfrm>
          <a:prstGeom prst="rect">
            <a:avLst/>
          </a:prstGeom>
          <a:noFill/>
          <a:ln w="9525">
            <a:noFill/>
          </a:ln>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实验中，蚂蚁从蚁穴出发，通过两个长度相等的分支到达食物源，两个分支上最初没有信息素。实验将30分钟内蚂蚁通过两个分支的百分比进行了记录，结果如图(b)所示，起初蚂蚁选择两个分支的概率相等，经过最初的一个短暂的震荡阶段，蚂蚁开始倾向于沿着一条分支移动，最后大部分(百分之九十以上)的蚂蚁都选择了同一条路径。</a:t>
            </a:r>
            <a:endParaRPr lang="zh-CN" altLang="en-US"/>
          </a:p>
          <a:p>
            <a:endParaRPr lang="zh-CN" altLang="en-US"/>
          </a:p>
          <a:p>
            <a:r>
              <a:rPr lang="zh-CN" altLang="en-US"/>
              <a:t>等长度双桥实验还可以扩展到分支长度不相等的情况，实验的结果也是经过初始波动后，蚂蚁逐渐趋向于选择短的分支，并且最终选择短分支的几率随着两个分支的比(长分支：短分支)的增大而增长。</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人工蚁的提出</a:t>
            </a:r>
            <a:endParaRPr lang="zh-CN" altLang="en-US"/>
          </a:p>
        </p:txBody>
      </p:sp>
      <p:sp>
        <p:nvSpPr>
          <p:cNvPr id="3" name="内容占位符 2"/>
          <p:cNvSpPr>
            <a:spLocks noGrp="1"/>
          </p:cNvSpPr>
          <p:nvPr>
            <p:ph idx="1"/>
          </p:nvPr>
        </p:nvSpPr>
        <p:spPr/>
        <p:txBody>
          <a:bodyPr/>
          <a:p>
            <a:r>
              <a:rPr lang="zh-CN" altLang="en-US"/>
              <a:t>蚁群算法中，提出人工蚁的概念。人工蚁一方面是真实蚂蚁行为特征的一种抽象，保留着蚁群觅食行为中最关键的部分；另一外面，它还具有一些真实蚂蚁不具有的特征，如人工蚂蚁生活在离散的状态，具有一定的记忆能力，更新信息素依赖特定的问题等。关于人工蚁有以下几个概念：</a:t>
            </a:r>
            <a:endParaRPr lang="zh-CN" altLang="en-US"/>
          </a:p>
          <a:p>
            <a:r>
              <a:rPr lang="zh-CN" altLang="en-US"/>
              <a:t>(1)信息方格：信息方格是指蚂蚁观察到和移动的距离范围。</a:t>
            </a:r>
            <a:endParaRPr lang="zh-CN" altLang="en-US"/>
          </a:p>
          <a:p>
            <a:r>
              <a:rPr lang="zh-CN" altLang="en-US"/>
              <a:t>(2)环境：蚂蚁所在的环境包含障碍物、别的蚂蚁、信息素等。</a:t>
            </a:r>
            <a:endParaRPr lang="zh-CN" altLang="en-US"/>
          </a:p>
          <a:p>
            <a:r>
              <a:rPr lang="zh-CN" altLang="en-US"/>
              <a:t>(3)信息素：信息素是蚂蚁在寻找食物和巢穴时沿途洒下的一种化学物质，能被其它经过此路径的蚂蚁感知，并指导它们的移动方向。路径上的信息素越强，蚂蚁超此路径移动的概率越大。信息素以一定的速率消失。</a:t>
            </a:r>
            <a:endParaRPr lang="zh-CN" altLang="en-US"/>
          </a:p>
          <a:p>
            <a:r>
              <a:rPr lang="zh-CN" altLang="en-US"/>
              <a:t>(4)觅食规则：蚂蚁在感知范围内寻找食物，若有，便直接朝食物方向移动；若无，朝信息素最多的方向移动，并以小概率犯错误(并不一定朝信息素最多的方向移动)。</a:t>
            </a:r>
            <a:endParaRPr lang="zh-CN" altLang="en-US"/>
          </a:p>
          <a:p>
            <a:r>
              <a:rPr lang="zh-CN" altLang="en-US"/>
              <a:t>(5)移动规则：移动时朝信息素最多的方向前进，若没有信息素的指引，按惯性或者随机选择移动方向，并伴有随机的小扰动。蚂蚁移动过程中会记住走过的点，尽量避开重复经过这些已经走过的点。</a:t>
            </a:r>
            <a:endParaRPr lang="zh-CN" altLang="en-US"/>
          </a:p>
          <a:p>
            <a:r>
              <a:rPr lang="zh-CN" altLang="en-US"/>
              <a:t>(6)避障规则：遇到障碍时随机选择移动方向，但若有信息素指引时，按照觅食规则选择路径。</a:t>
            </a:r>
            <a:endParaRPr lang="zh-CN" altLang="en-US"/>
          </a:p>
          <a:p>
            <a:r>
              <a:rPr lang="zh-CN" altLang="en-US"/>
              <a:t>(7)播撒信息素：蚂蚁在经过的路径上播撒信息素，并且信息素以一定的概率消失。</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根据这几条规则，蚂蚁之间并没有直接的关系，但是每只蚂蚁都和环境发生交互，而通过信息素这个纽带，实际上把各个蚂蚁之间关联起来了。比如，当一只蚂蚁找到了食物，它并没有直接告诉其它蚂蚁哪里有食物，而是向环境播撒信息素，当其它的蚂蚁经过它附近的时候，就会感觉到信息素的存在，进而根据信息素的指引找到了食物。</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6190</Words>
  <Application>WPS 演示</Application>
  <PresentationFormat>宽屏</PresentationFormat>
  <Paragraphs>264</Paragraphs>
  <Slides>32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8</vt:i4>
      </vt:variant>
      <vt:variant>
        <vt:lpstr>幻灯片标题</vt:lpstr>
      </vt:variant>
      <vt:variant>
        <vt:i4>32</vt:i4>
      </vt:variant>
    </vt:vector>
  </HeadingPairs>
  <TitlesOfParts>
    <vt:vector size="48" baseType="lpstr">
      <vt:lpstr>Arial</vt:lpstr>
      <vt:lpstr>宋体</vt:lpstr>
      <vt:lpstr>Wingdings</vt:lpstr>
      <vt:lpstr>微软雅黑</vt:lpstr>
      <vt:lpstr>Arial Unicode MS</vt:lpstr>
      <vt:lpstr>Calibri</vt:lpstr>
      <vt:lpstr>Times New Roman</vt:lpstr>
      <vt:lpstr>Office 主题​​</vt:lpstr>
      <vt:lpstr>Visio.Drawing.15</vt:lpstr>
      <vt:lpstr>Equation.KSEE3</vt:lpstr>
      <vt:lpstr>Visio.Drawing.15</vt:lpstr>
      <vt:lpstr>Visio.Drawing.15</vt:lpstr>
      <vt:lpstr>Equation.KSEE3</vt:lpstr>
      <vt:lpstr>Equation.KSEE3</vt:lpstr>
      <vt:lpstr>Equation.KSEE3</vt:lpstr>
      <vt:lpstr>Visio.Drawing.15</vt:lpstr>
      <vt:lpstr>蚁群算法</vt:lpstr>
      <vt:lpstr>算法起源</vt:lpstr>
      <vt:lpstr>群智能 Swarm Intelligence</vt:lpstr>
      <vt:lpstr>PowerPoint 演示文稿</vt:lpstr>
      <vt:lpstr>基本原理</vt:lpstr>
      <vt:lpstr>PowerPoint 演示文稿</vt:lpstr>
      <vt:lpstr>PowerPoint 演示文稿</vt:lpstr>
      <vt:lpstr>人工蚁的提出</vt:lpstr>
      <vt:lpstr>PowerPoint 演示文稿</vt:lpstr>
      <vt:lpstr>蚁群算法的流程与特点</vt:lpstr>
      <vt:lpstr>PowerPoint 演示文稿</vt:lpstr>
      <vt:lpstr>蚁群算法特点</vt:lpstr>
      <vt:lpstr>发展及现状</vt:lpstr>
      <vt:lpstr>标准蚁群算法</vt:lpstr>
      <vt:lpstr>PowerPoint 演示文稿</vt:lpstr>
      <vt:lpstr>三种信息素模型</vt:lpstr>
      <vt:lpstr>PowerPoint 演示文稿</vt:lpstr>
      <vt:lpstr>改进的蚁群算法</vt:lpstr>
      <vt:lpstr>PowerPoint 演示文稿</vt:lpstr>
      <vt:lpstr>PowerPoint 演示文稿</vt:lpstr>
      <vt:lpstr>PowerPoint 演示文稿</vt:lpstr>
      <vt:lpstr>PowerPoint 演示文稿</vt:lpstr>
      <vt:lpstr>蚁群算法求解车间调度问题</vt:lpstr>
      <vt:lpstr>实验设计</vt:lpstr>
      <vt:lpstr>流程图</vt:lpstr>
      <vt:lpstr>实验结果</vt:lpstr>
      <vt:lpstr>PowerPoint 演示文稿</vt:lpstr>
      <vt:lpstr>零件配送路径规划</vt:lpstr>
      <vt:lpstr>问题描述</vt:lpstr>
      <vt:lpstr>算法设计</vt:lpstr>
      <vt:lpstr>实验结果</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郝海强</cp:lastModifiedBy>
  <cp:revision>6</cp:revision>
  <dcterms:created xsi:type="dcterms:W3CDTF">2019-05-05T06:29:00Z</dcterms:created>
  <dcterms:modified xsi:type="dcterms:W3CDTF">2019-05-06T00:21:28Z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