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notesSlides/notesSlide3.xml" ContentType="application/vnd.openxmlformats-officedocument.presentationml.notesSlide+xml"/>
  <Override PartName="/ppt/charts/chart3.xml" ContentType="application/vnd.openxmlformats-officedocument.drawingml.chart+xml"/>
  <Override PartName="/ppt/notesSlides/notesSlide4.xml" ContentType="application/vnd.openxmlformats-officedocument.presentationml.notesSlide+xml"/>
  <Override PartName="/ppt/charts/chart4.xml" ContentType="application/vnd.openxmlformats-officedocument.drawingml.chart+xml"/>
  <Override PartName="/ppt/notesSlides/notesSlide5.xml" ContentType="application/vnd.openxmlformats-officedocument.presentationml.notesSlide+xml"/>
  <Override PartName="/ppt/charts/chart5.xml" ContentType="application/vnd.openxmlformats-officedocument.drawingml.chart+xml"/>
  <Override PartName="/ppt/notesSlides/notesSlide6.xml" ContentType="application/vnd.openxmlformats-officedocument.presentationml.notesSlide+xml"/>
  <Override PartName="/ppt/charts/chart6.xml" ContentType="application/vnd.openxmlformats-officedocument.drawingml.chart+xml"/>
  <Override PartName="/ppt/notesSlides/notesSlide7.xml" ContentType="application/vnd.openxmlformats-officedocument.presentationml.notesSlide+xml"/>
  <Override PartName="/ppt/charts/chart7.xml" ContentType="application/vnd.openxmlformats-officedocument.drawingml.chart+xml"/>
  <Override PartName="/ppt/notesSlides/notesSlide8.xml" ContentType="application/vnd.openxmlformats-officedocument.presentationml.notesSlide+xml"/>
  <Override PartName="/ppt/charts/chart8.xml" ContentType="application/vnd.openxmlformats-officedocument.drawingml.chart+xml"/>
  <Override PartName="/ppt/notesSlides/notesSlide9.xml" ContentType="application/vnd.openxmlformats-officedocument.presentationml.notesSlide+xml"/>
  <Override PartName="/ppt/charts/chart9.xml" ContentType="application/vnd.openxmlformats-officedocument.drawingml.chart+xml"/>
  <Override PartName="/ppt/drawings/drawing1.xml" ContentType="application/vnd.openxmlformats-officedocument.drawingml.chartshapes+xml"/>
  <Override PartName="/ppt/notesSlides/notesSlide10.xml" ContentType="application/vnd.openxmlformats-officedocument.presentationml.notesSlide+xml"/>
  <Override PartName="/ppt/charts/chart10.xml" ContentType="application/vnd.openxmlformats-officedocument.drawingml.chart+xml"/>
  <Override PartName="/ppt/notesSlides/notesSlide11.xml" ContentType="application/vnd.openxmlformats-officedocument.presentationml.notesSlide+xml"/>
  <Override PartName="/ppt/charts/chart11.xml" ContentType="application/vnd.openxmlformats-officedocument.drawingml.chart+xml"/>
  <Override PartName="/ppt/notesSlides/notesSlide12.xml" ContentType="application/vnd.openxmlformats-officedocument.presentationml.notesSlide+xml"/>
  <Override PartName="/ppt/charts/chart12.xml" ContentType="application/vnd.openxmlformats-officedocument.drawingml.chart+xml"/>
  <Override PartName="/ppt/notesSlides/notesSlide13.xml" ContentType="application/vnd.openxmlformats-officedocument.presentationml.notesSlide+xml"/>
  <Override PartName="/ppt/charts/chart13.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4.xml" ContentType="application/vnd.openxmlformats-officedocument.presentationml.notesSlide+xml"/>
  <Override PartName="/ppt/charts/chart14.xml" ContentType="application/vnd.openxmlformats-officedocument.drawingml.chart+xml"/>
  <Override PartName="/ppt/notesSlides/notesSlide15.xml" ContentType="application/vnd.openxmlformats-officedocument.presentationml.notesSlide+xml"/>
  <Override PartName="/ppt/charts/chart15.xml" ContentType="application/vnd.openxmlformats-officedocument.drawingml.chart+xml"/>
  <Override PartName="/ppt/notesSlides/notesSlide16.xml" ContentType="application/vnd.openxmlformats-officedocument.presentationml.notesSlide+xml"/>
  <Override PartName="/ppt/charts/chart16.xml" ContentType="application/vnd.openxmlformats-officedocument.drawingml.chart+xml"/>
  <Override PartName="/ppt/notesSlides/notesSlide17.xml" ContentType="application/vnd.openxmlformats-officedocument.presentationml.notesSlide+xml"/>
  <Override PartName="/ppt/charts/chart17.xml" ContentType="application/vnd.openxmlformats-officedocument.drawingml.chart+xml"/>
  <Override PartName="/ppt/notesSlides/notesSlide18.xml" ContentType="application/vnd.openxmlformats-officedocument.presentationml.notesSlide+xml"/>
  <Override PartName="/ppt/charts/chart18.xml" ContentType="application/vnd.openxmlformats-officedocument.drawingml.chart+xml"/>
  <Override PartName="/ppt/theme/themeOverride1.xml" ContentType="application/vnd.openxmlformats-officedocument.themeOverride+xml"/>
  <Override PartName="/ppt/theme/themeOverride2.xml" ContentType="application/vnd.openxmlformats-officedocument.themeOverride+xml"/>
  <Override PartName="/ppt/notesSlides/notesSlide19.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notesSlides/notesSlide20.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theme/themeOverride3.xml" ContentType="application/vnd.openxmlformats-officedocument.themeOverride+xml"/>
  <Override PartName="/ppt/notesSlides/notesSlide21.xml" ContentType="application/vnd.openxmlformats-officedocument.presentationml.notesSlide+xml"/>
  <Override PartName="/ppt/charts/chart23.xml" ContentType="application/vnd.openxmlformats-officedocument.drawingml.chart+xml"/>
  <Override PartName="/ppt/notesSlides/notesSlide22.xml" ContentType="application/vnd.openxmlformats-officedocument.presentationml.notesSlide+xml"/>
  <Override PartName="/ppt/charts/chart24.xml" ContentType="application/vnd.openxmlformats-officedocument.drawingml.chart+xml"/>
  <Override PartName="/ppt/notesSlides/notesSlide23.xml" ContentType="application/vnd.openxmlformats-officedocument.presentationml.notesSlide+xml"/>
  <Override PartName="/ppt/charts/chart25.xml" ContentType="application/vnd.openxmlformats-officedocument.drawingml.chart+xml"/>
  <Override PartName="/ppt/notesSlides/notesSlide24.xml" ContentType="application/vnd.openxmlformats-officedocument.presentationml.notesSlide+xml"/>
  <Override PartName="/ppt/charts/chart26.xml" ContentType="application/vnd.openxmlformats-officedocument.drawingml.chart+xml"/>
  <Override PartName="/ppt/notesSlides/notesSlide25.xml" ContentType="application/vnd.openxmlformats-officedocument.presentationml.notesSlide+xml"/>
  <Override PartName="/ppt/charts/chart27.xml" ContentType="application/vnd.openxmlformats-officedocument.drawingml.chart+xml"/>
  <Override PartName="/ppt/theme/themeOverride4.xml" ContentType="application/vnd.openxmlformats-officedocument.themeOverride+xml"/>
  <Override PartName="/ppt/notesSlides/notesSlide26.xml" ContentType="application/vnd.openxmlformats-officedocument.presentationml.notesSlide+xml"/>
  <Override PartName="/ppt/charts/chart28.xml" ContentType="application/vnd.openxmlformats-officedocument.drawingml.chart+xml"/>
  <Override PartName="/ppt/notesSlides/notesSlide27.xml" ContentType="application/vnd.openxmlformats-officedocument.presentationml.notesSlide+xml"/>
  <Override PartName="/ppt/charts/chart29.xml" ContentType="application/vnd.openxmlformats-officedocument.drawingml.chart+xml"/>
  <Override PartName="/ppt/notesSlides/notesSlide28.xml" ContentType="application/vnd.openxmlformats-officedocument.presentationml.notesSlide+xml"/>
  <Override PartName="/ppt/charts/chart30.xml" ContentType="application/vnd.openxmlformats-officedocument.drawingml.chart+xml"/>
  <Override PartName="/ppt/notesSlides/notesSlide29.xml" ContentType="application/vnd.openxmlformats-officedocument.presentationml.notesSlide+xml"/>
  <Override PartName="/ppt/charts/chart31.xml" ContentType="application/vnd.openxmlformats-officedocument.drawingml.chart+xml"/>
  <Override PartName="/ppt/notesSlides/notesSlide30.xml" ContentType="application/vnd.openxmlformats-officedocument.presentationml.notesSlide+xml"/>
  <Override PartName="/ppt/charts/chart32.xml" ContentType="application/vnd.openxmlformats-officedocument.drawingml.chart+xml"/>
  <Override PartName="/ppt/notesSlides/notesSlide31.xml" ContentType="application/vnd.openxmlformats-officedocument.presentationml.notesSlide+xml"/>
  <Override PartName="/ppt/charts/chart33.xml" ContentType="application/vnd.openxmlformats-officedocument.drawingml.chart+xml"/>
  <Override PartName="/ppt/notesSlides/notesSlide32.xml" ContentType="application/vnd.openxmlformats-officedocument.presentationml.notesSlide+xml"/>
  <Override PartName="/ppt/charts/chart34.xml" ContentType="application/vnd.openxmlformats-officedocument.drawingml.chart+xml"/>
  <Override PartName="/ppt/notesSlides/notesSlide33.xml" ContentType="application/vnd.openxmlformats-officedocument.presentationml.notesSlide+xml"/>
  <Override PartName="/ppt/charts/chart35.xml" ContentType="application/vnd.openxmlformats-officedocument.drawingml.chart+xml"/>
  <Override PartName="/ppt/theme/themeOverride5.xml" ContentType="application/vnd.openxmlformats-officedocument.themeOverride+xml"/>
  <Override PartName="/ppt/notesSlides/notesSlide34.xml" ContentType="application/vnd.openxmlformats-officedocument.presentationml.notesSlide+xml"/>
  <Override PartName="/ppt/charts/chart36.xml" ContentType="application/vnd.openxmlformats-officedocument.drawingml.chart+xml"/>
  <Override PartName="/ppt/theme/themeOverride6.xml" ContentType="application/vnd.openxmlformats-officedocument.themeOverride+xml"/>
  <Override PartName="/ppt/charts/chart37.xml" ContentType="application/vnd.openxmlformats-officedocument.drawingml.chart+xml"/>
  <Override PartName="/ppt/theme/themeOverride7.xml" ContentType="application/vnd.openxmlformats-officedocument.themeOverride+xml"/>
  <Override PartName="/ppt/notesSlides/notesSlide35.xml" ContentType="application/vnd.openxmlformats-officedocument.presentationml.notesSlide+xml"/>
  <Override PartName="/ppt/charts/chart38.xml" ContentType="application/vnd.openxmlformats-officedocument.drawingml.chart+xml"/>
  <Override PartName="/ppt/theme/themeOverride8.xml" ContentType="application/vnd.openxmlformats-officedocument.themeOverride+xml"/>
  <Override PartName="/ppt/charts/chart39.xml" ContentType="application/vnd.openxmlformats-officedocument.drawingml.chart+xml"/>
  <Override PartName="/ppt/theme/themeOverride9.xml" ContentType="application/vnd.openxmlformats-officedocument.themeOverride+xml"/>
  <Override PartName="/ppt/notesSlides/notesSlide36.xml" ContentType="application/vnd.openxmlformats-officedocument.presentationml.notesSlide+xml"/>
  <Override PartName="/ppt/charts/chart40.xml" ContentType="application/vnd.openxmlformats-officedocument.drawingml.chart+xml"/>
  <Override PartName="/ppt/theme/themeOverride10.xml" ContentType="application/vnd.openxmlformats-officedocument.themeOverride+xml"/>
  <Override PartName="/ppt/charts/chart41.xml" ContentType="application/vnd.openxmlformats-officedocument.drawingml.chart+xml"/>
  <Override PartName="/ppt/theme/themeOverride11.xml" ContentType="application/vnd.openxmlformats-officedocument.themeOverride+xml"/>
  <Override PartName="/ppt/charts/chart42.xml" ContentType="application/vnd.openxmlformats-officedocument.drawingml.chart+xml"/>
  <Override PartName="/ppt/theme/themeOverride12.xml" ContentType="application/vnd.openxmlformats-officedocument.themeOverride+xml"/>
  <Override PartName="/ppt/notesSlides/notesSlide37.xml" ContentType="application/vnd.openxmlformats-officedocument.presentationml.notesSlide+xml"/>
  <Override PartName="/ppt/charts/chart43.xml" ContentType="application/vnd.openxmlformats-officedocument.drawingml.chart+xml"/>
  <Override PartName="/ppt/theme/themeOverride13.xml" ContentType="application/vnd.openxmlformats-officedocument.themeOverride+xml"/>
  <Override PartName="/ppt/charts/chart44.xml" ContentType="application/vnd.openxmlformats-officedocument.drawingml.chart+xml"/>
  <Override PartName="/ppt/theme/themeOverride14.xml" ContentType="application/vnd.openxmlformats-officedocument.themeOverride+xml"/>
  <Override PartName="/ppt/charts/chart45.xml" ContentType="application/vnd.openxmlformats-officedocument.drawingml.chart+xml"/>
  <Override PartName="/ppt/theme/themeOverride15.xml" ContentType="application/vnd.openxmlformats-officedocument.themeOverride+xml"/>
  <Override PartName="/ppt/charts/chart46.xml" ContentType="application/vnd.openxmlformats-officedocument.drawingml.chart+xml"/>
  <Override PartName="/ppt/theme/themeOverride16.xml" ContentType="application/vnd.openxmlformats-officedocument.themeOverride+xml"/>
  <Override PartName="/ppt/notesSlides/notesSlide38.xml" ContentType="application/vnd.openxmlformats-officedocument.presentationml.notesSlide+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notesSlides/notesSlide39.xml" ContentType="application/vnd.openxmlformats-officedocument.presentationml.notesSlide+xml"/>
  <Override PartName="/ppt/charts/chart51.xml" ContentType="application/vnd.openxmlformats-officedocument.drawingml.chart+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1" r:id="rId1"/>
    <p:sldMasterId id="2147483682" r:id="rId2"/>
  </p:sldMasterIdLst>
  <p:notesMasterIdLst>
    <p:notesMasterId r:id="rId64"/>
  </p:notesMasterIdLst>
  <p:sldIdLst>
    <p:sldId id="377" r:id="rId3"/>
    <p:sldId id="488" r:id="rId4"/>
    <p:sldId id="427" r:id="rId5"/>
    <p:sldId id="429" r:id="rId6"/>
    <p:sldId id="432" r:id="rId7"/>
    <p:sldId id="430" r:id="rId8"/>
    <p:sldId id="496" r:id="rId9"/>
    <p:sldId id="495" r:id="rId10"/>
    <p:sldId id="431" r:id="rId11"/>
    <p:sldId id="483" r:id="rId12"/>
    <p:sldId id="435" r:id="rId13"/>
    <p:sldId id="443" r:id="rId14"/>
    <p:sldId id="447" r:id="rId15"/>
    <p:sldId id="438" r:id="rId16"/>
    <p:sldId id="446" r:id="rId17"/>
    <p:sldId id="434" r:id="rId18"/>
    <p:sldId id="436" r:id="rId19"/>
    <p:sldId id="439" r:id="rId20"/>
    <p:sldId id="441" r:id="rId21"/>
    <p:sldId id="440" r:id="rId22"/>
    <p:sldId id="445" r:id="rId23"/>
    <p:sldId id="448" r:id="rId24"/>
    <p:sldId id="493" r:id="rId25"/>
    <p:sldId id="449" r:id="rId26"/>
    <p:sldId id="450" r:id="rId27"/>
    <p:sldId id="478" r:id="rId28"/>
    <p:sldId id="451" r:id="rId29"/>
    <p:sldId id="497" r:id="rId30"/>
    <p:sldId id="500" r:id="rId31"/>
    <p:sldId id="477" r:id="rId32"/>
    <p:sldId id="452" r:id="rId33"/>
    <p:sldId id="453" r:id="rId34"/>
    <p:sldId id="490" r:id="rId35"/>
    <p:sldId id="454" r:id="rId36"/>
    <p:sldId id="455" r:id="rId37"/>
    <p:sldId id="457" r:id="rId38"/>
    <p:sldId id="461" r:id="rId39"/>
    <p:sldId id="460" r:id="rId40"/>
    <p:sldId id="503" r:id="rId41"/>
    <p:sldId id="462" r:id="rId42"/>
    <p:sldId id="498" r:id="rId43"/>
    <p:sldId id="467" r:id="rId44"/>
    <p:sldId id="470" r:id="rId45"/>
    <p:sldId id="472" r:id="rId46"/>
    <p:sldId id="492" r:id="rId47"/>
    <p:sldId id="471" r:id="rId48"/>
    <p:sldId id="473" r:id="rId49"/>
    <p:sldId id="501" r:id="rId50"/>
    <p:sldId id="491" r:id="rId51"/>
    <p:sldId id="481" r:id="rId52"/>
    <p:sldId id="482" r:id="rId53"/>
    <p:sldId id="480" r:id="rId54"/>
    <p:sldId id="475" r:id="rId55"/>
    <p:sldId id="479" r:id="rId56"/>
    <p:sldId id="474" r:id="rId57"/>
    <p:sldId id="437" r:id="rId58"/>
    <p:sldId id="486" r:id="rId59"/>
    <p:sldId id="485" r:id="rId60"/>
    <p:sldId id="502" r:id="rId61"/>
    <p:sldId id="487" r:id="rId62"/>
    <p:sldId id="494" r:id="rId63"/>
  </p:sldIdLst>
  <p:sldSz cx="9906000" cy="6858000" type="A4"/>
  <p:notesSz cx="9939338" cy="14368463"/>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4001">
          <p15:clr>
            <a:srgbClr val="A4A3A4"/>
          </p15:clr>
        </p15:guide>
        <p15:guide id="2" orient="horz" pos="80">
          <p15:clr>
            <a:srgbClr val="A4A3A4"/>
          </p15:clr>
        </p15:guide>
        <p15:guide id="3" pos="398">
          <p15:clr>
            <a:srgbClr val="A4A3A4"/>
          </p15:clr>
        </p15:guide>
      </p15:sldGuideLst>
    </p:ext>
    <p:ext uri="{2D200454-40CA-4A62-9FC3-DE9A4176ACB9}">
      <p15:notesGuideLst xmlns:p15="http://schemas.microsoft.com/office/powerpoint/2012/main">
        <p15:guide id="1" orient="horz" pos="4526">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07F"/>
    <a:srgbClr val="FFC35A"/>
    <a:srgbClr val="F68B33"/>
    <a:srgbClr val="D4582A"/>
    <a:srgbClr val="A02226"/>
    <a:srgbClr val="621214"/>
    <a:srgbClr val="FEF0DE"/>
    <a:srgbClr val="FEF07B"/>
    <a:srgbClr val="D9D9D9"/>
    <a:srgbClr val="AEAE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5486" autoAdjust="0"/>
  </p:normalViewPr>
  <p:slideViewPr>
    <p:cSldViewPr>
      <p:cViewPr varScale="1">
        <p:scale>
          <a:sx n="124" d="100"/>
          <a:sy n="124" d="100"/>
        </p:scale>
        <p:origin x="708" y="108"/>
      </p:cViewPr>
      <p:guideLst>
        <p:guide orient="horz" pos="4001"/>
        <p:guide orient="horz" pos="80"/>
        <p:guide pos="3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368" y="-120"/>
      </p:cViewPr>
      <p:guideLst>
        <p:guide orient="horz" pos="4526"/>
        <p:guide pos="313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7.xml.rels><?xml version="1.0" encoding="UTF-8" standalone="yes"?>
<Relationships xmlns="http://schemas.openxmlformats.org/package/2006/relationships"><Relationship Id="rId2" Type="http://schemas.openxmlformats.org/officeDocument/2006/relationships/package" Target="../embeddings/Microsoft_Excel_Worksheet25.xlsx"/><Relationship Id="rId1" Type="http://schemas.openxmlformats.org/officeDocument/2006/relationships/themeOverride" Target="../theme/themeOverride4.xml"/></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3.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5.xml.rels><?xml version="1.0" encoding="UTF-8" standalone="yes"?>
<Relationships xmlns="http://schemas.openxmlformats.org/package/2006/relationships"><Relationship Id="rId2" Type="http://schemas.openxmlformats.org/officeDocument/2006/relationships/package" Target="../embeddings/Microsoft_Excel_Worksheet32.xlsx"/><Relationship Id="rId1" Type="http://schemas.openxmlformats.org/officeDocument/2006/relationships/themeOverride" Target="../theme/themeOverride5.xml"/></Relationships>
</file>

<file path=ppt/charts/_rels/chart36.xml.rels><?xml version="1.0" encoding="UTF-8" standalone="yes"?>
<Relationships xmlns="http://schemas.openxmlformats.org/package/2006/relationships"><Relationship Id="rId2" Type="http://schemas.openxmlformats.org/officeDocument/2006/relationships/package" Target="../embeddings/Microsoft_Excel_Worksheet33.xlsx"/><Relationship Id="rId1" Type="http://schemas.openxmlformats.org/officeDocument/2006/relationships/themeOverride" Target="../theme/themeOverride6.xml"/></Relationships>
</file>

<file path=ppt/charts/_rels/chart37.xml.rels><?xml version="1.0" encoding="UTF-8" standalone="yes"?>
<Relationships xmlns="http://schemas.openxmlformats.org/package/2006/relationships"><Relationship Id="rId2" Type="http://schemas.openxmlformats.org/officeDocument/2006/relationships/package" Target="../embeddings/Microsoft_Excel_Worksheet34.xlsx"/><Relationship Id="rId1" Type="http://schemas.openxmlformats.org/officeDocument/2006/relationships/themeOverride" Target="../theme/themeOverride7.xml"/></Relationships>
</file>

<file path=ppt/charts/_rels/chart38.xml.rels><?xml version="1.0" encoding="UTF-8" standalone="yes"?>
<Relationships xmlns="http://schemas.openxmlformats.org/package/2006/relationships"><Relationship Id="rId2" Type="http://schemas.openxmlformats.org/officeDocument/2006/relationships/package" Target="../embeddings/Microsoft_Excel_Worksheet35.xlsx"/><Relationship Id="rId1" Type="http://schemas.openxmlformats.org/officeDocument/2006/relationships/themeOverride" Target="../theme/themeOverride8.xml"/></Relationships>
</file>

<file path=ppt/charts/_rels/chart39.xml.rels><?xml version="1.0" encoding="UTF-8" standalone="yes"?>
<Relationships xmlns="http://schemas.openxmlformats.org/package/2006/relationships"><Relationship Id="rId2" Type="http://schemas.openxmlformats.org/officeDocument/2006/relationships/package" Target="../embeddings/Microsoft_Excel_Worksheet36.xlsx"/><Relationship Id="rId1" Type="http://schemas.openxmlformats.org/officeDocument/2006/relationships/themeOverride" Target="../theme/themeOverride9.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40.xml.rels><?xml version="1.0" encoding="UTF-8" standalone="yes"?>
<Relationships xmlns="http://schemas.openxmlformats.org/package/2006/relationships"><Relationship Id="rId2" Type="http://schemas.openxmlformats.org/officeDocument/2006/relationships/package" Target="../embeddings/Microsoft_Excel_Worksheet37.xlsx"/><Relationship Id="rId1" Type="http://schemas.openxmlformats.org/officeDocument/2006/relationships/themeOverride" Target="../theme/themeOverride10.xml"/></Relationships>
</file>

<file path=ppt/charts/_rels/chart41.xml.rels><?xml version="1.0" encoding="UTF-8" standalone="yes"?>
<Relationships xmlns="http://schemas.openxmlformats.org/package/2006/relationships"><Relationship Id="rId2" Type="http://schemas.openxmlformats.org/officeDocument/2006/relationships/package" Target="../embeddings/Microsoft_Excel_Worksheet38.xlsx"/><Relationship Id="rId1" Type="http://schemas.openxmlformats.org/officeDocument/2006/relationships/themeOverride" Target="../theme/themeOverride11.xml"/></Relationships>
</file>

<file path=ppt/charts/_rels/chart42.xml.rels><?xml version="1.0" encoding="UTF-8" standalone="yes"?>
<Relationships xmlns="http://schemas.openxmlformats.org/package/2006/relationships"><Relationship Id="rId2" Type="http://schemas.openxmlformats.org/officeDocument/2006/relationships/package" Target="../embeddings/Microsoft_Excel_Worksheet39.xlsx"/><Relationship Id="rId1" Type="http://schemas.openxmlformats.org/officeDocument/2006/relationships/themeOverride" Target="../theme/themeOverride12.xml"/></Relationships>
</file>

<file path=ppt/charts/_rels/chart43.xml.rels><?xml version="1.0" encoding="UTF-8" standalone="yes"?>
<Relationships xmlns="http://schemas.openxmlformats.org/package/2006/relationships"><Relationship Id="rId2" Type="http://schemas.openxmlformats.org/officeDocument/2006/relationships/package" Target="../embeddings/Microsoft_Excel_Worksheet40.xlsx"/><Relationship Id="rId1" Type="http://schemas.openxmlformats.org/officeDocument/2006/relationships/themeOverride" Target="../theme/themeOverride13.xml"/></Relationships>
</file>

<file path=ppt/charts/_rels/chart44.xml.rels><?xml version="1.0" encoding="UTF-8" standalone="yes"?>
<Relationships xmlns="http://schemas.openxmlformats.org/package/2006/relationships"><Relationship Id="rId2" Type="http://schemas.openxmlformats.org/officeDocument/2006/relationships/package" Target="../embeddings/Microsoft_Excel_Worksheet41.xlsx"/><Relationship Id="rId1" Type="http://schemas.openxmlformats.org/officeDocument/2006/relationships/themeOverride" Target="../theme/themeOverride14.xml"/></Relationships>
</file>

<file path=ppt/charts/_rels/chart45.xml.rels><?xml version="1.0" encoding="UTF-8" standalone="yes"?>
<Relationships xmlns="http://schemas.openxmlformats.org/package/2006/relationships"><Relationship Id="rId2" Type="http://schemas.openxmlformats.org/officeDocument/2006/relationships/package" Target="../embeddings/Microsoft_Excel_Worksheet42.xlsx"/><Relationship Id="rId1" Type="http://schemas.openxmlformats.org/officeDocument/2006/relationships/themeOverride" Target="../theme/themeOverride15.xml"/></Relationships>
</file>

<file path=ppt/charts/_rels/chart46.xml.rels><?xml version="1.0" encoding="UTF-8" standalone="yes"?>
<Relationships xmlns="http://schemas.openxmlformats.org/package/2006/relationships"><Relationship Id="rId2" Type="http://schemas.openxmlformats.org/officeDocument/2006/relationships/package" Target="../embeddings/Microsoft_Excel_Worksheet43.xlsx"/><Relationship Id="rId1" Type="http://schemas.openxmlformats.org/officeDocument/2006/relationships/themeOverride" Target="../theme/themeOverride16.xml"/></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1872905309913187E-2"/>
          <c:y val="2.4444444444444401E-2"/>
          <c:w val="0.95812709469008683"/>
          <c:h val="0.90268197725284338"/>
        </c:manualLayout>
      </c:layout>
      <c:barChart>
        <c:barDir val="col"/>
        <c:grouping val="clustered"/>
        <c:varyColors val="0"/>
        <c:ser>
          <c:idx val="0"/>
          <c:order val="0"/>
          <c:tx>
            <c:strRef>
              <c:f>Sheet1!$B$1</c:f>
              <c:strCache>
                <c:ptCount val="1"/>
                <c:pt idx="0">
                  <c:v>1994</c:v>
                </c:pt>
              </c:strCache>
            </c:strRef>
          </c:tx>
          <c:spPr>
            <a:solidFill>
              <a:schemeClr val="tx2"/>
            </a:solidFill>
            <a:ln w="3175">
              <a:solidFill>
                <a:schemeClr val="tx1"/>
              </a:solidFill>
            </a:ln>
          </c:spPr>
          <c:invertIfNegative val="0"/>
          <c:cat>
            <c:strRef>
              <c:f>Sheet1!$A$2:$A$5</c:f>
              <c:strCache>
                <c:ptCount val="4"/>
                <c:pt idx="0">
                  <c:v>Sydney</c:v>
                </c:pt>
                <c:pt idx="1">
                  <c:v>Melbourne</c:v>
                </c:pt>
                <c:pt idx="2">
                  <c:v>Brisbane</c:v>
                </c:pt>
                <c:pt idx="3">
                  <c:v>Adelaide</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1995</c:v>
                </c:pt>
              </c:strCache>
            </c:strRef>
          </c:tx>
          <c:spPr>
            <a:solidFill>
              <a:schemeClr val="accent2"/>
            </a:solidFill>
            <a:ln w="3175">
              <a:solidFill>
                <a:schemeClr val="tx1"/>
              </a:solidFill>
            </a:ln>
          </c:spPr>
          <c:invertIfNegative val="0"/>
          <c:cat>
            <c:strRef>
              <c:f>Sheet1!$A$2:$A$5</c:f>
              <c:strCache>
                <c:ptCount val="4"/>
                <c:pt idx="0">
                  <c:v>Sydney</c:v>
                </c:pt>
                <c:pt idx="1">
                  <c:v>Melbourne</c:v>
                </c:pt>
                <c:pt idx="2">
                  <c:v>Brisbane</c:v>
                </c:pt>
                <c:pt idx="3">
                  <c:v>Adelaide</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1996</c:v>
                </c:pt>
              </c:strCache>
            </c:strRef>
          </c:tx>
          <c:spPr>
            <a:solidFill>
              <a:schemeClr val="accent3"/>
            </a:solidFill>
            <a:ln w="3175">
              <a:solidFill>
                <a:schemeClr val="tx1"/>
              </a:solidFill>
            </a:ln>
          </c:spPr>
          <c:invertIfNegative val="0"/>
          <c:cat>
            <c:strRef>
              <c:f>Sheet1!$A$2:$A$5</c:f>
              <c:strCache>
                <c:ptCount val="4"/>
                <c:pt idx="0">
                  <c:v>Sydney</c:v>
                </c:pt>
                <c:pt idx="1">
                  <c:v>Melbourne</c:v>
                </c:pt>
                <c:pt idx="2">
                  <c:v>Brisbane</c:v>
                </c:pt>
                <c:pt idx="3">
                  <c:v>Adelaide</c:v>
                </c:pt>
              </c:strCache>
            </c:strRef>
          </c:cat>
          <c:val>
            <c:numRef>
              <c:f>Sheet1!$D$2:$D$5</c:f>
              <c:numCache>
                <c:formatCode>General</c:formatCode>
                <c:ptCount val="4"/>
                <c:pt idx="0">
                  <c:v>1.9</c:v>
                </c:pt>
                <c:pt idx="1">
                  <c:v>2.1</c:v>
                </c:pt>
                <c:pt idx="2">
                  <c:v>3</c:v>
                </c:pt>
                <c:pt idx="3">
                  <c:v>4.9000000000000004</c:v>
                </c:pt>
              </c:numCache>
            </c:numRef>
          </c:val>
        </c:ser>
        <c:dLbls>
          <c:showLegendKey val="0"/>
          <c:showVal val="0"/>
          <c:showCatName val="0"/>
          <c:showSerName val="0"/>
          <c:showPercent val="0"/>
          <c:showBubbleSize val="0"/>
        </c:dLbls>
        <c:gapWidth val="70"/>
        <c:axId val="388441288"/>
        <c:axId val="390810672"/>
      </c:barChart>
      <c:catAx>
        <c:axId val="388441288"/>
        <c:scaling>
          <c:orientation val="minMax"/>
        </c:scaling>
        <c:delete val="0"/>
        <c:axPos val="b"/>
        <c:numFmt formatCode="General" sourceLinked="0"/>
        <c:majorTickMark val="none"/>
        <c:minorTickMark val="none"/>
        <c:tickLblPos val="nextTo"/>
        <c:spPr>
          <a:ln>
            <a:solidFill>
              <a:srgbClr val="000000"/>
            </a:solidFill>
          </a:ln>
        </c:spPr>
        <c:txPr>
          <a:bodyPr/>
          <a:lstStyle/>
          <a:p>
            <a:pPr>
              <a:defRPr sz="2200"/>
            </a:pPr>
            <a:endParaRPr lang="en-US"/>
          </a:p>
        </c:txPr>
        <c:crossAx val="390810672"/>
        <c:crosses val="autoZero"/>
        <c:auto val="1"/>
        <c:lblAlgn val="ctr"/>
        <c:lblOffset val="100"/>
        <c:noMultiLvlLbl val="0"/>
      </c:catAx>
      <c:valAx>
        <c:axId val="390810672"/>
        <c:scaling>
          <c:orientation val="minMax"/>
          <c:max val="6"/>
          <c:min val="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rgbClr val="000000"/>
            </a:solidFill>
          </a:ln>
        </c:spPr>
        <c:txPr>
          <a:bodyPr/>
          <a:lstStyle/>
          <a:p>
            <a:pPr>
              <a:defRPr sz="2200"/>
            </a:pPr>
            <a:endParaRPr lang="en-US"/>
          </a:p>
        </c:txPr>
        <c:crossAx val="388441288"/>
        <c:crossesAt val="1"/>
        <c:crossBetween val="between"/>
        <c:majorUnit val="1"/>
      </c:valAx>
    </c:plotArea>
    <c:plotVisOnly val="1"/>
    <c:dispBlanksAs val="gap"/>
    <c:showDLblsOverMax val="0"/>
  </c:chart>
  <c:spPr>
    <a:ln>
      <a:noFill/>
    </a:ln>
  </c:spPr>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263981425398751E-2"/>
          <c:y val="2.8824269222355502E-2"/>
          <c:w val="0.94850747022006865"/>
          <c:h val="0.89179717118693491"/>
        </c:manualLayout>
      </c:layout>
      <c:lineChart>
        <c:grouping val="standard"/>
        <c:varyColors val="0"/>
        <c:ser>
          <c:idx val="1"/>
          <c:order val="0"/>
          <c:tx>
            <c:strRef>
              <c:f>Sheet1!$C$1</c:f>
              <c:strCache>
                <c:ptCount val="1"/>
                <c:pt idx="0">
                  <c:v>2012</c:v>
                </c:pt>
              </c:strCache>
            </c:strRef>
          </c:tx>
          <c:spPr>
            <a:ln w="50800">
              <a:solidFill>
                <a:schemeClr val="accent3"/>
              </a:solidFill>
              <a:prstDash val="dash"/>
            </a:ln>
          </c:spPr>
          <c:marker>
            <c:symbol val="none"/>
          </c:marker>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Sheet1!$C$2:$C$12</c:f>
              <c:numCache>
                <c:formatCode>General</c:formatCode>
                <c:ptCount val="11"/>
                <c:pt idx="1">
                  <c:v>-4.3</c:v>
                </c:pt>
                <c:pt idx="2">
                  <c:v>-3.6</c:v>
                </c:pt>
                <c:pt idx="3">
                  <c:v>-1.5</c:v>
                </c:pt>
                <c:pt idx="4">
                  <c:v>0.2</c:v>
                </c:pt>
                <c:pt idx="5">
                  <c:v>0.2</c:v>
                </c:pt>
                <c:pt idx="6">
                  <c:v>0.3</c:v>
                </c:pt>
              </c:numCache>
            </c:numRef>
          </c:val>
          <c:smooth val="0"/>
        </c:ser>
        <c:ser>
          <c:idx val="2"/>
          <c:order val="1"/>
          <c:tx>
            <c:strRef>
              <c:f>Sheet1!$D$1</c:f>
              <c:strCache>
                <c:ptCount val="1"/>
                <c:pt idx="0">
                  <c:v>2013</c:v>
                </c:pt>
              </c:strCache>
            </c:strRef>
          </c:tx>
          <c:spPr>
            <a:ln w="50800">
              <a:solidFill>
                <a:schemeClr val="accent2"/>
              </a:solidFill>
              <a:prstDash val="dash"/>
            </a:ln>
          </c:spPr>
          <c:marker>
            <c:symbol val="none"/>
          </c:marker>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Sheet1!$D$2:$D$12</c:f>
              <c:numCache>
                <c:formatCode>General</c:formatCode>
                <c:ptCount val="11"/>
                <c:pt idx="2">
                  <c:v>-3.4</c:v>
                </c:pt>
                <c:pt idx="3">
                  <c:v>-3</c:v>
                </c:pt>
                <c:pt idx="4">
                  <c:v>0.1</c:v>
                </c:pt>
                <c:pt idx="5">
                  <c:v>0.1</c:v>
                </c:pt>
                <c:pt idx="6">
                  <c:v>0.3</c:v>
                </c:pt>
                <c:pt idx="7">
                  <c:v>0.4</c:v>
                </c:pt>
              </c:numCache>
            </c:numRef>
          </c:val>
          <c:smooth val="0"/>
        </c:ser>
        <c:ser>
          <c:idx val="3"/>
          <c:order val="2"/>
          <c:tx>
            <c:strRef>
              <c:f>Sheet1!$E$1</c:f>
              <c:strCache>
                <c:ptCount val="1"/>
                <c:pt idx="0">
                  <c:v>2014</c:v>
                </c:pt>
              </c:strCache>
            </c:strRef>
          </c:tx>
          <c:spPr>
            <a:ln w="50800">
              <a:solidFill>
                <a:schemeClr val="accent1"/>
              </a:solidFill>
              <a:prstDash val="dash"/>
            </a:ln>
          </c:spPr>
          <c:marker>
            <c:symbol val="none"/>
          </c:marker>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Sheet1!$E$2:$E$12</c:f>
              <c:numCache>
                <c:formatCode>General</c:formatCode>
                <c:ptCount val="11"/>
                <c:pt idx="3">
                  <c:v>-2.9</c:v>
                </c:pt>
                <c:pt idx="4">
                  <c:v>-1.3</c:v>
                </c:pt>
                <c:pt idx="5" formatCode="0.0">
                  <c:v>-1.1000000000000001</c:v>
                </c:pt>
                <c:pt idx="6">
                  <c:v>-0.6</c:v>
                </c:pt>
                <c:pt idx="7">
                  <c:v>0</c:v>
                </c:pt>
                <c:pt idx="8">
                  <c:v>0.4</c:v>
                </c:pt>
              </c:numCache>
            </c:numRef>
          </c:val>
          <c:smooth val="0"/>
        </c:ser>
        <c:ser>
          <c:idx val="4"/>
          <c:order val="3"/>
          <c:tx>
            <c:strRef>
              <c:f>Sheet1!$F$1</c:f>
              <c:strCache>
                <c:ptCount val="1"/>
                <c:pt idx="0">
                  <c:v>2015</c:v>
                </c:pt>
              </c:strCache>
            </c:strRef>
          </c:tx>
          <c:spPr>
            <a:ln w="50800">
              <a:solidFill>
                <a:schemeClr val="tx2"/>
              </a:solidFill>
              <a:prstDash val="dash"/>
            </a:ln>
          </c:spPr>
          <c:marker>
            <c:symbol val="none"/>
          </c:marker>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Sheet1!$F$2:$F$12</c:f>
              <c:numCache>
                <c:formatCode>General</c:formatCode>
                <c:ptCount val="11"/>
                <c:pt idx="4" formatCode="0.0">
                  <c:v>-1.2</c:v>
                </c:pt>
                <c:pt idx="5">
                  <c:v>-3.1</c:v>
                </c:pt>
                <c:pt idx="6">
                  <c:v>-1.8</c:v>
                </c:pt>
                <c:pt idx="7">
                  <c:v>-1</c:v>
                </c:pt>
                <c:pt idx="8">
                  <c:v>-0.6</c:v>
                </c:pt>
                <c:pt idx="9">
                  <c:v>-0.2</c:v>
                </c:pt>
              </c:numCache>
            </c:numRef>
          </c:val>
          <c:smooth val="0"/>
        </c:ser>
        <c:ser>
          <c:idx val="5"/>
          <c:order val="4"/>
          <c:tx>
            <c:strRef>
              <c:f>Sheet1!$G$1</c:f>
              <c:strCache>
                <c:ptCount val="1"/>
                <c:pt idx="0">
                  <c:v>2016</c:v>
                </c:pt>
              </c:strCache>
            </c:strRef>
          </c:tx>
          <c:spPr>
            <a:ln w="50800">
              <a:solidFill>
                <a:schemeClr val="bg2"/>
              </a:solidFill>
              <a:prstDash val="dash"/>
            </a:ln>
          </c:spPr>
          <c:marker>
            <c:symbol val="none"/>
          </c:marker>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Sheet1!$G$2:$G$12</c:f>
              <c:numCache>
                <c:formatCode>General</c:formatCode>
                <c:ptCount val="11"/>
                <c:pt idx="5" formatCode="0.0">
                  <c:v>-3.1</c:v>
                </c:pt>
                <c:pt idx="6">
                  <c:v>-2.6</c:v>
                </c:pt>
                <c:pt idx="7">
                  <c:v>-2.1</c:v>
                </c:pt>
                <c:pt idx="8">
                  <c:v>-1.5</c:v>
                </c:pt>
                <c:pt idx="9">
                  <c:v>-0.8</c:v>
                </c:pt>
                <c:pt idx="10">
                  <c:v>-0.4</c:v>
                </c:pt>
              </c:numCache>
            </c:numRef>
          </c:val>
          <c:smooth val="0"/>
        </c:ser>
        <c:ser>
          <c:idx val="6"/>
          <c:order val="5"/>
          <c:tx>
            <c:strRef>
              <c:f>Sheet1!$H$1</c:f>
              <c:strCache>
                <c:ptCount val="1"/>
                <c:pt idx="0">
                  <c:v>Actual</c:v>
                </c:pt>
              </c:strCache>
            </c:strRef>
          </c:tx>
          <c:spPr>
            <a:ln w="50800">
              <a:solidFill>
                <a:schemeClr val="tx1"/>
              </a:solidFill>
            </a:ln>
          </c:spPr>
          <c:marker>
            <c:symbol val="none"/>
          </c:marker>
          <c:cat>
            <c:numRef>
              <c:f>Sheet1!$A$2:$A$12</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Sheet1!$H$2:$H$12</c:f>
              <c:numCache>
                <c:formatCode>General</c:formatCode>
                <c:ptCount val="11"/>
                <c:pt idx="0">
                  <c:v>-2.2000000000000002</c:v>
                </c:pt>
                <c:pt idx="1">
                  <c:v>-4.3</c:v>
                </c:pt>
                <c:pt idx="2">
                  <c:v>-3.4</c:v>
                </c:pt>
                <c:pt idx="3">
                  <c:v>-2.9</c:v>
                </c:pt>
                <c:pt idx="4">
                  <c:v>-1.2</c:v>
                </c:pt>
                <c:pt idx="5">
                  <c:v>-3.1</c:v>
                </c:pt>
              </c:numCache>
            </c:numRef>
          </c:val>
          <c:smooth val="0"/>
        </c:ser>
        <c:dLbls>
          <c:showLegendKey val="0"/>
          <c:showVal val="0"/>
          <c:showCatName val="0"/>
          <c:showSerName val="0"/>
          <c:showPercent val="0"/>
          <c:showBubbleSize val="0"/>
        </c:dLbls>
        <c:smooth val="0"/>
        <c:axId val="222605232"/>
        <c:axId val="222605624"/>
      </c:lineChart>
      <c:dateAx>
        <c:axId val="222605232"/>
        <c:scaling>
          <c:orientation val="minMax"/>
        </c:scaling>
        <c:delete val="0"/>
        <c:axPos val="b"/>
        <c:numFmt formatCode="General" sourceLinked="1"/>
        <c:majorTickMark val="out"/>
        <c:minorTickMark val="none"/>
        <c:tickLblPos val="low"/>
        <c:spPr>
          <a:ln w="9525">
            <a:solidFill>
              <a:schemeClr val="tx1"/>
            </a:solidFill>
          </a:ln>
        </c:spPr>
        <c:txPr>
          <a:bodyPr/>
          <a:lstStyle/>
          <a:p>
            <a:pPr>
              <a:defRPr sz="2200"/>
            </a:pPr>
            <a:endParaRPr lang="en-US"/>
          </a:p>
        </c:txPr>
        <c:crossAx val="222605624"/>
        <c:crosses val="autoZero"/>
        <c:auto val="1"/>
        <c:lblOffset val="100"/>
        <c:baseTimeUnit val="years"/>
        <c:majorUnit val="5"/>
        <c:majorTimeUnit val="years"/>
        <c:minorUnit val="1"/>
        <c:minorTimeUnit val="years"/>
      </c:dateAx>
      <c:valAx>
        <c:axId val="222605624"/>
        <c:scaling>
          <c:orientation val="minMax"/>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2605232"/>
        <c:crosses val="autoZero"/>
        <c:crossBetween val="midCat"/>
      </c:valAx>
      <c:spPr>
        <a:noFill/>
        <a:ln w="25400">
          <a:noFill/>
        </a:ln>
      </c:spPr>
    </c:plotArea>
    <c:plotVisOnly val="1"/>
    <c:dispBlanksAs val="gap"/>
    <c:showDLblsOverMax val="0"/>
  </c:chart>
  <c:spPr>
    <a:ln>
      <a:noFill/>
    </a:ln>
  </c:spPr>
  <c:txPr>
    <a:bodyPr/>
    <a:lstStyle/>
    <a:p>
      <a:pPr>
        <a:defRPr sz="24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984756713103171E-2"/>
          <c:y val="2.7472295129775445E-2"/>
          <c:w val="0.85957005855037349"/>
          <c:h val="0.89233887430737824"/>
        </c:manualLayout>
      </c:layout>
      <c:lineChart>
        <c:grouping val="standard"/>
        <c:varyColors val="0"/>
        <c:ser>
          <c:idx val="0"/>
          <c:order val="0"/>
          <c:tx>
            <c:strRef>
              <c:f>Sheet1!$B$1</c:f>
              <c:strCache>
                <c:ptCount val="1"/>
                <c:pt idx="0">
                  <c:v>Electricity</c:v>
                </c:pt>
              </c:strCache>
            </c:strRef>
          </c:tx>
          <c:spPr>
            <a:ln w="50800">
              <a:solidFill>
                <a:schemeClr val="tx2"/>
              </a:solidFill>
            </a:ln>
          </c:spPr>
          <c:marker>
            <c:symbol val="none"/>
          </c:marker>
          <c:dPt>
            <c:idx val="0"/>
            <c:marker>
              <c:symbol val="circle"/>
              <c:size val="5"/>
              <c:spPr>
                <a:solidFill>
                  <a:schemeClr val="bg1"/>
                </a:solidFill>
                <a:ln w="50800">
                  <a:solidFill>
                    <a:schemeClr val="tx2"/>
                  </a:solidFill>
                </a:ln>
              </c:spPr>
            </c:marker>
            <c:bubble3D val="0"/>
          </c:dPt>
          <c:dPt>
            <c:idx val="6"/>
            <c:marker>
              <c:symbol val="circle"/>
              <c:size val="10"/>
              <c:spPr>
                <a:noFill/>
                <a:ln w="50800">
                  <a:noFill/>
                </a:ln>
              </c:spPr>
            </c:marker>
            <c:bubble3D val="0"/>
          </c:dPt>
          <c:dPt>
            <c:idx val="20"/>
            <c:marker>
              <c:symbol val="circle"/>
              <c:size val="5"/>
              <c:spPr>
                <a:solidFill>
                  <a:schemeClr val="tx2"/>
                </a:solidFill>
                <a:ln w="50800">
                  <a:solidFill>
                    <a:schemeClr val="tx2"/>
                  </a:solidFill>
                </a:ln>
              </c:spPr>
            </c:marker>
            <c:bubble3D val="0"/>
          </c:dPt>
          <c:cat>
            <c:numRef>
              <c:f>Sheet1!$A$2:$A$22</c:f>
              <c:numCache>
                <c:formatCode>General</c:formatCode>
                <c:ptCount val="21"/>
                <c:pt idx="0" formatCode="mmm\-yy">
                  <c:v>39783</c:v>
                </c:pt>
                <c:pt idx="1">
                  <c:v>2009</c:v>
                </c:pt>
                <c:pt idx="2">
                  <c:v>2009</c:v>
                </c:pt>
                <c:pt idx="3">
                  <c:v>2009</c:v>
                </c:pt>
                <c:pt idx="4">
                  <c:v>2009</c:v>
                </c:pt>
                <c:pt idx="5">
                  <c:v>2010</c:v>
                </c:pt>
                <c:pt idx="6">
                  <c:v>2010</c:v>
                </c:pt>
                <c:pt idx="7">
                  <c:v>2010</c:v>
                </c:pt>
                <c:pt idx="8">
                  <c:v>2010</c:v>
                </c:pt>
                <c:pt idx="9">
                  <c:v>2011</c:v>
                </c:pt>
                <c:pt idx="10">
                  <c:v>2011</c:v>
                </c:pt>
                <c:pt idx="11">
                  <c:v>2011</c:v>
                </c:pt>
                <c:pt idx="12">
                  <c:v>2011</c:v>
                </c:pt>
                <c:pt idx="13">
                  <c:v>2012</c:v>
                </c:pt>
                <c:pt idx="14">
                  <c:v>2012</c:v>
                </c:pt>
                <c:pt idx="15">
                  <c:v>2012</c:v>
                </c:pt>
                <c:pt idx="16">
                  <c:v>2012</c:v>
                </c:pt>
                <c:pt idx="17">
                  <c:v>2013</c:v>
                </c:pt>
                <c:pt idx="18">
                  <c:v>2013</c:v>
                </c:pt>
                <c:pt idx="19">
                  <c:v>2013</c:v>
                </c:pt>
                <c:pt idx="20" formatCode="mmm\-yy">
                  <c:v>41609</c:v>
                </c:pt>
              </c:numCache>
            </c:numRef>
          </c:cat>
          <c:val>
            <c:numRef>
              <c:f>Sheet1!$B$2:$B$22</c:f>
              <c:numCache>
                <c:formatCode>General</c:formatCode>
                <c:ptCount val="21"/>
                <c:pt idx="0">
                  <c:v>100</c:v>
                </c:pt>
                <c:pt idx="1">
                  <c:v>103.21103540286842</c:v>
                </c:pt>
                <c:pt idx="2">
                  <c:v>102.1105556186797</c:v>
                </c:pt>
                <c:pt idx="3">
                  <c:v>112.58493353028065</c:v>
                </c:pt>
                <c:pt idx="4">
                  <c:v>112.8571872813496</c:v>
                </c:pt>
                <c:pt idx="5">
                  <c:v>118.61337358714223</c:v>
                </c:pt>
                <c:pt idx="6">
                  <c:v>117.16340645232542</c:v>
                </c:pt>
                <c:pt idx="7">
                  <c:v>122.99562333673893</c:v>
                </c:pt>
                <c:pt idx="8">
                  <c:v>124.12144139931776</c:v>
                </c:pt>
                <c:pt idx="9">
                  <c:v>129.25855953695319</c:v>
                </c:pt>
                <c:pt idx="10">
                  <c:v>126.53331858221853</c:v>
                </c:pt>
                <c:pt idx="11">
                  <c:v>135.27623345679655</c:v>
                </c:pt>
                <c:pt idx="12">
                  <c:v>135.69280362793535</c:v>
                </c:pt>
                <c:pt idx="13">
                  <c:v>139.11409087290704</c:v>
                </c:pt>
                <c:pt idx="14">
                  <c:v>137.47206568564977</c:v>
                </c:pt>
                <c:pt idx="15">
                  <c:v>156.54629977256354</c:v>
                </c:pt>
                <c:pt idx="16">
                  <c:v>155.95279045634157</c:v>
                </c:pt>
                <c:pt idx="17">
                  <c:v>159.08160356578301</c:v>
                </c:pt>
                <c:pt idx="18">
                  <c:v>157.09525608876368</c:v>
                </c:pt>
                <c:pt idx="19">
                  <c:v>162.2651396168591</c:v>
                </c:pt>
                <c:pt idx="20">
                  <c:v>161.46755790490485</c:v>
                </c:pt>
              </c:numCache>
            </c:numRef>
          </c:val>
          <c:smooth val="0"/>
        </c:ser>
        <c:ser>
          <c:idx val="1"/>
          <c:order val="1"/>
          <c:tx>
            <c:strRef>
              <c:f>Sheet1!$C$1</c:f>
              <c:strCache>
                <c:ptCount val="1"/>
                <c:pt idx="0">
                  <c:v>Gas</c:v>
                </c:pt>
              </c:strCache>
            </c:strRef>
          </c:tx>
          <c:spPr>
            <a:ln w="50800">
              <a:solidFill>
                <a:schemeClr val="accent2"/>
              </a:solidFill>
            </a:ln>
          </c:spPr>
          <c:marker>
            <c:symbol val="none"/>
          </c:marker>
          <c:dPt>
            <c:idx val="0"/>
            <c:marker>
              <c:symbol val="circle"/>
              <c:size val="5"/>
              <c:spPr>
                <a:solidFill>
                  <a:schemeClr val="accent2"/>
                </a:solidFill>
                <a:ln w="50800">
                  <a:solidFill>
                    <a:schemeClr val="accent2"/>
                  </a:solidFill>
                </a:ln>
              </c:spPr>
            </c:marker>
            <c:bubble3D val="0"/>
          </c:dPt>
          <c:dPt>
            <c:idx val="6"/>
            <c:marker>
              <c:symbol val="circle"/>
              <c:size val="10"/>
              <c:spPr>
                <a:noFill/>
                <a:ln w="50800">
                  <a:noFill/>
                </a:ln>
              </c:spPr>
            </c:marker>
            <c:bubble3D val="0"/>
          </c:dPt>
          <c:dPt>
            <c:idx val="20"/>
            <c:marker>
              <c:symbol val="circle"/>
              <c:size val="5"/>
              <c:spPr>
                <a:solidFill>
                  <a:schemeClr val="accent2"/>
                </a:solidFill>
                <a:ln w="50800">
                  <a:solidFill>
                    <a:schemeClr val="accent2"/>
                  </a:solidFill>
                </a:ln>
              </c:spPr>
            </c:marker>
            <c:bubble3D val="0"/>
          </c:dPt>
          <c:cat>
            <c:numRef>
              <c:f>Sheet1!$A$2:$A$22</c:f>
              <c:numCache>
                <c:formatCode>General</c:formatCode>
                <c:ptCount val="21"/>
                <c:pt idx="0" formatCode="mmm\-yy">
                  <c:v>39783</c:v>
                </c:pt>
                <c:pt idx="1">
                  <c:v>2009</c:v>
                </c:pt>
                <c:pt idx="2">
                  <c:v>2009</c:v>
                </c:pt>
                <c:pt idx="3">
                  <c:v>2009</c:v>
                </c:pt>
                <c:pt idx="4">
                  <c:v>2009</c:v>
                </c:pt>
                <c:pt idx="5">
                  <c:v>2010</c:v>
                </c:pt>
                <c:pt idx="6">
                  <c:v>2010</c:v>
                </c:pt>
                <c:pt idx="7">
                  <c:v>2010</c:v>
                </c:pt>
                <c:pt idx="8">
                  <c:v>2010</c:v>
                </c:pt>
                <c:pt idx="9">
                  <c:v>2011</c:v>
                </c:pt>
                <c:pt idx="10">
                  <c:v>2011</c:v>
                </c:pt>
                <c:pt idx="11">
                  <c:v>2011</c:v>
                </c:pt>
                <c:pt idx="12">
                  <c:v>2011</c:v>
                </c:pt>
                <c:pt idx="13">
                  <c:v>2012</c:v>
                </c:pt>
                <c:pt idx="14">
                  <c:v>2012</c:v>
                </c:pt>
                <c:pt idx="15">
                  <c:v>2012</c:v>
                </c:pt>
                <c:pt idx="16">
                  <c:v>2012</c:v>
                </c:pt>
                <c:pt idx="17">
                  <c:v>2013</c:v>
                </c:pt>
                <c:pt idx="18">
                  <c:v>2013</c:v>
                </c:pt>
                <c:pt idx="19">
                  <c:v>2013</c:v>
                </c:pt>
                <c:pt idx="20" formatCode="mmm\-yy">
                  <c:v>41609</c:v>
                </c:pt>
              </c:numCache>
            </c:numRef>
          </c:cat>
          <c:val>
            <c:numRef>
              <c:f>Sheet1!$C$2:$C$22</c:f>
              <c:numCache>
                <c:formatCode>General</c:formatCode>
                <c:ptCount val="21"/>
                <c:pt idx="0">
                  <c:v>100</c:v>
                </c:pt>
                <c:pt idx="1">
                  <c:v>103.7047898338221</c:v>
                </c:pt>
                <c:pt idx="2">
                  <c:v>103.04001554001556</c:v>
                </c:pt>
                <c:pt idx="3">
                  <c:v>104.90740740740743</c:v>
                </c:pt>
                <c:pt idx="4">
                  <c:v>106.44976076555024</c:v>
                </c:pt>
                <c:pt idx="5">
                  <c:v>109.46257243279187</c:v>
                </c:pt>
                <c:pt idx="6">
                  <c:v>110.6037005569716</c:v>
                </c:pt>
                <c:pt idx="7">
                  <c:v>111.87283939082499</c:v>
                </c:pt>
                <c:pt idx="8">
                  <c:v>111.27137251237971</c:v>
                </c:pt>
                <c:pt idx="9">
                  <c:v>112.03943714127014</c:v>
                </c:pt>
                <c:pt idx="10">
                  <c:v>112.42523923444978</c:v>
                </c:pt>
                <c:pt idx="11">
                  <c:v>115.86911831886707</c:v>
                </c:pt>
                <c:pt idx="12">
                  <c:v>115.75537438513392</c:v>
                </c:pt>
                <c:pt idx="13">
                  <c:v>117.04545454545455</c:v>
                </c:pt>
                <c:pt idx="14">
                  <c:v>119.25605458160132</c:v>
                </c:pt>
                <c:pt idx="15">
                  <c:v>134.50463912927111</c:v>
                </c:pt>
                <c:pt idx="16">
                  <c:v>132.62097491549548</c:v>
                </c:pt>
                <c:pt idx="17">
                  <c:v>133.47288676236045</c:v>
                </c:pt>
                <c:pt idx="18">
                  <c:v>134.05787526427062</c:v>
                </c:pt>
                <c:pt idx="19">
                  <c:v>139.04057352043932</c:v>
                </c:pt>
                <c:pt idx="20">
                  <c:v>136.46004853106854</c:v>
                </c:pt>
              </c:numCache>
            </c:numRef>
          </c:val>
          <c:smooth val="0"/>
        </c:ser>
        <c:dLbls>
          <c:showLegendKey val="0"/>
          <c:showVal val="0"/>
          <c:showCatName val="0"/>
          <c:showSerName val="0"/>
          <c:showPercent val="0"/>
          <c:showBubbleSize val="0"/>
        </c:dLbls>
        <c:smooth val="0"/>
        <c:axId val="222606800"/>
        <c:axId val="222607192"/>
      </c:lineChart>
      <c:catAx>
        <c:axId val="222606800"/>
        <c:scaling>
          <c:orientation val="minMax"/>
        </c:scaling>
        <c:delete val="0"/>
        <c:axPos val="b"/>
        <c:numFmt formatCode="mmm\-yy" sourceLinked="1"/>
        <c:majorTickMark val="out"/>
        <c:minorTickMark val="none"/>
        <c:tickLblPos val="nextTo"/>
        <c:spPr>
          <a:ln>
            <a:solidFill>
              <a:schemeClr val="tx1"/>
            </a:solidFill>
          </a:ln>
        </c:spPr>
        <c:txPr>
          <a:bodyPr/>
          <a:lstStyle/>
          <a:p>
            <a:pPr>
              <a:defRPr sz="2200"/>
            </a:pPr>
            <a:endParaRPr lang="en-US"/>
          </a:p>
        </c:txPr>
        <c:crossAx val="222607192"/>
        <c:crosses val="autoZero"/>
        <c:auto val="1"/>
        <c:lblAlgn val="ctr"/>
        <c:lblOffset val="100"/>
        <c:tickLblSkip val="20"/>
        <c:tickMarkSkip val="20"/>
        <c:noMultiLvlLbl val="0"/>
      </c:catAx>
      <c:valAx>
        <c:axId val="222607192"/>
        <c:scaling>
          <c:orientation val="minMax"/>
          <c:max val="165"/>
          <c:min val="95"/>
        </c:scaling>
        <c:delete val="1"/>
        <c:axPos val="l"/>
        <c:numFmt formatCode="General" sourceLinked="1"/>
        <c:majorTickMark val="none"/>
        <c:minorTickMark val="none"/>
        <c:tickLblPos val="nextTo"/>
        <c:crossAx val="222606800"/>
        <c:crosses val="autoZero"/>
        <c:crossBetween val="midCat"/>
        <c:majorUnit val="10"/>
      </c:valAx>
    </c:plotArea>
    <c:plotVisOnly val="1"/>
    <c:dispBlanksAs val="gap"/>
    <c:showDLblsOverMax val="0"/>
  </c:chart>
  <c:txPr>
    <a:bodyPr/>
    <a:lstStyle/>
    <a:p>
      <a:pPr>
        <a:defRPr sz="1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73208156672724"/>
          <c:y val="3.2013852435112275E-2"/>
          <c:w val="0.74368463557439923"/>
          <c:h val="0.84511256926217559"/>
        </c:manualLayout>
      </c:layout>
      <c:scatterChart>
        <c:scatterStyle val="lineMarker"/>
        <c:varyColors val="0"/>
        <c:ser>
          <c:idx val="0"/>
          <c:order val="0"/>
          <c:tx>
            <c:strRef>
              <c:f>Sheet1!$B$1</c:f>
              <c:strCache>
                <c:ptCount val="1"/>
                <c:pt idx="0">
                  <c:v>Sydney</c:v>
                </c:pt>
              </c:strCache>
            </c:strRef>
          </c:tx>
          <c:spPr>
            <a:ln w="50800">
              <a:solidFill>
                <a:schemeClr val="accent2"/>
              </a:solidFill>
            </a:ln>
          </c:spPr>
          <c:marker>
            <c:symbol val="none"/>
          </c:marker>
          <c:dPt>
            <c:idx val="11"/>
            <c:marker>
              <c:symbol val="circle"/>
              <c:size val="10"/>
              <c:spPr>
                <a:solidFill>
                  <a:schemeClr val="bg1"/>
                </a:solidFill>
                <a:ln w="50800">
                  <a:solidFill>
                    <a:schemeClr val="accent2"/>
                  </a:solidFill>
                </a:ln>
              </c:spPr>
            </c:marker>
            <c:bubble3D val="0"/>
          </c:dPt>
          <c:xVal>
            <c:numRef>
              <c:f>Sheet1!$A$2:$A$18</c:f>
              <c:numCache>
                <c:formatCode>General</c:formatCode>
                <c:ptCount val="17"/>
                <c:pt idx="0">
                  <c:v>0</c:v>
                </c:pt>
                <c:pt idx="1">
                  <c:v>5</c:v>
                </c:pt>
                <c:pt idx="2">
                  <c:v>10</c:v>
                </c:pt>
                <c:pt idx="3">
                  <c:v>15</c:v>
                </c:pt>
                <c:pt idx="4">
                  <c:v>20</c:v>
                </c:pt>
                <c:pt idx="5">
                  <c:v>25</c:v>
                </c:pt>
                <c:pt idx="6">
                  <c:v>30</c:v>
                </c:pt>
                <c:pt idx="7">
                  <c:v>35</c:v>
                </c:pt>
                <c:pt idx="8">
                  <c:v>40</c:v>
                </c:pt>
                <c:pt idx="9">
                  <c:v>45</c:v>
                </c:pt>
                <c:pt idx="10">
                  <c:v>50</c:v>
                </c:pt>
                <c:pt idx="11">
                  <c:v>21.653123648676775</c:v>
                </c:pt>
                <c:pt idx="12">
                  <c:v>32.434274457655278</c:v>
                </c:pt>
                <c:pt idx="13">
                  <c:v>12.379796200767712</c:v>
                </c:pt>
                <c:pt idx="14">
                  <c:v>7.8206074912326784</c:v>
                </c:pt>
                <c:pt idx="15">
                  <c:v>9.387287126370552</c:v>
                </c:pt>
                <c:pt idx="16">
                  <c:v>34.087387642265476</c:v>
                </c:pt>
              </c:numCache>
            </c:numRef>
          </c:xVal>
          <c:yVal>
            <c:numRef>
              <c:f>Sheet1!$B$2:$B$18</c:f>
              <c:numCache>
                <c:formatCode>General</c:formatCode>
                <c:ptCount val="17"/>
                <c:pt idx="0">
                  <c:v>-1385.8053865397451</c:v>
                </c:pt>
                <c:pt idx="1">
                  <c:v>-1065.7999135153136</c:v>
                </c:pt>
                <c:pt idx="2">
                  <c:v>-745.79991351531362</c:v>
                </c:pt>
                <c:pt idx="3">
                  <c:v>-425.79991351531362</c:v>
                </c:pt>
                <c:pt idx="4">
                  <c:v>-105.79991351531362</c:v>
                </c:pt>
                <c:pt idx="5">
                  <c:v>214.20008648468638</c:v>
                </c:pt>
                <c:pt idx="6">
                  <c:v>534.20008648468638</c:v>
                </c:pt>
                <c:pt idx="7">
                  <c:v>854.20008648468638</c:v>
                </c:pt>
                <c:pt idx="8">
                  <c:v>1174.2000864846864</c:v>
                </c:pt>
                <c:pt idx="9">
                  <c:v>1494.2000864846864</c:v>
                </c:pt>
                <c:pt idx="10">
                  <c:v>1814.2000864846864</c:v>
                </c:pt>
                <c:pt idx="11">
                  <c:v>0</c:v>
                </c:pt>
                <c:pt idx="12">
                  <c:v>689.99365177462414</c:v>
                </c:pt>
                <c:pt idx="13">
                  <c:v>-593.49295666618002</c:v>
                </c:pt>
                <c:pt idx="14">
                  <c:v>-885.2810340764222</c:v>
                </c:pt>
                <c:pt idx="15">
                  <c:v>-785.01353742759829</c:v>
                </c:pt>
                <c:pt idx="16">
                  <c:v>795.79289558967685</c:v>
                </c:pt>
              </c:numCache>
            </c:numRef>
          </c:yVal>
          <c:smooth val="0"/>
        </c:ser>
        <c:ser>
          <c:idx val="1"/>
          <c:order val="1"/>
          <c:tx>
            <c:strRef>
              <c:f>Sheet1!$C$1</c:f>
              <c:strCache>
                <c:ptCount val="1"/>
                <c:pt idx="0">
                  <c:v>Melbourne</c:v>
                </c:pt>
              </c:strCache>
            </c:strRef>
          </c:tx>
          <c:spPr>
            <a:ln w="50800">
              <a:solidFill>
                <a:schemeClr val="accent3"/>
              </a:solidFill>
            </a:ln>
          </c:spPr>
          <c:marker>
            <c:symbol val="none"/>
          </c:marker>
          <c:dPt>
            <c:idx val="12"/>
            <c:marker>
              <c:symbol val="circle"/>
              <c:size val="10"/>
              <c:spPr>
                <a:solidFill>
                  <a:schemeClr val="bg1"/>
                </a:solidFill>
                <a:ln w="50800">
                  <a:solidFill>
                    <a:schemeClr val="accent3"/>
                  </a:solidFill>
                </a:ln>
              </c:spPr>
            </c:marker>
            <c:bubble3D val="0"/>
          </c:dPt>
          <c:xVal>
            <c:numRef>
              <c:f>Sheet1!$A$2:$A$18</c:f>
              <c:numCache>
                <c:formatCode>General</c:formatCode>
                <c:ptCount val="17"/>
                <c:pt idx="0">
                  <c:v>0</c:v>
                </c:pt>
                <c:pt idx="1">
                  <c:v>5</c:v>
                </c:pt>
                <c:pt idx="2">
                  <c:v>10</c:v>
                </c:pt>
                <c:pt idx="3">
                  <c:v>15</c:v>
                </c:pt>
                <c:pt idx="4">
                  <c:v>20</c:v>
                </c:pt>
                <c:pt idx="5">
                  <c:v>25</c:v>
                </c:pt>
                <c:pt idx="6">
                  <c:v>30</c:v>
                </c:pt>
                <c:pt idx="7">
                  <c:v>35</c:v>
                </c:pt>
                <c:pt idx="8">
                  <c:v>40</c:v>
                </c:pt>
                <c:pt idx="9">
                  <c:v>45</c:v>
                </c:pt>
                <c:pt idx="10">
                  <c:v>50</c:v>
                </c:pt>
                <c:pt idx="11">
                  <c:v>21.653123648676775</c:v>
                </c:pt>
                <c:pt idx="12">
                  <c:v>32.434274457655278</c:v>
                </c:pt>
                <c:pt idx="13">
                  <c:v>12.379796200767712</c:v>
                </c:pt>
                <c:pt idx="14">
                  <c:v>7.8206074912326784</c:v>
                </c:pt>
                <c:pt idx="15">
                  <c:v>9.387287126370552</c:v>
                </c:pt>
                <c:pt idx="16">
                  <c:v>34.087387642265476</c:v>
                </c:pt>
              </c:numCache>
            </c:numRef>
          </c:xVal>
          <c:yVal>
            <c:numRef>
              <c:f>Sheet1!$C$2:$C$18</c:f>
              <c:numCache>
                <c:formatCode>General</c:formatCode>
                <c:ptCount val="17"/>
                <c:pt idx="0">
                  <c:v>-2205.4853865397463</c:v>
                </c:pt>
                <c:pt idx="1">
                  <c:v>-1865.5306631205585</c:v>
                </c:pt>
                <c:pt idx="2">
                  <c:v>-1525.5306631205585</c:v>
                </c:pt>
                <c:pt idx="3">
                  <c:v>-1185.5306631205585</c:v>
                </c:pt>
                <c:pt idx="4">
                  <c:v>-845.53066312055853</c:v>
                </c:pt>
                <c:pt idx="5">
                  <c:v>-505.53066312055853</c:v>
                </c:pt>
                <c:pt idx="6">
                  <c:v>-165.53066312055853</c:v>
                </c:pt>
                <c:pt idx="7">
                  <c:v>174.46933687944147</c:v>
                </c:pt>
                <c:pt idx="8">
                  <c:v>514.46933687944147</c:v>
                </c:pt>
                <c:pt idx="9">
                  <c:v>854.46933687944147</c:v>
                </c:pt>
                <c:pt idx="10">
                  <c:v>1194.4693368794415</c:v>
                </c:pt>
                <c:pt idx="11">
                  <c:v>-733.11825501053772</c:v>
                </c:pt>
                <c:pt idx="12">
                  <c:v>0</c:v>
                </c:pt>
                <c:pt idx="13">
                  <c:v>-1363.704521468354</c:v>
                </c:pt>
                <c:pt idx="14">
                  <c:v>-1673.7293537167363</c:v>
                </c:pt>
                <c:pt idx="15">
                  <c:v>-1567.195138527361</c:v>
                </c:pt>
                <c:pt idx="16">
                  <c:v>112.41169655349404</c:v>
                </c:pt>
              </c:numCache>
            </c:numRef>
          </c:yVal>
          <c:smooth val="0"/>
        </c:ser>
        <c:ser>
          <c:idx val="2"/>
          <c:order val="2"/>
          <c:tx>
            <c:strRef>
              <c:f>Sheet1!$D$1</c:f>
              <c:strCache>
                <c:ptCount val="1"/>
                <c:pt idx="0">
                  <c:v>Brisbane</c:v>
                </c:pt>
              </c:strCache>
            </c:strRef>
          </c:tx>
          <c:spPr>
            <a:ln w="50800">
              <a:solidFill>
                <a:schemeClr val="accent1"/>
              </a:solidFill>
            </a:ln>
          </c:spPr>
          <c:marker>
            <c:symbol val="none"/>
          </c:marker>
          <c:dPt>
            <c:idx val="13"/>
            <c:marker>
              <c:symbol val="circle"/>
              <c:size val="10"/>
              <c:spPr>
                <a:solidFill>
                  <a:schemeClr val="bg1"/>
                </a:solidFill>
                <a:ln w="50800">
                  <a:solidFill>
                    <a:schemeClr val="accent1"/>
                  </a:solidFill>
                </a:ln>
              </c:spPr>
            </c:marker>
            <c:bubble3D val="0"/>
          </c:dPt>
          <c:xVal>
            <c:numRef>
              <c:f>Sheet1!$A$2:$A$18</c:f>
              <c:numCache>
                <c:formatCode>General</c:formatCode>
                <c:ptCount val="17"/>
                <c:pt idx="0">
                  <c:v>0</c:v>
                </c:pt>
                <c:pt idx="1">
                  <c:v>5</c:v>
                </c:pt>
                <c:pt idx="2">
                  <c:v>10</c:v>
                </c:pt>
                <c:pt idx="3">
                  <c:v>15</c:v>
                </c:pt>
                <c:pt idx="4">
                  <c:v>20</c:v>
                </c:pt>
                <c:pt idx="5">
                  <c:v>25</c:v>
                </c:pt>
                <c:pt idx="6">
                  <c:v>30</c:v>
                </c:pt>
                <c:pt idx="7">
                  <c:v>35</c:v>
                </c:pt>
                <c:pt idx="8">
                  <c:v>40</c:v>
                </c:pt>
                <c:pt idx="9">
                  <c:v>45</c:v>
                </c:pt>
                <c:pt idx="10">
                  <c:v>50</c:v>
                </c:pt>
                <c:pt idx="11">
                  <c:v>21.653123648676775</c:v>
                </c:pt>
                <c:pt idx="12">
                  <c:v>32.434274457655278</c:v>
                </c:pt>
                <c:pt idx="13">
                  <c:v>12.379796200767712</c:v>
                </c:pt>
                <c:pt idx="14">
                  <c:v>7.8206074912326784</c:v>
                </c:pt>
                <c:pt idx="15">
                  <c:v>9.387287126370552</c:v>
                </c:pt>
                <c:pt idx="16">
                  <c:v>34.087387642265476</c:v>
                </c:pt>
              </c:numCache>
            </c:numRef>
          </c:xVal>
          <c:yVal>
            <c:numRef>
              <c:f>Sheet1!$D$2:$D$18</c:f>
              <c:numCache>
                <c:formatCode>General</c:formatCode>
                <c:ptCount val="17"/>
                <c:pt idx="0">
                  <c:v>-804.70538653974609</c:v>
                </c:pt>
                <c:pt idx="1">
                  <c:v>-479.6867530499012</c:v>
                </c:pt>
                <c:pt idx="2">
                  <c:v>-154.6867530499012</c:v>
                </c:pt>
                <c:pt idx="3">
                  <c:v>170.3132469500988</c:v>
                </c:pt>
                <c:pt idx="4">
                  <c:v>495.3132469500988</c:v>
                </c:pt>
                <c:pt idx="5">
                  <c:v>820.3132469500988</c:v>
                </c:pt>
                <c:pt idx="6">
                  <c:v>1145.3132469500988</c:v>
                </c:pt>
                <c:pt idx="7">
                  <c:v>1470.3132469500988</c:v>
                </c:pt>
                <c:pt idx="8">
                  <c:v>1795.3132469500988</c:v>
                </c:pt>
                <c:pt idx="9">
                  <c:v>2120.3132469500988</c:v>
                </c:pt>
                <c:pt idx="10">
                  <c:v>2445.3132469500988</c:v>
                </c:pt>
                <c:pt idx="11">
                  <c:v>602.7662841140891</c:v>
                </c:pt>
                <c:pt idx="12">
                  <c:v>1303.5410866976918</c:v>
                </c:pt>
                <c:pt idx="13">
                  <c:v>0</c:v>
                </c:pt>
                <c:pt idx="14">
                  <c:v>-296.34726611977709</c:v>
                </c:pt>
                <c:pt idx="15">
                  <c:v>-194.51308983581532</c:v>
                </c:pt>
                <c:pt idx="16">
                  <c:v>1410.9934436973549</c:v>
                </c:pt>
              </c:numCache>
            </c:numRef>
          </c:yVal>
          <c:smooth val="0"/>
        </c:ser>
        <c:ser>
          <c:idx val="4"/>
          <c:order val="3"/>
          <c:tx>
            <c:strRef>
              <c:f>Sheet1!$F$1</c:f>
              <c:strCache>
                <c:ptCount val="1"/>
                <c:pt idx="0">
                  <c:v>Perth</c:v>
                </c:pt>
              </c:strCache>
            </c:strRef>
          </c:tx>
          <c:spPr>
            <a:ln w="50800">
              <a:solidFill>
                <a:schemeClr val="tx2"/>
              </a:solidFill>
            </a:ln>
          </c:spPr>
          <c:marker>
            <c:symbol val="none"/>
          </c:marker>
          <c:dPt>
            <c:idx val="15"/>
            <c:marker>
              <c:symbol val="circle"/>
              <c:size val="10"/>
              <c:spPr>
                <a:solidFill>
                  <a:schemeClr val="bg1"/>
                </a:solidFill>
                <a:ln w="50800">
                  <a:solidFill>
                    <a:schemeClr val="tx2"/>
                  </a:solidFill>
                </a:ln>
              </c:spPr>
            </c:marker>
            <c:bubble3D val="0"/>
          </c:dPt>
          <c:xVal>
            <c:numRef>
              <c:f>Sheet1!$A$2:$A$18</c:f>
              <c:numCache>
                <c:formatCode>General</c:formatCode>
                <c:ptCount val="17"/>
                <c:pt idx="0">
                  <c:v>0</c:v>
                </c:pt>
                <c:pt idx="1">
                  <c:v>5</c:v>
                </c:pt>
                <c:pt idx="2">
                  <c:v>10</c:v>
                </c:pt>
                <c:pt idx="3">
                  <c:v>15</c:v>
                </c:pt>
                <c:pt idx="4">
                  <c:v>20</c:v>
                </c:pt>
                <c:pt idx="5">
                  <c:v>25</c:v>
                </c:pt>
                <c:pt idx="6">
                  <c:v>30</c:v>
                </c:pt>
                <c:pt idx="7">
                  <c:v>35</c:v>
                </c:pt>
                <c:pt idx="8">
                  <c:v>40</c:v>
                </c:pt>
                <c:pt idx="9">
                  <c:v>45</c:v>
                </c:pt>
                <c:pt idx="10">
                  <c:v>50</c:v>
                </c:pt>
                <c:pt idx="11">
                  <c:v>21.653123648676775</c:v>
                </c:pt>
                <c:pt idx="12">
                  <c:v>32.434274457655278</c:v>
                </c:pt>
                <c:pt idx="13">
                  <c:v>12.379796200767712</c:v>
                </c:pt>
                <c:pt idx="14">
                  <c:v>7.8206074912326784</c:v>
                </c:pt>
                <c:pt idx="15">
                  <c:v>9.387287126370552</c:v>
                </c:pt>
                <c:pt idx="16">
                  <c:v>34.087387642265476</c:v>
                </c:pt>
              </c:numCache>
            </c:numRef>
          </c:xVal>
          <c:yVal>
            <c:numRef>
              <c:f>Sheet1!$F$2:$F$18</c:f>
              <c:numCache>
                <c:formatCode>General</c:formatCode>
                <c:ptCount val="17"/>
                <c:pt idx="0">
                  <c:v>-600.68538653974747</c:v>
                </c:pt>
                <c:pt idx="1">
                  <c:v>-280.78637608771533</c:v>
                </c:pt>
                <c:pt idx="2">
                  <c:v>39.213623912284675</c:v>
                </c:pt>
                <c:pt idx="3">
                  <c:v>359.21362391228467</c:v>
                </c:pt>
                <c:pt idx="4">
                  <c:v>679.21362391228467</c:v>
                </c:pt>
                <c:pt idx="5">
                  <c:v>999.21362391228467</c:v>
                </c:pt>
                <c:pt idx="6">
                  <c:v>1319.2136239122847</c:v>
                </c:pt>
                <c:pt idx="7">
                  <c:v>1639.2136239122847</c:v>
                </c:pt>
                <c:pt idx="8">
                  <c:v>1959.2136239122847</c:v>
                </c:pt>
                <c:pt idx="9">
                  <c:v>2279.2136239122847</c:v>
                </c:pt>
                <c:pt idx="10">
                  <c:v>2599.2136239122847</c:v>
                </c:pt>
                <c:pt idx="11">
                  <c:v>785.01353742759829</c:v>
                </c:pt>
                <c:pt idx="12">
                  <c:v>1475.0071892022224</c:v>
                </c:pt>
                <c:pt idx="13">
                  <c:v>191.52058076141827</c:v>
                </c:pt>
                <c:pt idx="14">
                  <c:v>-100.26749664882391</c:v>
                </c:pt>
                <c:pt idx="15">
                  <c:v>0</c:v>
                </c:pt>
                <c:pt idx="16">
                  <c:v>1580.8064330172751</c:v>
                </c:pt>
              </c:numCache>
            </c:numRef>
          </c:yVal>
          <c:smooth val="0"/>
        </c:ser>
        <c:ser>
          <c:idx val="3"/>
          <c:order val="4"/>
          <c:tx>
            <c:strRef>
              <c:f>Sheet1!$E$1</c:f>
              <c:strCache>
                <c:ptCount val="1"/>
                <c:pt idx="0">
                  <c:v>Adelaide</c:v>
                </c:pt>
              </c:strCache>
            </c:strRef>
          </c:tx>
          <c:spPr>
            <a:ln w="50800">
              <a:solidFill>
                <a:schemeClr val="bg2"/>
              </a:solidFill>
            </a:ln>
          </c:spPr>
          <c:marker>
            <c:symbol val="none"/>
          </c:marker>
          <c:dPt>
            <c:idx val="14"/>
            <c:marker>
              <c:symbol val="circle"/>
              <c:size val="10"/>
              <c:spPr>
                <a:solidFill>
                  <a:schemeClr val="bg1"/>
                </a:solidFill>
                <a:ln w="50800">
                  <a:solidFill>
                    <a:schemeClr val="bg2"/>
                  </a:solidFill>
                </a:ln>
              </c:spPr>
            </c:marker>
            <c:bubble3D val="0"/>
          </c:dPt>
          <c:xVal>
            <c:numRef>
              <c:f>Sheet1!$A$2:$A$18</c:f>
              <c:numCache>
                <c:formatCode>General</c:formatCode>
                <c:ptCount val="17"/>
                <c:pt idx="0">
                  <c:v>0</c:v>
                </c:pt>
                <c:pt idx="1">
                  <c:v>5</c:v>
                </c:pt>
                <c:pt idx="2">
                  <c:v>10</c:v>
                </c:pt>
                <c:pt idx="3">
                  <c:v>15</c:v>
                </c:pt>
                <c:pt idx="4">
                  <c:v>20</c:v>
                </c:pt>
                <c:pt idx="5">
                  <c:v>25</c:v>
                </c:pt>
                <c:pt idx="6">
                  <c:v>30</c:v>
                </c:pt>
                <c:pt idx="7">
                  <c:v>35</c:v>
                </c:pt>
                <c:pt idx="8">
                  <c:v>40</c:v>
                </c:pt>
                <c:pt idx="9">
                  <c:v>45</c:v>
                </c:pt>
                <c:pt idx="10">
                  <c:v>50</c:v>
                </c:pt>
                <c:pt idx="11">
                  <c:v>21.653123648676775</c:v>
                </c:pt>
                <c:pt idx="12">
                  <c:v>32.434274457655278</c:v>
                </c:pt>
                <c:pt idx="13">
                  <c:v>12.379796200767712</c:v>
                </c:pt>
                <c:pt idx="14">
                  <c:v>7.8206074912326784</c:v>
                </c:pt>
                <c:pt idx="15">
                  <c:v>9.387287126370552</c:v>
                </c:pt>
                <c:pt idx="16">
                  <c:v>34.087387642265476</c:v>
                </c:pt>
              </c:numCache>
            </c:numRef>
          </c:xVal>
          <c:yVal>
            <c:numRef>
              <c:f>Sheet1!$E$2:$E$18</c:f>
              <c:numCache>
                <c:formatCode>General</c:formatCode>
                <c:ptCount val="17"/>
                <c:pt idx="0">
                  <c:v>-500.47538653974652</c:v>
                </c:pt>
                <c:pt idx="1">
                  <c:v>-180.51887943889142</c:v>
                </c:pt>
                <c:pt idx="2">
                  <c:v>139.48112056110858</c:v>
                </c:pt>
                <c:pt idx="3">
                  <c:v>459.48112056110858</c:v>
                </c:pt>
                <c:pt idx="4">
                  <c:v>779.48112056110858</c:v>
                </c:pt>
                <c:pt idx="5">
                  <c:v>1099.4811205611086</c:v>
                </c:pt>
                <c:pt idx="6">
                  <c:v>1419.4811205611086</c:v>
                </c:pt>
                <c:pt idx="7">
                  <c:v>1739.4811205611086</c:v>
                </c:pt>
                <c:pt idx="8">
                  <c:v>2059.4811205611086</c:v>
                </c:pt>
                <c:pt idx="9">
                  <c:v>2379.4811205611086</c:v>
                </c:pt>
                <c:pt idx="10">
                  <c:v>2699.4811205611086</c:v>
                </c:pt>
                <c:pt idx="11">
                  <c:v>885.2810340764222</c:v>
                </c:pt>
                <c:pt idx="12">
                  <c:v>1575.2746858510463</c:v>
                </c:pt>
                <c:pt idx="13">
                  <c:v>291.78807741024218</c:v>
                </c:pt>
                <c:pt idx="14">
                  <c:v>0</c:v>
                </c:pt>
                <c:pt idx="15">
                  <c:v>100.26749664882391</c:v>
                </c:pt>
                <c:pt idx="16">
                  <c:v>1681.073929666099</c:v>
                </c:pt>
              </c:numCache>
            </c:numRef>
          </c:yVal>
          <c:smooth val="0"/>
        </c:ser>
        <c:dLbls>
          <c:showLegendKey val="0"/>
          <c:showVal val="0"/>
          <c:showCatName val="0"/>
          <c:showSerName val="0"/>
          <c:showPercent val="0"/>
          <c:showBubbleSize val="0"/>
        </c:dLbls>
        <c:axId val="222924968"/>
        <c:axId val="222925360"/>
      </c:scatterChart>
      <c:valAx>
        <c:axId val="222924968"/>
        <c:scaling>
          <c:orientation val="minMax"/>
          <c:max val="50.1"/>
          <c:min val="0"/>
        </c:scaling>
        <c:delete val="0"/>
        <c:axPos val="b"/>
        <c:numFmt formatCode="General" sourceLinked="1"/>
        <c:majorTickMark val="none"/>
        <c:minorTickMark val="none"/>
        <c:tickLblPos val="low"/>
        <c:spPr>
          <a:ln w="25400">
            <a:solidFill>
              <a:schemeClr val="tx1"/>
            </a:solidFill>
          </a:ln>
        </c:spPr>
        <c:txPr>
          <a:bodyPr/>
          <a:lstStyle/>
          <a:p>
            <a:pPr>
              <a:defRPr sz="2200"/>
            </a:pPr>
            <a:endParaRPr lang="en-US"/>
          </a:p>
        </c:txPr>
        <c:crossAx val="222925360"/>
        <c:crosses val="autoZero"/>
        <c:crossBetween val="midCat"/>
        <c:majorUnit val="10"/>
      </c:valAx>
      <c:valAx>
        <c:axId val="222925360"/>
        <c:scaling>
          <c:orientation val="minMax"/>
          <c:max val="3000"/>
          <c:min val="-30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2924968"/>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9655057540884311E-2"/>
          <c:y val="3.2013852435112275E-2"/>
          <c:w val="0.72615253381788814"/>
          <c:h val="0.88585331000291634"/>
        </c:manualLayout>
      </c:layout>
      <c:areaChart>
        <c:grouping val="stacked"/>
        <c:varyColors val="0"/>
        <c:ser>
          <c:idx val="0"/>
          <c:order val="0"/>
          <c:tx>
            <c:strRef>
              <c:f>Sheet1!$B$1</c:f>
              <c:strCache>
                <c:ptCount val="1"/>
                <c:pt idx="0">
                  <c:v>Germany</c:v>
                </c:pt>
              </c:strCache>
            </c:strRef>
          </c:tx>
          <c:spPr>
            <a:solidFill>
              <a:schemeClr val="bg2"/>
            </a:solidFill>
          </c:spPr>
          <c:cat>
            <c:numRef>
              <c:f>Sheet1!$A$2:$A$12</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Sheet1!$B$2:$B$12</c:f>
              <c:numCache>
                <c:formatCode>General</c:formatCode>
                <c:ptCount val="11"/>
                <c:pt idx="0">
                  <c:v>0.435</c:v>
                </c:pt>
                <c:pt idx="1">
                  <c:v>1.105</c:v>
                </c:pt>
                <c:pt idx="2">
                  <c:v>2.056</c:v>
                </c:pt>
                <c:pt idx="3">
                  <c:v>2.899</c:v>
                </c:pt>
                <c:pt idx="4">
                  <c:v>4.17</c:v>
                </c:pt>
                <c:pt idx="5">
                  <c:v>6.12</c:v>
                </c:pt>
                <c:pt idx="6">
                  <c:v>10.566000000000001</c:v>
                </c:pt>
                <c:pt idx="7">
                  <c:v>17.553999999999998</c:v>
                </c:pt>
                <c:pt idx="8">
                  <c:v>25.039000000000001</c:v>
                </c:pt>
                <c:pt idx="9">
                  <c:v>32.643000000000001</c:v>
                </c:pt>
                <c:pt idx="10">
                  <c:v>35.948</c:v>
                </c:pt>
              </c:numCache>
            </c:numRef>
          </c:val>
        </c:ser>
        <c:ser>
          <c:idx val="1"/>
          <c:order val="1"/>
          <c:tx>
            <c:strRef>
              <c:f>Sheet1!$C$1</c:f>
              <c:strCache>
                <c:ptCount val="1"/>
                <c:pt idx="0">
                  <c:v>China</c:v>
                </c:pt>
              </c:strCache>
            </c:strRef>
          </c:tx>
          <c:spPr>
            <a:solidFill>
              <a:schemeClr val="tx2"/>
            </a:solidFill>
          </c:spPr>
          <c:cat>
            <c:numRef>
              <c:f>Sheet1!$A$2:$A$12</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Sheet1!$C$2:$C$12</c:f>
              <c:numCache>
                <c:formatCode>General</c:formatCode>
                <c:ptCount val="11"/>
                <c:pt idx="0">
                  <c:v>5.5E-2</c:v>
                </c:pt>
                <c:pt idx="1">
                  <c:v>6.4000000000000001E-2</c:v>
                </c:pt>
                <c:pt idx="2">
                  <c:v>6.8000000000000005E-2</c:v>
                </c:pt>
                <c:pt idx="3">
                  <c:v>7.9899999999999999E-2</c:v>
                </c:pt>
                <c:pt idx="4">
                  <c:v>9.9900000000000003E-2</c:v>
                </c:pt>
                <c:pt idx="5">
                  <c:v>0.1399</c:v>
                </c:pt>
                <c:pt idx="6">
                  <c:v>0.29990000000000006</c:v>
                </c:pt>
                <c:pt idx="7">
                  <c:v>0.79989999999999994</c:v>
                </c:pt>
                <c:pt idx="8">
                  <c:v>3.2999000000000001</c:v>
                </c:pt>
                <c:pt idx="9">
                  <c:v>7</c:v>
                </c:pt>
                <c:pt idx="10">
                  <c:v>18.3</c:v>
                </c:pt>
              </c:numCache>
            </c:numRef>
          </c:val>
        </c:ser>
        <c:ser>
          <c:idx val="2"/>
          <c:order val="2"/>
          <c:tx>
            <c:strRef>
              <c:f>Sheet1!$D$1</c:f>
              <c:strCache>
                <c:ptCount val="1"/>
                <c:pt idx="0">
                  <c:v>Italy</c:v>
                </c:pt>
              </c:strCache>
            </c:strRef>
          </c:tx>
          <c:spPr>
            <a:solidFill>
              <a:schemeClr val="accent1"/>
            </a:solidFill>
            <a:ln w="25400">
              <a:noFill/>
            </a:ln>
          </c:spPr>
          <c:cat>
            <c:numRef>
              <c:f>Sheet1!$A$2:$A$12</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Sheet1!$D$2:$D$12</c:f>
              <c:numCache>
                <c:formatCode>General</c:formatCode>
                <c:ptCount val="11"/>
                <c:pt idx="0">
                  <c:v>2.5999999999999999E-2</c:v>
                </c:pt>
                <c:pt idx="1">
                  <c:v>3.0699999999999998E-2</c:v>
                </c:pt>
                <c:pt idx="2">
                  <c:v>3.7499999999999999E-2</c:v>
                </c:pt>
                <c:pt idx="3">
                  <c:v>0.05</c:v>
                </c:pt>
                <c:pt idx="4">
                  <c:v>0.1202</c:v>
                </c:pt>
                <c:pt idx="5">
                  <c:v>0.45829999999999999</c:v>
                </c:pt>
                <c:pt idx="6">
                  <c:v>1.1813</c:v>
                </c:pt>
                <c:pt idx="7">
                  <c:v>3.5023</c:v>
                </c:pt>
                <c:pt idx="8">
                  <c:v>12.802899999999999</c:v>
                </c:pt>
                <c:pt idx="9">
                  <c:v>16.138999999999999</c:v>
                </c:pt>
                <c:pt idx="10">
                  <c:v>17.600000000000001</c:v>
                </c:pt>
              </c:numCache>
            </c:numRef>
          </c:val>
        </c:ser>
        <c:ser>
          <c:idx val="3"/>
          <c:order val="3"/>
          <c:tx>
            <c:strRef>
              <c:f>Sheet1!$E$1</c:f>
              <c:strCache>
                <c:ptCount val="1"/>
                <c:pt idx="0">
                  <c:v>US</c:v>
                </c:pt>
              </c:strCache>
            </c:strRef>
          </c:tx>
          <c:spPr>
            <a:solidFill>
              <a:schemeClr val="accent2"/>
            </a:solidFill>
            <a:ln w="25400">
              <a:noFill/>
            </a:ln>
          </c:spPr>
          <c:cat>
            <c:numRef>
              <c:f>Sheet1!$A$2:$A$12</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Sheet1!$E$2:$E$12</c:f>
              <c:numCache>
                <c:formatCode>General</c:formatCode>
                <c:ptCount val="11"/>
                <c:pt idx="0">
                  <c:v>7.2999999999999995E-2</c:v>
                </c:pt>
                <c:pt idx="1">
                  <c:v>0.13100000000000001</c:v>
                </c:pt>
                <c:pt idx="2">
                  <c:v>0.17199999999999999</c:v>
                </c:pt>
                <c:pt idx="3">
                  <c:v>0.27500000000000002</c:v>
                </c:pt>
                <c:pt idx="4">
                  <c:v>0.42699999999999999</c:v>
                </c:pt>
                <c:pt idx="5">
                  <c:v>0.73799999999999999</c:v>
                </c:pt>
                <c:pt idx="6">
                  <c:v>1.1719999999999999</c:v>
                </c:pt>
                <c:pt idx="7">
                  <c:v>2.0219999999999998</c:v>
                </c:pt>
                <c:pt idx="8">
                  <c:v>3.91</c:v>
                </c:pt>
                <c:pt idx="9">
                  <c:v>7.2709999999999999</c:v>
                </c:pt>
                <c:pt idx="10">
                  <c:v>12.022</c:v>
                </c:pt>
              </c:numCache>
            </c:numRef>
          </c:val>
        </c:ser>
        <c:ser>
          <c:idx val="4"/>
          <c:order val="4"/>
          <c:tx>
            <c:strRef>
              <c:f>Sheet1!$F$1</c:f>
              <c:strCache>
                <c:ptCount val="1"/>
                <c:pt idx="0">
                  <c:v>Australia</c:v>
                </c:pt>
              </c:strCache>
            </c:strRef>
          </c:tx>
          <c:spPr>
            <a:solidFill>
              <a:schemeClr val="tx1"/>
            </a:solidFill>
            <a:ln w="25400">
              <a:noFill/>
            </a:ln>
          </c:spPr>
          <c:cat>
            <c:numRef>
              <c:f>Sheet1!$A$2:$A$12</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Sheet1!$F$2:$F$12</c:f>
              <c:numCache>
                <c:formatCode>General</c:formatCode>
                <c:ptCount val="11"/>
                <c:pt idx="0">
                  <c:v>4.5600000000000002E-2</c:v>
                </c:pt>
                <c:pt idx="1">
                  <c:v>5.2300000000000006E-2</c:v>
                </c:pt>
                <c:pt idx="2">
                  <c:v>6.0600000000000001E-2</c:v>
                </c:pt>
                <c:pt idx="3">
                  <c:v>7.0300000000000001E-2</c:v>
                </c:pt>
                <c:pt idx="4">
                  <c:v>8.2500000000000004E-2</c:v>
                </c:pt>
                <c:pt idx="5">
                  <c:v>0.1045</c:v>
                </c:pt>
                <c:pt idx="6">
                  <c:v>0.18759999999999999</c:v>
                </c:pt>
                <c:pt idx="7">
                  <c:v>0.57089999999999996</c:v>
                </c:pt>
                <c:pt idx="8">
                  <c:v>1.3768</c:v>
                </c:pt>
                <c:pt idx="9">
                  <c:v>2.407</c:v>
                </c:pt>
                <c:pt idx="10">
                  <c:v>3.2549999999999999</c:v>
                </c:pt>
              </c:numCache>
            </c:numRef>
          </c:val>
        </c:ser>
        <c:ser>
          <c:idx val="5"/>
          <c:order val="5"/>
          <c:tx>
            <c:strRef>
              <c:f>Sheet1!$G$1</c:f>
              <c:strCache>
                <c:ptCount val="1"/>
                <c:pt idx="0">
                  <c:v>Rest of World</c:v>
                </c:pt>
              </c:strCache>
            </c:strRef>
          </c:tx>
          <c:spPr>
            <a:solidFill>
              <a:schemeClr val="accent3"/>
            </a:solidFill>
            <a:ln w="25400">
              <a:noFill/>
            </a:ln>
          </c:spPr>
          <c:cat>
            <c:numRef>
              <c:f>Sheet1!$A$2:$A$12</c:f>
              <c:numCache>
                <c:formatCode>General</c:formatCode>
                <c:ptCount val="11"/>
                <c:pt idx="0">
                  <c:v>2003</c:v>
                </c:pt>
                <c:pt idx="1">
                  <c:v>2004</c:v>
                </c:pt>
                <c:pt idx="2">
                  <c:v>2005</c:v>
                </c:pt>
                <c:pt idx="3">
                  <c:v>2006</c:v>
                </c:pt>
                <c:pt idx="4">
                  <c:v>2007</c:v>
                </c:pt>
                <c:pt idx="5">
                  <c:v>2008</c:v>
                </c:pt>
                <c:pt idx="6">
                  <c:v>2009</c:v>
                </c:pt>
                <c:pt idx="7">
                  <c:v>2010</c:v>
                </c:pt>
                <c:pt idx="8">
                  <c:v>2011</c:v>
                </c:pt>
                <c:pt idx="9">
                  <c:v>2012</c:v>
                </c:pt>
                <c:pt idx="10">
                  <c:v>2013</c:v>
                </c:pt>
              </c:numCache>
            </c:numRef>
          </c:cat>
          <c:val>
            <c:numRef>
              <c:f>Sheet1!$G$2:$G$12</c:f>
              <c:numCache>
                <c:formatCode>General</c:formatCode>
                <c:ptCount val="11"/>
                <c:pt idx="0">
                  <c:v>1.9408090000000002</c:v>
                </c:pt>
                <c:pt idx="1">
                  <c:v>2.3150089999999994</c:v>
                </c:pt>
                <c:pt idx="2">
                  <c:v>2.6543089999999996</c:v>
                </c:pt>
                <c:pt idx="3">
                  <c:v>3.2443229999999987</c:v>
                </c:pt>
                <c:pt idx="4">
                  <c:v>4.3913581099999996</c:v>
                </c:pt>
                <c:pt idx="5">
                  <c:v>8.5023581099999994</c:v>
                </c:pt>
                <c:pt idx="6">
                  <c:v>10.858008109999995</c:v>
                </c:pt>
                <c:pt idx="7">
                  <c:v>16.880708109999997</c:v>
                </c:pt>
                <c:pt idx="8">
                  <c:v>24.789037298958668</c:v>
                </c:pt>
                <c:pt idx="9">
                  <c:v>36.615770439549266</c:v>
                </c:pt>
                <c:pt idx="10">
                  <c:v>52.511898564487751</c:v>
                </c:pt>
              </c:numCache>
            </c:numRef>
          </c:val>
        </c:ser>
        <c:dLbls>
          <c:showLegendKey val="0"/>
          <c:showVal val="0"/>
          <c:showCatName val="0"/>
          <c:showSerName val="0"/>
          <c:showPercent val="0"/>
          <c:showBubbleSize val="0"/>
        </c:dLbls>
        <c:axId val="222926144"/>
        <c:axId val="222926536"/>
      </c:areaChart>
      <c:catAx>
        <c:axId val="222926144"/>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222926536"/>
        <c:crosses val="autoZero"/>
        <c:auto val="1"/>
        <c:lblAlgn val="ctr"/>
        <c:lblOffset val="100"/>
        <c:tickLblSkip val="2"/>
        <c:tickMarkSkip val="2"/>
        <c:noMultiLvlLbl val="0"/>
      </c:catAx>
      <c:valAx>
        <c:axId val="222926536"/>
        <c:scaling>
          <c:orientation val="minMax"/>
          <c:max val="150"/>
          <c:min val="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2926144"/>
        <c:crosses val="autoZero"/>
        <c:crossBetween val="midCat"/>
        <c:majorUnit val="25"/>
      </c:valAx>
    </c:plotArea>
    <c:plotVisOnly val="1"/>
    <c:dispBlanksAs val="zero"/>
    <c:showDLblsOverMax val="0"/>
  </c:chart>
  <c:txPr>
    <a:bodyPr/>
    <a:lstStyle/>
    <a:p>
      <a:pPr>
        <a:defRPr sz="1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96910963052696E-2"/>
          <c:y val="3.2013852435112275E-2"/>
          <c:w val="0.77388976377952756"/>
          <c:h val="0.88585331000291634"/>
        </c:manualLayout>
      </c:layout>
      <c:areaChart>
        <c:grouping val="stacked"/>
        <c:varyColors val="0"/>
        <c:ser>
          <c:idx val="0"/>
          <c:order val="0"/>
          <c:tx>
            <c:strRef>
              <c:f>Sheet1!$B$1</c:f>
              <c:strCache>
                <c:ptCount val="1"/>
                <c:pt idx="0">
                  <c:v>Mining</c:v>
                </c:pt>
              </c:strCache>
            </c:strRef>
          </c:tx>
          <c:spPr>
            <a:solidFill>
              <a:schemeClr val="tx2"/>
            </a:solidFill>
            <a:ln w="3175">
              <a:solidFill>
                <a:srgbClr val="000000"/>
              </a:solidFill>
            </a:ln>
          </c:spPr>
          <c:cat>
            <c:numRef>
              <c:f>Sheet1!$A$2:$A$54</c:f>
              <c:numCache>
                <c:formatCode>mmm\-yyyy</c:formatCode>
                <c:ptCount val="53"/>
                <c:pt idx="0">
                  <c:v>22068</c:v>
                </c:pt>
                <c:pt idx="1">
                  <c:v>22433</c:v>
                </c:pt>
                <c:pt idx="2">
                  <c:v>22798</c:v>
                </c:pt>
                <c:pt idx="3">
                  <c:v>23163</c:v>
                </c:pt>
                <c:pt idx="4">
                  <c:v>23529</c:v>
                </c:pt>
                <c:pt idx="5">
                  <c:v>23894</c:v>
                </c:pt>
                <c:pt idx="6">
                  <c:v>24259</c:v>
                </c:pt>
                <c:pt idx="7">
                  <c:v>24624</c:v>
                </c:pt>
                <c:pt idx="8">
                  <c:v>24990</c:v>
                </c:pt>
                <c:pt idx="9">
                  <c:v>25355</c:v>
                </c:pt>
                <c:pt idx="10">
                  <c:v>25720</c:v>
                </c:pt>
                <c:pt idx="11">
                  <c:v>26085</c:v>
                </c:pt>
                <c:pt idx="12">
                  <c:v>26451</c:v>
                </c:pt>
                <c:pt idx="13">
                  <c:v>26816</c:v>
                </c:pt>
                <c:pt idx="14">
                  <c:v>27181</c:v>
                </c:pt>
                <c:pt idx="15">
                  <c:v>27546</c:v>
                </c:pt>
                <c:pt idx="16">
                  <c:v>27912</c:v>
                </c:pt>
                <c:pt idx="17">
                  <c:v>28277</c:v>
                </c:pt>
                <c:pt idx="18">
                  <c:v>28642</c:v>
                </c:pt>
                <c:pt idx="19">
                  <c:v>29007</c:v>
                </c:pt>
                <c:pt idx="20">
                  <c:v>29373</c:v>
                </c:pt>
                <c:pt idx="21">
                  <c:v>29738</c:v>
                </c:pt>
                <c:pt idx="22">
                  <c:v>30103</c:v>
                </c:pt>
                <c:pt idx="23">
                  <c:v>30468</c:v>
                </c:pt>
                <c:pt idx="24">
                  <c:v>30834</c:v>
                </c:pt>
                <c:pt idx="25">
                  <c:v>31199</c:v>
                </c:pt>
                <c:pt idx="26">
                  <c:v>31564</c:v>
                </c:pt>
                <c:pt idx="27">
                  <c:v>31929</c:v>
                </c:pt>
                <c:pt idx="28">
                  <c:v>32295</c:v>
                </c:pt>
                <c:pt idx="29">
                  <c:v>32660</c:v>
                </c:pt>
                <c:pt idx="30">
                  <c:v>33025</c:v>
                </c:pt>
                <c:pt idx="31">
                  <c:v>33390</c:v>
                </c:pt>
                <c:pt idx="32">
                  <c:v>33756</c:v>
                </c:pt>
                <c:pt idx="33">
                  <c:v>34121</c:v>
                </c:pt>
                <c:pt idx="34">
                  <c:v>34486</c:v>
                </c:pt>
                <c:pt idx="35">
                  <c:v>34851</c:v>
                </c:pt>
                <c:pt idx="36">
                  <c:v>35217</c:v>
                </c:pt>
                <c:pt idx="37">
                  <c:v>35582</c:v>
                </c:pt>
                <c:pt idx="38">
                  <c:v>35947</c:v>
                </c:pt>
                <c:pt idx="39">
                  <c:v>36312</c:v>
                </c:pt>
                <c:pt idx="40">
                  <c:v>36678</c:v>
                </c:pt>
                <c:pt idx="41">
                  <c:v>37043</c:v>
                </c:pt>
                <c:pt idx="42">
                  <c:v>37408</c:v>
                </c:pt>
                <c:pt idx="43">
                  <c:v>37773</c:v>
                </c:pt>
                <c:pt idx="44">
                  <c:v>38139</c:v>
                </c:pt>
                <c:pt idx="45">
                  <c:v>38504</c:v>
                </c:pt>
                <c:pt idx="46">
                  <c:v>38869</c:v>
                </c:pt>
                <c:pt idx="47">
                  <c:v>39234</c:v>
                </c:pt>
                <c:pt idx="48">
                  <c:v>39600</c:v>
                </c:pt>
                <c:pt idx="49">
                  <c:v>39965</c:v>
                </c:pt>
                <c:pt idx="50">
                  <c:v>40330</c:v>
                </c:pt>
                <c:pt idx="51">
                  <c:v>40695</c:v>
                </c:pt>
                <c:pt idx="52">
                  <c:v>41061</c:v>
                </c:pt>
              </c:numCache>
            </c:numRef>
          </c:cat>
          <c:val>
            <c:numRef>
              <c:f>Sheet1!$B$2:$B$54</c:f>
              <c:numCache>
                <c:formatCode>General</c:formatCode>
                <c:ptCount val="53"/>
                <c:pt idx="0">
                  <c:v>0.5062985956241336</c:v>
                </c:pt>
                <c:pt idx="1">
                  <c:v>0.53009575923392616</c:v>
                </c:pt>
                <c:pt idx="2">
                  <c:v>0.6029867568329107</c:v>
                </c:pt>
                <c:pt idx="3">
                  <c:v>0.78157565652355143</c:v>
                </c:pt>
                <c:pt idx="4">
                  <c:v>0.75432558578096276</c:v>
                </c:pt>
                <c:pt idx="5">
                  <c:v>0.95011876484560565</c:v>
                </c:pt>
                <c:pt idx="6">
                  <c:v>1.4632141389231401</c:v>
                </c:pt>
                <c:pt idx="7">
                  <c:v>1.4342600103237224</c:v>
                </c:pt>
                <c:pt idx="8">
                  <c:v>1.7320620112498286</c:v>
                </c:pt>
                <c:pt idx="9">
                  <c:v>2.0096045024928886</c:v>
                </c:pt>
                <c:pt idx="10">
                  <c:v>2.2169158548829131</c:v>
                </c:pt>
                <c:pt idx="11">
                  <c:v>2.7980354219377883</c:v>
                </c:pt>
                <c:pt idx="12">
                  <c:v>2.6422901347005778</c:v>
                </c:pt>
                <c:pt idx="13">
                  <c:v>1.4834469034553459</c:v>
                </c:pt>
                <c:pt idx="14">
                  <c:v>1.3651594068274557</c:v>
                </c:pt>
                <c:pt idx="15">
                  <c:v>1.4268242967794538</c:v>
                </c:pt>
                <c:pt idx="16">
                  <c:v>1.1544930321960596</c:v>
                </c:pt>
                <c:pt idx="17">
                  <c:v>0.96920610464511026</c:v>
                </c:pt>
                <c:pt idx="18">
                  <c:v>1.3347316236056821</c:v>
                </c:pt>
                <c:pt idx="19">
                  <c:v>1.5659389309114826</c:v>
                </c:pt>
                <c:pt idx="20">
                  <c:v>1.5757458579969661</c:v>
                </c:pt>
                <c:pt idx="21">
                  <c:v>2.2305076735240448</c:v>
                </c:pt>
                <c:pt idx="22">
                  <c:v>2.9319723246392644</c:v>
                </c:pt>
                <c:pt idx="23">
                  <c:v>3.1109302669682299</c:v>
                </c:pt>
                <c:pt idx="24">
                  <c:v>2.0425539877989447</c:v>
                </c:pt>
                <c:pt idx="25">
                  <c:v>1.7603988821785626</c:v>
                </c:pt>
                <c:pt idx="26">
                  <c:v>1.9299735930719291</c:v>
                </c:pt>
                <c:pt idx="27">
                  <c:v>1.9066297762056525</c:v>
                </c:pt>
                <c:pt idx="28">
                  <c:v>1.819268533894467</c:v>
                </c:pt>
                <c:pt idx="29">
                  <c:v>1.6494576511527459</c:v>
                </c:pt>
                <c:pt idx="30">
                  <c:v>1.5299919942279372</c:v>
                </c:pt>
                <c:pt idx="31">
                  <c:v>1.6107453607453608</c:v>
                </c:pt>
                <c:pt idx="32">
                  <c:v>1.4842949126760296</c:v>
                </c:pt>
                <c:pt idx="33">
                  <c:v>1.810626632499938</c:v>
                </c:pt>
                <c:pt idx="34">
                  <c:v>1.756821507106004</c:v>
                </c:pt>
                <c:pt idx="35">
                  <c:v>1.9007944821362384</c:v>
                </c:pt>
                <c:pt idx="36">
                  <c:v>2.07606120387763</c:v>
                </c:pt>
                <c:pt idx="37">
                  <c:v>2.2338244323874021</c:v>
                </c:pt>
                <c:pt idx="38">
                  <c:v>2.5667478302182931</c:v>
                </c:pt>
                <c:pt idx="39">
                  <c:v>2.1497158597254491</c:v>
                </c:pt>
                <c:pt idx="40">
                  <c:v>1.5210630221573718</c:v>
                </c:pt>
                <c:pt idx="41">
                  <c:v>1.341783433183146</c:v>
                </c:pt>
                <c:pt idx="42">
                  <c:v>1.4895065620413592</c:v>
                </c:pt>
                <c:pt idx="43">
                  <c:v>1.7296013664013106</c:v>
                </c:pt>
                <c:pt idx="44">
                  <c:v>1.8023928760462289</c:v>
                </c:pt>
                <c:pt idx="45">
                  <c:v>1.8973494221846772</c:v>
                </c:pt>
                <c:pt idx="46">
                  <c:v>2.8015976393210638</c:v>
                </c:pt>
                <c:pt idx="47">
                  <c:v>3.1738119436574994</c:v>
                </c:pt>
                <c:pt idx="48">
                  <c:v>3.7604194939084725</c:v>
                </c:pt>
                <c:pt idx="49">
                  <c:v>4.1983810800187831</c:v>
                </c:pt>
                <c:pt idx="50">
                  <c:v>3.825692652333216</c:v>
                </c:pt>
                <c:pt idx="51">
                  <c:v>4.5346922261604918</c:v>
                </c:pt>
                <c:pt idx="52">
                  <c:v>6.9664756347799761</c:v>
                </c:pt>
              </c:numCache>
            </c:numRef>
          </c:val>
        </c:ser>
        <c:ser>
          <c:idx val="1"/>
          <c:order val="1"/>
          <c:tx>
            <c:strRef>
              <c:f>Sheet1!$C$1</c:f>
              <c:strCache>
                <c:ptCount val="1"/>
                <c:pt idx="0">
                  <c:v>Non-mining</c:v>
                </c:pt>
              </c:strCache>
            </c:strRef>
          </c:tx>
          <c:spPr>
            <a:solidFill>
              <a:schemeClr val="accent2"/>
            </a:solidFill>
            <a:ln w="3175">
              <a:solidFill>
                <a:srgbClr val="000000"/>
              </a:solidFill>
            </a:ln>
          </c:spPr>
          <c:cat>
            <c:numRef>
              <c:f>Sheet1!$A$2:$A$54</c:f>
              <c:numCache>
                <c:formatCode>mmm\-yyyy</c:formatCode>
                <c:ptCount val="53"/>
                <c:pt idx="0">
                  <c:v>22068</c:v>
                </c:pt>
                <c:pt idx="1">
                  <c:v>22433</c:v>
                </c:pt>
                <c:pt idx="2">
                  <c:v>22798</c:v>
                </c:pt>
                <c:pt idx="3">
                  <c:v>23163</c:v>
                </c:pt>
                <c:pt idx="4">
                  <c:v>23529</c:v>
                </c:pt>
                <c:pt idx="5">
                  <c:v>23894</c:v>
                </c:pt>
                <c:pt idx="6">
                  <c:v>24259</c:v>
                </c:pt>
                <c:pt idx="7">
                  <c:v>24624</c:v>
                </c:pt>
                <c:pt idx="8">
                  <c:v>24990</c:v>
                </c:pt>
                <c:pt idx="9">
                  <c:v>25355</c:v>
                </c:pt>
                <c:pt idx="10">
                  <c:v>25720</c:v>
                </c:pt>
                <c:pt idx="11">
                  <c:v>26085</c:v>
                </c:pt>
                <c:pt idx="12">
                  <c:v>26451</c:v>
                </c:pt>
                <c:pt idx="13">
                  <c:v>26816</c:v>
                </c:pt>
                <c:pt idx="14">
                  <c:v>27181</c:v>
                </c:pt>
                <c:pt idx="15">
                  <c:v>27546</c:v>
                </c:pt>
                <c:pt idx="16">
                  <c:v>27912</c:v>
                </c:pt>
                <c:pt idx="17">
                  <c:v>28277</c:v>
                </c:pt>
                <c:pt idx="18">
                  <c:v>28642</c:v>
                </c:pt>
                <c:pt idx="19">
                  <c:v>29007</c:v>
                </c:pt>
                <c:pt idx="20">
                  <c:v>29373</c:v>
                </c:pt>
                <c:pt idx="21">
                  <c:v>29738</c:v>
                </c:pt>
                <c:pt idx="22">
                  <c:v>30103</c:v>
                </c:pt>
                <c:pt idx="23">
                  <c:v>30468</c:v>
                </c:pt>
                <c:pt idx="24">
                  <c:v>30834</c:v>
                </c:pt>
                <c:pt idx="25">
                  <c:v>31199</c:v>
                </c:pt>
                <c:pt idx="26">
                  <c:v>31564</c:v>
                </c:pt>
                <c:pt idx="27">
                  <c:v>31929</c:v>
                </c:pt>
                <c:pt idx="28">
                  <c:v>32295</c:v>
                </c:pt>
                <c:pt idx="29">
                  <c:v>32660</c:v>
                </c:pt>
                <c:pt idx="30">
                  <c:v>33025</c:v>
                </c:pt>
                <c:pt idx="31">
                  <c:v>33390</c:v>
                </c:pt>
                <c:pt idx="32">
                  <c:v>33756</c:v>
                </c:pt>
                <c:pt idx="33">
                  <c:v>34121</c:v>
                </c:pt>
                <c:pt idx="34">
                  <c:v>34486</c:v>
                </c:pt>
                <c:pt idx="35">
                  <c:v>34851</c:v>
                </c:pt>
                <c:pt idx="36">
                  <c:v>35217</c:v>
                </c:pt>
                <c:pt idx="37">
                  <c:v>35582</c:v>
                </c:pt>
                <c:pt idx="38">
                  <c:v>35947</c:v>
                </c:pt>
                <c:pt idx="39">
                  <c:v>36312</c:v>
                </c:pt>
                <c:pt idx="40">
                  <c:v>36678</c:v>
                </c:pt>
                <c:pt idx="41">
                  <c:v>37043</c:v>
                </c:pt>
                <c:pt idx="42">
                  <c:v>37408</c:v>
                </c:pt>
                <c:pt idx="43">
                  <c:v>37773</c:v>
                </c:pt>
                <c:pt idx="44">
                  <c:v>38139</c:v>
                </c:pt>
                <c:pt idx="45">
                  <c:v>38504</c:v>
                </c:pt>
                <c:pt idx="46">
                  <c:v>38869</c:v>
                </c:pt>
                <c:pt idx="47">
                  <c:v>39234</c:v>
                </c:pt>
                <c:pt idx="48">
                  <c:v>39600</c:v>
                </c:pt>
                <c:pt idx="49">
                  <c:v>39965</c:v>
                </c:pt>
                <c:pt idx="50">
                  <c:v>40330</c:v>
                </c:pt>
                <c:pt idx="51">
                  <c:v>40695</c:v>
                </c:pt>
                <c:pt idx="52">
                  <c:v>41061</c:v>
                </c:pt>
              </c:numCache>
            </c:numRef>
          </c:cat>
          <c:val>
            <c:numRef>
              <c:f>Sheet1!$C$2:$C$54</c:f>
              <c:numCache>
                <c:formatCode>0.00000;\-0.00000;0.00000;@</c:formatCode>
                <c:ptCount val="53"/>
                <c:pt idx="0">
                  <c:v>17.262371165089505</c:v>
                </c:pt>
                <c:pt idx="1">
                  <c:v>17.265161878704969</c:v>
                </c:pt>
                <c:pt idx="2">
                  <c:v>16.207382361228515</c:v>
                </c:pt>
                <c:pt idx="3">
                  <c:v>15.991037932471864</c:v>
                </c:pt>
                <c:pt idx="4">
                  <c:v>16.071849512045638</c:v>
                </c:pt>
                <c:pt idx="5">
                  <c:v>16.061325847549124</c:v>
                </c:pt>
                <c:pt idx="6">
                  <c:v>16.341964652692148</c:v>
                </c:pt>
                <c:pt idx="7">
                  <c:v>15.773173069832609</c:v>
                </c:pt>
                <c:pt idx="8">
                  <c:v>16.120181094800383</c:v>
                </c:pt>
                <c:pt idx="9">
                  <c:v>15.275441225950509</c:v>
                </c:pt>
                <c:pt idx="10">
                  <c:v>15.645944699210377</c:v>
                </c:pt>
                <c:pt idx="11">
                  <c:v>14.726893883018306</c:v>
                </c:pt>
                <c:pt idx="12">
                  <c:v>13.63646585261643</c:v>
                </c:pt>
                <c:pt idx="13">
                  <c:v>13.535950471366258</c:v>
                </c:pt>
                <c:pt idx="14">
                  <c:v>13.349699764456092</c:v>
                </c:pt>
                <c:pt idx="15">
                  <c:v>10.946483545834095</c:v>
                </c:pt>
                <c:pt idx="16">
                  <c:v>10.535800096107641</c:v>
                </c:pt>
                <c:pt idx="17">
                  <c:v>10.27712423743988</c:v>
                </c:pt>
                <c:pt idx="18">
                  <c:v>10.449041853370197</c:v>
                </c:pt>
                <c:pt idx="19">
                  <c:v>11.31911592333055</c:v>
                </c:pt>
                <c:pt idx="20">
                  <c:v>10.91942056575151</c:v>
                </c:pt>
                <c:pt idx="21">
                  <c:v>11.584461277914167</c:v>
                </c:pt>
                <c:pt idx="22">
                  <c:v>11.689198415949747</c:v>
                </c:pt>
                <c:pt idx="23">
                  <c:v>9.8559470713817667</c:v>
                </c:pt>
                <c:pt idx="24">
                  <c:v>10.122478386167147</c:v>
                </c:pt>
                <c:pt idx="25">
                  <c:v>11.118331082401108</c:v>
                </c:pt>
                <c:pt idx="26">
                  <c:v>11.71514343151688</c:v>
                </c:pt>
                <c:pt idx="27">
                  <c:v>12.196967043743214</c:v>
                </c:pt>
                <c:pt idx="28">
                  <c:v>13.284819505762814</c:v>
                </c:pt>
                <c:pt idx="29">
                  <c:v>13.593899831848766</c:v>
                </c:pt>
                <c:pt idx="30">
                  <c:v>12.807999841861292</c:v>
                </c:pt>
                <c:pt idx="31">
                  <c:v>10.565613690613691</c:v>
                </c:pt>
                <c:pt idx="32">
                  <c:v>9.073236868336144</c:v>
                </c:pt>
                <c:pt idx="33">
                  <c:v>9.2315410799415965</c:v>
                </c:pt>
                <c:pt idx="34">
                  <c:v>9.6303252248166817</c:v>
                </c:pt>
                <c:pt idx="35">
                  <c:v>10.718659855284999</c:v>
                </c:pt>
                <c:pt idx="36">
                  <c:v>10.949679538611115</c:v>
                </c:pt>
                <c:pt idx="37">
                  <c:v>11.253505499280049</c:v>
                </c:pt>
                <c:pt idx="38">
                  <c:v>11.733195327015585</c:v>
                </c:pt>
                <c:pt idx="39">
                  <c:v>11.537285768530257</c:v>
                </c:pt>
                <c:pt idx="40">
                  <c:v>12.347497194265577</c:v>
                </c:pt>
                <c:pt idx="41">
                  <c:v>11.392922569830031</c:v>
                </c:pt>
                <c:pt idx="42">
                  <c:v>11.084472043107604</c:v>
                </c:pt>
                <c:pt idx="43">
                  <c:v>11.937533086289042</c:v>
                </c:pt>
                <c:pt idx="44">
                  <c:v>12.08059234442525</c:v>
                </c:pt>
                <c:pt idx="45">
                  <c:v>12.655040506249396</c:v>
                </c:pt>
                <c:pt idx="46">
                  <c:v>12.79136615448939</c:v>
                </c:pt>
                <c:pt idx="47">
                  <c:v>12.432901967408933</c:v>
                </c:pt>
                <c:pt idx="48">
                  <c:v>12.687342436661984</c:v>
                </c:pt>
                <c:pt idx="49">
                  <c:v>11.986354065597114</c:v>
                </c:pt>
                <c:pt idx="50">
                  <c:v>10.823986411981599</c:v>
                </c:pt>
                <c:pt idx="51">
                  <c:v>9.6197132534789098</c:v>
                </c:pt>
                <c:pt idx="52">
                  <c:v>9.7674696431710792</c:v>
                </c:pt>
              </c:numCache>
            </c:numRef>
          </c:val>
        </c:ser>
        <c:dLbls>
          <c:showLegendKey val="0"/>
          <c:showVal val="0"/>
          <c:showCatName val="0"/>
          <c:showSerName val="0"/>
          <c:showPercent val="0"/>
          <c:showBubbleSize val="0"/>
        </c:dLbls>
        <c:axId val="222927320"/>
        <c:axId val="222927712"/>
      </c:areaChart>
      <c:dateAx>
        <c:axId val="222927320"/>
        <c:scaling>
          <c:orientation val="minMax"/>
          <c:min val="21916"/>
        </c:scaling>
        <c:delete val="0"/>
        <c:axPos val="b"/>
        <c:numFmt formatCode="yyyy" sourceLinked="0"/>
        <c:majorTickMark val="out"/>
        <c:minorTickMark val="none"/>
        <c:tickLblPos val="nextTo"/>
        <c:spPr>
          <a:ln>
            <a:solidFill>
              <a:schemeClr val="tx1"/>
            </a:solidFill>
          </a:ln>
        </c:spPr>
        <c:txPr>
          <a:bodyPr rot="0" vert="horz"/>
          <a:lstStyle/>
          <a:p>
            <a:pPr>
              <a:defRPr/>
            </a:pPr>
            <a:endParaRPr lang="en-US"/>
          </a:p>
        </c:txPr>
        <c:crossAx val="222927712"/>
        <c:crosses val="autoZero"/>
        <c:auto val="1"/>
        <c:lblOffset val="100"/>
        <c:baseTimeUnit val="years"/>
        <c:majorUnit val="10"/>
        <c:majorTimeUnit val="years"/>
      </c:dateAx>
      <c:valAx>
        <c:axId val="222927712"/>
        <c:scaling>
          <c:orientation val="minMax"/>
        </c:scaling>
        <c:delete val="0"/>
        <c:axPos val="l"/>
        <c:majorGridlines>
          <c:spPr>
            <a:ln>
              <a:solidFill>
                <a:schemeClr val="accent6">
                  <a:lumMod val="60000"/>
                  <a:lumOff val="40000"/>
                </a:schemeClr>
              </a:solidFill>
            </a:ln>
          </c:spPr>
        </c:majorGridlines>
        <c:numFmt formatCode="General" sourceLinked="0"/>
        <c:majorTickMark val="out"/>
        <c:minorTickMark val="none"/>
        <c:tickLblPos val="nextTo"/>
        <c:spPr>
          <a:ln>
            <a:solidFill>
              <a:schemeClr val="tx1"/>
            </a:solidFill>
          </a:ln>
        </c:spPr>
        <c:crossAx val="222927320"/>
        <c:crosses val="autoZero"/>
        <c:crossBetween val="midCat"/>
        <c:majorUnit val="5"/>
      </c:valAx>
    </c:plotArea>
    <c:plotVisOnly val="1"/>
    <c:dispBlanksAs val="zero"/>
    <c:showDLblsOverMax val="0"/>
  </c:chart>
  <c:txPr>
    <a:bodyPr/>
    <a:lstStyle/>
    <a:p>
      <a:pPr>
        <a:defRPr sz="22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355533637048601E-2"/>
          <c:y val="2.7879702537182853E-2"/>
          <c:w val="0.87245131124244557"/>
          <c:h val="0.9027251385243511"/>
        </c:manualLayout>
      </c:layout>
      <c:areaChart>
        <c:grouping val="standard"/>
        <c:varyColors val="0"/>
        <c:ser>
          <c:idx val="2"/>
          <c:order val="0"/>
          <c:tx>
            <c:strRef>
              <c:f>Sheet1!$B$1</c:f>
              <c:strCache>
                <c:ptCount val="1"/>
                <c:pt idx="0">
                  <c:v>Consumption</c:v>
                </c:pt>
              </c:strCache>
            </c:strRef>
          </c:tx>
          <c:spPr>
            <a:solidFill>
              <a:schemeClr val="tx2"/>
            </a:solidFill>
          </c:spPr>
          <c:cat>
            <c:numRef>
              <c:f>Sheet1!$A$2:$A$50</c:f>
              <c:numCache>
                <c:formatCode>[$-F400]h:mm\ AM/PM</c:formatCode>
                <c:ptCount val="49"/>
                <c:pt idx="0">
                  <c:v>0</c:v>
                </c:pt>
                <c:pt idx="1">
                  <c:v>2.0833333333333332E-2</c:v>
                </c:pt>
                <c:pt idx="2">
                  <c:v>4.1666666666666664E-2</c:v>
                </c:pt>
                <c:pt idx="3">
                  <c:v>6.25E-2</c:v>
                </c:pt>
                <c:pt idx="4">
                  <c:v>8.3333333333333301E-2</c:v>
                </c:pt>
                <c:pt idx="5">
                  <c:v>0.104166666666667</c:v>
                </c:pt>
                <c:pt idx="6">
                  <c:v>0.125</c:v>
                </c:pt>
                <c:pt idx="7">
                  <c:v>0.14583333333333301</c:v>
                </c:pt>
                <c:pt idx="8">
                  <c:v>0.16666666666666599</c:v>
                </c:pt>
                <c:pt idx="9">
                  <c:v>0.1875</c:v>
                </c:pt>
                <c:pt idx="10">
                  <c:v>0.20833333333333301</c:v>
                </c:pt>
                <c:pt idx="11">
                  <c:v>0.22916666666666599</c:v>
                </c:pt>
                <c:pt idx="12">
                  <c:v>0.25</c:v>
                </c:pt>
                <c:pt idx="13">
                  <c:v>0.27083333333333298</c:v>
                </c:pt>
                <c:pt idx="14">
                  <c:v>0.29166666666666602</c:v>
                </c:pt>
                <c:pt idx="15">
                  <c:v>0.3125</c:v>
                </c:pt>
                <c:pt idx="16">
                  <c:v>0.33333333333333298</c:v>
                </c:pt>
                <c:pt idx="17">
                  <c:v>0.35416666666666602</c:v>
                </c:pt>
                <c:pt idx="18">
                  <c:v>0.375</c:v>
                </c:pt>
                <c:pt idx="19">
                  <c:v>0.39583333333333298</c:v>
                </c:pt>
                <c:pt idx="20">
                  <c:v>0.41666666666666602</c:v>
                </c:pt>
                <c:pt idx="21">
                  <c:v>0.4375</c:v>
                </c:pt>
                <c:pt idx="22">
                  <c:v>0.45833333333333298</c:v>
                </c:pt>
                <c:pt idx="23">
                  <c:v>0.47916666666666602</c:v>
                </c:pt>
                <c:pt idx="24">
                  <c:v>0.5</c:v>
                </c:pt>
                <c:pt idx="25">
                  <c:v>0.52083333333333304</c:v>
                </c:pt>
                <c:pt idx="26">
                  <c:v>0.54166666666666596</c:v>
                </c:pt>
                <c:pt idx="27">
                  <c:v>0.5625</c:v>
                </c:pt>
                <c:pt idx="28">
                  <c:v>0.58333333333333304</c:v>
                </c:pt>
                <c:pt idx="29">
                  <c:v>0.60416666666666596</c:v>
                </c:pt>
                <c:pt idx="30">
                  <c:v>0.625</c:v>
                </c:pt>
                <c:pt idx="31">
                  <c:v>0.64583333333333304</c:v>
                </c:pt>
                <c:pt idx="32">
                  <c:v>0.66666666666666596</c:v>
                </c:pt>
                <c:pt idx="33">
                  <c:v>0.6875</c:v>
                </c:pt>
                <c:pt idx="34">
                  <c:v>0.70833333333333304</c:v>
                </c:pt>
                <c:pt idx="35">
                  <c:v>0.72916666666666596</c:v>
                </c:pt>
                <c:pt idx="36">
                  <c:v>0.75</c:v>
                </c:pt>
                <c:pt idx="37">
                  <c:v>0.77083333333333304</c:v>
                </c:pt>
                <c:pt idx="38">
                  <c:v>0.79166666666666596</c:v>
                </c:pt>
                <c:pt idx="39">
                  <c:v>0.8125</c:v>
                </c:pt>
                <c:pt idx="40">
                  <c:v>0.83333333333333304</c:v>
                </c:pt>
                <c:pt idx="41">
                  <c:v>0.85416666666666596</c:v>
                </c:pt>
                <c:pt idx="42">
                  <c:v>0.875</c:v>
                </c:pt>
                <c:pt idx="43">
                  <c:v>0.89583333333333304</c:v>
                </c:pt>
                <c:pt idx="44">
                  <c:v>0.91666666666666596</c:v>
                </c:pt>
                <c:pt idx="45">
                  <c:v>0.9375</c:v>
                </c:pt>
                <c:pt idx="46">
                  <c:v>0.95833333333333304</c:v>
                </c:pt>
                <c:pt idx="47">
                  <c:v>0.97916666666666596</c:v>
                </c:pt>
                <c:pt idx="48">
                  <c:v>0</c:v>
                </c:pt>
              </c:numCache>
            </c:numRef>
          </c:cat>
          <c:val>
            <c:numRef>
              <c:f>Sheet1!$B$2:$B$50</c:f>
              <c:numCache>
                <c:formatCode>General</c:formatCode>
                <c:ptCount val="49"/>
                <c:pt idx="0">
                  <c:v>0.45661307838524556</c:v>
                </c:pt>
                <c:pt idx="1">
                  <c:v>0.3954631478524589</c:v>
                </c:pt>
                <c:pt idx="2">
                  <c:v>0.33614828202185798</c:v>
                </c:pt>
                <c:pt idx="3">
                  <c:v>0.30297011741256841</c:v>
                </c:pt>
                <c:pt idx="4">
                  <c:v>0.29387865169398902</c:v>
                </c:pt>
                <c:pt idx="5">
                  <c:v>0.28548495000819679</c:v>
                </c:pt>
                <c:pt idx="6">
                  <c:v>0.25997324843169384</c:v>
                </c:pt>
                <c:pt idx="7">
                  <c:v>0.25624133125409826</c:v>
                </c:pt>
                <c:pt idx="8">
                  <c:v>0.25616935024043697</c:v>
                </c:pt>
                <c:pt idx="9">
                  <c:v>0.25797342561748648</c:v>
                </c:pt>
                <c:pt idx="10">
                  <c:v>0.26414084113387981</c:v>
                </c:pt>
                <c:pt idx="11">
                  <c:v>0.2730566757896174</c:v>
                </c:pt>
                <c:pt idx="12">
                  <c:v>0.30794810392349736</c:v>
                </c:pt>
                <c:pt idx="13">
                  <c:v>0.35750719628142075</c:v>
                </c:pt>
                <c:pt idx="14">
                  <c:v>0.48056095095901574</c:v>
                </c:pt>
                <c:pt idx="15">
                  <c:v>0.60150033547814175</c:v>
                </c:pt>
                <c:pt idx="16">
                  <c:v>0.62216249143715852</c:v>
                </c:pt>
                <c:pt idx="17">
                  <c:v>0.66061636727868878</c:v>
                </c:pt>
                <c:pt idx="18">
                  <c:v>0.59364145057103801</c:v>
                </c:pt>
                <c:pt idx="19">
                  <c:v>0.58829632589344261</c:v>
                </c:pt>
                <c:pt idx="20">
                  <c:v>0.53796705098633868</c:v>
                </c:pt>
                <c:pt idx="21">
                  <c:v>0.53186447311202167</c:v>
                </c:pt>
                <c:pt idx="22">
                  <c:v>0.50911264368305975</c:v>
                </c:pt>
                <c:pt idx="23">
                  <c:v>0.52691232369125651</c:v>
                </c:pt>
                <c:pt idx="24">
                  <c:v>0.51315340144535526</c:v>
                </c:pt>
                <c:pt idx="25">
                  <c:v>0.50807409082240407</c:v>
                </c:pt>
                <c:pt idx="26">
                  <c:v>0.49503899793989126</c:v>
                </c:pt>
                <c:pt idx="27">
                  <c:v>0.51882395064207643</c:v>
                </c:pt>
                <c:pt idx="28">
                  <c:v>0.52768687592349695</c:v>
                </c:pt>
                <c:pt idx="29">
                  <c:v>0.54985597642349682</c:v>
                </c:pt>
                <c:pt idx="30">
                  <c:v>0.57437639625956272</c:v>
                </c:pt>
                <c:pt idx="31">
                  <c:v>0.6080935774590166</c:v>
                </c:pt>
                <c:pt idx="32">
                  <c:v>0.72244683614754135</c:v>
                </c:pt>
                <c:pt idx="33">
                  <c:v>0.78608005472131171</c:v>
                </c:pt>
                <c:pt idx="34">
                  <c:v>0.80863536318579188</c:v>
                </c:pt>
                <c:pt idx="35">
                  <c:v>0.83125999547267726</c:v>
                </c:pt>
                <c:pt idx="36">
                  <c:v>0.88293493972131099</c:v>
                </c:pt>
                <c:pt idx="37">
                  <c:v>0.96782849918579272</c:v>
                </c:pt>
                <c:pt idx="38">
                  <c:v>1.0248284825683067</c:v>
                </c:pt>
                <c:pt idx="39">
                  <c:v>1.0352072386612028</c:v>
                </c:pt>
                <c:pt idx="40">
                  <c:v>0.99866818062841478</c:v>
                </c:pt>
                <c:pt idx="41">
                  <c:v>0.99271817054644829</c:v>
                </c:pt>
                <c:pt idx="42">
                  <c:v>0.94477231024590147</c:v>
                </c:pt>
                <c:pt idx="43">
                  <c:v>0.87143224923497176</c:v>
                </c:pt>
                <c:pt idx="44">
                  <c:v>0.83865398633879706</c:v>
                </c:pt>
                <c:pt idx="45">
                  <c:v>0.74925753795081973</c:v>
                </c:pt>
                <c:pt idx="46">
                  <c:v>0.67943822597267745</c:v>
                </c:pt>
                <c:pt idx="47">
                  <c:v>0.57729040606284088</c:v>
                </c:pt>
                <c:pt idx="48">
                  <c:v>0.45661307838524556</c:v>
                </c:pt>
              </c:numCache>
            </c:numRef>
          </c:val>
        </c:ser>
        <c:dLbls>
          <c:showLegendKey val="0"/>
          <c:showVal val="0"/>
          <c:showCatName val="0"/>
          <c:showSerName val="0"/>
          <c:showPercent val="0"/>
          <c:showBubbleSize val="0"/>
        </c:dLbls>
        <c:axId val="222928496"/>
        <c:axId val="223447680"/>
      </c:areaChart>
      <c:areaChart>
        <c:grouping val="standard"/>
        <c:varyColors val="0"/>
        <c:ser>
          <c:idx val="3"/>
          <c:order val="1"/>
          <c:tx>
            <c:strRef>
              <c:f>Sheet1!$C$1</c:f>
              <c:strCache>
                <c:ptCount val="1"/>
                <c:pt idx="0">
                  <c:v>Solar PV (2 kW)2</c:v>
                </c:pt>
              </c:strCache>
            </c:strRef>
          </c:tx>
          <c:spPr>
            <a:solidFill>
              <a:schemeClr val="accent3"/>
            </a:solidFill>
          </c:spPr>
          <c:cat>
            <c:numRef>
              <c:f>Sheet1!$A$2:$A$50</c:f>
              <c:numCache>
                <c:formatCode>[$-F400]h:mm\ AM/PM</c:formatCode>
                <c:ptCount val="49"/>
                <c:pt idx="0">
                  <c:v>0</c:v>
                </c:pt>
                <c:pt idx="1">
                  <c:v>2.0833333333333332E-2</c:v>
                </c:pt>
                <c:pt idx="2">
                  <c:v>4.1666666666666664E-2</c:v>
                </c:pt>
                <c:pt idx="3">
                  <c:v>6.25E-2</c:v>
                </c:pt>
                <c:pt idx="4">
                  <c:v>8.3333333333333301E-2</c:v>
                </c:pt>
                <c:pt idx="5">
                  <c:v>0.104166666666667</c:v>
                </c:pt>
                <c:pt idx="6">
                  <c:v>0.125</c:v>
                </c:pt>
                <c:pt idx="7">
                  <c:v>0.14583333333333301</c:v>
                </c:pt>
                <c:pt idx="8">
                  <c:v>0.16666666666666599</c:v>
                </c:pt>
                <c:pt idx="9">
                  <c:v>0.1875</c:v>
                </c:pt>
                <c:pt idx="10">
                  <c:v>0.20833333333333301</c:v>
                </c:pt>
                <c:pt idx="11">
                  <c:v>0.22916666666666599</c:v>
                </c:pt>
                <c:pt idx="12">
                  <c:v>0.25</c:v>
                </c:pt>
                <c:pt idx="13">
                  <c:v>0.27083333333333298</c:v>
                </c:pt>
                <c:pt idx="14">
                  <c:v>0.29166666666666602</c:v>
                </c:pt>
                <c:pt idx="15">
                  <c:v>0.3125</c:v>
                </c:pt>
                <c:pt idx="16">
                  <c:v>0.33333333333333298</c:v>
                </c:pt>
                <c:pt idx="17">
                  <c:v>0.35416666666666602</c:v>
                </c:pt>
                <c:pt idx="18">
                  <c:v>0.375</c:v>
                </c:pt>
                <c:pt idx="19">
                  <c:v>0.39583333333333298</c:v>
                </c:pt>
                <c:pt idx="20">
                  <c:v>0.41666666666666602</c:v>
                </c:pt>
                <c:pt idx="21">
                  <c:v>0.4375</c:v>
                </c:pt>
                <c:pt idx="22">
                  <c:v>0.45833333333333298</c:v>
                </c:pt>
                <c:pt idx="23">
                  <c:v>0.47916666666666602</c:v>
                </c:pt>
                <c:pt idx="24">
                  <c:v>0.5</c:v>
                </c:pt>
                <c:pt idx="25">
                  <c:v>0.52083333333333304</c:v>
                </c:pt>
                <c:pt idx="26">
                  <c:v>0.54166666666666596</c:v>
                </c:pt>
                <c:pt idx="27">
                  <c:v>0.5625</c:v>
                </c:pt>
                <c:pt idx="28">
                  <c:v>0.58333333333333304</c:v>
                </c:pt>
                <c:pt idx="29">
                  <c:v>0.60416666666666596</c:v>
                </c:pt>
                <c:pt idx="30">
                  <c:v>0.625</c:v>
                </c:pt>
                <c:pt idx="31">
                  <c:v>0.64583333333333304</c:v>
                </c:pt>
                <c:pt idx="32">
                  <c:v>0.66666666666666596</c:v>
                </c:pt>
                <c:pt idx="33">
                  <c:v>0.6875</c:v>
                </c:pt>
                <c:pt idx="34">
                  <c:v>0.70833333333333304</c:v>
                </c:pt>
                <c:pt idx="35">
                  <c:v>0.72916666666666596</c:v>
                </c:pt>
                <c:pt idx="36">
                  <c:v>0.75</c:v>
                </c:pt>
                <c:pt idx="37">
                  <c:v>0.77083333333333304</c:v>
                </c:pt>
                <c:pt idx="38">
                  <c:v>0.79166666666666596</c:v>
                </c:pt>
                <c:pt idx="39">
                  <c:v>0.8125</c:v>
                </c:pt>
                <c:pt idx="40">
                  <c:v>0.83333333333333304</c:v>
                </c:pt>
                <c:pt idx="41">
                  <c:v>0.85416666666666596</c:v>
                </c:pt>
                <c:pt idx="42">
                  <c:v>0.875</c:v>
                </c:pt>
                <c:pt idx="43">
                  <c:v>0.89583333333333304</c:v>
                </c:pt>
                <c:pt idx="44">
                  <c:v>0.91666666666666596</c:v>
                </c:pt>
                <c:pt idx="45">
                  <c:v>0.9375</c:v>
                </c:pt>
                <c:pt idx="46">
                  <c:v>0.95833333333333304</c:v>
                </c:pt>
                <c:pt idx="47">
                  <c:v>0.97916666666666596</c:v>
                </c:pt>
                <c:pt idx="48">
                  <c:v>0</c:v>
                </c:pt>
              </c:numCache>
            </c:numRef>
          </c:cat>
          <c:val>
            <c:numRef>
              <c:f>Sheet1!$C$2:$C$50</c:f>
              <c:numCache>
                <c:formatCode>General</c:formatCode>
                <c:ptCount val="49"/>
                <c:pt idx="11">
                  <c:v>0</c:v>
                </c:pt>
                <c:pt idx="12">
                  <c:v>2.2151555450386482E-3</c:v>
                </c:pt>
                <c:pt idx="13">
                  <c:v>4.1294797746357963E-2</c:v>
                </c:pt>
                <c:pt idx="14">
                  <c:v>0.13075430993321535</c:v>
                </c:pt>
                <c:pt idx="15">
                  <c:v>0.26858335627374913</c:v>
                </c:pt>
                <c:pt idx="16">
                  <c:v>0.45923511242427628</c:v>
                </c:pt>
                <c:pt idx="17">
                  <c:v>0.67383156393193999</c:v>
                </c:pt>
                <c:pt idx="18">
                  <c:v>0.8798112932749238</c:v>
                </c:pt>
                <c:pt idx="19">
                  <c:v>1.0690508348890881</c:v>
                </c:pt>
                <c:pt idx="20">
                  <c:v>1.2359391479846857</c:v>
                </c:pt>
                <c:pt idx="21">
                  <c:v>1.3759958488950685</c:v>
                </c:pt>
                <c:pt idx="22">
                  <c:v>1.4856728470585634</c:v>
                </c:pt>
                <c:pt idx="23">
                  <c:v>1.562293970079367</c:v>
                </c:pt>
                <c:pt idx="24">
                  <c:v>1.6040339979719649</c:v>
                </c:pt>
                <c:pt idx="25">
                  <c:v>1.6099125596233326</c:v>
                </c:pt>
                <c:pt idx="26">
                  <c:v>1.5797931169580295</c:v>
                </c:pt>
                <c:pt idx="27">
                  <c:v>1.5143830081624234</c:v>
                </c:pt>
                <c:pt idx="28">
                  <c:v>1.4152340607823124</c:v>
                </c:pt>
                <c:pt idx="29">
                  <c:v>1.2847465983841848</c:v>
                </c:pt>
                <c:pt idx="30">
                  <c:v>1.1261843621581382</c:v>
                </c:pt>
                <c:pt idx="31">
                  <c:v>0.94371786119358181</c:v>
                </c:pt>
                <c:pt idx="32">
                  <c:v>0.74255007560900466</c:v>
                </c:pt>
                <c:pt idx="33">
                  <c:v>0.52947702382487705</c:v>
                </c:pt>
                <c:pt idx="34">
                  <c:v>0.32178732143418848</c:v>
                </c:pt>
                <c:pt idx="35">
                  <c:v>0.16628737239484775</c:v>
                </c:pt>
                <c:pt idx="36">
                  <c:v>6.1505743655951468E-2</c:v>
                </c:pt>
                <c:pt idx="37">
                  <c:v>8.0402912076431559E-3</c:v>
                </c:pt>
                <c:pt idx="38">
                  <c:v>0</c:v>
                </c:pt>
              </c:numCache>
            </c:numRef>
          </c:val>
        </c:ser>
        <c:ser>
          <c:idx val="4"/>
          <c:order val="2"/>
          <c:tx>
            <c:strRef>
              <c:f>Sheet1!$D$1</c:f>
              <c:strCache>
                <c:ptCount val="1"/>
                <c:pt idx="0">
                  <c:v>Solar PV (2 kW)4</c:v>
                </c:pt>
              </c:strCache>
            </c:strRef>
          </c:tx>
          <c:spPr>
            <a:solidFill>
              <a:schemeClr val="accent2"/>
            </a:solidFill>
          </c:spPr>
          <c:cat>
            <c:numRef>
              <c:f>Sheet1!$A$2:$A$50</c:f>
              <c:numCache>
                <c:formatCode>[$-F400]h:mm\ AM/PM</c:formatCode>
                <c:ptCount val="49"/>
                <c:pt idx="0">
                  <c:v>0</c:v>
                </c:pt>
                <c:pt idx="1">
                  <c:v>2.0833333333333332E-2</c:v>
                </c:pt>
                <c:pt idx="2">
                  <c:v>4.1666666666666664E-2</c:v>
                </c:pt>
                <c:pt idx="3">
                  <c:v>6.25E-2</c:v>
                </c:pt>
                <c:pt idx="4">
                  <c:v>8.3333333333333301E-2</c:v>
                </c:pt>
                <c:pt idx="5">
                  <c:v>0.104166666666667</c:v>
                </c:pt>
                <c:pt idx="6">
                  <c:v>0.125</c:v>
                </c:pt>
                <c:pt idx="7">
                  <c:v>0.14583333333333301</c:v>
                </c:pt>
                <c:pt idx="8">
                  <c:v>0.16666666666666599</c:v>
                </c:pt>
                <c:pt idx="9">
                  <c:v>0.1875</c:v>
                </c:pt>
                <c:pt idx="10">
                  <c:v>0.20833333333333301</c:v>
                </c:pt>
                <c:pt idx="11">
                  <c:v>0.22916666666666599</c:v>
                </c:pt>
                <c:pt idx="12">
                  <c:v>0.25</c:v>
                </c:pt>
                <c:pt idx="13">
                  <c:v>0.27083333333333298</c:v>
                </c:pt>
                <c:pt idx="14">
                  <c:v>0.29166666666666602</c:v>
                </c:pt>
                <c:pt idx="15">
                  <c:v>0.3125</c:v>
                </c:pt>
                <c:pt idx="16">
                  <c:v>0.33333333333333298</c:v>
                </c:pt>
                <c:pt idx="17">
                  <c:v>0.35416666666666602</c:v>
                </c:pt>
                <c:pt idx="18">
                  <c:v>0.375</c:v>
                </c:pt>
                <c:pt idx="19">
                  <c:v>0.39583333333333298</c:v>
                </c:pt>
                <c:pt idx="20">
                  <c:v>0.41666666666666602</c:v>
                </c:pt>
                <c:pt idx="21">
                  <c:v>0.4375</c:v>
                </c:pt>
                <c:pt idx="22">
                  <c:v>0.45833333333333298</c:v>
                </c:pt>
                <c:pt idx="23">
                  <c:v>0.47916666666666602</c:v>
                </c:pt>
                <c:pt idx="24">
                  <c:v>0.5</c:v>
                </c:pt>
                <c:pt idx="25">
                  <c:v>0.52083333333333304</c:v>
                </c:pt>
                <c:pt idx="26">
                  <c:v>0.54166666666666596</c:v>
                </c:pt>
                <c:pt idx="27">
                  <c:v>0.5625</c:v>
                </c:pt>
                <c:pt idx="28">
                  <c:v>0.58333333333333304</c:v>
                </c:pt>
                <c:pt idx="29">
                  <c:v>0.60416666666666596</c:v>
                </c:pt>
                <c:pt idx="30">
                  <c:v>0.625</c:v>
                </c:pt>
                <c:pt idx="31">
                  <c:v>0.64583333333333304</c:v>
                </c:pt>
                <c:pt idx="32">
                  <c:v>0.66666666666666596</c:v>
                </c:pt>
                <c:pt idx="33">
                  <c:v>0.6875</c:v>
                </c:pt>
                <c:pt idx="34">
                  <c:v>0.70833333333333304</c:v>
                </c:pt>
                <c:pt idx="35">
                  <c:v>0.72916666666666596</c:v>
                </c:pt>
                <c:pt idx="36">
                  <c:v>0.75</c:v>
                </c:pt>
                <c:pt idx="37">
                  <c:v>0.77083333333333304</c:v>
                </c:pt>
                <c:pt idx="38">
                  <c:v>0.79166666666666596</c:v>
                </c:pt>
                <c:pt idx="39">
                  <c:v>0.8125</c:v>
                </c:pt>
                <c:pt idx="40">
                  <c:v>0.83333333333333304</c:v>
                </c:pt>
                <c:pt idx="41">
                  <c:v>0.85416666666666596</c:v>
                </c:pt>
                <c:pt idx="42">
                  <c:v>0.875</c:v>
                </c:pt>
                <c:pt idx="43">
                  <c:v>0.89583333333333304</c:v>
                </c:pt>
                <c:pt idx="44">
                  <c:v>0.91666666666666596</c:v>
                </c:pt>
                <c:pt idx="45">
                  <c:v>0.9375</c:v>
                </c:pt>
                <c:pt idx="46">
                  <c:v>0.95833333333333304</c:v>
                </c:pt>
                <c:pt idx="47">
                  <c:v>0.97916666666666596</c:v>
                </c:pt>
                <c:pt idx="48">
                  <c:v>0</c:v>
                </c:pt>
              </c:numCache>
            </c:numRef>
          </c:cat>
          <c:val>
            <c:numRef>
              <c:f>Sheet1!$D$2:$D$50</c:f>
              <c:numCache>
                <c:formatCode>General</c:formatCode>
                <c:ptCount val="49"/>
                <c:pt idx="12">
                  <c:v>2.2151555450386482E-3</c:v>
                </c:pt>
                <c:pt idx="13">
                  <c:v>4.1294797746357963E-2</c:v>
                </c:pt>
                <c:pt idx="14">
                  <c:v>0.13075430993321535</c:v>
                </c:pt>
                <c:pt idx="15">
                  <c:v>0.26858335627374913</c:v>
                </c:pt>
                <c:pt idx="16">
                  <c:v>0.45923511242427628</c:v>
                </c:pt>
                <c:pt idx="17">
                  <c:v>0.66061636727868878</c:v>
                </c:pt>
                <c:pt idx="18">
                  <c:v>0.59364145057103801</c:v>
                </c:pt>
                <c:pt idx="19">
                  <c:v>0.58829632589344261</c:v>
                </c:pt>
                <c:pt idx="20">
                  <c:v>0.53796705098633868</c:v>
                </c:pt>
                <c:pt idx="21">
                  <c:v>0.53186447311202167</c:v>
                </c:pt>
                <c:pt idx="22">
                  <c:v>0.50911264368305975</c:v>
                </c:pt>
                <c:pt idx="23">
                  <c:v>0.52691232369125651</c:v>
                </c:pt>
                <c:pt idx="24">
                  <c:v>0.51315340144535526</c:v>
                </c:pt>
                <c:pt idx="25">
                  <c:v>0.50807409082240407</c:v>
                </c:pt>
                <c:pt idx="26">
                  <c:v>0.49503899793989126</c:v>
                </c:pt>
                <c:pt idx="27">
                  <c:v>0.51882395064207643</c:v>
                </c:pt>
                <c:pt idx="28">
                  <c:v>0.52768687592349695</c:v>
                </c:pt>
                <c:pt idx="29">
                  <c:v>0.54985597642349682</c:v>
                </c:pt>
                <c:pt idx="30">
                  <c:v>0.57437639625956272</c:v>
                </c:pt>
                <c:pt idx="31">
                  <c:v>0.6080935774590166</c:v>
                </c:pt>
                <c:pt idx="32">
                  <c:v>0.72244683614754135</c:v>
                </c:pt>
                <c:pt idx="33">
                  <c:v>0.52947702382487705</c:v>
                </c:pt>
                <c:pt idx="34">
                  <c:v>0.32178732143418848</c:v>
                </c:pt>
                <c:pt idx="35">
                  <c:v>0.16628737239484775</c:v>
                </c:pt>
                <c:pt idx="36">
                  <c:v>6.1505743655951468E-2</c:v>
                </c:pt>
                <c:pt idx="37">
                  <c:v>8.0402912076431559E-3</c:v>
                </c:pt>
                <c:pt idx="38">
                  <c:v>0</c:v>
                </c:pt>
              </c:numCache>
            </c:numRef>
          </c:val>
        </c:ser>
        <c:dLbls>
          <c:showLegendKey val="0"/>
          <c:showVal val="0"/>
          <c:showCatName val="0"/>
          <c:showSerName val="0"/>
          <c:showPercent val="0"/>
          <c:showBubbleSize val="0"/>
        </c:dLbls>
        <c:axId val="223448464"/>
        <c:axId val="223448072"/>
      </c:areaChart>
      <c:catAx>
        <c:axId val="222928496"/>
        <c:scaling>
          <c:orientation val="minMax"/>
        </c:scaling>
        <c:delete val="0"/>
        <c:axPos val="b"/>
        <c:numFmt formatCode="h:mmAM/PM;\ @" sourceLinked="0"/>
        <c:majorTickMark val="out"/>
        <c:minorTickMark val="none"/>
        <c:tickLblPos val="nextTo"/>
        <c:spPr>
          <a:ln>
            <a:solidFill>
              <a:schemeClr val="tx1"/>
            </a:solidFill>
          </a:ln>
        </c:spPr>
        <c:txPr>
          <a:bodyPr/>
          <a:lstStyle/>
          <a:p>
            <a:pPr>
              <a:defRPr sz="2200"/>
            </a:pPr>
            <a:endParaRPr lang="en-US"/>
          </a:p>
        </c:txPr>
        <c:crossAx val="223447680"/>
        <c:crosses val="autoZero"/>
        <c:auto val="1"/>
        <c:lblAlgn val="ctr"/>
        <c:lblOffset val="100"/>
        <c:tickLblSkip val="12"/>
        <c:tickMarkSkip val="12"/>
        <c:noMultiLvlLbl val="1"/>
      </c:catAx>
      <c:valAx>
        <c:axId val="223447680"/>
        <c:scaling>
          <c:orientation val="minMax"/>
          <c:max val="2"/>
          <c:min val="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2928496"/>
        <c:crosses val="autoZero"/>
        <c:crossBetween val="midCat"/>
        <c:majorUnit val="0.4"/>
      </c:valAx>
      <c:valAx>
        <c:axId val="223448072"/>
        <c:scaling>
          <c:orientation val="minMax"/>
        </c:scaling>
        <c:delete val="1"/>
        <c:axPos val="r"/>
        <c:numFmt formatCode="General" sourceLinked="1"/>
        <c:majorTickMark val="out"/>
        <c:minorTickMark val="none"/>
        <c:tickLblPos val="nextTo"/>
        <c:crossAx val="223448464"/>
        <c:crosses val="max"/>
        <c:crossBetween val="between"/>
      </c:valAx>
      <c:catAx>
        <c:axId val="223448464"/>
        <c:scaling>
          <c:orientation val="minMax"/>
        </c:scaling>
        <c:delete val="1"/>
        <c:axPos val="b"/>
        <c:numFmt formatCode="[$-F400]h:mm\ AM/PM" sourceLinked="1"/>
        <c:majorTickMark val="out"/>
        <c:minorTickMark val="none"/>
        <c:tickLblPos val="nextTo"/>
        <c:crossAx val="223448072"/>
        <c:crosses val="autoZero"/>
        <c:auto val="1"/>
        <c:lblAlgn val="ctr"/>
        <c:lblOffset val="100"/>
        <c:noMultiLvlLbl val="0"/>
      </c:catAx>
    </c:plotArea>
    <c:plotVisOnly val="1"/>
    <c:dispBlanksAs val="gap"/>
    <c:showDLblsOverMax val="0"/>
  </c:chart>
  <c:txPr>
    <a:bodyPr/>
    <a:lstStyle/>
    <a:p>
      <a:pPr>
        <a:defRPr sz="1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8321724207550976E-2"/>
          <c:y val="3.2013852435112275E-2"/>
          <c:w val="0.65296032707450036"/>
          <c:h val="0.88585331000291634"/>
        </c:manualLayout>
      </c:layout>
      <c:barChart>
        <c:barDir val="col"/>
        <c:grouping val="percentStacked"/>
        <c:varyColors val="0"/>
        <c:ser>
          <c:idx val="0"/>
          <c:order val="0"/>
          <c:tx>
            <c:strRef>
              <c:f>Sheet4!$B$1</c:f>
              <c:strCache>
                <c:ptCount val="1"/>
                <c:pt idx="0">
                  <c:v>Children, full time</c:v>
                </c:pt>
              </c:strCache>
            </c:strRef>
          </c:tx>
          <c:spPr>
            <a:solidFill>
              <a:schemeClr val="accent1"/>
            </a:solidFill>
          </c:spPr>
          <c:invertIfNegative val="0"/>
          <c:cat>
            <c:strRef>
              <c:f>Sheet4!$A$2:$A$10</c:f>
              <c:strCache>
                <c:ptCount val="9"/>
                <c:pt idx="0">
                  <c:v>20-24</c:v>
                </c:pt>
                <c:pt idx="1">
                  <c:v>25-29</c:v>
                </c:pt>
                <c:pt idx="2">
                  <c:v>30-34</c:v>
                </c:pt>
                <c:pt idx="3">
                  <c:v>35-40</c:v>
                </c:pt>
                <c:pt idx="4">
                  <c:v>40-44</c:v>
                </c:pt>
                <c:pt idx="5">
                  <c:v>45-49</c:v>
                </c:pt>
                <c:pt idx="6">
                  <c:v>50-54</c:v>
                </c:pt>
                <c:pt idx="7">
                  <c:v>55-59</c:v>
                </c:pt>
                <c:pt idx="8">
                  <c:v>60-64</c:v>
                </c:pt>
              </c:strCache>
            </c:strRef>
          </c:cat>
          <c:val>
            <c:numRef>
              <c:f>Sheet4!$B$2:$B$10</c:f>
              <c:numCache>
                <c:formatCode>0%</c:formatCode>
                <c:ptCount val="9"/>
                <c:pt idx="0">
                  <c:v>4.2185109094156216E-2</c:v>
                </c:pt>
                <c:pt idx="1">
                  <c:v>7.1849859603922275E-2</c:v>
                </c:pt>
                <c:pt idx="2">
                  <c:v>0.12971243938653443</c:v>
                </c:pt>
                <c:pt idx="3">
                  <c:v>0.194173397722749</c:v>
                </c:pt>
                <c:pt idx="4">
                  <c:v>0.27313127211483801</c:v>
                </c:pt>
                <c:pt idx="5">
                  <c:v>0.34018769731803156</c:v>
                </c:pt>
                <c:pt idx="6">
                  <c:v>0.34566525114319074</c:v>
                </c:pt>
                <c:pt idx="7">
                  <c:v>0.25423966524602976</c:v>
                </c:pt>
                <c:pt idx="8">
                  <c:v>0.12816332634695088</c:v>
                </c:pt>
              </c:numCache>
            </c:numRef>
          </c:val>
        </c:ser>
        <c:ser>
          <c:idx val="1"/>
          <c:order val="1"/>
          <c:tx>
            <c:strRef>
              <c:f>Sheet4!$C$1</c:f>
              <c:strCache>
                <c:ptCount val="1"/>
                <c:pt idx="0">
                  <c:v>Children, part time</c:v>
                </c:pt>
              </c:strCache>
            </c:strRef>
          </c:tx>
          <c:spPr>
            <a:solidFill>
              <a:schemeClr val="accent2"/>
            </a:solidFill>
          </c:spPr>
          <c:invertIfNegative val="0"/>
          <c:cat>
            <c:strRef>
              <c:f>Sheet4!$A$2:$A$10</c:f>
              <c:strCache>
                <c:ptCount val="9"/>
                <c:pt idx="0">
                  <c:v>20-24</c:v>
                </c:pt>
                <c:pt idx="1">
                  <c:v>25-29</c:v>
                </c:pt>
                <c:pt idx="2">
                  <c:v>30-34</c:v>
                </c:pt>
                <c:pt idx="3">
                  <c:v>35-40</c:v>
                </c:pt>
                <c:pt idx="4">
                  <c:v>40-44</c:v>
                </c:pt>
                <c:pt idx="5">
                  <c:v>45-49</c:v>
                </c:pt>
                <c:pt idx="6">
                  <c:v>50-54</c:v>
                </c:pt>
                <c:pt idx="7">
                  <c:v>55-59</c:v>
                </c:pt>
                <c:pt idx="8">
                  <c:v>60-64</c:v>
                </c:pt>
              </c:strCache>
            </c:strRef>
          </c:cat>
          <c:val>
            <c:numRef>
              <c:f>Sheet4!$C$2:$C$10</c:f>
              <c:numCache>
                <c:formatCode>0%</c:formatCode>
                <c:ptCount val="9"/>
                <c:pt idx="0">
                  <c:v>3.4062914656837993E-2</c:v>
                </c:pt>
                <c:pt idx="1">
                  <c:v>0.11902004464737402</c:v>
                </c:pt>
                <c:pt idx="2">
                  <c:v>0.246773216503583</c:v>
                </c:pt>
                <c:pt idx="3">
                  <c:v>0.3293485076099813</c:v>
                </c:pt>
                <c:pt idx="4">
                  <c:v>0.35013849330592756</c:v>
                </c:pt>
                <c:pt idx="5">
                  <c:v>0.32169712063414801</c:v>
                </c:pt>
                <c:pt idx="6">
                  <c:v>0.28681344884938431</c:v>
                </c:pt>
                <c:pt idx="7">
                  <c:v>0.25330398362025774</c:v>
                </c:pt>
                <c:pt idx="8">
                  <c:v>0.17586065100777001</c:v>
                </c:pt>
              </c:numCache>
            </c:numRef>
          </c:val>
        </c:ser>
        <c:ser>
          <c:idx val="2"/>
          <c:order val="2"/>
          <c:tx>
            <c:strRef>
              <c:f>Sheet4!$D$1</c:f>
              <c:strCache>
                <c:ptCount val="1"/>
                <c:pt idx="0">
                  <c:v>Children, not in the labour force</c:v>
                </c:pt>
              </c:strCache>
            </c:strRef>
          </c:tx>
          <c:spPr>
            <a:solidFill>
              <a:schemeClr val="accent3"/>
            </a:solidFill>
          </c:spPr>
          <c:invertIfNegative val="0"/>
          <c:cat>
            <c:strRef>
              <c:f>Sheet4!$A$2:$A$10</c:f>
              <c:strCache>
                <c:ptCount val="9"/>
                <c:pt idx="0">
                  <c:v>20-24</c:v>
                </c:pt>
                <c:pt idx="1">
                  <c:v>25-29</c:v>
                </c:pt>
                <c:pt idx="2">
                  <c:v>30-34</c:v>
                </c:pt>
                <c:pt idx="3">
                  <c:v>35-40</c:v>
                </c:pt>
                <c:pt idx="4">
                  <c:v>40-44</c:v>
                </c:pt>
                <c:pt idx="5">
                  <c:v>45-49</c:v>
                </c:pt>
                <c:pt idx="6">
                  <c:v>50-54</c:v>
                </c:pt>
                <c:pt idx="7">
                  <c:v>55-59</c:v>
                </c:pt>
                <c:pt idx="8">
                  <c:v>60-64</c:v>
                </c:pt>
              </c:strCache>
            </c:strRef>
          </c:cat>
          <c:val>
            <c:numRef>
              <c:f>Sheet4!$D$2:$D$10</c:f>
              <c:numCache>
                <c:formatCode>0%</c:formatCode>
                <c:ptCount val="9"/>
                <c:pt idx="0">
                  <c:v>9.1828885477394206E-2</c:v>
                </c:pt>
                <c:pt idx="1">
                  <c:v>0.17900255352188604</c:v>
                </c:pt>
                <c:pt idx="2">
                  <c:v>0.25185865034763238</c:v>
                </c:pt>
                <c:pt idx="3">
                  <c:v>0.25203619209215999</c:v>
                </c:pt>
                <c:pt idx="4">
                  <c:v>0.20242215262767801</c:v>
                </c:pt>
                <c:pt idx="5">
                  <c:v>0.17957322393584887</c:v>
                </c:pt>
                <c:pt idx="6">
                  <c:v>0.22234000704602527</c:v>
                </c:pt>
                <c:pt idx="7">
                  <c:v>0.36529904479494202</c:v>
                </c:pt>
                <c:pt idx="8">
                  <c:v>0.57897319198534658</c:v>
                </c:pt>
              </c:numCache>
            </c:numRef>
          </c:val>
        </c:ser>
        <c:ser>
          <c:idx val="3"/>
          <c:order val="3"/>
          <c:tx>
            <c:strRef>
              <c:f>Sheet4!$E$1</c:f>
              <c:strCache>
                <c:ptCount val="1"/>
                <c:pt idx="0">
                  <c:v>No children, not in the labour force</c:v>
                </c:pt>
              </c:strCache>
            </c:strRef>
          </c:tx>
          <c:spPr>
            <a:solidFill>
              <a:schemeClr val="tx2"/>
            </a:solidFill>
          </c:spPr>
          <c:invertIfNegative val="0"/>
          <c:cat>
            <c:strRef>
              <c:f>Sheet4!$A$2:$A$10</c:f>
              <c:strCache>
                <c:ptCount val="9"/>
                <c:pt idx="0">
                  <c:v>20-24</c:v>
                </c:pt>
                <c:pt idx="1">
                  <c:v>25-29</c:v>
                </c:pt>
                <c:pt idx="2">
                  <c:v>30-34</c:v>
                </c:pt>
                <c:pt idx="3">
                  <c:v>35-40</c:v>
                </c:pt>
                <c:pt idx="4">
                  <c:v>40-44</c:v>
                </c:pt>
                <c:pt idx="5">
                  <c:v>45-49</c:v>
                </c:pt>
                <c:pt idx="6">
                  <c:v>50-54</c:v>
                </c:pt>
                <c:pt idx="7">
                  <c:v>55-59</c:v>
                </c:pt>
                <c:pt idx="8">
                  <c:v>60-64</c:v>
                </c:pt>
              </c:strCache>
            </c:strRef>
          </c:cat>
          <c:val>
            <c:numRef>
              <c:f>Sheet4!$E$2:$E$10</c:f>
              <c:numCache>
                <c:formatCode>0%</c:formatCode>
                <c:ptCount val="9"/>
                <c:pt idx="0">
                  <c:v>0.13167792132973763</c:v>
                </c:pt>
                <c:pt idx="1">
                  <c:v>5.7937838642851722E-2</c:v>
                </c:pt>
                <c:pt idx="2">
                  <c:v>3.3510744322897877E-2</c:v>
                </c:pt>
                <c:pt idx="3">
                  <c:v>2.5434638550403465E-2</c:v>
                </c:pt>
                <c:pt idx="4">
                  <c:v>2.4668718877575165E-2</c:v>
                </c:pt>
                <c:pt idx="5">
                  <c:v>2.6837285546315991E-2</c:v>
                </c:pt>
                <c:pt idx="6">
                  <c:v>3.3171611786135841E-2</c:v>
                </c:pt>
                <c:pt idx="7">
                  <c:v>4.6207725146348334E-2</c:v>
                </c:pt>
                <c:pt idx="8">
                  <c:v>6.4534606205250714E-2</c:v>
                </c:pt>
              </c:numCache>
            </c:numRef>
          </c:val>
        </c:ser>
        <c:ser>
          <c:idx val="4"/>
          <c:order val="4"/>
          <c:tx>
            <c:strRef>
              <c:f>Sheet4!$F$1</c:f>
              <c:strCache>
                <c:ptCount val="1"/>
                <c:pt idx="0">
                  <c:v>No children, part time</c:v>
                </c:pt>
              </c:strCache>
            </c:strRef>
          </c:tx>
          <c:spPr>
            <a:solidFill>
              <a:schemeClr val="bg2"/>
            </a:solidFill>
          </c:spPr>
          <c:invertIfNegative val="0"/>
          <c:cat>
            <c:strRef>
              <c:f>Sheet4!$A$2:$A$10</c:f>
              <c:strCache>
                <c:ptCount val="9"/>
                <c:pt idx="0">
                  <c:v>20-24</c:v>
                </c:pt>
                <c:pt idx="1">
                  <c:v>25-29</c:v>
                </c:pt>
                <c:pt idx="2">
                  <c:v>30-34</c:v>
                </c:pt>
                <c:pt idx="3">
                  <c:v>35-40</c:v>
                </c:pt>
                <c:pt idx="4">
                  <c:v>40-44</c:v>
                </c:pt>
                <c:pt idx="5">
                  <c:v>45-49</c:v>
                </c:pt>
                <c:pt idx="6">
                  <c:v>50-54</c:v>
                </c:pt>
                <c:pt idx="7">
                  <c:v>55-59</c:v>
                </c:pt>
                <c:pt idx="8">
                  <c:v>60-64</c:v>
                </c:pt>
              </c:strCache>
            </c:strRef>
          </c:cat>
          <c:val>
            <c:numRef>
              <c:f>Sheet4!$F$2:$F$10</c:f>
              <c:numCache>
                <c:formatCode>0%</c:formatCode>
                <c:ptCount val="9"/>
                <c:pt idx="0">
                  <c:v>0.29480309625169032</c:v>
                </c:pt>
                <c:pt idx="1">
                  <c:v>0.11862604559438214</c:v>
                </c:pt>
                <c:pt idx="2">
                  <c:v>6.2725377258440532E-2</c:v>
                </c:pt>
                <c:pt idx="3">
                  <c:v>4.030366391413797E-2</c:v>
                </c:pt>
                <c:pt idx="4">
                  <c:v>3.3377844208941611E-2</c:v>
                </c:pt>
                <c:pt idx="5">
                  <c:v>3.2889166625741685E-2</c:v>
                </c:pt>
                <c:pt idx="6">
                  <c:v>3.0859674985370383E-2</c:v>
                </c:pt>
                <c:pt idx="7">
                  <c:v>2.5791246381715358E-2</c:v>
                </c:pt>
                <c:pt idx="8">
                  <c:v>1.7871261728240103E-2</c:v>
                </c:pt>
              </c:numCache>
            </c:numRef>
          </c:val>
        </c:ser>
        <c:ser>
          <c:idx val="5"/>
          <c:order val="5"/>
          <c:tx>
            <c:strRef>
              <c:f>Sheet4!$G$1</c:f>
              <c:strCache>
                <c:ptCount val="1"/>
                <c:pt idx="0">
                  <c:v>No children, full time</c:v>
                </c:pt>
              </c:strCache>
            </c:strRef>
          </c:tx>
          <c:spPr>
            <a:solidFill>
              <a:schemeClr val="tx1"/>
            </a:solidFill>
          </c:spPr>
          <c:invertIfNegative val="0"/>
          <c:cat>
            <c:strRef>
              <c:f>Sheet4!$A$2:$A$10</c:f>
              <c:strCache>
                <c:ptCount val="9"/>
                <c:pt idx="0">
                  <c:v>20-24</c:v>
                </c:pt>
                <c:pt idx="1">
                  <c:v>25-29</c:v>
                </c:pt>
                <c:pt idx="2">
                  <c:v>30-34</c:v>
                </c:pt>
                <c:pt idx="3">
                  <c:v>35-40</c:v>
                </c:pt>
                <c:pt idx="4">
                  <c:v>40-44</c:v>
                </c:pt>
                <c:pt idx="5">
                  <c:v>45-49</c:v>
                </c:pt>
                <c:pt idx="6">
                  <c:v>50-54</c:v>
                </c:pt>
                <c:pt idx="7">
                  <c:v>55-59</c:v>
                </c:pt>
                <c:pt idx="8">
                  <c:v>60-64</c:v>
                </c:pt>
              </c:strCache>
            </c:strRef>
          </c:cat>
          <c:val>
            <c:numRef>
              <c:f>Sheet4!$G$2:$G$10</c:f>
              <c:numCache>
                <c:formatCode>0%</c:formatCode>
                <c:ptCount val="9"/>
                <c:pt idx="0">
                  <c:v>0.42995410744189438</c:v>
                </c:pt>
                <c:pt idx="1">
                  <c:v>0.45651710892548608</c:v>
                </c:pt>
                <c:pt idx="2">
                  <c:v>0.26763986724445593</c:v>
                </c:pt>
                <c:pt idx="3">
                  <c:v>0.14548541064376921</c:v>
                </c:pt>
                <c:pt idx="4">
                  <c:v>0.10037774394073602</c:v>
                </c:pt>
                <c:pt idx="5">
                  <c:v>8.2789232234510679E-2</c:v>
                </c:pt>
                <c:pt idx="6">
                  <c:v>6.5568179879152311E-2</c:v>
                </c:pt>
                <c:pt idx="7">
                  <c:v>3.9428553033744013E-2</c:v>
                </c:pt>
                <c:pt idx="8">
                  <c:v>1.7897179188671702E-2</c:v>
                </c:pt>
              </c:numCache>
            </c:numRef>
          </c:val>
        </c:ser>
        <c:dLbls>
          <c:showLegendKey val="0"/>
          <c:showVal val="0"/>
          <c:showCatName val="0"/>
          <c:showSerName val="0"/>
          <c:showPercent val="0"/>
          <c:showBubbleSize val="0"/>
        </c:dLbls>
        <c:gapWidth val="3"/>
        <c:overlap val="100"/>
        <c:axId val="223448856"/>
        <c:axId val="223449248"/>
      </c:barChart>
      <c:catAx>
        <c:axId val="223448856"/>
        <c:scaling>
          <c:orientation val="minMax"/>
        </c:scaling>
        <c:delete val="0"/>
        <c:axPos val="b"/>
        <c:numFmt formatCode="General" sourceLinked="0"/>
        <c:majorTickMark val="out"/>
        <c:minorTickMark val="none"/>
        <c:tickLblPos val="nextTo"/>
        <c:spPr>
          <a:ln>
            <a:solidFill>
              <a:schemeClr val="tx1"/>
            </a:solidFill>
          </a:ln>
        </c:spPr>
        <c:txPr>
          <a:bodyPr/>
          <a:lstStyle/>
          <a:p>
            <a:pPr>
              <a:defRPr sz="2200" b="0" spc="-100" baseline="0"/>
            </a:pPr>
            <a:endParaRPr lang="en-US"/>
          </a:p>
        </c:txPr>
        <c:crossAx val="223449248"/>
        <c:crosses val="autoZero"/>
        <c:auto val="1"/>
        <c:lblAlgn val="ctr"/>
        <c:lblOffset val="100"/>
        <c:noMultiLvlLbl val="0"/>
      </c:catAx>
      <c:valAx>
        <c:axId val="223449248"/>
        <c:scaling>
          <c:orientation val="minMax"/>
        </c:scaling>
        <c:delete val="0"/>
        <c:axPos val="l"/>
        <c:numFmt formatCode="0%" sourceLinked="0"/>
        <c:majorTickMark val="out"/>
        <c:minorTickMark val="none"/>
        <c:tickLblPos val="nextTo"/>
        <c:spPr>
          <a:ln>
            <a:solidFill>
              <a:schemeClr val="tx1"/>
            </a:solidFill>
          </a:ln>
        </c:spPr>
        <c:txPr>
          <a:bodyPr/>
          <a:lstStyle/>
          <a:p>
            <a:pPr>
              <a:defRPr sz="2200"/>
            </a:pPr>
            <a:endParaRPr lang="en-US"/>
          </a:p>
        </c:txPr>
        <c:crossAx val="223448856"/>
        <c:crosses val="autoZero"/>
        <c:crossBetween val="between"/>
        <c:majorUnit val="0.2"/>
      </c:valAx>
    </c:plotArea>
    <c:plotVisOnly val="1"/>
    <c:dispBlanksAs val="gap"/>
    <c:showDLblsOverMax val="0"/>
  </c:chart>
  <c:txPr>
    <a:bodyPr/>
    <a:lstStyle/>
    <a:p>
      <a:pPr>
        <a:defRPr sz="22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958207147183532E-2"/>
          <c:y val="3.2013852435112275E-2"/>
          <c:w val="0.89093922875025233"/>
          <c:h val="0.84511256926217559"/>
        </c:manualLayout>
      </c:layout>
      <c:areaChart>
        <c:grouping val="standard"/>
        <c:varyColors val="0"/>
        <c:ser>
          <c:idx val="0"/>
          <c:order val="0"/>
          <c:tx>
            <c:strRef>
              <c:f>Sheet1!$B$1</c:f>
              <c:strCache>
                <c:ptCount val="1"/>
                <c:pt idx="0">
                  <c:v>Emissions intensity (in scope)</c:v>
                </c:pt>
              </c:strCache>
            </c:strRef>
          </c:tx>
          <c:spPr>
            <a:solidFill>
              <a:schemeClr val="accent2"/>
            </a:solidFill>
            <a:ln w="3175">
              <a:solidFill>
                <a:srgbClr val="000000"/>
              </a:solidFill>
            </a:ln>
          </c:spPr>
          <c:cat>
            <c:numRef>
              <c:f>Sheet1!$A$2:$A$54</c:f>
              <c:numCache>
                <c:formatCode>General</c:formatCode>
                <c:ptCount val="53"/>
                <c:pt idx="0">
                  <c:v>0</c:v>
                </c:pt>
                <c:pt idx="1">
                  <c:v>0</c:v>
                </c:pt>
                <c:pt idx="2">
                  <c:v>23.9</c:v>
                </c:pt>
                <c:pt idx="3">
                  <c:v>23.9</c:v>
                </c:pt>
                <c:pt idx="4">
                  <c:v>23.9</c:v>
                </c:pt>
                <c:pt idx="5">
                  <c:v>32.86</c:v>
                </c:pt>
                <c:pt idx="6">
                  <c:v>32.86</c:v>
                </c:pt>
                <c:pt idx="7">
                  <c:v>32.86</c:v>
                </c:pt>
                <c:pt idx="8">
                  <c:v>128.36000000000001</c:v>
                </c:pt>
                <c:pt idx="9">
                  <c:v>128.36000000000001</c:v>
                </c:pt>
                <c:pt idx="10">
                  <c:v>128.36000000000001</c:v>
                </c:pt>
                <c:pt idx="11">
                  <c:v>140.26</c:v>
                </c:pt>
                <c:pt idx="12">
                  <c:v>140.26</c:v>
                </c:pt>
                <c:pt idx="13">
                  <c:v>140.26</c:v>
                </c:pt>
                <c:pt idx="14">
                  <c:v>199.96</c:v>
                </c:pt>
                <c:pt idx="15">
                  <c:v>199.96</c:v>
                </c:pt>
                <c:pt idx="16">
                  <c:v>199.96</c:v>
                </c:pt>
                <c:pt idx="17">
                  <c:v>295.48</c:v>
                </c:pt>
                <c:pt idx="18">
                  <c:v>295.48</c:v>
                </c:pt>
                <c:pt idx="19">
                  <c:v>295.48</c:v>
                </c:pt>
                <c:pt idx="20">
                  <c:v>343.28</c:v>
                </c:pt>
                <c:pt idx="21">
                  <c:v>343.28</c:v>
                </c:pt>
                <c:pt idx="22">
                  <c:v>343.28</c:v>
                </c:pt>
                <c:pt idx="23">
                  <c:v>355.18</c:v>
                </c:pt>
                <c:pt idx="24">
                  <c:v>355.18</c:v>
                </c:pt>
                <c:pt idx="25">
                  <c:v>355.18</c:v>
                </c:pt>
                <c:pt idx="26">
                  <c:v>468.57999999999993</c:v>
                </c:pt>
                <c:pt idx="27">
                  <c:v>468.57999999999993</c:v>
                </c:pt>
                <c:pt idx="28">
                  <c:v>468.57999999999993</c:v>
                </c:pt>
                <c:pt idx="29">
                  <c:v>489.48</c:v>
                </c:pt>
                <c:pt idx="30">
                  <c:v>489.48</c:v>
                </c:pt>
                <c:pt idx="31">
                  <c:v>489.48</c:v>
                </c:pt>
                <c:pt idx="32">
                  <c:v>510.38</c:v>
                </c:pt>
                <c:pt idx="33">
                  <c:v>510.38</c:v>
                </c:pt>
                <c:pt idx="34">
                  <c:v>510.38</c:v>
                </c:pt>
                <c:pt idx="35">
                  <c:v>519.34</c:v>
                </c:pt>
                <c:pt idx="36">
                  <c:v>519.34</c:v>
                </c:pt>
                <c:pt idx="37">
                  <c:v>519.34</c:v>
                </c:pt>
                <c:pt idx="38">
                  <c:v>528.29999999999995</c:v>
                </c:pt>
                <c:pt idx="39">
                  <c:v>528.29999999999995</c:v>
                </c:pt>
                <c:pt idx="40">
                  <c:v>528.29999999999995</c:v>
                </c:pt>
                <c:pt idx="41">
                  <c:v>617.9</c:v>
                </c:pt>
                <c:pt idx="42">
                  <c:v>617.9</c:v>
                </c:pt>
                <c:pt idx="43">
                  <c:v>617.9</c:v>
                </c:pt>
                <c:pt idx="44">
                  <c:v>707.5</c:v>
                </c:pt>
                <c:pt idx="45">
                  <c:v>707.5</c:v>
                </c:pt>
                <c:pt idx="46">
                  <c:v>707.5</c:v>
                </c:pt>
                <c:pt idx="47">
                  <c:v>808.99</c:v>
                </c:pt>
                <c:pt idx="48">
                  <c:v>808.99</c:v>
                </c:pt>
                <c:pt idx="49">
                  <c:v>808.99</c:v>
                </c:pt>
                <c:pt idx="50">
                  <c:v>1173.19</c:v>
                </c:pt>
                <c:pt idx="51">
                  <c:v>1173.19</c:v>
                </c:pt>
                <c:pt idx="52">
                  <c:v>1173.19</c:v>
                </c:pt>
              </c:numCache>
            </c:numRef>
          </c:cat>
          <c:val>
            <c:numRef>
              <c:f>Sheet1!$B$2:$B$54</c:f>
              <c:numCache>
                <c:formatCode>General</c:formatCode>
                <c:ptCount val="53"/>
                <c:pt idx="0">
                  <c:v>0</c:v>
                </c:pt>
                <c:pt idx="1">
                  <c:v>7600</c:v>
                </c:pt>
                <c:pt idx="2">
                  <c:v>7600</c:v>
                </c:pt>
                <c:pt idx="3">
                  <c:v>0</c:v>
                </c:pt>
                <c:pt idx="4">
                  <c:v>5417.65</c:v>
                </c:pt>
                <c:pt idx="5">
                  <c:v>5417.65</c:v>
                </c:pt>
                <c:pt idx="6">
                  <c:v>0</c:v>
                </c:pt>
                <c:pt idx="7">
                  <c:v>2000</c:v>
                </c:pt>
                <c:pt idx="8">
                  <c:v>2000</c:v>
                </c:pt>
                <c:pt idx="9">
                  <c:v>0</c:v>
                </c:pt>
                <c:pt idx="10">
                  <c:v>0</c:v>
                </c:pt>
                <c:pt idx="11">
                  <c:v>0</c:v>
                </c:pt>
                <c:pt idx="12">
                  <c:v>0</c:v>
                </c:pt>
                <c:pt idx="13">
                  <c:v>1870.59</c:v>
                </c:pt>
                <c:pt idx="14">
                  <c:v>1870.59</c:v>
                </c:pt>
                <c:pt idx="15">
                  <c:v>0</c:v>
                </c:pt>
                <c:pt idx="16">
                  <c:v>1764.71</c:v>
                </c:pt>
                <c:pt idx="17">
                  <c:v>1764.71</c:v>
                </c:pt>
                <c:pt idx="18">
                  <c:v>0</c:v>
                </c:pt>
                <c:pt idx="19">
                  <c:v>0</c:v>
                </c:pt>
                <c:pt idx="20">
                  <c:v>0</c:v>
                </c:pt>
                <c:pt idx="21">
                  <c:v>0</c:v>
                </c:pt>
                <c:pt idx="22">
                  <c:v>0</c:v>
                </c:pt>
                <c:pt idx="23">
                  <c:v>0</c:v>
                </c:pt>
                <c:pt idx="24">
                  <c:v>0</c:v>
                </c:pt>
                <c:pt idx="25">
                  <c:v>1323.53</c:v>
                </c:pt>
                <c:pt idx="26">
                  <c:v>1323.53</c:v>
                </c:pt>
                <c:pt idx="27">
                  <c:v>0</c:v>
                </c:pt>
                <c:pt idx="28">
                  <c:v>0</c:v>
                </c:pt>
                <c:pt idx="29">
                  <c:v>0</c:v>
                </c:pt>
                <c:pt idx="30">
                  <c:v>0</c:v>
                </c:pt>
                <c:pt idx="31">
                  <c:v>0</c:v>
                </c:pt>
                <c:pt idx="32">
                  <c:v>0</c:v>
                </c:pt>
                <c:pt idx="33">
                  <c:v>0</c:v>
                </c:pt>
                <c:pt idx="34">
                  <c:v>1058.82</c:v>
                </c:pt>
                <c:pt idx="35">
                  <c:v>1058.82</c:v>
                </c:pt>
                <c:pt idx="36">
                  <c:v>0</c:v>
                </c:pt>
                <c:pt idx="37">
                  <c:v>0</c:v>
                </c:pt>
                <c:pt idx="38">
                  <c:v>0</c:v>
                </c:pt>
                <c:pt idx="39">
                  <c:v>0</c:v>
                </c:pt>
                <c:pt idx="40">
                  <c:v>0</c:v>
                </c:pt>
                <c:pt idx="41">
                  <c:v>0</c:v>
                </c:pt>
                <c:pt idx="42">
                  <c:v>0</c:v>
                </c:pt>
                <c:pt idx="43">
                  <c:v>0</c:v>
                </c:pt>
                <c:pt idx="44">
                  <c:v>0</c:v>
                </c:pt>
                <c:pt idx="45">
                  <c:v>0</c:v>
                </c:pt>
                <c:pt idx="46">
                  <c:v>558.82000000000005</c:v>
                </c:pt>
                <c:pt idx="47">
                  <c:v>558.82000000000005</c:v>
                </c:pt>
                <c:pt idx="48">
                  <c:v>0</c:v>
                </c:pt>
                <c:pt idx="49">
                  <c:v>0</c:v>
                </c:pt>
                <c:pt idx="50">
                  <c:v>0</c:v>
                </c:pt>
                <c:pt idx="51">
                  <c:v>0</c:v>
                </c:pt>
                <c:pt idx="52">
                  <c:v>0</c:v>
                </c:pt>
              </c:numCache>
            </c:numRef>
          </c:val>
        </c:ser>
        <c:ser>
          <c:idx val="1"/>
          <c:order val="1"/>
          <c:tx>
            <c:strRef>
              <c:f>Sheet1!$C$1</c:f>
              <c:strCache>
                <c:ptCount val="1"/>
                <c:pt idx="0">
                  <c:v>Out of scope</c:v>
                </c:pt>
              </c:strCache>
            </c:strRef>
          </c:tx>
          <c:spPr>
            <a:solidFill>
              <a:schemeClr val="tx2"/>
            </a:solidFill>
            <a:ln w="3175">
              <a:solidFill>
                <a:schemeClr val="tx1"/>
              </a:solidFill>
            </a:ln>
          </c:spPr>
          <c:cat>
            <c:numRef>
              <c:f>Sheet1!$A$2:$A$54</c:f>
              <c:numCache>
                <c:formatCode>General</c:formatCode>
                <c:ptCount val="53"/>
                <c:pt idx="0">
                  <c:v>0</c:v>
                </c:pt>
                <c:pt idx="1">
                  <c:v>0</c:v>
                </c:pt>
                <c:pt idx="2">
                  <c:v>23.9</c:v>
                </c:pt>
                <c:pt idx="3">
                  <c:v>23.9</c:v>
                </c:pt>
                <c:pt idx="4">
                  <c:v>23.9</c:v>
                </c:pt>
                <c:pt idx="5">
                  <c:v>32.86</c:v>
                </c:pt>
                <c:pt idx="6">
                  <c:v>32.86</c:v>
                </c:pt>
                <c:pt idx="7">
                  <c:v>32.86</c:v>
                </c:pt>
                <c:pt idx="8">
                  <c:v>128.36000000000001</c:v>
                </c:pt>
                <c:pt idx="9">
                  <c:v>128.36000000000001</c:v>
                </c:pt>
                <c:pt idx="10">
                  <c:v>128.36000000000001</c:v>
                </c:pt>
                <c:pt idx="11">
                  <c:v>140.26</c:v>
                </c:pt>
                <c:pt idx="12">
                  <c:v>140.26</c:v>
                </c:pt>
                <c:pt idx="13">
                  <c:v>140.26</c:v>
                </c:pt>
                <c:pt idx="14">
                  <c:v>199.96</c:v>
                </c:pt>
                <c:pt idx="15">
                  <c:v>199.96</c:v>
                </c:pt>
                <c:pt idx="16">
                  <c:v>199.96</c:v>
                </c:pt>
                <c:pt idx="17">
                  <c:v>295.48</c:v>
                </c:pt>
                <c:pt idx="18">
                  <c:v>295.48</c:v>
                </c:pt>
                <c:pt idx="19">
                  <c:v>295.48</c:v>
                </c:pt>
                <c:pt idx="20">
                  <c:v>343.28</c:v>
                </c:pt>
                <c:pt idx="21">
                  <c:v>343.28</c:v>
                </c:pt>
                <c:pt idx="22">
                  <c:v>343.28</c:v>
                </c:pt>
                <c:pt idx="23">
                  <c:v>355.18</c:v>
                </c:pt>
                <c:pt idx="24">
                  <c:v>355.18</c:v>
                </c:pt>
                <c:pt idx="25">
                  <c:v>355.18</c:v>
                </c:pt>
                <c:pt idx="26">
                  <c:v>468.57999999999993</c:v>
                </c:pt>
                <c:pt idx="27">
                  <c:v>468.57999999999993</c:v>
                </c:pt>
                <c:pt idx="28">
                  <c:v>468.57999999999993</c:v>
                </c:pt>
                <c:pt idx="29">
                  <c:v>489.48</c:v>
                </c:pt>
                <c:pt idx="30">
                  <c:v>489.48</c:v>
                </c:pt>
                <c:pt idx="31">
                  <c:v>489.48</c:v>
                </c:pt>
                <c:pt idx="32">
                  <c:v>510.38</c:v>
                </c:pt>
                <c:pt idx="33">
                  <c:v>510.38</c:v>
                </c:pt>
                <c:pt idx="34">
                  <c:v>510.38</c:v>
                </c:pt>
                <c:pt idx="35">
                  <c:v>519.34</c:v>
                </c:pt>
                <c:pt idx="36">
                  <c:v>519.34</c:v>
                </c:pt>
                <c:pt idx="37">
                  <c:v>519.34</c:v>
                </c:pt>
                <c:pt idx="38">
                  <c:v>528.29999999999995</c:v>
                </c:pt>
                <c:pt idx="39">
                  <c:v>528.29999999999995</c:v>
                </c:pt>
                <c:pt idx="40">
                  <c:v>528.29999999999995</c:v>
                </c:pt>
                <c:pt idx="41">
                  <c:v>617.9</c:v>
                </c:pt>
                <c:pt idx="42">
                  <c:v>617.9</c:v>
                </c:pt>
                <c:pt idx="43">
                  <c:v>617.9</c:v>
                </c:pt>
                <c:pt idx="44">
                  <c:v>707.5</c:v>
                </c:pt>
                <c:pt idx="45">
                  <c:v>707.5</c:v>
                </c:pt>
                <c:pt idx="46">
                  <c:v>707.5</c:v>
                </c:pt>
                <c:pt idx="47">
                  <c:v>808.99</c:v>
                </c:pt>
                <c:pt idx="48">
                  <c:v>808.99</c:v>
                </c:pt>
                <c:pt idx="49">
                  <c:v>808.99</c:v>
                </c:pt>
                <c:pt idx="50">
                  <c:v>1173.19</c:v>
                </c:pt>
                <c:pt idx="51">
                  <c:v>1173.19</c:v>
                </c:pt>
                <c:pt idx="52">
                  <c:v>1173.19</c:v>
                </c:pt>
              </c:numCache>
            </c:numRef>
          </c:cat>
          <c:val>
            <c:numRef>
              <c:f>Sheet1!$C$2:$C$54</c:f>
              <c:numCache>
                <c:formatCode>General</c:formatCode>
                <c:ptCount val="53"/>
                <c:pt idx="0">
                  <c:v>0</c:v>
                </c:pt>
                <c:pt idx="1">
                  <c:v>0</c:v>
                </c:pt>
                <c:pt idx="2">
                  <c:v>0</c:v>
                </c:pt>
                <c:pt idx="3">
                  <c:v>0</c:v>
                </c:pt>
                <c:pt idx="4">
                  <c:v>0</c:v>
                </c:pt>
                <c:pt idx="5">
                  <c:v>0</c:v>
                </c:pt>
                <c:pt idx="6">
                  <c:v>0</c:v>
                </c:pt>
                <c:pt idx="7">
                  <c:v>0</c:v>
                </c:pt>
                <c:pt idx="8">
                  <c:v>0</c:v>
                </c:pt>
                <c:pt idx="9">
                  <c:v>0</c:v>
                </c:pt>
                <c:pt idx="10">
                  <c:v>1882.35</c:v>
                </c:pt>
                <c:pt idx="11">
                  <c:v>1882.35</c:v>
                </c:pt>
                <c:pt idx="12">
                  <c:v>0</c:v>
                </c:pt>
                <c:pt idx="13">
                  <c:v>0</c:v>
                </c:pt>
                <c:pt idx="14">
                  <c:v>0</c:v>
                </c:pt>
                <c:pt idx="15">
                  <c:v>0</c:v>
                </c:pt>
                <c:pt idx="16">
                  <c:v>0</c:v>
                </c:pt>
                <c:pt idx="17">
                  <c:v>0</c:v>
                </c:pt>
                <c:pt idx="18">
                  <c:v>0</c:v>
                </c:pt>
                <c:pt idx="19">
                  <c:v>1470.59</c:v>
                </c:pt>
                <c:pt idx="20">
                  <c:v>1470.59</c:v>
                </c:pt>
                <c:pt idx="21">
                  <c:v>0</c:v>
                </c:pt>
                <c:pt idx="22">
                  <c:v>1411.77</c:v>
                </c:pt>
                <c:pt idx="23">
                  <c:v>1411.77</c:v>
                </c:pt>
                <c:pt idx="24">
                  <c:v>0</c:v>
                </c:pt>
                <c:pt idx="25">
                  <c:v>0</c:v>
                </c:pt>
                <c:pt idx="26">
                  <c:v>0</c:v>
                </c:pt>
                <c:pt idx="27">
                  <c:v>0</c:v>
                </c:pt>
                <c:pt idx="28">
                  <c:v>1294.1199999999999</c:v>
                </c:pt>
                <c:pt idx="29">
                  <c:v>1294.1199999999999</c:v>
                </c:pt>
                <c:pt idx="30">
                  <c:v>0</c:v>
                </c:pt>
                <c:pt idx="31">
                  <c:v>1264.71</c:v>
                </c:pt>
                <c:pt idx="32">
                  <c:v>1264.71</c:v>
                </c:pt>
                <c:pt idx="33">
                  <c:v>0</c:v>
                </c:pt>
                <c:pt idx="34">
                  <c:v>0</c:v>
                </c:pt>
                <c:pt idx="35">
                  <c:v>0</c:v>
                </c:pt>
                <c:pt idx="36">
                  <c:v>0</c:v>
                </c:pt>
                <c:pt idx="37">
                  <c:v>705.88</c:v>
                </c:pt>
                <c:pt idx="38">
                  <c:v>705.88</c:v>
                </c:pt>
                <c:pt idx="39">
                  <c:v>0</c:v>
                </c:pt>
                <c:pt idx="40">
                  <c:v>694.12</c:v>
                </c:pt>
                <c:pt idx="41">
                  <c:v>694.12</c:v>
                </c:pt>
                <c:pt idx="42">
                  <c:v>0</c:v>
                </c:pt>
                <c:pt idx="43">
                  <c:v>588.24</c:v>
                </c:pt>
                <c:pt idx="44">
                  <c:v>588.24</c:v>
                </c:pt>
                <c:pt idx="45">
                  <c:v>0</c:v>
                </c:pt>
                <c:pt idx="46">
                  <c:v>0</c:v>
                </c:pt>
                <c:pt idx="47">
                  <c:v>0</c:v>
                </c:pt>
                <c:pt idx="48">
                  <c:v>0</c:v>
                </c:pt>
                <c:pt idx="49">
                  <c:v>294.12</c:v>
                </c:pt>
                <c:pt idx="50">
                  <c:v>294.12</c:v>
                </c:pt>
                <c:pt idx="51">
                  <c:v>0</c:v>
                </c:pt>
                <c:pt idx="52">
                  <c:v>0</c:v>
                </c:pt>
              </c:numCache>
            </c:numRef>
          </c:val>
        </c:ser>
        <c:dLbls>
          <c:showLegendKey val="0"/>
          <c:showVal val="0"/>
          <c:showCatName val="0"/>
          <c:showSerName val="0"/>
          <c:showPercent val="0"/>
          <c:showBubbleSize val="0"/>
        </c:dLbls>
        <c:axId val="223450816"/>
        <c:axId val="223451208"/>
      </c:areaChart>
      <c:dateAx>
        <c:axId val="223450816"/>
        <c:scaling>
          <c:orientation val="minMax"/>
        </c:scaling>
        <c:delete val="0"/>
        <c:axPos val="b"/>
        <c:numFmt formatCode="General" sourceLinked="1"/>
        <c:majorTickMark val="out"/>
        <c:minorTickMark val="out"/>
        <c:tickLblPos val="nextTo"/>
        <c:spPr>
          <a:ln>
            <a:solidFill>
              <a:schemeClr val="tx1"/>
            </a:solidFill>
          </a:ln>
        </c:spPr>
        <c:txPr>
          <a:bodyPr/>
          <a:lstStyle/>
          <a:p>
            <a:pPr>
              <a:defRPr sz="2200"/>
            </a:pPr>
            <a:endParaRPr lang="en-US"/>
          </a:p>
        </c:txPr>
        <c:crossAx val="223451208"/>
        <c:crosses val="autoZero"/>
        <c:auto val="0"/>
        <c:lblOffset val="100"/>
        <c:baseTimeUnit val="days"/>
        <c:majorUnit val="1200"/>
        <c:majorTimeUnit val="days"/>
        <c:minorUnit val="300"/>
        <c:minorTimeUnit val="days"/>
      </c:dateAx>
      <c:valAx>
        <c:axId val="223451208"/>
        <c:scaling>
          <c:orientation val="minMax"/>
          <c:max val="8000"/>
          <c:min val="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3450816"/>
        <c:crosses val="autoZero"/>
        <c:crossBetween val="between"/>
        <c:majorUnit val="2000"/>
      </c:valAx>
    </c:plotArea>
    <c:plotVisOnly val="1"/>
    <c:dispBlanksAs val="zero"/>
    <c:showDLblsOverMax val="0"/>
  </c:chart>
  <c:txPr>
    <a:bodyPr/>
    <a:lstStyle/>
    <a:p>
      <a:pPr>
        <a:defRPr sz="1800"/>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9.3512635150435827E-2"/>
          <c:y val="2.7058471857684452E-2"/>
          <c:w val="0.87085565050682612"/>
          <c:h val="0.77000131233595803"/>
        </c:manualLayout>
      </c:layout>
      <c:areaChart>
        <c:grouping val="standard"/>
        <c:varyColors val="0"/>
        <c:ser>
          <c:idx val="2"/>
          <c:order val="2"/>
          <c:tx>
            <c:strRef>
              <c:f>Sheet1!$B$1</c:f>
              <c:strCache>
                <c:ptCount val="1"/>
                <c:pt idx="0">
                  <c:v>Growth</c:v>
                </c:pt>
              </c:strCache>
            </c:strRef>
          </c:tx>
          <c:spPr>
            <a:solidFill>
              <a:srgbClr val="A02226"/>
            </a:solidFill>
          </c:spPr>
          <c:cat>
            <c:numRef>
              <c:f>Sheet1!$A$2:$A$36</c:f>
              <c:numCache>
                <c:formatCode>0.00</c:formatCode>
                <c:ptCount val="35"/>
                <c:pt idx="0">
                  <c:v>0</c:v>
                </c:pt>
                <c:pt idx="1">
                  <c:v>8.9700996677740861</c:v>
                </c:pt>
                <c:pt idx="2">
                  <c:v>8.9700996677740861</c:v>
                </c:pt>
                <c:pt idx="3">
                  <c:v>8.9700996677740861</c:v>
                </c:pt>
                <c:pt idx="4">
                  <c:v>11.627906976744185</c:v>
                </c:pt>
                <c:pt idx="5">
                  <c:v>11.627906976744185</c:v>
                </c:pt>
                <c:pt idx="6">
                  <c:v>11.627906976744185</c:v>
                </c:pt>
                <c:pt idx="7">
                  <c:v>22.508305647840533</c:v>
                </c:pt>
                <c:pt idx="8">
                  <c:v>22.508305647840533</c:v>
                </c:pt>
                <c:pt idx="9">
                  <c:v>29.152823920265782</c:v>
                </c:pt>
                <c:pt idx="10">
                  <c:v>29.152823920265782</c:v>
                </c:pt>
                <c:pt idx="11">
                  <c:v>29.152823920265782</c:v>
                </c:pt>
                <c:pt idx="12">
                  <c:v>37.707641196013299</c:v>
                </c:pt>
                <c:pt idx="13">
                  <c:v>37.707641196013299</c:v>
                </c:pt>
                <c:pt idx="14">
                  <c:v>37.71</c:v>
                </c:pt>
                <c:pt idx="15">
                  <c:v>56.229235880398676</c:v>
                </c:pt>
                <c:pt idx="16">
                  <c:v>56.229235880398676</c:v>
                </c:pt>
                <c:pt idx="17">
                  <c:v>56.229235880398676</c:v>
                </c:pt>
                <c:pt idx="18">
                  <c:v>61.96013289036545</c:v>
                </c:pt>
                <c:pt idx="19">
                  <c:v>61.96013289036545</c:v>
                </c:pt>
                <c:pt idx="20">
                  <c:v>61.96013289036545</c:v>
                </c:pt>
                <c:pt idx="21">
                  <c:v>65.448504983388702</c:v>
                </c:pt>
                <c:pt idx="22">
                  <c:v>65.448504983388702</c:v>
                </c:pt>
                <c:pt idx="23">
                  <c:v>65.448504983388702</c:v>
                </c:pt>
                <c:pt idx="24">
                  <c:v>75.581395348837205</c:v>
                </c:pt>
                <c:pt idx="25">
                  <c:v>75.581395348837205</c:v>
                </c:pt>
                <c:pt idx="26">
                  <c:v>75.581395348837205</c:v>
                </c:pt>
                <c:pt idx="27">
                  <c:v>92.192691029900331</c:v>
                </c:pt>
                <c:pt idx="28">
                  <c:v>92.192691029900331</c:v>
                </c:pt>
                <c:pt idx="29">
                  <c:v>92.192691029900331</c:v>
                </c:pt>
                <c:pt idx="30">
                  <c:v>97.176079734219272</c:v>
                </c:pt>
                <c:pt idx="31">
                  <c:v>97.176079734219272</c:v>
                </c:pt>
                <c:pt idx="32">
                  <c:v>97.176079734219272</c:v>
                </c:pt>
                <c:pt idx="33">
                  <c:v>100</c:v>
                </c:pt>
                <c:pt idx="34">
                  <c:v>100</c:v>
                </c:pt>
              </c:numCache>
            </c:numRef>
          </c:cat>
          <c:val>
            <c:numRef>
              <c:f>Sheet1!$B$2:$B$36</c:f>
              <c:numCache>
                <c:formatCode>General</c:formatCode>
                <c:ptCount val="35"/>
                <c:pt idx="0">
                  <c:v>0.65454567417795317</c:v>
                </c:pt>
                <c:pt idx="1">
                  <c:v>0.65454567417795317</c:v>
                </c:pt>
                <c:pt idx="2">
                  <c:v>0</c:v>
                </c:pt>
                <c:pt idx="3">
                  <c:v>2.4612000648694066</c:v>
                </c:pt>
                <c:pt idx="4">
                  <c:v>2.4612000648694066</c:v>
                </c:pt>
                <c:pt idx="5">
                  <c:v>0</c:v>
                </c:pt>
                <c:pt idx="6">
                  <c:v>3.2773639771247254</c:v>
                </c:pt>
                <c:pt idx="7">
                  <c:v>3.2773639771247254</c:v>
                </c:pt>
                <c:pt idx="8">
                  <c:v>0</c:v>
                </c:pt>
              </c:numCache>
            </c:numRef>
          </c:val>
        </c:ser>
        <c:ser>
          <c:idx val="3"/>
          <c:order val="3"/>
          <c:tx>
            <c:strRef>
              <c:f>Sheet1!$C$1</c:f>
              <c:strCache>
                <c:ptCount val="1"/>
                <c:pt idx="0">
                  <c:v>Column1</c:v>
                </c:pt>
              </c:strCache>
            </c:strRef>
          </c:tx>
          <c:spPr>
            <a:solidFill>
              <a:srgbClr val="F68B33"/>
            </a:solidFill>
          </c:spPr>
          <c:cat>
            <c:numRef>
              <c:f>Sheet1!$A$2:$A$36</c:f>
              <c:numCache>
                <c:formatCode>0.00</c:formatCode>
                <c:ptCount val="35"/>
                <c:pt idx="0">
                  <c:v>0</c:v>
                </c:pt>
                <c:pt idx="1">
                  <c:v>8.9700996677740861</c:v>
                </c:pt>
                <c:pt idx="2">
                  <c:v>8.9700996677740861</c:v>
                </c:pt>
                <c:pt idx="3">
                  <c:v>8.9700996677740861</c:v>
                </c:pt>
                <c:pt idx="4">
                  <c:v>11.627906976744185</c:v>
                </c:pt>
                <c:pt idx="5">
                  <c:v>11.627906976744185</c:v>
                </c:pt>
                <c:pt idx="6">
                  <c:v>11.627906976744185</c:v>
                </c:pt>
                <c:pt idx="7">
                  <c:v>22.508305647840533</c:v>
                </c:pt>
                <c:pt idx="8">
                  <c:v>22.508305647840533</c:v>
                </c:pt>
                <c:pt idx="9">
                  <c:v>29.152823920265782</c:v>
                </c:pt>
                <c:pt idx="10">
                  <c:v>29.152823920265782</c:v>
                </c:pt>
                <c:pt idx="11">
                  <c:v>29.152823920265782</c:v>
                </c:pt>
                <c:pt idx="12">
                  <c:v>37.707641196013299</c:v>
                </c:pt>
                <c:pt idx="13">
                  <c:v>37.707641196013299</c:v>
                </c:pt>
                <c:pt idx="14">
                  <c:v>37.71</c:v>
                </c:pt>
                <c:pt idx="15">
                  <c:v>56.229235880398676</c:v>
                </c:pt>
                <c:pt idx="16">
                  <c:v>56.229235880398676</c:v>
                </c:pt>
                <c:pt idx="17">
                  <c:v>56.229235880398676</c:v>
                </c:pt>
                <c:pt idx="18">
                  <c:v>61.96013289036545</c:v>
                </c:pt>
                <c:pt idx="19">
                  <c:v>61.96013289036545</c:v>
                </c:pt>
                <c:pt idx="20">
                  <c:v>61.96013289036545</c:v>
                </c:pt>
                <c:pt idx="21">
                  <c:v>65.448504983388702</c:v>
                </c:pt>
                <c:pt idx="22">
                  <c:v>65.448504983388702</c:v>
                </c:pt>
                <c:pt idx="23">
                  <c:v>65.448504983388702</c:v>
                </c:pt>
                <c:pt idx="24">
                  <c:v>75.581395348837205</c:v>
                </c:pt>
                <c:pt idx="25">
                  <c:v>75.581395348837205</c:v>
                </c:pt>
                <c:pt idx="26">
                  <c:v>75.581395348837205</c:v>
                </c:pt>
                <c:pt idx="27">
                  <c:v>92.192691029900331</c:v>
                </c:pt>
                <c:pt idx="28">
                  <c:v>92.192691029900331</c:v>
                </c:pt>
                <c:pt idx="29">
                  <c:v>92.192691029900331</c:v>
                </c:pt>
                <c:pt idx="30">
                  <c:v>97.176079734219272</c:v>
                </c:pt>
                <c:pt idx="31">
                  <c:v>97.176079734219272</c:v>
                </c:pt>
                <c:pt idx="32">
                  <c:v>97.176079734219272</c:v>
                </c:pt>
                <c:pt idx="33">
                  <c:v>100</c:v>
                </c:pt>
                <c:pt idx="34">
                  <c:v>100</c:v>
                </c:pt>
              </c:numCache>
            </c:numRef>
          </c:cat>
          <c:val>
            <c:numRef>
              <c:f>Sheet1!$C$2:$C$36</c:f>
              <c:numCache>
                <c:formatCode>General</c:formatCode>
                <c:ptCount val="35"/>
                <c:pt idx="7">
                  <c:v>0</c:v>
                </c:pt>
                <c:pt idx="8">
                  <c:v>4.7311102446301767</c:v>
                </c:pt>
                <c:pt idx="9">
                  <c:v>4.7311102446301767</c:v>
                </c:pt>
                <c:pt idx="10">
                  <c:v>0</c:v>
                </c:pt>
                <c:pt idx="11">
                  <c:v>4.6954333340820664</c:v>
                </c:pt>
                <c:pt idx="12">
                  <c:v>4.6954333340820664</c:v>
                </c:pt>
                <c:pt idx="13">
                  <c:v>0</c:v>
                </c:pt>
                <c:pt idx="14">
                  <c:v>4.4835383335010803</c:v>
                </c:pt>
                <c:pt idx="15">
                  <c:v>4.4835383335010803</c:v>
                </c:pt>
                <c:pt idx="16">
                  <c:v>0</c:v>
                </c:pt>
                <c:pt idx="17">
                  <c:v>3.6523417538055769</c:v>
                </c:pt>
                <c:pt idx="18">
                  <c:v>3.6523417538055769</c:v>
                </c:pt>
                <c:pt idx="19">
                  <c:v>0</c:v>
                </c:pt>
                <c:pt idx="20">
                  <c:v>3.43181974988227</c:v>
                </c:pt>
                <c:pt idx="21">
                  <c:v>3.43181974988227</c:v>
                </c:pt>
                <c:pt idx="22">
                  <c:v>0</c:v>
                </c:pt>
                <c:pt idx="23">
                  <c:v>3.1730243036473871</c:v>
                </c:pt>
                <c:pt idx="24">
                  <c:v>3.1730243036473871</c:v>
                </c:pt>
                <c:pt idx="25">
                  <c:v>0</c:v>
                </c:pt>
                <c:pt idx="26">
                  <c:v>2.160774107585639</c:v>
                </c:pt>
                <c:pt idx="27">
                  <c:v>2.160774107585639</c:v>
                </c:pt>
                <c:pt idx="28">
                  <c:v>0</c:v>
                </c:pt>
                <c:pt idx="29">
                  <c:v>1.7995632875248635</c:v>
                </c:pt>
                <c:pt idx="30">
                  <c:v>1.7995632875248635</c:v>
                </c:pt>
                <c:pt idx="31">
                  <c:v>0</c:v>
                </c:pt>
                <c:pt idx="32">
                  <c:v>1.2624008758984395</c:v>
                </c:pt>
                <c:pt idx="33">
                  <c:v>1.2624008758984395</c:v>
                </c:pt>
                <c:pt idx="34">
                  <c:v>0</c:v>
                </c:pt>
              </c:numCache>
            </c:numRef>
          </c:val>
        </c:ser>
        <c:dLbls>
          <c:showLegendKey val="0"/>
          <c:showVal val="0"/>
          <c:showCatName val="0"/>
          <c:showSerName val="0"/>
          <c:showPercent val="0"/>
          <c:showBubbleSize val="0"/>
        </c:dLbls>
        <c:axId val="221293440"/>
        <c:axId val="221293832"/>
      </c:areaChart>
      <c:scatterChart>
        <c:scatterStyle val="lineMarker"/>
        <c:varyColors val="0"/>
        <c:ser>
          <c:idx val="0"/>
          <c:order val="0"/>
          <c:tx>
            <c:strRef>
              <c:f>Sheet1!$B$1</c:f>
              <c:strCache>
                <c:ptCount val="1"/>
                <c:pt idx="0">
                  <c:v>Growth</c:v>
                </c:pt>
              </c:strCache>
            </c:strRef>
          </c:tx>
          <c:spPr>
            <a:ln w="3175">
              <a:solidFill>
                <a:srgbClr val="000000"/>
              </a:solidFill>
            </a:ln>
            <a:effectLst/>
          </c:spPr>
          <c:marker>
            <c:symbol val="none"/>
          </c:marker>
          <c:xVal>
            <c:numRef>
              <c:f>Sheet1!$A$2:$A$36</c:f>
              <c:numCache>
                <c:formatCode>0.00</c:formatCode>
                <c:ptCount val="35"/>
                <c:pt idx="0">
                  <c:v>0</c:v>
                </c:pt>
                <c:pt idx="1">
                  <c:v>8.9700996677740861</c:v>
                </c:pt>
                <c:pt idx="2">
                  <c:v>8.9700996677740861</c:v>
                </c:pt>
                <c:pt idx="3">
                  <c:v>8.9700996677740861</c:v>
                </c:pt>
                <c:pt idx="4">
                  <c:v>11.627906976744185</c:v>
                </c:pt>
                <c:pt idx="5">
                  <c:v>11.627906976744185</c:v>
                </c:pt>
                <c:pt idx="6">
                  <c:v>11.627906976744185</c:v>
                </c:pt>
                <c:pt idx="7">
                  <c:v>22.508305647840533</c:v>
                </c:pt>
                <c:pt idx="8">
                  <c:v>22.508305647840533</c:v>
                </c:pt>
                <c:pt idx="9">
                  <c:v>29.152823920265782</c:v>
                </c:pt>
                <c:pt idx="10">
                  <c:v>29.152823920265782</c:v>
                </c:pt>
                <c:pt idx="11">
                  <c:v>29.152823920265782</c:v>
                </c:pt>
                <c:pt idx="12">
                  <c:v>37.707641196013299</c:v>
                </c:pt>
                <c:pt idx="13">
                  <c:v>37.707641196013299</c:v>
                </c:pt>
                <c:pt idx="14">
                  <c:v>37.71</c:v>
                </c:pt>
                <c:pt idx="15">
                  <c:v>56.229235880398676</c:v>
                </c:pt>
                <c:pt idx="16">
                  <c:v>56.229235880398676</c:v>
                </c:pt>
                <c:pt idx="17">
                  <c:v>56.229235880398676</c:v>
                </c:pt>
                <c:pt idx="18">
                  <c:v>61.96013289036545</c:v>
                </c:pt>
                <c:pt idx="19">
                  <c:v>61.96013289036545</c:v>
                </c:pt>
                <c:pt idx="20">
                  <c:v>61.96013289036545</c:v>
                </c:pt>
                <c:pt idx="21">
                  <c:v>65.448504983388702</c:v>
                </c:pt>
                <c:pt idx="22">
                  <c:v>65.448504983388702</c:v>
                </c:pt>
                <c:pt idx="23">
                  <c:v>65.448504983388702</c:v>
                </c:pt>
                <c:pt idx="24">
                  <c:v>75.581395348837205</c:v>
                </c:pt>
                <c:pt idx="25">
                  <c:v>75.581395348837205</c:v>
                </c:pt>
                <c:pt idx="26">
                  <c:v>75.581395348837205</c:v>
                </c:pt>
                <c:pt idx="27">
                  <c:v>92.192691029900331</c:v>
                </c:pt>
                <c:pt idx="28">
                  <c:v>92.192691029900331</c:v>
                </c:pt>
                <c:pt idx="29">
                  <c:v>92.192691029900331</c:v>
                </c:pt>
                <c:pt idx="30">
                  <c:v>97.176079734219272</c:v>
                </c:pt>
                <c:pt idx="31">
                  <c:v>97.176079734219272</c:v>
                </c:pt>
                <c:pt idx="32">
                  <c:v>97.176079734219272</c:v>
                </c:pt>
                <c:pt idx="33">
                  <c:v>100</c:v>
                </c:pt>
                <c:pt idx="34">
                  <c:v>100</c:v>
                </c:pt>
              </c:numCache>
            </c:numRef>
          </c:xVal>
          <c:yVal>
            <c:numRef>
              <c:f>Sheet1!$B$2:$B$36</c:f>
              <c:numCache>
                <c:formatCode>General</c:formatCode>
                <c:ptCount val="35"/>
                <c:pt idx="0">
                  <c:v>0.65454567417795317</c:v>
                </c:pt>
                <c:pt idx="1">
                  <c:v>0.65454567417795317</c:v>
                </c:pt>
                <c:pt idx="2">
                  <c:v>0</c:v>
                </c:pt>
                <c:pt idx="3">
                  <c:v>2.4612000648694066</c:v>
                </c:pt>
                <c:pt idx="4">
                  <c:v>2.4612000648694066</c:v>
                </c:pt>
                <c:pt idx="5">
                  <c:v>0</c:v>
                </c:pt>
                <c:pt idx="6">
                  <c:v>3.2773639771247254</c:v>
                </c:pt>
                <c:pt idx="7">
                  <c:v>3.2773639771247254</c:v>
                </c:pt>
                <c:pt idx="8">
                  <c:v>0</c:v>
                </c:pt>
              </c:numCache>
            </c:numRef>
          </c:yVal>
          <c:smooth val="0"/>
        </c:ser>
        <c:ser>
          <c:idx val="1"/>
          <c:order val="1"/>
          <c:tx>
            <c:strRef>
              <c:f>Sheet1!$C$1</c:f>
              <c:strCache>
                <c:ptCount val="1"/>
                <c:pt idx="0">
                  <c:v>Column1</c:v>
                </c:pt>
              </c:strCache>
            </c:strRef>
          </c:tx>
          <c:spPr>
            <a:ln w="2540">
              <a:solidFill>
                <a:srgbClr val="000000"/>
              </a:solidFill>
            </a:ln>
          </c:spPr>
          <c:marker>
            <c:symbol val="none"/>
          </c:marker>
          <c:xVal>
            <c:numRef>
              <c:f>Sheet1!$A$2:$A$36</c:f>
              <c:numCache>
                <c:formatCode>0.00</c:formatCode>
                <c:ptCount val="35"/>
                <c:pt idx="0">
                  <c:v>0</c:v>
                </c:pt>
                <c:pt idx="1">
                  <c:v>8.9700996677740861</c:v>
                </c:pt>
                <c:pt idx="2">
                  <c:v>8.9700996677740861</c:v>
                </c:pt>
                <c:pt idx="3">
                  <c:v>8.9700996677740861</c:v>
                </c:pt>
                <c:pt idx="4">
                  <c:v>11.627906976744185</c:v>
                </c:pt>
                <c:pt idx="5">
                  <c:v>11.627906976744185</c:v>
                </c:pt>
                <c:pt idx="6">
                  <c:v>11.627906976744185</c:v>
                </c:pt>
                <c:pt idx="7">
                  <c:v>22.508305647840533</c:v>
                </c:pt>
                <c:pt idx="8">
                  <c:v>22.508305647840533</c:v>
                </c:pt>
                <c:pt idx="9">
                  <c:v>29.152823920265782</c:v>
                </c:pt>
                <c:pt idx="10">
                  <c:v>29.152823920265782</c:v>
                </c:pt>
                <c:pt idx="11">
                  <c:v>29.152823920265782</c:v>
                </c:pt>
                <c:pt idx="12">
                  <c:v>37.707641196013299</c:v>
                </c:pt>
                <c:pt idx="13">
                  <c:v>37.707641196013299</c:v>
                </c:pt>
                <c:pt idx="14">
                  <c:v>37.71</c:v>
                </c:pt>
                <c:pt idx="15">
                  <c:v>56.229235880398676</c:v>
                </c:pt>
                <c:pt idx="16">
                  <c:v>56.229235880398676</c:v>
                </c:pt>
                <c:pt idx="17">
                  <c:v>56.229235880398676</c:v>
                </c:pt>
                <c:pt idx="18">
                  <c:v>61.96013289036545</c:v>
                </c:pt>
                <c:pt idx="19">
                  <c:v>61.96013289036545</c:v>
                </c:pt>
                <c:pt idx="20">
                  <c:v>61.96013289036545</c:v>
                </c:pt>
                <c:pt idx="21">
                  <c:v>65.448504983388702</c:v>
                </c:pt>
                <c:pt idx="22">
                  <c:v>65.448504983388702</c:v>
                </c:pt>
                <c:pt idx="23">
                  <c:v>65.448504983388702</c:v>
                </c:pt>
                <c:pt idx="24">
                  <c:v>75.581395348837205</c:v>
                </c:pt>
                <c:pt idx="25">
                  <c:v>75.581395348837205</c:v>
                </c:pt>
                <c:pt idx="26">
                  <c:v>75.581395348837205</c:v>
                </c:pt>
                <c:pt idx="27">
                  <c:v>92.192691029900331</c:v>
                </c:pt>
                <c:pt idx="28">
                  <c:v>92.192691029900331</c:v>
                </c:pt>
                <c:pt idx="29">
                  <c:v>92.192691029900331</c:v>
                </c:pt>
                <c:pt idx="30">
                  <c:v>97.176079734219272</c:v>
                </c:pt>
                <c:pt idx="31">
                  <c:v>97.176079734219272</c:v>
                </c:pt>
                <c:pt idx="32">
                  <c:v>97.176079734219272</c:v>
                </c:pt>
                <c:pt idx="33">
                  <c:v>100</c:v>
                </c:pt>
                <c:pt idx="34">
                  <c:v>100</c:v>
                </c:pt>
              </c:numCache>
            </c:numRef>
          </c:xVal>
          <c:yVal>
            <c:numRef>
              <c:f>Sheet1!$C$2:$C$36</c:f>
              <c:numCache>
                <c:formatCode>General</c:formatCode>
                <c:ptCount val="35"/>
                <c:pt idx="7">
                  <c:v>0</c:v>
                </c:pt>
                <c:pt idx="8">
                  <c:v>4.7311102446301767</c:v>
                </c:pt>
                <c:pt idx="9">
                  <c:v>4.7311102446301767</c:v>
                </c:pt>
                <c:pt idx="10">
                  <c:v>0</c:v>
                </c:pt>
                <c:pt idx="11">
                  <c:v>4.6954333340820664</c:v>
                </c:pt>
                <c:pt idx="12">
                  <c:v>4.6954333340820664</c:v>
                </c:pt>
                <c:pt idx="13">
                  <c:v>0</c:v>
                </c:pt>
                <c:pt idx="14">
                  <c:v>4.4835383335010803</c:v>
                </c:pt>
                <c:pt idx="15">
                  <c:v>4.4835383335010803</c:v>
                </c:pt>
                <c:pt idx="16">
                  <c:v>0</c:v>
                </c:pt>
                <c:pt idx="17">
                  <c:v>3.6523417538055769</c:v>
                </c:pt>
                <c:pt idx="18">
                  <c:v>3.6523417538055769</c:v>
                </c:pt>
                <c:pt idx="19">
                  <c:v>0</c:v>
                </c:pt>
                <c:pt idx="20">
                  <c:v>3.43181974988227</c:v>
                </c:pt>
                <c:pt idx="21">
                  <c:v>3.43181974988227</c:v>
                </c:pt>
                <c:pt idx="22">
                  <c:v>0</c:v>
                </c:pt>
                <c:pt idx="23">
                  <c:v>3.1730243036473871</c:v>
                </c:pt>
                <c:pt idx="24">
                  <c:v>3.1730243036473871</c:v>
                </c:pt>
                <c:pt idx="25">
                  <c:v>0</c:v>
                </c:pt>
                <c:pt idx="26">
                  <c:v>2.160774107585639</c:v>
                </c:pt>
                <c:pt idx="27">
                  <c:v>2.160774107585639</c:v>
                </c:pt>
                <c:pt idx="28">
                  <c:v>0</c:v>
                </c:pt>
                <c:pt idx="29">
                  <c:v>1.7995632875248635</c:v>
                </c:pt>
                <c:pt idx="30">
                  <c:v>1.7995632875248635</c:v>
                </c:pt>
                <c:pt idx="31">
                  <c:v>0</c:v>
                </c:pt>
                <c:pt idx="32">
                  <c:v>1.2624008758984395</c:v>
                </c:pt>
                <c:pt idx="33">
                  <c:v>1.2624008758984395</c:v>
                </c:pt>
                <c:pt idx="34">
                  <c:v>0</c:v>
                </c:pt>
              </c:numCache>
            </c:numRef>
          </c:yVal>
          <c:smooth val="0"/>
        </c:ser>
        <c:dLbls>
          <c:showLegendKey val="0"/>
          <c:showVal val="0"/>
          <c:showCatName val="0"/>
          <c:showSerName val="0"/>
          <c:showPercent val="0"/>
          <c:showBubbleSize val="0"/>
        </c:dLbls>
        <c:axId val="221293440"/>
        <c:axId val="221293832"/>
      </c:scatterChart>
      <c:dateAx>
        <c:axId val="221293440"/>
        <c:scaling>
          <c:orientation val="minMax"/>
        </c:scaling>
        <c:delete val="0"/>
        <c:axPos val="b"/>
        <c:numFmt formatCode="General" sourceLinked="0"/>
        <c:majorTickMark val="out"/>
        <c:minorTickMark val="none"/>
        <c:tickLblPos val="nextTo"/>
        <c:spPr>
          <a:ln w="7620">
            <a:solidFill>
              <a:srgbClr val="000000"/>
            </a:solidFill>
          </a:ln>
        </c:spPr>
        <c:txPr>
          <a:bodyPr rot="-5400000" vert="horz"/>
          <a:lstStyle/>
          <a:p>
            <a:pPr>
              <a:defRPr sz="1600">
                <a:solidFill>
                  <a:schemeClr val="tx1"/>
                </a:solidFill>
              </a:defRPr>
            </a:pPr>
            <a:endParaRPr lang="en-US"/>
          </a:p>
        </c:txPr>
        <c:crossAx val="221293832"/>
        <c:crosses val="autoZero"/>
        <c:auto val="0"/>
        <c:lblOffset val="100"/>
        <c:baseTimeUnit val="days"/>
        <c:majorUnit val="20"/>
      </c:dateAx>
      <c:valAx>
        <c:axId val="221293832"/>
        <c:scaling>
          <c:orientation val="minMax"/>
          <c:max val="5"/>
          <c:min val="0"/>
        </c:scaling>
        <c:delete val="0"/>
        <c:axPos val="l"/>
        <c:majorGridlines>
          <c:spPr>
            <a:ln>
              <a:solidFill>
                <a:srgbClr val="6A737B">
                  <a:lumMod val="60000"/>
                  <a:lumOff val="40000"/>
                </a:srgbClr>
              </a:solidFill>
            </a:ln>
          </c:spPr>
        </c:majorGridlines>
        <c:numFmt formatCode="General" sourceLinked="0"/>
        <c:majorTickMark val="out"/>
        <c:minorTickMark val="none"/>
        <c:tickLblPos val="nextTo"/>
        <c:spPr>
          <a:ln w="7620">
            <a:solidFill>
              <a:srgbClr val="000000"/>
            </a:solidFill>
          </a:ln>
        </c:spPr>
        <c:txPr>
          <a:bodyPr rot="-5400000" vert="horz"/>
          <a:lstStyle/>
          <a:p>
            <a:pPr>
              <a:defRPr sz="1600"/>
            </a:pPr>
            <a:endParaRPr lang="en-US"/>
          </a:p>
        </c:txPr>
        <c:crossAx val="221293440"/>
        <c:crosses val="autoZero"/>
        <c:crossBetween val="midCat"/>
        <c:majorUnit val="1"/>
      </c:valAx>
    </c:plotArea>
    <c:plotVisOnly val="1"/>
    <c:dispBlanksAs val="zero"/>
    <c:showDLblsOverMax val="0"/>
  </c:chart>
  <c:txPr>
    <a:bodyPr/>
    <a:lstStyle/>
    <a:p>
      <a:pPr>
        <a:defRPr sz="2200"/>
      </a:pPr>
      <a:endParaRPr lang="en-US"/>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5383060086671"/>
          <c:y val="0.30996730777260706"/>
          <c:w val="0.77692307692307694"/>
          <c:h val="0.55983829124568352"/>
        </c:manualLayout>
      </c:layout>
      <c:pieChart>
        <c:varyColors val="1"/>
        <c:ser>
          <c:idx val="0"/>
          <c:order val="0"/>
          <c:tx>
            <c:strRef>
              <c:f>Sheet1!$B$1</c:f>
              <c:strCache>
                <c:ptCount val="1"/>
                <c:pt idx="0">
                  <c:v>NSW</c:v>
                </c:pt>
              </c:strCache>
            </c:strRef>
          </c:tx>
          <c:spPr>
            <a:ln w="6350"/>
          </c:spPr>
          <c:dPt>
            <c:idx val="0"/>
            <c:bubble3D val="0"/>
            <c:explosion val="16"/>
            <c:spPr>
              <a:solidFill>
                <a:schemeClr val="tx2"/>
              </a:solidFill>
              <a:ln w="19050">
                <a:solidFill>
                  <a:schemeClr val="tx1"/>
                </a:solidFill>
              </a:ln>
            </c:spPr>
          </c:dPt>
          <c:dPt>
            <c:idx val="1"/>
            <c:bubble3D val="0"/>
            <c:spPr>
              <a:solidFill>
                <a:schemeClr val="bg2"/>
              </a:solidFill>
              <a:ln w="3175">
                <a:solidFill>
                  <a:schemeClr val="tx1"/>
                </a:solidFill>
              </a:ln>
            </c:spPr>
          </c:dPt>
          <c:dPt>
            <c:idx val="2"/>
            <c:bubble3D val="0"/>
            <c:spPr>
              <a:solidFill>
                <a:schemeClr val="accent2"/>
              </a:solidFill>
              <a:ln w="3175">
                <a:solidFill>
                  <a:schemeClr val="tx1"/>
                </a:solidFill>
              </a:ln>
            </c:spPr>
          </c:dPt>
          <c:dPt>
            <c:idx val="3"/>
            <c:bubble3D val="0"/>
            <c:spPr>
              <a:solidFill>
                <a:schemeClr val="accent3"/>
              </a:solidFill>
              <a:ln w="3175">
                <a:solidFill>
                  <a:schemeClr val="tx1"/>
                </a:solidFill>
              </a:ln>
            </c:spPr>
          </c:dPt>
          <c:dPt>
            <c:idx val="4"/>
            <c:bubble3D val="0"/>
            <c:spPr>
              <a:solidFill>
                <a:schemeClr val="accent3"/>
              </a:solidFill>
              <a:ln w="6350">
                <a:solidFill>
                  <a:schemeClr val="tx1"/>
                </a:solidFill>
              </a:ln>
            </c:spPr>
          </c:dPt>
          <c:dPt>
            <c:idx val="5"/>
            <c:bubble3D val="0"/>
            <c:spPr>
              <a:solidFill>
                <a:schemeClr val="accent4"/>
              </a:solidFill>
              <a:ln w="6350">
                <a:solidFill>
                  <a:schemeClr val="tx1"/>
                </a:solidFill>
              </a:ln>
            </c:spPr>
          </c:dPt>
          <c:dPt>
            <c:idx val="6"/>
            <c:bubble3D val="0"/>
            <c:spPr>
              <a:solidFill>
                <a:schemeClr val="accent4"/>
              </a:solidFill>
              <a:ln w="6350"/>
            </c:spPr>
          </c:dPt>
          <c:cat>
            <c:strRef>
              <c:f>Sheet1!$A$2:$A$5</c:f>
              <c:strCache>
                <c:ptCount val="4"/>
                <c:pt idx="0">
                  <c:v>Wholesale</c:v>
                </c:pt>
                <c:pt idx="1">
                  <c:v>Network</c:v>
                </c:pt>
                <c:pt idx="2">
                  <c:v>Retail</c:v>
                </c:pt>
                <c:pt idx="3">
                  <c:v>Green costs</c:v>
                </c:pt>
              </c:strCache>
            </c:strRef>
          </c:cat>
          <c:val>
            <c:numRef>
              <c:f>Sheet1!$B$2:$B$5</c:f>
              <c:numCache>
                <c:formatCode>General</c:formatCode>
                <c:ptCount val="4"/>
                <c:pt idx="0">
                  <c:v>21.465739591955511</c:v>
                </c:pt>
                <c:pt idx="1">
                  <c:v>52.016198452081419</c:v>
                </c:pt>
                <c:pt idx="2">
                  <c:v>21.418434656739404</c:v>
                </c:pt>
                <c:pt idx="3">
                  <c:v>5.0996272992236671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3244801130627896E-2"/>
          <c:y val="3.2013852435112275E-2"/>
          <c:w val="0.91521673733091058"/>
          <c:h val="0.89511256926217553"/>
        </c:manualLayout>
      </c:layout>
      <c:barChart>
        <c:barDir val="col"/>
        <c:grouping val="stacked"/>
        <c:varyColors val="0"/>
        <c:ser>
          <c:idx val="0"/>
          <c:order val="0"/>
          <c:tx>
            <c:strRef>
              <c:f>Sheet1!$B$1</c:f>
              <c:strCache>
                <c:ptCount val="1"/>
                <c:pt idx="0">
                  <c:v>Full-time</c:v>
                </c:pt>
              </c:strCache>
            </c:strRef>
          </c:tx>
          <c:spPr>
            <a:solidFill>
              <a:schemeClr val="bg2"/>
            </a:solidFill>
            <a:ln w="3175">
              <a:solidFill>
                <a:srgbClr val="000000"/>
              </a:solidFill>
            </a:ln>
          </c:spPr>
          <c:invertIfNegative val="0"/>
          <c:cat>
            <c:strRef>
              <c:f>Sheet1!$A$2:$A$3</c:f>
              <c:strCache>
                <c:ptCount val="2"/>
                <c:pt idx="0">
                  <c:v>Diploma and advanced diploma</c:v>
                </c:pt>
                <c:pt idx="1">
                  <c:v>Bachelor degree</c:v>
                </c:pt>
              </c:strCache>
            </c:strRef>
          </c:cat>
          <c:val>
            <c:numRef>
              <c:f>Sheet1!$B$2:$B$3</c:f>
              <c:numCache>
                <c:formatCode>General</c:formatCode>
                <c:ptCount val="2"/>
                <c:pt idx="0">
                  <c:v>60.484525224871746</c:v>
                </c:pt>
                <c:pt idx="1">
                  <c:v>66.850556082017448</c:v>
                </c:pt>
              </c:numCache>
            </c:numRef>
          </c:val>
        </c:ser>
        <c:ser>
          <c:idx val="1"/>
          <c:order val="1"/>
          <c:tx>
            <c:strRef>
              <c:f>Sheet1!$C$1</c:f>
              <c:strCache>
                <c:ptCount val="1"/>
                <c:pt idx="0">
                  <c:v>Part-time</c:v>
                </c:pt>
              </c:strCache>
            </c:strRef>
          </c:tx>
          <c:spPr>
            <a:solidFill>
              <a:schemeClr val="tx2"/>
            </a:solidFill>
            <a:ln w="3175">
              <a:solidFill>
                <a:srgbClr val="000000"/>
              </a:solidFill>
            </a:ln>
          </c:spPr>
          <c:invertIfNegative val="0"/>
          <c:cat>
            <c:strRef>
              <c:f>Sheet1!$A$2:$A$3</c:f>
              <c:strCache>
                <c:ptCount val="2"/>
                <c:pt idx="0">
                  <c:v>Diploma and advanced diploma</c:v>
                </c:pt>
                <c:pt idx="1">
                  <c:v>Bachelor degree</c:v>
                </c:pt>
              </c:strCache>
            </c:strRef>
          </c:cat>
          <c:val>
            <c:numRef>
              <c:f>Sheet1!$C$2:$C$3</c:f>
              <c:numCache>
                <c:formatCode>General</c:formatCode>
                <c:ptCount val="2"/>
                <c:pt idx="0">
                  <c:v>20.277840877243186</c:v>
                </c:pt>
                <c:pt idx="1">
                  <c:v>18.263016105479565</c:v>
                </c:pt>
              </c:numCache>
            </c:numRef>
          </c:val>
        </c:ser>
        <c:ser>
          <c:idx val="2"/>
          <c:order val="2"/>
          <c:tx>
            <c:strRef>
              <c:f>Sheet1!$D$1</c:f>
              <c:strCache>
                <c:ptCount val="1"/>
                <c:pt idx="0">
                  <c:v>Away from work</c:v>
                </c:pt>
              </c:strCache>
            </c:strRef>
          </c:tx>
          <c:spPr>
            <a:solidFill>
              <a:schemeClr val="accent2"/>
            </a:solidFill>
            <a:ln w="3175">
              <a:solidFill>
                <a:srgbClr val="000000"/>
              </a:solidFill>
            </a:ln>
          </c:spPr>
          <c:invertIfNegative val="0"/>
          <c:cat>
            <c:strRef>
              <c:f>Sheet1!$A$2:$A$3</c:f>
              <c:strCache>
                <c:ptCount val="2"/>
                <c:pt idx="0">
                  <c:v>Diploma and advanced diploma</c:v>
                </c:pt>
                <c:pt idx="1">
                  <c:v>Bachelor degree</c:v>
                </c:pt>
              </c:strCache>
            </c:strRef>
          </c:cat>
          <c:val>
            <c:numRef>
              <c:f>Sheet1!$D$2:$D$3</c:f>
              <c:numCache>
                <c:formatCode>General</c:formatCode>
                <c:ptCount val="2"/>
                <c:pt idx="0">
                  <c:v>5.0355340132341704</c:v>
                </c:pt>
                <c:pt idx="1">
                  <c:v>5.4809468656373541</c:v>
                </c:pt>
              </c:numCache>
            </c:numRef>
          </c:val>
        </c:ser>
        <c:ser>
          <c:idx val="3"/>
          <c:order val="3"/>
          <c:tx>
            <c:strRef>
              <c:f>Sheet1!$E$1</c:f>
              <c:strCache>
                <c:ptCount val="1"/>
                <c:pt idx="0">
                  <c:v>Unemployed</c:v>
                </c:pt>
              </c:strCache>
            </c:strRef>
          </c:tx>
          <c:spPr>
            <a:solidFill>
              <a:schemeClr val="accent3"/>
            </a:solidFill>
            <a:ln w="3175">
              <a:solidFill>
                <a:srgbClr val="000000"/>
              </a:solidFill>
            </a:ln>
          </c:spPr>
          <c:invertIfNegative val="0"/>
          <c:cat>
            <c:strRef>
              <c:f>Sheet1!$A$2:$A$3</c:f>
              <c:strCache>
                <c:ptCount val="2"/>
                <c:pt idx="0">
                  <c:v>Diploma and advanced diploma</c:v>
                </c:pt>
                <c:pt idx="1">
                  <c:v>Bachelor degree</c:v>
                </c:pt>
              </c:strCache>
            </c:strRef>
          </c:cat>
          <c:val>
            <c:numRef>
              <c:f>Sheet1!$E$2:$E$3</c:f>
              <c:numCache>
                <c:formatCode>General</c:formatCode>
                <c:ptCount val="2"/>
                <c:pt idx="0">
                  <c:v>3.0294626973988925</c:v>
                </c:pt>
                <c:pt idx="1">
                  <c:v>2.1218009463551288</c:v>
                </c:pt>
              </c:numCache>
            </c:numRef>
          </c:val>
        </c:ser>
        <c:ser>
          <c:idx val="4"/>
          <c:order val="4"/>
          <c:tx>
            <c:strRef>
              <c:f>Sheet1!$F$1</c:f>
              <c:strCache>
                <c:ptCount val="1"/>
                <c:pt idx="0">
                  <c:v>Not in LF</c:v>
                </c:pt>
              </c:strCache>
            </c:strRef>
          </c:tx>
          <c:spPr>
            <a:solidFill>
              <a:schemeClr val="tx1"/>
            </a:solidFill>
            <a:ln w="3175">
              <a:solidFill>
                <a:srgbClr val="000000"/>
              </a:solidFill>
            </a:ln>
          </c:spPr>
          <c:invertIfNegative val="0"/>
          <c:cat>
            <c:strRef>
              <c:f>Sheet1!$A$2:$A$3</c:f>
              <c:strCache>
                <c:ptCount val="2"/>
                <c:pt idx="0">
                  <c:v>Diploma and advanced diploma</c:v>
                </c:pt>
                <c:pt idx="1">
                  <c:v>Bachelor degree</c:v>
                </c:pt>
              </c:strCache>
            </c:strRef>
          </c:cat>
          <c:val>
            <c:numRef>
              <c:f>Sheet1!$F$2:$F$3</c:f>
              <c:numCache>
                <c:formatCode>General</c:formatCode>
                <c:ptCount val="2"/>
                <c:pt idx="0">
                  <c:v>11.172637187252008</c:v>
                </c:pt>
                <c:pt idx="1">
                  <c:v>7.2836800005105093</c:v>
                </c:pt>
              </c:numCache>
            </c:numRef>
          </c:val>
        </c:ser>
        <c:dLbls>
          <c:showLegendKey val="0"/>
          <c:showVal val="0"/>
          <c:showCatName val="0"/>
          <c:showSerName val="0"/>
          <c:showPercent val="0"/>
          <c:showBubbleSize val="0"/>
        </c:dLbls>
        <c:gapWidth val="120"/>
        <c:overlap val="100"/>
        <c:axId val="390811456"/>
        <c:axId val="390811848"/>
      </c:barChart>
      <c:catAx>
        <c:axId val="390811456"/>
        <c:scaling>
          <c:orientation val="minMax"/>
        </c:scaling>
        <c:delete val="0"/>
        <c:axPos val="b"/>
        <c:numFmt formatCode="General" sourceLinked="0"/>
        <c:majorTickMark val="none"/>
        <c:minorTickMark val="none"/>
        <c:tickLblPos val="nextTo"/>
        <c:spPr>
          <a:ln>
            <a:solidFill>
              <a:srgbClr val="000000"/>
            </a:solidFill>
          </a:ln>
        </c:spPr>
        <c:txPr>
          <a:bodyPr/>
          <a:lstStyle/>
          <a:p>
            <a:pPr>
              <a:defRPr sz="2200"/>
            </a:pPr>
            <a:endParaRPr lang="en-US"/>
          </a:p>
        </c:txPr>
        <c:crossAx val="390811848"/>
        <c:crosses val="autoZero"/>
        <c:auto val="1"/>
        <c:lblAlgn val="ctr"/>
        <c:lblOffset val="100"/>
        <c:noMultiLvlLbl val="0"/>
      </c:catAx>
      <c:valAx>
        <c:axId val="390811848"/>
        <c:scaling>
          <c:orientation val="minMax"/>
          <c:max val="100"/>
          <c:min val="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rgbClr val="000000"/>
            </a:solidFill>
          </a:ln>
        </c:spPr>
        <c:txPr>
          <a:bodyPr/>
          <a:lstStyle/>
          <a:p>
            <a:pPr>
              <a:defRPr sz="2200"/>
            </a:pPr>
            <a:endParaRPr lang="en-US"/>
          </a:p>
        </c:txPr>
        <c:crossAx val="390811456"/>
        <c:crosses val="autoZero"/>
        <c:crossBetween val="between"/>
        <c:majorUnit val="25"/>
      </c:valAx>
    </c:plotArea>
    <c:plotVisOnly val="1"/>
    <c:dispBlanksAs val="gap"/>
    <c:showDLblsOverMax val="0"/>
  </c:chart>
  <c:txPr>
    <a:bodyPr/>
    <a:lstStyle/>
    <a:p>
      <a:pPr>
        <a:defRPr sz="1800"/>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60340759656502"/>
          <c:y val="0.31363718259375484"/>
          <c:w val="0.77692307692307694"/>
          <c:h val="0.55983829124568352"/>
        </c:manualLayout>
      </c:layout>
      <c:pieChart>
        <c:varyColors val="1"/>
        <c:ser>
          <c:idx val="0"/>
          <c:order val="0"/>
          <c:tx>
            <c:strRef>
              <c:f>Sheet1!$B$1</c:f>
              <c:strCache>
                <c:ptCount val="1"/>
                <c:pt idx="0">
                  <c:v>NSW</c:v>
                </c:pt>
              </c:strCache>
            </c:strRef>
          </c:tx>
          <c:spPr>
            <a:ln w="63500"/>
          </c:spPr>
          <c:dPt>
            <c:idx val="0"/>
            <c:bubble3D val="0"/>
            <c:explosion val="25"/>
            <c:spPr>
              <a:solidFill>
                <a:schemeClr val="tx2"/>
              </a:solidFill>
              <a:ln w="19050">
                <a:solidFill>
                  <a:schemeClr val="tx1"/>
                </a:solidFill>
              </a:ln>
            </c:spPr>
          </c:dPt>
          <c:dPt>
            <c:idx val="1"/>
            <c:bubble3D val="0"/>
            <c:spPr>
              <a:solidFill>
                <a:schemeClr val="bg2"/>
              </a:solidFill>
              <a:ln w="3175">
                <a:solidFill>
                  <a:schemeClr val="tx1"/>
                </a:solidFill>
              </a:ln>
            </c:spPr>
          </c:dPt>
          <c:dPt>
            <c:idx val="2"/>
            <c:bubble3D val="0"/>
            <c:spPr>
              <a:solidFill>
                <a:schemeClr val="accent2"/>
              </a:solidFill>
              <a:ln w="3175">
                <a:solidFill>
                  <a:schemeClr val="tx1"/>
                </a:solidFill>
              </a:ln>
            </c:spPr>
          </c:dPt>
          <c:dPt>
            <c:idx val="3"/>
            <c:bubble3D val="0"/>
            <c:spPr>
              <a:solidFill>
                <a:schemeClr val="accent3"/>
              </a:solidFill>
              <a:ln w="3175">
                <a:solidFill>
                  <a:schemeClr val="tx1"/>
                </a:solidFill>
              </a:ln>
            </c:spPr>
          </c:dPt>
          <c:dPt>
            <c:idx val="4"/>
            <c:bubble3D val="0"/>
            <c:spPr>
              <a:solidFill>
                <a:schemeClr val="accent3"/>
              </a:solidFill>
              <a:ln w="63500">
                <a:solidFill>
                  <a:schemeClr val="tx1"/>
                </a:solidFill>
              </a:ln>
            </c:spPr>
          </c:dPt>
          <c:dPt>
            <c:idx val="5"/>
            <c:bubble3D val="0"/>
            <c:spPr>
              <a:solidFill>
                <a:schemeClr val="accent4"/>
              </a:solidFill>
              <a:ln w="63500">
                <a:solidFill>
                  <a:schemeClr val="tx1"/>
                </a:solidFill>
              </a:ln>
            </c:spPr>
          </c:dPt>
          <c:dPt>
            <c:idx val="6"/>
            <c:bubble3D val="0"/>
            <c:spPr>
              <a:solidFill>
                <a:schemeClr val="accent4"/>
              </a:solidFill>
              <a:ln w="63500"/>
            </c:spPr>
          </c:dPt>
          <c:cat>
            <c:strRef>
              <c:f>Sheet1!$A$2:$A$5</c:f>
              <c:strCache>
                <c:ptCount val="4"/>
                <c:pt idx="0">
                  <c:v>Wholesale</c:v>
                </c:pt>
                <c:pt idx="1">
                  <c:v>Network</c:v>
                </c:pt>
                <c:pt idx="2">
                  <c:v>Retail</c:v>
                </c:pt>
                <c:pt idx="3">
                  <c:v>Green costs</c:v>
                </c:pt>
              </c:strCache>
            </c:strRef>
          </c:cat>
          <c:val>
            <c:numRef>
              <c:f>Sheet1!$B$2:$B$5</c:f>
              <c:numCache>
                <c:formatCode>General</c:formatCode>
                <c:ptCount val="4"/>
                <c:pt idx="0">
                  <c:v>10.832101294297281</c:v>
                </c:pt>
                <c:pt idx="1">
                  <c:v>59.05925758429661</c:v>
                </c:pt>
                <c:pt idx="2">
                  <c:v>24.318517828828011</c:v>
                </c:pt>
                <c:pt idx="3">
                  <c:v>5.7901232925780981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15383060086671"/>
          <c:y val="0.30996730777260706"/>
          <c:w val="0.77692307692307694"/>
          <c:h val="0.55983829124568352"/>
        </c:manualLayout>
      </c:layout>
      <c:pieChart>
        <c:varyColors val="1"/>
        <c:ser>
          <c:idx val="0"/>
          <c:order val="0"/>
          <c:tx>
            <c:strRef>
              <c:f>Sheet1!$B$1</c:f>
              <c:strCache>
                <c:ptCount val="1"/>
                <c:pt idx="0">
                  <c:v>NSW</c:v>
                </c:pt>
              </c:strCache>
            </c:strRef>
          </c:tx>
          <c:spPr>
            <a:solidFill>
              <a:schemeClr val="accent4"/>
            </a:solidFill>
            <a:ln w="3175">
              <a:solidFill>
                <a:schemeClr val="tx1"/>
              </a:solidFill>
            </a:ln>
          </c:spPr>
          <c:dPt>
            <c:idx val="0"/>
            <c:bubble3D val="0"/>
            <c:spPr>
              <a:solidFill>
                <a:schemeClr val="accent1"/>
              </a:solidFill>
              <a:ln w="3175">
                <a:solidFill>
                  <a:schemeClr val="tx1"/>
                </a:solidFill>
              </a:ln>
            </c:spPr>
          </c:dPt>
          <c:dPt>
            <c:idx val="1"/>
            <c:bubble3D val="0"/>
          </c:dPt>
          <c:dPt>
            <c:idx val="2"/>
            <c:bubble3D val="0"/>
          </c:dPt>
          <c:dPt>
            <c:idx val="3"/>
            <c:bubble3D val="0"/>
          </c:dPt>
          <c:dPt>
            <c:idx val="4"/>
            <c:bubble3D val="0"/>
          </c:dPt>
          <c:dPt>
            <c:idx val="5"/>
            <c:bubble3D val="0"/>
          </c:dPt>
          <c:dPt>
            <c:idx val="6"/>
            <c:bubble3D val="0"/>
          </c:dPt>
          <c:cat>
            <c:strRef>
              <c:f>Sheet1!$A$2:$A$5</c:f>
              <c:strCache>
                <c:ptCount val="4"/>
                <c:pt idx="0">
                  <c:v>Wholesale</c:v>
                </c:pt>
                <c:pt idx="1">
                  <c:v>Network</c:v>
                </c:pt>
                <c:pt idx="2">
                  <c:v>Retail</c:v>
                </c:pt>
                <c:pt idx="3">
                  <c:v>Green costs</c:v>
                </c:pt>
              </c:strCache>
            </c:strRef>
          </c:cat>
          <c:val>
            <c:numRef>
              <c:f>Sheet1!$B$2:$B$5</c:f>
              <c:numCache>
                <c:formatCode>General</c:formatCode>
                <c:ptCount val="4"/>
                <c:pt idx="0">
                  <c:v>21.465739591955511</c:v>
                </c:pt>
                <c:pt idx="1">
                  <c:v>52.016198452081419</c:v>
                </c:pt>
                <c:pt idx="2">
                  <c:v>21.418434656739404</c:v>
                </c:pt>
                <c:pt idx="3">
                  <c:v>5.0996272992236671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60340759656502"/>
          <c:y val="0.31363718259375484"/>
          <c:w val="0.77692307692307694"/>
          <c:h val="0.55983829124568352"/>
        </c:manualLayout>
      </c:layout>
      <c:pieChart>
        <c:varyColors val="1"/>
        <c:ser>
          <c:idx val="0"/>
          <c:order val="0"/>
          <c:tx>
            <c:strRef>
              <c:f>Sheet1!$B$1</c:f>
              <c:strCache>
                <c:ptCount val="1"/>
                <c:pt idx="0">
                  <c:v>NSW</c:v>
                </c:pt>
              </c:strCache>
            </c:strRef>
          </c:tx>
          <c:spPr>
            <a:solidFill>
              <a:schemeClr val="accent4"/>
            </a:solidFill>
            <a:ln w="3175">
              <a:solidFill>
                <a:schemeClr val="tx1"/>
              </a:solidFill>
            </a:ln>
          </c:spPr>
          <c:dPt>
            <c:idx val="0"/>
            <c:bubble3D val="0"/>
            <c:spPr>
              <a:solidFill>
                <a:schemeClr val="accent1"/>
              </a:solidFill>
              <a:ln w="3175">
                <a:solidFill>
                  <a:schemeClr val="tx1"/>
                </a:solidFill>
              </a:ln>
            </c:spPr>
          </c:dPt>
          <c:dPt>
            <c:idx val="1"/>
            <c:bubble3D val="0"/>
          </c:dPt>
          <c:dPt>
            <c:idx val="2"/>
            <c:bubble3D val="0"/>
          </c:dPt>
          <c:dPt>
            <c:idx val="3"/>
            <c:bubble3D val="0"/>
          </c:dPt>
          <c:dPt>
            <c:idx val="4"/>
            <c:bubble3D val="0"/>
          </c:dPt>
          <c:dPt>
            <c:idx val="5"/>
            <c:bubble3D val="0"/>
          </c:dPt>
          <c:dPt>
            <c:idx val="6"/>
            <c:bubble3D val="0"/>
          </c:dPt>
          <c:cat>
            <c:strRef>
              <c:f>Sheet1!$A$2:$A$5</c:f>
              <c:strCache>
                <c:ptCount val="4"/>
                <c:pt idx="0">
                  <c:v>Wholesale</c:v>
                </c:pt>
                <c:pt idx="1">
                  <c:v>Network</c:v>
                </c:pt>
                <c:pt idx="2">
                  <c:v>Retail</c:v>
                </c:pt>
                <c:pt idx="3">
                  <c:v>Green costs</c:v>
                </c:pt>
              </c:strCache>
            </c:strRef>
          </c:cat>
          <c:val>
            <c:numRef>
              <c:f>Sheet1!$B$2:$B$5</c:f>
              <c:numCache>
                <c:formatCode>General</c:formatCode>
                <c:ptCount val="4"/>
                <c:pt idx="0">
                  <c:v>10.832101294297281</c:v>
                </c:pt>
                <c:pt idx="1">
                  <c:v>59.05925758429661</c:v>
                </c:pt>
                <c:pt idx="2">
                  <c:v>24.318517828828011</c:v>
                </c:pt>
                <c:pt idx="3">
                  <c:v>5.7901232925780981</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Base</c:v>
                </c:pt>
              </c:strCache>
            </c:strRef>
          </c:tx>
          <c:spPr>
            <a:noFill/>
          </c:spPr>
          <c:invertIfNegative val="0"/>
          <c:dPt>
            <c:idx val="5"/>
            <c:invertIfNegative val="0"/>
            <c:bubble3D val="0"/>
            <c:spPr>
              <a:solidFill>
                <a:schemeClr val="bg2"/>
              </a:solidFill>
              <a:ln w="3175">
                <a:solidFill>
                  <a:schemeClr val="tx1">
                    <a:shade val="95000"/>
                    <a:satMod val="105000"/>
                  </a:schemeClr>
                </a:solidFill>
              </a:ln>
            </c:spPr>
          </c:dPt>
          <c:dLbls>
            <c:delete val="1"/>
          </c:dLbls>
          <c:cat>
            <c:strRef>
              <c:f>Sheet1!$A$2:$A$7</c:f>
              <c:strCache>
                <c:ptCount val="6"/>
                <c:pt idx="0">
                  <c:v>Residential</c:v>
                </c:pt>
                <c:pt idx="1">
                  <c:v>Small business</c:v>
                </c:pt>
                <c:pt idx="2">
                  <c:v>Manu- facturing</c:v>
                </c:pt>
                <c:pt idx="3">
                  <c:v>Energy industry</c:v>
                </c:pt>
                <c:pt idx="4">
                  <c:v>Other industry</c:v>
                </c:pt>
                <c:pt idx="5">
                  <c:v>Total</c:v>
                </c:pt>
              </c:strCache>
            </c:strRef>
          </c:cat>
          <c:val>
            <c:numRef>
              <c:f>Sheet1!$B$2:$B$7</c:f>
              <c:numCache>
                <c:formatCode>General</c:formatCode>
                <c:ptCount val="6"/>
                <c:pt idx="0">
                  <c:v>0</c:v>
                </c:pt>
                <c:pt idx="1">
                  <c:v>154.80510000000001</c:v>
                </c:pt>
                <c:pt idx="2">
                  <c:v>202.95030000000003</c:v>
                </c:pt>
                <c:pt idx="3">
                  <c:v>654.13959999999997</c:v>
                </c:pt>
                <c:pt idx="4">
                  <c:v>1184.8198</c:v>
                </c:pt>
                <c:pt idx="5">
                  <c:v>1387.1107999999999</c:v>
                </c:pt>
              </c:numCache>
            </c:numRef>
          </c:val>
        </c:ser>
        <c:ser>
          <c:idx val="1"/>
          <c:order val="1"/>
          <c:tx>
            <c:strRef>
              <c:f>Sheet1!$C$1</c:f>
              <c:strCache>
                <c:ptCount val="1"/>
                <c:pt idx="0">
                  <c:v>Component</c:v>
                </c:pt>
              </c:strCache>
            </c:strRef>
          </c:tx>
          <c:spPr>
            <a:ln w="3175">
              <a:solidFill>
                <a:schemeClr val="tx1">
                  <a:shade val="95000"/>
                  <a:satMod val="105000"/>
                </a:schemeClr>
              </a:solidFill>
            </a:ln>
          </c:spPr>
          <c:invertIfNegative val="0"/>
          <c:dPt>
            <c:idx val="0"/>
            <c:invertIfNegative val="0"/>
            <c:bubble3D val="0"/>
            <c:spPr>
              <a:solidFill>
                <a:schemeClr val="accent4"/>
              </a:solidFill>
              <a:ln w="3175">
                <a:solidFill>
                  <a:schemeClr val="tx1">
                    <a:shade val="95000"/>
                    <a:satMod val="105000"/>
                  </a:schemeClr>
                </a:solidFill>
              </a:ln>
            </c:spPr>
          </c:dPt>
          <c:dPt>
            <c:idx val="1"/>
            <c:invertIfNegative val="0"/>
            <c:bubble3D val="0"/>
            <c:spPr>
              <a:solidFill>
                <a:schemeClr val="accent3"/>
              </a:solidFill>
              <a:ln w="3175">
                <a:solidFill>
                  <a:schemeClr val="tx1">
                    <a:shade val="95000"/>
                    <a:satMod val="105000"/>
                  </a:schemeClr>
                </a:solidFill>
              </a:ln>
            </c:spPr>
          </c:dPt>
          <c:dPt>
            <c:idx val="2"/>
            <c:invertIfNegative val="0"/>
            <c:bubble3D val="0"/>
            <c:spPr>
              <a:solidFill>
                <a:schemeClr val="accent2"/>
              </a:solidFill>
              <a:ln w="3175">
                <a:solidFill>
                  <a:schemeClr val="tx1">
                    <a:shade val="95000"/>
                    <a:satMod val="105000"/>
                  </a:schemeClr>
                </a:solidFill>
              </a:ln>
            </c:spPr>
          </c:dPt>
          <c:dPt>
            <c:idx val="3"/>
            <c:invertIfNegative val="0"/>
            <c:bubble3D val="0"/>
            <c:spPr>
              <a:solidFill>
                <a:schemeClr val="accent1"/>
              </a:solidFill>
              <a:ln w="3175">
                <a:solidFill>
                  <a:schemeClr val="tx1">
                    <a:shade val="95000"/>
                    <a:satMod val="105000"/>
                  </a:schemeClr>
                </a:solidFill>
              </a:ln>
            </c:spPr>
          </c:dPt>
          <c:dPt>
            <c:idx val="4"/>
            <c:invertIfNegative val="0"/>
            <c:bubble3D val="0"/>
            <c:spPr>
              <a:solidFill>
                <a:schemeClr val="tx2"/>
              </a:solidFill>
              <a:ln w="3175">
                <a:solidFill>
                  <a:schemeClr val="tx1">
                    <a:shade val="95000"/>
                    <a:satMod val="105000"/>
                  </a:schemeClr>
                </a:solidFill>
              </a:ln>
            </c:spPr>
          </c:dPt>
          <c:dPt>
            <c:idx val="5"/>
            <c:invertIfNegative val="0"/>
            <c:bubble3D val="0"/>
            <c:spPr>
              <a:solidFill>
                <a:schemeClr val="bg2"/>
              </a:solidFill>
              <a:ln w="3175">
                <a:solidFill>
                  <a:schemeClr val="tx1">
                    <a:shade val="95000"/>
                    <a:satMod val="105000"/>
                  </a:schemeClr>
                </a:solidFill>
              </a:ln>
            </c:spPr>
          </c:dPt>
          <c:dLbls>
            <c:delete val="1"/>
          </c:dLbls>
          <c:cat>
            <c:strRef>
              <c:f>Sheet1!$A$2:$A$7</c:f>
              <c:strCache>
                <c:ptCount val="6"/>
                <c:pt idx="0">
                  <c:v>Residential</c:v>
                </c:pt>
                <c:pt idx="1">
                  <c:v>Small business</c:v>
                </c:pt>
                <c:pt idx="2">
                  <c:v>Manu- facturing</c:v>
                </c:pt>
                <c:pt idx="3">
                  <c:v>Energy industry</c:v>
                </c:pt>
                <c:pt idx="4">
                  <c:v>Other industry</c:v>
                </c:pt>
                <c:pt idx="5">
                  <c:v>Total</c:v>
                </c:pt>
              </c:strCache>
            </c:strRef>
          </c:cat>
          <c:val>
            <c:numRef>
              <c:f>Sheet1!$C$2:$C$7</c:f>
              <c:numCache>
                <c:formatCode>0.00</c:formatCode>
                <c:ptCount val="6"/>
                <c:pt idx="0">
                  <c:v>154.80510000000001</c:v>
                </c:pt>
                <c:pt idx="1">
                  <c:v>48.145200000000003</c:v>
                </c:pt>
                <c:pt idx="2">
                  <c:v>451.1893</c:v>
                </c:pt>
                <c:pt idx="3">
                  <c:v>530.68020000000001</c:v>
                </c:pt>
                <c:pt idx="4">
                  <c:v>202.29099999999997</c:v>
                </c:pt>
              </c:numCache>
            </c:numRef>
          </c:val>
        </c:ser>
        <c:dLbls>
          <c:showLegendKey val="0"/>
          <c:showVal val="1"/>
          <c:showCatName val="0"/>
          <c:showSerName val="0"/>
          <c:showPercent val="0"/>
          <c:showBubbleSize val="0"/>
        </c:dLbls>
        <c:gapWidth val="20"/>
        <c:overlap val="100"/>
        <c:axId val="224804240"/>
        <c:axId val="224804632"/>
      </c:barChart>
      <c:scatterChart>
        <c:scatterStyle val="lineMarker"/>
        <c:varyColors val="0"/>
        <c:ser>
          <c:idx val="2"/>
          <c:order val="2"/>
          <c:tx>
            <c:strRef>
              <c:f>Sheet1!$D$1</c:f>
              <c:strCache>
                <c:ptCount val="1"/>
                <c:pt idx="0">
                  <c:v>Lines</c:v>
                </c:pt>
              </c:strCache>
            </c:strRef>
          </c:tx>
          <c:spPr>
            <a:ln w="28575">
              <a:noFill/>
            </a:ln>
          </c:spPr>
          <c:marker>
            <c:symbol val="none"/>
          </c:marker>
          <c:dLbls>
            <c:delete val="1"/>
          </c:dLbls>
          <c:errBars>
            <c:errDir val="x"/>
            <c:errBarType val="minus"/>
            <c:errValType val="fixedVal"/>
            <c:noEndCap val="1"/>
            <c:val val="0.15000000000000002"/>
            <c:spPr>
              <a:ln>
                <a:prstDash val="dash"/>
              </a:ln>
            </c:spPr>
          </c:errBars>
          <c:xVal>
            <c:numRef>
              <c:f>Sheet1!$D$2:$D$6</c:f>
              <c:numCache>
                <c:formatCode>General</c:formatCode>
                <c:ptCount val="5"/>
                <c:pt idx="0">
                  <c:v>1.574074074074074</c:v>
                </c:pt>
                <c:pt idx="1">
                  <c:v>2.574074074074074</c:v>
                </c:pt>
                <c:pt idx="2">
                  <c:v>3.574074074074074</c:v>
                </c:pt>
                <c:pt idx="3">
                  <c:v>4.5740740740740744</c:v>
                </c:pt>
                <c:pt idx="4">
                  <c:v>5.5740740740740744</c:v>
                </c:pt>
              </c:numCache>
            </c:numRef>
          </c:xVal>
          <c:yVal>
            <c:numRef>
              <c:f>Sheet1!$B$3:$B$7</c:f>
              <c:numCache>
                <c:formatCode>General</c:formatCode>
                <c:ptCount val="5"/>
                <c:pt idx="0">
                  <c:v>154.80510000000001</c:v>
                </c:pt>
                <c:pt idx="1">
                  <c:v>202.95030000000003</c:v>
                </c:pt>
                <c:pt idx="2">
                  <c:v>654.13959999999997</c:v>
                </c:pt>
                <c:pt idx="3">
                  <c:v>1184.8198</c:v>
                </c:pt>
                <c:pt idx="4">
                  <c:v>1387.1107999999999</c:v>
                </c:pt>
              </c:numCache>
            </c:numRef>
          </c:yVal>
          <c:smooth val="0"/>
        </c:ser>
        <c:dLbls>
          <c:showLegendKey val="0"/>
          <c:showVal val="1"/>
          <c:showCatName val="0"/>
          <c:showSerName val="0"/>
          <c:showPercent val="0"/>
          <c:showBubbleSize val="0"/>
        </c:dLbls>
        <c:axId val="224805416"/>
        <c:axId val="224805024"/>
      </c:scatterChart>
      <c:catAx>
        <c:axId val="224804240"/>
        <c:scaling>
          <c:orientation val="minMax"/>
        </c:scaling>
        <c:delete val="0"/>
        <c:axPos val="b"/>
        <c:numFmt formatCode="General" sourceLinked="0"/>
        <c:majorTickMark val="none"/>
        <c:minorTickMark val="none"/>
        <c:tickLblPos val="nextTo"/>
        <c:spPr>
          <a:ln>
            <a:solidFill>
              <a:schemeClr val="tx1">
                <a:shade val="95000"/>
                <a:satMod val="105000"/>
              </a:schemeClr>
            </a:solidFill>
          </a:ln>
        </c:spPr>
        <c:txPr>
          <a:bodyPr/>
          <a:lstStyle/>
          <a:p>
            <a:pPr>
              <a:defRPr sz="2200"/>
            </a:pPr>
            <a:endParaRPr lang="en-US"/>
          </a:p>
        </c:txPr>
        <c:crossAx val="224804632"/>
        <c:crosses val="autoZero"/>
        <c:auto val="1"/>
        <c:lblAlgn val="ctr"/>
        <c:lblOffset val="100"/>
        <c:noMultiLvlLbl val="0"/>
      </c:catAx>
      <c:valAx>
        <c:axId val="224804632"/>
        <c:scaling>
          <c:orientation val="minMax"/>
          <c:max val="1500"/>
          <c:min val="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4804240"/>
        <c:crosses val="autoZero"/>
        <c:crossBetween val="between"/>
        <c:majorUnit val="300"/>
      </c:valAx>
      <c:valAx>
        <c:axId val="224805024"/>
        <c:scaling>
          <c:orientation val="minMax"/>
        </c:scaling>
        <c:delete val="1"/>
        <c:axPos val="r"/>
        <c:numFmt formatCode="General" sourceLinked="1"/>
        <c:majorTickMark val="out"/>
        <c:minorTickMark val="none"/>
        <c:tickLblPos val="nextTo"/>
        <c:crossAx val="224805416"/>
        <c:crosses val="max"/>
        <c:crossBetween val="midCat"/>
      </c:valAx>
      <c:valAx>
        <c:axId val="224805416"/>
        <c:scaling>
          <c:orientation val="minMax"/>
        </c:scaling>
        <c:delete val="1"/>
        <c:axPos val="b"/>
        <c:numFmt formatCode="General" sourceLinked="1"/>
        <c:majorTickMark val="out"/>
        <c:minorTickMark val="none"/>
        <c:tickLblPos val="nextTo"/>
        <c:crossAx val="224805024"/>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Base</c:v>
                </c:pt>
              </c:strCache>
            </c:strRef>
          </c:tx>
          <c:spPr>
            <a:noFill/>
            <a:ln w="3175">
              <a:noFill/>
            </a:ln>
          </c:spPr>
          <c:invertIfNegative val="0"/>
          <c:dPt>
            <c:idx val="3"/>
            <c:invertIfNegative val="0"/>
            <c:bubble3D val="0"/>
            <c:spPr>
              <a:solidFill>
                <a:schemeClr val="bg2"/>
              </a:solidFill>
              <a:ln w="3175">
                <a:solidFill>
                  <a:schemeClr val="tx1"/>
                </a:solidFill>
              </a:ln>
            </c:spPr>
          </c:dPt>
          <c:dPt>
            <c:idx val="5"/>
            <c:invertIfNegative val="0"/>
            <c:bubble3D val="0"/>
            <c:spPr>
              <a:solidFill>
                <a:schemeClr val="bg2"/>
              </a:solidFill>
              <a:ln w="3175">
                <a:noFill/>
              </a:ln>
            </c:spPr>
          </c:dPt>
          <c:dLbls>
            <c:delete val="1"/>
          </c:dLbls>
          <c:cat>
            <c:strRef>
              <c:f>Sheet1!$A$2:$A$5</c:f>
              <c:strCache>
                <c:ptCount val="4"/>
                <c:pt idx="0">
                  <c:v>Remaining doubtful debt</c:v>
                </c:pt>
                <c:pt idx="1">
                  <c:v>Savings from reforms</c:v>
                </c:pt>
                <c:pt idx="2">
                  <c:v>Expected repayment from graduates</c:v>
                </c:pt>
                <c:pt idx="3">
                  <c:v>Annual lending</c:v>
                </c:pt>
              </c:strCache>
            </c:strRef>
          </c:cat>
          <c:val>
            <c:numRef>
              <c:f>Sheet1!$B$2:$B$5</c:f>
              <c:numCache>
                <c:formatCode>General</c:formatCode>
                <c:ptCount val="4"/>
                <c:pt idx="0">
                  <c:v>0</c:v>
                </c:pt>
                <c:pt idx="1">
                  <c:v>0.59971200000000002</c:v>
                </c:pt>
                <c:pt idx="2">
                  <c:v>1.4557832159600004</c:v>
                </c:pt>
                <c:pt idx="3">
                  <c:v>8.5634289999999993</c:v>
                </c:pt>
              </c:numCache>
            </c:numRef>
          </c:val>
        </c:ser>
        <c:ser>
          <c:idx val="1"/>
          <c:order val="1"/>
          <c:tx>
            <c:strRef>
              <c:f>Sheet1!$C$1</c:f>
              <c:strCache>
                <c:ptCount val="1"/>
                <c:pt idx="0">
                  <c:v>Component</c:v>
                </c:pt>
              </c:strCache>
            </c:strRef>
          </c:tx>
          <c:spPr>
            <a:ln w="3175">
              <a:solidFill>
                <a:schemeClr val="tx1">
                  <a:shade val="95000"/>
                  <a:satMod val="105000"/>
                </a:schemeClr>
              </a:solidFill>
            </a:ln>
          </c:spPr>
          <c:invertIfNegative val="0"/>
          <c:dPt>
            <c:idx val="0"/>
            <c:invertIfNegative val="0"/>
            <c:bubble3D val="0"/>
            <c:spPr>
              <a:solidFill>
                <a:schemeClr val="accent3"/>
              </a:solidFill>
              <a:ln w="3175">
                <a:solidFill>
                  <a:schemeClr val="tx1">
                    <a:shade val="95000"/>
                    <a:satMod val="105000"/>
                  </a:schemeClr>
                </a:solidFill>
              </a:ln>
            </c:spPr>
          </c:dPt>
          <c:dPt>
            <c:idx val="1"/>
            <c:invertIfNegative val="0"/>
            <c:bubble3D val="0"/>
            <c:spPr>
              <a:solidFill>
                <a:schemeClr val="accent2"/>
              </a:solidFill>
              <a:ln w="3175">
                <a:solidFill>
                  <a:schemeClr val="tx1">
                    <a:shade val="95000"/>
                    <a:satMod val="105000"/>
                  </a:schemeClr>
                </a:solidFill>
              </a:ln>
            </c:spPr>
          </c:dPt>
          <c:dPt>
            <c:idx val="2"/>
            <c:invertIfNegative val="0"/>
            <c:bubble3D val="0"/>
            <c:spPr>
              <a:solidFill>
                <a:schemeClr val="tx2"/>
              </a:solidFill>
              <a:ln w="3175">
                <a:solidFill>
                  <a:schemeClr val="tx1">
                    <a:shade val="95000"/>
                    <a:satMod val="105000"/>
                  </a:schemeClr>
                </a:solidFill>
              </a:ln>
            </c:spPr>
          </c:dPt>
          <c:dPt>
            <c:idx val="3"/>
            <c:invertIfNegative val="0"/>
            <c:bubble3D val="0"/>
            <c:spPr>
              <a:solidFill>
                <a:schemeClr val="accent1"/>
              </a:solidFill>
              <a:ln w="3175">
                <a:solidFill>
                  <a:schemeClr val="tx1">
                    <a:shade val="95000"/>
                    <a:satMod val="105000"/>
                  </a:schemeClr>
                </a:solidFill>
              </a:ln>
            </c:spPr>
          </c:dPt>
          <c:dPt>
            <c:idx val="4"/>
            <c:invertIfNegative val="0"/>
            <c:bubble3D val="0"/>
            <c:spPr>
              <a:solidFill>
                <a:schemeClr val="tx2"/>
              </a:solidFill>
              <a:ln w="3175">
                <a:solidFill>
                  <a:schemeClr val="tx1">
                    <a:shade val="95000"/>
                    <a:satMod val="105000"/>
                  </a:schemeClr>
                </a:solidFill>
              </a:ln>
            </c:spPr>
          </c:dPt>
          <c:dPt>
            <c:idx val="5"/>
            <c:invertIfNegative val="0"/>
            <c:bubble3D val="0"/>
            <c:spPr>
              <a:solidFill>
                <a:schemeClr val="bg2"/>
              </a:solidFill>
              <a:ln w="3175">
                <a:solidFill>
                  <a:schemeClr val="tx1">
                    <a:shade val="95000"/>
                    <a:satMod val="105000"/>
                  </a:schemeClr>
                </a:solidFill>
              </a:ln>
            </c:spPr>
          </c:dPt>
          <c:dLbls>
            <c:delete val="1"/>
          </c:dLbls>
          <c:cat>
            <c:strRef>
              <c:f>Sheet1!$A$2:$A$5</c:f>
              <c:strCache>
                <c:ptCount val="4"/>
                <c:pt idx="0">
                  <c:v>Remaining doubtful debt</c:v>
                </c:pt>
                <c:pt idx="1">
                  <c:v>Savings from reforms</c:v>
                </c:pt>
                <c:pt idx="2">
                  <c:v>Expected repayment from graduates</c:v>
                </c:pt>
                <c:pt idx="3">
                  <c:v>Annual lending</c:v>
                </c:pt>
              </c:strCache>
            </c:strRef>
          </c:cat>
          <c:val>
            <c:numRef>
              <c:f>Sheet1!$C$2:$C$5</c:f>
              <c:numCache>
                <c:formatCode>0.00</c:formatCode>
                <c:ptCount val="4"/>
                <c:pt idx="0">
                  <c:v>0.59971200000000002</c:v>
                </c:pt>
                <c:pt idx="1">
                  <c:v>0.85607121596000024</c:v>
                </c:pt>
                <c:pt idx="2">
                  <c:v>7.1076457840399989</c:v>
                </c:pt>
              </c:numCache>
            </c:numRef>
          </c:val>
        </c:ser>
        <c:dLbls>
          <c:showLegendKey val="0"/>
          <c:showVal val="1"/>
          <c:showCatName val="0"/>
          <c:showSerName val="0"/>
          <c:showPercent val="0"/>
          <c:showBubbleSize val="0"/>
        </c:dLbls>
        <c:gapWidth val="40"/>
        <c:overlap val="100"/>
        <c:axId val="224806200"/>
        <c:axId val="224806592"/>
      </c:barChart>
      <c:scatterChart>
        <c:scatterStyle val="lineMarker"/>
        <c:varyColors val="0"/>
        <c:ser>
          <c:idx val="2"/>
          <c:order val="2"/>
          <c:tx>
            <c:strRef>
              <c:f>Sheet1!$D$1</c:f>
              <c:strCache>
                <c:ptCount val="1"/>
                <c:pt idx="0">
                  <c:v>Lines</c:v>
                </c:pt>
              </c:strCache>
            </c:strRef>
          </c:tx>
          <c:spPr>
            <a:ln w="28575">
              <a:noFill/>
            </a:ln>
          </c:spPr>
          <c:marker>
            <c:symbol val="none"/>
          </c:marker>
          <c:dLbls>
            <c:delete val="1"/>
          </c:dLbls>
          <c:errBars>
            <c:errDir val="x"/>
            <c:errBarType val="minus"/>
            <c:errValType val="fixedVal"/>
            <c:noEndCap val="1"/>
            <c:val val="0.30000000000000004"/>
            <c:spPr>
              <a:ln>
                <a:prstDash val="dash"/>
              </a:ln>
            </c:spPr>
          </c:errBars>
          <c:xVal>
            <c:numRef>
              <c:f>Sheet1!$D$2:$D$4</c:f>
              <c:numCache>
                <c:formatCode>General</c:formatCode>
                <c:ptCount val="3"/>
                <c:pt idx="0">
                  <c:v>3.6481481481481479</c:v>
                </c:pt>
                <c:pt idx="1">
                  <c:v>2.6481481481481479</c:v>
                </c:pt>
                <c:pt idx="2">
                  <c:v>1.6481481481481481</c:v>
                </c:pt>
              </c:numCache>
            </c:numRef>
          </c:xVal>
          <c:yVal>
            <c:numRef>
              <c:f>Sheet1!$B$3:$B$5</c:f>
              <c:numCache>
                <c:formatCode>General</c:formatCode>
                <c:ptCount val="3"/>
                <c:pt idx="0">
                  <c:v>0.59971200000000002</c:v>
                </c:pt>
                <c:pt idx="1">
                  <c:v>1.4557832159600004</c:v>
                </c:pt>
                <c:pt idx="2">
                  <c:v>8.5634289999999993</c:v>
                </c:pt>
              </c:numCache>
            </c:numRef>
          </c:yVal>
          <c:smooth val="0"/>
        </c:ser>
        <c:dLbls>
          <c:showLegendKey val="0"/>
          <c:showVal val="1"/>
          <c:showCatName val="0"/>
          <c:showSerName val="0"/>
          <c:showPercent val="0"/>
          <c:showBubbleSize val="0"/>
        </c:dLbls>
        <c:axId val="224807376"/>
        <c:axId val="224806984"/>
      </c:scatterChart>
      <c:catAx>
        <c:axId val="224806200"/>
        <c:scaling>
          <c:orientation val="maxMin"/>
        </c:scaling>
        <c:delete val="0"/>
        <c:axPos val="b"/>
        <c:numFmt formatCode="General" sourceLinked="0"/>
        <c:majorTickMark val="none"/>
        <c:minorTickMark val="none"/>
        <c:tickLblPos val="nextTo"/>
        <c:spPr>
          <a:ln>
            <a:solidFill>
              <a:schemeClr val="tx1">
                <a:shade val="95000"/>
                <a:satMod val="105000"/>
              </a:schemeClr>
            </a:solidFill>
          </a:ln>
        </c:spPr>
        <c:txPr>
          <a:bodyPr/>
          <a:lstStyle/>
          <a:p>
            <a:pPr>
              <a:defRPr sz="2200"/>
            </a:pPr>
            <a:endParaRPr lang="en-US"/>
          </a:p>
        </c:txPr>
        <c:crossAx val="224806592"/>
        <c:crosses val="autoZero"/>
        <c:auto val="1"/>
        <c:lblAlgn val="ctr"/>
        <c:lblOffset val="100"/>
        <c:noMultiLvlLbl val="0"/>
      </c:catAx>
      <c:valAx>
        <c:axId val="224806592"/>
        <c:scaling>
          <c:orientation val="minMax"/>
          <c:max val="10"/>
          <c:min val="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hade val="95000"/>
                <a:satMod val="105000"/>
              </a:schemeClr>
            </a:solidFill>
          </a:ln>
        </c:spPr>
        <c:txPr>
          <a:bodyPr/>
          <a:lstStyle/>
          <a:p>
            <a:pPr>
              <a:defRPr sz="2200"/>
            </a:pPr>
            <a:endParaRPr lang="en-US"/>
          </a:p>
        </c:txPr>
        <c:crossAx val="224806200"/>
        <c:crosses val="max"/>
        <c:crossBetween val="between"/>
        <c:majorUnit val="2"/>
      </c:valAx>
      <c:valAx>
        <c:axId val="224806984"/>
        <c:scaling>
          <c:orientation val="minMax"/>
        </c:scaling>
        <c:delete val="1"/>
        <c:axPos val="r"/>
        <c:numFmt formatCode="General" sourceLinked="1"/>
        <c:majorTickMark val="out"/>
        <c:minorTickMark val="none"/>
        <c:tickLblPos val="nextTo"/>
        <c:crossAx val="224807376"/>
        <c:crosses val="max"/>
        <c:crossBetween val="midCat"/>
      </c:valAx>
      <c:valAx>
        <c:axId val="224807376"/>
        <c:scaling>
          <c:orientation val="minMax"/>
        </c:scaling>
        <c:delete val="1"/>
        <c:axPos val="b"/>
        <c:numFmt formatCode="General" sourceLinked="1"/>
        <c:majorTickMark val="out"/>
        <c:minorTickMark val="none"/>
        <c:tickLblPos val="nextTo"/>
        <c:crossAx val="224806984"/>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8444515223842084E-2"/>
          <c:y val="1.719903762029746E-2"/>
          <c:w val="0.95875471713327309"/>
          <c:h val="0.96560192475940509"/>
        </c:manualLayout>
      </c:layout>
      <c:barChart>
        <c:barDir val="col"/>
        <c:grouping val="stacked"/>
        <c:varyColors val="0"/>
        <c:ser>
          <c:idx val="0"/>
          <c:order val="0"/>
          <c:tx>
            <c:strRef>
              <c:f>Sheet1!$B$1</c:f>
              <c:strCache>
                <c:ptCount val="1"/>
                <c:pt idx="0">
                  <c:v>Base1 (-ve)</c:v>
                </c:pt>
              </c:strCache>
            </c:strRef>
          </c:tx>
          <c:spPr>
            <a:solidFill>
              <a:schemeClr val="tx1"/>
            </a:solidFill>
            <a:ln w="3175">
              <a:solidFill>
                <a:schemeClr val="tx1"/>
              </a:solidFill>
            </a:ln>
          </c:spPr>
          <c:invertIfNegative val="0"/>
          <c:dPt>
            <c:idx val="5"/>
            <c:invertIfNegative val="0"/>
            <c:bubble3D val="0"/>
          </c:dPt>
          <c:dLbls>
            <c:dLbl>
              <c:idx val="0"/>
              <c:layout>
                <c:manualLayout>
                  <c:x val="0"/>
                  <c:y val="-0.36851851851851852"/>
                </c:manualLayout>
              </c:layout>
              <c:showLegendKey val="0"/>
              <c:showVal val="0"/>
              <c:showCatName val="1"/>
              <c:showSerName val="0"/>
              <c:showPercent val="0"/>
              <c:showBubbleSize val="0"/>
              <c:extLst>
                <c:ext xmlns:c15="http://schemas.microsoft.com/office/drawing/2012/chart" uri="{CE6537A1-D6FC-4f65-9D91-7224C49458BB}"/>
              </c:extLst>
            </c:dLbl>
            <c:dLbl>
              <c:idx val="1"/>
              <c:layout>
                <c:manualLayout>
                  <c:x val="-1.2800767642884789E-3"/>
                  <c:y val="-0.52222222222222225"/>
                </c:manualLayout>
              </c:layout>
              <c:tx>
                <c:rich>
                  <a:bodyPr/>
                  <a:lstStyle/>
                  <a:p>
                    <a:r>
                      <a:rPr lang="en-US" dirty="0" smtClean="0"/>
                      <a:t>Export</a:t>
                    </a:r>
                  </a:p>
                  <a:p>
                    <a:r>
                      <a:rPr lang="en-US" dirty="0" smtClean="0"/>
                      <a:t>income</a:t>
                    </a:r>
                    <a:endParaRPr lang="en-US" dirty="0"/>
                  </a:p>
                </c:rich>
              </c:tx>
              <c:showLegendKey val="0"/>
              <c:showVal val="0"/>
              <c:showCatName val="1"/>
              <c:showSerName val="0"/>
              <c:showPercent val="0"/>
              <c:showBubbleSize val="0"/>
              <c:extLst>
                <c:ext xmlns:c15="http://schemas.microsoft.com/office/drawing/2012/chart" uri="{CE6537A1-D6FC-4f65-9D91-7224C49458BB}"/>
              </c:extLst>
            </c:dLbl>
            <c:dLbl>
              <c:idx val="2"/>
              <c:layout>
                <c:manualLayout>
                  <c:x val="1.279975970842472E-3"/>
                  <c:y val="-0.70925940507436569"/>
                </c:manualLayout>
              </c:layout>
              <c:showLegendKey val="0"/>
              <c:showVal val="0"/>
              <c:showCatName val="1"/>
              <c:showSerName val="0"/>
              <c:showPercent val="0"/>
              <c:showBubbleSize val="0"/>
              <c:extLst>
                <c:ext xmlns:c15="http://schemas.microsoft.com/office/drawing/2012/chart" uri="{CE6537A1-D6FC-4f65-9D91-7224C49458BB}"/>
              </c:extLst>
            </c:dLbl>
            <c:dLbl>
              <c:idx val="3"/>
              <c:layout>
                <c:manualLayout>
                  <c:x val="0"/>
                  <c:y val="-0.70925940507436569"/>
                </c:manualLayout>
              </c:layout>
              <c:showLegendKey val="0"/>
              <c:showVal val="0"/>
              <c:showCatName val="1"/>
              <c:showSerName val="0"/>
              <c:showPercent val="0"/>
              <c:showBubbleSize val="0"/>
              <c:extLst>
                <c:ext xmlns:c15="http://schemas.microsoft.com/office/drawing/2012/chart" uri="{CE6537A1-D6FC-4f65-9D91-7224C49458BB}"/>
              </c:extLst>
            </c:dLbl>
            <c:dLbl>
              <c:idx val="4"/>
              <c:layout>
                <c:manualLayout>
                  <c:x val="-2.560153528576864E-3"/>
                  <c:y val="-0.1037037037037037"/>
                </c:manualLayout>
              </c:layout>
              <c:showLegendKey val="0"/>
              <c:showVal val="0"/>
              <c:showCatName val="1"/>
              <c:showSerName val="0"/>
              <c:showPercent val="0"/>
              <c:showBubbleSize val="0"/>
              <c:extLst>
                <c:ext xmlns:c15="http://schemas.microsoft.com/office/drawing/2012/chart" uri="{CE6537A1-D6FC-4f65-9D91-7224C49458BB}"/>
              </c:extLst>
            </c:dLbl>
            <c:dLbl>
              <c:idx val="5"/>
              <c:layout>
                <c:manualLayout>
                  <c:x val="1.279975970842472E-3"/>
                  <c:y val="-9.444356955380577E-2"/>
                </c:manualLayout>
              </c:layout>
              <c:spPr/>
              <c:txPr>
                <a:bodyPr/>
                <a:lstStyle/>
                <a:p>
                  <a:pPr>
                    <a:defRPr sz="2200" b="1"/>
                  </a:pPr>
                  <a:endParaRPr lang="en-US"/>
                </a:p>
              </c:txPr>
              <c:showLegendKey val="0"/>
              <c:showVal val="0"/>
              <c:showCatName val="1"/>
              <c:showSerName val="0"/>
              <c:showPercent val="0"/>
              <c:showBubbleSize val="0"/>
              <c:extLst>
                <c:ext xmlns:c15="http://schemas.microsoft.com/office/drawing/2012/chart" uri="{CE6537A1-D6FC-4f65-9D91-7224C49458BB}"/>
              </c:extLst>
            </c:dLbl>
            <c:spPr>
              <a:noFill/>
              <a:ln>
                <a:noFill/>
              </a:ln>
              <a:effectLst/>
            </c:spPr>
            <c:txPr>
              <a:bodyPr/>
              <a:lstStyle/>
              <a:p>
                <a:pPr>
                  <a:defRPr sz="2200"/>
                </a:pPr>
                <a:endParaRPr lang="en-US"/>
              </a:p>
            </c:txPr>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Reducted electricity usage</c:v>
                </c:pt>
                <c:pt idx="1">
                  <c:v>Export income</c:v>
                </c:pt>
                <c:pt idx="2">
                  <c:v>SRES</c:v>
                </c:pt>
                <c:pt idx="3">
                  <c:v>System cost</c:v>
                </c:pt>
                <c:pt idx="4">
                  <c:v>System maintenance</c:v>
                </c:pt>
                <c:pt idx="5">
                  <c:v>Net benefit</c:v>
                </c:pt>
              </c:strCache>
            </c:strRef>
          </c:cat>
          <c:val>
            <c:numRef>
              <c:f>Sheet1!$B$2:$B$7</c:f>
              <c:numCache>
                <c:formatCode>General</c:formatCode>
                <c:ptCount val="6"/>
                <c:pt idx="0">
                  <c:v>0</c:v>
                </c:pt>
                <c:pt idx="1">
                  <c:v>0</c:v>
                </c:pt>
                <c:pt idx="2">
                  <c:v>0</c:v>
                </c:pt>
                <c:pt idx="3">
                  <c:v>0</c:v>
                </c:pt>
                <c:pt idx="4">
                  <c:v>0</c:v>
                </c:pt>
                <c:pt idx="5">
                  <c:v>-192</c:v>
                </c:pt>
              </c:numCache>
            </c:numRef>
          </c:val>
        </c:ser>
        <c:ser>
          <c:idx val="3"/>
          <c:order val="1"/>
          <c:tx>
            <c:strRef>
              <c:f>Sheet1!$E$1</c:f>
              <c:strCache>
                <c:ptCount val="1"/>
                <c:pt idx="0">
                  <c:v>Base2 (+ve)</c:v>
                </c:pt>
              </c:strCache>
            </c:strRef>
          </c:tx>
          <c:spPr>
            <a:noFill/>
            <a:ln w="28575">
              <a:noFill/>
            </a:ln>
          </c:spPr>
          <c:invertIfNegative val="0"/>
          <c:cat>
            <c:strRef>
              <c:f>Sheet1!$A$2:$A$7</c:f>
              <c:strCache>
                <c:ptCount val="6"/>
                <c:pt idx="0">
                  <c:v>Reducted electricity usage</c:v>
                </c:pt>
                <c:pt idx="1">
                  <c:v>Export income</c:v>
                </c:pt>
                <c:pt idx="2">
                  <c:v>SRES</c:v>
                </c:pt>
                <c:pt idx="3">
                  <c:v>System cost</c:v>
                </c:pt>
                <c:pt idx="4">
                  <c:v>System maintenance</c:v>
                </c:pt>
                <c:pt idx="5">
                  <c:v>Net benefit</c:v>
                </c:pt>
              </c:strCache>
            </c:strRef>
          </c:cat>
          <c:val>
            <c:numRef>
              <c:f>Sheet1!$E$2:$E$7</c:f>
              <c:numCache>
                <c:formatCode>0.00</c:formatCode>
                <c:ptCount val="6"/>
                <c:pt idx="0">
                  <c:v>0</c:v>
                </c:pt>
                <c:pt idx="1">
                  <c:v>3057</c:v>
                </c:pt>
                <c:pt idx="2">
                  <c:v>4880</c:v>
                </c:pt>
                <c:pt idx="3">
                  <c:v>555</c:v>
                </c:pt>
                <c:pt idx="4">
                  <c:v>0</c:v>
                </c:pt>
              </c:numCache>
            </c:numRef>
          </c:val>
        </c:ser>
        <c:ser>
          <c:idx val="1"/>
          <c:order val="2"/>
          <c:tx>
            <c:strRef>
              <c:f>Sheet1!$C$1</c:f>
              <c:strCache>
                <c:ptCount val="1"/>
                <c:pt idx="0">
                  <c:v>Up</c:v>
                </c:pt>
              </c:strCache>
            </c:strRef>
          </c:tx>
          <c:spPr>
            <a:solidFill>
              <a:schemeClr val="accent2"/>
            </a:solidFill>
            <a:ln w="3175">
              <a:solidFill>
                <a:schemeClr val="tx1"/>
              </a:solidFill>
            </a:ln>
          </c:spPr>
          <c:invertIfNegative val="0"/>
          <c:dPt>
            <c:idx val="0"/>
            <c:invertIfNegative val="0"/>
            <c:bubble3D val="0"/>
          </c:dPt>
          <c:dPt>
            <c:idx val="1"/>
            <c:invertIfNegative val="0"/>
            <c:bubble3D val="0"/>
          </c:dPt>
          <c:dPt>
            <c:idx val="2"/>
            <c:invertIfNegative val="0"/>
            <c:bubble3D val="0"/>
          </c:dPt>
          <c:dPt>
            <c:idx val="3"/>
            <c:invertIfNegative val="0"/>
            <c:bubble3D val="0"/>
            <c:spPr>
              <a:solidFill>
                <a:schemeClr val="tx2"/>
              </a:solidFill>
              <a:ln w="3175">
                <a:solidFill>
                  <a:schemeClr val="tx1"/>
                </a:solidFill>
              </a:ln>
            </c:spPr>
          </c:dPt>
          <c:dPt>
            <c:idx val="4"/>
            <c:invertIfNegative val="0"/>
            <c:bubble3D val="0"/>
            <c:spPr>
              <a:solidFill>
                <a:schemeClr val="tx2"/>
              </a:solidFill>
              <a:ln w="3175">
                <a:solidFill>
                  <a:schemeClr val="tx1"/>
                </a:solidFill>
              </a:ln>
            </c:spPr>
          </c:dPt>
          <c:dPt>
            <c:idx val="5"/>
            <c:invertIfNegative val="0"/>
            <c:bubble3D val="0"/>
            <c:spPr>
              <a:solidFill>
                <a:schemeClr val="accent3"/>
              </a:solidFill>
              <a:ln w="3175">
                <a:solidFill>
                  <a:schemeClr val="tx1"/>
                </a:solidFill>
              </a:ln>
            </c:spPr>
          </c:dPt>
          <c:dPt>
            <c:idx val="6"/>
            <c:invertIfNegative val="0"/>
            <c:bubble3D val="0"/>
            <c:spPr>
              <a:solidFill>
                <a:schemeClr val="accent3"/>
              </a:solidFill>
              <a:ln w="3175">
                <a:solidFill>
                  <a:schemeClr val="tx1"/>
                </a:solidFill>
              </a:ln>
            </c:spPr>
          </c:dPt>
          <c:dLbls>
            <c:dLbl>
              <c:idx val="0"/>
              <c:numFmt formatCode="&quot;$&quot;###0" sourceLinked="0"/>
              <c:spPr/>
              <c:txPr>
                <a:bodyPr/>
                <a:lstStyle/>
                <a:p>
                  <a:pPr>
                    <a:defRPr sz="2200">
                      <a:solidFill>
                        <a:schemeClr val="tx1"/>
                      </a:solidFill>
                    </a:defRPr>
                  </a:pPr>
                  <a:endParaRPr lang="en-US"/>
                </a:p>
              </c:txPr>
              <c:dLblPos val="inEnd"/>
              <c:showLegendKey val="0"/>
              <c:showVal val="1"/>
              <c:showCatName val="0"/>
              <c:showSerName val="0"/>
              <c:showPercent val="0"/>
              <c:showBubbleSize val="0"/>
            </c:dLbl>
            <c:dLbl>
              <c:idx val="1"/>
              <c:numFmt formatCode="&quot;$&quot;###0" sourceLinked="0"/>
              <c:spPr/>
              <c:txPr>
                <a:bodyPr/>
                <a:lstStyle/>
                <a:p>
                  <a:pPr>
                    <a:defRPr sz="2200">
                      <a:solidFill>
                        <a:schemeClr val="tx1"/>
                      </a:solidFill>
                    </a:defRPr>
                  </a:pPr>
                  <a:endParaRPr lang="en-US"/>
                </a:p>
              </c:txPr>
              <c:dLblPos val="inEnd"/>
              <c:showLegendKey val="0"/>
              <c:showVal val="1"/>
              <c:showCatName val="0"/>
              <c:showSerName val="0"/>
              <c:showPercent val="0"/>
              <c:showBubbleSize val="0"/>
            </c:dLbl>
            <c:dLbl>
              <c:idx val="2"/>
              <c:numFmt formatCode="&quot;$&quot;###0" sourceLinked="0"/>
              <c:spPr/>
              <c:txPr>
                <a:bodyPr/>
                <a:lstStyle/>
                <a:p>
                  <a:pPr>
                    <a:defRPr sz="2200">
                      <a:solidFill>
                        <a:schemeClr val="tx1"/>
                      </a:solidFill>
                    </a:defRPr>
                  </a:pPr>
                  <a:endParaRPr lang="en-US"/>
                </a:p>
              </c:txPr>
              <c:dLblPos val="inEnd"/>
              <c:showLegendKey val="0"/>
              <c:showVal val="1"/>
              <c:showCatName val="0"/>
              <c:showSerName val="0"/>
              <c:showPercent val="0"/>
              <c:showBubbleSize val="0"/>
            </c:dLbl>
            <c:dLbl>
              <c:idx val="3"/>
              <c:dLblPos val="inBase"/>
              <c:showLegendKey val="0"/>
              <c:showVal val="1"/>
              <c:showCatName val="0"/>
              <c:showSerName val="0"/>
              <c:showPercent val="0"/>
              <c:showBubbleSize val="0"/>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numFmt formatCode="&quot;$&quot;###0" sourceLinked="0"/>
            <c:spPr>
              <a:noFill/>
              <a:ln>
                <a:noFill/>
              </a:ln>
              <a:effectLst/>
            </c:spPr>
            <c:txPr>
              <a:bodyPr/>
              <a:lstStyle/>
              <a:p>
                <a:pPr>
                  <a:defRPr sz="2200">
                    <a:solidFill>
                      <a:schemeClr val="bg1"/>
                    </a:solidFill>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Reducted electricity usage</c:v>
                </c:pt>
                <c:pt idx="1">
                  <c:v>Export income</c:v>
                </c:pt>
                <c:pt idx="2">
                  <c:v>SRES</c:v>
                </c:pt>
                <c:pt idx="3">
                  <c:v>System cost</c:v>
                </c:pt>
                <c:pt idx="4">
                  <c:v>System maintenance</c:v>
                </c:pt>
                <c:pt idx="5">
                  <c:v>Net benefit</c:v>
                </c:pt>
              </c:strCache>
            </c:strRef>
          </c:cat>
          <c:val>
            <c:numRef>
              <c:f>Sheet1!$C$2:$C$7</c:f>
              <c:numCache>
                <c:formatCode>0.00</c:formatCode>
                <c:ptCount val="6"/>
                <c:pt idx="0">
                  <c:v>3057</c:v>
                </c:pt>
                <c:pt idx="1">
                  <c:v>1823</c:v>
                </c:pt>
                <c:pt idx="2">
                  <c:v>2175</c:v>
                </c:pt>
                <c:pt idx="3">
                  <c:v>6500</c:v>
                </c:pt>
                <c:pt idx="4">
                  <c:v>555</c:v>
                </c:pt>
                <c:pt idx="5">
                  <c:v>0</c:v>
                </c:pt>
              </c:numCache>
            </c:numRef>
          </c:val>
        </c:ser>
        <c:ser>
          <c:idx val="4"/>
          <c:order val="3"/>
          <c:tx>
            <c:strRef>
              <c:f>Sheet1!$D$1</c:f>
              <c:strCache>
                <c:ptCount val="1"/>
                <c:pt idx="0">
                  <c:v>Down</c:v>
                </c:pt>
              </c:strCache>
            </c:strRef>
          </c:tx>
          <c:spPr>
            <a:solidFill>
              <a:schemeClr val="tx2"/>
            </a:solidFill>
            <a:ln w="3175">
              <a:solidFill>
                <a:schemeClr val="tx1"/>
              </a:solidFill>
            </a:ln>
          </c:spPr>
          <c:invertIfNegative val="0"/>
          <c:dPt>
            <c:idx val="0"/>
            <c:invertIfNegative val="0"/>
            <c:bubble3D val="0"/>
          </c:dPt>
          <c:dPt>
            <c:idx val="5"/>
            <c:invertIfNegative val="0"/>
            <c:bubble3D val="0"/>
            <c:spPr>
              <a:solidFill>
                <a:schemeClr val="tx1"/>
              </a:solidFill>
              <a:ln w="3175">
                <a:solidFill>
                  <a:schemeClr val="tx1"/>
                </a:solidFill>
              </a:ln>
            </c:spPr>
          </c:dPt>
          <c:dPt>
            <c:idx val="6"/>
            <c:invertIfNegative val="0"/>
            <c:bubble3D val="0"/>
          </c:dPt>
          <c:dPt>
            <c:idx val="7"/>
            <c:invertIfNegative val="0"/>
            <c:bubble3D val="0"/>
          </c:dPt>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pPr>
                      <a:defRPr sz="2200">
                        <a:solidFill>
                          <a:schemeClr val="bg1"/>
                        </a:solidFill>
                      </a:defRPr>
                    </a:pPr>
                    <a:r>
                      <a:rPr lang="en-US" sz="2200" dirty="0" smtClean="0">
                        <a:solidFill>
                          <a:schemeClr val="bg1"/>
                        </a:solidFill>
                      </a:rPr>
                      <a:t>-$1359</a:t>
                    </a:r>
                    <a:endParaRPr lang="en-US" dirty="0">
                      <a:solidFill>
                        <a:schemeClr val="bg1"/>
                      </a:solidFill>
                    </a:endParaRPr>
                  </a:p>
                </c:rich>
              </c:tx>
              <c:numFmt formatCode="&quot;$&quot;#,##0" sourceLinked="0"/>
              <c:spPr/>
              <c:dLblPos val="inEnd"/>
              <c:showLegendKey val="0"/>
              <c:showVal val="1"/>
              <c:showCatName val="0"/>
              <c:showSerName val="0"/>
              <c:showPercent val="0"/>
              <c:showBubbleSize val="0"/>
              <c:extLst>
                <c:ext xmlns:c15="http://schemas.microsoft.com/office/drawing/2012/chart" uri="{CE6537A1-D6FC-4f65-9D91-7224C49458BB}"/>
              </c:extLst>
            </c:dLbl>
            <c:dLbl>
              <c:idx val="5"/>
              <c:tx>
                <c:rich>
                  <a:bodyPr/>
                  <a:lstStyle/>
                  <a:p>
                    <a:pPr>
                      <a:defRPr sz="2200">
                        <a:solidFill>
                          <a:schemeClr val="bg1"/>
                        </a:solidFill>
                      </a:defRPr>
                    </a:pPr>
                    <a:r>
                      <a:rPr lang="en-US" sz="2200" dirty="0" smtClean="0"/>
                      <a:t>-$805</a:t>
                    </a:r>
                    <a:endParaRPr lang="en-US" dirty="0"/>
                  </a:p>
                </c:rich>
              </c:tx>
              <c:numFmt formatCode="&quot;$&quot;#,##0" sourceLinked="0"/>
              <c:spPr/>
              <c:dLblPos val="inEnd"/>
              <c:showLegendKey val="0"/>
              <c:showVal val="1"/>
              <c:showCatName val="0"/>
              <c:showSerName val="0"/>
              <c:showPercent val="0"/>
              <c:showBubbleSize val="0"/>
              <c:extLst>
                <c:ext xmlns:c15="http://schemas.microsoft.com/office/drawing/2012/chart" uri="{CE6537A1-D6FC-4f65-9D91-7224C49458BB}"/>
              </c:extLst>
            </c:dLbl>
            <c:numFmt formatCode="&quot;$&quot;#,##0" sourceLinked="0"/>
            <c:spPr>
              <a:noFill/>
              <a:ln>
                <a:noFill/>
              </a:ln>
              <a:effectLst/>
            </c:spPr>
            <c:txPr>
              <a:bodyPr/>
              <a:lstStyle/>
              <a:p>
                <a:pPr>
                  <a:defRPr sz="2200"/>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Reducted electricity usage</c:v>
                </c:pt>
                <c:pt idx="1">
                  <c:v>Export income</c:v>
                </c:pt>
                <c:pt idx="2">
                  <c:v>SRES</c:v>
                </c:pt>
                <c:pt idx="3">
                  <c:v>System cost</c:v>
                </c:pt>
                <c:pt idx="4">
                  <c:v>System maintenance</c:v>
                </c:pt>
                <c:pt idx="5">
                  <c:v>Net benefit</c:v>
                </c:pt>
              </c:strCache>
            </c:strRef>
          </c:cat>
          <c:val>
            <c:numRef>
              <c:f>Sheet1!$D$2:$D$7</c:f>
              <c:numCache>
                <c:formatCode>0.00</c:formatCode>
                <c:ptCount val="6"/>
                <c:pt idx="0">
                  <c:v>0</c:v>
                </c:pt>
                <c:pt idx="1">
                  <c:v>0</c:v>
                </c:pt>
                <c:pt idx="2">
                  <c:v>0</c:v>
                </c:pt>
                <c:pt idx="3">
                  <c:v>0</c:v>
                </c:pt>
                <c:pt idx="4">
                  <c:v>-804</c:v>
                </c:pt>
                <c:pt idx="5">
                  <c:v>-612</c:v>
                </c:pt>
              </c:numCache>
            </c:numRef>
          </c:val>
        </c:ser>
        <c:dLbls>
          <c:showLegendKey val="0"/>
          <c:showVal val="0"/>
          <c:showCatName val="0"/>
          <c:showSerName val="0"/>
          <c:showPercent val="0"/>
          <c:showBubbleSize val="0"/>
        </c:dLbls>
        <c:gapWidth val="20"/>
        <c:overlap val="100"/>
        <c:axId val="223723344"/>
        <c:axId val="223723736"/>
      </c:barChart>
      <c:scatterChart>
        <c:scatterStyle val="lineMarker"/>
        <c:varyColors val="0"/>
        <c:ser>
          <c:idx val="2"/>
          <c:order val="4"/>
          <c:tx>
            <c:strRef>
              <c:f>Sheet1!$F$1</c:f>
              <c:strCache>
                <c:ptCount val="1"/>
                <c:pt idx="0">
                  <c:v>Lines1</c:v>
                </c:pt>
              </c:strCache>
            </c:strRef>
          </c:tx>
          <c:spPr>
            <a:ln w="28575">
              <a:noFill/>
            </a:ln>
          </c:spPr>
          <c:marker>
            <c:symbol val="none"/>
          </c:marker>
          <c:dLbls>
            <c:delete val="1"/>
          </c:dLbls>
          <c:errBars>
            <c:errDir val="x"/>
            <c:errBarType val="plus"/>
            <c:errValType val="fixedVal"/>
            <c:noEndCap val="1"/>
            <c:val val="0.15000000000000002"/>
            <c:spPr>
              <a:ln>
                <a:prstDash val="dash"/>
              </a:ln>
            </c:spPr>
          </c:errBars>
          <c:xVal>
            <c:numRef>
              <c:f>Sheet1!$F$2:$F$7</c:f>
              <c:numCache>
                <c:formatCode>General</c:formatCode>
                <c:ptCount val="6"/>
                <c:pt idx="0">
                  <c:v>1.4230769230769231</c:v>
                </c:pt>
                <c:pt idx="1">
                  <c:v>2.4230769230769234</c:v>
                </c:pt>
                <c:pt idx="2">
                  <c:v>3.4230769230769234</c:v>
                </c:pt>
                <c:pt idx="3">
                  <c:v>4.4230769230769234</c:v>
                </c:pt>
                <c:pt idx="4">
                  <c:v>5.4230769230769234</c:v>
                </c:pt>
              </c:numCache>
            </c:numRef>
          </c:xVal>
          <c:yVal>
            <c:numRef>
              <c:f>Sheet1!$G$2:$G$7</c:f>
              <c:numCache>
                <c:formatCode>0.00</c:formatCode>
                <c:ptCount val="6"/>
                <c:pt idx="0">
                  <c:v>3057</c:v>
                </c:pt>
                <c:pt idx="1">
                  <c:v>4880</c:v>
                </c:pt>
                <c:pt idx="2">
                  <c:v>7055</c:v>
                </c:pt>
                <c:pt idx="3">
                  <c:v>555</c:v>
                </c:pt>
                <c:pt idx="4">
                  <c:v>-804</c:v>
                </c:pt>
                <c:pt idx="5">
                  <c:v>-192</c:v>
                </c:pt>
              </c:numCache>
            </c:numRef>
          </c:yVal>
          <c:smooth val="0"/>
        </c:ser>
        <c:ser>
          <c:idx val="6"/>
          <c:order val="5"/>
          <c:tx>
            <c:v>Axis Cross 2</c:v>
          </c:tx>
          <c:spPr>
            <a:ln w="28575">
              <a:noFill/>
            </a:ln>
          </c:spPr>
          <c:marker>
            <c:symbol val="none"/>
          </c:marker>
          <c:dLbls>
            <c:delete val="1"/>
          </c:dLbls>
          <c:errBars>
            <c:errDir val="x"/>
            <c:errBarType val="minus"/>
            <c:errValType val="fixedVal"/>
            <c:noEndCap val="1"/>
            <c:val val="0.84000000000000008"/>
            <c:spPr>
              <a:ln w="25400">
                <a:solidFill>
                  <a:schemeClr val="tx2"/>
                </a:solidFill>
              </a:ln>
            </c:spPr>
          </c:errBars>
          <c:xVal>
            <c:numRef>
              <c:f>Sheet1!$F$6</c:f>
              <c:numCache>
                <c:formatCode>General</c:formatCode>
                <c:ptCount val="1"/>
                <c:pt idx="0">
                  <c:v>5.4230769230769234</c:v>
                </c:pt>
              </c:numCache>
            </c:numRef>
          </c:xVal>
          <c:yVal>
            <c:numRef>
              <c:f>Sheet1!$E$6</c:f>
              <c:numCache>
                <c:formatCode>0.00</c:formatCode>
                <c:ptCount val="1"/>
                <c:pt idx="0">
                  <c:v>0</c:v>
                </c:pt>
              </c:numCache>
            </c:numRef>
          </c:yVal>
          <c:smooth val="0"/>
        </c:ser>
        <c:dLbls>
          <c:showLegendKey val="0"/>
          <c:showVal val="1"/>
          <c:showCatName val="0"/>
          <c:showSerName val="0"/>
          <c:showPercent val="0"/>
          <c:showBubbleSize val="0"/>
        </c:dLbls>
        <c:axId val="223724520"/>
        <c:axId val="223724128"/>
      </c:scatterChart>
      <c:catAx>
        <c:axId val="223723344"/>
        <c:scaling>
          <c:orientation val="minMax"/>
        </c:scaling>
        <c:delete val="0"/>
        <c:axPos val="b"/>
        <c:numFmt formatCode="yyyy" sourceLinked="0"/>
        <c:majorTickMark val="none"/>
        <c:minorTickMark val="none"/>
        <c:tickLblPos val="none"/>
        <c:spPr>
          <a:ln w="19050">
            <a:solidFill>
              <a:schemeClr val="tx1">
                <a:shade val="95000"/>
                <a:satMod val="105000"/>
              </a:schemeClr>
            </a:solidFill>
          </a:ln>
        </c:spPr>
        <c:txPr>
          <a:bodyPr/>
          <a:lstStyle/>
          <a:p>
            <a:pPr>
              <a:defRPr sz="2200">
                <a:solidFill>
                  <a:schemeClr val="tx1"/>
                </a:solidFill>
              </a:defRPr>
            </a:pPr>
            <a:endParaRPr lang="en-US"/>
          </a:p>
        </c:txPr>
        <c:crossAx val="223723736"/>
        <c:crosses val="autoZero"/>
        <c:auto val="1"/>
        <c:lblAlgn val="ctr"/>
        <c:lblOffset val="100"/>
        <c:noMultiLvlLbl val="0"/>
      </c:catAx>
      <c:valAx>
        <c:axId val="223723736"/>
        <c:scaling>
          <c:orientation val="minMax"/>
          <c:max val="8000"/>
          <c:min val="-2000"/>
        </c:scaling>
        <c:delete val="1"/>
        <c:axPos val="l"/>
        <c:numFmt formatCode="General" sourceLinked="1"/>
        <c:majorTickMark val="out"/>
        <c:minorTickMark val="none"/>
        <c:tickLblPos val="nextTo"/>
        <c:crossAx val="223723344"/>
        <c:crosses val="autoZero"/>
        <c:crossBetween val="between"/>
        <c:majorUnit val="10000"/>
      </c:valAx>
      <c:valAx>
        <c:axId val="223724128"/>
        <c:scaling>
          <c:orientation val="minMax"/>
        </c:scaling>
        <c:delete val="1"/>
        <c:axPos val="r"/>
        <c:numFmt formatCode="0.00" sourceLinked="1"/>
        <c:majorTickMark val="out"/>
        <c:minorTickMark val="none"/>
        <c:tickLblPos val="nextTo"/>
        <c:crossAx val="223724520"/>
        <c:crosses val="max"/>
        <c:crossBetween val="midCat"/>
      </c:valAx>
      <c:valAx>
        <c:axId val="223724520"/>
        <c:scaling>
          <c:orientation val="minMax"/>
        </c:scaling>
        <c:delete val="1"/>
        <c:axPos val="b"/>
        <c:numFmt formatCode="General" sourceLinked="1"/>
        <c:majorTickMark val="out"/>
        <c:minorTickMark val="none"/>
        <c:tickLblPos val="nextTo"/>
        <c:crossAx val="223724128"/>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846818152496448E-2"/>
          <c:y val="3.2013852435112275E-2"/>
          <c:w val="0.92035241420461877"/>
          <c:h val="0.76004636920384949"/>
        </c:manualLayout>
      </c:layout>
      <c:barChart>
        <c:barDir val="col"/>
        <c:grouping val="stacked"/>
        <c:varyColors val="0"/>
        <c:ser>
          <c:idx val="0"/>
          <c:order val="0"/>
          <c:tx>
            <c:strRef>
              <c:f>Sheet1!$B$1</c:f>
              <c:strCache>
                <c:ptCount val="1"/>
                <c:pt idx="0">
                  <c:v>Base1 (-ve)</c:v>
                </c:pt>
              </c:strCache>
            </c:strRef>
          </c:tx>
          <c:spPr>
            <a:noFill/>
            <a:ln>
              <a:noFill/>
            </a:ln>
          </c:spPr>
          <c:invertIfNegative val="0"/>
          <c:dPt>
            <c:idx val="5"/>
            <c:invertIfNegative val="0"/>
            <c:bubble3D val="0"/>
            <c:spPr>
              <a:solidFill>
                <a:schemeClr val="bg2"/>
              </a:solidFill>
              <a:ln w="3175">
                <a:noFill/>
              </a:ln>
            </c:spPr>
          </c:dPt>
          <c:cat>
            <c:strRef>
              <c:f>Sheet1!$A$2:$A$9</c:f>
              <c:strCache>
                <c:ptCount val="8"/>
                <c:pt idx="0">
                  <c:v>Budget deficit 2015-16</c:v>
                </c:pt>
                <c:pt idx="1">
                  <c:v>2015-16 Budget measures</c:v>
                </c:pt>
                <c:pt idx="2">
                  <c:v>Personal income tax growth</c:v>
                </c:pt>
                <c:pt idx="3">
                  <c:v>Other revenue growth</c:v>
                </c:pt>
                <c:pt idx="4">
                  <c:v>Spending growth below GDP</c:v>
                </c:pt>
                <c:pt idx="5">
                  <c:v>Deficit growth at nominal GDP</c:v>
                </c:pt>
                <c:pt idx="6">
                  <c:v>Other</c:v>
                </c:pt>
                <c:pt idx="7">
                  <c:v>Budget deficit 2018-19</c:v>
                </c:pt>
              </c:strCache>
            </c:strRef>
          </c:cat>
          <c:val>
            <c:numRef>
              <c:f>Sheet1!$B$2:$B$9</c:f>
              <c:numCache>
                <c:formatCode>General</c:formatCode>
                <c:ptCount val="8"/>
                <c:pt idx="0">
                  <c:v>0</c:v>
                </c:pt>
                <c:pt idx="1">
                  <c:v>-41093.1</c:v>
                </c:pt>
                <c:pt idx="2">
                  <c:v>-15720.096680620285</c:v>
                </c:pt>
                <c:pt idx="3">
                  <c:v>-2189.9138438369046</c:v>
                </c:pt>
                <c:pt idx="4">
                  <c:v>0</c:v>
                </c:pt>
                <c:pt idx="5">
                  <c:v>0</c:v>
                </c:pt>
                <c:pt idx="6">
                  <c:v>0</c:v>
                </c:pt>
                <c:pt idx="7">
                  <c:v>0</c:v>
                </c:pt>
              </c:numCache>
            </c:numRef>
          </c:val>
        </c:ser>
        <c:ser>
          <c:idx val="3"/>
          <c:order val="1"/>
          <c:tx>
            <c:strRef>
              <c:f>Sheet1!$E$1</c:f>
              <c:strCache>
                <c:ptCount val="1"/>
                <c:pt idx="0">
                  <c:v>Base2 (+ve)</c:v>
                </c:pt>
              </c:strCache>
            </c:strRef>
          </c:tx>
          <c:spPr>
            <a:noFill/>
            <a:ln w="28575">
              <a:noFill/>
            </a:ln>
          </c:spPr>
          <c:invertIfNegative val="0"/>
          <c:cat>
            <c:strRef>
              <c:f>Sheet1!$A$2:$A$9</c:f>
              <c:strCache>
                <c:ptCount val="8"/>
                <c:pt idx="0">
                  <c:v>Budget deficit 2015-16</c:v>
                </c:pt>
                <c:pt idx="1">
                  <c:v>2015-16 Budget measures</c:v>
                </c:pt>
                <c:pt idx="2">
                  <c:v>Personal income tax growth</c:v>
                </c:pt>
                <c:pt idx="3">
                  <c:v>Other revenue growth</c:v>
                </c:pt>
                <c:pt idx="4">
                  <c:v>Spending growth below GDP</c:v>
                </c:pt>
                <c:pt idx="5">
                  <c:v>Deficit growth at nominal GDP</c:v>
                </c:pt>
                <c:pt idx="6">
                  <c:v>Other</c:v>
                </c:pt>
                <c:pt idx="7">
                  <c:v>Budget deficit 2018-19</c:v>
                </c:pt>
              </c:strCache>
            </c:strRef>
          </c:cat>
          <c:val>
            <c:numRef>
              <c:f>Sheet1!$E$2:$E$9</c:f>
              <c:numCache>
                <c:formatCode>0.00</c:formatCode>
                <c:ptCount val="8"/>
                <c:pt idx="0">
                  <c:v>0</c:v>
                </c:pt>
                <c:pt idx="1">
                  <c:v>0</c:v>
                </c:pt>
                <c:pt idx="2">
                  <c:v>0</c:v>
                </c:pt>
                <c:pt idx="3">
                  <c:v>0</c:v>
                </c:pt>
                <c:pt idx="4">
                  <c:v>0</c:v>
                </c:pt>
                <c:pt idx="5">
                  <c:v>2835.5232765407636</c:v>
                </c:pt>
                <c:pt idx="6">
                  <c:v>0</c:v>
                </c:pt>
                <c:pt idx="7">
                  <c:v>0</c:v>
                </c:pt>
              </c:numCache>
            </c:numRef>
          </c:val>
        </c:ser>
        <c:ser>
          <c:idx val="1"/>
          <c:order val="2"/>
          <c:tx>
            <c:strRef>
              <c:f>Sheet1!$C$1</c:f>
              <c:strCache>
                <c:ptCount val="1"/>
                <c:pt idx="0">
                  <c:v>Up</c:v>
                </c:pt>
              </c:strCache>
            </c:strRef>
          </c:tx>
          <c:spPr>
            <a:solidFill>
              <a:schemeClr val="accent2"/>
            </a:solidFill>
            <a:ln w="3175">
              <a:solidFill>
                <a:schemeClr val="tx1"/>
              </a:solidFill>
            </a:ln>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spPr>
              <a:solidFill>
                <a:schemeClr val="accent3"/>
              </a:solidFill>
              <a:ln w="3175">
                <a:solidFill>
                  <a:schemeClr val="tx1"/>
                </a:solidFill>
              </a:ln>
            </c:spPr>
          </c:dPt>
          <c:dPt>
            <c:idx val="6"/>
            <c:invertIfNegative val="0"/>
            <c:bubble3D val="0"/>
            <c:spPr>
              <a:solidFill>
                <a:schemeClr val="accent3"/>
              </a:solidFill>
              <a:ln w="3175">
                <a:solidFill>
                  <a:schemeClr val="tx1"/>
                </a:solidFill>
              </a:ln>
            </c:spPr>
          </c:dPt>
          <c:cat>
            <c:strRef>
              <c:f>Sheet1!$A$2:$A$9</c:f>
              <c:strCache>
                <c:ptCount val="8"/>
                <c:pt idx="0">
                  <c:v>Budget deficit 2015-16</c:v>
                </c:pt>
                <c:pt idx="1">
                  <c:v>2015-16 Budget measures</c:v>
                </c:pt>
                <c:pt idx="2">
                  <c:v>Personal income tax growth</c:v>
                </c:pt>
                <c:pt idx="3">
                  <c:v>Other revenue growth</c:v>
                </c:pt>
                <c:pt idx="4">
                  <c:v>Spending growth below GDP</c:v>
                </c:pt>
                <c:pt idx="5">
                  <c:v>Deficit growth at nominal GDP</c:v>
                </c:pt>
                <c:pt idx="6">
                  <c:v>Other</c:v>
                </c:pt>
                <c:pt idx="7">
                  <c:v>Budget deficit 2018-19</c:v>
                </c:pt>
              </c:strCache>
            </c:strRef>
          </c:cat>
          <c:val>
            <c:numRef>
              <c:f>Sheet1!$C$2:$C$9</c:f>
              <c:numCache>
                <c:formatCode>0.00</c:formatCode>
                <c:ptCount val="8"/>
                <c:pt idx="0">
                  <c:v>0</c:v>
                </c:pt>
                <c:pt idx="1">
                  <c:v>0</c:v>
                </c:pt>
                <c:pt idx="2">
                  <c:v>0</c:v>
                </c:pt>
                <c:pt idx="3">
                  <c:v>0</c:v>
                </c:pt>
                <c:pt idx="4">
                  <c:v>9565.8886415859088</c:v>
                </c:pt>
                <c:pt idx="5">
                  <c:v>6730.3653650451452</c:v>
                </c:pt>
                <c:pt idx="6">
                  <c:v>2835.5232765407636</c:v>
                </c:pt>
                <c:pt idx="7">
                  <c:v>0</c:v>
                </c:pt>
              </c:numCache>
            </c:numRef>
          </c:val>
        </c:ser>
        <c:ser>
          <c:idx val="4"/>
          <c:order val="3"/>
          <c:tx>
            <c:strRef>
              <c:f>Sheet1!$D$1</c:f>
              <c:strCache>
                <c:ptCount val="1"/>
                <c:pt idx="0">
                  <c:v>Down</c:v>
                </c:pt>
              </c:strCache>
            </c:strRef>
          </c:tx>
          <c:spPr>
            <a:solidFill>
              <a:schemeClr val="accent2"/>
            </a:solidFill>
            <a:ln w="3175">
              <a:solidFill>
                <a:schemeClr val="tx1"/>
              </a:solidFill>
            </a:ln>
          </c:spPr>
          <c:invertIfNegative val="0"/>
          <c:dPt>
            <c:idx val="0"/>
            <c:invertIfNegative val="0"/>
            <c:bubble3D val="0"/>
            <c:spPr>
              <a:solidFill>
                <a:schemeClr val="tx2"/>
              </a:solidFill>
              <a:ln w="3175">
                <a:solidFill>
                  <a:schemeClr val="tx1"/>
                </a:solidFill>
              </a:ln>
            </c:spPr>
          </c:dPt>
          <c:dPt>
            <c:idx val="1"/>
            <c:invertIfNegative val="0"/>
            <c:bubble3D val="0"/>
            <c:spPr>
              <a:solidFill>
                <a:schemeClr val="accent3"/>
              </a:solidFill>
              <a:ln w="635">
                <a:noFill/>
              </a:ln>
            </c:spPr>
          </c:dPt>
          <c:dPt>
            <c:idx val="6"/>
            <c:invertIfNegative val="0"/>
            <c:bubble3D val="0"/>
            <c:spPr>
              <a:solidFill>
                <a:schemeClr val="accent3"/>
              </a:solidFill>
              <a:ln w="3175">
                <a:solidFill>
                  <a:schemeClr val="tx1"/>
                </a:solidFill>
              </a:ln>
            </c:spPr>
          </c:dPt>
          <c:dPt>
            <c:idx val="7"/>
            <c:invertIfNegative val="0"/>
            <c:bubble3D val="0"/>
            <c:spPr>
              <a:solidFill>
                <a:schemeClr val="tx2"/>
              </a:solidFill>
              <a:ln w="3175">
                <a:solidFill>
                  <a:schemeClr val="tx1"/>
                </a:solidFill>
              </a:ln>
            </c:spPr>
          </c:dPt>
          <c:cat>
            <c:strRef>
              <c:f>Sheet1!$A$2:$A$9</c:f>
              <c:strCache>
                <c:ptCount val="8"/>
                <c:pt idx="0">
                  <c:v>Budget deficit 2015-16</c:v>
                </c:pt>
                <c:pt idx="1">
                  <c:v>2015-16 Budget measures</c:v>
                </c:pt>
                <c:pt idx="2">
                  <c:v>Personal income tax growth</c:v>
                </c:pt>
                <c:pt idx="3">
                  <c:v>Other revenue growth</c:v>
                </c:pt>
                <c:pt idx="4">
                  <c:v>Spending growth below GDP</c:v>
                </c:pt>
                <c:pt idx="5">
                  <c:v>Deficit growth at nominal GDP</c:v>
                </c:pt>
                <c:pt idx="6">
                  <c:v>Other</c:v>
                </c:pt>
                <c:pt idx="7">
                  <c:v>Budget deficit 2018-19</c:v>
                </c:pt>
              </c:strCache>
            </c:strRef>
          </c:cat>
          <c:val>
            <c:numRef>
              <c:f>Sheet1!$D$2:$D$9</c:f>
              <c:numCache>
                <c:formatCode>0.00</c:formatCode>
                <c:ptCount val="8"/>
                <c:pt idx="0">
                  <c:v>-41121</c:v>
                </c:pt>
                <c:pt idx="1">
                  <c:v>-27.900000000000091</c:v>
                </c:pt>
                <c:pt idx="2">
                  <c:v>-25428.803319379716</c:v>
                </c:pt>
                <c:pt idx="3">
                  <c:v>-13530.18283678338</c:v>
                </c:pt>
                <c:pt idx="4">
                  <c:v>-2189.9138438369046</c:v>
                </c:pt>
                <c:pt idx="5">
                  <c:v>0</c:v>
                </c:pt>
                <c:pt idx="6">
                  <c:v>-6905</c:v>
                </c:pt>
                <c:pt idx="7">
                  <c:v>-6905</c:v>
                </c:pt>
              </c:numCache>
            </c:numRef>
          </c:val>
        </c:ser>
        <c:dLbls>
          <c:showLegendKey val="0"/>
          <c:showVal val="0"/>
          <c:showCatName val="0"/>
          <c:showSerName val="0"/>
          <c:showPercent val="0"/>
          <c:showBubbleSize val="0"/>
        </c:dLbls>
        <c:gapWidth val="20"/>
        <c:overlap val="100"/>
        <c:axId val="223725304"/>
        <c:axId val="223725696"/>
      </c:barChart>
      <c:scatterChart>
        <c:scatterStyle val="lineMarker"/>
        <c:varyColors val="0"/>
        <c:ser>
          <c:idx val="2"/>
          <c:order val="4"/>
          <c:tx>
            <c:strRef>
              <c:f>Sheet1!$F$1</c:f>
              <c:strCache>
                <c:ptCount val="1"/>
                <c:pt idx="0">
                  <c:v>Lines1</c:v>
                </c:pt>
              </c:strCache>
            </c:strRef>
          </c:tx>
          <c:spPr>
            <a:ln w="28575">
              <a:noFill/>
            </a:ln>
          </c:spPr>
          <c:marker>
            <c:symbol val="none"/>
          </c:marker>
          <c:errBars>
            <c:errDir val="x"/>
            <c:errBarType val="plus"/>
            <c:errValType val="fixedVal"/>
            <c:noEndCap val="1"/>
            <c:val val="0.16000000000000003"/>
            <c:spPr>
              <a:ln>
                <a:solidFill>
                  <a:schemeClr val="tx1">
                    <a:shade val="95000"/>
                    <a:satMod val="105000"/>
                  </a:schemeClr>
                </a:solidFill>
                <a:prstDash val="dash"/>
              </a:ln>
            </c:spPr>
          </c:errBars>
          <c:xVal>
            <c:numRef>
              <c:f>Sheet1!$F$2:$F$8</c:f>
              <c:numCache>
                <c:formatCode>General</c:formatCode>
                <c:ptCount val="7"/>
                <c:pt idx="0">
                  <c:v>1.4166666666666667</c:v>
                </c:pt>
                <c:pt idx="1">
                  <c:v>2.416666666666667</c:v>
                </c:pt>
                <c:pt idx="2">
                  <c:v>3.416666666666667</c:v>
                </c:pt>
                <c:pt idx="3">
                  <c:v>4.416666666666667</c:v>
                </c:pt>
                <c:pt idx="4">
                  <c:v>5.416666666666667</c:v>
                </c:pt>
                <c:pt idx="5">
                  <c:v>6.416666666666667</c:v>
                </c:pt>
                <c:pt idx="6">
                  <c:v>7.416666666666667</c:v>
                </c:pt>
              </c:numCache>
            </c:numRef>
          </c:xVal>
          <c:yVal>
            <c:numRef>
              <c:f>Sheet1!$G$2:$G$8</c:f>
              <c:numCache>
                <c:formatCode>0.00</c:formatCode>
                <c:ptCount val="7"/>
                <c:pt idx="0">
                  <c:v>-41121</c:v>
                </c:pt>
                <c:pt idx="1">
                  <c:v>-41148.9</c:v>
                </c:pt>
                <c:pt idx="2">
                  <c:v>-15720.096680620285</c:v>
                </c:pt>
                <c:pt idx="3">
                  <c:v>-2189.9138438369046</c:v>
                </c:pt>
                <c:pt idx="4">
                  <c:v>9565.8886415859088</c:v>
                </c:pt>
                <c:pt idx="5">
                  <c:v>2835.5232765407636</c:v>
                </c:pt>
                <c:pt idx="6">
                  <c:v>-6905</c:v>
                </c:pt>
              </c:numCache>
            </c:numRef>
          </c:yVal>
          <c:smooth val="0"/>
        </c:ser>
        <c:ser>
          <c:idx val="5"/>
          <c:order val="5"/>
          <c:tx>
            <c:strRef>
              <c:f>Sheet1!$H$1</c:f>
              <c:strCache>
                <c:ptCount val="1"/>
                <c:pt idx="0">
                  <c:v>Axis cross</c:v>
                </c:pt>
              </c:strCache>
            </c:strRef>
          </c:tx>
          <c:spPr>
            <a:ln w="28575">
              <a:noFill/>
            </a:ln>
          </c:spPr>
          <c:marker>
            <c:symbol val="none"/>
          </c:marker>
          <c:errBars>
            <c:errDir val="x"/>
            <c:errBarType val="minus"/>
            <c:errValType val="fixedVal"/>
            <c:noEndCap val="0"/>
            <c:val val="0.82000000000000006"/>
            <c:spPr>
              <a:ln w="19050">
                <a:solidFill>
                  <a:schemeClr val="accent2"/>
                </a:solidFill>
              </a:ln>
            </c:spPr>
          </c:errBars>
          <c:xVal>
            <c:numRef>
              <c:f>Sheet1!$F$6</c:f>
              <c:numCache>
                <c:formatCode>General</c:formatCode>
                <c:ptCount val="1"/>
                <c:pt idx="0">
                  <c:v>5.416666666666667</c:v>
                </c:pt>
              </c:numCache>
            </c:numRef>
          </c:xVal>
          <c:yVal>
            <c:numRef>
              <c:f>Sheet1!$H$6</c:f>
              <c:numCache>
                <c:formatCode>0.00</c:formatCode>
                <c:ptCount val="1"/>
                <c:pt idx="0">
                  <c:v>0</c:v>
                </c:pt>
              </c:numCache>
            </c:numRef>
          </c:yVal>
          <c:smooth val="0"/>
        </c:ser>
        <c:ser>
          <c:idx val="6"/>
          <c:order val="6"/>
          <c:tx>
            <c:v>Axis Cross 2</c:v>
          </c:tx>
          <c:spPr>
            <a:ln w="28575">
              <a:noFill/>
            </a:ln>
          </c:spPr>
          <c:marker>
            <c:symbol val="none"/>
          </c:marker>
          <c:errBars>
            <c:errDir val="x"/>
            <c:errBarType val="minus"/>
            <c:errValType val="fixedVal"/>
            <c:noEndCap val="1"/>
            <c:val val="0.83000000000000007"/>
            <c:spPr>
              <a:ln w="25400">
                <a:solidFill>
                  <a:schemeClr val="accent3"/>
                </a:solidFill>
              </a:ln>
            </c:spPr>
          </c:errBars>
          <c:xVal>
            <c:numRef>
              <c:f>Sheet1!$F$8</c:f>
              <c:numCache>
                <c:formatCode>General</c:formatCode>
                <c:ptCount val="1"/>
                <c:pt idx="0">
                  <c:v>7.416666666666667</c:v>
                </c:pt>
              </c:numCache>
            </c:numRef>
          </c:xVal>
          <c:yVal>
            <c:numRef>
              <c:f>Sheet1!$H$8</c:f>
              <c:numCache>
                <c:formatCode>0.00</c:formatCode>
                <c:ptCount val="1"/>
                <c:pt idx="0">
                  <c:v>0</c:v>
                </c:pt>
              </c:numCache>
            </c:numRef>
          </c:yVal>
          <c:smooth val="0"/>
        </c:ser>
        <c:dLbls>
          <c:showLegendKey val="0"/>
          <c:showVal val="0"/>
          <c:showCatName val="0"/>
          <c:showSerName val="0"/>
          <c:showPercent val="0"/>
          <c:showBubbleSize val="0"/>
        </c:dLbls>
        <c:axId val="223726480"/>
        <c:axId val="223726088"/>
      </c:scatterChart>
      <c:catAx>
        <c:axId val="223725304"/>
        <c:scaling>
          <c:orientation val="minMax"/>
        </c:scaling>
        <c:delete val="0"/>
        <c:axPos val="b"/>
        <c:numFmt formatCode="General" sourceLinked="0"/>
        <c:majorTickMark val="none"/>
        <c:minorTickMark val="none"/>
        <c:tickLblPos val="none"/>
        <c:spPr>
          <a:ln w="19050">
            <a:solidFill>
              <a:schemeClr val="tx1">
                <a:shade val="95000"/>
                <a:satMod val="105000"/>
              </a:schemeClr>
            </a:solidFill>
          </a:ln>
        </c:spPr>
        <c:txPr>
          <a:bodyPr/>
          <a:lstStyle/>
          <a:p>
            <a:pPr>
              <a:defRPr sz="2200"/>
            </a:pPr>
            <a:endParaRPr lang="en-US"/>
          </a:p>
        </c:txPr>
        <c:crossAx val="223725696"/>
        <c:crosses val="autoZero"/>
        <c:auto val="1"/>
        <c:lblAlgn val="ctr"/>
        <c:lblOffset val="100"/>
        <c:noMultiLvlLbl val="0"/>
      </c:catAx>
      <c:valAx>
        <c:axId val="223725696"/>
        <c:scaling>
          <c:orientation val="minMax"/>
          <c:max val="20000"/>
          <c:min val="-500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3725304"/>
        <c:crosses val="autoZero"/>
        <c:crossBetween val="between"/>
        <c:majorUnit val="10000"/>
        <c:dispUnits>
          <c:builtInUnit val="thousands"/>
        </c:dispUnits>
      </c:valAx>
      <c:valAx>
        <c:axId val="223726088"/>
        <c:scaling>
          <c:orientation val="minMax"/>
          <c:max val="20000"/>
          <c:min val="-50000"/>
        </c:scaling>
        <c:delete val="1"/>
        <c:axPos val="r"/>
        <c:numFmt formatCode="0.00" sourceLinked="1"/>
        <c:majorTickMark val="out"/>
        <c:minorTickMark val="none"/>
        <c:tickLblPos val="nextTo"/>
        <c:crossAx val="223726480"/>
        <c:crosses val="max"/>
        <c:crossBetween val="midCat"/>
      </c:valAx>
      <c:valAx>
        <c:axId val="223726480"/>
        <c:scaling>
          <c:orientation val="minMax"/>
        </c:scaling>
        <c:delete val="1"/>
        <c:axPos val="b"/>
        <c:numFmt formatCode="General" sourceLinked="1"/>
        <c:majorTickMark val="out"/>
        <c:minorTickMark val="none"/>
        <c:tickLblPos val="nextTo"/>
        <c:crossAx val="223726088"/>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stacked"/>
        <c:varyColors val="0"/>
        <c:ser>
          <c:idx val="0"/>
          <c:order val="1"/>
          <c:tx>
            <c:strRef>
              <c:f>Sheet1!$B$1</c:f>
              <c:strCache>
                <c:ptCount val="1"/>
                <c:pt idx="0">
                  <c:v>Series 1</c:v>
                </c:pt>
              </c:strCache>
            </c:strRef>
          </c:tx>
          <c:spPr>
            <a:noFill/>
            <a:ln w="3175">
              <a:noFill/>
            </a:ln>
          </c:spPr>
          <c:invertIfNegative val="0"/>
          <c:cat>
            <c:numRef>
              <c:f>Sheet1!$A$2:$A$13</c:f>
              <c:numCache>
                <c:formatCode>General</c:formatCode>
                <c:ptCount val="12"/>
                <c:pt idx="0">
                  <c:v>0</c:v>
                </c:pt>
                <c:pt idx="1">
                  <c:v>1</c:v>
                </c:pt>
                <c:pt idx="2">
                  <c:v>2</c:v>
                </c:pt>
                <c:pt idx="3">
                  <c:v>3</c:v>
                </c:pt>
                <c:pt idx="4">
                  <c:v>4</c:v>
                </c:pt>
                <c:pt idx="5">
                  <c:v>5</c:v>
                </c:pt>
                <c:pt idx="6">
                  <c:v>6</c:v>
                </c:pt>
                <c:pt idx="7">
                  <c:v>7</c:v>
                </c:pt>
                <c:pt idx="8">
                  <c:v>8</c:v>
                </c:pt>
                <c:pt idx="9">
                  <c:v>9</c:v>
                </c:pt>
                <c:pt idx="10">
                  <c:v>10</c:v>
                </c:pt>
              </c:numCache>
            </c:numRef>
          </c:cat>
          <c:val>
            <c:numRef>
              <c:f>Sheet1!$B$2:$B$13</c:f>
              <c:numCache>
                <c:formatCode>General</c:formatCode>
                <c:ptCount val="12"/>
                <c:pt idx="1">
                  <c:v>288.49818999999997</c:v>
                </c:pt>
                <c:pt idx="2">
                  <c:v>344.69013000000001</c:v>
                </c:pt>
                <c:pt idx="3">
                  <c:v>400.88207000000006</c:v>
                </c:pt>
                <c:pt idx="4">
                  <c:v>446.85853000000003</c:v>
                </c:pt>
                <c:pt idx="5">
                  <c:v>482.61951000000005</c:v>
                </c:pt>
                <c:pt idx="6">
                  <c:v>512.64975500000003</c:v>
                </c:pt>
                <c:pt idx="7">
                  <c:v>536.94926500000008</c:v>
                </c:pt>
                <c:pt idx="8">
                  <c:v>558.26216999999997</c:v>
                </c:pt>
                <c:pt idx="9">
                  <c:v>576.58846999999992</c:v>
                </c:pt>
                <c:pt idx="10">
                  <c:v>592.95459000000005</c:v>
                </c:pt>
                <c:pt idx="11">
                  <c:v>0</c:v>
                </c:pt>
              </c:numCache>
            </c:numRef>
          </c:val>
        </c:ser>
        <c:ser>
          <c:idx val="1"/>
          <c:order val="2"/>
          <c:tx>
            <c:strRef>
              <c:f>Sheet1!$C$1</c:f>
              <c:strCache>
                <c:ptCount val="1"/>
                <c:pt idx="0">
                  <c:v>Series 2</c:v>
                </c:pt>
              </c:strCache>
            </c:strRef>
          </c:tx>
          <c:spPr>
            <a:solidFill>
              <a:srgbClr val="F68B33"/>
            </a:solidFill>
            <a:ln w="3175">
              <a:solidFill>
                <a:schemeClr val="tx1"/>
              </a:solidFill>
            </a:ln>
          </c:spPr>
          <c:invertIfNegative val="0"/>
          <c:dLbls>
            <c:dLbl>
              <c:idx val="1"/>
              <c:layout>
                <c:manualLayout>
                  <c:x val="-1.4699074074074074E-3"/>
                  <c:y val="-9.3234126984126989E-2"/>
                </c:manualLayout>
              </c:layout>
              <c:dLblPos val="ctr"/>
              <c:showLegendKey val="0"/>
              <c:showVal val="0"/>
              <c:showCatName val="1"/>
              <c:showSerName val="0"/>
              <c:showPercent val="0"/>
              <c:showBubbleSize val="0"/>
              <c:extLst>
                <c:ext xmlns:c15="http://schemas.microsoft.com/office/drawing/2012/chart" uri="{CE6537A1-D6FC-4f65-9D91-7224C49458BB}"/>
              </c:extLst>
            </c:dLbl>
            <c:dLbl>
              <c:idx val="2"/>
              <c:layout>
                <c:manualLayout>
                  <c:x val="0"/>
                  <c:y val="-9.071428571428572E-2"/>
                </c:manualLayout>
              </c:layout>
              <c:spPr>
                <a:noFill/>
              </c:spPr>
              <c:txPr>
                <a:bodyPr anchor="t" anchorCtr="1"/>
                <a:lstStyle/>
                <a:p>
                  <a:pPr>
                    <a:defRPr sz="2200"/>
                  </a:pPr>
                  <a:endParaRPr lang="en-US"/>
                </a:p>
              </c:txPr>
              <c:dLblPos val="ctr"/>
              <c:showLegendKey val="0"/>
              <c:showVal val="0"/>
              <c:showCatName val="1"/>
              <c:showSerName val="0"/>
              <c:showPercent val="0"/>
              <c:showBubbleSize val="0"/>
              <c:extLst>
                <c:ext xmlns:c15="http://schemas.microsoft.com/office/drawing/2012/chart" uri="{CE6537A1-D6FC-4f65-9D91-7224C49458BB}"/>
              </c:extLst>
            </c:dLbl>
            <c:dLbl>
              <c:idx val="3"/>
              <c:layout>
                <c:manualLayout>
                  <c:x val="0"/>
                  <c:y val="-8.0635119047619094E-2"/>
                </c:manualLayout>
              </c:layout>
              <c:dLblPos val="ctr"/>
              <c:showLegendKey val="0"/>
              <c:showVal val="0"/>
              <c:showCatName val="1"/>
              <c:showSerName val="0"/>
              <c:showPercent val="0"/>
              <c:showBubbleSize val="0"/>
              <c:extLst>
                <c:ext xmlns:c15="http://schemas.microsoft.com/office/drawing/2012/chart" uri="{CE6537A1-D6FC-4f65-9D91-7224C49458BB}"/>
              </c:extLst>
            </c:dLbl>
            <c:dLbl>
              <c:idx val="4"/>
              <c:layout>
                <c:manualLayout>
                  <c:x val="0"/>
                  <c:y val="-7.0555555555555552E-2"/>
                </c:manualLayout>
              </c:layout>
              <c:dLblPos val="ctr"/>
              <c:showLegendKey val="0"/>
              <c:showVal val="0"/>
              <c:showCatName val="1"/>
              <c:showSerName val="0"/>
              <c:showPercent val="0"/>
              <c:showBubbleSize val="0"/>
              <c:extLst>
                <c:ext xmlns:c15="http://schemas.microsoft.com/office/drawing/2012/chart" uri="{CE6537A1-D6FC-4f65-9D91-7224C49458BB}"/>
              </c:extLst>
            </c:dLbl>
            <c:dLbl>
              <c:idx val="5"/>
              <c:layout>
                <c:manualLayout>
                  <c:x val="-1.4699074074074074E-3"/>
                  <c:y val="-6.2996031746031744E-2"/>
                </c:manualLayout>
              </c:layout>
              <c:dLblPos val="ctr"/>
              <c:showLegendKey val="0"/>
              <c:showVal val="0"/>
              <c:showCatName val="1"/>
              <c:showSerName val="0"/>
              <c:showPercent val="0"/>
              <c:showBubbleSize val="0"/>
              <c:extLst>
                <c:ext xmlns:c15="http://schemas.microsoft.com/office/drawing/2012/chart" uri="{CE6537A1-D6FC-4f65-9D91-7224C49458BB}"/>
              </c:extLst>
            </c:dLbl>
            <c:dLbl>
              <c:idx val="6"/>
              <c:layout>
                <c:manualLayout>
                  <c:x val="0"/>
                  <c:y val="-5.7956349206349206E-2"/>
                </c:manualLayout>
              </c:layout>
              <c:dLblPos val="ctr"/>
              <c:showLegendKey val="0"/>
              <c:showVal val="0"/>
              <c:showCatName val="1"/>
              <c:showSerName val="0"/>
              <c:showPercent val="0"/>
              <c:showBubbleSize val="0"/>
              <c:extLst>
                <c:ext xmlns:c15="http://schemas.microsoft.com/office/drawing/2012/chart" uri="{CE6537A1-D6FC-4f65-9D91-7224C49458BB}"/>
              </c:extLst>
            </c:dLbl>
            <c:dLbl>
              <c:idx val="7"/>
              <c:layout>
                <c:manualLayout>
                  <c:x val="0"/>
                  <c:y val="-5.5436507936507937E-2"/>
                </c:manualLayout>
              </c:layout>
              <c:dLblPos val="ctr"/>
              <c:showLegendKey val="0"/>
              <c:showVal val="0"/>
              <c:showCatName val="1"/>
              <c:showSerName val="0"/>
              <c:showPercent val="0"/>
              <c:showBubbleSize val="0"/>
              <c:extLst>
                <c:ext xmlns:c15="http://schemas.microsoft.com/office/drawing/2012/chart" uri="{CE6537A1-D6FC-4f65-9D91-7224C49458BB}"/>
              </c:extLst>
            </c:dLbl>
            <c:dLbl>
              <c:idx val="8"/>
              <c:layout>
                <c:manualLayout>
                  <c:x val="1.0779196465456927E-16"/>
                  <c:y val="-5.0397023809523808E-2"/>
                </c:manualLayout>
              </c:layout>
              <c:spPr>
                <a:noFill/>
              </c:spPr>
              <c:txPr>
                <a:bodyPr/>
                <a:lstStyle/>
                <a:p>
                  <a:pPr>
                    <a:defRPr sz="2200"/>
                  </a:pPr>
                  <a:endParaRPr lang="en-US"/>
                </a:p>
              </c:txPr>
              <c:dLblPos val="ctr"/>
              <c:showLegendKey val="0"/>
              <c:showVal val="0"/>
              <c:showCatName val="1"/>
              <c:showSerName val="0"/>
              <c:showPercent val="0"/>
              <c:showBubbleSize val="0"/>
              <c:extLst>
                <c:ext xmlns:c15="http://schemas.microsoft.com/office/drawing/2012/chart" uri="{CE6537A1-D6FC-4f65-9D91-7224C49458BB}"/>
              </c:extLst>
            </c:dLbl>
            <c:dLbl>
              <c:idx val="9"/>
              <c:layout>
                <c:manualLayout>
                  <c:x val="1.4699074074074074E-3"/>
                  <c:y val="-4.7877182539682539E-2"/>
                </c:manualLayout>
              </c:layout>
              <c:dLblPos val="ctr"/>
              <c:showLegendKey val="0"/>
              <c:showVal val="0"/>
              <c:showCatName val="1"/>
              <c:showSerName val="0"/>
              <c:showPercent val="0"/>
              <c:showBubbleSize val="0"/>
              <c:extLst>
                <c:ext xmlns:c15="http://schemas.microsoft.com/office/drawing/2012/chart" uri="{CE6537A1-D6FC-4f65-9D91-7224C49458BB}"/>
              </c:extLst>
            </c:dLbl>
            <c:dLbl>
              <c:idx val="10"/>
              <c:layout>
                <c:manualLayout>
                  <c:x val="0"/>
                  <c:y val="-5.0396825396825398E-2"/>
                </c:manualLayout>
              </c:layout>
              <c:dLblPos val="ctr"/>
              <c:showLegendKey val="0"/>
              <c:showVal val="0"/>
              <c:showCatName val="1"/>
              <c:showSerName val="0"/>
              <c:showPercent val="0"/>
              <c:showBubbleSize val="0"/>
              <c:extLst>
                <c:ext xmlns:c15="http://schemas.microsoft.com/office/drawing/2012/chart" uri="{CE6537A1-D6FC-4f65-9D91-7224C49458BB}"/>
              </c:extLst>
            </c:dLbl>
            <c:spPr>
              <a:solidFill>
                <a:srgbClr val="FFFFFF"/>
              </a:solidFill>
            </c:spPr>
            <c:txPr>
              <a:bodyPr/>
              <a:lstStyle/>
              <a:p>
                <a:pPr>
                  <a:defRPr sz="2200"/>
                </a:pPr>
                <a:endParaRPr lang="en-US"/>
              </a:p>
            </c:txPr>
            <c:dLblPos val="ctr"/>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cat>
            <c:numRef>
              <c:f>Sheet1!$A$2:$A$13</c:f>
              <c:numCache>
                <c:formatCode>General</c:formatCode>
                <c:ptCount val="12"/>
                <c:pt idx="0">
                  <c:v>0</c:v>
                </c:pt>
                <c:pt idx="1">
                  <c:v>1</c:v>
                </c:pt>
                <c:pt idx="2">
                  <c:v>2</c:v>
                </c:pt>
                <c:pt idx="3">
                  <c:v>3</c:v>
                </c:pt>
                <c:pt idx="4">
                  <c:v>4</c:v>
                </c:pt>
                <c:pt idx="5">
                  <c:v>5</c:v>
                </c:pt>
                <c:pt idx="6">
                  <c:v>6</c:v>
                </c:pt>
                <c:pt idx="7">
                  <c:v>7</c:v>
                </c:pt>
                <c:pt idx="8">
                  <c:v>8</c:v>
                </c:pt>
                <c:pt idx="9">
                  <c:v>9</c:v>
                </c:pt>
                <c:pt idx="10">
                  <c:v>10</c:v>
                </c:pt>
              </c:numCache>
            </c:numRef>
          </c:cat>
          <c:val>
            <c:numRef>
              <c:f>Sheet1!$C$2:$C$13</c:f>
              <c:numCache>
                <c:formatCode>General</c:formatCode>
                <c:ptCount val="12"/>
                <c:pt idx="1">
                  <c:v>56.191940000000045</c:v>
                </c:pt>
                <c:pt idx="2">
                  <c:v>56.191940000000045</c:v>
                </c:pt>
                <c:pt idx="3">
                  <c:v>45.976459999999975</c:v>
                </c:pt>
                <c:pt idx="4">
                  <c:v>35.760980000000018</c:v>
                </c:pt>
                <c:pt idx="5">
                  <c:v>30.030244999999979</c:v>
                </c:pt>
                <c:pt idx="6">
                  <c:v>24.299510000000055</c:v>
                </c:pt>
                <c:pt idx="7">
                  <c:v>21.312904999999887</c:v>
                </c:pt>
                <c:pt idx="8">
                  <c:v>18.326299999999947</c:v>
                </c:pt>
                <c:pt idx="9">
                  <c:v>16.366120000000137</c:v>
                </c:pt>
                <c:pt idx="10">
                  <c:v>14.405940000000101</c:v>
                </c:pt>
                <c:pt idx="11">
                  <c:v>0</c:v>
                </c:pt>
              </c:numCache>
            </c:numRef>
          </c:val>
        </c:ser>
        <c:dLbls>
          <c:showLegendKey val="0"/>
          <c:showVal val="0"/>
          <c:showCatName val="0"/>
          <c:showSerName val="0"/>
          <c:showPercent val="0"/>
          <c:showBubbleSize val="0"/>
        </c:dLbls>
        <c:gapWidth val="0"/>
        <c:overlap val="100"/>
        <c:axId val="225114768"/>
        <c:axId val="225115160"/>
      </c:barChart>
      <c:scatterChart>
        <c:scatterStyle val="lineMarker"/>
        <c:varyColors val="0"/>
        <c:ser>
          <c:idx val="2"/>
          <c:order val="0"/>
          <c:tx>
            <c:strRef>
              <c:f>Sheet1!$E$1</c:f>
              <c:strCache>
                <c:ptCount val="1"/>
                <c:pt idx="0">
                  <c:v>Minimum standard</c:v>
                </c:pt>
              </c:strCache>
            </c:strRef>
          </c:tx>
          <c:spPr>
            <a:ln w="28575">
              <a:noFill/>
            </a:ln>
          </c:spPr>
          <c:marker>
            <c:symbol val="circle"/>
            <c:size val="10"/>
            <c:spPr>
              <a:solidFill>
                <a:srgbClr val="A02226"/>
              </a:solidFill>
              <a:ln w="3175">
                <a:solidFill>
                  <a:srgbClr val="000000"/>
                </a:solidFill>
              </a:ln>
            </c:spPr>
          </c:marker>
          <c:dPt>
            <c:idx val="0"/>
            <c:marker>
              <c:symbol val="none"/>
            </c:marker>
            <c:bubble3D val="0"/>
          </c:dPt>
          <c:dPt>
            <c:idx val="1"/>
            <c:bubble3D val="0"/>
            <c:spPr>
              <a:ln w="3175">
                <a:solidFill>
                  <a:srgbClr val="000000"/>
                </a:solidFill>
                <a:prstDash val="lgDash"/>
              </a:ln>
            </c:spPr>
          </c:dPt>
          <c:dPt>
            <c:idx val="2"/>
            <c:marker>
              <c:symbol val="none"/>
            </c:marker>
            <c:bubble3D val="0"/>
          </c:dPt>
          <c:dPt>
            <c:idx val="3"/>
            <c:bubble3D val="0"/>
            <c:spPr>
              <a:ln w="3175">
                <a:solidFill>
                  <a:srgbClr val="000000"/>
                </a:solidFill>
                <a:prstDash val="lgDash"/>
              </a:ln>
            </c:spPr>
          </c:dPt>
          <c:dPt>
            <c:idx val="4"/>
            <c:marker>
              <c:symbol val="none"/>
            </c:marker>
            <c:bubble3D val="0"/>
          </c:dPt>
          <c:dPt>
            <c:idx val="5"/>
            <c:bubble3D val="0"/>
            <c:spPr>
              <a:ln w="3175">
                <a:solidFill>
                  <a:srgbClr val="000000"/>
                </a:solidFill>
                <a:prstDash val="lgDash"/>
              </a:ln>
            </c:spPr>
          </c:dPt>
          <c:dPt>
            <c:idx val="6"/>
            <c:marker>
              <c:symbol val="none"/>
            </c:marker>
            <c:bubble3D val="0"/>
          </c:dPt>
          <c:dPt>
            <c:idx val="7"/>
            <c:bubble3D val="0"/>
            <c:spPr>
              <a:ln w="3175">
                <a:solidFill>
                  <a:srgbClr val="000000"/>
                </a:solidFill>
                <a:prstDash val="lgDash"/>
              </a:ln>
            </c:spPr>
          </c:dPt>
          <c:xVal>
            <c:numRef>
              <c:f>Sheet1!$D$5:$D$12</c:f>
              <c:numCache>
                <c:formatCode>General</c:formatCode>
                <c:ptCount val="8"/>
                <c:pt idx="0">
                  <c:v>0.5</c:v>
                </c:pt>
                <c:pt idx="1">
                  <c:v>4</c:v>
                </c:pt>
                <c:pt idx="2">
                  <c:v>0.5</c:v>
                </c:pt>
                <c:pt idx="3">
                  <c:v>6</c:v>
                </c:pt>
                <c:pt idx="4">
                  <c:v>0.5</c:v>
                </c:pt>
                <c:pt idx="5">
                  <c:v>8</c:v>
                </c:pt>
                <c:pt idx="6">
                  <c:v>0.5</c:v>
                </c:pt>
                <c:pt idx="7">
                  <c:v>10</c:v>
                </c:pt>
              </c:numCache>
            </c:numRef>
          </c:xVal>
          <c:yVal>
            <c:numRef>
              <c:f>Sheet1!$E$5:$E$12</c:f>
              <c:numCache>
                <c:formatCode>General</c:formatCode>
                <c:ptCount val="8"/>
                <c:pt idx="0">
                  <c:v>270</c:v>
                </c:pt>
                <c:pt idx="1">
                  <c:v>270</c:v>
                </c:pt>
                <c:pt idx="2">
                  <c:v>374</c:v>
                </c:pt>
                <c:pt idx="3">
                  <c:v>374</c:v>
                </c:pt>
                <c:pt idx="4">
                  <c:v>426</c:v>
                </c:pt>
                <c:pt idx="5">
                  <c:v>426</c:v>
                </c:pt>
                <c:pt idx="6">
                  <c:v>478</c:v>
                </c:pt>
                <c:pt idx="7">
                  <c:v>478</c:v>
                </c:pt>
              </c:numCache>
            </c:numRef>
          </c:yVal>
          <c:smooth val="0"/>
        </c:ser>
        <c:dLbls>
          <c:showLegendKey val="0"/>
          <c:showVal val="0"/>
          <c:showCatName val="0"/>
          <c:showSerName val="0"/>
          <c:showPercent val="0"/>
          <c:showBubbleSize val="0"/>
        </c:dLbls>
        <c:axId val="225114768"/>
        <c:axId val="225115160"/>
      </c:scatterChart>
      <c:catAx>
        <c:axId val="225114768"/>
        <c:scaling>
          <c:orientation val="minMax"/>
        </c:scaling>
        <c:delete val="1"/>
        <c:axPos val="b"/>
        <c:numFmt formatCode="General" sourceLinked="1"/>
        <c:majorTickMark val="none"/>
        <c:minorTickMark val="none"/>
        <c:tickLblPos val="nextTo"/>
        <c:crossAx val="225115160"/>
        <c:crossesAt val="170"/>
        <c:auto val="1"/>
        <c:lblAlgn val="ctr"/>
        <c:lblOffset val="100"/>
        <c:noMultiLvlLbl val="0"/>
      </c:catAx>
      <c:valAx>
        <c:axId val="225115160"/>
        <c:scaling>
          <c:orientation val="minMax"/>
          <c:max val="620"/>
          <c:min val="20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5114768"/>
        <c:crossesAt val="1"/>
        <c:crossBetween val="midCat"/>
        <c:majorUnit val="100"/>
      </c:valAx>
    </c:plotArea>
    <c:plotVisOnly val="1"/>
    <c:dispBlanksAs val="gap"/>
    <c:showDLblsOverMax val="0"/>
  </c:chart>
  <c:txPr>
    <a:bodyPr/>
    <a:lstStyle/>
    <a:p>
      <a:pPr>
        <a:defRPr sz="1800"/>
      </a:pPr>
      <a:endParaRPr lang="en-US"/>
    </a:p>
  </c:tx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16915446431583"/>
          <c:y val="2.7879702537182853E-2"/>
          <c:w val="0.93221244400630165"/>
          <c:h val="0.8548022747156605"/>
        </c:manualLayout>
      </c:layout>
      <c:areaChart>
        <c:grouping val="standard"/>
        <c:varyColors val="0"/>
        <c:ser>
          <c:idx val="1"/>
          <c:order val="1"/>
          <c:spPr>
            <a:solidFill>
              <a:schemeClr val="accent2"/>
            </a:solidFill>
          </c:spPr>
          <c:cat>
            <c:numRef>
              <c:f>Sheet1!$A$2:$A$31</c:f>
              <c:numCache>
                <c:formatCode>General</c:formatCode>
                <c:ptCount val="30"/>
                <c:pt idx="0">
                  <c:v>0</c:v>
                </c:pt>
                <c:pt idx="1">
                  <c:v>0</c:v>
                </c:pt>
                <c:pt idx="2">
                  <c:v>200</c:v>
                </c:pt>
                <c:pt idx="3">
                  <c:v>200</c:v>
                </c:pt>
                <c:pt idx="4">
                  <c:v>200</c:v>
                </c:pt>
                <c:pt idx="5">
                  <c:v>300</c:v>
                </c:pt>
                <c:pt idx="6">
                  <c:v>300</c:v>
                </c:pt>
                <c:pt idx="7">
                  <c:v>300</c:v>
                </c:pt>
                <c:pt idx="8">
                  <c:v>400</c:v>
                </c:pt>
                <c:pt idx="9">
                  <c:v>400</c:v>
                </c:pt>
                <c:pt idx="10">
                  <c:v>400</c:v>
                </c:pt>
                <c:pt idx="11">
                  <c:v>600</c:v>
                </c:pt>
                <c:pt idx="12">
                  <c:v>600</c:v>
                </c:pt>
                <c:pt idx="13">
                  <c:v>600</c:v>
                </c:pt>
                <c:pt idx="14">
                  <c:v>800</c:v>
                </c:pt>
                <c:pt idx="15">
                  <c:v>800</c:v>
                </c:pt>
                <c:pt idx="16">
                  <c:v>800</c:v>
                </c:pt>
                <c:pt idx="17">
                  <c:v>1000</c:v>
                </c:pt>
                <c:pt idx="18">
                  <c:v>1000</c:v>
                </c:pt>
                <c:pt idx="19">
                  <c:v>1000</c:v>
                </c:pt>
                <c:pt idx="20">
                  <c:v>1250</c:v>
                </c:pt>
                <c:pt idx="21">
                  <c:v>1250</c:v>
                </c:pt>
                <c:pt idx="22">
                  <c:v>1250</c:v>
                </c:pt>
                <c:pt idx="23">
                  <c:v>1500</c:v>
                </c:pt>
                <c:pt idx="24">
                  <c:v>1500</c:v>
                </c:pt>
                <c:pt idx="25">
                  <c:v>1500</c:v>
                </c:pt>
                <c:pt idx="26">
                  <c:v>2000</c:v>
                </c:pt>
                <c:pt idx="27">
                  <c:v>2000</c:v>
                </c:pt>
                <c:pt idx="28">
                  <c:v>2000</c:v>
                </c:pt>
                <c:pt idx="29">
                  <c:v>3000</c:v>
                </c:pt>
              </c:numCache>
            </c:numRef>
          </c:cat>
          <c:val>
            <c:numRef>
              <c:f>Sheet1!$B$2:$B$31</c:f>
              <c:numCache>
                <c:formatCode>General</c:formatCode>
                <c:ptCount val="30"/>
                <c:pt idx="0">
                  <c:v>8.8205270074761604</c:v>
                </c:pt>
                <c:pt idx="1">
                  <c:v>8.8205270074761604</c:v>
                </c:pt>
                <c:pt idx="2">
                  <c:v>8.8205270074761604</c:v>
                </c:pt>
                <c:pt idx="3">
                  <c:v>0</c:v>
                </c:pt>
                <c:pt idx="4">
                  <c:v>12.332117107344464</c:v>
                </c:pt>
                <c:pt idx="5">
                  <c:v>12.332117107344464</c:v>
                </c:pt>
                <c:pt idx="6">
                  <c:v>0</c:v>
                </c:pt>
                <c:pt idx="7">
                  <c:v>11.772664130472519</c:v>
                </c:pt>
                <c:pt idx="8">
                  <c:v>11.772664130472519</c:v>
                </c:pt>
                <c:pt idx="9">
                  <c:v>0</c:v>
                </c:pt>
                <c:pt idx="10">
                  <c:v>13.764198165657307</c:v>
                </c:pt>
                <c:pt idx="11">
                  <c:v>13.764198165657307</c:v>
                </c:pt>
                <c:pt idx="12">
                  <c:v>0</c:v>
                </c:pt>
                <c:pt idx="13">
                  <c:v>12.347856825377091</c:v>
                </c:pt>
                <c:pt idx="14">
                  <c:v>12.347856825377091</c:v>
                </c:pt>
                <c:pt idx="15">
                  <c:v>0</c:v>
                </c:pt>
                <c:pt idx="16">
                  <c:v>9.8554855112945159</c:v>
                </c:pt>
                <c:pt idx="17">
                  <c:v>9.8554855112945159</c:v>
                </c:pt>
                <c:pt idx="18">
                  <c:v>0</c:v>
                </c:pt>
                <c:pt idx="19">
                  <c:v>9.4136550218825992</c:v>
                </c:pt>
                <c:pt idx="20">
                  <c:v>9.4136550218825992</c:v>
                </c:pt>
                <c:pt idx="21">
                  <c:v>0</c:v>
                </c:pt>
                <c:pt idx="22">
                  <c:v>6.5841834084709321</c:v>
                </c:pt>
                <c:pt idx="23">
                  <c:v>6.5841834084709321</c:v>
                </c:pt>
                <c:pt idx="24">
                  <c:v>0</c:v>
                </c:pt>
                <c:pt idx="25">
                  <c:v>7.6903823187115874</c:v>
                </c:pt>
                <c:pt idx="26">
                  <c:v>7.6903823187115874</c:v>
                </c:pt>
                <c:pt idx="27">
                  <c:v>0</c:v>
                </c:pt>
                <c:pt idx="28">
                  <c:v>7.4189305033128194</c:v>
                </c:pt>
                <c:pt idx="29">
                  <c:v>7.4189305033128194</c:v>
                </c:pt>
              </c:numCache>
            </c:numRef>
          </c:val>
        </c:ser>
        <c:dLbls>
          <c:showLegendKey val="0"/>
          <c:showVal val="0"/>
          <c:showCatName val="0"/>
          <c:showSerName val="0"/>
          <c:showPercent val="0"/>
          <c:showBubbleSize val="0"/>
        </c:dLbls>
        <c:axId val="225115944"/>
        <c:axId val="225116336"/>
      </c:areaChart>
      <c:scatterChart>
        <c:scatterStyle val="lineMarker"/>
        <c:varyColors val="0"/>
        <c:ser>
          <c:idx val="0"/>
          <c:order val="0"/>
          <c:tx>
            <c:strRef>
              <c:f>Sheet1!$B$1</c:f>
              <c:strCache>
                <c:ptCount val="1"/>
                <c:pt idx="0">
                  <c:v>Percentage</c:v>
                </c:pt>
              </c:strCache>
            </c:strRef>
          </c:tx>
          <c:spPr>
            <a:ln w="3175">
              <a:solidFill>
                <a:schemeClr val="tx1"/>
              </a:solidFill>
            </a:ln>
          </c:spPr>
          <c:marker>
            <c:symbol val="none"/>
          </c:marker>
          <c:xVal>
            <c:numRef>
              <c:f>Sheet1!$A$2:$A$31</c:f>
              <c:numCache>
                <c:formatCode>General</c:formatCode>
                <c:ptCount val="30"/>
                <c:pt idx="0">
                  <c:v>0</c:v>
                </c:pt>
                <c:pt idx="1">
                  <c:v>0</c:v>
                </c:pt>
                <c:pt idx="2">
                  <c:v>200</c:v>
                </c:pt>
                <c:pt idx="3">
                  <c:v>200</c:v>
                </c:pt>
                <c:pt idx="4">
                  <c:v>200</c:v>
                </c:pt>
                <c:pt idx="5">
                  <c:v>300</c:v>
                </c:pt>
                <c:pt idx="6">
                  <c:v>300</c:v>
                </c:pt>
                <c:pt idx="7">
                  <c:v>300</c:v>
                </c:pt>
                <c:pt idx="8">
                  <c:v>400</c:v>
                </c:pt>
                <c:pt idx="9">
                  <c:v>400</c:v>
                </c:pt>
                <c:pt idx="10">
                  <c:v>400</c:v>
                </c:pt>
                <c:pt idx="11">
                  <c:v>600</c:v>
                </c:pt>
                <c:pt idx="12">
                  <c:v>600</c:v>
                </c:pt>
                <c:pt idx="13">
                  <c:v>600</c:v>
                </c:pt>
                <c:pt idx="14">
                  <c:v>800</c:v>
                </c:pt>
                <c:pt idx="15">
                  <c:v>800</c:v>
                </c:pt>
                <c:pt idx="16">
                  <c:v>800</c:v>
                </c:pt>
                <c:pt idx="17">
                  <c:v>1000</c:v>
                </c:pt>
                <c:pt idx="18">
                  <c:v>1000</c:v>
                </c:pt>
                <c:pt idx="19">
                  <c:v>1000</c:v>
                </c:pt>
                <c:pt idx="20">
                  <c:v>1250</c:v>
                </c:pt>
                <c:pt idx="21">
                  <c:v>1250</c:v>
                </c:pt>
                <c:pt idx="22">
                  <c:v>1250</c:v>
                </c:pt>
                <c:pt idx="23">
                  <c:v>1500</c:v>
                </c:pt>
                <c:pt idx="24">
                  <c:v>1500</c:v>
                </c:pt>
                <c:pt idx="25">
                  <c:v>1500</c:v>
                </c:pt>
                <c:pt idx="26">
                  <c:v>2000</c:v>
                </c:pt>
                <c:pt idx="27">
                  <c:v>2000</c:v>
                </c:pt>
                <c:pt idx="28">
                  <c:v>2000</c:v>
                </c:pt>
                <c:pt idx="29">
                  <c:v>3000</c:v>
                </c:pt>
              </c:numCache>
            </c:numRef>
          </c:xVal>
          <c:yVal>
            <c:numRef>
              <c:f>Sheet1!$B$2:$B$31</c:f>
              <c:numCache>
                <c:formatCode>General</c:formatCode>
                <c:ptCount val="30"/>
                <c:pt idx="0">
                  <c:v>8.8205270074761604</c:v>
                </c:pt>
                <c:pt idx="1">
                  <c:v>8.8205270074761604</c:v>
                </c:pt>
                <c:pt idx="2">
                  <c:v>8.8205270074761604</c:v>
                </c:pt>
                <c:pt idx="3">
                  <c:v>0</c:v>
                </c:pt>
                <c:pt idx="4">
                  <c:v>12.332117107344464</c:v>
                </c:pt>
                <c:pt idx="5">
                  <c:v>12.332117107344464</c:v>
                </c:pt>
                <c:pt idx="6">
                  <c:v>0</c:v>
                </c:pt>
                <c:pt idx="7">
                  <c:v>11.772664130472519</c:v>
                </c:pt>
                <c:pt idx="8">
                  <c:v>11.772664130472519</c:v>
                </c:pt>
                <c:pt idx="9">
                  <c:v>0</c:v>
                </c:pt>
                <c:pt idx="10">
                  <c:v>13.764198165657307</c:v>
                </c:pt>
                <c:pt idx="11">
                  <c:v>13.764198165657307</c:v>
                </c:pt>
                <c:pt idx="12">
                  <c:v>0</c:v>
                </c:pt>
                <c:pt idx="13">
                  <c:v>12.347856825377091</c:v>
                </c:pt>
                <c:pt idx="14">
                  <c:v>12.347856825377091</c:v>
                </c:pt>
                <c:pt idx="15">
                  <c:v>0</c:v>
                </c:pt>
                <c:pt idx="16">
                  <c:v>9.8554855112945159</c:v>
                </c:pt>
                <c:pt idx="17">
                  <c:v>9.8554855112945159</c:v>
                </c:pt>
                <c:pt idx="18">
                  <c:v>0</c:v>
                </c:pt>
                <c:pt idx="19">
                  <c:v>9.4136550218825992</c:v>
                </c:pt>
                <c:pt idx="20">
                  <c:v>9.4136550218825992</c:v>
                </c:pt>
                <c:pt idx="21">
                  <c:v>0</c:v>
                </c:pt>
                <c:pt idx="22">
                  <c:v>6.5841834084709321</c:v>
                </c:pt>
                <c:pt idx="23">
                  <c:v>6.5841834084709321</c:v>
                </c:pt>
                <c:pt idx="24">
                  <c:v>0</c:v>
                </c:pt>
                <c:pt idx="25">
                  <c:v>7.6903823187115874</c:v>
                </c:pt>
                <c:pt idx="26">
                  <c:v>7.6903823187115874</c:v>
                </c:pt>
                <c:pt idx="27">
                  <c:v>0</c:v>
                </c:pt>
                <c:pt idx="28">
                  <c:v>7.4189305033128194</c:v>
                </c:pt>
                <c:pt idx="29">
                  <c:v>7.4189305033128194</c:v>
                </c:pt>
              </c:numCache>
            </c:numRef>
          </c:yVal>
          <c:smooth val="0"/>
        </c:ser>
        <c:dLbls>
          <c:showLegendKey val="0"/>
          <c:showVal val="0"/>
          <c:showCatName val="0"/>
          <c:showSerName val="0"/>
          <c:showPercent val="0"/>
          <c:showBubbleSize val="0"/>
        </c:dLbls>
        <c:axId val="225117120"/>
        <c:axId val="225116728"/>
      </c:scatterChart>
      <c:dateAx>
        <c:axId val="225115944"/>
        <c:scaling>
          <c:orientation val="minMax"/>
          <c:max val="3000"/>
          <c:min val="0"/>
        </c:scaling>
        <c:delete val="1"/>
        <c:axPos val="b"/>
        <c:numFmt formatCode="General" sourceLinked="1"/>
        <c:majorTickMark val="out"/>
        <c:minorTickMark val="none"/>
        <c:tickLblPos val="nextTo"/>
        <c:crossAx val="225116336"/>
        <c:crosses val="autoZero"/>
        <c:auto val="0"/>
        <c:lblOffset val="100"/>
        <c:baseTimeUnit val="days"/>
        <c:majorUnit val="500"/>
      </c:dateAx>
      <c:valAx>
        <c:axId val="225116336"/>
        <c:scaling>
          <c:orientation val="minMax"/>
        </c:scaling>
        <c:delete val="0"/>
        <c:axPos val="l"/>
        <c:majorGridlines>
          <c:spPr>
            <a:ln>
              <a:solidFill>
                <a:schemeClr val="accent6">
                  <a:lumMod val="40000"/>
                  <a:lumOff val="60000"/>
                </a:schemeClr>
              </a:solidFill>
            </a:ln>
          </c:spPr>
        </c:majorGridlines>
        <c:numFmt formatCode="General" sourceLinked="0"/>
        <c:majorTickMark val="out"/>
        <c:minorTickMark val="none"/>
        <c:tickLblPos val="nextTo"/>
        <c:spPr>
          <a:ln>
            <a:solidFill>
              <a:schemeClr val="tx1"/>
            </a:solidFill>
          </a:ln>
        </c:spPr>
        <c:txPr>
          <a:bodyPr/>
          <a:lstStyle/>
          <a:p>
            <a:pPr>
              <a:defRPr sz="2200"/>
            </a:pPr>
            <a:endParaRPr lang="en-US"/>
          </a:p>
        </c:txPr>
        <c:crossAx val="225115944"/>
        <c:crosses val="autoZero"/>
        <c:crossBetween val="between"/>
      </c:valAx>
      <c:valAx>
        <c:axId val="225116728"/>
        <c:scaling>
          <c:orientation val="minMax"/>
        </c:scaling>
        <c:delete val="1"/>
        <c:axPos val="r"/>
        <c:numFmt formatCode="General" sourceLinked="1"/>
        <c:majorTickMark val="out"/>
        <c:minorTickMark val="none"/>
        <c:tickLblPos val="nextTo"/>
        <c:crossAx val="225117120"/>
        <c:crosses val="max"/>
        <c:crossBetween val="midCat"/>
      </c:valAx>
      <c:valAx>
        <c:axId val="225117120"/>
        <c:scaling>
          <c:orientation val="minMax"/>
          <c:max val="3000"/>
          <c:min val="0"/>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225116728"/>
        <c:crosses val="autoZero"/>
        <c:crossBetween val="midCat"/>
        <c:majorUnit val="500"/>
      </c:valAx>
    </c:plotArea>
    <c:plotVisOnly val="1"/>
    <c:dispBlanksAs val="gap"/>
    <c:showDLblsOverMax val="0"/>
  </c:chart>
  <c:txPr>
    <a:bodyPr/>
    <a:lstStyle/>
    <a:p>
      <a:pPr>
        <a:defRPr sz="18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98348487583598E-2"/>
          <c:y val="2.84259259259259E-2"/>
          <c:w val="0.88769107363033994"/>
          <c:h val="0.86011723534558182"/>
        </c:manualLayout>
      </c:layout>
      <c:scatterChart>
        <c:scatterStyle val="lineMarker"/>
        <c:varyColors val="0"/>
        <c:ser>
          <c:idx val="0"/>
          <c:order val="0"/>
          <c:tx>
            <c:strRef>
              <c:f>Sheet1!$B$1</c:f>
              <c:strCache>
                <c:ptCount val="1"/>
                <c:pt idx="0">
                  <c:v>Electricity expenditure</c:v>
                </c:pt>
              </c:strCache>
            </c:strRef>
          </c:tx>
          <c:spPr>
            <a:ln w="28575">
              <a:noFill/>
            </a:ln>
          </c:spPr>
          <c:marker>
            <c:symbol val="circle"/>
            <c:size val="10"/>
            <c:spPr>
              <a:solidFill>
                <a:schemeClr val="accent2">
                  <a:alpha val="85000"/>
                </a:schemeClr>
              </a:solidFill>
              <a:ln w="3175">
                <a:solidFill>
                  <a:schemeClr val="accent1"/>
                </a:solidFill>
              </a:ln>
            </c:spPr>
          </c:marker>
          <c:trendline>
            <c:spPr>
              <a:ln w="50800"/>
            </c:spPr>
            <c:trendlineType val="linear"/>
            <c:dispRSqr val="0"/>
            <c:dispEq val="0"/>
          </c:trendline>
          <c:xVal>
            <c:numRef>
              <c:f>Sheet1!$A$2:$A$101</c:f>
              <c:numCache>
                <c:formatCode>General</c:formatCode>
                <c:ptCount val="100"/>
                <c:pt idx="0">
                  <c:v>2737</c:v>
                </c:pt>
                <c:pt idx="1">
                  <c:v>368.23</c:v>
                </c:pt>
                <c:pt idx="2">
                  <c:v>1922</c:v>
                </c:pt>
                <c:pt idx="3">
                  <c:v>1167.8030000000001</c:v>
                </c:pt>
                <c:pt idx="4">
                  <c:v>3207</c:v>
                </c:pt>
                <c:pt idx="5">
                  <c:v>3010</c:v>
                </c:pt>
                <c:pt idx="6">
                  <c:v>1669</c:v>
                </c:pt>
                <c:pt idx="7">
                  <c:v>-2659.6750000000002</c:v>
                </c:pt>
                <c:pt idx="8">
                  <c:v>2497</c:v>
                </c:pt>
                <c:pt idx="9">
                  <c:v>724.02</c:v>
                </c:pt>
                <c:pt idx="10">
                  <c:v>984</c:v>
                </c:pt>
                <c:pt idx="11">
                  <c:v>987.66189999999995</c:v>
                </c:pt>
                <c:pt idx="12">
                  <c:v>1908</c:v>
                </c:pt>
                <c:pt idx="13">
                  <c:v>357.09</c:v>
                </c:pt>
                <c:pt idx="14">
                  <c:v>39</c:v>
                </c:pt>
                <c:pt idx="15">
                  <c:v>3220</c:v>
                </c:pt>
                <c:pt idx="16">
                  <c:v>597.23</c:v>
                </c:pt>
                <c:pt idx="17">
                  <c:v>907.23109999999997</c:v>
                </c:pt>
                <c:pt idx="18">
                  <c:v>1708</c:v>
                </c:pt>
                <c:pt idx="19">
                  <c:v>296</c:v>
                </c:pt>
                <c:pt idx="20">
                  <c:v>2615.09</c:v>
                </c:pt>
                <c:pt idx="21">
                  <c:v>1449</c:v>
                </c:pt>
                <c:pt idx="22">
                  <c:v>1491</c:v>
                </c:pt>
                <c:pt idx="23">
                  <c:v>3389</c:v>
                </c:pt>
                <c:pt idx="24">
                  <c:v>2305.2109999999998</c:v>
                </c:pt>
                <c:pt idx="25">
                  <c:v>1496</c:v>
                </c:pt>
                <c:pt idx="26">
                  <c:v>3811</c:v>
                </c:pt>
                <c:pt idx="27">
                  <c:v>1278.903</c:v>
                </c:pt>
                <c:pt idx="28">
                  <c:v>2378.1779999999999</c:v>
                </c:pt>
                <c:pt idx="29">
                  <c:v>7696</c:v>
                </c:pt>
                <c:pt idx="30">
                  <c:v>2326</c:v>
                </c:pt>
                <c:pt idx="31">
                  <c:v>1361</c:v>
                </c:pt>
                <c:pt idx="32">
                  <c:v>2536.79</c:v>
                </c:pt>
                <c:pt idx="33">
                  <c:v>775</c:v>
                </c:pt>
                <c:pt idx="34">
                  <c:v>583</c:v>
                </c:pt>
                <c:pt idx="35">
                  <c:v>3035</c:v>
                </c:pt>
                <c:pt idx="36">
                  <c:v>362.09</c:v>
                </c:pt>
                <c:pt idx="37">
                  <c:v>1005</c:v>
                </c:pt>
                <c:pt idx="38">
                  <c:v>775.46</c:v>
                </c:pt>
                <c:pt idx="39">
                  <c:v>1079.443</c:v>
                </c:pt>
                <c:pt idx="40">
                  <c:v>300</c:v>
                </c:pt>
                <c:pt idx="41">
                  <c:v>556.04</c:v>
                </c:pt>
                <c:pt idx="42">
                  <c:v>691</c:v>
                </c:pt>
                <c:pt idx="43">
                  <c:v>808.75199999999995</c:v>
                </c:pt>
                <c:pt idx="44">
                  <c:v>405.09</c:v>
                </c:pt>
                <c:pt idx="45">
                  <c:v>7475</c:v>
                </c:pt>
                <c:pt idx="46">
                  <c:v>285.98</c:v>
                </c:pt>
                <c:pt idx="47">
                  <c:v>944.46</c:v>
                </c:pt>
                <c:pt idx="48">
                  <c:v>2311</c:v>
                </c:pt>
                <c:pt idx="49">
                  <c:v>3169</c:v>
                </c:pt>
                <c:pt idx="50">
                  <c:v>2797</c:v>
                </c:pt>
                <c:pt idx="51">
                  <c:v>1290.739</c:v>
                </c:pt>
                <c:pt idx="52">
                  <c:v>1844</c:v>
                </c:pt>
                <c:pt idx="53">
                  <c:v>1274</c:v>
                </c:pt>
                <c:pt idx="54">
                  <c:v>702.02</c:v>
                </c:pt>
                <c:pt idx="55">
                  <c:v>950.46</c:v>
                </c:pt>
                <c:pt idx="56">
                  <c:v>368</c:v>
                </c:pt>
                <c:pt idx="57">
                  <c:v>713.74109999999996</c:v>
                </c:pt>
                <c:pt idx="58">
                  <c:v>1934</c:v>
                </c:pt>
                <c:pt idx="59">
                  <c:v>537.02</c:v>
                </c:pt>
                <c:pt idx="60">
                  <c:v>807.09</c:v>
                </c:pt>
                <c:pt idx="61">
                  <c:v>602.46</c:v>
                </c:pt>
                <c:pt idx="62">
                  <c:v>484.12</c:v>
                </c:pt>
                <c:pt idx="63">
                  <c:v>3798.18</c:v>
                </c:pt>
                <c:pt idx="64">
                  <c:v>552.04</c:v>
                </c:pt>
                <c:pt idx="65">
                  <c:v>1827</c:v>
                </c:pt>
                <c:pt idx="66">
                  <c:v>1748</c:v>
                </c:pt>
                <c:pt idx="67">
                  <c:v>608.02</c:v>
                </c:pt>
                <c:pt idx="68">
                  <c:v>2027</c:v>
                </c:pt>
                <c:pt idx="69">
                  <c:v>3106</c:v>
                </c:pt>
                <c:pt idx="70">
                  <c:v>1811.2739999999999</c:v>
                </c:pt>
                <c:pt idx="71">
                  <c:v>2075.721</c:v>
                </c:pt>
                <c:pt idx="72">
                  <c:v>2301</c:v>
                </c:pt>
                <c:pt idx="73">
                  <c:v>315</c:v>
                </c:pt>
                <c:pt idx="74">
                  <c:v>1060</c:v>
                </c:pt>
                <c:pt idx="75">
                  <c:v>480.32</c:v>
                </c:pt>
                <c:pt idx="76">
                  <c:v>2833</c:v>
                </c:pt>
                <c:pt idx="77">
                  <c:v>7377</c:v>
                </c:pt>
                <c:pt idx="78">
                  <c:v>2128</c:v>
                </c:pt>
                <c:pt idx="79">
                  <c:v>1952.09</c:v>
                </c:pt>
                <c:pt idx="80">
                  <c:v>1826.8510000000001</c:v>
                </c:pt>
                <c:pt idx="81">
                  <c:v>1024.241</c:v>
                </c:pt>
                <c:pt idx="82">
                  <c:v>751.9511</c:v>
                </c:pt>
                <c:pt idx="83">
                  <c:v>969.04</c:v>
                </c:pt>
                <c:pt idx="84">
                  <c:v>1735.011</c:v>
                </c:pt>
                <c:pt idx="85">
                  <c:v>2916</c:v>
                </c:pt>
                <c:pt idx="86">
                  <c:v>461</c:v>
                </c:pt>
                <c:pt idx="87">
                  <c:v>1660</c:v>
                </c:pt>
                <c:pt idx="88">
                  <c:v>951.49419999999998</c:v>
                </c:pt>
                <c:pt idx="89">
                  <c:v>760.09</c:v>
                </c:pt>
                <c:pt idx="90">
                  <c:v>2345.9810000000002</c:v>
                </c:pt>
                <c:pt idx="91">
                  <c:v>2310</c:v>
                </c:pt>
                <c:pt idx="92">
                  <c:v>1317</c:v>
                </c:pt>
                <c:pt idx="93">
                  <c:v>1027.0830000000001</c:v>
                </c:pt>
                <c:pt idx="94">
                  <c:v>1352.181</c:v>
                </c:pt>
                <c:pt idx="95">
                  <c:v>403</c:v>
                </c:pt>
                <c:pt idx="96">
                  <c:v>975</c:v>
                </c:pt>
                <c:pt idx="97">
                  <c:v>3821.4</c:v>
                </c:pt>
                <c:pt idx="98">
                  <c:v>1500</c:v>
                </c:pt>
                <c:pt idx="99">
                  <c:v>1702</c:v>
                </c:pt>
              </c:numCache>
            </c:numRef>
          </c:xVal>
          <c:yVal>
            <c:numRef>
              <c:f>Sheet1!$B$2:$B$101</c:f>
              <c:numCache>
                <c:formatCode>General</c:formatCode>
                <c:ptCount val="100"/>
                <c:pt idx="0">
                  <c:v>53</c:v>
                </c:pt>
                <c:pt idx="1">
                  <c:v>0</c:v>
                </c:pt>
                <c:pt idx="2">
                  <c:v>22</c:v>
                </c:pt>
                <c:pt idx="3">
                  <c:v>54</c:v>
                </c:pt>
                <c:pt idx="4">
                  <c:v>29</c:v>
                </c:pt>
                <c:pt idx="5">
                  <c:v>22</c:v>
                </c:pt>
                <c:pt idx="6">
                  <c:v>23</c:v>
                </c:pt>
                <c:pt idx="7">
                  <c:v>49</c:v>
                </c:pt>
                <c:pt idx="8">
                  <c:v>22</c:v>
                </c:pt>
                <c:pt idx="9">
                  <c:v>0</c:v>
                </c:pt>
                <c:pt idx="10">
                  <c:v>22</c:v>
                </c:pt>
                <c:pt idx="11">
                  <c:v>50</c:v>
                </c:pt>
                <c:pt idx="12">
                  <c:v>17</c:v>
                </c:pt>
                <c:pt idx="13">
                  <c:v>15</c:v>
                </c:pt>
                <c:pt idx="14">
                  <c:v>0</c:v>
                </c:pt>
                <c:pt idx="15">
                  <c:v>69</c:v>
                </c:pt>
                <c:pt idx="16">
                  <c:v>20</c:v>
                </c:pt>
                <c:pt idx="17">
                  <c:v>26</c:v>
                </c:pt>
                <c:pt idx="18">
                  <c:v>28</c:v>
                </c:pt>
                <c:pt idx="19">
                  <c:v>25</c:v>
                </c:pt>
                <c:pt idx="20">
                  <c:v>0</c:v>
                </c:pt>
                <c:pt idx="21">
                  <c:v>31</c:v>
                </c:pt>
                <c:pt idx="22">
                  <c:v>1</c:v>
                </c:pt>
                <c:pt idx="23">
                  <c:v>35</c:v>
                </c:pt>
                <c:pt idx="24">
                  <c:v>13</c:v>
                </c:pt>
                <c:pt idx="25">
                  <c:v>117</c:v>
                </c:pt>
                <c:pt idx="26">
                  <c:v>29</c:v>
                </c:pt>
                <c:pt idx="27">
                  <c:v>23</c:v>
                </c:pt>
                <c:pt idx="28">
                  <c:v>17</c:v>
                </c:pt>
                <c:pt idx="29">
                  <c:v>41</c:v>
                </c:pt>
                <c:pt idx="30">
                  <c:v>24</c:v>
                </c:pt>
                <c:pt idx="31">
                  <c:v>41</c:v>
                </c:pt>
                <c:pt idx="32">
                  <c:v>46</c:v>
                </c:pt>
                <c:pt idx="33">
                  <c:v>33</c:v>
                </c:pt>
                <c:pt idx="34">
                  <c:v>16</c:v>
                </c:pt>
                <c:pt idx="35">
                  <c:v>16</c:v>
                </c:pt>
                <c:pt idx="36">
                  <c:v>10</c:v>
                </c:pt>
                <c:pt idx="37">
                  <c:v>20</c:v>
                </c:pt>
                <c:pt idx="38">
                  <c:v>5</c:v>
                </c:pt>
                <c:pt idx="39">
                  <c:v>21</c:v>
                </c:pt>
                <c:pt idx="40">
                  <c:v>10</c:v>
                </c:pt>
                <c:pt idx="41">
                  <c:v>23</c:v>
                </c:pt>
                <c:pt idx="42">
                  <c:v>0</c:v>
                </c:pt>
                <c:pt idx="43">
                  <c:v>25</c:v>
                </c:pt>
                <c:pt idx="44">
                  <c:v>16</c:v>
                </c:pt>
                <c:pt idx="45">
                  <c:v>53</c:v>
                </c:pt>
                <c:pt idx="46">
                  <c:v>6</c:v>
                </c:pt>
                <c:pt idx="47">
                  <c:v>23</c:v>
                </c:pt>
                <c:pt idx="48">
                  <c:v>38</c:v>
                </c:pt>
                <c:pt idx="49">
                  <c:v>12</c:v>
                </c:pt>
                <c:pt idx="50">
                  <c:v>37</c:v>
                </c:pt>
                <c:pt idx="51">
                  <c:v>28</c:v>
                </c:pt>
                <c:pt idx="52">
                  <c:v>46</c:v>
                </c:pt>
                <c:pt idx="53">
                  <c:v>31</c:v>
                </c:pt>
                <c:pt idx="54">
                  <c:v>32</c:v>
                </c:pt>
                <c:pt idx="55">
                  <c:v>17</c:v>
                </c:pt>
                <c:pt idx="56">
                  <c:v>7</c:v>
                </c:pt>
                <c:pt idx="57">
                  <c:v>32</c:v>
                </c:pt>
                <c:pt idx="58">
                  <c:v>29</c:v>
                </c:pt>
                <c:pt idx="59">
                  <c:v>42</c:v>
                </c:pt>
                <c:pt idx="60">
                  <c:v>13</c:v>
                </c:pt>
                <c:pt idx="61">
                  <c:v>56</c:v>
                </c:pt>
                <c:pt idx="62">
                  <c:v>32</c:v>
                </c:pt>
                <c:pt idx="63">
                  <c:v>49</c:v>
                </c:pt>
                <c:pt idx="64">
                  <c:v>54</c:v>
                </c:pt>
                <c:pt idx="65">
                  <c:v>58</c:v>
                </c:pt>
                <c:pt idx="66">
                  <c:v>27</c:v>
                </c:pt>
                <c:pt idx="67">
                  <c:v>10</c:v>
                </c:pt>
                <c:pt idx="68">
                  <c:v>51</c:v>
                </c:pt>
                <c:pt idx="69">
                  <c:v>30</c:v>
                </c:pt>
                <c:pt idx="70">
                  <c:v>64</c:v>
                </c:pt>
                <c:pt idx="71">
                  <c:v>21</c:v>
                </c:pt>
                <c:pt idx="72">
                  <c:v>23</c:v>
                </c:pt>
                <c:pt idx="73">
                  <c:v>14</c:v>
                </c:pt>
                <c:pt idx="74">
                  <c:v>0</c:v>
                </c:pt>
                <c:pt idx="75">
                  <c:v>8</c:v>
                </c:pt>
                <c:pt idx="76">
                  <c:v>69</c:v>
                </c:pt>
                <c:pt idx="77">
                  <c:v>171</c:v>
                </c:pt>
                <c:pt idx="78">
                  <c:v>0</c:v>
                </c:pt>
                <c:pt idx="79">
                  <c:v>15</c:v>
                </c:pt>
                <c:pt idx="80">
                  <c:v>25</c:v>
                </c:pt>
                <c:pt idx="81">
                  <c:v>33</c:v>
                </c:pt>
                <c:pt idx="82">
                  <c:v>11</c:v>
                </c:pt>
                <c:pt idx="83">
                  <c:v>15</c:v>
                </c:pt>
                <c:pt idx="84">
                  <c:v>75</c:v>
                </c:pt>
                <c:pt idx="85">
                  <c:v>52</c:v>
                </c:pt>
                <c:pt idx="86">
                  <c:v>10</c:v>
                </c:pt>
                <c:pt idx="87">
                  <c:v>0</c:v>
                </c:pt>
                <c:pt idx="88">
                  <c:v>36</c:v>
                </c:pt>
                <c:pt idx="89">
                  <c:v>26</c:v>
                </c:pt>
                <c:pt idx="90">
                  <c:v>27</c:v>
                </c:pt>
                <c:pt idx="91">
                  <c:v>15</c:v>
                </c:pt>
                <c:pt idx="92">
                  <c:v>13</c:v>
                </c:pt>
                <c:pt idx="93">
                  <c:v>51</c:v>
                </c:pt>
                <c:pt idx="94">
                  <c:v>33</c:v>
                </c:pt>
                <c:pt idx="95">
                  <c:v>68</c:v>
                </c:pt>
                <c:pt idx="96">
                  <c:v>53</c:v>
                </c:pt>
                <c:pt idx="97">
                  <c:v>50</c:v>
                </c:pt>
                <c:pt idx="98">
                  <c:v>16</c:v>
                </c:pt>
                <c:pt idx="99">
                  <c:v>14</c:v>
                </c:pt>
              </c:numCache>
            </c:numRef>
          </c:yVal>
          <c:smooth val="0"/>
        </c:ser>
        <c:dLbls>
          <c:showLegendKey val="0"/>
          <c:showVal val="0"/>
          <c:showCatName val="0"/>
          <c:showSerName val="0"/>
          <c:showPercent val="0"/>
          <c:showBubbleSize val="0"/>
        </c:dLbls>
        <c:axId val="225117904"/>
        <c:axId val="225484192"/>
      </c:scatterChart>
      <c:valAx>
        <c:axId val="225117904"/>
        <c:scaling>
          <c:orientation val="minMax"/>
          <c:max val="4000"/>
          <c:min val="0"/>
        </c:scaling>
        <c:delete val="0"/>
        <c:axPos val="b"/>
        <c:numFmt formatCode="General" sourceLinked="0"/>
        <c:majorTickMark val="out"/>
        <c:minorTickMark val="none"/>
        <c:tickLblPos val="nextTo"/>
        <c:spPr>
          <a:ln>
            <a:solidFill>
              <a:srgbClr val="000000"/>
            </a:solidFill>
          </a:ln>
        </c:spPr>
        <c:txPr>
          <a:bodyPr/>
          <a:lstStyle/>
          <a:p>
            <a:pPr>
              <a:defRPr sz="2200"/>
            </a:pPr>
            <a:endParaRPr lang="en-US"/>
          </a:p>
        </c:txPr>
        <c:crossAx val="225484192"/>
        <c:crosses val="autoZero"/>
        <c:crossBetween val="midCat"/>
        <c:majorUnit val="1000"/>
      </c:valAx>
      <c:valAx>
        <c:axId val="225484192"/>
        <c:scaling>
          <c:orientation val="minMax"/>
          <c:max val="120"/>
          <c:min val="0"/>
        </c:scaling>
        <c:delete val="0"/>
        <c:axPos val="l"/>
        <c:numFmt formatCode="General" sourceLinked="0"/>
        <c:majorTickMark val="out"/>
        <c:minorTickMark val="none"/>
        <c:tickLblPos val="nextTo"/>
        <c:spPr>
          <a:ln>
            <a:solidFill>
              <a:schemeClr val="tx1"/>
            </a:solidFill>
          </a:ln>
        </c:spPr>
        <c:txPr>
          <a:bodyPr/>
          <a:lstStyle/>
          <a:p>
            <a:pPr>
              <a:defRPr sz="2200"/>
            </a:pPr>
            <a:endParaRPr lang="en-US"/>
          </a:p>
        </c:txPr>
        <c:crossAx val="225117904"/>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432509035376219E-2"/>
          <c:y val="3.197846070039137E-2"/>
          <c:w val="0.8296449282545787"/>
          <c:h val="0.88597950066927966"/>
        </c:manualLayout>
      </c:layout>
      <c:barChart>
        <c:barDir val="col"/>
        <c:grouping val="stacked"/>
        <c:varyColors val="0"/>
        <c:ser>
          <c:idx val="0"/>
          <c:order val="0"/>
          <c:tx>
            <c:strRef>
              <c:f>Sheet1!$B$1</c:f>
              <c:strCache>
                <c:ptCount val="1"/>
                <c:pt idx="0">
                  <c:v>NSW</c:v>
                </c:pt>
              </c:strCache>
            </c:strRef>
          </c:tx>
          <c:spPr>
            <a:solidFill>
              <a:schemeClr val="tx1"/>
            </a:solidFill>
            <a:ln w="3175">
              <a:solidFill>
                <a:schemeClr val="tx1"/>
              </a:solidFill>
            </a:ln>
          </c:spPr>
          <c:invertIfNegative val="0"/>
          <c:cat>
            <c:numRef>
              <c:f>Sheet1!$A$2:$A$9</c:f>
              <c:numCache>
                <c:formatCode>General</c:formatCode>
                <c:ptCount val="8"/>
                <c:pt idx="0">
                  <c:v>2007</c:v>
                </c:pt>
                <c:pt idx="1">
                  <c:v>2008</c:v>
                </c:pt>
                <c:pt idx="2">
                  <c:v>2009</c:v>
                </c:pt>
                <c:pt idx="3">
                  <c:v>2010</c:v>
                </c:pt>
                <c:pt idx="4">
                  <c:v>2011</c:v>
                </c:pt>
                <c:pt idx="5">
                  <c:v>2012</c:v>
                </c:pt>
                <c:pt idx="6">
                  <c:v>2013</c:v>
                </c:pt>
                <c:pt idx="7">
                  <c:v>2014</c:v>
                </c:pt>
              </c:numCache>
            </c:numRef>
          </c:cat>
          <c:val>
            <c:numRef>
              <c:f>Sheet1!$B$2:$B$9</c:f>
              <c:numCache>
                <c:formatCode>#,##0</c:formatCode>
                <c:ptCount val="8"/>
                <c:pt idx="0" formatCode="General">
                  <c:v>779</c:v>
                </c:pt>
                <c:pt idx="1">
                  <c:v>2890</c:v>
                </c:pt>
                <c:pt idx="2">
                  <c:v>14008</c:v>
                </c:pt>
                <c:pt idx="3">
                  <c:v>69988</c:v>
                </c:pt>
                <c:pt idx="4">
                  <c:v>80272</c:v>
                </c:pt>
                <c:pt idx="5">
                  <c:v>53961</c:v>
                </c:pt>
                <c:pt idx="6">
                  <c:v>33998</c:v>
                </c:pt>
                <c:pt idx="7">
                  <c:v>36377</c:v>
                </c:pt>
              </c:numCache>
            </c:numRef>
          </c:val>
        </c:ser>
        <c:ser>
          <c:idx val="1"/>
          <c:order val="1"/>
          <c:tx>
            <c:strRef>
              <c:f>Sheet1!$C$1</c:f>
              <c:strCache>
                <c:ptCount val="1"/>
                <c:pt idx="0">
                  <c:v>VIC</c:v>
                </c:pt>
              </c:strCache>
            </c:strRef>
          </c:tx>
          <c:spPr>
            <a:solidFill>
              <a:schemeClr val="bg2"/>
            </a:solidFill>
            <a:ln w="3175">
              <a:solidFill>
                <a:schemeClr val="tx1"/>
              </a:solidFill>
            </a:ln>
          </c:spPr>
          <c:invertIfNegative val="0"/>
          <c:cat>
            <c:numRef>
              <c:f>Sheet1!$A$2:$A$9</c:f>
              <c:numCache>
                <c:formatCode>General</c:formatCode>
                <c:ptCount val="8"/>
                <c:pt idx="0">
                  <c:v>2007</c:v>
                </c:pt>
                <c:pt idx="1">
                  <c:v>2008</c:v>
                </c:pt>
                <c:pt idx="2">
                  <c:v>2009</c:v>
                </c:pt>
                <c:pt idx="3">
                  <c:v>2010</c:v>
                </c:pt>
                <c:pt idx="4">
                  <c:v>2011</c:v>
                </c:pt>
                <c:pt idx="5">
                  <c:v>2012</c:v>
                </c:pt>
                <c:pt idx="6">
                  <c:v>2013</c:v>
                </c:pt>
                <c:pt idx="7">
                  <c:v>2014</c:v>
                </c:pt>
              </c:numCache>
            </c:numRef>
          </c:cat>
          <c:val>
            <c:numRef>
              <c:f>Sheet1!$C$2:$C$9</c:f>
              <c:numCache>
                <c:formatCode>#,##0</c:formatCode>
                <c:ptCount val="8"/>
                <c:pt idx="0" formatCode="General">
                  <c:v>828</c:v>
                </c:pt>
                <c:pt idx="1">
                  <c:v>2036</c:v>
                </c:pt>
                <c:pt idx="2">
                  <c:v>8429</c:v>
                </c:pt>
                <c:pt idx="3">
                  <c:v>35676</c:v>
                </c:pt>
                <c:pt idx="4">
                  <c:v>60214</c:v>
                </c:pt>
                <c:pt idx="5">
                  <c:v>66204</c:v>
                </c:pt>
                <c:pt idx="6">
                  <c:v>33332</c:v>
                </c:pt>
                <c:pt idx="7">
                  <c:v>39305</c:v>
                </c:pt>
              </c:numCache>
            </c:numRef>
          </c:val>
        </c:ser>
        <c:ser>
          <c:idx val="2"/>
          <c:order val="2"/>
          <c:tx>
            <c:strRef>
              <c:f>Sheet1!$D$1</c:f>
              <c:strCache>
                <c:ptCount val="1"/>
                <c:pt idx="0">
                  <c:v>QLD</c:v>
                </c:pt>
              </c:strCache>
            </c:strRef>
          </c:tx>
          <c:spPr>
            <a:solidFill>
              <a:schemeClr val="tx2"/>
            </a:solidFill>
            <a:ln w="3175">
              <a:solidFill>
                <a:schemeClr val="tx1"/>
              </a:solidFill>
            </a:ln>
          </c:spPr>
          <c:invertIfNegative val="0"/>
          <c:cat>
            <c:numRef>
              <c:f>Sheet1!$A$2:$A$9</c:f>
              <c:numCache>
                <c:formatCode>General</c:formatCode>
                <c:ptCount val="8"/>
                <c:pt idx="0">
                  <c:v>2007</c:v>
                </c:pt>
                <c:pt idx="1">
                  <c:v>2008</c:v>
                </c:pt>
                <c:pt idx="2">
                  <c:v>2009</c:v>
                </c:pt>
                <c:pt idx="3">
                  <c:v>2010</c:v>
                </c:pt>
                <c:pt idx="4">
                  <c:v>2011</c:v>
                </c:pt>
                <c:pt idx="5">
                  <c:v>2012</c:v>
                </c:pt>
                <c:pt idx="6">
                  <c:v>2013</c:v>
                </c:pt>
                <c:pt idx="7">
                  <c:v>2014</c:v>
                </c:pt>
              </c:numCache>
            </c:numRef>
          </c:cat>
          <c:val>
            <c:numRef>
              <c:f>Sheet1!$D$2:$D$9</c:f>
              <c:numCache>
                <c:formatCode>#,##0</c:formatCode>
                <c:ptCount val="8"/>
                <c:pt idx="0" formatCode="General">
                  <c:v>475</c:v>
                </c:pt>
                <c:pt idx="1">
                  <c:v>3087</c:v>
                </c:pt>
                <c:pt idx="2">
                  <c:v>18283</c:v>
                </c:pt>
                <c:pt idx="3">
                  <c:v>48697</c:v>
                </c:pt>
                <c:pt idx="4">
                  <c:v>95303</c:v>
                </c:pt>
                <c:pt idx="5">
                  <c:v>130252</c:v>
                </c:pt>
                <c:pt idx="6">
                  <c:v>71197</c:v>
                </c:pt>
                <c:pt idx="7">
                  <c:v>56952</c:v>
                </c:pt>
              </c:numCache>
            </c:numRef>
          </c:val>
        </c:ser>
        <c:ser>
          <c:idx val="3"/>
          <c:order val="3"/>
          <c:tx>
            <c:strRef>
              <c:f>Sheet1!$E$1</c:f>
              <c:strCache>
                <c:ptCount val="1"/>
                <c:pt idx="0">
                  <c:v>SA</c:v>
                </c:pt>
              </c:strCache>
            </c:strRef>
          </c:tx>
          <c:spPr>
            <a:solidFill>
              <a:schemeClr val="accent1"/>
            </a:solidFill>
            <a:ln w="3175">
              <a:solidFill>
                <a:schemeClr val="tx1"/>
              </a:solidFill>
            </a:ln>
          </c:spPr>
          <c:invertIfNegative val="0"/>
          <c:cat>
            <c:numRef>
              <c:f>Sheet1!$A$2:$A$9</c:f>
              <c:numCache>
                <c:formatCode>General</c:formatCode>
                <c:ptCount val="8"/>
                <c:pt idx="0">
                  <c:v>2007</c:v>
                </c:pt>
                <c:pt idx="1">
                  <c:v>2008</c:v>
                </c:pt>
                <c:pt idx="2">
                  <c:v>2009</c:v>
                </c:pt>
                <c:pt idx="3">
                  <c:v>2010</c:v>
                </c:pt>
                <c:pt idx="4">
                  <c:v>2011</c:v>
                </c:pt>
                <c:pt idx="5">
                  <c:v>2012</c:v>
                </c:pt>
                <c:pt idx="6">
                  <c:v>2013</c:v>
                </c:pt>
                <c:pt idx="7">
                  <c:v>2014</c:v>
                </c:pt>
              </c:numCache>
            </c:numRef>
          </c:cat>
          <c:val>
            <c:numRef>
              <c:f>Sheet1!$E$2:$E$9</c:f>
              <c:numCache>
                <c:formatCode>#,##0</c:formatCode>
                <c:ptCount val="8"/>
                <c:pt idx="0">
                  <c:v>1037</c:v>
                </c:pt>
                <c:pt idx="1">
                  <c:v>3456</c:v>
                </c:pt>
                <c:pt idx="2">
                  <c:v>8569</c:v>
                </c:pt>
                <c:pt idx="3">
                  <c:v>16705</c:v>
                </c:pt>
                <c:pt idx="4">
                  <c:v>63553</c:v>
                </c:pt>
                <c:pt idx="5">
                  <c:v>41851</c:v>
                </c:pt>
                <c:pt idx="6">
                  <c:v>29187</c:v>
                </c:pt>
                <c:pt idx="7">
                  <c:v>14932</c:v>
                </c:pt>
              </c:numCache>
            </c:numRef>
          </c:val>
        </c:ser>
        <c:ser>
          <c:idx val="4"/>
          <c:order val="4"/>
          <c:tx>
            <c:strRef>
              <c:f>Sheet1!$F$1</c:f>
              <c:strCache>
                <c:ptCount val="1"/>
                <c:pt idx="0">
                  <c:v>WA</c:v>
                </c:pt>
              </c:strCache>
            </c:strRef>
          </c:tx>
          <c:spPr>
            <a:solidFill>
              <a:schemeClr val="accent2"/>
            </a:solidFill>
            <a:ln w="3175">
              <a:solidFill>
                <a:schemeClr val="tx1"/>
              </a:solidFill>
            </a:ln>
          </c:spPr>
          <c:invertIfNegative val="0"/>
          <c:cat>
            <c:numRef>
              <c:f>Sheet1!$A$2:$A$9</c:f>
              <c:numCache>
                <c:formatCode>General</c:formatCode>
                <c:ptCount val="8"/>
                <c:pt idx="0">
                  <c:v>2007</c:v>
                </c:pt>
                <c:pt idx="1">
                  <c:v>2008</c:v>
                </c:pt>
                <c:pt idx="2">
                  <c:v>2009</c:v>
                </c:pt>
                <c:pt idx="3">
                  <c:v>2010</c:v>
                </c:pt>
                <c:pt idx="4">
                  <c:v>2011</c:v>
                </c:pt>
                <c:pt idx="5">
                  <c:v>2012</c:v>
                </c:pt>
                <c:pt idx="6">
                  <c:v>2013</c:v>
                </c:pt>
                <c:pt idx="7">
                  <c:v>2014</c:v>
                </c:pt>
              </c:numCache>
            </c:numRef>
          </c:cat>
          <c:val>
            <c:numRef>
              <c:f>Sheet1!$F$2:$F$9</c:f>
              <c:numCache>
                <c:formatCode>#,##0</c:formatCode>
                <c:ptCount val="8"/>
                <c:pt idx="0" formatCode="General">
                  <c:v>262</c:v>
                </c:pt>
                <c:pt idx="1">
                  <c:v>2068</c:v>
                </c:pt>
                <c:pt idx="2">
                  <c:v>11157</c:v>
                </c:pt>
                <c:pt idx="3">
                  <c:v>22293</c:v>
                </c:pt>
                <c:pt idx="4">
                  <c:v>51667</c:v>
                </c:pt>
                <c:pt idx="5">
                  <c:v>42653</c:v>
                </c:pt>
                <c:pt idx="6">
                  <c:v>21600</c:v>
                </c:pt>
                <c:pt idx="7">
                  <c:v>23249</c:v>
                </c:pt>
              </c:numCache>
            </c:numRef>
          </c:val>
        </c:ser>
        <c:ser>
          <c:idx val="5"/>
          <c:order val="5"/>
          <c:tx>
            <c:strRef>
              <c:f>Sheet1!$G$1</c:f>
              <c:strCache>
                <c:ptCount val="1"/>
                <c:pt idx="0">
                  <c:v>Other</c:v>
                </c:pt>
              </c:strCache>
            </c:strRef>
          </c:tx>
          <c:spPr>
            <a:solidFill>
              <a:schemeClr val="accent3"/>
            </a:solidFill>
            <a:ln w="3175">
              <a:solidFill>
                <a:schemeClr val="tx1"/>
              </a:solidFill>
            </a:ln>
          </c:spPr>
          <c:invertIfNegative val="0"/>
          <c:cat>
            <c:numRef>
              <c:f>Sheet1!$A$2:$A$9</c:f>
              <c:numCache>
                <c:formatCode>General</c:formatCode>
                <c:ptCount val="8"/>
                <c:pt idx="0">
                  <c:v>2007</c:v>
                </c:pt>
                <c:pt idx="1">
                  <c:v>2008</c:v>
                </c:pt>
                <c:pt idx="2">
                  <c:v>2009</c:v>
                </c:pt>
                <c:pt idx="3">
                  <c:v>2010</c:v>
                </c:pt>
                <c:pt idx="4">
                  <c:v>2011</c:v>
                </c:pt>
                <c:pt idx="5">
                  <c:v>2012</c:v>
                </c:pt>
                <c:pt idx="6">
                  <c:v>2013</c:v>
                </c:pt>
                <c:pt idx="7">
                  <c:v>2014</c:v>
                </c:pt>
              </c:numCache>
            </c:numRef>
          </c:cat>
          <c:val>
            <c:numRef>
              <c:f>Sheet1!$G$2:$G$9</c:f>
              <c:numCache>
                <c:formatCode>General</c:formatCode>
                <c:ptCount val="8"/>
                <c:pt idx="0">
                  <c:v>99</c:v>
                </c:pt>
                <c:pt idx="1">
                  <c:v>527</c:v>
                </c:pt>
                <c:pt idx="2">
                  <c:v>2470</c:v>
                </c:pt>
                <c:pt idx="3">
                  <c:v>4849</c:v>
                </c:pt>
                <c:pt idx="4">
                  <c:v>9736</c:v>
                </c:pt>
                <c:pt idx="5">
                  <c:v>8399</c:v>
                </c:pt>
                <c:pt idx="6">
                  <c:v>11093</c:v>
                </c:pt>
                <c:pt idx="7">
                  <c:v>6353</c:v>
                </c:pt>
              </c:numCache>
            </c:numRef>
          </c:val>
        </c:ser>
        <c:dLbls>
          <c:showLegendKey val="0"/>
          <c:showVal val="0"/>
          <c:showCatName val="0"/>
          <c:showSerName val="0"/>
          <c:showPercent val="0"/>
          <c:showBubbleSize val="0"/>
        </c:dLbls>
        <c:gapWidth val="30"/>
        <c:overlap val="100"/>
        <c:axId val="390812632"/>
        <c:axId val="390813024"/>
      </c:barChart>
      <c:catAx>
        <c:axId val="390812632"/>
        <c:scaling>
          <c:orientation val="minMax"/>
        </c:scaling>
        <c:delete val="0"/>
        <c:axPos val="b"/>
        <c:numFmt formatCode="General" sourceLinked="1"/>
        <c:majorTickMark val="none"/>
        <c:minorTickMark val="none"/>
        <c:tickLblPos val="nextTo"/>
        <c:spPr>
          <a:ln>
            <a:solidFill>
              <a:schemeClr val="tx1"/>
            </a:solidFill>
          </a:ln>
        </c:spPr>
        <c:txPr>
          <a:bodyPr/>
          <a:lstStyle/>
          <a:p>
            <a:pPr>
              <a:defRPr sz="2200"/>
            </a:pPr>
            <a:endParaRPr lang="en-US"/>
          </a:p>
        </c:txPr>
        <c:crossAx val="390813024"/>
        <c:crosses val="autoZero"/>
        <c:auto val="1"/>
        <c:lblAlgn val="ctr"/>
        <c:lblOffset val="100"/>
        <c:noMultiLvlLbl val="0"/>
      </c:catAx>
      <c:valAx>
        <c:axId val="390813024"/>
        <c:scaling>
          <c:orientation val="minMax"/>
          <c:max val="400000"/>
          <c:min val="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390812632"/>
        <c:crosses val="autoZero"/>
        <c:crossBetween val="between"/>
        <c:majorUnit val="100000"/>
        <c:dispUnits>
          <c:builtInUnit val="thousands"/>
        </c:dispUnits>
      </c:valAx>
    </c:plotArea>
    <c:plotVisOnly val="1"/>
    <c:dispBlanksAs val="gap"/>
    <c:showDLblsOverMax val="0"/>
  </c:chart>
  <c:txPr>
    <a:bodyPr/>
    <a:lstStyle/>
    <a:p>
      <a:pPr>
        <a:defRPr sz="1800"/>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8736178461235"/>
          <c:y val="7.2132131206284353E-2"/>
          <c:w val="0.67752760670240053"/>
          <c:h val="0.79423889977336504"/>
        </c:manualLayout>
      </c:layout>
      <c:scatterChart>
        <c:scatterStyle val="lineMarker"/>
        <c:varyColors val="0"/>
        <c:ser>
          <c:idx val="0"/>
          <c:order val="0"/>
          <c:tx>
            <c:strRef>
              <c:f>Sheet1!$B$1</c:f>
              <c:strCache>
                <c:ptCount val="1"/>
                <c:pt idx="0">
                  <c:v>MLA procedure rate</c:v>
                </c:pt>
              </c:strCache>
            </c:strRef>
          </c:tx>
          <c:spPr>
            <a:ln w="28575">
              <a:noFill/>
            </a:ln>
          </c:spPr>
          <c:marker>
            <c:symbol val="circle"/>
            <c:size val="10"/>
            <c:spPr>
              <a:solidFill>
                <a:schemeClr val="accent2">
                  <a:alpha val="30000"/>
                </a:schemeClr>
              </a:solidFill>
              <a:ln w="3175">
                <a:solidFill>
                  <a:schemeClr val="accent2"/>
                </a:solidFill>
              </a:ln>
            </c:spPr>
          </c:marker>
          <c:xVal>
            <c:numRef>
              <c:f>Sheet1!$A$2:$A$721</c:f>
              <c:numCache>
                <c:formatCode>General</c:formatCode>
                <c:ptCount val="720"/>
                <c:pt idx="0">
                  <c:v>-0.32074530400000001</c:v>
                </c:pt>
                <c:pt idx="1">
                  <c:v>4.4016878000000002E-2</c:v>
                </c:pt>
                <c:pt idx="2">
                  <c:v>0.45622343599999998</c:v>
                </c:pt>
                <c:pt idx="3">
                  <c:v>-0.31427773599999997</c:v>
                </c:pt>
                <c:pt idx="4">
                  <c:v>0.13401833599999999</c:v>
                </c:pt>
                <c:pt idx="5">
                  <c:v>-2.214093E-2</c:v>
                </c:pt>
                <c:pt idx="6">
                  <c:v>0.32541008100000002</c:v>
                </c:pt>
                <c:pt idx="7">
                  <c:v>0.18700567200000001</c:v>
                </c:pt>
                <c:pt idx="8">
                  <c:v>-0.18619982500000001</c:v>
                </c:pt>
                <c:pt idx="9">
                  <c:v>0.140610295</c:v>
                </c:pt>
                <c:pt idx="10">
                  <c:v>-2.8437601999999999E-2</c:v>
                </c:pt>
                <c:pt idx="11">
                  <c:v>-0.25648156</c:v>
                </c:pt>
                <c:pt idx="12">
                  <c:v>-0.413825049</c:v>
                </c:pt>
                <c:pt idx="13">
                  <c:v>-4.4812175000000003E-2</c:v>
                </c:pt>
                <c:pt idx="14">
                  <c:v>-0.121062379</c:v>
                </c:pt>
                <c:pt idx="15">
                  <c:v>-0.45282704800000001</c:v>
                </c:pt>
                <c:pt idx="16">
                  <c:v>-8.1277808000000007E-2</c:v>
                </c:pt>
                <c:pt idx="17">
                  <c:v>-0.16932192600000001</c:v>
                </c:pt>
                <c:pt idx="18">
                  <c:v>0.10076561000000001</c:v>
                </c:pt>
                <c:pt idx="19">
                  <c:v>5.5889994999999998E-2</c:v>
                </c:pt>
                <c:pt idx="20">
                  <c:v>-0.174076391</c:v>
                </c:pt>
                <c:pt idx="21">
                  <c:v>-0.30027279499999998</c:v>
                </c:pt>
                <c:pt idx="22">
                  <c:v>-0.100823355</c:v>
                </c:pt>
                <c:pt idx="23">
                  <c:v>-0.16249312599999999</c:v>
                </c:pt>
                <c:pt idx="24">
                  <c:v>-0.20178425699999999</c:v>
                </c:pt>
                <c:pt idx="25">
                  <c:v>0.34357649800000001</c:v>
                </c:pt>
                <c:pt idx="26">
                  <c:v>0.45557977199999999</c:v>
                </c:pt>
                <c:pt idx="27">
                  <c:v>-0.188809014</c:v>
                </c:pt>
                <c:pt idx="28">
                  <c:v>5.5919723999999997E-2</c:v>
                </c:pt>
                <c:pt idx="29">
                  <c:v>0.175292223</c:v>
                </c:pt>
                <c:pt idx="30">
                  <c:v>6.6445188000000002E-2</c:v>
                </c:pt>
                <c:pt idx="31">
                  <c:v>0.283233597</c:v>
                </c:pt>
                <c:pt idx="32">
                  <c:v>-9.7265465999999995E-2</c:v>
                </c:pt>
                <c:pt idx="33">
                  <c:v>-9.6742589000000004E-2</c:v>
                </c:pt>
                <c:pt idx="34">
                  <c:v>0.16928832699999999</c:v>
                </c:pt>
                <c:pt idx="35">
                  <c:v>-7.6399067000000001E-2</c:v>
                </c:pt>
                <c:pt idx="36">
                  <c:v>-0.35563376099999999</c:v>
                </c:pt>
                <c:pt idx="37">
                  <c:v>-5.0382015000000002E-2</c:v>
                </c:pt>
                <c:pt idx="38">
                  <c:v>7.2156145000000005E-2</c:v>
                </c:pt>
                <c:pt idx="39">
                  <c:v>-0.133004488</c:v>
                </c:pt>
                <c:pt idx="40">
                  <c:v>5.4411691999999998E-2</c:v>
                </c:pt>
                <c:pt idx="41">
                  <c:v>6.7402564999999998E-2</c:v>
                </c:pt>
                <c:pt idx="42">
                  <c:v>-6.9756889000000002E-2</c:v>
                </c:pt>
                <c:pt idx="43">
                  <c:v>5.1681651000000002E-2</c:v>
                </c:pt>
                <c:pt idx="44">
                  <c:v>-6.0391083999999998E-2</c:v>
                </c:pt>
                <c:pt idx="45">
                  <c:v>-0.18614702399999999</c:v>
                </c:pt>
                <c:pt idx="46">
                  <c:v>2.0261583999999999E-2</c:v>
                </c:pt>
                <c:pt idx="47">
                  <c:v>0.17500141599999999</c:v>
                </c:pt>
                <c:pt idx="48">
                  <c:v>-0.64059440300000003</c:v>
                </c:pt>
                <c:pt idx="49">
                  <c:v>-0.27432686699999997</c:v>
                </c:pt>
                <c:pt idx="50">
                  <c:v>-0.32769587100000003</c:v>
                </c:pt>
                <c:pt idx="51">
                  <c:v>-0.33540634800000002</c:v>
                </c:pt>
                <c:pt idx="52">
                  <c:v>-0.165990367</c:v>
                </c:pt>
                <c:pt idx="53">
                  <c:v>-0.30781763200000001</c:v>
                </c:pt>
                <c:pt idx="54">
                  <c:v>-0.238817639</c:v>
                </c:pt>
                <c:pt idx="55">
                  <c:v>-0.16506491200000001</c:v>
                </c:pt>
                <c:pt idx="56">
                  <c:v>-0.27883394</c:v>
                </c:pt>
                <c:pt idx="57">
                  <c:v>-0.45729015699999997</c:v>
                </c:pt>
                <c:pt idx="58">
                  <c:v>-0.30584012500000002</c:v>
                </c:pt>
                <c:pt idx="59">
                  <c:v>-8.6164178999999994E-2</c:v>
                </c:pt>
                <c:pt idx="60">
                  <c:v>-0.242605664</c:v>
                </c:pt>
                <c:pt idx="61">
                  <c:v>-0.110546609</c:v>
                </c:pt>
                <c:pt idx="62">
                  <c:v>0.28454438599999998</c:v>
                </c:pt>
                <c:pt idx="63">
                  <c:v>7.3888535000000005E-2</c:v>
                </c:pt>
                <c:pt idx="64">
                  <c:v>-6.6831413000000006E-2</c:v>
                </c:pt>
                <c:pt idx="65">
                  <c:v>0.29262979900000002</c:v>
                </c:pt>
                <c:pt idx="66">
                  <c:v>-4.7665768999999997E-2</c:v>
                </c:pt>
                <c:pt idx="67">
                  <c:v>0.19153910099999999</c:v>
                </c:pt>
                <c:pt idx="68">
                  <c:v>6.9173118000000006E-2</c:v>
                </c:pt>
                <c:pt idx="69">
                  <c:v>5.8073302E-2</c:v>
                </c:pt>
                <c:pt idx="70">
                  <c:v>3.5281756999999997E-2</c:v>
                </c:pt>
                <c:pt idx="71">
                  <c:v>0.214711866</c:v>
                </c:pt>
                <c:pt idx="72">
                  <c:v>-0.28574259600000002</c:v>
                </c:pt>
                <c:pt idx="73">
                  <c:v>0.113845184</c:v>
                </c:pt>
                <c:pt idx="74">
                  <c:v>0.29266615299999998</c:v>
                </c:pt>
                <c:pt idx="75">
                  <c:v>-0.21731763500000001</c:v>
                </c:pt>
                <c:pt idx="76">
                  <c:v>1.4222861999999999E-2</c:v>
                </c:pt>
                <c:pt idx="77">
                  <c:v>-1.3657053000000001E-2</c:v>
                </c:pt>
                <c:pt idx="78">
                  <c:v>0.160050041</c:v>
                </c:pt>
                <c:pt idx="79">
                  <c:v>0.23207724900000001</c:v>
                </c:pt>
                <c:pt idx="80">
                  <c:v>-5.2160690000000003E-3</c:v>
                </c:pt>
                <c:pt idx="81">
                  <c:v>3.7517453999999999E-2</c:v>
                </c:pt>
                <c:pt idx="82">
                  <c:v>-5.0814579999999996E-3</c:v>
                </c:pt>
                <c:pt idx="83">
                  <c:v>-9.4667847999999999E-2</c:v>
                </c:pt>
                <c:pt idx="84">
                  <c:v>-0.16686912100000001</c:v>
                </c:pt>
                <c:pt idx="85">
                  <c:v>-0.12994642000000001</c:v>
                </c:pt>
                <c:pt idx="86">
                  <c:v>0.50944103200000002</c:v>
                </c:pt>
                <c:pt idx="87">
                  <c:v>-0.36377259099999998</c:v>
                </c:pt>
                <c:pt idx="88">
                  <c:v>-0.21783219400000001</c:v>
                </c:pt>
                <c:pt idx="89">
                  <c:v>-9.0858854000000003E-2</c:v>
                </c:pt>
                <c:pt idx="90">
                  <c:v>0.50062024000000005</c:v>
                </c:pt>
                <c:pt idx="91">
                  <c:v>0.291240624</c:v>
                </c:pt>
                <c:pt idx="92">
                  <c:v>0.124191273</c:v>
                </c:pt>
                <c:pt idx="93">
                  <c:v>0.164132889</c:v>
                </c:pt>
                <c:pt idx="94">
                  <c:v>-4.0416301000000002E-2</c:v>
                </c:pt>
                <c:pt idx="95">
                  <c:v>-0.29985578000000002</c:v>
                </c:pt>
                <c:pt idx="96">
                  <c:v>-7.0633014999999993E-2</c:v>
                </c:pt>
                <c:pt idx="97">
                  <c:v>-0.101121983</c:v>
                </c:pt>
                <c:pt idx="98">
                  <c:v>0.14568631500000001</c:v>
                </c:pt>
                <c:pt idx="99">
                  <c:v>-1.0347345000000001E-2</c:v>
                </c:pt>
                <c:pt idx="100">
                  <c:v>0.12480711999999999</c:v>
                </c:pt>
                <c:pt idx="101">
                  <c:v>0.21907271</c:v>
                </c:pt>
                <c:pt idx="102">
                  <c:v>0.32999431400000001</c:v>
                </c:pt>
                <c:pt idx="103">
                  <c:v>0.369191361</c:v>
                </c:pt>
                <c:pt idx="104">
                  <c:v>0.101856243</c:v>
                </c:pt>
                <c:pt idx="105">
                  <c:v>0.157342924</c:v>
                </c:pt>
                <c:pt idx="106">
                  <c:v>0.16352090699999999</c:v>
                </c:pt>
                <c:pt idx="107">
                  <c:v>4.5882851000000002E-2</c:v>
                </c:pt>
                <c:pt idx="108">
                  <c:v>-0.113994517</c:v>
                </c:pt>
                <c:pt idx="109">
                  <c:v>-0.14350075000000001</c:v>
                </c:pt>
                <c:pt idx="110">
                  <c:v>-0.17483078899999999</c:v>
                </c:pt>
                <c:pt idx="111">
                  <c:v>0.35106651799999999</c:v>
                </c:pt>
                <c:pt idx="112">
                  <c:v>0.337017495</c:v>
                </c:pt>
                <c:pt idx="113">
                  <c:v>0.17177932500000001</c:v>
                </c:pt>
                <c:pt idx="114">
                  <c:v>0.115608161</c:v>
                </c:pt>
                <c:pt idx="115">
                  <c:v>-9.756563E-2</c:v>
                </c:pt>
                <c:pt idx="116">
                  <c:v>-2.3389120999999999E-2</c:v>
                </c:pt>
                <c:pt idx="117">
                  <c:v>-6.5209211000000003E-2</c:v>
                </c:pt>
                <c:pt idx="118">
                  <c:v>4.4536501999999999E-2</c:v>
                </c:pt>
                <c:pt idx="119">
                  <c:v>0.1679717</c:v>
                </c:pt>
                <c:pt idx="120">
                  <c:v>-0.54102068000000003</c:v>
                </c:pt>
                <c:pt idx="121">
                  <c:v>-0.10879593899999999</c:v>
                </c:pt>
                <c:pt idx="122">
                  <c:v>-0.238353483</c:v>
                </c:pt>
                <c:pt idx="123">
                  <c:v>-2.5724151000000001E-2</c:v>
                </c:pt>
                <c:pt idx="124">
                  <c:v>-0.18557605299999999</c:v>
                </c:pt>
                <c:pt idx="125">
                  <c:v>1.6380663E-2</c:v>
                </c:pt>
                <c:pt idx="126">
                  <c:v>8.1305840000000004E-2</c:v>
                </c:pt>
                <c:pt idx="127">
                  <c:v>-0.28117264400000003</c:v>
                </c:pt>
                <c:pt idx="128">
                  <c:v>-0.20689295199999999</c:v>
                </c:pt>
                <c:pt idx="129">
                  <c:v>-0.12701853299999999</c:v>
                </c:pt>
                <c:pt idx="130">
                  <c:v>-0.15945236900000001</c:v>
                </c:pt>
                <c:pt idx="131">
                  <c:v>-0.113938018</c:v>
                </c:pt>
                <c:pt idx="132">
                  <c:v>-0.42702612600000001</c:v>
                </c:pt>
                <c:pt idx="133">
                  <c:v>4.4814660999999999E-2</c:v>
                </c:pt>
                <c:pt idx="134">
                  <c:v>-0.20917102300000001</c:v>
                </c:pt>
                <c:pt idx="135">
                  <c:v>0.130231445</c:v>
                </c:pt>
                <c:pt idx="136">
                  <c:v>-0.30876834800000003</c:v>
                </c:pt>
                <c:pt idx="137">
                  <c:v>-7.9410904000000004E-2</c:v>
                </c:pt>
                <c:pt idx="138">
                  <c:v>-0.13153879700000001</c:v>
                </c:pt>
                <c:pt idx="139">
                  <c:v>-3.9899235999999998E-2</c:v>
                </c:pt>
                <c:pt idx="140">
                  <c:v>-0.173240695</c:v>
                </c:pt>
                <c:pt idx="141">
                  <c:v>-0.26268277800000001</c:v>
                </c:pt>
                <c:pt idx="142">
                  <c:v>-8.7355446000000003E-2</c:v>
                </c:pt>
                <c:pt idx="143">
                  <c:v>-5.0419855E-2</c:v>
                </c:pt>
                <c:pt idx="144">
                  <c:v>-0.31177833500000002</c:v>
                </c:pt>
                <c:pt idx="145">
                  <c:v>-5.2111768000000003E-2</c:v>
                </c:pt>
                <c:pt idx="146">
                  <c:v>0.75085352599999999</c:v>
                </c:pt>
                <c:pt idx="147">
                  <c:v>3.0641598999999999E-2</c:v>
                </c:pt>
                <c:pt idx="148">
                  <c:v>-7.185449E-3</c:v>
                </c:pt>
                <c:pt idx="149">
                  <c:v>-5.2590668E-2</c:v>
                </c:pt>
                <c:pt idx="150">
                  <c:v>-5.4031069999999999E-3</c:v>
                </c:pt>
                <c:pt idx="151">
                  <c:v>2.3767322E-2</c:v>
                </c:pt>
                <c:pt idx="152">
                  <c:v>-2.3293591999999998E-2</c:v>
                </c:pt>
                <c:pt idx="153">
                  <c:v>-0.111939117</c:v>
                </c:pt>
                <c:pt idx="154">
                  <c:v>-4.1299128999999997E-2</c:v>
                </c:pt>
                <c:pt idx="155">
                  <c:v>4.8460059E-2</c:v>
                </c:pt>
                <c:pt idx="156">
                  <c:v>0.210259891</c:v>
                </c:pt>
                <c:pt idx="157">
                  <c:v>-0.314681188</c:v>
                </c:pt>
                <c:pt idx="158">
                  <c:v>5.3922485999999999E-2</c:v>
                </c:pt>
                <c:pt idx="159">
                  <c:v>0.33385325999999999</c:v>
                </c:pt>
                <c:pt idx="160">
                  <c:v>4.0475786999999999E-2</c:v>
                </c:pt>
                <c:pt idx="161">
                  <c:v>0.31064256899999998</c:v>
                </c:pt>
                <c:pt idx="162">
                  <c:v>-5.9540252000000002E-2</c:v>
                </c:pt>
                <c:pt idx="163">
                  <c:v>-0.105563247</c:v>
                </c:pt>
                <c:pt idx="164">
                  <c:v>0.14373127799999999</c:v>
                </c:pt>
                <c:pt idx="165">
                  <c:v>0.127030433</c:v>
                </c:pt>
                <c:pt idx="166">
                  <c:v>0.111913417</c:v>
                </c:pt>
                <c:pt idx="167">
                  <c:v>0.30531560099999999</c:v>
                </c:pt>
                <c:pt idx="168">
                  <c:v>0.24962047800000001</c:v>
                </c:pt>
                <c:pt idx="169">
                  <c:v>0.23637319300000001</c:v>
                </c:pt>
                <c:pt idx="170">
                  <c:v>0.55091391000000001</c:v>
                </c:pt>
                <c:pt idx="171">
                  <c:v>0.50834854100000004</c:v>
                </c:pt>
                <c:pt idx="172">
                  <c:v>0.34869072099999998</c:v>
                </c:pt>
                <c:pt idx="173">
                  <c:v>0.26374995099999998</c:v>
                </c:pt>
                <c:pt idx="174">
                  <c:v>-0.19886910499999999</c:v>
                </c:pt>
                <c:pt idx="175">
                  <c:v>0.121731268</c:v>
                </c:pt>
                <c:pt idx="176">
                  <c:v>4.0914134999999997E-2</c:v>
                </c:pt>
                <c:pt idx="177">
                  <c:v>0.113939692</c:v>
                </c:pt>
                <c:pt idx="178">
                  <c:v>3.2476567999999997E-2</c:v>
                </c:pt>
                <c:pt idx="179">
                  <c:v>0.21835803500000001</c:v>
                </c:pt>
                <c:pt idx="180">
                  <c:v>-0.58338597000000003</c:v>
                </c:pt>
                <c:pt idx="181">
                  <c:v>-0.67958154199999998</c:v>
                </c:pt>
                <c:pt idx="182">
                  <c:v>-0.549332708</c:v>
                </c:pt>
                <c:pt idx="183">
                  <c:v>-0.41921855600000002</c:v>
                </c:pt>
                <c:pt idx="184">
                  <c:v>-0.87008090199999999</c:v>
                </c:pt>
                <c:pt idx="185">
                  <c:v>-0.16432206899999999</c:v>
                </c:pt>
                <c:pt idx="186">
                  <c:v>-0.387994118</c:v>
                </c:pt>
                <c:pt idx="187">
                  <c:v>-0.471981767</c:v>
                </c:pt>
                <c:pt idx="188">
                  <c:v>-0.42534997699999999</c:v>
                </c:pt>
                <c:pt idx="189">
                  <c:v>-0.27350242899999999</c:v>
                </c:pt>
                <c:pt idx="190">
                  <c:v>-0.33344789899999999</c:v>
                </c:pt>
                <c:pt idx="191">
                  <c:v>-0.35060688200000001</c:v>
                </c:pt>
                <c:pt idx="192">
                  <c:v>0.54815537599999997</c:v>
                </c:pt>
                <c:pt idx="193">
                  <c:v>-0.19165200099999999</c:v>
                </c:pt>
                <c:pt idx="194">
                  <c:v>-0.23432766499999999</c:v>
                </c:pt>
                <c:pt idx="195">
                  <c:v>-0.170868887</c:v>
                </c:pt>
                <c:pt idx="196">
                  <c:v>0.43573020499999998</c:v>
                </c:pt>
                <c:pt idx="197">
                  <c:v>9.1904137999999996E-2</c:v>
                </c:pt>
                <c:pt idx="198">
                  <c:v>-0.15440155799999999</c:v>
                </c:pt>
                <c:pt idx="199">
                  <c:v>-0.23379766599999999</c:v>
                </c:pt>
                <c:pt idx="200">
                  <c:v>-0.25338230699999997</c:v>
                </c:pt>
                <c:pt idx="201">
                  <c:v>-4.3792980000000002E-2</c:v>
                </c:pt>
                <c:pt idx="202">
                  <c:v>8.1572412999999996E-2</c:v>
                </c:pt>
                <c:pt idx="203">
                  <c:v>-9.3682709999999992E-3</c:v>
                </c:pt>
                <c:pt idx="204">
                  <c:v>-0.43522100800000002</c:v>
                </c:pt>
                <c:pt idx="205">
                  <c:v>-4.9980653E-2</c:v>
                </c:pt>
                <c:pt idx="206">
                  <c:v>-5.2647141000000001E-2</c:v>
                </c:pt>
                <c:pt idx="207">
                  <c:v>-0.31811472099999999</c:v>
                </c:pt>
                <c:pt idx="208">
                  <c:v>0.15637551499999999</c:v>
                </c:pt>
                <c:pt idx="209">
                  <c:v>-0.335625913</c:v>
                </c:pt>
                <c:pt idx="210">
                  <c:v>-0.243475729</c:v>
                </c:pt>
                <c:pt idx="211">
                  <c:v>0.28140638400000001</c:v>
                </c:pt>
                <c:pt idx="212">
                  <c:v>-0.276057622</c:v>
                </c:pt>
                <c:pt idx="213">
                  <c:v>-0.193248694</c:v>
                </c:pt>
                <c:pt idx="214">
                  <c:v>-0.11674841900000001</c:v>
                </c:pt>
                <c:pt idx="215">
                  <c:v>-0.226737305</c:v>
                </c:pt>
                <c:pt idx="216">
                  <c:v>-0.36479651400000002</c:v>
                </c:pt>
                <c:pt idx="217">
                  <c:v>0.222166527</c:v>
                </c:pt>
                <c:pt idx="218">
                  <c:v>0.16545800599999999</c:v>
                </c:pt>
                <c:pt idx="219">
                  <c:v>-0.231948711</c:v>
                </c:pt>
                <c:pt idx="220">
                  <c:v>0.18623176399999999</c:v>
                </c:pt>
                <c:pt idx="221">
                  <c:v>-0.239106075</c:v>
                </c:pt>
                <c:pt idx="222">
                  <c:v>0.12436312200000001</c:v>
                </c:pt>
                <c:pt idx="223">
                  <c:v>0.18062129299999999</c:v>
                </c:pt>
                <c:pt idx="224">
                  <c:v>-9.5485785000000004E-2</c:v>
                </c:pt>
                <c:pt idx="225">
                  <c:v>0.14020114</c:v>
                </c:pt>
                <c:pt idx="226">
                  <c:v>-2.8771349999999998E-3</c:v>
                </c:pt>
                <c:pt idx="227">
                  <c:v>-0.17834530500000001</c:v>
                </c:pt>
                <c:pt idx="228">
                  <c:v>-0.20243424199999999</c:v>
                </c:pt>
                <c:pt idx="229">
                  <c:v>-4.6912408000000003E-2</c:v>
                </c:pt>
                <c:pt idx="230">
                  <c:v>-0.30265717599999997</c:v>
                </c:pt>
                <c:pt idx="231">
                  <c:v>-3.4443851999999997E-2</c:v>
                </c:pt>
                <c:pt idx="232">
                  <c:v>8.8941243000000003E-2</c:v>
                </c:pt>
                <c:pt idx="233">
                  <c:v>-0.25560150700000001</c:v>
                </c:pt>
                <c:pt idx="234">
                  <c:v>-0.33143352700000001</c:v>
                </c:pt>
                <c:pt idx="235">
                  <c:v>-2.1378338E-2</c:v>
                </c:pt>
                <c:pt idx="236">
                  <c:v>-0.17404399000000001</c:v>
                </c:pt>
                <c:pt idx="237">
                  <c:v>-0.17025333000000001</c:v>
                </c:pt>
                <c:pt idx="238">
                  <c:v>4.3467190000000003E-2</c:v>
                </c:pt>
                <c:pt idx="239">
                  <c:v>1.5846202E-2</c:v>
                </c:pt>
                <c:pt idx="240">
                  <c:v>-0.31687469600000001</c:v>
                </c:pt>
                <c:pt idx="241">
                  <c:v>-3.4299623000000001E-2</c:v>
                </c:pt>
                <c:pt idx="242">
                  <c:v>-0.22696501299999999</c:v>
                </c:pt>
                <c:pt idx="243">
                  <c:v>-0.13834808000000001</c:v>
                </c:pt>
                <c:pt idx="244">
                  <c:v>2.0997819000000001E-2</c:v>
                </c:pt>
                <c:pt idx="245">
                  <c:v>-0.24603988600000001</c:v>
                </c:pt>
                <c:pt idx="246">
                  <c:v>-0.114239831</c:v>
                </c:pt>
                <c:pt idx="247">
                  <c:v>6.9515568E-2</c:v>
                </c:pt>
                <c:pt idx="248">
                  <c:v>-0.194269784</c:v>
                </c:pt>
                <c:pt idx="249">
                  <c:v>-0.210137184</c:v>
                </c:pt>
                <c:pt idx="250">
                  <c:v>-0.186908886</c:v>
                </c:pt>
                <c:pt idx="251">
                  <c:v>9.9141000000000008E-4</c:v>
                </c:pt>
                <c:pt idx="252">
                  <c:v>-0.30600217800000001</c:v>
                </c:pt>
                <c:pt idx="253">
                  <c:v>0.11304929900000001</c:v>
                </c:pt>
                <c:pt idx="254">
                  <c:v>3.7070369999999998E-2</c:v>
                </c:pt>
                <c:pt idx="255">
                  <c:v>-0.120561843</c:v>
                </c:pt>
                <c:pt idx="256">
                  <c:v>0.15716608800000001</c:v>
                </c:pt>
                <c:pt idx="257">
                  <c:v>-0.18700462000000001</c:v>
                </c:pt>
                <c:pt idx="258">
                  <c:v>-4.5809927E-2</c:v>
                </c:pt>
                <c:pt idx="259">
                  <c:v>5.6303218000000002E-2</c:v>
                </c:pt>
                <c:pt idx="260">
                  <c:v>-0.13512944700000001</c:v>
                </c:pt>
                <c:pt idx="261">
                  <c:v>-0.16720412500000001</c:v>
                </c:pt>
                <c:pt idx="262">
                  <c:v>2.3420428E-2</c:v>
                </c:pt>
                <c:pt idx="263">
                  <c:v>0.13887970899999999</c:v>
                </c:pt>
                <c:pt idx="264">
                  <c:v>-0.41836913199999998</c:v>
                </c:pt>
                <c:pt idx="265">
                  <c:v>0.34933754299999997</c:v>
                </c:pt>
                <c:pt idx="266">
                  <c:v>0.37663527000000002</c:v>
                </c:pt>
                <c:pt idx="267">
                  <c:v>-0.122592538</c:v>
                </c:pt>
                <c:pt idx="268">
                  <c:v>-2.0983830000000001E-3</c:v>
                </c:pt>
                <c:pt idx="269">
                  <c:v>-0.20243091499999999</c:v>
                </c:pt>
                <c:pt idx="270">
                  <c:v>-8.9335993000000002E-2</c:v>
                </c:pt>
                <c:pt idx="271">
                  <c:v>0.16618316399999999</c:v>
                </c:pt>
                <c:pt idx="272">
                  <c:v>-0.15191146699999999</c:v>
                </c:pt>
                <c:pt idx="273">
                  <c:v>9.069957E-3</c:v>
                </c:pt>
                <c:pt idx="274">
                  <c:v>2.0408473E-2</c:v>
                </c:pt>
                <c:pt idx="275">
                  <c:v>-0.15573324899999999</c:v>
                </c:pt>
                <c:pt idx="276">
                  <c:v>-0.31787879699999999</c:v>
                </c:pt>
                <c:pt idx="277">
                  <c:v>0.240555677</c:v>
                </c:pt>
                <c:pt idx="278">
                  <c:v>0.450811189</c:v>
                </c:pt>
                <c:pt idx="279">
                  <c:v>-9.4498187999999997E-2</c:v>
                </c:pt>
                <c:pt idx="280">
                  <c:v>1.3560935E-2</c:v>
                </c:pt>
                <c:pt idx="281">
                  <c:v>-2.5062220999999999E-2</c:v>
                </c:pt>
                <c:pt idx="282">
                  <c:v>-0.14085603099999999</c:v>
                </c:pt>
                <c:pt idx="283">
                  <c:v>0.148545187</c:v>
                </c:pt>
                <c:pt idx="284">
                  <c:v>0.269140449</c:v>
                </c:pt>
                <c:pt idx="285">
                  <c:v>0.127296307</c:v>
                </c:pt>
                <c:pt idx="286">
                  <c:v>6.5179433999999994E-2</c:v>
                </c:pt>
                <c:pt idx="287">
                  <c:v>8.998987E-2</c:v>
                </c:pt>
                <c:pt idx="288">
                  <c:v>-0.41110467699999997</c:v>
                </c:pt>
                <c:pt idx="289">
                  <c:v>0.220068718</c:v>
                </c:pt>
                <c:pt idx="290">
                  <c:v>-9.2922859999999996E-2</c:v>
                </c:pt>
                <c:pt idx="291">
                  <c:v>-0.102633236</c:v>
                </c:pt>
                <c:pt idx="292">
                  <c:v>0.24102159300000001</c:v>
                </c:pt>
                <c:pt idx="293">
                  <c:v>-0.172856913</c:v>
                </c:pt>
                <c:pt idx="294">
                  <c:v>-0.42455867200000003</c:v>
                </c:pt>
                <c:pt idx="295">
                  <c:v>-0.23904177300000001</c:v>
                </c:pt>
                <c:pt idx="296">
                  <c:v>-3.5697867000000001E-2</c:v>
                </c:pt>
                <c:pt idx="297">
                  <c:v>-0.191328426</c:v>
                </c:pt>
                <c:pt idx="298">
                  <c:v>-9.9035040000000005E-3</c:v>
                </c:pt>
                <c:pt idx="299">
                  <c:v>0.108045142</c:v>
                </c:pt>
                <c:pt idx="300">
                  <c:v>-4.4326591999999998E-2</c:v>
                </c:pt>
                <c:pt idx="301">
                  <c:v>1.005535743</c:v>
                </c:pt>
                <c:pt idx="302">
                  <c:v>0.43775518499999999</c:v>
                </c:pt>
                <c:pt idx="303">
                  <c:v>8.0266700999999996E-2</c:v>
                </c:pt>
                <c:pt idx="304">
                  <c:v>0.35077326599999997</c:v>
                </c:pt>
                <c:pt idx="305">
                  <c:v>-3.398014E-3</c:v>
                </c:pt>
                <c:pt idx="306">
                  <c:v>-0.196968274</c:v>
                </c:pt>
                <c:pt idx="307">
                  <c:v>-2.8501047000000002E-2</c:v>
                </c:pt>
                <c:pt idx="308">
                  <c:v>0.13953823200000001</c:v>
                </c:pt>
                <c:pt idx="309">
                  <c:v>0.23502025800000001</c:v>
                </c:pt>
                <c:pt idx="310">
                  <c:v>-3.4994791999999997E-2</c:v>
                </c:pt>
                <c:pt idx="311">
                  <c:v>0.118202975</c:v>
                </c:pt>
                <c:pt idx="312">
                  <c:v>0.10741587399999999</c:v>
                </c:pt>
                <c:pt idx="313">
                  <c:v>0.27070245399999998</c:v>
                </c:pt>
                <c:pt idx="314">
                  <c:v>0.23472274700000001</c:v>
                </c:pt>
                <c:pt idx="315">
                  <c:v>-1.4918206E-2</c:v>
                </c:pt>
                <c:pt idx="316">
                  <c:v>0.43036884800000003</c:v>
                </c:pt>
                <c:pt idx="317">
                  <c:v>-0.13319107199999999</c:v>
                </c:pt>
                <c:pt idx="318">
                  <c:v>8.5553660000000004E-2</c:v>
                </c:pt>
                <c:pt idx="319">
                  <c:v>5.8406376000000003E-2</c:v>
                </c:pt>
                <c:pt idx="320">
                  <c:v>0.16253852399999999</c:v>
                </c:pt>
                <c:pt idx="321">
                  <c:v>0.218552465</c:v>
                </c:pt>
                <c:pt idx="322">
                  <c:v>0.31029524200000003</c:v>
                </c:pt>
                <c:pt idx="323">
                  <c:v>-2.1021500000000001E-4</c:v>
                </c:pt>
                <c:pt idx="324">
                  <c:v>0.38194346299999998</c:v>
                </c:pt>
                <c:pt idx="325">
                  <c:v>-9.1352569999999994E-2</c:v>
                </c:pt>
                <c:pt idx="326">
                  <c:v>-0.22567556499999999</c:v>
                </c:pt>
                <c:pt idx="327">
                  <c:v>0.99811717200000005</c:v>
                </c:pt>
                <c:pt idx="328">
                  <c:v>0.58399055200000005</c:v>
                </c:pt>
                <c:pt idx="329">
                  <c:v>0.106060194</c:v>
                </c:pt>
                <c:pt idx="330">
                  <c:v>2.8955063E-2</c:v>
                </c:pt>
                <c:pt idx="331">
                  <c:v>0.30687955700000003</c:v>
                </c:pt>
                <c:pt idx="332">
                  <c:v>0.149821443</c:v>
                </c:pt>
                <c:pt idx="333">
                  <c:v>0.26876735699999998</c:v>
                </c:pt>
                <c:pt idx="334">
                  <c:v>0.191733037</c:v>
                </c:pt>
                <c:pt idx="335">
                  <c:v>0.11141119200000001</c:v>
                </c:pt>
                <c:pt idx="336">
                  <c:v>1.0980384510000001</c:v>
                </c:pt>
                <c:pt idx="337">
                  <c:v>0.28160586999999998</c:v>
                </c:pt>
                <c:pt idx="338">
                  <c:v>0.119266742</c:v>
                </c:pt>
                <c:pt idx="339">
                  <c:v>0.18452252199999999</c:v>
                </c:pt>
                <c:pt idx="340">
                  <c:v>0.182017137</c:v>
                </c:pt>
                <c:pt idx="341">
                  <c:v>-7.1096809999999996E-2</c:v>
                </c:pt>
                <c:pt idx="342">
                  <c:v>0.16376579799999999</c:v>
                </c:pt>
                <c:pt idx="343">
                  <c:v>7.3319924999999994E-2</c:v>
                </c:pt>
                <c:pt idx="344">
                  <c:v>0.486299127</c:v>
                </c:pt>
                <c:pt idx="345">
                  <c:v>0.20504514800000001</c:v>
                </c:pt>
                <c:pt idx="346">
                  <c:v>0.25318759499999999</c:v>
                </c:pt>
                <c:pt idx="347">
                  <c:v>0.29256935000000001</c:v>
                </c:pt>
                <c:pt idx="348">
                  <c:v>0.41176165300000001</c:v>
                </c:pt>
                <c:pt idx="349">
                  <c:v>0.338908182</c:v>
                </c:pt>
                <c:pt idx="350">
                  <c:v>0.251920278</c:v>
                </c:pt>
                <c:pt idx="351">
                  <c:v>-0.17085250399999999</c:v>
                </c:pt>
                <c:pt idx="352">
                  <c:v>5.6599069000000002E-2</c:v>
                </c:pt>
                <c:pt idx="353">
                  <c:v>7.9972141999999996E-2</c:v>
                </c:pt>
                <c:pt idx="354">
                  <c:v>2.9278867E-2</c:v>
                </c:pt>
                <c:pt idx="355">
                  <c:v>-0.27697016299999999</c:v>
                </c:pt>
                <c:pt idx="356">
                  <c:v>-0.31194187800000001</c:v>
                </c:pt>
                <c:pt idx="357">
                  <c:v>0.119935398</c:v>
                </c:pt>
                <c:pt idx="358">
                  <c:v>-7.6073349999999998E-3</c:v>
                </c:pt>
                <c:pt idx="359">
                  <c:v>0.16646040100000001</c:v>
                </c:pt>
                <c:pt idx="360">
                  <c:v>0.206836561</c:v>
                </c:pt>
                <c:pt idx="361">
                  <c:v>0.123302342</c:v>
                </c:pt>
                <c:pt idx="362">
                  <c:v>-0.31118215300000002</c:v>
                </c:pt>
                <c:pt idx="363">
                  <c:v>0.201129272</c:v>
                </c:pt>
                <c:pt idx="364">
                  <c:v>-6.5437407000000003E-2</c:v>
                </c:pt>
                <c:pt idx="365">
                  <c:v>0.14771319299999999</c:v>
                </c:pt>
                <c:pt idx="366">
                  <c:v>-0.11316533500000001</c:v>
                </c:pt>
                <c:pt idx="367">
                  <c:v>-9.9732498000000003E-2</c:v>
                </c:pt>
                <c:pt idx="368">
                  <c:v>0.187658147</c:v>
                </c:pt>
                <c:pt idx="369">
                  <c:v>0.27561997799999999</c:v>
                </c:pt>
                <c:pt idx="370">
                  <c:v>0.176921828</c:v>
                </c:pt>
                <c:pt idx="371">
                  <c:v>0.18278871099999999</c:v>
                </c:pt>
                <c:pt idx="372">
                  <c:v>0.29676143700000002</c:v>
                </c:pt>
                <c:pt idx="373">
                  <c:v>0.26119019900000001</c:v>
                </c:pt>
                <c:pt idx="374">
                  <c:v>0.38746149499999999</c:v>
                </c:pt>
                <c:pt idx="375">
                  <c:v>0.28009596199999998</c:v>
                </c:pt>
                <c:pt idx="376">
                  <c:v>1.968197E-2</c:v>
                </c:pt>
                <c:pt idx="377">
                  <c:v>0.128661898</c:v>
                </c:pt>
                <c:pt idx="378">
                  <c:v>0.20059911799999999</c:v>
                </c:pt>
                <c:pt idx="379">
                  <c:v>0.28378966999999999</c:v>
                </c:pt>
                <c:pt idx="380">
                  <c:v>0.21360252199999999</c:v>
                </c:pt>
                <c:pt idx="381">
                  <c:v>0.13002828399999999</c:v>
                </c:pt>
                <c:pt idx="382">
                  <c:v>0.141293318</c:v>
                </c:pt>
                <c:pt idx="383">
                  <c:v>0.24737114099999999</c:v>
                </c:pt>
                <c:pt idx="384">
                  <c:v>0.26761923500000001</c:v>
                </c:pt>
                <c:pt idx="385">
                  <c:v>0.32380910299999999</c:v>
                </c:pt>
                <c:pt idx="386">
                  <c:v>-1.3524135E-2</c:v>
                </c:pt>
                <c:pt idx="387">
                  <c:v>0.400019138</c:v>
                </c:pt>
                <c:pt idx="388">
                  <c:v>0.12716783400000001</c:v>
                </c:pt>
                <c:pt idx="389">
                  <c:v>0.177381821</c:v>
                </c:pt>
                <c:pt idx="390">
                  <c:v>-0.13850801700000001</c:v>
                </c:pt>
                <c:pt idx="391">
                  <c:v>9.1266226000000006E-2</c:v>
                </c:pt>
                <c:pt idx="392">
                  <c:v>0.30132780300000001</c:v>
                </c:pt>
                <c:pt idx="393">
                  <c:v>0.103293476</c:v>
                </c:pt>
                <c:pt idx="394">
                  <c:v>0.109562697</c:v>
                </c:pt>
                <c:pt idx="395">
                  <c:v>0.20681370299999999</c:v>
                </c:pt>
                <c:pt idx="396">
                  <c:v>5.9429912000000001E-2</c:v>
                </c:pt>
                <c:pt idx="397">
                  <c:v>0.176747814</c:v>
                </c:pt>
                <c:pt idx="398">
                  <c:v>-0.37416269299999999</c:v>
                </c:pt>
                <c:pt idx="399">
                  <c:v>0.42591772900000002</c:v>
                </c:pt>
                <c:pt idx="400">
                  <c:v>1.0502651E-2</c:v>
                </c:pt>
                <c:pt idx="401">
                  <c:v>5.3612186999999999E-2</c:v>
                </c:pt>
                <c:pt idx="402">
                  <c:v>-6.4433459999999998E-2</c:v>
                </c:pt>
                <c:pt idx="403">
                  <c:v>9.0190841999999993E-2</c:v>
                </c:pt>
                <c:pt idx="404">
                  <c:v>0.30269885499999999</c:v>
                </c:pt>
                <c:pt idx="405">
                  <c:v>0.176547231</c:v>
                </c:pt>
                <c:pt idx="406">
                  <c:v>0.117582647</c:v>
                </c:pt>
                <c:pt idx="407">
                  <c:v>0.209022651</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9.9366057999999993E-2</c:v>
                </c:pt>
                <c:pt idx="541">
                  <c:v>8.2470856999999995E-2</c:v>
                </c:pt>
                <c:pt idx="542">
                  <c:v>-0.28230965800000002</c:v>
                </c:pt>
                <c:pt idx="543">
                  <c:v>3.2874893000000002E-2</c:v>
                </c:pt>
                <c:pt idx="544">
                  <c:v>0.118733387</c:v>
                </c:pt>
                <c:pt idx="545">
                  <c:v>0.17872299</c:v>
                </c:pt>
                <c:pt idx="546">
                  <c:v>1.6913409000000001E-2</c:v>
                </c:pt>
                <c:pt idx="547">
                  <c:v>2.3318170999999999E-2</c:v>
                </c:pt>
                <c:pt idx="548">
                  <c:v>6.7337442999999997E-2</c:v>
                </c:pt>
                <c:pt idx="549">
                  <c:v>3.4882251000000003E-2</c:v>
                </c:pt>
                <c:pt idx="550">
                  <c:v>2.9566366E-2</c:v>
                </c:pt>
                <c:pt idx="551">
                  <c:v>0.238913716</c:v>
                </c:pt>
                <c:pt idx="552">
                  <c:v>5.6943829999999999E-3</c:v>
                </c:pt>
                <c:pt idx="553">
                  <c:v>-2.0503884999999999E-2</c:v>
                </c:pt>
                <c:pt idx="554">
                  <c:v>-4.0862177E-2</c:v>
                </c:pt>
                <c:pt idx="555">
                  <c:v>-0.126949964</c:v>
                </c:pt>
                <c:pt idx="556">
                  <c:v>9.4843973999999998E-2</c:v>
                </c:pt>
                <c:pt idx="557">
                  <c:v>-0.15112608299999999</c:v>
                </c:pt>
                <c:pt idx="558">
                  <c:v>5.6215754E-2</c:v>
                </c:pt>
                <c:pt idx="559">
                  <c:v>0.112334526</c:v>
                </c:pt>
                <c:pt idx="560">
                  <c:v>-0.15231044599999999</c:v>
                </c:pt>
                <c:pt idx="561">
                  <c:v>7.7483639000000007E-2</c:v>
                </c:pt>
                <c:pt idx="562">
                  <c:v>0.106156507</c:v>
                </c:pt>
                <c:pt idx="563">
                  <c:v>-0.105824607</c:v>
                </c:pt>
                <c:pt idx="564">
                  <c:v>6.5054372999999999E-2</c:v>
                </c:pt>
                <c:pt idx="565">
                  <c:v>-4.7162493E-2</c:v>
                </c:pt>
                <c:pt idx="566">
                  <c:v>-7.3714609E-2</c:v>
                </c:pt>
                <c:pt idx="567">
                  <c:v>0.11103434199999999</c:v>
                </c:pt>
                <c:pt idx="568">
                  <c:v>6.8044118000000001E-2</c:v>
                </c:pt>
                <c:pt idx="569">
                  <c:v>7.5298610000000002E-2</c:v>
                </c:pt>
                <c:pt idx="570">
                  <c:v>9.1820747999999994E-2</c:v>
                </c:pt>
                <c:pt idx="571">
                  <c:v>2.3877102000000001E-2</c:v>
                </c:pt>
                <c:pt idx="572">
                  <c:v>-8.0714543999999999E-2</c:v>
                </c:pt>
                <c:pt idx="573">
                  <c:v>0.15415013</c:v>
                </c:pt>
                <c:pt idx="574">
                  <c:v>-6.9671200000000003E-3</c:v>
                </c:pt>
                <c:pt idx="575">
                  <c:v>8.3675603000000001E-2</c:v>
                </c:pt>
                <c:pt idx="576">
                  <c:v>0.74258768600000002</c:v>
                </c:pt>
                <c:pt idx="577">
                  <c:v>-6.3617592000000001E-2</c:v>
                </c:pt>
                <c:pt idx="578">
                  <c:v>-0.15687825799999999</c:v>
                </c:pt>
                <c:pt idx="579">
                  <c:v>0.83248493700000004</c:v>
                </c:pt>
                <c:pt idx="580">
                  <c:v>8.1240765000000006E-2</c:v>
                </c:pt>
                <c:pt idx="581">
                  <c:v>0.27632593799999999</c:v>
                </c:pt>
                <c:pt idx="582">
                  <c:v>-0.14189075900000001</c:v>
                </c:pt>
                <c:pt idx="583">
                  <c:v>-0.23875991299999999</c:v>
                </c:pt>
                <c:pt idx="584">
                  <c:v>-0.105436276</c:v>
                </c:pt>
                <c:pt idx="585">
                  <c:v>0.216876557</c:v>
                </c:pt>
                <c:pt idx="586">
                  <c:v>0.13249962700000001</c:v>
                </c:pt>
                <c:pt idx="587">
                  <c:v>3.6306098000000002E-2</c:v>
                </c:pt>
                <c:pt idx="588">
                  <c:v>0.427847704</c:v>
                </c:pt>
                <c:pt idx="589">
                  <c:v>-4.1029774999999997E-2</c:v>
                </c:pt>
                <c:pt idx="590">
                  <c:v>-0.349312175</c:v>
                </c:pt>
                <c:pt idx="591">
                  <c:v>0.25777186699999999</c:v>
                </c:pt>
                <c:pt idx="592">
                  <c:v>0.218297931</c:v>
                </c:pt>
                <c:pt idx="593">
                  <c:v>0.51154331900000005</c:v>
                </c:pt>
                <c:pt idx="594">
                  <c:v>0.103529449</c:v>
                </c:pt>
                <c:pt idx="595">
                  <c:v>-8.6380762E-2</c:v>
                </c:pt>
                <c:pt idx="596">
                  <c:v>-0.110096293</c:v>
                </c:pt>
                <c:pt idx="597">
                  <c:v>0.13757893500000001</c:v>
                </c:pt>
                <c:pt idx="598">
                  <c:v>0.108776707</c:v>
                </c:pt>
                <c:pt idx="599">
                  <c:v>0.18611106799999999</c:v>
                </c:pt>
                <c:pt idx="600">
                  <c:v>6.7622745999999997E-2</c:v>
                </c:pt>
                <c:pt idx="601">
                  <c:v>1.722066E-3</c:v>
                </c:pt>
                <c:pt idx="602">
                  <c:v>4.9927093999999998E-2</c:v>
                </c:pt>
                <c:pt idx="603">
                  <c:v>-6.9063915000000003E-2</c:v>
                </c:pt>
                <c:pt idx="604">
                  <c:v>-0.29361954699999998</c:v>
                </c:pt>
                <c:pt idx="605">
                  <c:v>8.0891109999999995E-3</c:v>
                </c:pt>
                <c:pt idx="606">
                  <c:v>0.37504132699999998</c:v>
                </c:pt>
                <c:pt idx="607">
                  <c:v>5.7603913999999999E-2</c:v>
                </c:pt>
                <c:pt idx="608">
                  <c:v>1.4293927999999999E-2</c:v>
                </c:pt>
                <c:pt idx="609">
                  <c:v>0.14305599399999999</c:v>
                </c:pt>
                <c:pt idx="610">
                  <c:v>9.0879270999999998E-2</c:v>
                </c:pt>
                <c:pt idx="611">
                  <c:v>-0.15100170700000001</c:v>
                </c:pt>
                <c:pt idx="612">
                  <c:v>5.1786054999999998E-2</c:v>
                </c:pt>
                <c:pt idx="613">
                  <c:v>-0.14238066799999999</c:v>
                </c:pt>
                <c:pt idx="614">
                  <c:v>5.4419822E-2</c:v>
                </c:pt>
                <c:pt idx="615">
                  <c:v>1.8884328999999998E-2</c:v>
                </c:pt>
                <c:pt idx="616">
                  <c:v>-0.25228210899999998</c:v>
                </c:pt>
                <c:pt idx="617">
                  <c:v>0.10987461799999999</c:v>
                </c:pt>
                <c:pt idx="618">
                  <c:v>0.41931790200000002</c:v>
                </c:pt>
                <c:pt idx="619">
                  <c:v>0.26308150000000002</c:v>
                </c:pt>
                <c:pt idx="620">
                  <c:v>0.17677763099999999</c:v>
                </c:pt>
                <c:pt idx="621">
                  <c:v>0.121214642</c:v>
                </c:pt>
                <c:pt idx="622">
                  <c:v>-2.5753960999999999E-2</c:v>
                </c:pt>
                <c:pt idx="623">
                  <c:v>-6.4662319999999997E-3</c:v>
                </c:pt>
                <c:pt idx="624">
                  <c:v>0.39855172799999999</c:v>
                </c:pt>
                <c:pt idx="625">
                  <c:v>-0.164692965</c:v>
                </c:pt>
                <c:pt idx="626">
                  <c:v>0.24002226600000001</c:v>
                </c:pt>
                <c:pt idx="627">
                  <c:v>-3.1910228999999998E-2</c:v>
                </c:pt>
                <c:pt idx="628">
                  <c:v>-0.49973235900000001</c:v>
                </c:pt>
                <c:pt idx="629">
                  <c:v>2.9122412E-2</c:v>
                </c:pt>
                <c:pt idx="630">
                  <c:v>0.14375690899999999</c:v>
                </c:pt>
                <c:pt idx="631">
                  <c:v>5.0228793000000001E-2</c:v>
                </c:pt>
                <c:pt idx="632">
                  <c:v>0.176752143</c:v>
                </c:pt>
                <c:pt idx="633">
                  <c:v>6.1171595000000002E-2</c:v>
                </c:pt>
                <c:pt idx="634">
                  <c:v>3.4034847999999999E-2</c:v>
                </c:pt>
                <c:pt idx="635">
                  <c:v>-0.24874755900000001</c:v>
                </c:pt>
                <c:pt idx="636">
                  <c:v>3.1419231999999998E-2</c:v>
                </c:pt>
                <c:pt idx="637">
                  <c:v>-4.8876592000000003E-2</c:v>
                </c:pt>
                <c:pt idx="638">
                  <c:v>0.14436062199999999</c:v>
                </c:pt>
                <c:pt idx="639">
                  <c:v>-0.22322856999999999</c:v>
                </c:pt>
                <c:pt idx="640">
                  <c:v>-0.10786875</c:v>
                </c:pt>
                <c:pt idx="641">
                  <c:v>0.16281468299999999</c:v>
                </c:pt>
                <c:pt idx="642">
                  <c:v>0.32416324899999999</c:v>
                </c:pt>
                <c:pt idx="643">
                  <c:v>-4.4440300000000001E-4</c:v>
                </c:pt>
                <c:pt idx="644">
                  <c:v>-7.0809310000000004E-3</c:v>
                </c:pt>
                <c:pt idx="645">
                  <c:v>6.8278686000000005E-2</c:v>
                </c:pt>
                <c:pt idx="646">
                  <c:v>-9.4896944999999996E-2</c:v>
                </c:pt>
                <c:pt idx="647">
                  <c:v>-6.0078527999999999E-2</c:v>
                </c:pt>
                <c:pt idx="648">
                  <c:v>0.53097967599999996</c:v>
                </c:pt>
                <c:pt idx="649">
                  <c:v>-2.3472828000000001E-2</c:v>
                </c:pt>
                <c:pt idx="650">
                  <c:v>4.1690465000000003E-2</c:v>
                </c:pt>
                <c:pt idx="651">
                  <c:v>0.37769235000000001</c:v>
                </c:pt>
                <c:pt idx="652">
                  <c:v>-0.261279333</c:v>
                </c:pt>
                <c:pt idx="653">
                  <c:v>0.395062831</c:v>
                </c:pt>
                <c:pt idx="654">
                  <c:v>0.14277691200000001</c:v>
                </c:pt>
                <c:pt idx="655">
                  <c:v>1.5393333E-2</c:v>
                </c:pt>
                <c:pt idx="656">
                  <c:v>0.10832515</c:v>
                </c:pt>
                <c:pt idx="657">
                  <c:v>0.20878728099999999</c:v>
                </c:pt>
                <c:pt idx="658">
                  <c:v>4.7507635999999999E-2</c:v>
                </c:pt>
                <c:pt idx="659">
                  <c:v>3.0857299999999997E-4</c:v>
                </c:pt>
                <c:pt idx="660">
                  <c:v>0.21853294700000001</c:v>
                </c:pt>
                <c:pt idx="661">
                  <c:v>-2.6496803999999999E-2</c:v>
                </c:pt>
                <c:pt idx="662">
                  <c:v>-9.0605730999999995E-2</c:v>
                </c:pt>
                <c:pt idx="663">
                  <c:v>-7.0365958000000006E-2</c:v>
                </c:pt>
                <c:pt idx="664">
                  <c:v>-0.30077662799999999</c:v>
                </c:pt>
                <c:pt idx="665">
                  <c:v>0.319557429</c:v>
                </c:pt>
                <c:pt idx="666">
                  <c:v>5.3896953999999997E-2</c:v>
                </c:pt>
                <c:pt idx="667">
                  <c:v>7.3570283E-2</c:v>
                </c:pt>
                <c:pt idx="668">
                  <c:v>0.51484633899999999</c:v>
                </c:pt>
                <c:pt idx="669">
                  <c:v>0.20892681399999999</c:v>
                </c:pt>
                <c:pt idx="670">
                  <c:v>-1.5095388E-2</c:v>
                </c:pt>
                <c:pt idx="671">
                  <c:v>2.1362098999999999E-2</c:v>
                </c:pt>
                <c:pt idx="672">
                  <c:v>0.71686216300000005</c:v>
                </c:pt>
                <c:pt idx="673">
                  <c:v>-0.35049275299999999</c:v>
                </c:pt>
                <c:pt idx="674">
                  <c:v>-0.204936112</c:v>
                </c:pt>
                <c:pt idx="675">
                  <c:v>0.148564432</c:v>
                </c:pt>
                <c:pt idx="676">
                  <c:v>-0.41112227699999998</c:v>
                </c:pt>
                <c:pt idx="677">
                  <c:v>0.39760803700000003</c:v>
                </c:pt>
                <c:pt idx="678">
                  <c:v>0.124385814</c:v>
                </c:pt>
                <c:pt idx="679">
                  <c:v>-0.241081712</c:v>
                </c:pt>
                <c:pt idx="680">
                  <c:v>-5.5941096000000003E-2</c:v>
                </c:pt>
                <c:pt idx="681">
                  <c:v>0.104591163</c:v>
                </c:pt>
                <c:pt idx="682">
                  <c:v>2.0698356000000001E-2</c:v>
                </c:pt>
                <c:pt idx="683">
                  <c:v>-0.123786942</c:v>
                </c:pt>
                <c:pt idx="684">
                  <c:v>0.75960194400000003</c:v>
                </c:pt>
                <c:pt idx="685">
                  <c:v>-0.34401523299999998</c:v>
                </c:pt>
                <c:pt idx="686">
                  <c:v>-0.39936417099999999</c:v>
                </c:pt>
                <c:pt idx="687">
                  <c:v>-0.30924925800000003</c:v>
                </c:pt>
                <c:pt idx="688">
                  <c:v>-0.46509830299999999</c:v>
                </c:pt>
                <c:pt idx="689">
                  <c:v>-0.42599095599999998</c:v>
                </c:pt>
                <c:pt idx="690">
                  <c:v>0.31864111699999997</c:v>
                </c:pt>
                <c:pt idx="691">
                  <c:v>-0.49121196499999997</c:v>
                </c:pt>
                <c:pt idx="692">
                  <c:v>0.141445443</c:v>
                </c:pt>
                <c:pt idx="693">
                  <c:v>-0.34646674700000002</c:v>
                </c:pt>
                <c:pt idx="694">
                  <c:v>-0.40472176199999998</c:v>
                </c:pt>
                <c:pt idx="695">
                  <c:v>-9.0605165000000001E-2</c:v>
                </c:pt>
                <c:pt idx="696">
                  <c:v>-0.41961299800000001</c:v>
                </c:pt>
                <c:pt idx="697">
                  <c:v>-0.64914186799999996</c:v>
                </c:pt>
                <c:pt idx="698">
                  <c:v>-0.70465788900000004</c:v>
                </c:pt>
                <c:pt idx="699">
                  <c:v>-0.424381126</c:v>
                </c:pt>
                <c:pt idx="700">
                  <c:v>-0.17622837599999999</c:v>
                </c:pt>
                <c:pt idx="701">
                  <c:v>-0.72475704100000005</c:v>
                </c:pt>
                <c:pt idx="702">
                  <c:v>-0.52170782500000001</c:v>
                </c:pt>
                <c:pt idx="703">
                  <c:v>-0.53379802600000004</c:v>
                </c:pt>
                <c:pt idx="704">
                  <c:v>-0.10063142999999999</c:v>
                </c:pt>
                <c:pt idx="705">
                  <c:v>-0.51324469399999995</c:v>
                </c:pt>
                <c:pt idx="706">
                  <c:v>-0.22525693199999999</c:v>
                </c:pt>
                <c:pt idx="707">
                  <c:v>-0.36431935100000001</c:v>
                </c:pt>
                <c:pt idx="708">
                  <c:v>-4.1489396999999997E-2</c:v>
                </c:pt>
                <c:pt idx="709">
                  <c:v>-0.44791084399999997</c:v>
                </c:pt>
                <c:pt idx="710">
                  <c:v>-0.80635727999999995</c:v>
                </c:pt>
                <c:pt idx="711">
                  <c:v>-0.54177084399999997</c:v>
                </c:pt>
                <c:pt idx="712">
                  <c:v>-1.2764394E-2</c:v>
                </c:pt>
                <c:pt idx="713">
                  <c:v>-0.692867291</c:v>
                </c:pt>
                <c:pt idx="714">
                  <c:v>-0.62280403900000003</c:v>
                </c:pt>
                <c:pt idx="715">
                  <c:v>-0.58084716800000002</c:v>
                </c:pt>
                <c:pt idx="716">
                  <c:v>2.0110480000000001E-3</c:v>
                </c:pt>
                <c:pt idx="717">
                  <c:v>-0.62854086499999995</c:v>
                </c:pt>
                <c:pt idx="718">
                  <c:v>-0.44813681900000002</c:v>
                </c:pt>
                <c:pt idx="719">
                  <c:v>-0.41852039200000002</c:v>
                </c:pt>
              </c:numCache>
            </c:numRef>
          </c:xVal>
          <c:yVal>
            <c:numRef>
              <c:f>Sheet1!$B$2:$B$721</c:f>
              <c:numCache>
                <c:formatCode>General</c:formatCode>
                <c:ptCount val="720"/>
                <c:pt idx="0">
                  <c:v>1</c:v>
                </c:pt>
                <c:pt idx="1">
                  <c:v>2</c:v>
                </c:pt>
                <c:pt idx="2">
                  <c:v>3</c:v>
                </c:pt>
                <c:pt idx="3">
                  <c:v>4</c:v>
                </c:pt>
                <c:pt idx="4">
                  <c:v>5</c:v>
                </c:pt>
                <c:pt idx="5">
                  <c:v>6</c:v>
                </c:pt>
                <c:pt idx="6">
                  <c:v>7</c:v>
                </c:pt>
                <c:pt idx="7">
                  <c:v>8</c:v>
                </c:pt>
                <c:pt idx="8">
                  <c:v>9</c:v>
                </c:pt>
                <c:pt idx="9">
                  <c:v>10</c:v>
                </c:pt>
                <c:pt idx="10">
                  <c:v>11</c:v>
                </c:pt>
                <c:pt idx="11">
                  <c:v>12</c:v>
                </c:pt>
                <c:pt idx="12">
                  <c:v>1</c:v>
                </c:pt>
                <c:pt idx="13">
                  <c:v>2</c:v>
                </c:pt>
                <c:pt idx="14">
                  <c:v>3</c:v>
                </c:pt>
                <c:pt idx="15">
                  <c:v>4</c:v>
                </c:pt>
                <c:pt idx="16">
                  <c:v>5</c:v>
                </c:pt>
                <c:pt idx="17">
                  <c:v>6</c:v>
                </c:pt>
                <c:pt idx="18">
                  <c:v>7</c:v>
                </c:pt>
                <c:pt idx="19">
                  <c:v>8</c:v>
                </c:pt>
                <c:pt idx="20">
                  <c:v>9</c:v>
                </c:pt>
                <c:pt idx="21">
                  <c:v>10</c:v>
                </c:pt>
                <c:pt idx="22">
                  <c:v>11</c:v>
                </c:pt>
                <c:pt idx="23">
                  <c:v>12</c:v>
                </c:pt>
                <c:pt idx="24">
                  <c:v>1</c:v>
                </c:pt>
                <c:pt idx="25">
                  <c:v>2</c:v>
                </c:pt>
                <c:pt idx="26">
                  <c:v>3</c:v>
                </c:pt>
                <c:pt idx="27">
                  <c:v>4</c:v>
                </c:pt>
                <c:pt idx="28">
                  <c:v>5</c:v>
                </c:pt>
                <c:pt idx="29">
                  <c:v>6</c:v>
                </c:pt>
                <c:pt idx="30">
                  <c:v>7</c:v>
                </c:pt>
                <c:pt idx="31">
                  <c:v>8</c:v>
                </c:pt>
                <c:pt idx="32">
                  <c:v>9</c:v>
                </c:pt>
                <c:pt idx="33">
                  <c:v>10</c:v>
                </c:pt>
                <c:pt idx="34">
                  <c:v>11</c:v>
                </c:pt>
                <c:pt idx="35">
                  <c:v>12</c:v>
                </c:pt>
                <c:pt idx="36">
                  <c:v>1</c:v>
                </c:pt>
                <c:pt idx="37">
                  <c:v>2</c:v>
                </c:pt>
                <c:pt idx="38">
                  <c:v>3</c:v>
                </c:pt>
                <c:pt idx="39">
                  <c:v>4</c:v>
                </c:pt>
                <c:pt idx="40">
                  <c:v>5</c:v>
                </c:pt>
                <c:pt idx="41">
                  <c:v>6</c:v>
                </c:pt>
                <c:pt idx="42">
                  <c:v>7</c:v>
                </c:pt>
                <c:pt idx="43">
                  <c:v>8</c:v>
                </c:pt>
                <c:pt idx="44">
                  <c:v>9</c:v>
                </c:pt>
                <c:pt idx="45">
                  <c:v>10</c:v>
                </c:pt>
                <c:pt idx="46">
                  <c:v>11</c:v>
                </c:pt>
                <c:pt idx="47">
                  <c:v>12</c:v>
                </c:pt>
                <c:pt idx="48">
                  <c:v>1</c:v>
                </c:pt>
                <c:pt idx="49">
                  <c:v>2</c:v>
                </c:pt>
                <c:pt idx="50">
                  <c:v>3</c:v>
                </c:pt>
                <c:pt idx="51">
                  <c:v>4</c:v>
                </c:pt>
                <c:pt idx="52">
                  <c:v>5</c:v>
                </c:pt>
                <c:pt idx="53">
                  <c:v>6</c:v>
                </c:pt>
                <c:pt idx="54">
                  <c:v>7</c:v>
                </c:pt>
                <c:pt idx="55">
                  <c:v>8</c:v>
                </c:pt>
                <c:pt idx="56">
                  <c:v>9</c:v>
                </c:pt>
                <c:pt idx="57">
                  <c:v>10</c:v>
                </c:pt>
                <c:pt idx="58">
                  <c:v>11</c:v>
                </c:pt>
                <c:pt idx="59">
                  <c:v>12</c:v>
                </c:pt>
                <c:pt idx="60">
                  <c:v>1</c:v>
                </c:pt>
                <c:pt idx="61">
                  <c:v>2</c:v>
                </c:pt>
                <c:pt idx="62">
                  <c:v>3</c:v>
                </c:pt>
                <c:pt idx="63">
                  <c:v>4</c:v>
                </c:pt>
                <c:pt idx="64">
                  <c:v>5</c:v>
                </c:pt>
                <c:pt idx="65">
                  <c:v>6</c:v>
                </c:pt>
                <c:pt idx="66">
                  <c:v>7</c:v>
                </c:pt>
                <c:pt idx="67">
                  <c:v>8</c:v>
                </c:pt>
                <c:pt idx="68">
                  <c:v>9</c:v>
                </c:pt>
                <c:pt idx="69">
                  <c:v>10</c:v>
                </c:pt>
                <c:pt idx="70">
                  <c:v>11</c:v>
                </c:pt>
                <c:pt idx="71">
                  <c:v>12</c:v>
                </c:pt>
                <c:pt idx="72">
                  <c:v>1</c:v>
                </c:pt>
                <c:pt idx="73">
                  <c:v>2</c:v>
                </c:pt>
                <c:pt idx="74">
                  <c:v>3</c:v>
                </c:pt>
                <c:pt idx="75">
                  <c:v>4</c:v>
                </c:pt>
                <c:pt idx="76">
                  <c:v>5</c:v>
                </c:pt>
                <c:pt idx="77">
                  <c:v>6</c:v>
                </c:pt>
                <c:pt idx="78">
                  <c:v>7</c:v>
                </c:pt>
                <c:pt idx="79">
                  <c:v>8</c:v>
                </c:pt>
                <c:pt idx="80">
                  <c:v>9</c:v>
                </c:pt>
                <c:pt idx="81">
                  <c:v>10</c:v>
                </c:pt>
                <c:pt idx="82">
                  <c:v>11</c:v>
                </c:pt>
                <c:pt idx="83">
                  <c:v>12</c:v>
                </c:pt>
                <c:pt idx="84">
                  <c:v>1</c:v>
                </c:pt>
                <c:pt idx="85">
                  <c:v>2</c:v>
                </c:pt>
                <c:pt idx="86">
                  <c:v>3</c:v>
                </c:pt>
                <c:pt idx="87">
                  <c:v>4</c:v>
                </c:pt>
                <c:pt idx="88">
                  <c:v>5</c:v>
                </c:pt>
                <c:pt idx="89">
                  <c:v>6</c:v>
                </c:pt>
                <c:pt idx="90">
                  <c:v>7</c:v>
                </c:pt>
                <c:pt idx="91">
                  <c:v>8</c:v>
                </c:pt>
                <c:pt idx="92">
                  <c:v>9</c:v>
                </c:pt>
                <c:pt idx="93">
                  <c:v>10</c:v>
                </c:pt>
                <c:pt idx="94">
                  <c:v>11</c:v>
                </c:pt>
                <c:pt idx="95">
                  <c:v>12</c:v>
                </c:pt>
                <c:pt idx="96">
                  <c:v>1</c:v>
                </c:pt>
                <c:pt idx="97">
                  <c:v>2</c:v>
                </c:pt>
                <c:pt idx="98">
                  <c:v>3</c:v>
                </c:pt>
                <c:pt idx="99">
                  <c:v>4</c:v>
                </c:pt>
                <c:pt idx="100">
                  <c:v>5</c:v>
                </c:pt>
                <c:pt idx="101">
                  <c:v>6</c:v>
                </c:pt>
                <c:pt idx="102">
                  <c:v>7</c:v>
                </c:pt>
                <c:pt idx="103">
                  <c:v>8</c:v>
                </c:pt>
                <c:pt idx="104">
                  <c:v>9</c:v>
                </c:pt>
                <c:pt idx="105">
                  <c:v>10</c:v>
                </c:pt>
                <c:pt idx="106">
                  <c:v>11</c:v>
                </c:pt>
                <c:pt idx="107">
                  <c:v>12</c:v>
                </c:pt>
                <c:pt idx="108">
                  <c:v>1</c:v>
                </c:pt>
                <c:pt idx="109">
                  <c:v>2</c:v>
                </c:pt>
                <c:pt idx="110">
                  <c:v>3</c:v>
                </c:pt>
                <c:pt idx="111">
                  <c:v>4</c:v>
                </c:pt>
                <c:pt idx="112">
                  <c:v>5</c:v>
                </c:pt>
                <c:pt idx="113">
                  <c:v>6</c:v>
                </c:pt>
                <c:pt idx="114">
                  <c:v>7</c:v>
                </c:pt>
                <c:pt idx="115">
                  <c:v>8</c:v>
                </c:pt>
                <c:pt idx="116">
                  <c:v>9</c:v>
                </c:pt>
                <c:pt idx="117">
                  <c:v>10</c:v>
                </c:pt>
                <c:pt idx="118">
                  <c:v>11</c:v>
                </c:pt>
                <c:pt idx="119">
                  <c:v>12</c:v>
                </c:pt>
                <c:pt idx="120">
                  <c:v>1</c:v>
                </c:pt>
                <c:pt idx="121">
                  <c:v>2</c:v>
                </c:pt>
                <c:pt idx="122">
                  <c:v>3</c:v>
                </c:pt>
                <c:pt idx="123">
                  <c:v>4</c:v>
                </c:pt>
                <c:pt idx="124">
                  <c:v>5</c:v>
                </c:pt>
                <c:pt idx="125">
                  <c:v>6</c:v>
                </c:pt>
                <c:pt idx="126">
                  <c:v>7</c:v>
                </c:pt>
                <c:pt idx="127">
                  <c:v>8</c:v>
                </c:pt>
                <c:pt idx="128">
                  <c:v>9</c:v>
                </c:pt>
                <c:pt idx="129">
                  <c:v>10</c:v>
                </c:pt>
                <c:pt idx="130">
                  <c:v>11</c:v>
                </c:pt>
                <c:pt idx="131">
                  <c:v>12</c:v>
                </c:pt>
                <c:pt idx="132">
                  <c:v>1</c:v>
                </c:pt>
                <c:pt idx="133">
                  <c:v>2</c:v>
                </c:pt>
                <c:pt idx="134">
                  <c:v>3</c:v>
                </c:pt>
                <c:pt idx="135">
                  <c:v>4</c:v>
                </c:pt>
                <c:pt idx="136">
                  <c:v>5</c:v>
                </c:pt>
                <c:pt idx="137">
                  <c:v>6</c:v>
                </c:pt>
                <c:pt idx="138">
                  <c:v>7</c:v>
                </c:pt>
                <c:pt idx="139">
                  <c:v>8</c:v>
                </c:pt>
                <c:pt idx="140">
                  <c:v>9</c:v>
                </c:pt>
                <c:pt idx="141">
                  <c:v>10</c:v>
                </c:pt>
                <c:pt idx="142">
                  <c:v>11</c:v>
                </c:pt>
                <c:pt idx="143">
                  <c:v>12</c:v>
                </c:pt>
                <c:pt idx="144">
                  <c:v>1</c:v>
                </c:pt>
                <c:pt idx="145">
                  <c:v>2</c:v>
                </c:pt>
                <c:pt idx="146">
                  <c:v>3</c:v>
                </c:pt>
                <c:pt idx="147">
                  <c:v>4</c:v>
                </c:pt>
                <c:pt idx="148">
                  <c:v>5</c:v>
                </c:pt>
                <c:pt idx="149">
                  <c:v>6</c:v>
                </c:pt>
                <c:pt idx="150">
                  <c:v>7</c:v>
                </c:pt>
                <c:pt idx="151">
                  <c:v>8</c:v>
                </c:pt>
                <c:pt idx="152">
                  <c:v>9</c:v>
                </c:pt>
                <c:pt idx="153">
                  <c:v>10</c:v>
                </c:pt>
                <c:pt idx="154">
                  <c:v>11</c:v>
                </c:pt>
                <c:pt idx="155">
                  <c:v>12</c:v>
                </c:pt>
                <c:pt idx="156">
                  <c:v>1</c:v>
                </c:pt>
                <c:pt idx="157">
                  <c:v>2</c:v>
                </c:pt>
                <c:pt idx="158">
                  <c:v>3</c:v>
                </c:pt>
                <c:pt idx="159">
                  <c:v>4</c:v>
                </c:pt>
                <c:pt idx="160">
                  <c:v>5</c:v>
                </c:pt>
                <c:pt idx="161">
                  <c:v>6</c:v>
                </c:pt>
                <c:pt idx="162">
                  <c:v>7</c:v>
                </c:pt>
                <c:pt idx="163">
                  <c:v>8</c:v>
                </c:pt>
                <c:pt idx="164">
                  <c:v>9</c:v>
                </c:pt>
                <c:pt idx="165">
                  <c:v>10</c:v>
                </c:pt>
                <c:pt idx="166">
                  <c:v>11</c:v>
                </c:pt>
                <c:pt idx="167">
                  <c:v>12</c:v>
                </c:pt>
                <c:pt idx="168">
                  <c:v>1</c:v>
                </c:pt>
                <c:pt idx="169">
                  <c:v>2</c:v>
                </c:pt>
                <c:pt idx="170">
                  <c:v>3</c:v>
                </c:pt>
                <c:pt idx="171">
                  <c:v>4</c:v>
                </c:pt>
                <c:pt idx="172">
                  <c:v>5</c:v>
                </c:pt>
                <c:pt idx="173">
                  <c:v>6</c:v>
                </c:pt>
                <c:pt idx="174">
                  <c:v>7</c:v>
                </c:pt>
                <c:pt idx="175">
                  <c:v>8</c:v>
                </c:pt>
                <c:pt idx="176">
                  <c:v>9</c:v>
                </c:pt>
                <c:pt idx="177">
                  <c:v>10</c:v>
                </c:pt>
                <c:pt idx="178">
                  <c:v>11</c:v>
                </c:pt>
                <c:pt idx="179">
                  <c:v>12</c:v>
                </c:pt>
                <c:pt idx="180">
                  <c:v>1</c:v>
                </c:pt>
                <c:pt idx="181">
                  <c:v>2</c:v>
                </c:pt>
                <c:pt idx="182">
                  <c:v>3</c:v>
                </c:pt>
                <c:pt idx="183">
                  <c:v>4</c:v>
                </c:pt>
                <c:pt idx="184">
                  <c:v>5</c:v>
                </c:pt>
                <c:pt idx="185">
                  <c:v>6</c:v>
                </c:pt>
                <c:pt idx="186">
                  <c:v>7</c:v>
                </c:pt>
                <c:pt idx="187">
                  <c:v>8</c:v>
                </c:pt>
                <c:pt idx="188">
                  <c:v>9</c:v>
                </c:pt>
                <c:pt idx="189">
                  <c:v>10</c:v>
                </c:pt>
                <c:pt idx="190">
                  <c:v>11</c:v>
                </c:pt>
                <c:pt idx="191">
                  <c:v>12</c:v>
                </c:pt>
                <c:pt idx="192">
                  <c:v>1</c:v>
                </c:pt>
                <c:pt idx="193">
                  <c:v>2</c:v>
                </c:pt>
                <c:pt idx="194">
                  <c:v>3</c:v>
                </c:pt>
                <c:pt idx="195">
                  <c:v>4</c:v>
                </c:pt>
                <c:pt idx="196">
                  <c:v>5</c:v>
                </c:pt>
                <c:pt idx="197">
                  <c:v>6</c:v>
                </c:pt>
                <c:pt idx="198">
                  <c:v>7</c:v>
                </c:pt>
                <c:pt idx="199">
                  <c:v>8</c:v>
                </c:pt>
                <c:pt idx="200">
                  <c:v>9</c:v>
                </c:pt>
                <c:pt idx="201">
                  <c:v>10</c:v>
                </c:pt>
                <c:pt idx="202">
                  <c:v>11</c:v>
                </c:pt>
                <c:pt idx="203">
                  <c:v>12</c:v>
                </c:pt>
                <c:pt idx="204">
                  <c:v>1</c:v>
                </c:pt>
                <c:pt idx="205">
                  <c:v>2</c:v>
                </c:pt>
                <c:pt idx="206">
                  <c:v>3</c:v>
                </c:pt>
                <c:pt idx="207">
                  <c:v>4</c:v>
                </c:pt>
                <c:pt idx="208">
                  <c:v>5</c:v>
                </c:pt>
                <c:pt idx="209">
                  <c:v>6</c:v>
                </c:pt>
                <c:pt idx="210">
                  <c:v>7</c:v>
                </c:pt>
                <c:pt idx="211">
                  <c:v>8</c:v>
                </c:pt>
                <c:pt idx="212">
                  <c:v>9</c:v>
                </c:pt>
                <c:pt idx="213">
                  <c:v>10</c:v>
                </c:pt>
                <c:pt idx="214">
                  <c:v>11</c:v>
                </c:pt>
                <c:pt idx="215">
                  <c:v>12</c:v>
                </c:pt>
                <c:pt idx="216">
                  <c:v>1</c:v>
                </c:pt>
                <c:pt idx="217">
                  <c:v>2</c:v>
                </c:pt>
                <c:pt idx="218">
                  <c:v>3</c:v>
                </c:pt>
                <c:pt idx="219">
                  <c:v>4</c:v>
                </c:pt>
                <c:pt idx="220">
                  <c:v>5</c:v>
                </c:pt>
                <c:pt idx="221">
                  <c:v>6</c:v>
                </c:pt>
                <c:pt idx="222">
                  <c:v>7</c:v>
                </c:pt>
                <c:pt idx="223">
                  <c:v>8</c:v>
                </c:pt>
                <c:pt idx="224">
                  <c:v>9</c:v>
                </c:pt>
                <c:pt idx="225">
                  <c:v>10</c:v>
                </c:pt>
                <c:pt idx="226">
                  <c:v>11</c:v>
                </c:pt>
                <c:pt idx="227">
                  <c:v>12</c:v>
                </c:pt>
                <c:pt idx="228">
                  <c:v>1</c:v>
                </c:pt>
                <c:pt idx="229">
                  <c:v>2</c:v>
                </c:pt>
                <c:pt idx="230">
                  <c:v>3</c:v>
                </c:pt>
                <c:pt idx="231">
                  <c:v>4</c:v>
                </c:pt>
                <c:pt idx="232">
                  <c:v>5</c:v>
                </c:pt>
                <c:pt idx="233">
                  <c:v>6</c:v>
                </c:pt>
                <c:pt idx="234">
                  <c:v>7</c:v>
                </c:pt>
                <c:pt idx="235">
                  <c:v>8</c:v>
                </c:pt>
                <c:pt idx="236">
                  <c:v>9</c:v>
                </c:pt>
                <c:pt idx="237">
                  <c:v>10</c:v>
                </c:pt>
                <c:pt idx="238">
                  <c:v>11</c:v>
                </c:pt>
                <c:pt idx="239">
                  <c:v>12</c:v>
                </c:pt>
                <c:pt idx="240">
                  <c:v>1</c:v>
                </c:pt>
                <c:pt idx="241">
                  <c:v>2</c:v>
                </c:pt>
                <c:pt idx="242">
                  <c:v>3</c:v>
                </c:pt>
                <c:pt idx="243">
                  <c:v>4</c:v>
                </c:pt>
                <c:pt idx="244">
                  <c:v>5</c:v>
                </c:pt>
                <c:pt idx="245">
                  <c:v>6</c:v>
                </c:pt>
                <c:pt idx="246">
                  <c:v>7</c:v>
                </c:pt>
                <c:pt idx="247">
                  <c:v>8</c:v>
                </c:pt>
                <c:pt idx="248">
                  <c:v>9</c:v>
                </c:pt>
                <c:pt idx="249">
                  <c:v>10</c:v>
                </c:pt>
                <c:pt idx="250">
                  <c:v>11</c:v>
                </c:pt>
                <c:pt idx="251">
                  <c:v>12</c:v>
                </c:pt>
                <c:pt idx="252">
                  <c:v>1</c:v>
                </c:pt>
                <c:pt idx="253">
                  <c:v>2</c:v>
                </c:pt>
                <c:pt idx="254">
                  <c:v>3</c:v>
                </c:pt>
                <c:pt idx="255">
                  <c:v>4</c:v>
                </c:pt>
                <c:pt idx="256">
                  <c:v>5</c:v>
                </c:pt>
                <c:pt idx="257">
                  <c:v>6</c:v>
                </c:pt>
                <c:pt idx="258">
                  <c:v>7</c:v>
                </c:pt>
                <c:pt idx="259">
                  <c:v>8</c:v>
                </c:pt>
                <c:pt idx="260">
                  <c:v>9</c:v>
                </c:pt>
                <c:pt idx="261">
                  <c:v>10</c:v>
                </c:pt>
                <c:pt idx="262">
                  <c:v>11</c:v>
                </c:pt>
                <c:pt idx="263">
                  <c:v>12</c:v>
                </c:pt>
                <c:pt idx="264">
                  <c:v>1</c:v>
                </c:pt>
                <c:pt idx="265">
                  <c:v>2</c:v>
                </c:pt>
                <c:pt idx="266">
                  <c:v>3</c:v>
                </c:pt>
                <c:pt idx="267">
                  <c:v>4</c:v>
                </c:pt>
                <c:pt idx="268">
                  <c:v>5</c:v>
                </c:pt>
                <c:pt idx="269">
                  <c:v>6</c:v>
                </c:pt>
                <c:pt idx="270">
                  <c:v>7</c:v>
                </c:pt>
                <c:pt idx="271">
                  <c:v>8</c:v>
                </c:pt>
                <c:pt idx="272">
                  <c:v>9</c:v>
                </c:pt>
                <c:pt idx="273">
                  <c:v>10</c:v>
                </c:pt>
                <c:pt idx="274">
                  <c:v>11</c:v>
                </c:pt>
                <c:pt idx="275">
                  <c:v>12</c:v>
                </c:pt>
                <c:pt idx="276">
                  <c:v>1</c:v>
                </c:pt>
                <c:pt idx="277">
                  <c:v>2</c:v>
                </c:pt>
                <c:pt idx="278">
                  <c:v>3</c:v>
                </c:pt>
                <c:pt idx="279">
                  <c:v>4</c:v>
                </c:pt>
                <c:pt idx="280">
                  <c:v>5</c:v>
                </c:pt>
                <c:pt idx="281">
                  <c:v>6</c:v>
                </c:pt>
                <c:pt idx="282">
                  <c:v>7</c:v>
                </c:pt>
                <c:pt idx="283">
                  <c:v>8</c:v>
                </c:pt>
                <c:pt idx="284">
                  <c:v>9</c:v>
                </c:pt>
                <c:pt idx="285">
                  <c:v>10</c:v>
                </c:pt>
                <c:pt idx="286">
                  <c:v>11</c:v>
                </c:pt>
                <c:pt idx="287">
                  <c:v>12</c:v>
                </c:pt>
                <c:pt idx="288">
                  <c:v>1</c:v>
                </c:pt>
                <c:pt idx="289">
                  <c:v>2</c:v>
                </c:pt>
                <c:pt idx="290">
                  <c:v>3</c:v>
                </c:pt>
                <c:pt idx="291">
                  <c:v>4</c:v>
                </c:pt>
                <c:pt idx="292">
                  <c:v>5</c:v>
                </c:pt>
                <c:pt idx="293">
                  <c:v>6</c:v>
                </c:pt>
                <c:pt idx="294">
                  <c:v>7</c:v>
                </c:pt>
                <c:pt idx="295">
                  <c:v>8</c:v>
                </c:pt>
                <c:pt idx="296">
                  <c:v>9</c:v>
                </c:pt>
                <c:pt idx="297">
                  <c:v>10</c:v>
                </c:pt>
                <c:pt idx="298">
                  <c:v>11</c:v>
                </c:pt>
                <c:pt idx="299">
                  <c:v>12</c:v>
                </c:pt>
                <c:pt idx="300">
                  <c:v>1</c:v>
                </c:pt>
                <c:pt idx="301">
                  <c:v>2</c:v>
                </c:pt>
                <c:pt idx="302">
                  <c:v>3</c:v>
                </c:pt>
                <c:pt idx="303">
                  <c:v>4</c:v>
                </c:pt>
                <c:pt idx="304">
                  <c:v>5</c:v>
                </c:pt>
                <c:pt idx="305">
                  <c:v>6</c:v>
                </c:pt>
                <c:pt idx="306">
                  <c:v>7</c:v>
                </c:pt>
                <c:pt idx="307">
                  <c:v>8</c:v>
                </c:pt>
                <c:pt idx="308">
                  <c:v>9</c:v>
                </c:pt>
                <c:pt idx="309">
                  <c:v>10</c:v>
                </c:pt>
                <c:pt idx="310">
                  <c:v>11</c:v>
                </c:pt>
                <c:pt idx="311">
                  <c:v>12</c:v>
                </c:pt>
                <c:pt idx="312">
                  <c:v>1</c:v>
                </c:pt>
                <c:pt idx="313">
                  <c:v>2</c:v>
                </c:pt>
                <c:pt idx="314">
                  <c:v>3</c:v>
                </c:pt>
                <c:pt idx="315">
                  <c:v>4</c:v>
                </c:pt>
                <c:pt idx="316">
                  <c:v>5</c:v>
                </c:pt>
                <c:pt idx="317">
                  <c:v>6</c:v>
                </c:pt>
                <c:pt idx="318">
                  <c:v>7</c:v>
                </c:pt>
                <c:pt idx="319">
                  <c:v>8</c:v>
                </c:pt>
                <c:pt idx="320">
                  <c:v>9</c:v>
                </c:pt>
                <c:pt idx="321">
                  <c:v>10</c:v>
                </c:pt>
                <c:pt idx="322">
                  <c:v>11</c:v>
                </c:pt>
                <c:pt idx="323">
                  <c:v>12</c:v>
                </c:pt>
                <c:pt idx="324">
                  <c:v>1</c:v>
                </c:pt>
                <c:pt idx="325">
                  <c:v>2</c:v>
                </c:pt>
                <c:pt idx="326">
                  <c:v>3</c:v>
                </c:pt>
                <c:pt idx="327">
                  <c:v>4</c:v>
                </c:pt>
                <c:pt idx="328">
                  <c:v>5</c:v>
                </c:pt>
                <c:pt idx="329">
                  <c:v>6</c:v>
                </c:pt>
                <c:pt idx="330">
                  <c:v>7</c:v>
                </c:pt>
                <c:pt idx="331">
                  <c:v>8</c:v>
                </c:pt>
                <c:pt idx="332">
                  <c:v>9</c:v>
                </c:pt>
                <c:pt idx="333">
                  <c:v>10</c:v>
                </c:pt>
                <c:pt idx="334">
                  <c:v>11</c:v>
                </c:pt>
                <c:pt idx="335">
                  <c:v>12</c:v>
                </c:pt>
                <c:pt idx="336">
                  <c:v>1</c:v>
                </c:pt>
                <c:pt idx="337">
                  <c:v>2</c:v>
                </c:pt>
                <c:pt idx="338">
                  <c:v>3</c:v>
                </c:pt>
                <c:pt idx="339">
                  <c:v>4</c:v>
                </c:pt>
                <c:pt idx="340">
                  <c:v>5</c:v>
                </c:pt>
                <c:pt idx="341">
                  <c:v>6</c:v>
                </c:pt>
                <c:pt idx="342">
                  <c:v>7</c:v>
                </c:pt>
                <c:pt idx="343">
                  <c:v>8</c:v>
                </c:pt>
                <c:pt idx="344">
                  <c:v>9</c:v>
                </c:pt>
                <c:pt idx="345">
                  <c:v>10</c:v>
                </c:pt>
                <c:pt idx="346">
                  <c:v>11</c:v>
                </c:pt>
                <c:pt idx="347">
                  <c:v>12</c:v>
                </c:pt>
                <c:pt idx="348">
                  <c:v>1</c:v>
                </c:pt>
                <c:pt idx="349">
                  <c:v>2</c:v>
                </c:pt>
                <c:pt idx="350">
                  <c:v>3</c:v>
                </c:pt>
                <c:pt idx="351">
                  <c:v>4</c:v>
                </c:pt>
                <c:pt idx="352">
                  <c:v>5</c:v>
                </c:pt>
                <c:pt idx="353">
                  <c:v>6</c:v>
                </c:pt>
                <c:pt idx="354">
                  <c:v>7</c:v>
                </c:pt>
                <c:pt idx="355">
                  <c:v>8</c:v>
                </c:pt>
                <c:pt idx="356">
                  <c:v>9</c:v>
                </c:pt>
                <c:pt idx="357">
                  <c:v>10</c:v>
                </c:pt>
                <c:pt idx="358">
                  <c:v>11</c:v>
                </c:pt>
                <c:pt idx="359">
                  <c:v>12</c:v>
                </c:pt>
                <c:pt idx="360">
                  <c:v>1</c:v>
                </c:pt>
                <c:pt idx="361">
                  <c:v>2</c:v>
                </c:pt>
                <c:pt idx="362">
                  <c:v>3</c:v>
                </c:pt>
                <c:pt idx="363">
                  <c:v>4</c:v>
                </c:pt>
                <c:pt idx="364">
                  <c:v>5</c:v>
                </c:pt>
                <c:pt idx="365">
                  <c:v>6</c:v>
                </c:pt>
                <c:pt idx="366">
                  <c:v>7</c:v>
                </c:pt>
                <c:pt idx="367">
                  <c:v>8</c:v>
                </c:pt>
                <c:pt idx="368">
                  <c:v>9</c:v>
                </c:pt>
                <c:pt idx="369">
                  <c:v>10</c:v>
                </c:pt>
                <c:pt idx="370">
                  <c:v>11</c:v>
                </c:pt>
                <c:pt idx="371">
                  <c:v>12</c:v>
                </c:pt>
                <c:pt idx="372">
                  <c:v>1</c:v>
                </c:pt>
                <c:pt idx="373">
                  <c:v>2</c:v>
                </c:pt>
                <c:pt idx="374">
                  <c:v>3</c:v>
                </c:pt>
                <c:pt idx="375">
                  <c:v>4</c:v>
                </c:pt>
                <c:pt idx="376">
                  <c:v>5</c:v>
                </c:pt>
                <c:pt idx="377">
                  <c:v>6</c:v>
                </c:pt>
                <c:pt idx="378">
                  <c:v>7</c:v>
                </c:pt>
                <c:pt idx="379">
                  <c:v>8</c:v>
                </c:pt>
                <c:pt idx="380">
                  <c:v>9</c:v>
                </c:pt>
                <c:pt idx="381">
                  <c:v>10</c:v>
                </c:pt>
                <c:pt idx="382">
                  <c:v>11</c:v>
                </c:pt>
                <c:pt idx="383">
                  <c:v>12</c:v>
                </c:pt>
                <c:pt idx="384">
                  <c:v>1</c:v>
                </c:pt>
                <c:pt idx="385">
                  <c:v>2</c:v>
                </c:pt>
                <c:pt idx="386">
                  <c:v>3</c:v>
                </c:pt>
                <c:pt idx="387">
                  <c:v>4</c:v>
                </c:pt>
                <c:pt idx="388">
                  <c:v>5</c:v>
                </c:pt>
                <c:pt idx="389">
                  <c:v>6</c:v>
                </c:pt>
                <c:pt idx="390">
                  <c:v>7</c:v>
                </c:pt>
                <c:pt idx="391">
                  <c:v>8</c:v>
                </c:pt>
                <c:pt idx="392">
                  <c:v>9</c:v>
                </c:pt>
                <c:pt idx="393">
                  <c:v>10</c:v>
                </c:pt>
                <c:pt idx="394">
                  <c:v>11</c:v>
                </c:pt>
                <c:pt idx="395">
                  <c:v>12</c:v>
                </c:pt>
                <c:pt idx="396">
                  <c:v>1</c:v>
                </c:pt>
                <c:pt idx="397">
                  <c:v>2</c:v>
                </c:pt>
                <c:pt idx="398">
                  <c:v>3</c:v>
                </c:pt>
                <c:pt idx="399">
                  <c:v>4</c:v>
                </c:pt>
                <c:pt idx="400">
                  <c:v>5</c:v>
                </c:pt>
                <c:pt idx="401">
                  <c:v>6</c:v>
                </c:pt>
                <c:pt idx="402">
                  <c:v>7</c:v>
                </c:pt>
                <c:pt idx="403">
                  <c:v>8</c:v>
                </c:pt>
                <c:pt idx="404">
                  <c:v>9</c:v>
                </c:pt>
                <c:pt idx="405">
                  <c:v>10</c:v>
                </c:pt>
                <c:pt idx="406">
                  <c:v>11</c:v>
                </c:pt>
                <c:pt idx="407">
                  <c:v>12</c:v>
                </c:pt>
                <c:pt idx="408">
                  <c:v>1</c:v>
                </c:pt>
                <c:pt idx="409">
                  <c:v>2</c:v>
                </c:pt>
                <c:pt idx="410">
                  <c:v>3</c:v>
                </c:pt>
                <c:pt idx="411">
                  <c:v>4</c:v>
                </c:pt>
                <c:pt idx="412">
                  <c:v>5</c:v>
                </c:pt>
                <c:pt idx="413">
                  <c:v>6</c:v>
                </c:pt>
                <c:pt idx="414">
                  <c:v>7</c:v>
                </c:pt>
                <c:pt idx="415">
                  <c:v>8</c:v>
                </c:pt>
                <c:pt idx="416">
                  <c:v>9</c:v>
                </c:pt>
                <c:pt idx="417">
                  <c:v>10</c:v>
                </c:pt>
                <c:pt idx="418">
                  <c:v>11</c:v>
                </c:pt>
                <c:pt idx="419">
                  <c:v>12</c:v>
                </c:pt>
                <c:pt idx="420">
                  <c:v>1</c:v>
                </c:pt>
                <c:pt idx="421">
                  <c:v>2</c:v>
                </c:pt>
                <c:pt idx="422">
                  <c:v>3</c:v>
                </c:pt>
                <c:pt idx="423">
                  <c:v>4</c:v>
                </c:pt>
                <c:pt idx="424">
                  <c:v>5</c:v>
                </c:pt>
                <c:pt idx="425">
                  <c:v>6</c:v>
                </c:pt>
                <c:pt idx="426">
                  <c:v>7</c:v>
                </c:pt>
                <c:pt idx="427">
                  <c:v>8</c:v>
                </c:pt>
                <c:pt idx="428">
                  <c:v>9</c:v>
                </c:pt>
                <c:pt idx="429">
                  <c:v>10</c:v>
                </c:pt>
                <c:pt idx="430">
                  <c:v>11</c:v>
                </c:pt>
                <c:pt idx="431">
                  <c:v>12</c:v>
                </c:pt>
                <c:pt idx="432">
                  <c:v>1</c:v>
                </c:pt>
                <c:pt idx="433">
                  <c:v>2</c:v>
                </c:pt>
                <c:pt idx="434">
                  <c:v>3</c:v>
                </c:pt>
                <c:pt idx="435">
                  <c:v>4</c:v>
                </c:pt>
                <c:pt idx="436">
                  <c:v>5</c:v>
                </c:pt>
                <c:pt idx="437">
                  <c:v>6</c:v>
                </c:pt>
                <c:pt idx="438">
                  <c:v>7</c:v>
                </c:pt>
                <c:pt idx="439">
                  <c:v>8</c:v>
                </c:pt>
                <c:pt idx="440">
                  <c:v>9</c:v>
                </c:pt>
                <c:pt idx="441">
                  <c:v>10</c:v>
                </c:pt>
                <c:pt idx="442">
                  <c:v>11</c:v>
                </c:pt>
                <c:pt idx="443">
                  <c:v>12</c:v>
                </c:pt>
                <c:pt idx="444">
                  <c:v>1</c:v>
                </c:pt>
                <c:pt idx="445">
                  <c:v>2</c:v>
                </c:pt>
                <c:pt idx="446">
                  <c:v>3</c:v>
                </c:pt>
                <c:pt idx="447">
                  <c:v>4</c:v>
                </c:pt>
                <c:pt idx="448">
                  <c:v>5</c:v>
                </c:pt>
                <c:pt idx="449">
                  <c:v>6</c:v>
                </c:pt>
                <c:pt idx="450">
                  <c:v>7</c:v>
                </c:pt>
                <c:pt idx="451">
                  <c:v>8</c:v>
                </c:pt>
                <c:pt idx="452">
                  <c:v>9</c:v>
                </c:pt>
                <c:pt idx="453">
                  <c:v>10</c:v>
                </c:pt>
                <c:pt idx="454">
                  <c:v>11</c:v>
                </c:pt>
                <c:pt idx="455">
                  <c:v>12</c:v>
                </c:pt>
                <c:pt idx="456">
                  <c:v>1</c:v>
                </c:pt>
                <c:pt idx="457">
                  <c:v>2</c:v>
                </c:pt>
                <c:pt idx="458">
                  <c:v>3</c:v>
                </c:pt>
                <c:pt idx="459">
                  <c:v>4</c:v>
                </c:pt>
                <c:pt idx="460">
                  <c:v>5</c:v>
                </c:pt>
                <c:pt idx="461">
                  <c:v>6</c:v>
                </c:pt>
                <c:pt idx="462">
                  <c:v>7</c:v>
                </c:pt>
                <c:pt idx="463">
                  <c:v>8</c:v>
                </c:pt>
                <c:pt idx="464">
                  <c:v>9</c:v>
                </c:pt>
                <c:pt idx="465">
                  <c:v>10</c:v>
                </c:pt>
                <c:pt idx="466">
                  <c:v>11</c:v>
                </c:pt>
                <c:pt idx="467">
                  <c:v>12</c:v>
                </c:pt>
                <c:pt idx="468">
                  <c:v>1</c:v>
                </c:pt>
                <c:pt idx="469">
                  <c:v>2</c:v>
                </c:pt>
                <c:pt idx="470">
                  <c:v>3</c:v>
                </c:pt>
                <c:pt idx="471">
                  <c:v>4</c:v>
                </c:pt>
                <c:pt idx="472">
                  <c:v>5</c:v>
                </c:pt>
                <c:pt idx="473">
                  <c:v>6</c:v>
                </c:pt>
                <c:pt idx="474">
                  <c:v>7</c:v>
                </c:pt>
                <c:pt idx="475">
                  <c:v>8</c:v>
                </c:pt>
                <c:pt idx="476">
                  <c:v>9</c:v>
                </c:pt>
                <c:pt idx="477">
                  <c:v>10</c:v>
                </c:pt>
                <c:pt idx="478">
                  <c:v>11</c:v>
                </c:pt>
                <c:pt idx="479">
                  <c:v>12</c:v>
                </c:pt>
                <c:pt idx="480">
                  <c:v>1</c:v>
                </c:pt>
                <c:pt idx="481">
                  <c:v>2</c:v>
                </c:pt>
                <c:pt idx="482">
                  <c:v>3</c:v>
                </c:pt>
                <c:pt idx="483">
                  <c:v>4</c:v>
                </c:pt>
                <c:pt idx="484">
                  <c:v>5</c:v>
                </c:pt>
                <c:pt idx="485">
                  <c:v>6</c:v>
                </c:pt>
                <c:pt idx="486">
                  <c:v>7</c:v>
                </c:pt>
                <c:pt idx="487">
                  <c:v>8</c:v>
                </c:pt>
                <c:pt idx="488">
                  <c:v>9</c:v>
                </c:pt>
                <c:pt idx="489">
                  <c:v>10</c:v>
                </c:pt>
                <c:pt idx="490">
                  <c:v>11</c:v>
                </c:pt>
                <c:pt idx="491">
                  <c:v>12</c:v>
                </c:pt>
                <c:pt idx="492">
                  <c:v>1</c:v>
                </c:pt>
                <c:pt idx="493">
                  <c:v>2</c:v>
                </c:pt>
                <c:pt idx="494">
                  <c:v>3</c:v>
                </c:pt>
                <c:pt idx="495">
                  <c:v>4</c:v>
                </c:pt>
                <c:pt idx="496">
                  <c:v>5</c:v>
                </c:pt>
                <c:pt idx="497">
                  <c:v>6</c:v>
                </c:pt>
                <c:pt idx="498">
                  <c:v>7</c:v>
                </c:pt>
                <c:pt idx="499">
                  <c:v>8</c:v>
                </c:pt>
                <c:pt idx="500">
                  <c:v>9</c:v>
                </c:pt>
                <c:pt idx="501">
                  <c:v>10</c:v>
                </c:pt>
                <c:pt idx="502">
                  <c:v>11</c:v>
                </c:pt>
                <c:pt idx="503">
                  <c:v>12</c:v>
                </c:pt>
                <c:pt idx="504">
                  <c:v>1</c:v>
                </c:pt>
                <c:pt idx="505">
                  <c:v>2</c:v>
                </c:pt>
                <c:pt idx="506">
                  <c:v>3</c:v>
                </c:pt>
                <c:pt idx="507">
                  <c:v>4</c:v>
                </c:pt>
                <c:pt idx="508">
                  <c:v>5</c:v>
                </c:pt>
                <c:pt idx="509">
                  <c:v>6</c:v>
                </c:pt>
                <c:pt idx="510">
                  <c:v>7</c:v>
                </c:pt>
                <c:pt idx="511">
                  <c:v>8</c:v>
                </c:pt>
                <c:pt idx="512">
                  <c:v>9</c:v>
                </c:pt>
                <c:pt idx="513">
                  <c:v>10</c:v>
                </c:pt>
                <c:pt idx="514">
                  <c:v>11</c:v>
                </c:pt>
                <c:pt idx="515">
                  <c:v>12</c:v>
                </c:pt>
                <c:pt idx="516">
                  <c:v>1</c:v>
                </c:pt>
                <c:pt idx="517">
                  <c:v>2</c:v>
                </c:pt>
                <c:pt idx="518">
                  <c:v>3</c:v>
                </c:pt>
                <c:pt idx="519">
                  <c:v>4</c:v>
                </c:pt>
                <c:pt idx="520">
                  <c:v>5</c:v>
                </c:pt>
                <c:pt idx="521">
                  <c:v>6</c:v>
                </c:pt>
                <c:pt idx="522">
                  <c:v>7</c:v>
                </c:pt>
                <c:pt idx="523">
                  <c:v>8</c:v>
                </c:pt>
                <c:pt idx="524">
                  <c:v>9</c:v>
                </c:pt>
                <c:pt idx="525">
                  <c:v>10</c:v>
                </c:pt>
                <c:pt idx="526">
                  <c:v>11</c:v>
                </c:pt>
                <c:pt idx="527">
                  <c:v>12</c:v>
                </c:pt>
                <c:pt idx="528">
                  <c:v>1</c:v>
                </c:pt>
                <c:pt idx="529">
                  <c:v>2</c:v>
                </c:pt>
                <c:pt idx="530">
                  <c:v>3</c:v>
                </c:pt>
                <c:pt idx="531">
                  <c:v>4</c:v>
                </c:pt>
                <c:pt idx="532">
                  <c:v>5</c:v>
                </c:pt>
                <c:pt idx="533">
                  <c:v>6</c:v>
                </c:pt>
                <c:pt idx="534">
                  <c:v>7</c:v>
                </c:pt>
                <c:pt idx="535">
                  <c:v>8</c:v>
                </c:pt>
                <c:pt idx="536">
                  <c:v>9</c:v>
                </c:pt>
                <c:pt idx="537">
                  <c:v>10</c:v>
                </c:pt>
                <c:pt idx="538">
                  <c:v>11</c:v>
                </c:pt>
                <c:pt idx="539">
                  <c:v>12</c:v>
                </c:pt>
                <c:pt idx="540">
                  <c:v>1</c:v>
                </c:pt>
                <c:pt idx="541">
                  <c:v>2</c:v>
                </c:pt>
                <c:pt idx="542">
                  <c:v>3</c:v>
                </c:pt>
                <c:pt idx="543">
                  <c:v>4</c:v>
                </c:pt>
                <c:pt idx="544">
                  <c:v>5</c:v>
                </c:pt>
                <c:pt idx="545">
                  <c:v>6</c:v>
                </c:pt>
                <c:pt idx="546">
                  <c:v>7</c:v>
                </c:pt>
                <c:pt idx="547">
                  <c:v>8</c:v>
                </c:pt>
                <c:pt idx="548">
                  <c:v>9</c:v>
                </c:pt>
                <c:pt idx="549">
                  <c:v>10</c:v>
                </c:pt>
                <c:pt idx="550">
                  <c:v>11</c:v>
                </c:pt>
                <c:pt idx="551">
                  <c:v>12</c:v>
                </c:pt>
                <c:pt idx="552">
                  <c:v>1</c:v>
                </c:pt>
                <c:pt idx="553">
                  <c:v>2</c:v>
                </c:pt>
                <c:pt idx="554">
                  <c:v>3</c:v>
                </c:pt>
                <c:pt idx="555">
                  <c:v>4</c:v>
                </c:pt>
                <c:pt idx="556">
                  <c:v>5</c:v>
                </c:pt>
                <c:pt idx="557">
                  <c:v>6</c:v>
                </c:pt>
                <c:pt idx="558">
                  <c:v>7</c:v>
                </c:pt>
                <c:pt idx="559">
                  <c:v>8</c:v>
                </c:pt>
                <c:pt idx="560">
                  <c:v>9</c:v>
                </c:pt>
                <c:pt idx="561">
                  <c:v>10</c:v>
                </c:pt>
                <c:pt idx="562">
                  <c:v>11</c:v>
                </c:pt>
                <c:pt idx="563">
                  <c:v>12</c:v>
                </c:pt>
                <c:pt idx="564">
                  <c:v>1</c:v>
                </c:pt>
                <c:pt idx="565">
                  <c:v>2</c:v>
                </c:pt>
                <c:pt idx="566">
                  <c:v>3</c:v>
                </c:pt>
                <c:pt idx="567">
                  <c:v>4</c:v>
                </c:pt>
                <c:pt idx="568">
                  <c:v>5</c:v>
                </c:pt>
                <c:pt idx="569">
                  <c:v>6</c:v>
                </c:pt>
                <c:pt idx="570">
                  <c:v>7</c:v>
                </c:pt>
                <c:pt idx="571">
                  <c:v>8</c:v>
                </c:pt>
                <c:pt idx="572">
                  <c:v>9</c:v>
                </c:pt>
                <c:pt idx="573">
                  <c:v>10</c:v>
                </c:pt>
                <c:pt idx="574">
                  <c:v>11</c:v>
                </c:pt>
                <c:pt idx="575">
                  <c:v>12</c:v>
                </c:pt>
                <c:pt idx="576">
                  <c:v>1</c:v>
                </c:pt>
                <c:pt idx="577">
                  <c:v>2</c:v>
                </c:pt>
                <c:pt idx="578">
                  <c:v>3</c:v>
                </c:pt>
                <c:pt idx="579">
                  <c:v>4</c:v>
                </c:pt>
                <c:pt idx="580">
                  <c:v>5</c:v>
                </c:pt>
                <c:pt idx="581">
                  <c:v>6</c:v>
                </c:pt>
                <c:pt idx="582">
                  <c:v>7</c:v>
                </c:pt>
                <c:pt idx="583">
                  <c:v>8</c:v>
                </c:pt>
                <c:pt idx="584">
                  <c:v>9</c:v>
                </c:pt>
                <c:pt idx="585">
                  <c:v>10</c:v>
                </c:pt>
                <c:pt idx="586">
                  <c:v>11</c:v>
                </c:pt>
                <c:pt idx="587">
                  <c:v>12</c:v>
                </c:pt>
                <c:pt idx="588">
                  <c:v>1</c:v>
                </c:pt>
                <c:pt idx="589">
                  <c:v>2</c:v>
                </c:pt>
                <c:pt idx="590">
                  <c:v>3</c:v>
                </c:pt>
                <c:pt idx="591">
                  <c:v>4</c:v>
                </c:pt>
                <c:pt idx="592">
                  <c:v>5</c:v>
                </c:pt>
                <c:pt idx="593">
                  <c:v>6</c:v>
                </c:pt>
                <c:pt idx="594">
                  <c:v>7</c:v>
                </c:pt>
                <c:pt idx="595">
                  <c:v>8</c:v>
                </c:pt>
                <c:pt idx="596">
                  <c:v>9</c:v>
                </c:pt>
                <c:pt idx="597">
                  <c:v>10</c:v>
                </c:pt>
                <c:pt idx="598">
                  <c:v>11</c:v>
                </c:pt>
                <c:pt idx="599">
                  <c:v>12</c:v>
                </c:pt>
                <c:pt idx="600">
                  <c:v>1</c:v>
                </c:pt>
                <c:pt idx="601">
                  <c:v>2</c:v>
                </c:pt>
                <c:pt idx="602">
                  <c:v>3</c:v>
                </c:pt>
                <c:pt idx="603">
                  <c:v>4</c:v>
                </c:pt>
                <c:pt idx="604">
                  <c:v>5</c:v>
                </c:pt>
                <c:pt idx="605">
                  <c:v>6</c:v>
                </c:pt>
                <c:pt idx="606">
                  <c:v>7</c:v>
                </c:pt>
                <c:pt idx="607">
                  <c:v>8</c:v>
                </c:pt>
                <c:pt idx="608">
                  <c:v>9</c:v>
                </c:pt>
                <c:pt idx="609">
                  <c:v>10</c:v>
                </c:pt>
                <c:pt idx="610">
                  <c:v>11</c:v>
                </c:pt>
                <c:pt idx="611">
                  <c:v>12</c:v>
                </c:pt>
                <c:pt idx="612">
                  <c:v>1</c:v>
                </c:pt>
                <c:pt idx="613">
                  <c:v>2</c:v>
                </c:pt>
                <c:pt idx="614">
                  <c:v>3</c:v>
                </c:pt>
                <c:pt idx="615">
                  <c:v>4</c:v>
                </c:pt>
                <c:pt idx="616">
                  <c:v>5</c:v>
                </c:pt>
                <c:pt idx="617">
                  <c:v>6</c:v>
                </c:pt>
                <c:pt idx="618">
                  <c:v>7</c:v>
                </c:pt>
                <c:pt idx="619">
                  <c:v>8</c:v>
                </c:pt>
                <c:pt idx="620">
                  <c:v>9</c:v>
                </c:pt>
                <c:pt idx="621">
                  <c:v>10</c:v>
                </c:pt>
                <c:pt idx="622">
                  <c:v>11</c:v>
                </c:pt>
                <c:pt idx="623">
                  <c:v>12</c:v>
                </c:pt>
                <c:pt idx="624">
                  <c:v>1</c:v>
                </c:pt>
                <c:pt idx="625">
                  <c:v>2</c:v>
                </c:pt>
                <c:pt idx="626">
                  <c:v>3</c:v>
                </c:pt>
                <c:pt idx="627">
                  <c:v>4</c:v>
                </c:pt>
                <c:pt idx="628">
                  <c:v>5</c:v>
                </c:pt>
                <c:pt idx="629">
                  <c:v>6</c:v>
                </c:pt>
                <c:pt idx="630">
                  <c:v>7</c:v>
                </c:pt>
                <c:pt idx="631">
                  <c:v>8</c:v>
                </c:pt>
                <c:pt idx="632">
                  <c:v>9</c:v>
                </c:pt>
                <c:pt idx="633">
                  <c:v>10</c:v>
                </c:pt>
                <c:pt idx="634">
                  <c:v>11</c:v>
                </c:pt>
                <c:pt idx="635">
                  <c:v>12</c:v>
                </c:pt>
                <c:pt idx="636">
                  <c:v>1</c:v>
                </c:pt>
                <c:pt idx="637">
                  <c:v>2</c:v>
                </c:pt>
                <c:pt idx="638">
                  <c:v>3</c:v>
                </c:pt>
                <c:pt idx="639">
                  <c:v>4</c:v>
                </c:pt>
                <c:pt idx="640">
                  <c:v>5</c:v>
                </c:pt>
                <c:pt idx="641">
                  <c:v>6</c:v>
                </c:pt>
                <c:pt idx="642">
                  <c:v>7</c:v>
                </c:pt>
                <c:pt idx="643">
                  <c:v>8</c:v>
                </c:pt>
                <c:pt idx="644">
                  <c:v>9</c:v>
                </c:pt>
                <c:pt idx="645">
                  <c:v>10</c:v>
                </c:pt>
                <c:pt idx="646">
                  <c:v>11</c:v>
                </c:pt>
                <c:pt idx="647">
                  <c:v>12</c:v>
                </c:pt>
                <c:pt idx="648">
                  <c:v>1</c:v>
                </c:pt>
                <c:pt idx="649">
                  <c:v>2</c:v>
                </c:pt>
                <c:pt idx="650">
                  <c:v>3</c:v>
                </c:pt>
                <c:pt idx="651">
                  <c:v>4</c:v>
                </c:pt>
                <c:pt idx="652">
                  <c:v>5</c:v>
                </c:pt>
                <c:pt idx="653">
                  <c:v>6</c:v>
                </c:pt>
                <c:pt idx="654">
                  <c:v>7</c:v>
                </c:pt>
                <c:pt idx="655">
                  <c:v>8</c:v>
                </c:pt>
                <c:pt idx="656">
                  <c:v>9</c:v>
                </c:pt>
                <c:pt idx="657">
                  <c:v>10</c:v>
                </c:pt>
                <c:pt idx="658">
                  <c:v>11</c:v>
                </c:pt>
                <c:pt idx="659">
                  <c:v>12</c:v>
                </c:pt>
                <c:pt idx="660">
                  <c:v>1</c:v>
                </c:pt>
                <c:pt idx="661">
                  <c:v>2</c:v>
                </c:pt>
                <c:pt idx="662">
                  <c:v>3</c:v>
                </c:pt>
                <c:pt idx="663">
                  <c:v>4</c:v>
                </c:pt>
                <c:pt idx="664">
                  <c:v>5</c:v>
                </c:pt>
                <c:pt idx="665">
                  <c:v>6</c:v>
                </c:pt>
                <c:pt idx="666">
                  <c:v>7</c:v>
                </c:pt>
                <c:pt idx="667">
                  <c:v>8</c:v>
                </c:pt>
                <c:pt idx="668">
                  <c:v>9</c:v>
                </c:pt>
                <c:pt idx="669">
                  <c:v>10</c:v>
                </c:pt>
                <c:pt idx="670">
                  <c:v>11</c:v>
                </c:pt>
                <c:pt idx="671">
                  <c:v>12</c:v>
                </c:pt>
                <c:pt idx="672">
                  <c:v>1</c:v>
                </c:pt>
                <c:pt idx="673">
                  <c:v>2</c:v>
                </c:pt>
                <c:pt idx="674">
                  <c:v>3</c:v>
                </c:pt>
                <c:pt idx="675">
                  <c:v>4</c:v>
                </c:pt>
                <c:pt idx="676">
                  <c:v>5</c:v>
                </c:pt>
                <c:pt idx="677">
                  <c:v>6</c:v>
                </c:pt>
                <c:pt idx="678">
                  <c:v>7</c:v>
                </c:pt>
                <c:pt idx="679">
                  <c:v>8</c:v>
                </c:pt>
                <c:pt idx="680">
                  <c:v>9</c:v>
                </c:pt>
                <c:pt idx="681">
                  <c:v>10</c:v>
                </c:pt>
                <c:pt idx="682">
                  <c:v>11</c:v>
                </c:pt>
                <c:pt idx="683">
                  <c:v>12</c:v>
                </c:pt>
                <c:pt idx="684">
                  <c:v>1</c:v>
                </c:pt>
                <c:pt idx="685">
                  <c:v>2</c:v>
                </c:pt>
                <c:pt idx="686">
                  <c:v>3</c:v>
                </c:pt>
                <c:pt idx="687">
                  <c:v>4</c:v>
                </c:pt>
                <c:pt idx="688">
                  <c:v>5</c:v>
                </c:pt>
                <c:pt idx="689">
                  <c:v>6</c:v>
                </c:pt>
                <c:pt idx="690">
                  <c:v>7</c:v>
                </c:pt>
                <c:pt idx="691">
                  <c:v>8</c:v>
                </c:pt>
                <c:pt idx="692">
                  <c:v>9</c:v>
                </c:pt>
                <c:pt idx="693">
                  <c:v>10</c:v>
                </c:pt>
                <c:pt idx="694">
                  <c:v>11</c:v>
                </c:pt>
                <c:pt idx="695">
                  <c:v>12</c:v>
                </c:pt>
                <c:pt idx="696">
                  <c:v>1</c:v>
                </c:pt>
                <c:pt idx="697">
                  <c:v>2</c:v>
                </c:pt>
                <c:pt idx="698">
                  <c:v>3</c:v>
                </c:pt>
                <c:pt idx="699">
                  <c:v>4</c:v>
                </c:pt>
                <c:pt idx="700">
                  <c:v>5</c:v>
                </c:pt>
                <c:pt idx="701">
                  <c:v>6</c:v>
                </c:pt>
                <c:pt idx="702">
                  <c:v>7</c:v>
                </c:pt>
                <c:pt idx="703">
                  <c:v>8</c:v>
                </c:pt>
                <c:pt idx="704">
                  <c:v>9</c:v>
                </c:pt>
                <c:pt idx="705">
                  <c:v>10</c:v>
                </c:pt>
                <c:pt idx="706">
                  <c:v>11</c:v>
                </c:pt>
                <c:pt idx="707">
                  <c:v>12</c:v>
                </c:pt>
                <c:pt idx="708">
                  <c:v>1</c:v>
                </c:pt>
                <c:pt idx="709">
                  <c:v>2</c:v>
                </c:pt>
                <c:pt idx="710">
                  <c:v>3</c:v>
                </c:pt>
                <c:pt idx="711">
                  <c:v>4</c:v>
                </c:pt>
                <c:pt idx="712">
                  <c:v>5</c:v>
                </c:pt>
                <c:pt idx="713">
                  <c:v>6</c:v>
                </c:pt>
                <c:pt idx="714">
                  <c:v>7</c:v>
                </c:pt>
                <c:pt idx="715">
                  <c:v>8</c:v>
                </c:pt>
                <c:pt idx="716">
                  <c:v>9</c:v>
                </c:pt>
                <c:pt idx="717">
                  <c:v>10</c:v>
                </c:pt>
                <c:pt idx="718">
                  <c:v>11</c:v>
                </c:pt>
                <c:pt idx="719">
                  <c:v>12</c:v>
                </c:pt>
              </c:numCache>
            </c:numRef>
          </c:yVal>
          <c:smooth val="0"/>
        </c:ser>
        <c:dLbls>
          <c:showLegendKey val="0"/>
          <c:showVal val="0"/>
          <c:showCatName val="0"/>
          <c:showSerName val="0"/>
          <c:showPercent val="0"/>
          <c:showBubbleSize val="0"/>
        </c:dLbls>
        <c:axId val="225484976"/>
        <c:axId val="225485368"/>
      </c:scatterChart>
      <c:valAx>
        <c:axId val="225484976"/>
        <c:scaling>
          <c:orientation val="minMax"/>
          <c:max val="1.5"/>
          <c:min val="-1.5"/>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225485368"/>
        <c:crosses val="autoZero"/>
        <c:crossBetween val="midCat"/>
        <c:majorUnit val="0.5"/>
      </c:valAx>
      <c:valAx>
        <c:axId val="225485368"/>
        <c:scaling>
          <c:orientation val="minMax"/>
          <c:max val="12"/>
          <c:min val="0"/>
        </c:scaling>
        <c:delete val="0"/>
        <c:axPos val="l"/>
        <c:majorGridlines>
          <c:spPr>
            <a:ln>
              <a:solidFill>
                <a:schemeClr val="accent6">
                  <a:lumMod val="60000"/>
                  <a:lumOff val="40000"/>
                </a:schemeClr>
              </a:solidFill>
            </a:ln>
          </c:spPr>
        </c:majorGridlines>
        <c:numFmt formatCode="General" sourceLinked="1"/>
        <c:majorTickMark val="out"/>
        <c:minorTickMark val="none"/>
        <c:tickLblPos val="low"/>
        <c:spPr>
          <a:ln>
            <a:solidFill>
              <a:schemeClr val="tx1"/>
            </a:solidFill>
          </a:ln>
        </c:spPr>
        <c:txPr>
          <a:bodyPr/>
          <a:lstStyle/>
          <a:p>
            <a:pPr>
              <a:defRPr>
                <a:solidFill>
                  <a:schemeClr val="bg1"/>
                </a:solidFill>
              </a:defRPr>
            </a:pPr>
            <a:endParaRPr lang="en-US"/>
          </a:p>
        </c:txPr>
        <c:crossAx val="225484976"/>
        <c:crosses val="autoZero"/>
        <c:crossBetween val="midCat"/>
        <c:majorUnit val="1"/>
      </c:valAx>
    </c:plotArea>
    <c:plotVisOnly val="1"/>
    <c:dispBlanksAs val="gap"/>
    <c:showDLblsOverMax val="0"/>
  </c:chart>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8419745608722002E-2"/>
          <c:y val="4.9303587051618497E-2"/>
          <c:w val="0.88692358166767604"/>
          <c:h val="0.87106138815981338"/>
        </c:manualLayout>
      </c:layout>
      <c:bubbleChart>
        <c:varyColors val="0"/>
        <c:ser>
          <c:idx val="0"/>
          <c:order val="0"/>
          <c:tx>
            <c:strRef>
              <c:f>Sheet1!$B$1</c:f>
              <c:strCache>
                <c:ptCount val="1"/>
                <c:pt idx="0">
                  <c:v>Y-Values</c:v>
                </c:pt>
              </c:strCache>
            </c:strRef>
          </c:tx>
          <c:spPr>
            <a:solidFill>
              <a:schemeClr val="accent2">
                <a:alpha val="85000"/>
              </a:schemeClr>
            </a:solidFill>
            <a:ln w="9525">
              <a:solidFill>
                <a:schemeClr val="tx1"/>
              </a:solidFill>
            </a:ln>
          </c:spPr>
          <c:invertIfNegative val="0"/>
          <c:dPt>
            <c:idx val="2"/>
            <c:invertIfNegative val="0"/>
            <c:bubble3D val="0"/>
            <c:spPr>
              <a:solidFill>
                <a:schemeClr val="tx2">
                  <a:alpha val="85000"/>
                </a:schemeClr>
              </a:solidFill>
              <a:ln w="9525">
                <a:solidFill>
                  <a:schemeClr val="tx1"/>
                </a:solidFill>
              </a:ln>
            </c:spPr>
          </c:dPt>
          <c:dPt>
            <c:idx val="3"/>
            <c:invertIfNegative val="0"/>
            <c:bubble3D val="0"/>
            <c:spPr>
              <a:solidFill>
                <a:schemeClr val="accent3">
                  <a:alpha val="85000"/>
                </a:schemeClr>
              </a:solidFill>
              <a:ln w="9525">
                <a:solidFill>
                  <a:schemeClr val="tx1"/>
                </a:solidFill>
              </a:ln>
            </c:spPr>
          </c:dPt>
          <c:dPt>
            <c:idx val="4"/>
            <c:invertIfNegative val="0"/>
            <c:bubble3D val="0"/>
            <c:spPr>
              <a:solidFill>
                <a:schemeClr val="accent3">
                  <a:alpha val="85000"/>
                </a:schemeClr>
              </a:solidFill>
              <a:ln w="9525">
                <a:solidFill>
                  <a:schemeClr val="tx1"/>
                </a:solidFill>
              </a:ln>
            </c:spPr>
          </c:dPt>
          <c:dPt>
            <c:idx val="5"/>
            <c:invertIfNegative val="0"/>
            <c:bubble3D val="0"/>
            <c:spPr>
              <a:solidFill>
                <a:schemeClr val="accent3">
                  <a:alpha val="85000"/>
                </a:schemeClr>
              </a:solidFill>
              <a:ln w="9525">
                <a:solidFill>
                  <a:schemeClr val="tx1"/>
                </a:solidFill>
              </a:ln>
            </c:spPr>
          </c:dPt>
          <c:xVal>
            <c:numRef>
              <c:f>Sheet1!$A$2:$A$17</c:f>
              <c:numCache>
                <c:formatCode>General</c:formatCode>
                <c:ptCount val="16"/>
                <c:pt idx="0">
                  <c:v>0.7</c:v>
                </c:pt>
                <c:pt idx="1">
                  <c:v>1.8</c:v>
                </c:pt>
                <c:pt idx="2">
                  <c:v>2.6</c:v>
                </c:pt>
                <c:pt idx="3">
                  <c:v>2</c:v>
                </c:pt>
                <c:pt idx="4">
                  <c:v>1.8</c:v>
                </c:pt>
                <c:pt idx="5">
                  <c:v>1.6</c:v>
                </c:pt>
                <c:pt idx="6">
                  <c:v>1.4000000000000001</c:v>
                </c:pt>
                <c:pt idx="7">
                  <c:v>1.2000000000000002</c:v>
                </c:pt>
                <c:pt idx="8">
                  <c:v>1.0000000000000002</c:v>
                </c:pt>
                <c:pt idx="9">
                  <c:v>0.80000000000000027</c:v>
                </c:pt>
                <c:pt idx="10">
                  <c:v>0.5</c:v>
                </c:pt>
              </c:numCache>
            </c:numRef>
          </c:xVal>
          <c:yVal>
            <c:numRef>
              <c:f>Sheet1!$B$2:$B$17</c:f>
              <c:numCache>
                <c:formatCode>General</c:formatCode>
                <c:ptCount val="16"/>
                <c:pt idx="0">
                  <c:v>2.7</c:v>
                </c:pt>
                <c:pt idx="1">
                  <c:v>3.2</c:v>
                </c:pt>
                <c:pt idx="2">
                  <c:v>0.8</c:v>
                </c:pt>
                <c:pt idx="3">
                  <c:v>2</c:v>
                </c:pt>
                <c:pt idx="4">
                  <c:v>2.2210684821091515</c:v>
                </c:pt>
                <c:pt idx="5">
                  <c:v>2.4665726011093252</c:v>
                </c:pt>
                <c:pt idx="6">
                  <c:v>2.7392133315789553</c:v>
                </c:pt>
                <c:pt idx="7">
                  <c:v>3.0419901982716113</c:v>
                </c:pt>
                <c:pt idx="8">
                  <c:v>3.3782342761330222</c:v>
                </c:pt>
                <c:pt idx="9">
                  <c:v>3.7516448379499399</c:v>
                </c:pt>
                <c:pt idx="10">
                  <c:v>0.5</c:v>
                </c:pt>
              </c:numCache>
            </c:numRef>
          </c:yVal>
          <c:bubbleSize>
            <c:numRef>
              <c:f>Sheet1!$C$2:$C$17</c:f>
              <c:numCache>
                <c:formatCode>General</c:formatCode>
                <c:ptCount val="16"/>
                <c:pt idx="0">
                  <c:v>10</c:v>
                </c:pt>
                <c:pt idx="1">
                  <c:v>4</c:v>
                </c:pt>
                <c:pt idx="2">
                  <c:v>8</c:v>
                </c:pt>
                <c:pt idx="3">
                  <c:v>3</c:v>
                </c:pt>
                <c:pt idx="4">
                  <c:v>2</c:v>
                </c:pt>
                <c:pt idx="5">
                  <c:v>1</c:v>
                </c:pt>
                <c:pt idx="6">
                  <c:v>2.8</c:v>
                </c:pt>
                <c:pt idx="7">
                  <c:v>6</c:v>
                </c:pt>
                <c:pt idx="8">
                  <c:v>5</c:v>
                </c:pt>
                <c:pt idx="9">
                  <c:v>1</c:v>
                </c:pt>
                <c:pt idx="10">
                  <c:v>1</c:v>
                </c:pt>
              </c:numCache>
            </c:numRef>
          </c:bubbleSize>
          <c:bubble3D val="0"/>
        </c:ser>
        <c:dLbls>
          <c:showLegendKey val="0"/>
          <c:showVal val="0"/>
          <c:showCatName val="0"/>
          <c:showSerName val="0"/>
          <c:showPercent val="0"/>
          <c:showBubbleSize val="0"/>
        </c:dLbls>
        <c:bubbleScale val="100"/>
        <c:showNegBubbles val="0"/>
        <c:axId val="225486544"/>
        <c:axId val="225486936"/>
      </c:bubbleChart>
      <c:valAx>
        <c:axId val="225486544"/>
        <c:scaling>
          <c:orientation val="minMax"/>
          <c:max val="3"/>
          <c:min val="0"/>
        </c:scaling>
        <c:delete val="0"/>
        <c:axPos val="b"/>
        <c:numFmt formatCode="General" sourceLinked="0"/>
        <c:majorTickMark val="out"/>
        <c:minorTickMark val="none"/>
        <c:tickLblPos val="nextTo"/>
        <c:spPr>
          <a:ln>
            <a:solidFill>
              <a:srgbClr val="000000"/>
            </a:solidFill>
          </a:ln>
        </c:spPr>
        <c:txPr>
          <a:bodyPr/>
          <a:lstStyle/>
          <a:p>
            <a:pPr>
              <a:defRPr sz="2200"/>
            </a:pPr>
            <a:endParaRPr lang="en-US"/>
          </a:p>
        </c:txPr>
        <c:crossAx val="225486936"/>
        <c:crosses val="autoZero"/>
        <c:crossBetween val="midCat"/>
        <c:majorUnit val="0.5"/>
      </c:valAx>
      <c:valAx>
        <c:axId val="225486936"/>
        <c:scaling>
          <c:orientation val="minMax"/>
          <c:min val="0"/>
        </c:scaling>
        <c:delete val="0"/>
        <c:axPos val="l"/>
        <c:majorGridlines>
          <c:spPr>
            <a:ln>
              <a:solidFill>
                <a:schemeClr val="bg1">
                  <a:lumMod val="75000"/>
                </a:schemeClr>
              </a:solidFill>
            </a:ln>
          </c:spPr>
        </c:majorGridlines>
        <c:numFmt formatCode="#,##0.0" sourceLinked="0"/>
        <c:majorTickMark val="out"/>
        <c:minorTickMark val="none"/>
        <c:tickLblPos val="nextTo"/>
        <c:spPr>
          <a:ln>
            <a:solidFill>
              <a:srgbClr val="000000"/>
            </a:solidFill>
          </a:ln>
        </c:spPr>
        <c:txPr>
          <a:bodyPr/>
          <a:lstStyle/>
          <a:p>
            <a:pPr>
              <a:defRPr sz="2200"/>
            </a:pPr>
            <a:endParaRPr lang="en-US"/>
          </a:p>
        </c:txPr>
        <c:crossAx val="225486544"/>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96910963052696E-2"/>
          <c:y val="3.2013852435112275E-2"/>
          <c:w val="0.88128094084393294"/>
          <c:h val="0.84511256926217559"/>
        </c:manualLayout>
      </c:layout>
      <c:bubbleChart>
        <c:varyColors val="0"/>
        <c:ser>
          <c:idx val="0"/>
          <c:order val="0"/>
          <c:tx>
            <c:strRef>
              <c:f>Sheet1!$G$1</c:f>
              <c:strCache>
                <c:ptCount val="1"/>
                <c:pt idx="0">
                  <c:v>Asia</c:v>
                </c:pt>
              </c:strCache>
            </c:strRef>
          </c:tx>
          <c:spPr>
            <a:solidFill>
              <a:schemeClr val="accent1">
                <a:alpha val="80000"/>
              </a:schemeClr>
            </a:solidFill>
            <a:ln w="9525">
              <a:solidFill>
                <a:schemeClr val="tx1"/>
              </a:solidFill>
            </a:ln>
          </c:spPr>
          <c:invertIfNegative val="0"/>
          <c:xVal>
            <c:numRef>
              <c:f>Sheet1!$B$2:$B$228</c:f>
              <c:numCache>
                <c:formatCode>General</c:formatCode>
                <c:ptCount val="227"/>
                <c:pt idx="0">
                  <c:v>687.58136771979798</c:v>
                </c:pt>
                <c:pt idx="1">
                  <c:v>4256.0167020325416</c:v>
                </c:pt>
                <c:pt idx="2">
                  <c:v>5309.8223686315396</c:v>
                </c:pt>
                <c:pt idx="3">
                  <c:v>-99</c:v>
                </c:pt>
                <c:pt idx="4">
                  <c:v>-99</c:v>
                </c:pt>
                <c:pt idx="5">
                  <c:v>5539.8007243057664</c:v>
                </c:pt>
                <c:pt idx="6">
                  <c:v>-99</c:v>
                </c:pt>
                <c:pt idx="7">
                  <c:v>13525.616220133952</c:v>
                </c:pt>
                <c:pt idx="8">
                  <c:v>14679.925235162829</c:v>
                </c:pt>
                <c:pt idx="9">
                  <c:v>3353.973125131231</c:v>
                </c:pt>
                <c:pt idx="10">
                  <c:v>-99</c:v>
                </c:pt>
                <c:pt idx="11">
                  <c:v>67511.688325251496</c:v>
                </c:pt>
                <c:pt idx="12">
                  <c:v>48348.232059447779</c:v>
                </c:pt>
                <c:pt idx="13">
                  <c:v>7393.7718769762323</c:v>
                </c:pt>
                <c:pt idx="14">
                  <c:v>22096.461985159694</c:v>
                </c:pt>
                <c:pt idx="15">
                  <c:v>23339.019435670009</c:v>
                </c:pt>
                <c:pt idx="16">
                  <c:v>862.05389525650639</c:v>
                </c:pt>
                <c:pt idx="17">
                  <c:v>14917.149505156751</c:v>
                </c:pt>
                <c:pt idx="18">
                  <c:v>6721.8349077396751</c:v>
                </c:pt>
                <c:pt idx="19">
                  <c:v>44827.662833122704</c:v>
                </c:pt>
                <c:pt idx="20">
                  <c:v>4856.7157316546318</c:v>
                </c:pt>
                <c:pt idx="21">
                  <c:v>750.51312424481489</c:v>
                </c:pt>
                <c:pt idx="22">
                  <c:v>84470.755270224385</c:v>
                </c:pt>
                <c:pt idx="23">
                  <c:v>2458.3958275927671</c:v>
                </c:pt>
                <c:pt idx="24">
                  <c:v>2575.6836947782972</c:v>
                </c:pt>
                <c:pt idx="25">
                  <c:v>4409.5921196777117</c:v>
                </c:pt>
                <c:pt idx="26">
                  <c:v>7254.5604713553985</c:v>
                </c:pt>
                <c:pt idx="27">
                  <c:v>11319.973709911495</c:v>
                </c:pt>
                <c:pt idx="28">
                  <c:v>-99</c:v>
                </c:pt>
                <c:pt idx="29">
                  <c:v>-99</c:v>
                </c:pt>
                <c:pt idx="30">
                  <c:v>7198.0456180182955</c:v>
                </c:pt>
                <c:pt idx="31">
                  <c:v>705.45496287119624</c:v>
                </c:pt>
                <c:pt idx="32">
                  <c:v>-99</c:v>
                </c:pt>
                <c:pt idx="33">
                  <c:v>251.01452298563959</c:v>
                </c:pt>
                <c:pt idx="34">
                  <c:v>945.49464638874838</c:v>
                </c:pt>
                <c:pt idx="35">
                  <c:v>1219.9310751489909</c:v>
                </c:pt>
                <c:pt idx="36">
                  <c:v>52412.486785332985</c:v>
                </c:pt>
                <c:pt idx="37">
                  <c:v>-99</c:v>
                </c:pt>
                <c:pt idx="38">
                  <c:v>-99</c:v>
                </c:pt>
                <c:pt idx="39">
                  <c:v>-99</c:v>
                </c:pt>
                <c:pt idx="40">
                  <c:v>1035.2580187777078</c:v>
                </c:pt>
                <c:pt idx="41">
                  <c:v>15245.468004032165</c:v>
                </c:pt>
                <c:pt idx="42">
                  <c:v>6092.7818864362152</c:v>
                </c:pt>
                <c:pt idx="43">
                  <c:v>7762.9708288948605</c:v>
                </c:pt>
                <c:pt idx="44">
                  <c:v>767.2114251913639</c:v>
                </c:pt>
                <c:pt idx="45">
                  <c:v>446.02665451874202</c:v>
                </c:pt>
                <c:pt idx="46">
                  <c:v>-99</c:v>
                </c:pt>
                <c:pt idx="47">
                  <c:v>-99</c:v>
                </c:pt>
                <c:pt idx="48">
                  <c:v>9442.6645400890338</c:v>
                </c:pt>
                <c:pt idx="49">
                  <c:v>1365.8735736247143</c:v>
                </c:pt>
                <c:pt idx="50">
                  <c:v>13234.621760712276</c:v>
                </c:pt>
                <c:pt idx="51">
                  <c:v>-99</c:v>
                </c:pt>
                <c:pt idx="52">
                  <c:v>26352.271220968902</c:v>
                </c:pt>
                <c:pt idx="53">
                  <c:v>19670.402614964496</c:v>
                </c:pt>
                <c:pt idx="54">
                  <c:v>57636.12530953934</c:v>
                </c:pt>
                <c:pt idx="55">
                  <c:v>1574.6289679087563</c:v>
                </c:pt>
                <c:pt idx="56">
                  <c:v>7181.7255568162327</c:v>
                </c:pt>
                <c:pt idx="57">
                  <c:v>5870.7690438977806</c:v>
                </c:pt>
                <c:pt idx="58">
                  <c:v>-99</c:v>
                </c:pt>
                <c:pt idx="59">
                  <c:v>5655.9461548034551</c:v>
                </c:pt>
                <c:pt idx="60">
                  <c:v>-99</c:v>
                </c:pt>
                <c:pt idx="61">
                  <c:v>3781.5007287141316</c:v>
                </c:pt>
                <c:pt idx="62">
                  <c:v>22404.754654375782</c:v>
                </c:pt>
                <c:pt idx="63">
                  <c:v>504.32340840004105</c:v>
                </c:pt>
                <c:pt idx="64">
                  <c:v>17132.246717152768</c:v>
                </c:pt>
                <c:pt idx="65">
                  <c:v>472.1603060132465</c:v>
                </c:pt>
                <c:pt idx="66">
                  <c:v>-99</c:v>
                </c:pt>
                <c:pt idx="67">
                  <c:v>4401.0965662042818</c:v>
                </c:pt>
                <c:pt idx="68">
                  <c:v>47243.737708463232</c:v>
                </c:pt>
                <c:pt idx="69">
                  <c:v>40925.212294151039</c:v>
                </c:pt>
                <c:pt idx="70">
                  <c:v>-99</c:v>
                </c:pt>
                <c:pt idx="71">
                  <c:v>-99</c:v>
                </c:pt>
                <c:pt idx="72">
                  <c:v>10929.879637345575</c:v>
                </c:pt>
                <c:pt idx="73">
                  <c:v>509.38759083643265</c:v>
                </c:pt>
                <c:pt idx="74">
                  <c:v>-99</c:v>
                </c:pt>
                <c:pt idx="75">
                  <c:v>3528.7315108497623</c:v>
                </c:pt>
                <c:pt idx="76">
                  <c:v>43931.691708856371</c:v>
                </c:pt>
                <c:pt idx="77">
                  <c:v>1645.5162925408479</c:v>
                </c:pt>
                <c:pt idx="78">
                  <c:v>-99</c:v>
                </c:pt>
                <c:pt idx="79">
                  <c:v>22494.412934625074</c:v>
                </c:pt>
                <c:pt idx="80">
                  <c:v>-99</c:v>
                </c:pt>
                <c:pt idx="81">
                  <c:v>7583.0430877176432</c:v>
                </c:pt>
                <c:pt idx="82">
                  <c:v>-99</c:v>
                </c:pt>
                <c:pt idx="83">
                  <c:v>-99</c:v>
                </c:pt>
                <c:pt idx="84">
                  <c:v>3340.7823014864462</c:v>
                </c:pt>
                <c:pt idx="85">
                  <c:v>-99</c:v>
                </c:pt>
                <c:pt idx="86">
                  <c:v>493.48995262675692</c:v>
                </c:pt>
                <c:pt idx="87">
                  <c:v>576.38984887873096</c:v>
                </c:pt>
                <c:pt idx="88">
                  <c:v>3584.6934893789567</c:v>
                </c:pt>
                <c:pt idx="89">
                  <c:v>775.54462406423625</c:v>
                </c:pt>
                <c:pt idx="90">
                  <c:v>2339.2924389552077</c:v>
                </c:pt>
                <c:pt idx="91">
                  <c:v>-99</c:v>
                </c:pt>
                <c:pt idx="92">
                  <c:v>12784.295608536144</c:v>
                </c:pt>
                <c:pt idx="93">
                  <c:v>44221.725480842164</c:v>
                </c:pt>
                <c:pt idx="94">
                  <c:v>1484.4650304010509</c:v>
                </c:pt>
                <c:pt idx="95">
                  <c:v>3551.4237368236004</c:v>
                </c:pt>
                <c:pt idx="96">
                  <c:v>-99</c:v>
                </c:pt>
                <c:pt idx="97">
                  <c:v>6631.5587445368828</c:v>
                </c:pt>
                <c:pt idx="98">
                  <c:v>48391.325729251155</c:v>
                </c:pt>
                <c:pt idx="99">
                  <c:v>-99</c:v>
                </c:pt>
                <c:pt idx="100">
                  <c:v>32514.551429881281</c:v>
                </c:pt>
                <c:pt idx="101">
                  <c:v>35132.191516415543</c:v>
                </c:pt>
                <c:pt idx="102">
                  <c:v>5463.7620068211363</c:v>
                </c:pt>
                <c:pt idx="103">
                  <c:v>46679.265432230262</c:v>
                </c:pt>
                <c:pt idx="104">
                  <c:v>-99</c:v>
                </c:pt>
                <c:pt idx="105">
                  <c:v>4909.0281014878119</c:v>
                </c:pt>
                <c:pt idx="106">
                  <c:v>12120.305339701152</c:v>
                </c:pt>
                <c:pt idx="107">
                  <c:v>1165.7449384923816</c:v>
                </c:pt>
                <c:pt idx="108">
                  <c:v>1736.198170719417</c:v>
                </c:pt>
                <c:pt idx="109">
                  <c:v>-99</c:v>
                </c:pt>
                <c:pt idx="110">
                  <c:v>-99</c:v>
                </c:pt>
                <c:pt idx="111">
                  <c:v>53544.043443656119</c:v>
                </c:pt>
                <c:pt idx="112">
                  <c:v>-99</c:v>
                </c:pt>
                <c:pt idx="113">
                  <c:v>-99</c:v>
                </c:pt>
                <c:pt idx="114">
                  <c:v>13946.965887123162</c:v>
                </c:pt>
                <c:pt idx="115">
                  <c:v>9764.1106066555858</c:v>
                </c:pt>
                <c:pt idx="116">
                  <c:v>1134.8596965703075</c:v>
                </c:pt>
                <c:pt idx="117">
                  <c:v>413.75857273562656</c:v>
                </c:pt>
                <c:pt idx="118">
                  <c:v>13302.790848249162</c:v>
                </c:pt>
                <c:pt idx="119">
                  <c:v>-99</c:v>
                </c:pt>
                <c:pt idx="120">
                  <c:v>14172.281226127363</c:v>
                </c:pt>
                <c:pt idx="121">
                  <c:v>106022.79907246312</c:v>
                </c:pt>
                <c:pt idx="122">
                  <c:v>-99</c:v>
                </c:pt>
                <c:pt idx="123">
                  <c:v>-99</c:v>
                </c:pt>
                <c:pt idx="124">
                  <c:v>444.95462851126018</c:v>
                </c:pt>
                <c:pt idx="125">
                  <c:v>266.58896556978283</c:v>
                </c:pt>
                <c:pt idx="126">
                  <c:v>10439.964905972149</c:v>
                </c:pt>
                <c:pt idx="127">
                  <c:v>6243.8447462552085</c:v>
                </c:pt>
                <c:pt idx="128">
                  <c:v>696.18231292355824</c:v>
                </c:pt>
                <c:pt idx="129">
                  <c:v>21129.982770683204</c:v>
                </c:pt>
                <c:pt idx="130">
                  <c:v>3507.9193226144039</c:v>
                </c:pt>
                <c:pt idx="131">
                  <c:v>-99</c:v>
                </c:pt>
                <c:pt idx="132">
                  <c:v>1042.8228667160188</c:v>
                </c:pt>
                <c:pt idx="133">
                  <c:v>9110.8053987744297</c:v>
                </c:pt>
                <c:pt idx="134">
                  <c:v>-99</c:v>
                </c:pt>
                <c:pt idx="135">
                  <c:v>9817.8374889028873</c:v>
                </c:pt>
                <c:pt idx="136">
                  <c:v>-99</c:v>
                </c:pt>
                <c:pt idx="137">
                  <c:v>2046.5367866510901</c:v>
                </c:pt>
                <c:pt idx="138">
                  <c:v>-99</c:v>
                </c:pt>
                <c:pt idx="139">
                  <c:v>3691.0522623336665</c:v>
                </c:pt>
                <c:pt idx="140">
                  <c:v>-99</c:v>
                </c:pt>
                <c:pt idx="141">
                  <c:v>2899.9749240614201</c:v>
                </c:pt>
                <c:pt idx="142">
                  <c:v>593.29097712213229</c:v>
                </c:pt>
                <c:pt idx="143">
                  <c:v>5770.3079644202207</c:v>
                </c:pt>
                <c:pt idx="144">
                  <c:v>-99</c:v>
                </c:pt>
                <c:pt idx="145">
                  <c:v>699.08048212728715</c:v>
                </c:pt>
                <c:pt idx="146">
                  <c:v>49128.087274740428</c:v>
                </c:pt>
                <c:pt idx="147">
                  <c:v>-99</c:v>
                </c:pt>
                <c:pt idx="148">
                  <c:v>-99</c:v>
                </c:pt>
                <c:pt idx="149">
                  <c:v>38896.893712923084</c:v>
                </c:pt>
                <c:pt idx="150">
                  <c:v>1776.6058024848685</c:v>
                </c:pt>
                <c:pt idx="151">
                  <c:v>385.3427082003509</c:v>
                </c:pt>
                <c:pt idx="152">
                  <c:v>2742.2193406514416</c:v>
                </c:pt>
                <c:pt idx="153">
                  <c:v>-99</c:v>
                </c:pt>
                <c:pt idx="154">
                  <c:v>99635.874531475274</c:v>
                </c:pt>
                <c:pt idx="155">
                  <c:v>23384.805799834459</c:v>
                </c:pt>
                <c:pt idx="156">
                  <c:v>1252.4195233925125</c:v>
                </c:pt>
                <c:pt idx="157">
                  <c:v>11201.628601715332</c:v>
                </c:pt>
                <c:pt idx="158">
                  <c:v>9982.4815683007128</c:v>
                </c:pt>
                <c:pt idx="159">
                  <c:v>2147.5165790895389</c:v>
                </c:pt>
                <c:pt idx="160">
                  <c:v>3680.2320590558088</c:v>
                </c:pt>
                <c:pt idx="161">
                  <c:v>6423.5620545139836</c:v>
                </c:pt>
                <c:pt idx="162">
                  <c:v>2587.6165574567131</c:v>
                </c:pt>
                <c:pt idx="163">
                  <c:v>12876.462987134895</c:v>
                </c:pt>
                <c:pt idx="164">
                  <c:v>20732.613845695672</c:v>
                </c:pt>
                <c:pt idx="165">
                  <c:v>27681.635581651055</c:v>
                </c:pt>
                <c:pt idx="166">
                  <c:v>92801.038998375632</c:v>
                </c:pt>
                <c:pt idx="167">
                  <c:v>-99</c:v>
                </c:pt>
                <c:pt idx="168">
                  <c:v>8445.2966400146561</c:v>
                </c:pt>
                <c:pt idx="169">
                  <c:v>-99</c:v>
                </c:pt>
                <c:pt idx="170">
                  <c:v>630.10839810036907</c:v>
                </c:pt>
                <c:pt idx="171">
                  <c:v>-99</c:v>
                </c:pt>
                <c:pt idx="172">
                  <c:v>-99</c:v>
                </c:pt>
                <c:pt idx="173">
                  <c:v>-99</c:v>
                </c:pt>
                <c:pt idx="174">
                  <c:v>-99</c:v>
                </c:pt>
                <c:pt idx="175">
                  <c:v>-99</c:v>
                </c:pt>
                <c:pt idx="176">
                  <c:v>4244.8396914481818</c:v>
                </c:pt>
                <c:pt idx="177">
                  <c:v>-99</c:v>
                </c:pt>
                <c:pt idx="178">
                  <c:v>1399.9534833367677</c:v>
                </c:pt>
                <c:pt idx="179">
                  <c:v>25945.966328423747</c:v>
                </c:pt>
                <c:pt idx="180">
                  <c:v>1023.2885718757479</c:v>
                </c:pt>
                <c:pt idx="181">
                  <c:v>5666.2047930451208</c:v>
                </c:pt>
                <c:pt idx="182">
                  <c:v>11689.316241672808</c:v>
                </c:pt>
                <c:pt idx="183">
                  <c:v>590.31805673412043</c:v>
                </c:pt>
                <c:pt idx="184">
                  <c:v>54007.303648409856</c:v>
                </c:pt>
                <c:pt idx="185">
                  <c:v>-99</c:v>
                </c:pt>
                <c:pt idx="186">
                  <c:v>22488.444150763298</c:v>
                </c:pt>
                <c:pt idx="187">
                  <c:v>1801.1556007773606</c:v>
                </c:pt>
                <c:pt idx="188">
                  <c:v>-99</c:v>
                </c:pt>
                <c:pt idx="189">
                  <c:v>7592.2504725218987</c:v>
                </c:pt>
                <c:pt idx="190">
                  <c:v>28985.333328544093</c:v>
                </c:pt>
                <c:pt idx="191">
                  <c:v>2921.7363452544419</c:v>
                </c:pt>
                <c:pt idx="192">
                  <c:v>1697.85232302806</c:v>
                </c:pt>
                <c:pt idx="193">
                  <c:v>9378.1960654660779</c:v>
                </c:pt>
                <c:pt idx="194">
                  <c:v>3289.7419677044736</c:v>
                </c:pt>
                <c:pt idx="195">
                  <c:v>57134.077068240418</c:v>
                </c:pt>
                <c:pt idx="196">
                  <c:v>83295.258828857273</c:v>
                </c:pt>
                <c:pt idx="197">
                  <c:v>-99</c:v>
                </c:pt>
                <c:pt idx="198">
                  <c:v>-99</c:v>
                </c:pt>
                <c:pt idx="199">
                  <c:v>953.06022258651956</c:v>
                </c:pt>
                <c:pt idx="200">
                  <c:v>834.84296360046005</c:v>
                </c:pt>
                <c:pt idx="201">
                  <c:v>5479.7605800741903</c:v>
                </c:pt>
                <c:pt idx="202">
                  <c:v>589.46208903764841</c:v>
                </c:pt>
                <c:pt idx="203">
                  <c:v>4493.7202552597719</c:v>
                </c:pt>
                <c:pt idx="204">
                  <c:v>17523.298273739736</c:v>
                </c:pt>
                <c:pt idx="205">
                  <c:v>4197.5058807643609</c:v>
                </c:pt>
                <c:pt idx="206">
                  <c:v>10660.728638959861</c:v>
                </c:pt>
                <c:pt idx="207">
                  <c:v>6797.7343069752505</c:v>
                </c:pt>
                <c:pt idx="208">
                  <c:v>-99</c:v>
                </c:pt>
                <c:pt idx="209">
                  <c:v>4044.1894644461458</c:v>
                </c:pt>
                <c:pt idx="210">
                  <c:v>652.74961628787912</c:v>
                </c:pt>
                <c:pt idx="211">
                  <c:v>3873.4513373119439</c:v>
                </c:pt>
                <c:pt idx="212">
                  <c:v>40444.066987391256</c:v>
                </c:pt>
                <c:pt idx="213">
                  <c:v>41050.771936753925</c:v>
                </c:pt>
                <c:pt idx="214">
                  <c:v>51495.87484532193</c:v>
                </c:pt>
                <c:pt idx="215">
                  <c:v>14727.725635544499</c:v>
                </c:pt>
                <c:pt idx="216">
                  <c:v>1719.0361962415461</c:v>
                </c:pt>
                <c:pt idx="217">
                  <c:v>3161.4355384412424</c:v>
                </c:pt>
                <c:pt idx="218">
                  <c:v>-99</c:v>
                </c:pt>
                <c:pt idx="219">
                  <c:v>1755.2654235751186</c:v>
                </c:pt>
                <c:pt idx="220">
                  <c:v>-99</c:v>
                </c:pt>
                <c:pt idx="221">
                  <c:v>-99</c:v>
                </c:pt>
                <c:pt idx="222">
                  <c:v>-99</c:v>
                </c:pt>
                <c:pt idx="223">
                  <c:v>-99</c:v>
                </c:pt>
                <c:pt idx="224">
                  <c:v>-99</c:v>
                </c:pt>
                <c:pt idx="225">
                  <c:v>1771.8911514680051</c:v>
                </c:pt>
                <c:pt idx="226">
                  <c:v>908.78232410399733</c:v>
                </c:pt>
              </c:numCache>
            </c:numRef>
          </c:xVal>
          <c:yVal>
            <c:numRef>
              <c:f>Sheet1!$G$2:$G$228</c:f>
              <c:numCache>
                <c:formatCode>General</c:formatCode>
                <c:ptCount val="227"/>
                <c:pt idx="0">
                  <c:v>60.50912195121952</c:v>
                </c:pt>
                <c:pt idx="1">
                  <c:v>-99</c:v>
                </c:pt>
                <c:pt idx="2">
                  <c:v>-99</c:v>
                </c:pt>
                <c:pt idx="3">
                  <c:v>-99</c:v>
                </c:pt>
                <c:pt idx="4">
                  <c:v>-99</c:v>
                </c:pt>
                <c:pt idx="5">
                  <c:v>-99</c:v>
                </c:pt>
                <c:pt idx="6">
                  <c:v>-99</c:v>
                </c:pt>
                <c:pt idx="7">
                  <c:v>-99</c:v>
                </c:pt>
                <c:pt idx="8">
                  <c:v>-99</c:v>
                </c:pt>
                <c:pt idx="9">
                  <c:v>74.437219512195128</c:v>
                </c:pt>
                <c:pt idx="10">
                  <c:v>-99</c:v>
                </c:pt>
                <c:pt idx="11">
                  <c:v>-99</c:v>
                </c:pt>
                <c:pt idx="12">
                  <c:v>-99</c:v>
                </c:pt>
                <c:pt idx="13">
                  <c:v>70.624951219512212</c:v>
                </c:pt>
                <c:pt idx="14">
                  <c:v>-99</c:v>
                </c:pt>
                <c:pt idx="15">
                  <c:v>76.536195121951224</c:v>
                </c:pt>
                <c:pt idx="16">
                  <c:v>70.294853658536596</c:v>
                </c:pt>
                <c:pt idx="17">
                  <c:v>-99</c:v>
                </c:pt>
                <c:pt idx="18">
                  <c:v>71.965853658536574</c:v>
                </c:pt>
                <c:pt idx="19">
                  <c:v>-99</c:v>
                </c:pt>
                <c:pt idx="20">
                  <c:v>-99</c:v>
                </c:pt>
                <c:pt idx="21">
                  <c:v>-99</c:v>
                </c:pt>
                <c:pt idx="22">
                  <c:v>-99</c:v>
                </c:pt>
                <c:pt idx="23">
                  <c:v>67.889268292682928</c:v>
                </c:pt>
                <c:pt idx="24">
                  <c:v>-99</c:v>
                </c:pt>
                <c:pt idx="25">
                  <c:v>-99</c:v>
                </c:pt>
                <c:pt idx="26">
                  <c:v>-99</c:v>
                </c:pt>
                <c:pt idx="27">
                  <c:v>-99</c:v>
                </c:pt>
                <c:pt idx="28">
                  <c:v>-99</c:v>
                </c:pt>
                <c:pt idx="29">
                  <c:v>-99</c:v>
                </c:pt>
                <c:pt idx="30">
                  <c:v>-99</c:v>
                </c:pt>
                <c:pt idx="31">
                  <c:v>-99</c:v>
                </c:pt>
                <c:pt idx="32">
                  <c:v>-99</c:v>
                </c:pt>
                <c:pt idx="33">
                  <c:v>-99</c:v>
                </c:pt>
                <c:pt idx="34">
                  <c:v>71.408829268292692</c:v>
                </c:pt>
                <c:pt idx="35">
                  <c:v>-99</c:v>
                </c:pt>
                <c:pt idx="36">
                  <c:v>-99</c:v>
                </c:pt>
                <c:pt idx="37">
                  <c:v>-99</c:v>
                </c:pt>
                <c:pt idx="38">
                  <c:v>-99</c:v>
                </c:pt>
                <c:pt idx="39">
                  <c:v>-99</c:v>
                </c:pt>
                <c:pt idx="40">
                  <c:v>-99</c:v>
                </c:pt>
                <c:pt idx="41">
                  <c:v>-99</c:v>
                </c:pt>
                <c:pt idx="42">
                  <c:v>75.199512195121955</c:v>
                </c:pt>
                <c:pt idx="43">
                  <c:v>-99</c:v>
                </c:pt>
                <c:pt idx="44">
                  <c:v>-99</c:v>
                </c:pt>
                <c:pt idx="45">
                  <c:v>-99</c:v>
                </c:pt>
                <c:pt idx="46">
                  <c:v>-99</c:v>
                </c:pt>
                <c:pt idx="47">
                  <c:v>-99</c:v>
                </c:pt>
                <c:pt idx="48">
                  <c:v>-99</c:v>
                </c:pt>
                <c:pt idx="49">
                  <c:v>-99</c:v>
                </c:pt>
                <c:pt idx="50">
                  <c:v>-99</c:v>
                </c:pt>
                <c:pt idx="51">
                  <c:v>-99</c:v>
                </c:pt>
                <c:pt idx="52">
                  <c:v>79.637121951219527</c:v>
                </c:pt>
                <c:pt idx="53">
                  <c:v>-99</c:v>
                </c:pt>
                <c:pt idx="54">
                  <c:v>-99</c:v>
                </c:pt>
                <c:pt idx="55">
                  <c:v>-99</c:v>
                </c:pt>
                <c:pt idx="56">
                  <c:v>-99</c:v>
                </c:pt>
                <c:pt idx="57">
                  <c:v>-99</c:v>
                </c:pt>
                <c:pt idx="58">
                  <c:v>-99</c:v>
                </c:pt>
                <c:pt idx="59">
                  <c:v>-99</c:v>
                </c:pt>
                <c:pt idx="60">
                  <c:v>-99</c:v>
                </c:pt>
                <c:pt idx="61">
                  <c:v>-99</c:v>
                </c:pt>
                <c:pt idx="62">
                  <c:v>-99</c:v>
                </c:pt>
                <c:pt idx="63">
                  <c:v>-99</c:v>
                </c:pt>
                <c:pt idx="64">
                  <c:v>-99</c:v>
                </c:pt>
                <c:pt idx="65">
                  <c:v>-99</c:v>
                </c:pt>
                <c:pt idx="66">
                  <c:v>-99</c:v>
                </c:pt>
                <c:pt idx="67">
                  <c:v>-99</c:v>
                </c:pt>
                <c:pt idx="68">
                  <c:v>-99</c:v>
                </c:pt>
                <c:pt idx="69">
                  <c:v>-99</c:v>
                </c:pt>
                <c:pt idx="70">
                  <c:v>-99</c:v>
                </c:pt>
                <c:pt idx="71">
                  <c:v>-99</c:v>
                </c:pt>
                <c:pt idx="72">
                  <c:v>-99</c:v>
                </c:pt>
                <c:pt idx="73">
                  <c:v>-99</c:v>
                </c:pt>
                <c:pt idx="74">
                  <c:v>-99</c:v>
                </c:pt>
                <c:pt idx="75">
                  <c:v>73.94487804878051</c:v>
                </c:pt>
                <c:pt idx="76">
                  <c:v>-99</c:v>
                </c:pt>
                <c:pt idx="77">
                  <c:v>-99</c:v>
                </c:pt>
                <c:pt idx="78">
                  <c:v>-99</c:v>
                </c:pt>
                <c:pt idx="79">
                  <c:v>-99</c:v>
                </c:pt>
                <c:pt idx="80">
                  <c:v>-99</c:v>
                </c:pt>
                <c:pt idx="81">
                  <c:v>-99</c:v>
                </c:pt>
                <c:pt idx="82">
                  <c:v>-99</c:v>
                </c:pt>
                <c:pt idx="83">
                  <c:v>-99</c:v>
                </c:pt>
                <c:pt idx="84">
                  <c:v>-99</c:v>
                </c:pt>
                <c:pt idx="85">
                  <c:v>-99</c:v>
                </c:pt>
                <c:pt idx="86">
                  <c:v>-99</c:v>
                </c:pt>
                <c:pt idx="87">
                  <c:v>-99</c:v>
                </c:pt>
                <c:pt idx="88">
                  <c:v>-99</c:v>
                </c:pt>
                <c:pt idx="89">
                  <c:v>-99</c:v>
                </c:pt>
                <c:pt idx="90">
                  <c:v>-99</c:v>
                </c:pt>
                <c:pt idx="91">
                  <c:v>-99</c:v>
                </c:pt>
                <c:pt idx="92">
                  <c:v>-99</c:v>
                </c:pt>
                <c:pt idx="93">
                  <c:v>-99</c:v>
                </c:pt>
                <c:pt idx="94">
                  <c:v>66.210853658536593</c:v>
                </c:pt>
                <c:pt idx="95">
                  <c:v>70.607243902439038</c:v>
                </c:pt>
                <c:pt idx="96">
                  <c:v>-99</c:v>
                </c:pt>
                <c:pt idx="97">
                  <c:v>69.241926829268309</c:v>
                </c:pt>
                <c:pt idx="98">
                  <c:v>-99</c:v>
                </c:pt>
                <c:pt idx="99">
                  <c:v>-99</c:v>
                </c:pt>
                <c:pt idx="100">
                  <c:v>81.7048780487805</c:v>
                </c:pt>
                <c:pt idx="101">
                  <c:v>-99</c:v>
                </c:pt>
                <c:pt idx="102">
                  <c:v>-99</c:v>
                </c:pt>
                <c:pt idx="103">
                  <c:v>83.096097560975608</c:v>
                </c:pt>
                <c:pt idx="104">
                  <c:v>-99</c:v>
                </c:pt>
                <c:pt idx="105">
                  <c:v>73.747390243902444</c:v>
                </c:pt>
                <c:pt idx="106">
                  <c:v>69.61</c:v>
                </c:pt>
                <c:pt idx="107">
                  <c:v>-99</c:v>
                </c:pt>
                <c:pt idx="108">
                  <c:v>-99</c:v>
                </c:pt>
                <c:pt idx="109">
                  <c:v>-99</c:v>
                </c:pt>
                <c:pt idx="110">
                  <c:v>-99</c:v>
                </c:pt>
                <c:pt idx="111">
                  <c:v>74.359000000000023</c:v>
                </c:pt>
                <c:pt idx="112">
                  <c:v>-99</c:v>
                </c:pt>
                <c:pt idx="113">
                  <c:v>-99</c:v>
                </c:pt>
                <c:pt idx="114">
                  <c:v>-99</c:v>
                </c:pt>
                <c:pt idx="115">
                  <c:v>79.84636585365854</c:v>
                </c:pt>
                <c:pt idx="116">
                  <c:v>-99</c:v>
                </c:pt>
                <c:pt idx="117">
                  <c:v>-99</c:v>
                </c:pt>
                <c:pt idx="118">
                  <c:v>-99</c:v>
                </c:pt>
                <c:pt idx="119">
                  <c:v>-99</c:v>
                </c:pt>
                <c:pt idx="120">
                  <c:v>-99</c:v>
                </c:pt>
                <c:pt idx="121">
                  <c:v>-99</c:v>
                </c:pt>
                <c:pt idx="122">
                  <c:v>-99</c:v>
                </c:pt>
                <c:pt idx="123">
                  <c:v>-99</c:v>
                </c:pt>
                <c:pt idx="124">
                  <c:v>-99</c:v>
                </c:pt>
                <c:pt idx="125">
                  <c:v>-99</c:v>
                </c:pt>
                <c:pt idx="126">
                  <c:v>74.842292682926839</c:v>
                </c:pt>
                <c:pt idx="127">
                  <c:v>77.573829268292698</c:v>
                </c:pt>
                <c:pt idx="128">
                  <c:v>-99</c:v>
                </c:pt>
                <c:pt idx="129">
                  <c:v>-99</c:v>
                </c:pt>
                <c:pt idx="130">
                  <c:v>-99</c:v>
                </c:pt>
                <c:pt idx="131">
                  <c:v>-99</c:v>
                </c:pt>
                <c:pt idx="132">
                  <c:v>-99</c:v>
                </c:pt>
                <c:pt idx="133">
                  <c:v>-99</c:v>
                </c:pt>
                <c:pt idx="134">
                  <c:v>-99</c:v>
                </c:pt>
                <c:pt idx="135">
                  <c:v>-99</c:v>
                </c:pt>
                <c:pt idx="136">
                  <c:v>-99</c:v>
                </c:pt>
                <c:pt idx="137">
                  <c:v>68.69341463414635</c:v>
                </c:pt>
                <c:pt idx="138">
                  <c:v>-99</c:v>
                </c:pt>
                <c:pt idx="139">
                  <c:v>67.339439024390245</c:v>
                </c:pt>
                <c:pt idx="140">
                  <c:v>-99</c:v>
                </c:pt>
                <c:pt idx="141">
                  <c:v>-99</c:v>
                </c:pt>
                <c:pt idx="142">
                  <c:v>-99</c:v>
                </c:pt>
                <c:pt idx="143">
                  <c:v>-99</c:v>
                </c:pt>
                <c:pt idx="144">
                  <c:v>-99</c:v>
                </c:pt>
                <c:pt idx="145">
                  <c:v>67.982707317073178</c:v>
                </c:pt>
                <c:pt idx="146">
                  <c:v>-99</c:v>
                </c:pt>
                <c:pt idx="147">
                  <c:v>-99</c:v>
                </c:pt>
                <c:pt idx="148">
                  <c:v>-99</c:v>
                </c:pt>
                <c:pt idx="149">
                  <c:v>-99</c:v>
                </c:pt>
                <c:pt idx="150">
                  <c:v>-99</c:v>
                </c:pt>
                <c:pt idx="151">
                  <c:v>-99</c:v>
                </c:pt>
                <c:pt idx="152">
                  <c:v>-99</c:v>
                </c:pt>
                <c:pt idx="153">
                  <c:v>-99</c:v>
                </c:pt>
                <c:pt idx="154">
                  <c:v>-99</c:v>
                </c:pt>
                <c:pt idx="155">
                  <c:v>76.59104878048781</c:v>
                </c:pt>
                <c:pt idx="156">
                  <c:v>66.435878048780495</c:v>
                </c:pt>
                <c:pt idx="157">
                  <c:v>-99</c:v>
                </c:pt>
                <c:pt idx="158">
                  <c:v>-99</c:v>
                </c:pt>
                <c:pt idx="159">
                  <c:v>-99</c:v>
                </c:pt>
                <c:pt idx="160">
                  <c:v>-99</c:v>
                </c:pt>
                <c:pt idx="161">
                  <c:v>-99</c:v>
                </c:pt>
                <c:pt idx="162">
                  <c:v>68.553731707317084</c:v>
                </c:pt>
                <c:pt idx="163">
                  <c:v>-99</c:v>
                </c:pt>
                <c:pt idx="164">
                  <c:v>-99</c:v>
                </c:pt>
                <c:pt idx="165">
                  <c:v>-99</c:v>
                </c:pt>
                <c:pt idx="166">
                  <c:v>78.453804878048786</c:v>
                </c:pt>
                <c:pt idx="167">
                  <c:v>-99</c:v>
                </c:pt>
                <c:pt idx="168">
                  <c:v>-99</c:v>
                </c:pt>
                <c:pt idx="169">
                  <c:v>-99</c:v>
                </c:pt>
                <c:pt idx="170">
                  <c:v>-99</c:v>
                </c:pt>
                <c:pt idx="171">
                  <c:v>-99</c:v>
                </c:pt>
                <c:pt idx="172">
                  <c:v>-99</c:v>
                </c:pt>
                <c:pt idx="173">
                  <c:v>-99</c:v>
                </c:pt>
                <c:pt idx="174">
                  <c:v>-99</c:v>
                </c:pt>
                <c:pt idx="175">
                  <c:v>-99</c:v>
                </c:pt>
                <c:pt idx="176">
                  <c:v>-99</c:v>
                </c:pt>
                <c:pt idx="177">
                  <c:v>-99</c:v>
                </c:pt>
                <c:pt idx="178">
                  <c:v>-99</c:v>
                </c:pt>
                <c:pt idx="179">
                  <c:v>75.496902439024396</c:v>
                </c:pt>
                <c:pt idx="180">
                  <c:v>-99</c:v>
                </c:pt>
                <c:pt idx="181">
                  <c:v>-99</c:v>
                </c:pt>
                <c:pt idx="182">
                  <c:v>-99</c:v>
                </c:pt>
                <c:pt idx="183">
                  <c:v>-99</c:v>
                </c:pt>
                <c:pt idx="184">
                  <c:v>81.995121951219517</c:v>
                </c:pt>
                <c:pt idx="185">
                  <c:v>-99</c:v>
                </c:pt>
                <c:pt idx="186">
                  <c:v>-99</c:v>
                </c:pt>
                <c:pt idx="187">
                  <c:v>-99</c:v>
                </c:pt>
                <c:pt idx="188">
                  <c:v>-99</c:v>
                </c:pt>
                <c:pt idx="189">
                  <c:v>-99</c:v>
                </c:pt>
                <c:pt idx="190">
                  <c:v>-99</c:v>
                </c:pt>
                <c:pt idx="191">
                  <c:v>74.0680487804878</c:v>
                </c:pt>
                <c:pt idx="192">
                  <c:v>-99</c:v>
                </c:pt>
                <c:pt idx="193">
                  <c:v>-99</c:v>
                </c:pt>
                <c:pt idx="194">
                  <c:v>-99</c:v>
                </c:pt>
                <c:pt idx="195">
                  <c:v>-99</c:v>
                </c:pt>
                <c:pt idx="196">
                  <c:v>-99</c:v>
                </c:pt>
                <c:pt idx="197">
                  <c:v>-99</c:v>
                </c:pt>
                <c:pt idx="198">
                  <c:v>-99</c:v>
                </c:pt>
                <c:pt idx="199">
                  <c:v>67.257170731707333</c:v>
                </c:pt>
                <c:pt idx="200">
                  <c:v>-99</c:v>
                </c:pt>
                <c:pt idx="201">
                  <c:v>74.187975609756108</c:v>
                </c:pt>
                <c:pt idx="202">
                  <c:v>-99</c:v>
                </c:pt>
                <c:pt idx="203">
                  <c:v>-99</c:v>
                </c:pt>
                <c:pt idx="204">
                  <c:v>-99</c:v>
                </c:pt>
                <c:pt idx="205">
                  <c:v>-99</c:v>
                </c:pt>
                <c:pt idx="206">
                  <c:v>74.862439024390255</c:v>
                </c:pt>
                <c:pt idx="207">
                  <c:v>65.313585365853669</c:v>
                </c:pt>
                <c:pt idx="208">
                  <c:v>-99</c:v>
                </c:pt>
                <c:pt idx="209">
                  <c:v>-99</c:v>
                </c:pt>
                <c:pt idx="210">
                  <c:v>-99</c:v>
                </c:pt>
                <c:pt idx="211">
                  <c:v>70.944146341463423</c:v>
                </c:pt>
                <c:pt idx="212">
                  <c:v>76.957878048780501</c:v>
                </c:pt>
                <c:pt idx="213">
                  <c:v>-99</c:v>
                </c:pt>
                <c:pt idx="214">
                  <c:v>-99</c:v>
                </c:pt>
                <c:pt idx="215">
                  <c:v>-99</c:v>
                </c:pt>
                <c:pt idx="216">
                  <c:v>68.104000000000013</c:v>
                </c:pt>
                <c:pt idx="217">
                  <c:v>-99</c:v>
                </c:pt>
                <c:pt idx="218">
                  <c:v>-99</c:v>
                </c:pt>
                <c:pt idx="219">
                  <c:v>75.606682926829265</c:v>
                </c:pt>
                <c:pt idx="220">
                  <c:v>-99</c:v>
                </c:pt>
                <c:pt idx="221">
                  <c:v>-99</c:v>
                </c:pt>
                <c:pt idx="222">
                  <c:v>-99</c:v>
                </c:pt>
                <c:pt idx="223">
                  <c:v>-99</c:v>
                </c:pt>
                <c:pt idx="224">
                  <c:v>-99</c:v>
                </c:pt>
                <c:pt idx="225">
                  <c:v>-99</c:v>
                </c:pt>
                <c:pt idx="226">
                  <c:v>-99</c:v>
                </c:pt>
              </c:numCache>
            </c:numRef>
          </c:yVal>
          <c:bubbleSize>
            <c:numRef>
              <c:f>Sheet1!$D$2:$D$228</c:f>
              <c:numCache>
                <c:formatCode>General</c:formatCode>
                <c:ptCount val="227"/>
                <c:pt idx="0">
                  <c:v>29824536</c:v>
                </c:pt>
                <c:pt idx="1">
                  <c:v>2900489</c:v>
                </c:pt>
                <c:pt idx="2">
                  <c:v>38481705</c:v>
                </c:pt>
                <c:pt idx="3">
                  <c:v>55128</c:v>
                </c:pt>
                <c:pt idx="4">
                  <c:v>78360</c:v>
                </c:pt>
                <c:pt idx="5">
                  <c:v>20820525</c:v>
                </c:pt>
                <c:pt idx="6">
                  <c:v>-99</c:v>
                </c:pt>
                <c:pt idx="7">
                  <c:v>89069</c:v>
                </c:pt>
                <c:pt idx="8">
                  <c:v>41086927</c:v>
                </c:pt>
                <c:pt idx="9">
                  <c:v>2969081</c:v>
                </c:pt>
                <c:pt idx="10">
                  <c:v>102384</c:v>
                </c:pt>
                <c:pt idx="11">
                  <c:v>22728300</c:v>
                </c:pt>
                <c:pt idx="12">
                  <c:v>8429991</c:v>
                </c:pt>
                <c:pt idx="13">
                  <c:v>9295784</c:v>
                </c:pt>
                <c:pt idx="14">
                  <c:v>371960</c:v>
                </c:pt>
                <c:pt idx="15">
                  <c:v>1317827</c:v>
                </c:pt>
                <c:pt idx="16">
                  <c:v>154695368</c:v>
                </c:pt>
                <c:pt idx="17">
                  <c:v>283221</c:v>
                </c:pt>
                <c:pt idx="18">
                  <c:v>9464000</c:v>
                </c:pt>
                <c:pt idx="19">
                  <c:v>11128246</c:v>
                </c:pt>
                <c:pt idx="20">
                  <c:v>324060</c:v>
                </c:pt>
                <c:pt idx="21">
                  <c:v>10050702</c:v>
                </c:pt>
                <c:pt idx="22">
                  <c:v>64798</c:v>
                </c:pt>
                <c:pt idx="23">
                  <c:v>741822</c:v>
                </c:pt>
                <c:pt idx="24">
                  <c:v>10496285</c:v>
                </c:pt>
                <c:pt idx="25">
                  <c:v>3833916</c:v>
                </c:pt>
                <c:pt idx="26">
                  <c:v>2003910</c:v>
                </c:pt>
                <c:pt idx="27">
                  <c:v>198656019</c:v>
                </c:pt>
                <c:pt idx="28">
                  <c:v>-99</c:v>
                </c:pt>
                <c:pt idx="29">
                  <c:v>-99</c:v>
                </c:pt>
                <c:pt idx="30">
                  <c:v>7305888</c:v>
                </c:pt>
                <c:pt idx="31">
                  <c:v>16460141</c:v>
                </c:pt>
                <c:pt idx="32">
                  <c:v>-99</c:v>
                </c:pt>
                <c:pt idx="33">
                  <c:v>9849569</c:v>
                </c:pt>
                <c:pt idx="34">
                  <c:v>14864646</c:v>
                </c:pt>
                <c:pt idx="35">
                  <c:v>21699631</c:v>
                </c:pt>
                <c:pt idx="36">
                  <c:v>34752128</c:v>
                </c:pt>
                <c:pt idx="37">
                  <c:v>-99</c:v>
                </c:pt>
                <c:pt idx="38">
                  <c:v>57570</c:v>
                </c:pt>
                <c:pt idx="39">
                  <c:v>-99</c:v>
                </c:pt>
                <c:pt idx="40">
                  <c:v>12448175</c:v>
                </c:pt>
                <c:pt idx="41">
                  <c:v>17464814</c:v>
                </c:pt>
                <c:pt idx="42">
                  <c:v>1350695000</c:v>
                </c:pt>
                <c:pt idx="43">
                  <c:v>47704427</c:v>
                </c:pt>
                <c:pt idx="44">
                  <c:v>717503</c:v>
                </c:pt>
                <c:pt idx="45">
                  <c:v>65705093</c:v>
                </c:pt>
                <c:pt idx="46">
                  <c:v>-99</c:v>
                </c:pt>
                <c:pt idx="47">
                  <c:v>-99</c:v>
                </c:pt>
                <c:pt idx="48">
                  <c:v>4805295</c:v>
                </c:pt>
                <c:pt idx="49">
                  <c:v>19839750</c:v>
                </c:pt>
                <c:pt idx="50">
                  <c:v>4267558</c:v>
                </c:pt>
                <c:pt idx="51">
                  <c:v>11270957</c:v>
                </c:pt>
                <c:pt idx="52">
                  <c:v>1128994</c:v>
                </c:pt>
                <c:pt idx="53">
                  <c:v>10510785</c:v>
                </c:pt>
                <c:pt idx="54">
                  <c:v>5591572</c:v>
                </c:pt>
                <c:pt idx="55">
                  <c:v>859652</c:v>
                </c:pt>
                <c:pt idx="56">
                  <c:v>71684</c:v>
                </c:pt>
                <c:pt idx="57">
                  <c:v>10276621</c:v>
                </c:pt>
                <c:pt idx="58">
                  <c:v>-99</c:v>
                </c:pt>
                <c:pt idx="59">
                  <c:v>15492264</c:v>
                </c:pt>
                <c:pt idx="60">
                  <c:v>-99</c:v>
                </c:pt>
                <c:pt idx="61">
                  <c:v>6297394</c:v>
                </c:pt>
                <c:pt idx="62">
                  <c:v>736296</c:v>
                </c:pt>
                <c:pt idx="63">
                  <c:v>6130922</c:v>
                </c:pt>
                <c:pt idx="64">
                  <c:v>1322696</c:v>
                </c:pt>
                <c:pt idx="65">
                  <c:v>91728849</c:v>
                </c:pt>
                <c:pt idx="66">
                  <c:v>-99</c:v>
                </c:pt>
                <c:pt idx="67">
                  <c:v>874742</c:v>
                </c:pt>
                <c:pt idx="68">
                  <c:v>5413971</c:v>
                </c:pt>
                <c:pt idx="69">
                  <c:v>65649570</c:v>
                </c:pt>
                <c:pt idx="70">
                  <c:v>-99</c:v>
                </c:pt>
                <c:pt idx="71">
                  <c:v>273814</c:v>
                </c:pt>
                <c:pt idx="72">
                  <c:v>1632572</c:v>
                </c:pt>
                <c:pt idx="73">
                  <c:v>1791225</c:v>
                </c:pt>
                <c:pt idx="74">
                  <c:v>-99</c:v>
                </c:pt>
                <c:pt idx="75">
                  <c:v>4490700</c:v>
                </c:pt>
                <c:pt idx="76">
                  <c:v>80425823</c:v>
                </c:pt>
                <c:pt idx="77">
                  <c:v>25366462</c:v>
                </c:pt>
                <c:pt idx="78">
                  <c:v>-99</c:v>
                </c:pt>
                <c:pt idx="79">
                  <c:v>11092771</c:v>
                </c:pt>
                <c:pt idx="80">
                  <c:v>56810</c:v>
                </c:pt>
                <c:pt idx="81">
                  <c:v>105483</c:v>
                </c:pt>
                <c:pt idx="82">
                  <c:v>-99</c:v>
                </c:pt>
                <c:pt idx="83">
                  <c:v>162810</c:v>
                </c:pt>
                <c:pt idx="84">
                  <c:v>15082831</c:v>
                </c:pt>
                <c:pt idx="85">
                  <c:v>-99</c:v>
                </c:pt>
                <c:pt idx="86">
                  <c:v>11451273</c:v>
                </c:pt>
                <c:pt idx="87">
                  <c:v>1663558</c:v>
                </c:pt>
                <c:pt idx="88">
                  <c:v>795369</c:v>
                </c:pt>
                <c:pt idx="89">
                  <c:v>10173775</c:v>
                </c:pt>
                <c:pt idx="90">
                  <c:v>7935846</c:v>
                </c:pt>
                <c:pt idx="91">
                  <c:v>-99</c:v>
                </c:pt>
                <c:pt idx="92">
                  <c:v>9920362</c:v>
                </c:pt>
                <c:pt idx="93">
                  <c:v>320716</c:v>
                </c:pt>
                <c:pt idx="94">
                  <c:v>1236686732</c:v>
                </c:pt>
                <c:pt idx="95">
                  <c:v>246864191</c:v>
                </c:pt>
                <c:pt idx="96">
                  <c:v>-99</c:v>
                </c:pt>
                <c:pt idx="97">
                  <c:v>32578209</c:v>
                </c:pt>
                <c:pt idx="98">
                  <c:v>4586897</c:v>
                </c:pt>
                <c:pt idx="99">
                  <c:v>85284</c:v>
                </c:pt>
                <c:pt idx="100">
                  <c:v>7910500</c:v>
                </c:pt>
                <c:pt idx="101">
                  <c:v>59539717</c:v>
                </c:pt>
                <c:pt idx="102">
                  <c:v>2707805</c:v>
                </c:pt>
                <c:pt idx="103">
                  <c:v>127561489</c:v>
                </c:pt>
                <c:pt idx="104">
                  <c:v>-99</c:v>
                </c:pt>
                <c:pt idx="105">
                  <c:v>6318000</c:v>
                </c:pt>
                <c:pt idx="106">
                  <c:v>16791425</c:v>
                </c:pt>
                <c:pt idx="107">
                  <c:v>43178141</c:v>
                </c:pt>
                <c:pt idx="108">
                  <c:v>100786</c:v>
                </c:pt>
                <c:pt idx="109">
                  <c:v>-99</c:v>
                </c:pt>
                <c:pt idx="110">
                  <c:v>-99</c:v>
                </c:pt>
                <c:pt idx="111">
                  <c:v>3250496</c:v>
                </c:pt>
                <c:pt idx="112">
                  <c:v>-99</c:v>
                </c:pt>
                <c:pt idx="113">
                  <c:v>-99</c:v>
                </c:pt>
                <c:pt idx="114">
                  <c:v>2034319</c:v>
                </c:pt>
                <c:pt idx="115">
                  <c:v>4424888</c:v>
                </c:pt>
                <c:pt idx="116">
                  <c:v>2051545</c:v>
                </c:pt>
                <c:pt idx="117">
                  <c:v>4190435</c:v>
                </c:pt>
                <c:pt idx="118">
                  <c:v>6154623</c:v>
                </c:pt>
                <c:pt idx="119">
                  <c:v>36656</c:v>
                </c:pt>
                <c:pt idx="120">
                  <c:v>2987773</c:v>
                </c:pt>
                <c:pt idx="121">
                  <c:v>530946</c:v>
                </c:pt>
                <c:pt idx="122">
                  <c:v>-99</c:v>
                </c:pt>
                <c:pt idx="123">
                  <c:v>-99</c:v>
                </c:pt>
                <c:pt idx="124">
                  <c:v>22293914</c:v>
                </c:pt>
                <c:pt idx="125">
                  <c:v>15906483</c:v>
                </c:pt>
                <c:pt idx="126">
                  <c:v>29239927</c:v>
                </c:pt>
                <c:pt idx="127">
                  <c:v>338442</c:v>
                </c:pt>
                <c:pt idx="128">
                  <c:v>14853572</c:v>
                </c:pt>
                <c:pt idx="129">
                  <c:v>419455</c:v>
                </c:pt>
                <c:pt idx="130">
                  <c:v>52555</c:v>
                </c:pt>
                <c:pt idx="131">
                  <c:v>-99</c:v>
                </c:pt>
                <c:pt idx="132">
                  <c:v>3796141</c:v>
                </c:pt>
                <c:pt idx="133">
                  <c:v>1255882</c:v>
                </c:pt>
                <c:pt idx="134">
                  <c:v>-99</c:v>
                </c:pt>
                <c:pt idx="135">
                  <c:v>120847477</c:v>
                </c:pt>
                <c:pt idx="136">
                  <c:v>-99</c:v>
                </c:pt>
                <c:pt idx="137">
                  <c:v>3559519</c:v>
                </c:pt>
                <c:pt idx="138">
                  <c:v>37579</c:v>
                </c:pt>
                <c:pt idx="139">
                  <c:v>2796484</c:v>
                </c:pt>
                <c:pt idx="140">
                  <c:v>-99</c:v>
                </c:pt>
                <c:pt idx="141">
                  <c:v>32521143</c:v>
                </c:pt>
                <c:pt idx="142">
                  <c:v>25203395</c:v>
                </c:pt>
                <c:pt idx="143">
                  <c:v>2259393</c:v>
                </c:pt>
                <c:pt idx="144">
                  <c:v>-99</c:v>
                </c:pt>
                <c:pt idx="145">
                  <c:v>27474377</c:v>
                </c:pt>
                <c:pt idx="146">
                  <c:v>16754962</c:v>
                </c:pt>
                <c:pt idx="147">
                  <c:v>-99</c:v>
                </c:pt>
                <c:pt idx="148">
                  <c:v>258000</c:v>
                </c:pt>
                <c:pt idx="149">
                  <c:v>4408100</c:v>
                </c:pt>
                <c:pt idx="150">
                  <c:v>5991733</c:v>
                </c:pt>
                <c:pt idx="151">
                  <c:v>17157042</c:v>
                </c:pt>
                <c:pt idx="152">
                  <c:v>168833776</c:v>
                </c:pt>
                <c:pt idx="153">
                  <c:v>-99</c:v>
                </c:pt>
                <c:pt idx="154">
                  <c:v>5018573</c:v>
                </c:pt>
                <c:pt idx="155">
                  <c:v>3314001</c:v>
                </c:pt>
                <c:pt idx="156">
                  <c:v>179160111</c:v>
                </c:pt>
                <c:pt idx="157">
                  <c:v>20754</c:v>
                </c:pt>
                <c:pt idx="158">
                  <c:v>3802281</c:v>
                </c:pt>
                <c:pt idx="159">
                  <c:v>7167010</c:v>
                </c:pt>
                <c:pt idx="160">
                  <c:v>6687361</c:v>
                </c:pt>
                <c:pt idx="161">
                  <c:v>29987800</c:v>
                </c:pt>
                <c:pt idx="162">
                  <c:v>96706764</c:v>
                </c:pt>
                <c:pt idx="163">
                  <c:v>38535873</c:v>
                </c:pt>
                <c:pt idx="164">
                  <c:v>10514844</c:v>
                </c:pt>
                <c:pt idx="165">
                  <c:v>3651545</c:v>
                </c:pt>
                <c:pt idx="166">
                  <c:v>2050514</c:v>
                </c:pt>
                <c:pt idx="167">
                  <c:v>-99</c:v>
                </c:pt>
                <c:pt idx="168">
                  <c:v>20058035</c:v>
                </c:pt>
                <c:pt idx="169">
                  <c:v>-99</c:v>
                </c:pt>
                <c:pt idx="170">
                  <c:v>11457801</c:v>
                </c:pt>
                <c:pt idx="171">
                  <c:v>-99</c:v>
                </c:pt>
                <c:pt idx="172">
                  <c:v>-99</c:v>
                </c:pt>
                <c:pt idx="173">
                  <c:v>-99</c:v>
                </c:pt>
                <c:pt idx="174">
                  <c:v>-99</c:v>
                </c:pt>
                <c:pt idx="175">
                  <c:v>-99</c:v>
                </c:pt>
                <c:pt idx="176">
                  <c:v>188889</c:v>
                </c:pt>
                <c:pt idx="177">
                  <c:v>31247</c:v>
                </c:pt>
                <c:pt idx="178">
                  <c:v>188098</c:v>
                </c:pt>
                <c:pt idx="179">
                  <c:v>28287855</c:v>
                </c:pt>
                <c:pt idx="180">
                  <c:v>13726021</c:v>
                </c:pt>
                <c:pt idx="181">
                  <c:v>7199077</c:v>
                </c:pt>
                <c:pt idx="182">
                  <c:v>88303</c:v>
                </c:pt>
                <c:pt idx="183">
                  <c:v>5978727</c:v>
                </c:pt>
                <c:pt idx="184">
                  <c:v>5312400</c:v>
                </c:pt>
                <c:pt idx="185">
                  <c:v>-99</c:v>
                </c:pt>
                <c:pt idx="186">
                  <c:v>2057159</c:v>
                </c:pt>
                <c:pt idx="187">
                  <c:v>549598</c:v>
                </c:pt>
                <c:pt idx="188">
                  <c:v>10195134</c:v>
                </c:pt>
                <c:pt idx="189">
                  <c:v>52341695</c:v>
                </c:pt>
                <c:pt idx="190">
                  <c:v>46773055</c:v>
                </c:pt>
                <c:pt idx="191">
                  <c:v>20328000</c:v>
                </c:pt>
                <c:pt idx="192">
                  <c:v>37195349</c:v>
                </c:pt>
                <c:pt idx="193">
                  <c:v>534541</c:v>
                </c:pt>
                <c:pt idx="194">
                  <c:v>1230985</c:v>
                </c:pt>
                <c:pt idx="195">
                  <c:v>9519374</c:v>
                </c:pt>
                <c:pt idx="196">
                  <c:v>7996861</c:v>
                </c:pt>
                <c:pt idx="197">
                  <c:v>-99</c:v>
                </c:pt>
                <c:pt idx="198">
                  <c:v>-99</c:v>
                </c:pt>
                <c:pt idx="199">
                  <c:v>8008990</c:v>
                </c:pt>
                <c:pt idx="200">
                  <c:v>47783107</c:v>
                </c:pt>
                <c:pt idx="201">
                  <c:v>66785001</c:v>
                </c:pt>
                <c:pt idx="202">
                  <c:v>6642928</c:v>
                </c:pt>
                <c:pt idx="203">
                  <c:v>104941</c:v>
                </c:pt>
                <c:pt idx="204">
                  <c:v>1337439</c:v>
                </c:pt>
                <c:pt idx="205">
                  <c:v>10777500</c:v>
                </c:pt>
                <c:pt idx="206">
                  <c:v>73997128</c:v>
                </c:pt>
                <c:pt idx="207">
                  <c:v>5172931</c:v>
                </c:pt>
                <c:pt idx="208">
                  <c:v>-99</c:v>
                </c:pt>
                <c:pt idx="209">
                  <c:v>9860</c:v>
                </c:pt>
                <c:pt idx="210">
                  <c:v>36345860</c:v>
                </c:pt>
                <c:pt idx="211">
                  <c:v>45593300</c:v>
                </c:pt>
                <c:pt idx="212">
                  <c:v>9205651</c:v>
                </c:pt>
                <c:pt idx="213">
                  <c:v>63700300</c:v>
                </c:pt>
                <c:pt idx="214">
                  <c:v>313873685</c:v>
                </c:pt>
                <c:pt idx="215">
                  <c:v>3395253</c:v>
                </c:pt>
                <c:pt idx="216">
                  <c:v>29774500</c:v>
                </c:pt>
                <c:pt idx="217">
                  <c:v>247262</c:v>
                </c:pt>
                <c:pt idx="218">
                  <c:v>-99</c:v>
                </c:pt>
                <c:pt idx="219">
                  <c:v>88772900</c:v>
                </c:pt>
                <c:pt idx="220">
                  <c:v>-99</c:v>
                </c:pt>
                <c:pt idx="221">
                  <c:v>-99</c:v>
                </c:pt>
                <c:pt idx="222">
                  <c:v>-99</c:v>
                </c:pt>
                <c:pt idx="223">
                  <c:v>-99</c:v>
                </c:pt>
                <c:pt idx="224">
                  <c:v>-99</c:v>
                </c:pt>
                <c:pt idx="225">
                  <c:v>14075099</c:v>
                </c:pt>
                <c:pt idx="226">
                  <c:v>13724317</c:v>
                </c:pt>
              </c:numCache>
            </c:numRef>
          </c:bubbleSize>
          <c:bubble3D val="0"/>
        </c:ser>
        <c:ser>
          <c:idx val="5"/>
          <c:order val="1"/>
          <c:tx>
            <c:strRef>
              <c:f>Sheet1!$L$1</c:f>
              <c:strCache>
                <c:ptCount val="1"/>
                <c:pt idx="0">
                  <c:v>North America</c:v>
                </c:pt>
              </c:strCache>
            </c:strRef>
          </c:tx>
          <c:spPr>
            <a:solidFill>
              <a:schemeClr val="bg2">
                <a:alpha val="80000"/>
              </a:schemeClr>
            </a:solidFill>
            <a:ln w="9525">
              <a:solidFill>
                <a:schemeClr val="tx1"/>
              </a:solidFill>
            </a:ln>
          </c:spPr>
          <c:invertIfNegative val="0"/>
          <c:xVal>
            <c:numRef>
              <c:f>Sheet1!$B$2:$B$228</c:f>
              <c:numCache>
                <c:formatCode>General</c:formatCode>
                <c:ptCount val="227"/>
                <c:pt idx="0">
                  <c:v>687.58136771979798</c:v>
                </c:pt>
                <c:pt idx="1">
                  <c:v>4256.0167020325416</c:v>
                </c:pt>
                <c:pt idx="2">
                  <c:v>5309.8223686315396</c:v>
                </c:pt>
                <c:pt idx="3">
                  <c:v>-99</c:v>
                </c:pt>
                <c:pt idx="4">
                  <c:v>-99</c:v>
                </c:pt>
                <c:pt idx="5">
                  <c:v>5539.8007243057664</c:v>
                </c:pt>
                <c:pt idx="6">
                  <c:v>-99</c:v>
                </c:pt>
                <c:pt idx="7">
                  <c:v>13525.616220133952</c:v>
                </c:pt>
                <c:pt idx="8">
                  <c:v>14679.925235162829</c:v>
                </c:pt>
                <c:pt idx="9">
                  <c:v>3353.973125131231</c:v>
                </c:pt>
                <c:pt idx="10">
                  <c:v>-99</c:v>
                </c:pt>
                <c:pt idx="11">
                  <c:v>67511.688325251496</c:v>
                </c:pt>
                <c:pt idx="12">
                  <c:v>48348.232059447779</c:v>
                </c:pt>
                <c:pt idx="13">
                  <c:v>7393.7718769762323</c:v>
                </c:pt>
                <c:pt idx="14">
                  <c:v>22096.461985159694</c:v>
                </c:pt>
                <c:pt idx="15">
                  <c:v>23339.019435670009</c:v>
                </c:pt>
                <c:pt idx="16">
                  <c:v>862.05389525650639</c:v>
                </c:pt>
                <c:pt idx="17">
                  <c:v>14917.149505156751</c:v>
                </c:pt>
                <c:pt idx="18">
                  <c:v>6721.8349077396751</c:v>
                </c:pt>
                <c:pt idx="19">
                  <c:v>44827.662833122704</c:v>
                </c:pt>
                <c:pt idx="20">
                  <c:v>4856.7157316546318</c:v>
                </c:pt>
                <c:pt idx="21">
                  <c:v>750.51312424481489</c:v>
                </c:pt>
                <c:pt idx="22">
                  <c:v>84470.755270224385</c:v>
                </c:pt>
                <c:pt idx="23">
                  <c:v>2458.3958275927671</c:v>
                </c:pt>
                <c:pt idx="24">
                  <c:v>2575.6836947782972</c:v>
                </c:pt>
                <c:pt idx="25">
                  <c:v>4409.5921196777117</c:v>
                </c:pt>
                <c:pt idx="26">
                  <c:v>7254.5604713553985</c:v>
                </c:pt>
                <c:pt idx="27">
                  <c:v>11319.973709911495</c:v>
                </c:pt>
                <c:pt idx="28">
                  <c:v>-99</c:v>
                </c:pt>
                <c:pt idx="29">
                  <c:v>-99</c:v>
                </c:pt>
                <c:pt idx="30">
                  <c:v>7198.0456180182955</c:v>
                </c:pt>
                <c:pt idx="31">
                  <c:v>705.45496287119624</c:v>
                </c:pt>
                <c:pt idx="32">
                  <c:v>-99</c:v>
                </c:pt>
                <c:pt idx="33">
                  <c:v>251.01452298563959</c:v>
                </c:pt>
                <c:pt idx="34">
                  <c:v>945.49464638874838</c:v>
                </c:pt>
                <c:pt idx="35">
                  <c:v>1219.9310751489909</c:v>
                </c:pt>
                <c:pt idx="36">
                  <c:v>52412.486785332985</c:v>
                </c:pt>
                <c:pt idx="37">
                  <c:v>-99</c:v>
                </c:pt>
                <c:pt idx="38">
                  <c:v>-99</c:v>
                </c:pt>
                <c:pt idx="39">
                  <c:v>-99</c:v>
                </c:pt>
                <c:pt idx="40">
                  <c:v>1035.2580187777078</c:v>
                </c:pt>
                <c:pt idx="41">
                  <c:v>15245.468004032165</c:v>
                </c:pt>
                <c:pt idx="42">
                  <c:v>6092.7818864362152</c:v>
                </c:pt>
                <c:pt idx="43">
                  <c:v>7762.9708288948605</c:v>
                </c:pt>
                <c:pt idx="44">
                  <c:v>767.2114251913639</c:v>
                </c:pt>
                <c:pt idx="45">
                  <c:v>446.02665451874202</c:v>
                </c:pt>
                <c:pt idx="46">
                  <c:v>-99</c:v>
                </c:pt>
                <c:pt idx="47">
                  <c:v>-99</c:v>
                </c:pt>
                <c:pt idx="48">
                  <c:v>9442.6645400890338</c:v>
                </c:pt>
                <c:pt idx="49">
                  <c:v>1365.8735736247143</c:v>
                </c:pt>
                <c:pt idx="50">
                  <c:v>13234.621760712276</c:v>
                </c:pt>
                <c:pt idx="51">
                  <c:v>-99</c:v>
                </c:pt>
                <c:pt idx="52">
                  <c:v>26352.271220968902</c:v>
                </c:pt>
                <c:pt idx="53">
                  <c:v>19670.402614964496</c:v>
                </c:pt>
                <c:pt idx="54">
                  <c:v>57636.12530953934</c:v>
                </c:pt>
                <c:pt idx="55">
                  <c:v>1574.6289679087563</c:v>
                </c:pt>
                <c:pt idx="56">
                  <c:v>7181.7255568162327</c:v>
                </c:pt>
                <c:pt idx="57">
                  <c:v>5870.7690438977806</c:v>
                </c:pt>
                <c:pt idx="58">
                  <c:v>-99</c:v>
                </c:pt>
                <c:pt idx="59">
                  <c:v>5655.9461548034551</c:v>
                </c:pt>
                <c:pt idx="60">
                  <c:v>-99</c:v>
                </c:pt>
                <c:pt idx="61">
                  <c:v>3781.5007287141316</c:v>
                </c:pt>
                <c:pt idx="62">
                  <c:v>22404.754654375782</c:v>
                </c:pt>
                <c:pt idx="63">
                  <c:v>504.32340840004105</c:v>
                </c:pt>
                <c:pt idx="64">
                  <c:v>17132.246717152768</c:v>
                </c:pt>
                <c:pt idx="65">
                  <c:v>472.1603060132465</c:v>
                </c:pt>
                <c:pt idx="66">
                  <c:v>-99</c:v>
                </c:pt>
                <c:pt idx="67">
                  <c:v>4401.0965662042818</c:v>
                </c:pt>
                <c:pt idx="68">
                  <c:v>47243.737708463232</c:v>
                </c:pt>
                <c:pt idx="69">
                  <c:v>40925.212294151039</c:v>
                </c:pt>
                <c:pt idx="70">
                  <c:v>-99</c:v>
                </c:pt>
                <c:pt idx="71">
                  <c:v>-99</c:v>
                </c:pt>
                <c:pt idx="72">
                  <c:v>10929.879637345575</c:v>
                </c:pt>
                <c:pt idx="73">
                  <c:v>509.38759083643265</c:v>
                </c:pt>
                <c:pt idx="74">
                  <c:v>-99</c:v>
                </c:pt>
                <c:pt idx="75">
                  <c:v>3528.7315108497623</c:v>
                </c:pt>
                <c:pt idx="76">
                  <c:v>43931.691708856371</c:v>
                </c:pt>
                <c:pt idx="77">
                  <c:v>1645.5162925408479</c:v>
                </c:pt>
                <c:pt idx="78">
                  <c:v>-99</c:v>
                </c:pt>
                <c:pt idx="79">
                  <c:v>22494.412934625074</c:v>
                </c:pt>
                <c:pt idx="80">
                  <c:v>-99</c:v>
                </c:pt>
                <c:pt idx="81">
                  <c:v>7583.0430877176432</c:v>
                </c:pt>
                <c:pt idx="82">
                  <c:v>-99</c:v>
                </c:pt>
                <c:pt idx="83">
                  <c:v>-99</c:v>
                </c:pt>
                <c:pt idx="84">
                  <c:v>3340.7823014864462</c:v>
                </c:pt>
                <c:pt idx="85">
                  <c:v>-99</c:v>
                </c:pt>
                <c:pt idx="86">
                  <c:v>493.48995262675692</c:v>
                </c:pt>
                <c:pt idx="87">
                  <c:v>576.38984887873096</c:v>
                </c:pt>
                <c:pt idx="88">
                  <c:v>3584.6934893789567</c:v>
                </c:pt>
                <c:pt idx="89">
                  <c:v>775.54462406423625</c:v>
                </c:pt>
                <c:pt idx="90">
                  <c:v>2339.2924389552077</c:v>
                </c:pt>
                <c:pt idx="91">
                  <c:v>-99</c:v>
                </c:pt>
                <c:pt idx="92">
                  <c:v>12784.295608536144</c:v>
                </c:pt>
                <c:pt idx="93">
                  <c:v>44221.725480842164</c:v>
                </c:pt>
                <c:pt idx="94">
                  <c:v>1484.4650304010509</c:v>
                </c:pt>
                <c:pt idx="95">
                  <c:v>3551.4237368236004</c:v>
                </c:pt>
                <c:pt idx="96">
                  <c:v>-99</c:v>
                </c:pt>
                <c:pt idx="97">
                  <c:v>6631.5587445368828</c:v>
                </c:pt>
                <c:pt idx="98">
                  <c:v>48391.325729251155</c:v>
                </c:pt>
                <c:pt idx="99">
                  <c:v>-99</c:v>
                </c:pt>
                <c:pt idx="100">
                  <c:v>32514.551429881281</c:v>
                </c:pt>
                <c:pt idx="101">
                  <c:v>35132.191516415543</c:v>
                </c:pt>
                <c:pt idx="102">
                  <c:v>5463.7620068211363</c:v>
                </c:pt>
                <c:pt idx="103">
                  <c:v>46679.265432230262</c:v>
                </c:pt>
                <c:pt idx="104">
                  <c:v>-99</c:v>
                </c:pt>
                <c:pt idx="105">
                  <c:v>4909.0281014878119</c:v>
                </c:pt>
                <c:pt idx="106">
                  <c:v>12120.305339701152</c:v>
                </c:pt>
                <c:pt idx="107">
                  <c:v>1165.7449384923816</c:v>
                </c:pt>
                <c:pt idx="108">
                  <c:v>1736.198170719417</c:v>
                </c:pt>
                <c:pt idx="109">
                  <c:v>-99</c:v>
                </c:pt>
                <c:pt idx="110">
                  <c:v>-99</c:v>
                </c:pt>
                <c:pt idx="111">
                  <c:v>53544.043443656119</c:v>
                </c:pt>
                <c:pt idx="112">
                  <c:v>-99</c:v>
                </c:pt>
                <c:pt idx="113">
                  <c:v>-99</c:v>
                </c:pt>
                <c:pt idx="114">
                  <c:v>13946.965887123162</c:v>
                </c:pt>
                <c:pt idx="115">
                  <c:v>9764.1106066555858</c:v>
                </c:pt>
                <c:pt idx="116">
                  <c:v>1134.8596965703075</c:v>
                </c:pt>
                <c:pt idx="117">
                  <c:v>413.75857273562656</c:v>
                </c:pt>
                <c:pt idx="118">
                  <c:v>13302.790848249162</c:v>
                </c:pt>
                <c:pt idx="119">
                  <c:v>-99</c:v>
                </c:pt>
                <c:pt idx="120">
                  <c:v>14172.281226127363</c:v>
                </c:pt>
                <c:pt idx="121">
                  <c:v>106022.79907246312</c:v>
                </c:pt>
                <c:pt idx="122">
                  <c:v>-99</c:v>
                </c:pt>
                <c:pt idx="123">
                  <c:v>-99</c:v>
                </c:pt>
                <c:pt idx="124">
                  <c:v>444.95462851126018</c:v>
                </c:pt>
                <c:pt idx="125">
                  <c:v>266.58896556978283</c:v>
                </c:pt>
                <c:pt idx="126">
                  <c:v>10439.964905972149</c:v>
                </c:pt>
                <c:pt idx="127">
                  <c:v>6243.8447462552085</c:v>
                </c:pt>
                <c:pt idx="128">
                  <c:v>696.18231292355824</c:v>
                </c:pt>
                <c:pt idx="129">
                  <c:v>21129.982770683204</c:v>
                </c:pt>
                <c:pt idx="130">
                  <c:v>3507.9193226144039</c:v>
                </c:pt>
                <c:pt idx="131">
                  <c:v>-99</c:v>
                </c:pt>
                <c:pt idx="132">
                  <c:v>1042.8228667160188</c:v>
                </c:pt>
                <c:pt idx="133">
                  <c:v>9110.8053987744297</c:v>
                </c:pt>
                <c:pt idx="134">
                  <c:v>-99</c:v>
                </c:pt>
                <c:pt idx="135">
                  <c:v>9817.8374889028873</c:v>
                </c:pt>
                <c:pt idx="136">
                  <c:v>-99</c:v>
                </c:pt>
                <c:pt idx="137">
                  <c:v>2046.5367866510901</c:v>
                </c:pt>
                <c:pt idx="138">
                  <c:v>-99</c:v>
                </c:pt>
                <c:pt idx="139">
                  <c:v>3691.0522623336665</c:v>
                </c:pt>
                <c:pt idx="140">
                  <c:v>-99</c:v>
                </c:pt>
                <c:pt idx="141">
                  <c:v>2899.9749240614201</c:v>
                </c:pt>
                <c:pt idx="142">
                  <c:v>593.29097712213229</c:v>
                </c:pt>
                <c:pt idx="143">
                  <c:v>5770.3079644202207</c:v>
                </c:pt>
                <c:pt idx="144">
                  <c:v>-99</c:v>
                </c:pt>
                <c:pt idx="145">
                  <c:v>699.08048212728715</c:v>
                </c:pt>
                <c:pt idx="146">
                  <c:v>49128.087274740428</c:v>
                </c:pt>
                <c:pt idx="147">
                  <c:v>-99</c:v>
                </c:pt>
                <c:pt idx="148">
                  <c:v>-99</c:v>
                </c:pt>
                <c:pt idx="149">
                  <c:v>38896.893712923084</c:v>
                </c:pt>
                <c:pt idx="150">
                  <c:v>1776.6058024848685</c:v>
                </c:pt>
                <c:pt idx="151">
                  <c:v>385.3427082003509</c:v>
                </c:pt>
                <c:pt idx="152">
                  <c:v>2742.2193406514416</c:v>
                </c:pt>
                <c:pt idx="153">
                  <c:v>-99</c:v>
                </c:pt>
                <c:pt idx="154">
                  <c:v>99635.874531475274</c:v>
                </c:pt>
                <c:pt idx="155">
                  <c:v>23384.805799834459</c:v>
                </c:pt>
                <c:pt idx="156">
                  <c:v>1252.4195233925125</c:v>
                </c:pt>
                <c:pt idx="157">
                  <c:v>11201.628601715332</c:v>
                </c:pt>
                <c:pt idx="158">
                  <c:v>9982.4815683007128</c:v>
                </c:pt>
                <c:pt idx="159">
                  <c:v>2147.5165790895389</c:v>
                </c:pt>
                <c:pt idx="160">
                  <c:v>3680.2320590558088</c:v>
                </c:pt>
                <c:pt idx="161">
                  <c:v>6423.5620545139836</c:v>
                </c:pt>
                <c:pt idx="162">
                  <c:v>2587.6165574567131</c:v>
                </c:pt>
                <c:pt idx="163">
                  <c:v>12876.462987134895</c:v>
                </c:pt>
                <c:pt idx="164">
                  <c:v>20732.613845695672</c:v>
                </c:pt>
                <c:pt idx="165">
                  <c:v>27681.635581651055</c:v>
                </c:pt>
                <c:pt idx="166">
                  <c:v>92801.038998375632</c:v>
                </c:pt>
                <c:pt idx="167">
                  <c:v>-99</c:v>
                </c:pt>
                <c:pt idx="168">
                  <c:v>8445.2966400146561</c:v>
                </c:pt>
                <c:pt idx="169">
                  <c:v>-99</c:v>
                </c:pt>
                <c:pt idx="170">
                  <c:v>630.10839810036907</c:v>
                </c:pt>
                <c:pt idx="171">
                  <c:v>-99</c:v>
                </c:pt>
                <c:pt idx="172">
                  <c:v>-99</c:v>
                </c:pt>
                <c:pt idx="173">
                  <c:v>-99</c:v>
                </c:pt>
                <c:pt idx="174">
                  <c:v>-99</c:v>
                </c:pt>
                <c:pt idx="175">
                  <c:v>-99</c:v>
                </c:pt>
                <c:pt idx="176">
                  <c:v>4244.8396914481818</c:v>
                </c:pt>
                <c:pt idx="177">
                  <c:v>-99</c:v>
                </c:pt>
                <c:pt idx="178">
                  <c:v>1399.9534833367677</c:v>
                </c:pt>
                <c:pt idx="179">
                  <c:v>25945.966328423747</c:v>
                </c:pt>
                <c:pt idx="180">
                  <c:v>1023.2885718757479</c:v>
                </c:pt>
                <c:pt idx="181">
                  <c:v>5666.2047930451208</c:v>
                </c:pt>
                <c:pt idx="182">
                  <c:v>11689.316241672808</c:v>
                </c:pt>
                <c:pt idx="183">
                  <c:v>590.31805673412043</c:v>
                </c:pt>
                <c:pt idx="184">
                  <c:v>54007.303648409856</c:v>
                </c:pt>
                <c:pt idx="185">
                  <c:v>-99</c:v>
                </c:pt>
                <c:pt idx="186">
                  <c:v>22488.444150763298</c:v>
                </c:pt>
                <c:pt idx="187">
                  <c:v>1801.1556007773606</c:v>
                </c:pt>
                <c:pt idx="188">
                  <c:v>-99</c:v>
                </c:pt>
                <c:pt idx="189">
                  <c:v>7592.2504725218987</c:v>
                </c:pt>
                <c:pt idx="190">
                  <c:v>28985.333328544093</c:v>
                </c:pt>
                <c:pt idx="191">
                  <c:v>2921.7363452544419</c:v>
                </c:pt>
                <c:pt idx="192">
                  <c:v>1697.85232302806</c:v>
                </c:pt>
                <c:pt idx="193">
                  <c:v>9378.1960654660779</c:v>
                </c:pt>
                <c:pt idx="194">
                  <c:v>3289.7419677044736</c:v>
                </c:pt>
                <c:pt idx="195">
                  <c:v>57134.077068240418</c:v>
                </c:pt>
                <c:pt idx="196">
                  <c:v>83295.258828857273</c:v>
                </c:pt>
                <c:pt idx="197">
                  <c:v>-99</c:v>
                </c:pt>
                <c:pt idx="198">
                  <c:v>-99</c:v>
                </c:pt>
                <c:pt idx="199">
                  <c:v>953.06022258651956</c:v>
                </c:pt>
                <c:pt idx="200">
                  <c:v>834.84296360046005</c:v>
                </c:pt>
                <c:pt idx="201">
                  <c:v>5479.7605800741903</c:v>
                </c:pt>
                <c:pt idx="202">
                  <c:v>589.46208903764841</c:v>
                </c:pt>
                <c:pt idx="203">
                  <c:v>4493.7202552597719</c:v>
                </c:pt>
                <c:pt idx="204">
                  <c:v>17523.298273739736</c:v>
                </c:pt>
                <c:pt idx="205">
                  <c:v>4197.5058807643609</c:v>
                </c:pt>
                <c:pt idx="206">
                  <c:v>10660.728638959861</c:v>
                </c:pt>
                <c:pt idx="207">
                  <c:v>6797.7343069752505</c:v>
                </c:pt>
                <c:pt idx="208">
                  <c:v>-99</c:v>
                </c:pt>
                <c:pt idx="209">
                  <c:v>4044.1894644461458</c:v>
                </c:pt>
                <c:pt idx="210">
                  <c:v>652.74961628787912</c:v>
                </c:pt>
                <c:pt idx="211">
                  <c:v>3873.4513373119439</c:v>
                </c:pt>
                <c:pt idx="212">
                  <c:v>40444.066987391256</c:v>
                </c:pt>
                <c:pt idx="213">
                  <c:v>41050.771936753925</c:v>
                </c:pt>
                <c:pt idx="214">
                  <c:v>51495.87484532193</c:v>
                </c:pt>
                <c:pt idx="215">
                  <c:v>14727.725635544499</c:v>
                </c:pt>
                <c:pt idx="216">
                  <c:v>1719.0361962415461</c:v>
                </c:pt>
                <c:pt idx="217">
                  <c:v>3161.4355384412424</c:v>
                </c:pt>
                <c:pt idx="218">
                  <c:v>-99</c:v>
                </c:pt>
                <c:pt idx="219">
                  <c:v>1755.2654235751186</c:v>
                </c:pt>
                <c:pt idx="220">
                  <c:v>-99</c:v>
                </c:pt>
                <c:pt idx="221">
                  <c:v>-99</c:v>
                </c:pt>
                <c:pt idx="222">
                  <c:v>-99</c:v>
                </c:pt>
                <c:pt idx="223">
                  <c:v>-99</c:v>
                </c:pt>
                <c:pt idx="224">
                  <c:v>-99</c:v>
                </c:pt>
                <c:pt idx="225">
                  <c:v>1771.8911514680051</c:v>
                </c:pt>
                <c:pt idx="226">
                  <c:v>908.78232410399733</c:v>
                </c:pt>
              </c:numCache>
            </c:numRef>
          </c:xVal>
          <c:yVal>
            <c:numRef>
              <c:f>Sheet1!$L$2:$L$228</c:f>
              <c:numCache>
                <c:formatCode>General</c:formatCode>
                <c:ptCount val="227"/>
                <c:pt idx="0">
                  <c:v>-99</c:v>
                </c:pt>
                <c:pt idx="1">
                  <c:v>-99</c:v>
                </c:pt>
                <c:pt idx="2">
                  <c:v>-99</c:v>
                </c:pt>
                <c:pt idx="3">
                  <c:v>-99</c:v>
                </c:pt>
                <c:pt idx="4">
                  <c:v>-99</c:v>
                </c:pt>
                <c:pt idx="5">
                  <c:v>-99</c:v>
                </c:pt>
                <c:pt idx="6">
                  <c:v>-99</c:v>
                </c:pt>
                <c:pt idx="7">
                  <c:v>-99</c:v>
                </c:pt>
                <c:pt idx="8">
                  <c:v>-99</c:v>
                </c:pt>
                <c:pt idx="9">
                  <c:v>-99</c:v>
                </c:pt>
                <c:pt idx="10">
                  <c:v>-99</c:v>
                </c:pt>
                <c:pt idx="11">
                  <c:v>-99</c:v>
                </c:pt>
                <c:pt idx="12">
                  <c:v>-99</c:v>
                </c:pt>
                <c:pt idx="13">
                  <c:v>-99</c:v>
                </c:pt>
                <c:pt idx="14">
                  <c:v>-99</c:v>
                </c:pt>
                <c:pt idx="15">
                  <c:v>-99</c:v>
                </c:pt>
                <c:pt idx="16">
                  <c:v>-99</c:v>
                </c:pt>
                <c:pt idx="17">
                  <c:v>-99</c:v>
                </c:pt>
                <c:pt idx="18">
                  <c:v>-99</c:v>
                </c:pt>
                <c:pt idx="19">
                  <c:v>-99</c:v>
                </c:pt>
                <c:pt idx="20">
                  <c:v>-99</c:v>
                </c:pt>
                <c:pt idx="21">
                  <c:v>-99</c:v>
                </c:pt>
                <c:pt idx="22">
                  <c:v>81.677804878048789</c:v>
                </c:pt>
                <c:pt idx="23">
                  <c:v>-99</c:v>
                </c:pt>
                <c:pt idx="24">
                  <c:v>-99</c:v>
                </c:pt>
                <c:pt idx="25">
                  <c:v>-99</c:v>
                </c:pt>
                <c:pt idx="26">
                  <c:v>-99</c:v>
                </c:pt>
                <c:pt idx="27">
                  <c:v>-99</c:v>
                </c:pt>
                <c:pt idx="28">
                  <c:v>-99</c:v>
                </c:pt>
                <c:pt idx="29">
                  <c:v>-99</c:v>
                </c:pt>
                <c:pt idx="30">
                  <c:v>-99</c:v>
                </c:pt>
                <c:pt idx="31">
                  <c:v>-99</c:v>
                </c:pt>
                <c:pt idx="32">
                  <c:v>-99</c:v>
                </c:pt>
                <c:pt idx="33">
                  <c:v>-99</c:v>
                </c:pt>
                <c:pt idx="34">
                  <c:v>-99</c:v>
                </c:pt>
                <c:pt idx="35">
                  <c:v>-99</c:v>
                </c:pt>
                <c:pt idx="36">
                  <c:v>81.238048780487816</c:v>
                </c:pt>
                <c:pt idx="37">
                  <c:v>-99</c:v>
                </c:pt>
                <c:pt idx="38">
                  <c:v>-99</c:v>
                </c:pt>
                <c:pt idx="39">
                  <c:v>-99</c:v>
                </c:pt>
                <c:pt idx="40">
                  <c:v>-99</c:v>
                </c:pt>
                <c:pt idx="41">
                  <c:v>-99</c:v>
                </c:pt>
                <c:pt idx="42">
                  <c:v>-99</c:v>
                </c:pt>
                <c:pt idx="43">
                  <c:v>-99</c:v>
                </c:pt>
                <c:pt idx="44">
                  <c:v>-99</c:v>
                </c:pt>
                <c:pt idx="45">
                  <c:v>-99</c:v>
                </c:pt>
                <c:pt idx="46">
                  <c:v>-99</c:v>
                </c:pt>
                <c:pt idx="47">
                  <c:v>-99</c:v>
                </c:pt>
                <c:pt idx="48">
                  <c:v>-99</c:v>
                </c:pt>
                <c:pt idx="49">
                  <c:v>-99</c:v>
                </c:pt>
                <c:pt idx="50">
                  <c:v>-99</c:v>
                </c:pt>
                <c:pt idx="51">
                  <c:v>-99</c:v>
                </c:pt>
                <c:pt idx="52">
                  <c:v>-99</c:v>
                </c:pt>
                <c:pt idx="53">
                  <c:v>-99</c:v>
                </c:pt>
                <c:pt idx="54">
                  <c:v>-99</c:v>
                </c:pt>
                <c:pt idx="55">
                  <c:v>-99</c:v>
                </c:pt>
                <c:pt idx="56">
                  <c:v>-99</c:v>
                </c:pt>
                <c:pt idx="57">
                  <c:v>-99</c:v>
                </c:pt>
                <c:pt idx="58">
                  <c:v>-99</c:v>
                </c:pt>
                <c:pt idx="59">
                  <c:v>-99</c:v>
                </c:pt>
                <c:pt idx="60">
                  <c:v>-99</c:v>
                </c:pt>
                <c:pt idx="61">
                  <c:v>-99</c:v>
                </c:pt>
                <c:pt idx="62">
                  <c:v>-99</c:v>
                </c:pt>
                <c:pt idx="63">
                  <c:v>-99</c:v>
                </c:pt>
                <c:pt idx="64">
                  <c:v>-99</c:v>
                </c:pt>
                <c:pt idx="65">
                  <c:v>-99</c:v>
                </c:pt>
                <c:pt idx="66">
                  <c:v>-99</c:v>
                </c:pt>
                <c:pt idx="67">
                  <c:v>-99</c:v>
                </c:pt>
                <c:pt idx="68">
                  <c:v>-99</c:v>
                </c:pt>
                <c:pt idx="69">
                  <c:v>-99</c:v>
                </c:pt>
                <c:pt idx="70">
                  <c:v>-99</c:v>
                </c:pt>
                <c:pt idx="71">
                  <c:v>-99</c:v>
                </c:pt>
                <c:pt idx="72">
                  <c:v>-99</c:v>
                </c:pt>
                <c:pt idx="73">
                  <c:v>-99</c:v>
                </c:pt>
                <c:pt idx="74">
                  <c:v>-99</c:v>
                </c:pt>
                <c:pt idx="75">
                  <c:v>-99</c:v>
                </c:pt>
                <c:pt idx="76">
                  <c:v>-99</c:v>
                </c:pt>
                <c:pt idx="77">
                  <c:v>-99</c:v>
                </c:pt>
                <c:pt idx="78">
                  <c:v>-99</c:v>
                </c:pt>
                <c:pt idx="79">
                  <c:v>-99</c:v>
                </c:pt>
                <c:pt idx="80">
                  <c:v>-99</c:v>
                </c:pt>
                <c:pt idx="81">
                  <c:v>-99</c:v>
                </c:pt>
                <c:pt idx="82">
                  <c:v>-99</c:v>
                </c:pt>
                <c:pt idx="83">
                  <c:v>-99</c:v>
                </c:pt>
                <c:pt idx="84">
                  <c:v>-99</c:v>
                </c:pt>
                <c:pt idx="85">
                  <c:v>-99</c:v>
                </c:pt>
                <c:pt idx="86">
                  <c:v>-99</c:v>
                </c:pt>
                <c:pt idx="87">
                  <c:v>-99</c:v>
                </c:pt>
                <c:pt idx="88">
                  <c:v>-99</c:v>
                </c:pt>
                <c:pt idx="89">
                  <c:v>-99</c:v>
                </c:pt>
                <c:pt idx="90">
                  <c:v>-99</c:v>
                </c:pt>
                <c:pt idx="91">
                  <c:v>-99</c:v>
                </c:pt>
                <c:pt idx="92">
                  <c:v>-99</c:v>
                </c:pt>
                <c:pt idx="93">
                  <c:v>-99</c:v>
                </c:pt>
                <c:pt idx="94">
                  <c:v>-99</c:v>
                </c:pt>
                <c:pt idx="95">
                  <c:v>-99</c:v>
                </c:pt>
                <c:pt idx="96">
                  <c:v>-99</c:v>
                </c:pt>
                <c:pt idx="97">
                  <c:v>-99</c:v>
                </c:pt>
                <c:pt idx="98">
                  <c:v>-99</c:v>
                </c:pt>
                <c:pt idx="99">
                  <c:v>-99</c:v>
                </c:pt>
                <c:pt idx="100">
                  <c:v>-99</c:v>
                </c:pt>
                <c:pt idx="101">
                  <c:v>-99</c:v>
                </c:pt>
                <c:pt idx="102">
                  <c:v>-99</c:v>
                </c:pt>
                <c:pt idx="103">
                  <c:v>-99</c:v>
                </c:pt>
                <c:pt idx="104">
                  <c:v>-99</c:v>
                </c:pt>
                <c:pt idx="105">
                  <c:v>-99</c:v>
                </c:pt>
                <c:pt idx="106">
                  <c:v>-99</c:v>
                </c:pt>
                <c:pt idx="107">
                  <c:v>-99</c:v>
                </c:pt>
                <c:pt idx="108">
                  <c:v>-99</c:v>
                </c:pt>
                <c:pt idx="109">
                  <c:v>-99</c:v>
                </c:pt>
                <c:pt idx="110">
                  <c:v>-99</c:v>
                </c:pt>
                <c:pt idx="111">
                  <c:v>-99</c:v>
                </c:pt>
                <c:pt idx="112">
                  <c:v>-99</c:v>
                </c:pt>
                <c:pt idx="113">
                  <c:v>-99</c:v>
                </c:pt>
                <c:pt idx="114">
                  <c:v>-99</c:v>
                </c:pt>
                <c:pt idx="115">
                  <c:v>-99</c:v>
                </c:pt>
                <c:pt idx="116">
                  <c:v>-99</c:v>
                </c:pt>
                <c:pt idx="117">
                  <c:v>-99</c:v>
                </c:pt>
                <c:pt idx="118">
                  <c:v>-99</c:v>
                </c:pt>
                <c:pt idx="119">
                  <c:v>-99</c:v>
                </c:pt>
                <c:pt idx="120">
                  <c:v>-99</c:v>
                </c:pt>
                <c:pt idx="121">
                  <c:v>-99</c:v>
                </c:pt>
                <c:pt idx="122">
                  <c:v>-99</c:v>
                </c:pt>
                <c:pt idx="123">
                  <c:v>-99</c:v>
                </c:pt>
                <c:pt idx="124">
                  <c:v>-99</c:v>
                </c:pt>
                <c:pt idx="125">
                  <c:v>-99</c:v>
                </c:pt>
                <c:pt idx="126">
                  <c:v>-99</c:v>
                </c:pt>
                <c:pt idx="127">
                  <c:v>-99</c:v>
                </c:pt>
                <c:pt idx="128">
                  <c:v>-99</c:v>
                </c:pt>
                <c:pt idx="129">
                  <c:v>-99</c:v>
                </c:pt>
                <c:pt idx="130">
                  <c:v>-99</c:v>
                </c:pt>
                <c:pt idx="131">
                  <c:v>-99</c:v>
                </c:pt>
                <c:pt idx="132">
                  <c:v>-99</c:v>
                </c:pt>
                <c:pt idx="133">
                  <c:v>-99</c:v>
                </c:pt>
                <c:pt idx="134">
                  <c:v>-99</c:v>
                </c:pt>
                <c:pt idx="135">
                  <c:v>-99</c:v>
                </c:pt>
                <c:pt idx="136">
                  <c:v>-99</c:v>
                </c:pt>
                <c:pt idx="137">
                  <c:v>-99</c:v>
                </c:pt>
                <c:pt idx="138">
                  <c:v>-99</c:v>
                </c:pt>
                <c:pt idx="139">
                  <c:v>-99</c:v>
                </c:pt>
                <c:pt idx="140">
                  <c:v>-99</c:v>
                </c:pt>
                <c:pt idx="141">
                  <c:v>-99</c:v>
                </c:pt>
                <c:pt idx="142">
                  <c:v>-99</c:v>
                </c:pt>
                <c:pt idx="143">
                  <c:v>-99</c:v>
                </c:pt>
                <c:pt idx="144">
                  <c:v>-99</c:v>
                </c:pt>
                <c:pt idx="145">
                  <c:v>-99</c:v>
                </c:pt>
                <c:pt idx="146">
                  <c:v>-99</c:v>
                </c:pt>
                <c:pt idx="147">
                  <c:v>-99</c:v>
                </c:pt>
                <c:pt idx="148">
                  <c:v>-99</c:v>
                </c:pt>
                <c:pt idx="149">
                  <c:v>-99</c:v>
                </c:pt>
                <c:pt idx="150">
                  <c:v>-99</c:v>
                </c:pt>
                <c:pt idx="151">
                  <c:v>-99</c:v>
                </c:pt>
                <c:pt idx="152">
                  <c:v>-99</c:v>
                </c:pt>
                <c:pt idx="153">
                  <c:v>-99</c:v>
                </c:pt>
                <c:pt idx="154">
                  <c:v>-99</c:v>
                </c:pt>
                <c:pt idx="155">
                  <c:v>-99</c:v>
                </c:pt>
                <c:pt idx="156">
                  <c:v>-99</c:v>
                </c:pt>
                <c:pt idx="157">
                  <c:v>-99</c:v>
                </c:pt>
                <c:pt idx="158">
                  <c:v>-99</c:v>
                </c:pt>
                <c:pt idx="159">
                  <c:v>-99</c:v>
                </c:pt>
                <c:pt idx="160">
                  <c:v>-99</c:v>
                </c:pt>
                <c:pt idx="161">
                  <c:v>-99</c:v>
                </c:pt>
                <c:pt idx="162">
                  <c:v>-99</c:v>
                </c:pt>
                <c:pt idx="163">
                  <c:v>-99</c:v>
                </c:pt>
                <c:pt idx="164">
                  <c:v>-99</c:v>
                </c:pt>
                <c:pt idx="165">
                  <c:v>-99</c:v>
                </c:pt>
                <c:pt idx="166">
                  <c:v>-99</c:v>
                </c:pt>
                <c:pt idx="167">
                  <c:v>-99</c:v>
                </c:pt>
                <c:pt idx="168">
                  <c:v>-99</c:v>
                </c:pt>
                <c:pt idx="169">
                  <c:v>-99</c:v>
                </c:pt>
                <c:pt idx="170">
                  <c:v>-99</c:v>
                </c:pt>
                <c:pt idx="171">
                  <c:v>-99</c:v>
                </c:pt>
                <c:pt idx="172">
                  <c:v>-99</c:v>
                </c:pt>
                <c:pt idx="173">
                  <c:v>-99</c:v>
                </c:pt>
                <c:pt idx="174">
                  <c:v>-99</c:v>
                </c:pt>
                <c:pt idx="175">
                  <c:v>-99</c:v>
                </c:pt>
                <c:pt idx="176">
                  <c:v>-99</c:v>
                </c:pt>
                <c:pt idx="177">
                  <c:v>-99</c:v>
                </c:pt>
                <c:pt idx="178">
                  <c:v>-99</c:v>
                </c:pt>
                <c:pt idx="179">
                  <c:v>-99</c:v>
                </c:pt>
                <c:pt idx="180">
                  <c:v>-99</c:v>
                </c:pt>
                <c:pt idx="181">
                  <c:v>-99</c:v>
                </c:pt>
                <c:pt idx="182">
                  <c:v>-99</c:v>
                </c:pt>
                <c:pt idx="183">
                  <c:v>-99</c:v>
                </c:pt>
                <c:pt idx="184">
                  <c:v>-99</c:v>
                </c:pt>
                <c:pt idx="185">
                  <c:v>-99</c:v>
                </c:pt>
                <c:pt idx="186">
                  <c:v>-99</c:v>
                </c:pt>
                <c:pt idx="187">
                  <c:v>-99</c:v>
                </c:pt>
                <c:pt idx="188">
                  <c:v>-99</c:v>
                </c:pt>
                <c:pt idx="189">
                  <c:v>-99</c:v>
                </c:pt>
                <c:pt idx="190">
                  <c:v>-99</c:v>
                </c:pt>
                <c:pt idx="191">
                  <c:v>-99</c:v>
                </c:pt>
                <c:pt idx="192">
                  <c:v>-99</c:v>
                </c:pt>
                <c:pt idx="193">
                  <c:v>-99</c:v>
                </c:pt>
                <c:pt idx="194">
                  <c:v>-99</c:v>
                </c:pt>
                <c:pt idx="195">
                  <c:v>-99</c:v>
                </c:pt>
                <c:pt idx="196">
                  <c:v>-99</c:v>
                </c:pt>
                <c:pt idx="197">
                  <c:v>-99</c:v>
                </c:pt>
                <c:pt idx="198">
                  <c:v>-99</c:v>
                </c:pt>
                <c:pt idx="199">
                  <c:v>-99</c:v>
                </c:pt>
                <c:pt idx="200">
                  <c:v>-99</c:v>
                </c:pt>
                <c:pt idx="201">
                  <c:v>-99</c:v>
                </c:pt>
                <c:pt idx="202">
                  <c:v>-99</c:v>
                </c:pt>
                <c:pt idx="203">
                  <c:v>-99</c:v>
                </c:pt>
                <c:pt idx="204">
                  <c:v>-99</c:v>
                </c:pt>
                <c:pt idx="205">
                  <c:v>-99</c:v>
                </c:pt>
                <c:pt idx="206">
                  <c:v>-99</c:v>
                </c:pt>
                <c:pt idx="207">
                  <c:v>-99</c:v>
                </c:pt>
                <c:pt idx="208">
                  <c:v>-99</c:v>
                </c:pt>
                <c:pt idx="209">
                  <c:v>-99</c:v>
                </c:pt>
                <c:pt idx="210">
                  <c:v>-99</c:v>
                </c:pt>
                <c:pt idx="211">
                  <c:v>-99</c:v>
                </c:pt>
                <c:pt idx="212">
                  <c:v>-99</c:v>
                </c:pt>
                <c:pt idx="213">
                  <c:v>-99</c:v>
                </c:pt>
                <c:pt idx="214">
                  <c:v>78.741463414634154</c:v>
                </c:pt>
                <c:pt idx="215">
                  <c:v>-99</c:v>
                </c:pt>
                <c:pt idx="216">
                  <c:v>-99</c:v>
                </c:pt>
                <c:pt idx="217">
                  <c:v>-99</c:v>
                </c:pt>
                <c:pt idx="218">
                  <c:v>-99</c:v>
                </c:pt>
                <c:pt idx="219">
                  <c:v>-99</c:v>
                </c:pt>
                <c:pt idx="220">
                  <c:v>-99</c:v>
                </c:pt>
                <c:pt idx="221">
                  <c:v>-99</c:v>
                </c:pt>
                <c:pt idx="222">
                  <c:v>-99</c:v>
                </c:pt>
                <c:pt idx="223">
                  <c:v>-99</c:v>
                </c:pt>
                <c:pt idx="224">
                  <c:v>-99</c:v>
                </c:pt>
                <c:pt idx="225">
                  <c:v>-99</c:v>
                </c:pt>
                <c:pt idx="226">
                  <c:v>-99</c:v>
                </c:pt>
              </c:numCache>
            </c:numRef>
          </c:yVal>
          <c:bubbleSize>
            <c:numRef>
              <c:f>Sheet1!$D$2:$D$228</c:f>
              <c:numCache>
                <c:formatCode>General</c:formatCode>
                <c:ptCount val="227"/>
                <c:pt idx="0">
                  <c:v>29824536</c:v>
                </c:pt>
                <c:pt idx="1">
                  <c:v>2900489</c:v>
                </c:pt>
                <c:pt idx="2">
                  <c:v>38481705</c:v>
                </c:pt>
                <c:pt idx="3">
                  <c:v>55128</c:v>
                </c:pt>
                <c:pt idx="4">
                  <c:v>78360</c:v>
                </c:pt>
                <c:pt idx="5">
                  <c:v>20820525</c:v>
                </c:pt>
                <c:pt idx="6">
                  <c:v>-99</c:v>
                </c:pt>
                <c:pt idx="7">
                  <c:v>89069</c:v>
                </c:pt>
                <c:pt idx="8">
                  <c:v>41086927</c:v>
                </c:pt>
                <c:pt idx="9">
                  <c:v>2969081</c:v>
                </c:pt>
                <c:pt idx="10">
                  <c:v>102384</c:v>
                </c:pt>
                <c:pt idx="11">
                  <c:v>22728300</c:v>
                </c:pt>
                <c:pt idx="12">
                  <c:v>8429991</c:v>
                </c:pt>
                <c:pt idx="13">
                  <c:v>9295784</c:v>
                </c:pt>
                <c:pt idx="14">
                  <c:v>371960</c:v>
                </c:pt>
                <c:pt idx="15">
                  <c:v>1317827</c:v>
                </c:pt>
                <c:pt idx="16">
                  <c:v>154695368</c:v>
                </c:pt>
                <c:pt idx="17">
                  <c:v>283221</c:v>
                </c:pt>
                <c:pt idx="18">
                  <c:v>9464000</c:v>
                </c:pt>
                <c:pt idx="19">
                  <c:v>11128246</c:v>
                </c:pt>
                <c:pt idx="20">
                  <c:v>324060</c:v>
                </c:pt>
                <c:pt idx="21">
                  <c:v>10050702</c:v>
                </c:pt>
                <c:pt idx="22">
                  <c:v>64798</c:v>
                </c:pt>
                <c:pt idx="23">
                  <c:v>741822</c:v>
                </c:pt>
                <c:pt idx="24">
                  <c:v>10496285</c:v>
                </c:pt>
                <c:pt idx="25">
                  <c:v>3833916</c:v>
                </c:pt>
                <c:pt idx="26">
                  <c:v>2003910</c:v>
                </c:pt>
                <c:pt idx="27">
                  <c:v>198656019</c:v>
                </c:pt>
                <c:pt idx="28">
                  <c:v>-99</c:v>
                </c:pt>
                <c:pt idx="29">
                  <c:v>-99</c:v>
                </c:pt>
                <c:pt idx="30">
                  <c:v>7305888</c:v>
                </c:pt>
                <c:pt idx="31">
                  <c:v>16460141</c:v>
                </c:pt>
                <c:pt idx="32">
                  <c:v>-99</c:v>
                </c:pt>
                <c:pt idx="33">
                  <c:v>9849569</c:v>
                </c:pt>
                <c:pt idx="34">
                  <c:v>14864646</c:v>
                </c:pt>
                <c:pt idx="35">
                  <c:v>21699631</c:v>
                </c:pt>
                <c:pt idx="36">
                  <c:v>34752128</c:v>
                </c:pt>
                <c:pt idx="37">
                  <c:v>-99</c:v>
                </c:pt>
                <c:pt idx="38">
                  <c:v>57570</c:v>
                </c:pt>
                <c:pt idx="39">
                  <c:v>-99</c:v>
                </c:pt>
                <c:pt idx="40">
                  <c:v>12448175</c:v>
                </c:pt>
                <c:pt idx="41">
                  <c:v>17464814</c:v>
                </c:pt>
                <c:pt idx="42">
                  <c:v>1350695000</c:v>
                </c:pt>
                <c:pt idx="43">
                  <c:v>47704427</c:v>
                </c:pt>
                <c:pt idx="44">
                  <c:v>717503</c:v>
                </c:pt>
                <c:pt idx="45">
                  <c:v>65705093</c:v>
                </c:pt>
                <c:pt idx="46">
                  <c:v>-99</c:v>
                </c:pt>
                <c:pt idx="47">
                  <c:v>-99</c:v>
                </c:pt>
                <c:pt idx="48">
                  <c:v>4805295</c:v>
                </c:pt>
                <c:pt idx="49">
                  <c:v>19839750</c:v>
                </c:pt>
                <c:pt idx="50">
                  <c:v>4267558</c:v>
                </c:pt>
                <c:pt idx="51">
                  <c:v>11270957</c:v>
                </c:pt>
                <c:pt idx="52">
                  <c:v>1128994</c:v>
                </c:pt>
                <c:pt idx="53">
                  <c:v>10510785</c:v>
                </c:pt>
                <c:pt idx="54">
                  <c:v>5591572</c:v>
                </c:pt>
                <c:pt idx="55">
                  <c:v>859652</c:v>
                </c:pt>
                <c:pt idx="56">
                  <c:v>71684</c:v>
                </c:pt>
                <c:pt idx="57">
                  <c:v>10276621</c:v>
                </c:pt>
                <c:pt idx="58">
                  <c:v>-99</c:v>
                </c:pt>
                <c:pt idx="59">
                  <c:v>15492264</c:v>
                </c:pt>
                <c:pt idx="60">
                  <c:v>-99</c:v>
                </c:pt>
                <c:pt idx="61">
                  <c:v>6297394</c:v>
                </c:pt>
                <c:pt idx="62">
                  <c:v>736296</c:v>
                </c:pt>
                <c:pt idx="63">
                  <c:v>6130922</c:v>
                </c:pt>
                <c:pt idx="64">
                  <c:v>1322696</c:v>
                </c:pt>
                <c:pt idx="65">
                  <c:v>91728849</c:v>
                </c:pt>
                <c:pt idx="66">
                  <c:v>-99</c:v>
                </c:pt>
                <c:pt idx="67">
                  <c:v>874742</c:v>
                </c:pt>
                <c:pt idx="68">
                  <c:v>5413971</c:v>
                </c:pt>
                <c:pt idx="69">
                  <c:v>65649570</c:v>
                </c:pt>
                <c:pt idx="70">
                  <c:v>-99</c:v>
                </c:pt>
                <c:pt idx="71">
                  <c:v>273814</c:v>
                </c:pt>
                <c:pt idx="72">
                  <c:v>1632572</c:v>
                </c:pt>
                <c:pt idx="73">
                  <c:v>1791225</c:v>
                </c:pt>
                <c:pt idx="74">
                  <c:v>-99</c:v>
                </c:pt>
                <c:pt idx="75">
                  <c:v>4490700</c:v>
                </c:pt>
                <c:pt idx="76">
                  <c:v>80425823</c:v>
                </c:pt>
                <c:pt idx="77">
                  <c:v>25366462</c:v>
                </c:pt>
                <c:pt idx="78">
                  <c:v>-99</c:v>
                </c:pt>
                <c:pt idx="79">
                  <c:v>11092771</c:v>
                </c:pt>
                <c:pt idx="80">
                  <c:v>56810</c:v>
                </c:pt>
                <c:pt idx="81">
                  <c:v>105483</c:v>
                </c:pt>
                <c:pt idx="82">
                  <c:v>-99</c:v>
                </c:pt>
                <c:pt idx="83">
                  <c:v>162810</c:v>
                </c:pt>
                <c:pt idx="84">
                  <c:v>15082831</c:v>
                </c:pt>
                <c:pt idx="85">
                  <c:v>-99</c:v>
                </c:pt>
                <c:pt idx="86">
                  <c:v>11451273</c:v>
                </c:pt>
                <c:pt idx="87">
                  <c:v>1663558</c:v>
                </c:pt>
                <c:pt idx="88">
                  <c:v>795369</c:v>
                </c:pt>
                <c:pt idx="89">
                  <c:v>10173775</c:v>
                </c:pt>
                <c:pt idx="90">
                  <c:v>7935846</c:v>
                </c:pt>
                <c:pt idx="91">
                  <c:v>-99</c:v>
                </c:pt>
                <c:pt idx="92">
                  <c:v>9920362</c:v>
                </c:pt>
                <c:pt idx="93">
                  <c:v>320716</c:v>
                </c:pt>
                <c:pt idx="94">
                  <c:v>1236686732</c:v>
                </c:pt>
                <c:pt idx="95">
                  <c:v>246864191</c:v>
                </c:pt>
                <c:pt idx="96">
                  <c:v>-99</c:v>
                </c:pt>
                <c:pt idx="97">
                  <c:v>32578209</c:v>
                </c:pt>
                <c:pt idx="98">
                  <c:v>4586897</c:v>
                </c:pt>
                <c:pt idx="99">
                  <c:v>85284</c:v>
                </c:pt>
                <c:pt idx="100">
                  <c:v>7910500</c:v>
                </c:pt>
                <c:pt idx="101">
                  <c:v>59539717</c:v>
                </c:pt>
                <c:pt idx="102">
                  <c:v>2707805</c:v>
                </c:pt>
                <c:pt idx="103">
                  <c:v>127561489</c:v>
                </c:pt>
                <c:pt idx="104">
                  <c:v>-99</c:v>
                </c:pt>
                <c:pt idx="105">
                  <c:v>6318000</c:v>
                </c:pt>
                <c:pt idx="106">
                  <c:v>16791425</c:v>
                </c:pt>
                <c:pt idx="107">
                  <c:v>43178141</c:v>
                </c:pt>
                <c:pt idx="108">
                  <c:v>100786</c:v>
                </c:pt>
                <c:pt idx="109">
                  <c:v>-99</c:v>
                </c:pt>
                <c:pt idx="110">
                  <c:v>-99</c:v>
                </c:pt>
                <c:pt idx="111">
                  <c:v>3250496</c:v>
                </c:pt>
                <c:pt idx="112">
                  <c:v>-99</c:v>
                </c:pt>
                <c:pt idx="113">
                  <c:v>-99</c:v>
                </c:pt>
                <c:pt idx="114">
                  <c:v>2034319</c:v>
                </c:pt>
                <c:pt idx="115">
                  <c:v>4424888</c:v>
                </c:pt>
                <c:pt idx="116">
                  <c:v>2051545</c:v>
                </c:pt>
                <c:pt idx="117">
                  <c:v>4190435</c:v>
                </c:pt>
                <c:pt idx="118">
                  <c:v>6154623</c:v>
                </c:pt>
                <c:pt idx="119">
                  <c:v>36656</c:v>
                </c:pt>
                <c:pt idx="120">
                  <c:v>2987773</c:v>
                </c:pt>
                <c:pt idx="121">
                  <c:v>530946</c:v>
                </c:pt>
                <c:pt idx="122">
                  <c:v>-99</c:v>
                </c:pt>
                <c:pt idx="123">
                  <c:v>-99</c:v>
                </c:pt>
                <c:pt idx="124">
                  <c:v>22293914</c:v>
                </c:pt>
                <c:pt idx="125">
                  <c:v>15906483</c:v>
                </c:pt>
                <c:pt idx="126">
                  <c:v>29239927</c:v>
                </c:pt>
                <c:pt idx="127">
                  <c:v>338442</c:v>
                </c:pt>
                <c:pt idx="128">
                  <c:v>14853572</c:v>
                </c:pt>
                <c:pt idx="129">
                  <c:v>419455</c:v>
                </c:pt>
                <c:pt idx="130">
                  <c:v>52555</c:v>
                </c:pt>
                <c:pt idx="131">
                  <c:v>-99</c:v>
                </c:pt>
                <c:pt idx="132">
                  <c:v>3796141</c:v>
                </c:pt>
                <c:pt idx="133">
                  <c:v>1255882</c:v>
                </c:pt>
                <c:pt idx="134">
                  <c:v>-99</c:v>
                </c:pt>
                <c:pt idx="135">
                  <c:v>120847477</c:v>
                </c:pt>
                <c:pt idx="136">
                  <c:v>-99</c:v>
                </c:pt>
                <c:pt idx="137">
                  <c:v>3559519</c:v>
                </c:pt>
                <c:pt idx="138">
                  <c:v>37579</c:v>
                </c:pt>
                <c:pt idx="139">
                  <c:v>2796484</c:v>
                </c:pt>
                <c:pt idx="140">
                  <c:v>-99</c:v>
                </c:pt>
                <c:pt idx="141">
                  <c:v>32521143</c:v>
                </c:pt>
                <c:pt idx="142">
                  <c:v>25203395</c:v>
                </c:pt>
                <c:pt idx="143">
                  <c:v>2259393</c:v>
                </c:pt>
                <c:pt idx="144">
                  <c:v>-99</c:v>
                </c:pt>
                <c:pt idx="145">
                  <c:v>27474377</c:v>
                </c:pt>
                <c:pt idx="146">
                  <c:v>16754962</c:v>
                </c:pt>
                <c:pt idx="147">
                  <c:v>-99</c:v>
                </c:pt>
                <c:pt idx="148">
                  <c:v>258000</c:v>
                </c:pt>
                <c:pt idx="149">
                  <c:v>4408100</c:v>
                </c:pt>
                <c:pt idx="150">
                  <c:v>5991733</c:v>
                </c:pt>
                <c:pt idx="151">
                  <c:v>17157042</c:v>
                </c:pt>
                <c:pt idx="152">
                  <c:v>168833776</c:v>
                </c:pt>
                <c:pt idx="153">
                  <c:v>-99</c:v>
                </c:pt>
                <c:pt idx="154">
                  <c:v>5018573</c:v>
                </c:pt>
                <c:pt idx="155">
                  <c:v>3314001</c:v>
                </c:pt>
                <c:pt idx="156">
                  <c:v>179160111</c:v>
                </c:pt>
                <c:pt idx="157">
                  <c:v>20754</c:v>
                </c:pt>
                <c:pt idx="158">
                  <c:v>3802281</c:v>
                </c:pt>
                <c:pt idx="159">
                  <c:v>7167010</c:v>
                </c:pt>
                <c:pt idx="160">
                  <c:v>6687361</c:v>
                </c:pt>
                <c:pt idx="161">
                  <c:v>29987800</c:v>
                </c:pt>
                <c:pt idx="162">
                  <c:v>96706764</c:v>
                </c:pt>
                <c:pt idx="163">
                  <c:v>38535873</c:v>
                </c:pt>
                <c:pt idx="164">
                  <c:v>10514844</c:v>
                </c:pt>
                <c:pt idx="165">
                  <c:v>3651545</c:v>
                </c:pt>
                <c:pt idx="166">
                  <c:v>2050514</c:v>
                </c:pt>
                <c:pt idx="167">
                  <c:v>-99</c:v>
                </c:pt>
                <c:pt idx="168">
                  <c:v>20058035</c:v>
                </c:pt>
                <c:pt idx="169">
                  <c:v>-99</c:v>
                </c:pt>
                <c:pt idx="170">
                  <c:v>11457801</c:v>
                </c:pt>
                <c:pt idx="171">
                  <c:v>-99</c:v>
                </c:pt>
                <c:pt idx="172">
                  <c:v>-99</c:v>
                </c:pt>
                <c:pt idx="173">
                  <c:v>-99</c:v>
                </c:pt>
                <c:pt idx="174">
                  <c:v>-99</c:v>
                </c:pt>
                <c:pt idx="175">
                  <c:v>-99</c:v>
                </c:pt>
                <c:pt idx="176">
                  <c:v>188889</c:v>
                </c:pt>
                <c:pt idx="177">
                  <c:v>31247</c:v>
                </c:pt>
                <c:pt idx="178">
                  <c:v>188098</c:v>
                </c:pt>
                <c:pt idx="179">
                  <c:v>28287855</c:v>
                </c:pt>
                <c:pt idx="180">
                  <c:v>13726021</c:v>
                </c:pt>
                <c:pt idx="181">
                  <c:v>7199077</c:v>
                </c:pt>
                <c:pt idx="182">
                  <c:v>88303</c:v>
                </c:pt>
                <c:pt idx="183">
                  <c:v>5978727</c:v>
                </c:pt>
                <c:pt idx="184">
                  <c:v>5312400</c:v>
                </c:pt>
                <c:pt idx="185">
                  <c:v>-99</c:v>
                </c:pt>
                <c:pt idx="186">
                  <c:v>2057159</c:v>
                </c:pt>
                <c:pt idx="187">
                  <c:v>549598</c:v>
                </c:pt>
                <c:pt idx="188">
                  <c:v>10195134</c:v>
                </c:pt>
                <c:pt idx="189">
                  <c:v>52341695</c:v>
                </c:pt>
                <c:pt idx="190">
                  <c:v>46773055</c:v>
                </c:pt>
                <c:pt idx="191">
                  <c:v>20328000</c:v>
                </c:pt>
                <c:pt idx="192">
                  <c:v>37195349</c:v>
                </c:pt>
                <c:pt idx="193">
                  <c:v>534541</c:v>
                </c:pt>
                <c:pt idx="194">
                  <c:v>1230985</c:v>
                </c:pt>
                <c:pt idx="195">
                  <c:v>9519374</c:v>
                </c:pt>
                <c:pt idx="196">
                  <c:v>7996861</c:v>
                </c:pt>
                <c:pt idx="197">
                  <c:v>-99</c:v>
                </c:pt>
                <c:pt idx="198">
                  <c:v>-99</c:v>
                </c:pt>
                <c:pt idx="199">
                  <c:v>8008990</c:v>
                </c:pt>
                <c:pt idx="200">
                  <c:v>47783107</c:v>
                </c:pt>
                <c:pt idx="201">
                  <c:v>66785001</c:v>
                </c:pt>
                <c:pt idx="202">
                  <c:v>6642928</c:v>
                </c:pt>
                <c:pt idx="203">
                  <c:v>104941</c:v>
                </c:pt>
                <c:pt idx="204">
                  <c:v>1337439</c:v>
                </c:pt>
                <c:pt idx="205">
                  <c:v>10777500</c:v>
                </c:pt>
                <c:pt idx="206">
                  <c:v>73997128</c:v>
                </c:pt>
                <c:pt idx="207">
                  <c:v>5172931</c:v>
                </c:pt>
                <c:pt idx="208">
                  <c:v>-99</c:v>
                </c:pt>
                <c:pt idx="209">
                  <c:v>9860</c:v>
                </c:pt>
                <c:pt idx="210">
                  <c:v>36345860</c:v>
                </c:pt>
                <c:pt idx="211">
                  <c:v>45593300</c:v>
                </c:pt>
                <c:pt idx="212">
                  <c:v>9205651</c:v>
                </c:pt>
                <c:pt idx="213">
                  <c:v>63700300</c:v>
                </c:pt>
                <c:pt idx="214">
                  <c:v>313873685</c:v>
                </c:pt>
                <c:pt idx="215">
                  <c:v>3395253</c:v>
                </c:pt>
                <c:pt idx="216">
                  <c:v>29774500</c:v>
                </c:pt>
                <c:pt idx="217">
                  <c:v>247262</c:v>
                </c:pt>
                <c:pt idx="218">
                  <c:v>-99</c:v>
                </c:pt>
                <c:pt idx="219">
                  <c:v>88772900</c:v>
                </c:pt>
                <c:pt idx="220">
                  <c:v>-99</c:v>
                </c:pt>
                <c:pt idx="221">
                  <c:v>-99</c:v>
                </c:pt>
                <c:pt idx="222">
                  <c:v>-99</c:v>
                </c:pt>
                <c:pt idx="223">
                  <c:v>-99</c:v>
                </c:pt>
                <c:pt idx="224">
                  <c:v>-99</c:v>
                </c:pt>
                <c:pt idx="225">
                  <c:v>14075099</c:v>
                </c:pt>
                <c:pt idx="226">
                  <c:v>13724317</c:v>
                </c:pt>
              </c:numCache>
            </c:numRef>
          </c:bubbleSize>
          <c:bubble3D val="0"/>
        </c:ser>
        <c:ser>
          <c:idx val="2"/>
          <c:order val="2"/>
          <c:tx>
            <c:strRef>
              <c:f>Sheet1!$I$1</c:f>
              <c:strCache>
                <c:ptCount val="1"/>
                <c:pt idx="0">
                  <c:v>Africa</c:v>
                </c:pt>
              </c:strCache>
            </c:strRef>
          </c:tx>
          <c:spPr>
            <a:solidFill>
              <a:schemeClr val="accent4">
                <a:alpha val="50000"/>
              </a:schemeClr>
            </a:solidFill>
            <a:ln w="9525">
              <a:solidFill>
                <a:schemeClr val="tx1"/>
              </a:solidFill>
            </a:ln>
          </c:spPr>
          <c:invertIfNegative val="0"/>
          <c:xVal>
            <c:numRef>
              <c:f>Sheet1!$B$2:$B$228</c:f>
              <c:numCache>
                <c:formatCode>General</c:formatCode>
                <c:ptCount val="227"/>
                <c:pt idx="0">
                  <c:v>687.58136771979798</c:v>
                </c:pt>
                <c:pt idx="1">
                  <c:v>4256.0167020325416</c:v>
                </c:pt>
                <c:pt idx="2">
                  <c:v>5309.8223686315396</c:v>
                </c:pt>
                <c:pt idx="3">
                  <c:v>-99</c:v>
                </c:pt>
                <c:pt idx="4">
                  <c:v>-99</c:v>
                </c:pt>
                <c:pt idx="5">
                  <c:v>5539.8007243057664</c:v>
                </c:pt>
                <c:pt idx="6">
                  <c:v>-99</c:v>
                </c:pt>
                <c:pt idx="7">
                  <c:v>13525.616220133952</c:v>
                </c:pt>
                <c:pt idx="8">
                  <c:v>14679.925235162829</c:v>
                </c:pt>
                <c:pt idx="9">
                  <c:v>3353.973125131231</c:v>
                </c:pt>
                <c:pt idx="10">
                  <c:v>-99</c:v>
                </c:pt>
                <c:pt idx="11">
                  <c:v>67511.688325251496</c:v>
                </c:pt>
                <c:pt idx="12">
                  <c:v>48348.232059447779</c:v>
                </c:pt>
                <c:pt idx="13">
                  <c:v>7393.7718769762323</c:v>
                </c:pt>
                <c:pt idx="14">
                  <c:v>22096.461985159694</c:v>
                </c:pt>
                <c:pt idx="15">
                  <c:v>23339.019435670009</c:v>
                </c:pt>
                <c:pt idx="16">
                  <c:v>862.05389525650639</c:v>
                </c:pt>
                <c:pt idx="17">
                  <c:v>14917.149505156751</c:v>
                </c:pt>
                <c:pt idx="18">
                  <c:v>6721.8349077396751</c:v>
                </c:pt>
                <c:pt idx="19">
                  <c:v>44827.662833122704</c:v>
                </c:pt>
                <c:pt idx="20">
                  <c:v>4856.7157316546318</c:v>
                </c:pt>
                <c:pt idx="21">
                  <c:v>750.51312424481489</c:v>
                </c:pt>
                <c:pt idx="22">
                  <c:v>84470.755270224385</c:v>
                </c:pt>
                <c:pt idx="23">
                  <c:v>2458.3958275927671</c:v>
                </c:pt>
                <c:pt idx="24">
                  <c:v>2575.6836947782972</c:v>
                </c:pt>
                <c:pt idx="25">
                  <c:v>4409.5921196777117</c:v>
                </c:pt>
                <c:pt idx="26">
                  <c:v>7254.5604713553985</c:v>
                </c:pt>
                <c:pt idx="27">
                  <c:v>11319.973709911495</c:v>
                </c:pt>
                <c:pt idx="28">
                  <c:v>-99</c:v>
                </c:pt>
                <c:pt idx="29">
                  <c:v>-99</c:v>
                </c:pt>
                <c:pt idx="30">
                  <c:v>7198.0456180182955</c:v>
                </c:pt>
                <c:pt idx="31">
                  <c:v>705.45496287119624</c:v>
                </c:pt>
                <c:pt idx="32">
                  <c:v>-99</c:v>
                </c:pt>
                <c:pt idx="33">
                  <c:v>251.01452298563959</c:v>
                </c:pt>
                <c:pt idx="34">
                  <c:v>945.49464638874838</c:v>
                </c:pt>
                <c:pt idx="35">
                  <c:v>1219.9310751489909</c:v>
                </c:pt>
                <c:pt idx="36">
                  <c:v>52412.486785332985</c:v>
                </c:pt>
                <c:pt idx="37">
                  <c:v>-99</c:v>
                </c:pt>
                <c:pt idx="38">
                  <c:v>-99</c:v>
                </c:pt>
                <c:pt idx="39">
                  <c:v>-99</c:v>
                </c:pt>
                <c:pt idx="40">
                  <c:v>1035.2580187777078</c:v>
                </c:pt>
                <c:pt idx="41">
                  <c:v>15245.468004032165</c:v>
                </c:pt>
                <c:pt idx="42">
                  <c:v>6092.7818864362152</c:v>
                </c:pt>
                <c:pt idx="43">
                  <c:v>7762.9708288948605</c:v>
                </c:pt>
                <c:pt idx="44">
                  <c:v>767.2114251913639</c:v>
                </c:pt>
                <c:pt idx="45">
                  <c:v>446.02665451874202</c:v>
                </c:pt>
                <c:pt idx="46">
                  <c:v>-99</c:v>
                </c:pt>
                <c:pt idx="47">
                  <c:v>-99</c:v>
                </c:pt>
                <c:pt idx="48">
                  <c:v>9442.6645400890338</c:v>
                </c:pt>
                <c:pt idx="49">
                  <c:v>1365.8735736247143</c:v>
                </c:pt>
                <c:pt idx="50">
                  <c:v>13234.621760712276</c:v>
                </c:pt>
                <c:pt idx="51">
                  <c:v>-99</c:v>
                </c:pt>
                <c:pt idx="52">
                  <c:v>26352.271220968902</c:v>
                </c:pt>
                <c:pt idx="53">
                  <c:v>19670.402614964496</c:v>
                </c:pt>
                <c:pt idx="54">
                  <c:v>57636.12530953934</c:v>
                </c:pt>
                <c:pt idx="55">
                  <c:v>1574.6289679087563</c:v>
                </c:pt>
                <c:pt idx="56">
                  <c:v>7181.7255568162327</c:v>
                </c:pt>
                <c:pt idx="57">
                  <c:v>5870.7690438977806</c:v>
                </c:pt>
                <c:pt idx="58">
                  <c:v>-99</c:v>
                </c:pt>
                <c:pt idx="59">
                  <c:v>5655.9461548034551</c:v>
                </c:pt>
                <c:pt idx="60">
                  <c:v>-99</c:v>
                </c:pt>
                <c:pt idx="61">
                  <c:v>3781.5007287141316</c:v>
                </c:pt>
                <c:pt idx="62">
                  <c:v>22404.754654375782</c:v>
                </c:pt>
                <c:pt idx="63">
                  <c:v>504.32340840004105</c:v>
                </c:pt>
                <c:pt idx="64">
                  <c:v>17132.246717152768</c:v>
                </c:pt>
                <c:pt idx="65">
                  <c:v>472.1603060132465</c:v>
                </c:pt>
                <c:pt idx="66">
                  <c:v>-99</c:v>
                </c:pt>
                <c:pt idx="67">
                  <c:v>4401.0965662042818</c:v>
                </c:pt>
                <c:pt idx="68">
                  <c:v>47243.737708463232</c:v>
                </c:pt>
                <c:pt idx="69">
                  <c:v>40925.212294151039</c:v>
                </c:pt>
                <c:pt idx="70">
                  <c:v>-99</c:v>
                </c:pt>
                <c:pt idx="71">
                  <c:v>-99</c:v>
                </c:pt>
                <c:pt idx="72">
                  <c:v>10929.879637345575</c:v>
                </c:pt>
                <c:pt idx="73">
                  <c:v>509.38759083643265</c:v>
                </c:pt>
                <c:pt idx="74">
                  <c:v>-99</c:v>
                </c:pt>
                <c:pt idx="75">
                  <c:v>3528.7315108497623</c:v>
                </c:pt>
                <c:pt idx="76">
                  <c:v>43931.691708856371</c:v>
                </c:pt>
                <c:pt idx="77">
                  <c:v>1645.5162925408479</c:v>
                </c:pt>
                <c:pt idx="78">
                  <c:v>-99</c:v>
                </c:pt>
                <c:pt idx="79">
                  <c:v>22494.412934625074</c:v>
                </c:pt>
                <c:pt idx="80">
                  <c:v>-99</c:v>
                </c:pt>
                <c:pt idx="81">
                  <c:v>7583.0430877176432</c:v>
                </c:pt>
                <c:pt idx="82">
                  <c:v>-99</c:v>
                </c:pt>
                <c:pt idx="83">
                  <c:v>-99</c:v>
                </c:pt>
                <c:pt idx="84">
                  <c:v>3340.7823014864462</c:v>
                </c:pt>
                <c:pt idx="85">
                  <c:v>-99</c:v>
                </c:pt>
                <c:pt idx="86">
                  <c:v>493.48995262675692</c:v>
                </c:pt>
                <c:pt idx="87">
                  <c:v>576.38984887873096</c:v>
                </c:pt>
                <c:pt idx="88">
                  <c:v>3584.6934893789567</c:v>
                </c:pt>
                <c:pt idx="89">
                  <c:v>775.54462406423625</c:v>
                </c:pt>
                <c:pt idx="90">
                  <c:v>2339.2924389552077</c:v>
                </c:pt>
                <c:pt idx="91">
                  <c:v>-99</c:v>
                </c:pt>
                <c:pt idx="92">
                  <c:v>12784.295608536144</c:v>
                </c:pt>
                <c:pt idx="93">
                  <c:v>44221.725480842164</c:v>
                </c:pt>
                <c:pt idx="94">
                  <c:v>1484.4650304010509</c:v>
                </c:pt>
                <c:pt idx="95">
                  <c:v>3551.4237368236004</c:v>
                </c:pt>
                <c:pt idx="96">
                  <c:v>-99</c:v>
                </c:pt>
                <c:pt idx="97">
                  <c:v>6631.5587445368828</c:v>
                </c:pt>
                <c:pt idx="98">
                  <c:v>48391.325729251155</c:v>
                </c:pt>
                <c:pt idx="99">
                  <c:v>-99</c:v>
                </c:pt>
                <c:pt idx="100">
                  <c:v>32514.551429881281</c:v>
                </c:pt>
                <c:pt idx="101">
                  <c:v>35132.191516415543</c:v>
                </c:pt>
                <c:pt idx="102">
                  <c:v>5463.7620068211363</c:v>
                </c:pt>
                <c:pt idx="103">
                  <c:v>46679.265432230262</c:v>
                </c:pt>
                <c:pt idx="104">
                  <c:v>-99</c:v>
                </c:pt>
                <c:pt idx="105">
                  <c:v>4909.0281014878119</c:v>
                </c:pt>
                <c:pt idx="106">
                  <c:v>12120.305339701152</c:v>
                </c:pt>
                <c:pt idx="107">
                  <c:v>1165.7449384923816</c:v>
                </c:pt>
                <c:pt idx="108">
                  <c:v>1736.198170719417</c:v>
                </c:pt>
                <c:pt idx="109">
                  <c:v>-99</c:v>
                </c:pt>
                <c:pt idx="110">
                  <c:v>-99</c:v>
                </c:pt>
                <c:pt idx="111">
                  <c:v>53544.043443656119</c:v>
                </c:pt>
                <c:pt idx="112">
                  <c:v>-99</c:v>
                </c:pt>
                <c:pt idx="113">
                  <c:v>-99</c:v>
                </c:pt>
                <c:pt idx="114">
                  <c:v>13946.965887123162</c:v>
                </c:pt>
                <c:pt idx="115">
                  <c:v>9764.1106066555858</c:v>
                </c:pt>
                <c:pt idx="116">
                  <c:v>1134.8596965703075</c:v>
                </c:pt>
                <c:pt idx="117">
                  <c:v>413.75857273562656</c:v>
                </c:pt>
                <c:pt idx="118">
                  <c:v>13302.790848249162</c:v>
                </c:pt>
                <c:pt idx="119">
                  <c:v>-99</c:v>
                </c:pt>
                <c:pt idx="120">
                  <c:v>14172.281226127363</c:v>
                </c:pt>
                <c:pt idx="121">
                  <c:v>106022.79907246312</c:v>
                </c:pt>
                <c:pt idx="122">
                  <c:v>-99</c:v>
                </c:pt>
                <c:pt idx="123">
                  <c:v>-99</c:v>
                </c:pt>
                <c:pt idx="124">
                  <c:v>444.95462851126018</c:v>
                </c:pt>
                <c:pt idx="125">
                  <c:v>266.58896556978283</c:v>
                </c:pt>
                <c:pt idx="126">
                  <c:v>10439.964905972149</c:v>
                </c:pt>
                <c:pt idx="127">
                  <c:v>6243.8447462552085</c:v>
                </c:pt>
                <c:pt idx="128">
                  <c:v>696.18231292355824</c:v>
                </c:pt>
                <c:pt idx="129">
                  <c:v>21129.982770683204</c:v>
                </c:pt>
                <c:pt idx="130">
                  <c:v>3507.9193226144039</c:v>
                </c:pt>
                <c:pt idx="131">
                  <c:v>-99</c:v>
                </c:pt>
                <c:pt idx="132">
                  <c:v>1042.8228667160188</c:v>
                </c:pt>
                <c:pt idx="133">
                  <c:v>9110.8053987744297</c:v>
                </c:pt>
                <c:pt idx="134">
                  <c:v>-99</c:v>
                </c:pt>
                <c:pt idx="135">
                  <c:v>9817.8374889028873</c:v>
                </c:pt>
                <c:pt idx="136">
                  <c:v>-99</c:v>
                </c:pt>
                <c:pt idx="137">
                  <c:v>2046.5367866510901</c:v>
                </c:pt>
                <c:pt idx="138">
                  <c:v>-99</c:v>
                </c:pt>
                <c:pt idx="139">
                  <c:v>3691.0522623336665</c:v>
                </c:pt>
                <c:pt idx="140">
                  <c:v>-99</c:v>
                </c:pt>
                <c:pt idx="141">
                  <c:v>2899.9749240614201</c:v>
                </c:pt>
                <c:pt idx="142">
                  <c:v>593.29097712213229</c:v>
                </c:pt>
                <c:pt idx="143">
                  <c:v>5770.3079644202207</c:v>
                </c:pt>
                <c:pt idx="144">
                  <c:v>-99</c:v>
                </c:pt>
                <c:pt idx="145">
                  <c:v>699.08048212728715</c:v>
                </c:pt>
                <c:pt idx="146">
                  <c:v>49128.087274740428</c:v>
                </c:pt>
                <c:pt idx="147">
                  <c:v>-99</c:v>
                </c:pt>
                <c:pt idx="148">
                  <c:v>-99</c:v>
                </c:pt>
                <c:pt idx="149">
                  <c:v>38896.893712923084</c:v>
                </c:pt>
                <c:pt idx="150">
                  <c:v>1776.6058024848685</c:v>
                </c:pt>
                <c:pt idx="151">
                  <c:v>385.3427082003509</c:v>
                </c:pt>
                <c:pt idx="152">
                  <c:v>2742.2193406514416</c:v>
                </c:pt>
                <c:pt idx="153">
                  <c:v>-99</c:v>
                </c:pt>
                <c:pt idx="154">
                  <c:v>99635.874531475274</c:v>
                </c:pt>
                <c:pt idx="155">
                  <c:v>23384.805799834459</c:v>
                </c:pt>
                <c:pt idx="156">
                  <c:v>1252.4195233925125</c:v>
                </c:pt>
                <c:pt idx="157">
                  <c:v>11201.628601715332</c:v>
                </c:pt>
                <c:pt idx="158">
                  <c:v>9982.4815683007128</c:v>
                </c:pt>
                <c:pt idx="159">
                  <c:v>2147.5165790895389</c:v>
                </c:pt>
                <c:pt idx="160">
                  <c:v>3680.2320590558088</c:v>
                </c:pt>
                <c:pt idx="161">
                  <c:v>6423.5620545139836</c:v>
                </c:pt>
                <c:pt idx="162">
                  <c:v>2587.6165574567131</c:v>
                </c:pt>
                <c:pt idx="163">
                  <c:v>12876.462987134895</c:v>
                </c:pt>
                <c:pt idx="164">
                  <c:v>20732.613845695672</c:v>
                </c:pt>
                <c:pt idx="165">
                  <c:v>27681.635581651055</c:v>
                </c:pt>
                <c:pt idx="166">
                  <c:v>92801.038998375632</c:v>
                </c:pt>
                <c:pt idx="167">
                  <c:v>-99</c:v>
                </c:pt>
                <c:pt idx="168">
                  <c:v>8445.2966400146561</c:v>
                </c:pt>
                <c:pt idx="169">
                  <c:v>-99</c:v>
                </c:pt>
                <c:pt idx="170">
                  <c:v>630.10839810036907</c:v>
                </c:pt>
                <c:pt idx="171">
                  <c:v>-99</c:v>
                </c:pt>
                <c:pt idx="172">
                  <c:v>-99</c:v>
                </c:pt>
                <c:pt idx="173">
                  <c:v>-99</c:v>
                </c:pt>
                <c:pt idx="174">
                  <c:v>-99</c:v>
                </c:pt>
                <c:pt idx="175">
                  <c:v>-99</c:v>
                </c:pt>
                <c:pt idx="176">
                  <c:v>4244.8396914481818</c:v>
                </c:pt>
                <c:pt idx="177">
                  <c:v>-99</c:v>
                </c:pt>
                <c:pt idx="178">
                  <c:v>1399.9534833367677</c:v>
                </c:pt>
                <c:pt idx="179">
                  <c:v>25945.966328423747</c:v>
                </c:pt>
                <c:pt idx="180">
                  <c:v>1023.2885718757479</c:v>
                </c:pt>
                <c:pt idx="181">
                  <c:v>5666.2047930451208</c:v>
                </c:pt>
                <c:pt idx="182">
                  <c:v>11689.316241672808</c:v>
                </c:pt>
                <c:pt idx="183">
                  <c:v>590.31805673412043</c:v>
                </c:pt>
                <c:pt idx="184">
                  <c:v>54007.303648409856</c:v>
                </c:pt>
                <c:pt idx="185">
                  <c:v>-99</c:v>
                </c:pt>
                <c:pt idx="186">
                  <c:v>22488.444150763298</c:v>
                </c:pt>
                <c:pt idx="187">
                  <c:v>1801.1556007773606</c:v>
                </c:pt>
                <c:pt idx="188">
                  <c:v>-99</c:v>
                </c:pt>
                <c:pt idx="189">
                  <c:v>7592.2504725218987</c:v>
                </c:pt>
                <c:pt idx="190">
                  <c:v>28985.333328544093</c:v>
                </c:pt>
                <c:pt idx="191">
                  <c:v>2921.7363452544419</c:v>
                </c:pt>
                <c:pt idx="192">
                  <c:v>1697.85232302806</c:v>
                </c:pt>
                <c:pt idx="193">
                  <c:v>9378.1960654660779</c:v>
                </c:pt>
                <c:pt idx="194">
                  <c:v>3289.7419677044736</c:v>
                </c:pt>
                <c:pt idx="195">
                  <c:v>57134.077068240418</c:v>
                </c:pt>
                <c:pt idx="196">
                  <c:v>83295.258828857273</c:v>
                </c:pt>
                <c:pt idx="197">
                  <c:v>-99</c:v>
                </c:pt>
                <c:pt idx="198">
                  <c:v>-99</c:v>
                </c:pt>
                <c:pt idx="199">
                  <c:v>953.06022258651956</c:v>
                </c:pt>
                <c:pt idx="200">
                  <c:v>834.84296360046005</c:v>
                </c:pt>
                <c:pt idx="201">
                  <c:v>5479.7605800741903</c:v>
                </c:pt>
                <c:pt idx="202">
                  <c:v>589.46208903764841</c:v>
                </c:pt>
                <c:pt idx="203">
                  <c:v>4493.7202552597719</c:v>
                </c:pt>
                <c:pt idx="204">
                  <c:v>17523.298273739736</c:v>
                </c:pt>
                <c:pt idx="205">
                  <c:v>4197.5058807643609</c:v>
                </c:pt>
                <c:pt idx="206">
                  <c:v>10660.728638959861</c:v>
                </c:pt>
                <c:pt idx="207">
                  <c:v>6797.7343069752505</c:v>
                </c:pt>
                <c:pt idx="208">
                  <c:v>-99</c:v>
                </c:pt>
                <c:pt idx="209">
                  <c:v>4044.1894644461458</c:v>
                </c:pt>
                <c:pt idx="210">
                  <c:v>652.74961628787912</c:v>
                </c:pt>
                <c:pt idx="211">
                  <c:v>3873.4513373119439</c:v>
                </c:pt>
                <c:pt idx="212">
                  <c:v>40444.066987391256</c:v>
                </c:pt>
                <c:pt idx="213">
                  <c:v>41050.771936753925</c:v>
                </c:pt>
                <c:pt idx="214">
                  <c:v>51495.87484532193</c:v>
                </c:pt>
                <c:pt idx="215">
                  <c:v>14727.725635544499</c:v>
                </c:pt>
                <c:pt idx="216">
                  <c:v>1719.0361962415461</c:v>
                </c:pt>
                <c:pt idx="217">
                  <c:v>3161.4355384412424</c:v>
                </c:pt>
                <c:pt idx="218">
                  <c:v>-99</c:v>
                </c:pt>
                <c:pt idx="219">
                  <c:v>1755.2654235751186</c:v>
                </c:pt>
                <c:pt idx="220">
                  <c:v>-99</c:v>
                </c:pt>
                <c:pt idx="221">
                  <c:v>-99</c:v>
                </c:pt>
                <c:pt idx="222">
                  <c:v>-99</c:v>
                </c:pt>
                <c:pt idx="223">
                  <c:v>-99</c:v>
                </c:pt>
                <c:pt idx="224">
                  <c:v>-99</c:v>
                </c:pt>
                <c:pt idx="225">
                  <c:v>1771.8911514680051</c:v>
                </c:pt>
                <c:pt idx="226">
                  <c:v>908.78232410399733</c:v>
                </c:pt>
              </c:numCache>
            </c:numRef>
          </c:xVal>
          <c:yVal>
            <c:numRef>
              <c:f>Sheet1!$I$2:$I$228</c:f>
              <c:numCache>
                <c:formatCode>General</c:formatCode>
                <c:ptCount val="227"/>
                <c:pt idx="0">
                  <c:v>-99</c:v>
                </c:pt>
                <c:pt idx="1">
                  <c:v>-99</c:v>
                </c:pt>
                <c:pt idx="2">
                  <c:v>70.882170731707319</c:v>
                </c:pt>
                <c:pt idx="3">
                  <c:v>-99</c:v>
                </c:pt>
                <c:pt idx="4">
                  <c:v>-99</c:v>
                </c:pt>
                <c:pt idx="5">
                  <c:v>51.464000000000013</c:v>
                </c:pt>
                <c:pt idx="6">
                  <c:v>-99</c:v>
                </c:pt>
                <c:pt idx="7">
                  <c:v>-99</c:v>
                </c:pt>
                <c:pt idx="8">
                  <c:v>-99</c:v>
                </c:pt>
                <c:pt idx="9">
                  <c:v>-99</c:v>
                </c:pt>
                <c:pt idx="10">
                  <c:v>-99</c:v>
                </c:pt>
                <c:pt idx="11">
                  <c:v>-99</c:v>
                </c:pt>
                <c:pt idx="12">
                  <c:v>-99</c:v>
                </c:pt>
                <c:pt idx="13">
                  <c:v>-99</c:v>
                </c:pt>
                <c:pt idx="14">
                  <c:v>-99</c:v>
                </c:pt>
                <c:pt idx="15">
                  <c:v>-99</c:v>
                </c:pt>
                <c:pt idx="16">
                  <c:v>-99</c:v>
                </c:pt>
                <c:pt idx="17">
                  <c:v>-99</c:v>
                </c:pt>
                <c:pt idx="18">
                  <c:v>-99</c:v>
                </c:pt>
                <c:pt idx="19">
                  <c:v>-99</c:v>
                </c:pt>
                <c:pt idx="20">
                  <c:v>-99</c:v>
                </c:pt>
                <c:pt idx="21">
                  <c:v>59.119487804878055</c:v>
                </c:pt>
                <c:pt idx="22">
                  <c:v>-99</c:v>
                </c:pt>
                <c:pt idx="23">
                  <c:v>-99</c:v>
                </c:pt>
                <c:pt idx="24">
                  <c:v>-99</c:v>
                </c:pt>
                <c:pt idx="25">
                  <c:v>-99</c:v>
                </c:pt>
                <c:pt idx="26">
                  <c:v>46.990707317073173</c:v>
                </c:pt>
                <c:pt idx="27">
                  <c:v>-99</c:v>
                </c:pt>
                <c:pt idx="28">
                  <c:v>-99</c:v>
                </c:pt>
                <c:pt idx="29">
                  <c:v>-99</c:v>
                </c:pt>
                <c:pt idx="30">
                  <c:v>-99</c:v>
                </c:pt>
                <c:pt idx="31">
                  <c:v>55.86202439024391</c:v>
                </c:pt>
                <c:pt idx="32">
                  <c:v>-99</c:v>
                </c:pt>
                <c:pt idx="33">
                  <c:v>53.628756097560981</c:v>
                </c:pt>
                <c:pt idx="34">
                  <c:v>-99</c:v>
                </c:pt>
                <c:pt idx="35">
                  <c:v>54.58751219512196</c:v>
                </c:pt>
                <c:pt idx="36">
                  <c:v>-99</c:v>
                </c:pt>
                <c:pt idx="37">
                  <c:v>-99</c:v>
                </c:pt>
                <c:pt idx="38">
                  <c:v>-99</c:v>
                </c:pt>
                <c:pt idx="39">
                  <c:v>-99</c:v>
                </c:pt>
                <c:pt idx="40">
                  <c:v>50.700585365853662</c:v>
                </c:pt>
                <c:pt idx="41">
                  <c:v>-99</c:v>
                </c:pt>
                <c:pt idx="42">
                  <c:v>-99</c:v>
                </c:pt>
                <c:pt idx="43">
                  <c:v>-99</c:v>
                </c:pt>
                <c:pt idx="44">
                  <c:v>60.644000000000005</c:v>
                </c:pt>
                <c:pt idx="45">
                  <c:v>49.62326829268293</c:v>
                </c:pt>
                <c:pt idx="46">
                  <c:v>-99</c:v>
                </c:pt>
                <c:pt idx="47">
                  <c:v>-99</c:v>
                </c:pt>
                <c:pt idx="48">
                  <c:v>-99</c:v>
                </c:pt>
                <c:pt idx="49">
                  <c:v>50.401731707317076</c:v>
                </c:pt>
                <c:pt idx="50">
                  <c:v>-99</c:v>
                </c:pt>
                <c:pt idx="51">
                  <c:v>-99</c:v>
                </c:pt>
                <c:pt idx="52">
                  <c:v>-99</c:v>
                </c:pt>
                <c:pt idx="53">
                  <c:v>-99</c:v>
                </c:pt>
                <c:pt idx="54">
                  <c:v>-99</c:v>
                </c:pt>
                <c:pt idx="55">
                  <c:v>61.303975609756101</c:v>
                </c:pt>
                <c:pt idx="56">
                  <c:v>-99</c:v>
                </c:pt>
                <c:pt idx="57">
                  <c:v>-99</c:v>
                </c:pt>
                <c:pt idx="58">
                  <c:v>-99</c:v>
                </c:pt>
                <c:pt idx="59">
                  <c:v>-99</c:v>
                </c:pt>
                <c:pt idx="60">
                  <c:v>-99</c:v>
                </c:pt>
                <c:pt idx="61">
                  <c:v>-99</c:v>
                </c:pt>
                <c:pt idx="62">
                  <c:v>52.612902439024396</c:v>
                </c:pt>
                <c:pt idx="63">
                  <c:v>62.234780487804883</c:v>
                </c:pt>
                <c:pt idx="64">
                  <c:v>-99</c:v>
                </c:pt>
                <c:pt idx="65">
                  <c:v>62.965951219512199</c:v>
                </c:pt>
                <c:pt idx="66">
                  <c:v>-99</c:v>
                </c:pt>
                <c:pt idx="67">
                  <c:v>-99</c:v>
                </c:pt>
                <c:pt idx="68">
                  <c:v>-99</c:v>
                </c:pt>
                <c:pt idx="69">
                  <c:v>-99</c:v>
                </c:pt>
                <c:pt idx="70">
                  <c:v>-99</c:v>
                </c:pt>
                <c:pt idx="71">
                  <c:v>-99</c:v>
                </c:pt>
                <c:pt idx="72">
                  <c:v>63.073926829268295</c:v>
                </c:pt>
                <c:pt idx="73">
                  <c:v>58.607073170731709</c:v>
                </c:pt>
                <c:pt idx="74">
                  <c:v>-99</c:v>
                </c:pt>
                <c:pt idx="75">
                  <c:v>-99</c:v>
                </c:pt>
                <c:pt idx="76">
                  <c:v>-99</c:v>
                </c:pt>
                <c:pt idx="77">
                  <c:v>60.947121951219515</c:v>
                </c:pt>
                <c:pt idx="78">
                  <c:v>-99</c:v>
                </c:pt>
                <c:pt idx="79">
                  <c:v>-99</c:v>
                </c:pt>
                <c:pt idx="80">
                  <c:v>-99</c:v>
                </c:pt>
                <c:pt idx="81">
                  <c:v>-99</c:v>
                </c:pt>
                <c:pt idx="82">
                  <c:v>-99</c:v>
                </c:pt>
                <c:pt idx="83">
                  <c:v>-99</c:v>
                </c:pt>
                <c:pt idx="84">
                  <c:v>-99</c:v>
                </c:pt>
                <c:pt idx="85">
                  <c:v>-99</c:v>
                </c:pt>
                <c:pt idx="86">
                  <c:v>55.844658536585371</c:v>
                </c:pt>
                <c:pt idx="87">
                  <c:v>54.03363414634147</c:v>
                </c:pt>
                <c:pt idx="88">
                  <c:v>-99</c:v>
                </c:pt>
                <c:pt idx="89">
                  <c:v>-99</c:v>
                </c:pt>
                <c:pt idx="90">
                  <c:v>-99</c:v>
                </c:pt>
                <c:pt idx="91">
                  <c:v>-99</c:v>
                </c:pt>
                <c:pt idx="92">
                  <c:v>-99</c:v>
                </c:pt>
                <c:pt idx="93">
                  <c:v>-99</c:v>
                </c:pt>
                <c:pt idx="94">
                  <c:v>-99</c:v>
                </c:pt>
                <c:pt idx="95">
                  <c:v>-99</c:v>
                </c:pt>
                <c:pt idx="96">
                  <c:v>-99</c:v>
                </c:pt>
                <c:pt idx="97">
                  <c:v>-99</c:v>
                </c:pt>
                <c:pt idx="98">
                  <c:v>-99</c:v>
                </c:pt>
                <c:pt idx="99">
                  <c:v>-99</c:v>
                </c:pt>
                <c:pt idx="100">
                  <c:v>-99</c:v>
                </c:pt>
                <c:pt idx="101">
                  <c:v>-99</c:v>
                </c:pt>
                <c:pt idx="102">
                  <c:v>-99</c:v>
                </c:pt>
                <c:pt idx="103">
                  <c:v>-99</c:v>
                </c:pt>
                <c:pt idx="104">
                  <c:v>-99</c:v>
                </c:pt>
                <c:pt idx="105">
                  <c:v>-99</c:v>
                </c:pt>
                <c:pt idx="106">
                  <c:v>-99</c:v>
                </c:pt>
                <c:pt idx="107">
                  <c:v>61.083170731707327</c:v>
                </c:pt>
                <c:pt idx="108">
                  <c:v>-99</c:v>
                </c:pt>
                <c:pt idx="109">
                  <c:v>-99</c:v>
                </c:pt>
                <c:pt idx="110">
                  <c:v>-99</c:v>
                </c:pt>
                <c:pt idx="111">
                  <c:v>-99</c:v>
                </c:pt>
                <c:pt idx="112">
                  <c:v>-99</c:v>
                </c:pt>
                <c:pt idx="113">
                  <c:v>-99</c:v>
                </c:pt>
                <c:pt idx="114">
                  <c:v>-99</c:v>
                </c:pt>
                <c:pt idx="115">
                  <c:v>-99</c:v>
                </c:pt>
                <c:pt idx="116">
                  <c:v>48.836000000000006</c:v>
                </c:pt>
                <c:pt idx="117">
                  <c:v>60.206390243902447</c:v>
                </c:pt>
                <c:pt idx="118">
                  <c:v>75.176048780487818</c:v>
                </c:pt>
                <c:pt idx="119">
                  <c:v>-99</c:v>
                </c:pt>
                <c:pt idx="120">
                  <c:v>-99</c:v>
                </c:pt>
                <c:pt idx="121">
                  <c:v>-99</c:v>
                </c:pt>
                <c:pt idx="122">
                  <c:v>-99</c:v>
                </c:pt>
                <c:pt idx="123">
                  <c:v>-99</c:v>
                </c:pt>
                <c:pt idx="124">
                  <c:v>64.248634146341473</c:v>
                </c:pt>
                <c:pt idx="125">
                  <c:v>54.723780487804888</c:v>
                </c:pt>
                <c:pt idx="126">
                  <c:v>-99</c:v>
                </c:pt>
                <c:pt idx="127">
                  <c:v>-99</c:v>
                </c:pt>
                <c:pt idx="128">
                  <c:v>54.603926829268296</c:v>
                </c:pt>
                <c:pt idx="129">
                  <c:v>-99</c:v>
                </c:pt>
                <c:pt idx="130">
                  <c:v>-99</c:v>
                </c:pt>
                <c:pt idx="131">
                  <c:v>-99</c:v>
                </c:pt>
                <c:pt idx="132">
                  <c:v>61.350609756097562</c:v>
                </c:pt>
                <c:pt idx="133">
                  <c:v>73.863414634146352</c:v>
                </c:pt>
                <c:pt idx="134">
                  <c:v>-99</c:v>
                </c:pt>
                <c:pt idx="135">
                  <c:v>-99</c:v>
                </c:pt>
                <c:pt idx="136">
                  <c:v>-99</c:v>
                </c:pt>
                <c:pt idx="137">
                  <c:v>-99</c:v>
                </c:pt>
                <c:pt idx="138">
                  <c:v>-99</c:v>
                </c:pt>
                <c:pt idx="139">
                  <c:v>-99</c:v>
                </c:pt>
                <c:pt idx="140">
                  <c:v>-99</c:v>
                </c:pt>
                <c:pt idx="141">
                  <c:v>70.643121951219513</c:v>
                </c:pt>
                <c:pt idx="142">
                  <c:v>49.836268292682938</c:v>
                </c:pt>
                <c:pt idx="143">
                  <c:v>63.881146341463413</c:v>
                </c:pt>
                <c:pt idx="144">
                  <c:v>-99</c:v>
                </c:pt>
                <c:pt idx="145">
                  <c:v>-99</c:v>
                </c:pt>
                <c:pt idx="146">
                  <c:v>-99</c:v>
                </c:pt>
                <c:pt idx="147">
                  <c:v>-99</c:v>
                </c:pt>
                <c:pt idx="148">
                  <c:v>-99</c:v>
                </c:pt>
                <c:pt idx="149">
                  <c:v>-99</c:v>
                </c:pt>
                <c:pt idx="150">
                  <c:v>-99</c:v>
                </c:pt>
                <c:pt idx="151">
                  <c:v>57.966170731707322</c:v>
                </c:pt>
                <c:pt idx="152">
                  <c:v>52.10902439024391</c:v>
                </c:pt>
                <c:pt idx="153">
                  <c:v>-99</c:v>
                </c:pt>
                <c:pt idx="154">
                  <c:v>-99</c:v>
                </c:pt>
                <c:pt idx="155">
                  <c:v>-99</c:v>
                </c:pt>
                <c:pt idx="156">
                  <c:v>-99</c:v>
                </c:pt>
                <c:pt idx="157">
                  <c:v>-99</c:v>
                </c:pt>
                <c:pt idx="158">
                  <c:v>-99</c:v>
                </c:pt>
                <c:pt idx="159">
                  <c:v>-99</c:v>
                </c:pt>
                <c:pt idx="160">
                  <c:v>-99</c:v>
                </c:pt>
                <c:pt idx="161">
                  <c:v>-99</c:v>
                </c:pt>
                <c:pt idx="162">
                  <c:v>-99</c:v>
                </c:pt>
                <c:pt idx="163">
                  <c:v>-99</c:v>
                </c:pt>
                <c:pt idx="164">
                  <c:v>-99</c:v>
                </c:pt>
                <c:pt idx="165">
                  <c:v>-99</c:v>
                </c:pt>
                <c:pt idx="166">
                  <c:v>-99</c:v>
                </c:pt>
                <c:pt idx="167">
                  <c:v>-99</c:v>
                </c:pt>
                <c:pt idx="168">
                  <c:v>-99</c:v>
                </c:pt>
                <c:pt idx="169">
                  <c:v>-99</c:v>
                </c:pt>
                <c:pt idx="170">
                  <c:v>63.492853658536589</c:v>
                </c:pt>
                <c:pt idx="171">
                  <c:v>-99</c:v>
                </c:pt>
                <c:pt idx="172">
                  <c:v>-99</c:v>
                </c:pt>
                <c:pt idx="173">
                  <c:v>-99</c:v>
                </c:pt>
                <c:pt idx="174">
                  <c:v>-99</c:v>
                </c:pt>
                <c:pt idx="175">
                  <c:v>-99</c:v>
                </c:pt>
                <c:pt idx="176">
                  <c:v>-99</c:v>
                </c:pt>
                <c:pt idx="177">
                  <c:v>-99</c:v>
                </c:pt>
                <c:pt idx="178">
                  <c:v>66.134878048780493</c:v>
                </c:pt>
                <c:pt idx="179">
                  <c:v>-99</c:v>
                </c:pt>
                <c:pt idx="180">
                  <c:v>63.202170731707334</c:v>
                </c:pt>
                <c:pt idx="181">
                  <c:v>-99</c:v>
                </c:pt>
                <c:pt idx="182">
                  <c:v>74.226829268292704</c:v>
                </c:pt>
                <c:pt idx="183">
                  <c:v>45.329048780487817</c:v>
                </c:pt>
                <c:pt idx="184">
                  <c:v>-99</c:v>
                </c:pt>
                <c:pt idx="185">
                  <c:v>-99</c:v>
                </c:pt>
                <c:pt idx="186">
                  <c:v>-99</c:v>
                </c:pt>
                <c:pt idx="187">
                  <c:v>-99</c:v>
                </c:pt>
                <c:pt idx="188">
                  <c:v>54.691243902439034</c:v>
                </c:pt>
                <c:pt idx="189">
                  <c:v>56.09831707317074</c:v>
                </c:pt>
                <c:pt idx="190">
                  <c:v>-99</c:v>
                </c:pt>
                <c:pt idx="191">
                  <c:v>-99</c:v>
                </c:pt>
                <c:pt idx="192">
                  <c:v>61.863951219512202</c:v>
                </c:pt>
                <c:pt idx="193">
                  <c:v>-99</c:v>
                </c:pt>
                <c:pt idx="194">
                  <c:v>48.85063414634147</c:v>
                </c:pt>
                <c:pt idx="195">
                  <c:v>-99</c:v>
                </c:pt>
                <c:pt idx="196">
                  <c:v>-99</c:v>
                </c:pt>
                <c:pt idx="197">
                  <c:v>-99</c:v>
                </c:pt>
                <c:pt idx="198">
                  <c:v>-99</c:v>
                </c:pt>
                <c:pt idx="199">
                  <c:v>-99</c:v>
                </c:pt>
                <c:pt idx="200">
                  <c:v>60.84643902439025</c:v>
                </c:pt>
                <c:pt idx="201">
                  <c:v>-99</c:v>
                </c:pt>
                <c:pt idx="202">
                  <c:v>56.150341463414641</c:v>
                </c:pt>
                <c:pt idx="203">
                  <c:v>-99</c:v>
                </c:pt>
                <c:pt idx="204">
                  <c:v>-99</c:v>
                </c:pt>
                <c:pt idx="205">
                  <c:v>73.995121951219517</c:v>
                </c:pt>
                <c:pt idx="206">
                  <c:v>-99</c:v>
                </c:pt>
                <c:pt idx="207">
                  <c:v>-99</c:v>
                </c:pt>
                <c:pt idx="208">
                  <c:v>-99</c:v>
                </c:pt>
                <c:pt idx="209">
                  <c:v>-99</c:v>
                </c:pt>
                <c:pt idx="210">
                  <c:v>58.647975609756102</c:v>
                </c:pt>
                <c:pt idx="211">
                  <c:v>-99</c:v>
                </c:pt>
                <c:pt idx="212">
                  <c:v>-99</c:v>
                </c:pt>
                <c:pt idx="213">
                  <c:v>-99</c:v>
                </c:pt>
                <c:pt idx="214">
                  <c:v>-99</c:v>
                </c:pt>
                <c:pt idx="215">
                  <c:v>-99</c:v>
                </c:pt>
                <c:pt idx="216">
                  <c:v>-99</c:v>
                </c:pt>
                <c:pt idx="217">
                  <c:v>-99</c:v>
                </c:pt>
                <c:pt idx="218">
                  <c:v>-99</c:v>
                </c:pt>
                <c:pt idx="219">
                  <c:v>-99</c:v>
                </c:pt>
                <c:pt idx="220">
                  <c:v>-99</c:v>
                </c:pt>
                <c:pt idx="221">
                  <c:v>-99</c:v>
                </c:pt>
                <c:pt idx="222">
                  <c:v>-99</c:v>
                </c:pt>
                <c:pt idx="223">
                  <c:v>-99</c:v>
                </c:pt>
                <c:pt idx="224">
                  <c:v>-99</c:v>
                </c:pt>
                <c:pt idx="225">
                  <c:v>57.022585365853665</c:v>
                </c:pt>
                <c:pt idx="226">
                  <c:v>58.045975609756098</c:v>
                </c:pt>
              </c:numCache>
            </c:numRef>
          </c:yVal>
          <c:bubbleSize>
            <c:numRef>
              <c:f>Sheet1!$D$2:$D$228</c:f>
              <c:numCache>
                <c:formatCode>General</c:formatCode>
                <c:ptCount val="227"/>
                <c:pt idx="0">
                  <c:v>29824536</c:v>
                </c:pt>
                <c:pt idx="1">
                  <c:v>2900489</c:v>
                </c:pt>
                <c:pt idx="2">
                  <c:v>38481705</c:v>
                </c:pt>
                <c:pt idx="3">
                  <c:v>55128</c:v>
                </c:pt>
                <c:pt idx="4">
                  <c:v>78360</c:v>
                </c:pt>
                <c:pt idx="5">
                  <c:v>20820525</c:v>
                </c:pt>
                <c:pt idx="6">
                  <c:v>-99</c:v>
                </c:pt>
                <c:pt idx="7">
                  <c:v>89069</c:v>
                </c:pt>
                <c:pt idx="8">
                  <c:v>41086927</c:v>
                </c:pt>
                <c:pt idx="9">
                  <c:v>2969081</c:v>
                </c:pt>
                <c:pt idx="10">
                  <c:v>102384</c:v>
                </c:pt>
                <c:pt idx="11">
                  <c:v>22728300</c:v>
                </c:pt>
                <c:pt idx="12">
                  <c:v>8429991</c:v>
                </c:pt>
                <c:pt idx="13">
                  <c:v>9295784</c:v>
                </c:pt>
                <c:pt idx="14">
                  <c:v>371960</c:v>
                </c:pt>
                <c:pt idx="15">
                  <c:v>1317827</c:v>
                </c:pt>
                <c:pt idx="16">
                  <c:v>154695368</c:v>
                </c:pt>
                <c:pt idx="17">
                  <c:v>283221</c:v>
                </c:pt>
                <c:pt idx="18">
                  <c:v>9464000</c:v>
                </c:pt>
                <c:pt idx="19">
                  <c:v>11128246</c:v>
                </c:pt>
                <c:pt idx="20">
                  <c:v>324060</c:v>
                </c:pt>
                <c:pt idx="21">
                  <c:v>10050702</c:v>
                </c:pt>
                <c:pt idx="22">
                  <c:v>64798</c:v>
                </c:pt>
                <c:pt idx="23">
                  <c:v>741822</c:v>
                </c:pt>
                <c:pt idx="24">
                  <c:v>10496285</c:v>
                </c:pt>
                <c:pt idx="25">
                  <c:v>3833916</c:v>
                </c:pt>
                <c:pt idx="26">
                  <c:v>2003910</c:v>
                </c:pt>
                <c:pt idx="27">
                  <c:v>198656019</c:v>
                </c:pt>
                <c:pt idx="28">
                  <c:v>-99</c:v>
                </c:pt>
                <c:pt idx="29">
                  <c:v>-99</c:v>
                </c:pt>
                <c:pt idx="30">
                  <c:v>7305888</c:v>
                </c:pt>
                <c:pt idx="31">
                  <c:v>16460141</c:v>
                </c:pt>
                <c:pt idx="32">
                  <c:v>-99</c:v>
                </c:pt>
                <c:pt idx="33">
                  <c:v>9849569</c:v>
                </c:pt>
                <c:pt idx="34">
                  <c:v>14864646</c:v>
                </c:pt>
                <c:pt idx="35">
                  <c:v>21699631</c:v>
                </c:pt>
                <c:pt idx="36">
                  <c:v>34752128</c:v>
                </c:pt>
                <c:pt idx="37">
                  <c:v>-99</c:v>
                </c:pt>
                <c:pt idx="38">
                  <c:v>57570</c:v>
                </c:pt>
                <c:pt idx="39">
                  <c:v>-99</c:v>
                </c:pt>
                <c:pt idx="40">
                  <c:v>12448175</c:v>
                </c:pt>
                <c:pt idx="41">
                  <c:v>17464814</c:v>
                </c:pt>
                <c:pt idx="42">
                  <c:v>1350695000</c:v>
                </c:pt>
                <c:pt idx="43">
                  <c:v>47704427</c:v>
                </c:pt>
                <c:pt idx="44">
                  <c:v>717503</c:v>
                </c:pt>
                <c:pt idx="45">
                  <c:v>65705093</c:v>
                </c:pt>
                <c:pt idx="46">
                  <c:v>-99</c:v>
                </c:pt>
                <c:pt idx="47">
                  <c:v>-99</c:v>
                </c:pt>
                <c:pt idx="48">
                  <c:v>4805295</c:v>
                </c:pt>
                <c:pt idx="49">
                  <c:v>19839750</c:v>
                </c:pt>
                <c:pt idx="50">
                  <c:v>4267558</c:v>
                </c:pt>
                <c:pt idx="51">
                  <c:v>11270957</c:v>
                </c:pt>
                <c:pt idx="52">
                  <c:v>1128994</c:v>
                </c:pt>
                <c:pt idx="53">
                  <c:v>10510785</c:v>
                </c:pt>
                <c:pt idx="54">
                  <c:v>5591572</c:v>
                </c:pt>
                <c:pt idx="55">
                  <c:v>859652</c:v>
                </c:pt>
                <c:pt idx="56">
                  <c:v>71684</c:v>
                </c:pt>
                <c:pt idx="57">
                  <c:v>10276621</c:v>
                </c:pt>
                <c:pt idx="58">
                  <c:v>-99</c:v>
                </c:pt>
                <c:pt idx="59">
                  <c:v>15492264</c:v>
                </c:pt>
                <c:pt idx="60">
                  <c:v>-99</c:v>
                </c:pt>
                <c:pt idx="61">
                  <c:v>6297394</c:v>
                </c:pt>
                <c:pt idx="62">
                  <c:v>736296</c:v>
                </c:pt>
                <c:pt idx="63">
                  <c:v>6130922</c:v>
                </c:pt>
                <c:pt idx="64">
                  <c:v>1322696</c:v>
                </c:pt>
                <c:pt idx="65">
                  <c:v>91728849</c:v>
                </c:pt>
                <c:pt idx="66">
                  <c:v>-99</c:v>
                </c:pt>
                <c:pt idx="67">
                  <c:v>874742</c:v>
                </c:pt>
                <c:pt idx="68">
                  <c:v>5413971</c:v>
                </c:pt>
                <c:pt idx="69">
                  <c:v>65649570</c:v>
                </c:pt>
                <c:pt idx="70">
                  <c:v>-99</c:v>
                </c:pt>
                <c:pt idx="71">
                  <c:v>273814</c:v>
                </c:pt>
                <c:pt idx="72">
                  <c:v>1632572</c:v>
                </c:pt>
                <c:pt idx="73">
                  <c:v>1791225</c:v>
                </c:pt>
                <c:pt idx="74">
                  <c:v>-99</c:v>
                </c:pt>
                <c:pt idx="75">
                  <c:v>4490700</c:v>
                </c:pt>
                <c:pt idx="76">
                  <c:v>80425823</c:v>
                </c:pt>
                <c:pt idx="77">
                  <c:v>25366462</c:v>
                </c:pt>
                <c:pt idx="78">
                  <c:v>-99</c:v>
                </c:pt>
                <c:pt idx="79">
                  <c:v>11092771</c:v>
                </c:pt>
                <c:pt idx="80">
                  <c:v>56810</c:v>
                </c:pt>
                <c:pt idx="81">
                  <c:v>105483</c:v>
                </c:pt>
                <c:pt idx="82">
                  <c:v>-99</c:v>
                </c:pt>
                <c:pt idx="83">
                  <c:v>162810</c:v>
                </c:pt>
                <c:pt idx="84">
                  <c:v>15082831</c:v>
                </c:pt>
                <c:pt idx="85">
                  <c:v>-99</c:v>
                </c:pt>
                <c:pt idx="86">
                  <c:v>11451273</c:v>
                </c:pt>
                <c:pt idx="87">
                  <c:v>1663558</c:v>
                </c:pt>
                <c:pt idx="88">
                  <c:v>795369</c:v>
                </c:pt>
                <c:pt idx="89">
                  <c:v>10173775</c:v>
                </c:pt>
                <c:pt idx="90">
                  <c:v>7935846</c:v>
                </c:pt>
                <c:pt idx="91">
                  <c:v>-99</c:v>
                </c:pt>
                <c:pt idx="92">
                  <c:v>9920362</c:v>
                </c:pt>
                <c:pt idx="93">
                  <c:v>320716</c:v>
                </c:pt>
                <c:pt idx="94">
                  <c:v>1236686732</c:v>
                </c:pt>
                <c:pt idx="95">
                  <c:v>246864191</c:v>
                </c:pt>
                <c:pt idx="96">
                  <c:v>-99</c:v>
                </c:pt>
                <c:pt idx="97">
                  <c:v>32578209</c:v>
                </c:pt>
                <c:pt idx="98">
                  <c:v>4586897</c:v>
                </c:pt>
                <c:pt idx="99">
                  <c:v>85284</c:v>
                </c:pt>
                <c:pt idx="100">
                  <c:v>7910500</c:v>
                </c:pt>
                <c:pt idx="101">
                  <c:v>59539717</c:v>
                </c:pt>
                <c:pt idx="102">
                  <c:v>2707805</c:v>
                </c:pt>
                <c:pt idx="103">
                  <c:v>127561489</c:v>
                </c:pt>
                <c:pt idx="104">
                  <c:v>-99</c:v>
                </c:pt>
                <c:pt idx="105">
                  <c:v>6318000</c:v>
                </c:pt>
                <c:pt idx="106">
                  <c:v>16791425</c:v>
                </c:pt>
                <c:pt idx="107">
                  <c:v>43178141</c:v>
                </c:pt>
                <c:pt idx="108">
                  <c:v>100786</c:v>
                </c:pt>
                <c:pt idx="109">
                  <c:v>-99</c:v>
                </c:pt>
                <c:pt idx="110">
                  <c:v>-99</c:v>
                </c:pt>
                <c:pt idx="111">
                  <c:v>3250496</c:v>
                </c:pt>
                <c:pt idx="112">
                  <c:v>-99</c:v>
                </c:pt>
                <c:pt idx="113">
                  <c:v>-99</c:v>
                </c:pt>
                <c:pt idx="114">
                  <c:v>2034319</c:v>
                </c:pt>
                <c:pt idx="115">
                  <c:v>4424888</c:v>
                </c:pt>
                <c:pt idx="116">
                  <c:v>2051545</c:v>
                </c:pt>
                <c:pt idx="117">
                  <c:v>4190435</c:v>
                </c:pt>
                <c:pt idx="118">
                  <c:v>6154623</c:v>
                </c:pt>
                <c:pt idx="119">
                  <c:v>36656</c:v>
                </c:pt>
                <c:pt idx="120">
                  <c:v>2987773</c:v>
                </c:pt>
                <c:pt idx="121">
                  <c:v>530946</c:v>
                </c:pt>
                <c:pt idx="122">
                  <c:v>-99</c:v>
                </c:pt>
                <c:pt idx="123">
                  <c:v>-99</c:v>
                </c:pt>
                <c:pt idx="124">
                  <c:v>22293914</c:v>
                </c:pt>
                <c:pt idx="125">
                  <c:v>15906483</c:v>
                </c:pt>
                <c:pt idx="126">
                  <c:v>29239927</c:v>
                </c:pt>
                <c:pt idx="127">
                  <c:v>338442</c:v>
                </c:pt>
                <c:pt idx="128">
                  <c:v>14853572</c:v>
                </c:pt>
                <c:pt idx="129">
                  <c:v>419455</c:v>
                </c:pt>
                <c:pt idx="130">
                  <c:v>52555</c:v>
                </c:pt>
                <c:pt idx="131">
                  <c:v>-99</c:v>
                </c:pt>
                <c:pt idx="132">
                  <c:v>3796141</c:v>
                </c:pt>
                <c:pt idx="133">
                  <c:v>1255882</c:v>
                </c:pt>
                <c:pt idx="134">
                  <c:v>-99</c:v>
                </c:pt>
                <c:pt idx="135">
                  <c:v>120847477</c:v>
                </c:pt>
                <c:pt idx="136">
                  <c:v>-99</c:v>
                </c:pt>
                <c:pt idx="137">
                  <c:v>3559519</c:v>
                </c:pt>
                <c:pt idx="138">
                  <c:v>37579</c:v>
                </c:pt>
                <c:pt idx="139">
                  <c:v>2796484</c:v>
                </c:pt>
                <c:pt idx="140">
                  <c:v>-99</c:v>
                </c:pt>
                <c:pt idx="141">
                  <c:v>32521143</c:v>
                </c:pt>
                <c:pt idx="142">
                  <c:v>25203395</c:v>
                </c:pt>
                <c:pt idx="143">
                  <c:v>2259393</c:v>
                </c:pt>
                <c:pt idx="144">
                  <c:v>-99</c:v>
                </c:pt>
                <c:pt idx="145">
                  <c:v>27474377</c:v>
                </c:pt>
                <c:pt idx="146">
                  <c:v>16754962</c:v>
                </c:pt>
                <c:pt idx="147">
                  <c:v>-99</c:v>
                </c:pt>
                <c:pt idx="148">
                  <c:v>258000</c:v>
                </c:pt>
                <c:pt idx="149">
                  <c:v>4408100</c:v>
                </c:pt>
                <c:pt idx="150">
                  <c:v>5991733</c:v>
                </c:pt>
                <c:pt idx="151">
                  <c:v>17157042</c:v>
                </c:pt>
                <c:pt idx="152">
                  <c:v>168833776</c:v>
                </c:pt>
                <c:pt idx="153">
                  <c:v>-99</c:v>
                </c:pt>
                <c:pt idx="154">
                  <c:v>5018573</c:v>
                </c:pt>
                <c:pt idx="155">
                  <c:v>3314001</c:v>
                </c:pt>
                <c:pt idx="156">
                  <c:v>179160111</c:v>
                </c:pt>
                <c:pt idx="157">
                  <c:v>20754</c:v>
                </c:pt>
                <c:pt idx="158">
                  <c:v>3802281</c:v>
                </c:pt>
                <c:pt idx="159">
                  <c:v>7167010</c:v>
                </c:pt>
                <c:pt idx="160">
                  <c:v>6687361</c:v>
                </c:pt>
                <c:pt idx="161">
                  <c:v>29987800</c:v>
                </c:pt>
                <c:pt idx="162">
                  <c:v>96706764</c:v>
                </c:pt>
                <c:pt idx="163">
                  <c:v>38535873</c:v>
                </c:pt>
                <c:pt idx="164">
                  <c:v>10514844</c:v>
                </c:pt>
                <c:pt idx="165">
                  <c:v>3651545</c:v>
                </c:pt>
                <c:pt idx="166">
                  <c:v>2050514</c:v>
                </c:pt>
                <c:pt idx="167">
                  <c:v>-99</c:v>
                </c:pt>
                <c:pt idx="168">
                  <c:v>20058035</c:v>
                </c:pt>
                <c:pt idx="169">
                  <c:v>-99</c:v>
                </c:pt>
                <c:pt idx="170">
                  <c:v>11457801</c:v>
                </c:pt>
                <c:pt idx="171">
                  <c:v>-99</c:v>
                </c:pt>
                <c:pt idx="172">
                  <c:v>-99</c:v>
                </c:pt>
                <c:pt idx="173">
                  <c:v>-99</c:v>
                </c:pt>
                <c:pt idx="174">
                  <c:v>-99</c:v>
                </c:pt>
                <c:pt idx="175">
                  <c:v>-99</c:v>
                </c:pt>
                <c:pt idx="176">
                  <c:v>188889</c:v>
                </c:pt>
                <c:pt idx="177">
                  <c:v>31247</c:v>
                </c:pt>
                <c:pt idx="178">
                  <c:v>188098</c:v>
                </c:pt>
                <c:pt idx="179">
                  <c:v>28287855</c:v>
                </c:pt>
                <c:pt idx="180">
                  <c:v>13726021</c:v>
                </c:pt>
                <c:pt idx="181">
                  <c:v>7199077</c:v>
                </c:pt>
                <c:pt idx="182">
                  <c:v>88303</c:v>
                </c:pt>
                <c:pt idx="183">
                  <c:v>5978727</c:v>
                </c:pt>
                <c:pt idx="184">
                  <c:v>5312400</c:v>
                </c:pt>
                <c:pt idx="185">
                  <c:v>-99</c:v>
                </c:pt>
                <c:pt idx="186">
                  <c:v>2057159</c:v>
                </c:pt>
                <c:pt idx="187">
                  <c:v>549598</c:v>
                </c:pt>
                <c:pt idx="188">
                  <c:v>10195134</c:v>
                </c:pt>
                <c:pt idx="189">
                  <c:v>52341695</c:v>
                </c:pt>
                <c:pt idx="190">
                  <c:v>46773055</c:v>
                </c:pt>
                <c:pt idx="191">
                  <c:v>20328000</c:v>
                </c:pt>
                <c:pt idx="192">
                  <c:v>37195349</c:v>
                </c:pt>
                <c:pt idx="193">
                  <c:v>534541</c:v>
                </c:pt>
                <c:pt idx="194">
                  <c:v>1230985</c:v>
                </c:pt>
                <c:pt idx="195">
                  <c:v>9519374</c:v>
                </c:pt>
                <c:pt idx="196">
                  <c:v>7996861</c:v>
                </c:pt>
                <c:pt idx="197">
                  <c:v>-99</c:v>
                </c:pt>
                <c:pt idx="198">
                  <c:v>-99</c:v>
                </c:pt>
                <c:pt idx="199">
                  <c:v>8008990</c:v>
                </c:pt>
                <c:pt idx="200">
                  <c:v>47783107</c:v>
                </c:pt>
                <c:pt idx="201">
                  <c:v>66785001</c:v>
                </c:pt>
                <c:pt idx="202">
                  <c:v>6642928</c:v>
                </c:pt>
                <c:pt idx="203">
                  <c:v>104941</c:v>
                </c:pt>
                <c:pt idx="204">
                  <c:v>1337439</c:v>
                </c:pt>
                <c:pt idx="205">
                  <c:v>10777500</c:v>
                </c:pt>
                <c:pt idx="206">
                  <c:v>73997128</c:v>
                </c:pt>
                <c:pt idx="207">
                  <c:v>5172931</c:v>
                </c:pt>
                <c:pt idx="208">
                  <c:v>-99</c:v>
                </c:pt>
                <c:pt idx="209">
                  <c:v>9860</c:v>
                </c:pt>
                <c:pt idx="210">
                  <c:v>36345860</c:v>
                </c:pt>
                <c:pt idx="211">
                  <c:v>45593300</c:v>
                </c:pt>
                <c:pt idx="212">
                  <c:v>9205651</c:v>
                </c:pt>
                <c:pt idx="213">
                  <c:v>63700300</c:v>
                </c:pt>
                <c:pt idx="214">
                  <c:v>313873685</c:v>
                </c:pt>
                <c:pt idx="215">
                  <c:v>3395253</c:v>
                </c:pt>
                <c:pt idx="216">
                  <c:v>29774500</c:v>
                </c:pt>
                <c:pt idx="217">
                  <c:v>247262</c:v>
                </c:pt>
                <c:pt idx="218">
                  <c:v>-99</c:v>
                </c:pt>
                <c:pt idx="219">
                  <c:v>88772900</c:v>
                </c:pt>
                <c:pt idx="220">
                  <c:v>-99</c:v>
                </c:pt>
                <c:pt idx="221">
                  <c:v>-99</c:v>
                </c:pt>
                <c:pt idx="222">
                  <c:v>-99</c:v>
                </c:pt>
                <c:pt idx="223">
                  <c:v>-99</c:v>
                </c:pt>
                <c:pt idx="224">
                  <c:v>-99</c:v>
                </c:pt>
                <c:pt idx="225">
                  <c:v>14075099</c:v>
                </c:pt>
                <c:pt idx="226">
                  <c:v>13724317</c:v>
                </c:pt>
              </c:numCache>
            </c:numRef>
          </c:bubbleSize>
          <c:bubble3D val="0"/>
        </c:ser>
        <c:ser>
          <c:idx val="1"/>
          <c:order val="3"/>
          <c:tx>
            <c:strRef>
              <c:f>Sheet1!$H$1</c:f>
              <c:strCache>
                <c:ptCount val="1"/>
                <c:pt idx="0">
                  <c:v>Europe</c:v>
                </c:pt>
              </c:strCache>
            </c:strRef>
          </c:tx>
          <c:spPr>
            <a:solidFill>
              <a:schemeClr val="accent2">
                <a:alpha val="80000"/>
              </a:schemeClr>
            </a:solidFill>
            <a:ln w="9525">
              <a:solidFill>
                <a:schemeClr val="tx1"/>
              </a:solidFill>
            </a:ln>
          </c:spPr>
          <c:invertIfNegative val="0"/>
          <c:xVal>
            <c:numRef>
              <c:f>Sheet1!$B$2:$B$228</c:f>
              <c:numCache>
                <c:formatCode>General</c:formatCode>
                <c:ptCount val="227"/>
                <c:pt idx="0">
                  <c:v>687.58136771979798</c:v>
                </c:pt>
                <c:pt idx="1">
                  <c:v>4256.0167020325416</c:v>
                </c:pt>
                <c:pt idx="2">
                  <c:v>5309.8223686315396</c:v>
                </c:pt>
                <c:pt idx="3">
                  <c:v>-99</c:v>
                </c:pt>
                <c:pt idx="4">
                  <c:v>-99</c:v>
                </c:pt>
                <c:pt idx="5">
                  <c:v>5539.8007243057664</c:v>
                </c:pt>
                <c:pt idx="6">
                  <c:v>-99</c:v>
                </c:pt>
                <c:pt idx="7">
                  <c:v>13525.616220133952</c:v>
                </c:pt>
                <c:pt idx="8">
                  <c:v>14679.925235162829</c:v>
                </c:pt>
                <c:pt idx="9">
                  <c:v>3353.973125131231</c:v>
                </c:pt>
                <c:pt idx="10">
                  <c:v>-99</c:v>
                </c:pt>
                <c:pt idx="11">
                  <c:v>67511.688325251496</c:v>
                </c:pt>
                <c:pt idx="12">
                  <c:v>48348.232059447779</c:v>
                </c:pt>
                <c:pt idx="13">
                  <c:v>7393.7718769762323</c:v>
                </c:pt>
                <c:pt idx="14">
                  <c:v>22096.461985159694</c:v>
                </c:pt>
                <c:pt idx="15">
                  <c:v>23339.019435670009</c:v>
                </c:pt>
                <c:pt idx="16">
                  <c:v>862.05389525650639</c:v>
                </c:pt>
                <c:pt idx="17">
                  <c:v>14917.149505156751</c:v>
                </c:pt>
                <c:pt idx="18">
                  <c:v>6721.8349077396751</c:v>
                </c:pt>
                <c:pt idx="19">
                  <c:v>44827.662833122704</c:v>
                </c:pt>
                <c:pt idx="20">
                  <c:v>4856.7157316546318</c:v>
                </c:pt>
                <c:pt idx="21">
                  <c:v>750.51312424481489</c:v>
                </c:pt>
                <c:pt idx="22">
                  <c:v>84470.755270224385</c:v>
                </c:pt>
                <c:pt idx="23">
                  <c:v>2458.3958275927671</c:v>
                </c:pt>
                <c:pt idx="24">
                  <c:v>2575.6836947782972</c:v>
                </c:pt>
                <c:pt idx="25">
                  <c:v>4409.5921196777117</c:v>
                </c:pt>
                <c:pt idx="26">
                  <c:v>7254.5604713553985</c:v>
                </c:pt>
                <c:pt idx="27">
                  <c:v>11319.973709911495</c:v>
                </c:pt>
                <c:pt idx="28">
                  <c:v>-99</c:v>
                </c:pt>
                <c:pt idx="29">
                  <c:v>-99</c:v>
                </c:pt>
                <c:pt idx="30">
                  <c:v>7198.0456180182955</c:v>
                </c:pt>
                <c:pt idx="31">
                  <c:v>705.45496287119624</c:v>
                </c:pt>
                <c:pt idx="32">
                  <c:v>-99</c:v>
                </c:pt>
                <c:pt idx="33">
                  <c:v>251.01452298563959</c:v>
                </c:pt>
                <c:pt idx="34">
                  <c:v>945.49464638874838</c:v>
                </c:pt>
                <c:pt idx="35">
                  <c:v>1219.9310751489909</c:v>
                </c:pt>
                <c:pt idx="36">
                  <c:v>52412.486785332985</c:v>
                </c:pt>
                <c:pt idx="37">
                  <c:v>-99</c:v>
                </c:pt>
                <c:pt idx="38">
                  <c:v>-99</c:v>
                </c:pt>
                <c:pt idx="39">
                  <c:v>-99</c:v>
                </c:pt>
                <c:pt idx="40">
                  <c:v>1035.2580187777078</c:v>
                </c:pt>
                <c:pt idx="41">
                  <c:v>15245.468004032165</c:v>
                </c:pt>
                <c:pt idx="42">
                  <c:v>6092.7818864362152</c:v>
                </c:pt>
                <c:pt idx="43">
                  <c:v>7762.9708288948605</c:v>
                </c:pt>
                <c:pt idx="44">
                  <c:v>767.2114251913639</c:v>
                </c:pt>
                <c:pt idx="45">
                  <c:v>446.02665451874202</c:v>
                </c:pt>
                <c:pt idx="46">
                  <c:v>-99</c:v>
                </c:pt>
                <c:pt idx="47">
                  <c:v>-99</c:v>
                </c:pt>
                <c:pt idx="48">
                  <c:v>9442.6645400890338</c:v>
                </c:pt>
                <c:pt idx="49">
                  <c:v>1365.8735736247143</c:v>
                </c:pt>
                <c:pt idx="50">
                  <c:v>13234.621760712276</c:v>
                </c:pt>
                <c:pt idx="51">
                  <c:v>-99</c:v>
                </c:pt>
                <c:pt idx="52">
                  <c:v>26352.271220968902</c:v>
                </c:pt>
                <c:pt idx="53">
                  <c:v>19670.402614964496</c:v>
                </c:pt>
                <c:pt idx="54">
                  <c:v>57636.12530953934</c:v>
                </c:pt>
                <c:pt idx="55">
                  <c:v>1574.6289679087563</c:v>
                </c:pt>
                <c:pt idx="56">
                  <c:v>7181.7255568162327</c:v>
                </c:pt>
                <c:pt idx="57">
                  <c:v>5870.7690438977806</c:v>
                </c:pt>
                <c:pt idx="58">
                  <c:v>-99</c:v>
                </c:pt>
                <c:pt idx="59">
                  <c:v>5655.9461548034551</c:v>
                </c:pt>
                <c:pt idx="60">
                  <c:v>-99</c:v>
                </c:pt>
                <c:pt idx="61">
                  <c:v>3781.5007287141316</c:v>
                </c:pt>
                <c:pt idx="62">
                  <c:v>22404.754654375782</c:v>
                </c:pt>
                <c:pt idx="63">
                  <c:v>504.32340840004105</c:v>
                </c:pt>
                <c:pt idx="64">
                  <c:v>17132.246717152768</c:v>
                </c:pt>
                <c:pt idx="65">
                  <c:v>472.1603060132465</c:v>
                </c:pt>
                <c:pt idx="66">
                  <c:v>-99</c:v>
                </c:pt>
                <c:pt idx="67">
                  <c:v>4401.0965662042818</c:v>
                </c:pt>
                <c:pt idx="68">
                  <c:v>47243.737708463232</c:v>
                </c:pt>
                <c:pt idx="69">
                  <c:v>40925.212294151039</c:v>
                </c:pt>
                <c:pt idx="70">
                  <c:v>-99</c:v>
                </c:pt>
                <c:pt idx="71">
                  <c:v>-99</c:v>
                </c:pt>
                <c:pt idx="72">
                  <c:v>10929.879637345575</c:v>
                </c:pt>
                <c:pt idx="73">
                  <c:v>509.38759083643265</c:v>
                </c:pt>
                <c:pt idx="74">
                  <c:v>-99</c:v>
                </c:pt>
                <c:pt idx="75">
                  <c:v>3528.7315108497623</c:v>
                </c:pt>
                <c:pt idx="76">
                  <c:v>43931.691708856371</c:v>
                </c:pt>
                <c:pt idx="77">
                  <c:v>1645.5162925408479</c:v>
                </c:pt>
                <c:pt idx="78">
                  <c:v>-99</c:v>
                </c:pt>
                <c:pt idx="79">
                  <c:v>22494.412934625074</c:v>
                </c:pt>
                <c:pt idx="80">
                  <c:v>-99</c:v>
                </c:pt>
                <c:pt idx="81">
                  <c:v>7583.0430877176432</c:v>
                </c:pt>
                <c:pt idx="82">
                  <c:v>-99</c:v>
                </c:pt>
                <c:pt idx="83">
                  <c:v>-99</c:v>
                </c:pt>
                <c:pt idx="84">
                  <c:v>3340.7823014864462</c:v>
                </c:pt>
                <c:pt idx="85">
                  <c:v>-99</c:v>
                </c:pt>
                <c:pt idx="86">
                  <c:v>493.48995262675692</c:v>
                </c:pt>
                <c:pt idx="87">
                  <c:v>576.38984887873096</c:v>
                </c:pt>
                <c:pt idx="88">
                  <c:v>3584.6934893789567</c:v>
                </c:pt>
                <c:pt idx="89">
                  <c:v>775.54462406423625</c:v>
                </c:pt>
                <c:pt idx="90">
                  <c:v>2339.2924389552077</c:v>
                </c:pt>
                <c:pt idx="91">
                  <c:v>-99</c:v>
                </c:pt>
                <c:pt idx="92">
                  <c:v>12784.295608536144</c:v>
                </c:pt>
                <c:pt idx="93">
                  <c:v>44221.725480842164</c:v>
                </c:pt>
                <c:pt idx="94">
                  <c:v>1484.4650304010509</c:v>
                </c:pt>
                <c:pt idx="95">
                  <c:v>3551.4237368236004</c:v>
                </c:pt>
                <c:pt idx="96">
                  <c:v>-99</c:v>
                </c:pt>
                <c:pt idx="97">
                  <c:v>6631.5587445368828</c:v>
                </c:pt>
                <c:pt idx="98">
                  <c:v>48391.325729251155</c:v>
                </c:pt>
                <c:pt idx="99">
                  <c:v>-99</c:v>
                </c:pt>
                <c:pt idx="100">
                  <c:v>32514.551429881281</c:v>
                </c:pt>
                <c:pt idx="101">
                  <c:v>35132.191516415543</c:v>
                </c:pt>
                <c:pt idx="102">
                  <c:v>5463.7620068211363</c:v>
                </c:pt>
                <c:pt idx="103">
                  <c:v>46679.265432230262</c:v>
                </c:pt>
                <c:pt idx="104">
                  <c:v>-99</c:v>
                </c:pt>
                <c:pt idx="105">
                  <c:v>4909.0281014878119</c:v>
                </c:pt>
                <c:pt idx="106">
                  <c:v>12120.305339701152</c:v>
                </c:pt>
                <c:pt idx="107">
                  <c:v>1165.7449384923816</c:v>
                </c:pt>
                <c:pt idx="108">
                  <c:v>1736.198170719417</c:v>
                </c:pt>
                <c:pt idx="109">
                  <c:v>-99</c:v>
                </c:pt>
                <c:pt idx="110">
                  <c:v>-99</c:v>
                </c:pt>
                <c:pt idx="111">
                  <c:v>53544.043443656119</c:v>
                </c:pt>
                <c:pt idx="112">
                  <c:v>-99</c:v>
                </c:pt>
                <c:pt idx="113">
                  <c:v>-99</c:v>
                </c:pt>
                <c:pt idx="114">
                  <c:v>13946.965887123162</c:v>
                </c:pt>
                <c:pt idx="115">
                  <c:v>9764.1106066555858</c:v>
                </c:pt>
                <c:pt idx="116">
                  <c:v>1134.8596965703075</c:v>
                </c:pt>
                <c:pt idx="117">
                  <c:v>413.75857273562656</c:v>
                </c:pt>
                <c:pt idx="118">
                  <c:v>13302.790848249162</c:v>
                </c:pt>
                <c:pt idx="119">
                  <c:v>-99</c:v>
                </c:pt>
                <c:pt idx="120">
                  <c:v>14172.281226127363</c:v>
                </c:pt>
                <c:pt idx="121">
                  <c:v>106022.79907246312</c:v>
                </c:pt>
                <c:pt idx="122">
                  <c:v>-99</c:v>
                </c:pt>
                <c:pt idx="123">
                  <c:v>-99</c:v>
                </c:pt>
                <c:pt idx="124">
                  <c:v>444.95462851126018</c:v>
                </c:pt>
                <c:pt idx="125">
                  <c:v>266.58896556978283</c:v>
                </c:pt>
                <c:pt idx="126">
                  <c:v>10439.964905972149</c:v>
                </c:pt>
                <c:pt idx="127">
                  <c:v>6243.8447462552085</c:v>
                </c:pt>
                <c:pt idx="128">
                  <c:v>696.18231292355824</c:v>
                </c:pt>
                <c:pt idx="129">
                  <c:v>21129.982770683204</c:v>
                </c:pt>
                <c:pt idx="130">
                  <c:v>3507.9193226144039</c:v>
                </c:pt>
                <c:pt idx="131">
                  <c:v>-99</c:v>
                </c:pt>
                <c:pt idx="132">
                  <c:v>1042.8228667160188</c:v>
                </c:pt>
                <c:pt idx="133">
                  <c:v>9110.8053987744297</c:v>
                </c:pt>
                <c:pt idx="134">
                  <c:v>-99</c:v>
                </c:pt>
                <c:pt idx="135">
                  <c:v>9817.8374889028873</c:v>
                </c:pt>
                <c:pt idx="136">
                  <c:v>-99</c:v>
                </c:pt>
                <c:pt idx="137">
                  <c:v>2046.5367866510901</c:v>
                </c:pt>
                <c:pt idx="138">
                  <c:v>-99</c:v>
                </c:pt>
                <c:pt idx="139">
                  <c:v>3691.0522623336665</c:v>
                </c:pt>
                <c:pt idx="140">
                  <c:v>-99</c:v>
                </c:pt>
                <c:pt idx="141">
                  <c:v>2899.9749240614201</c:v>
                </c:pt>
                <c:pt idx="142">
                  <c:v>593.29097712213229</c:v>
                </c:pt>
                <c:pt idx="143">
                  <c:v>5770.3079644202207</c:v>
                </c:pt>
                <c:pt idx="144">
                  <c:v>-99</c:v>
                </c:pt>
                <c:pt idx="145">
                  <c:v>699.08048212728715</c:v>
                </c:pt>
                <c:pt idx="146">
                  <c:v>49128.087274740428</c:v>
                </c:pt>
                <c:pt idx="147">
                  <c:v>-99</c:v>
                </c:pt>
                <c:pt idx="148">
                  <c:v>-99</c:v>
                </c:pt>
                <c:pt idx="149">
                  <c:v>38896.893712923084</c:v>
                </c:pt>
                <c:pt idx="150">
                  <c:v>1776.6058024848685</c:v>
                </c:pt>
                <c:pt idx="151">
                  <c:v>385.3427082003509</c:v>
                </c:pt>
                <c:pt idx="152">
                  <c:v>2742.2193406514416</c:v>
                </c:pt>
                <c:pt idx="153">
                  <c:v>-99</c:v>
                </c:pt>
                <c:pt idx="154">
                  <c:v>99635.874531475274</c:v>
                </c:pt>
                <c:pt idx="155">
                  <c:v>23384.805799834459</c:v>
                </c:pt>
                <c:pt idx="156">
                  <c:v>1252.4195233925125</c:v>
                </c:pt>
                <c:pt idx="157">
                  <c:v>11201.628601715332</c:v>
                </c:pt>
                <c:pt idx="158">
                  <c:v>9982.4815683007128</c:v>
                </c:pt>
                <c:pt idx="159">
                  <c:v>2147.5165790895389</c:v>
                </c:pt>
                <c:pt idx="160">
                  <c:v>3680.2320590558088</c:v>
                </c:pt>
                <c:pt idx="161">
                  <c:v>6423.5620545139836</c:v>
                </c:pt>
                <c:pt idx="162">
                  <c:v>2587.6165574567131</c:v>
                </c:pt>
                <c:pt idx="163">
                  <c:v>12876.462987134895</c:v>
                </c:pt>
                <c:pt idx="164">
                  <c:v>20732.613845695672</c:v>
                </c:pt>
                <c:pt idx="165">
                  <c:v>27681.635581651055</c:v>
                </c:pt>
                <c:pt idx="166">
                  <c:v>92801.038998375632</c:v>
                </c:pt>
                <c:pt idx="167">
                  <c:v>-99</c:v>
                </c:pt>
                <c:pt idx="168">
                  <c:v>8445.2966400146561</c:v>
                </c:pt>
                <c:pt idx="169">
                  <c:v>-99</c:v>
                </c:pt>
                <c:pt idx="170">
                  <c:v>630.10839810036907</c:v>
                </c:pt>
                <c:pt idx="171">
                  <c:v>-99</c:v>
                </c:pt>
                <c:pt idx="172">
                  <c:v>-99</c:v>
                </c:pt>
                <c:pt idx="173">
                  <c:v>-99</c:v>
                </c:pt>
                <c:pt idx="174">
                  <c:v>-99</c:v>
                </c:pt>
                <c:pt idx="175">
                  <c:v>-99</c:v>
                </c:pt>
                <c:pt idx="176">
                  <c:v>4244.8396914481818</c:v>
                </c:pt>
                <c:pt idx="177">
                  <c:v>-99</c:v>
                </c:pt>
                <c:pt idx="178">
                  <c:v>1399.9534833367677</c:v>
                </c:pt>
                <c:pt idx="179">
                  <c:v>25945.966328423747</c:v>
                </c:pt>
                <c:pt idx="180">
                  <c:v>1023.2885718757479</c:v>
                </c:pt>
                <c:pt idx="181">
                  <c:v>5666.2047930451208</c:v>
                </c:pt>
                <c:pt idx="182">
                  <c:v>11689.316241672808</c:v>
                </c:pt>
                <c:pt idx="183">
                  <c:v>590.31805673412043</c:v>
                </c:pt>
                <c:pt idx="184">
                  <c:v>54007.303648409856</c:v>
                </c:pt>
                <c:pt idx="185">
                  <c:v>-99</c:v>
                </c:pt>
                <c:pt idx="186">
                  <c:v>22488.444150763298</c:v>
                </c:pt>
                <c:pt idx="187">
                  <c:v>1801.1556007773606</c:v>
                </c:pt>
                <c:pt idx="188">
                  <c:v>-99</c:v>
                </c:pt>
                <c:pt idx="189">
                  <c:v>7592.2504725218987</c:v>
                </c:pt>
                <c:pt idx="190">
                  <c:v>28985.333328544093</c:v>
                </c:pt>
                <c:pt idx="191">
                  <c:v>2921.7363452544419</c:v>
                </c:pt>
                <c:pt idx="192">
                  <c:v>1697.85232302806</c:v>
                </c:pt>
                <c:pt idx="193">
                  <c:v>9378.1960654660779</c:v>
                </c:pt>
                <c:pt idx="194">
                  <c:v>3289.7419677044736</c:v>
                </c:pt>
                <c:pt idx="195">
                  <c:v>57134.077068240418</c:v>
                </c:pt>
                <c:pt idx="196">
                  <c:v>83295.258828857273</c:v>
                </c:pt>
                <c:pt idx="197">
                  <c:v>-99</c:v>
                </c:pt>
                <c:pt idx="198">
                  <c:v>-99</c:v>
                </c:pt>
                <c:pt idx="199">
                  <c:v>953.06022258651956</c:v>
                </c:pt>
                <c:pt idx="200">
                  <c:v>834.84296360046005</c:v>
                </c:pt>
                <c:pt idx="201">
                  <c:v>5479.7605800741903</c:v>
                </c:pt>
                <c:pt idx="202">
                  <c:v>589.46208903764841</c:v>
                </c:pt>
                <c:pt idx="203">
                  <c:v>4493.7202552597719</c:v>
                </c:pt>
                <c:pt idx="204">
                  <c:v>17523.298273739736</c:v>
                </c:pt>
                <c:pt idx="205">
                  <c:v>4197.5058807643609</c:v>
                </c:pt>
                <c:pt idx="206">
                  <c:v>10660.728638959861</c:v>
                </c:pt>
                <c:pt idx="207">
                  <c:v>6797.7343069752505</c:v>
                </c:pt>
                <c:pt idx="208">
                  <c:v>-99</c:v>
                </c:pt>
                <c:pt idx="209">
                  <c:v>4044.1894644461458</c:v>
                </c:pt>
                <c:pt idx="210">
                  <c:v>652.74961628787912</c:v>
                </c:pt>
                <c:pt idx="211">
                  <c:v>3873.4513373119439</c:v>
                </c:pt>
                <c:pt idx="212">
                  <c:v>40444.066987391256</c:v>
                </c:pt>
                <c:pt idx="213">
                  <c:v>41050.771936753925</c:v>
                </c:pt>
                <c:pt idx="214">
                  <c:v>51495.87484532193</c:v>
                </c:pt>
                <c:pt idx="215">
                  <c:v>14727.725635544499</c:v>
                </c:pt>
                <c:pt idx="216">
                  <c:v>1719.0361962415461</c:v>
                </c:pt>
                <c:pt idx="217">
                  <c:v>3161.4355384412424</c:v>
                </c:pt>
                <c:pt idx="218">
                  <c:v>-99</c:v>
                </c:pt>
                <c:pt idx="219">
                  <c:v>1755.2654235751186</c:v>
                </c:pt>
                <c:pt idx="220">
                  <c:v>-99</c:v>
                </c:pt>
                <c:pt idx="221">
                  <c:v>-99</c:v>
                </c:pt>
                <c:pt idx="222">
                  <c:v>-99</c:v>
                </c:pt>
                <c:pt idx="223">
                  <c:v>-99</c:v>
                </c:pt>
                <c:pt idx="224">
                  <c:v>-99</c:v>
                </c:pt>
                <c:pt idx="225">
                  <c:v>1771.8911514680051</c:v>
                </c:pt>
                <c:pt idx="226">
                  <c:v>908.78232410399733</c:v>
                </c:pt>
              </c:numCache>
            </c:numRef>
          </c:xVal>
          <c:yVal>
            <c:numRef>
              <c:f>Sheet1!$H$2:$H$228</c:f>
              <c:numCache>
                <c:formatCode>General</c:formatCode>
                <c:ptCount val="227"/>
                <c:pt idx="0">
                  <c:v>-99</c:v>
                </c:pt>
                <c:pt idx="1">
                  <c:v>77.350463414634149</c:v>
                </c:pt>
                <c:pt idx="2">
                  <c:v>-99</c:v>
                </c:pt>
                <c:pt idx="3">
                  <c:v>-99</c:v>
                </c:pt>
                <c:pt idx="4">
                  <c:v>-99</c:v>
                </c:pt>
                <c:pt idx="5">
                  <c:v>-99</c:v>
                </c:pt>
                <c:pt idx="6">
                  <c:v>-99</c:v>
                </c:pt>
                <c:pt idx="7">
                  <c:v>-99</c:v>
                </c:pt>
                <c:pt idx="8">
                  <c:v>-99</c:v>
                </c:pt>
                <c:pt idx="9">
                  <c:v>-99</c:v>
                </c:pt>
                <c:pt idx="10">
                  <c:v>-99</c:v>
                </c:pt>
                <c:pt idx="11">
                  <c:v>-99</c:v>
                </c:pt>
                <c:pt idx="12">
                  <c:v>80.936585365853674</c:v>
                </c:pt>
                <c:pt idx="13">
                  <c:v>-99</c:v>
                </c:pt>
                <c:pt idx="14">
                  <c:v>-99</c:v>
                </c:pt>
                <c:pt idx="15">
                  <c:v>-99</c:v>
                </c:pt>
                <c:pt idx="16">
                  <c:v>-99</c:v>
                </c:pt>
                <c:pt idx="17">
                  <c:v>-99</c:v>
                </c:pt>
                <c:pt idx="18">
                  <c:v>-99</c:v>
                </c:pt>
                <c:pt idx="19">
                  <c:v>80.385365853658541</c:v>
                </c:pt>
                <c:pt idx="20">
                  <c:v>-99</c:v>
                </c:pt>
                <c:pt idx="21">
                  <c:v>-99</c:v>
                </c:pt>
                <c:pt idx="22">
                  <c:v>-99</c:v>
                </c:pt>
                <c:pt idx="23">
                  <c:v>-99</c:v>
                </c:pt>
                <c:pt idx="24">
                  <c:v>-99</c:v>
                </c:pt>
                <c:pt idx="25">
                  <c:v>76.121146341463415</c:v>
                </c:pt>
                <c:pt idx="26">
                  <c:v>-99</c:v>
                </c:pt>
                <c:pt idx="27">
                  <c:v>-99</c:v>
                </c:pt>
                <c:pt idx="28">
                  <c:v>-99</c:v>
                </c:pt>
                <c:pt idx="29">
                  <c:v>-99</c:v>
                </c:pt>
                <c:pt idx="30">
                  <c:v>74.31463414634149</c:v>
                </c:pt>
                <c:pt idx="31">
                  <c:v>-99</c:v>
                </c:pt>
                <c:pt idx="32">
                  <c:v>-99</c:v>
                </c:pt>
                <c:pt idx="33">
                  <c:v>-99</c:v>
                </c:pt>
                <c:pt idx="34">
                  <c:v>-99</c:v>
                </c:pt>
                <c:pt idx="35">
                  <c:v>-99</c:v>
                </c:pt>
                <c:pt idx="36">
                  <c:v>-99</c:v>
                </c:pt>
                <c:pt idx="37">
                  <c:v>-99</c:v>
                </c:pt>
                <c:pt idx="38">
                  <c:v>-99</c:v>
                </c:pt>
                <c:pt idx="39">
                  <c:v>-99</c:v>
                </c:pt>
                <c:pt idx="40">
                  <c:v>-99</c:v>
                </c:pt>
                <c:pt idx="41">
                  <c:v>-99</c:v>
                </c:pt>
                <c:pt idx="42">
                  <c:v>-99</c:v>
                </c:pt>
                <c:pt idx="43">
                  <c:v>-99</c:v>
                </c:pt>
                <c:pt idx="44">
                  <c:v>-99</c:v>
                </c:pt>
                <c:pt idx="45">
                  <c:v>-99</c:v>
                </c:pt>
                <c:pt idx="46">
                  <c:v>-99</c:v>
                </c:pt>
                <c:pt idx="47">
                  <c:v>-99</c:v>
                </c:pt>
                <c:pt idx="48">
                  <c:v>-99</c:v>
                </c:pt>
                <c:pt idx="49">
                  <c:v>-99</c:v>
                </c:pt>
                <c:pt idx="50">
                  <c:v>76.924390243902437</c:v>
                </c:pt>
                <c:pt idx="51">
                  <c:v>-99</c:v>
                </c:pt>
                <c:pt idx="52">
                  <c:v>-99</c:v>
                </c:pt>
                <c:pt idx="53">
                  <c:v>78.075609756097577</c:v>
                </c:pt>
                <c:pt idx="54">
                  <c:v>80.051219512195118</c:v>
                </c:pt>
                <c:pt idx="55">
                  <c:v>-99</c:v>
                </c:pt>
                <c:pt idx="56">
                  <c:v>-99</c:v>
                </c:pt>
                <c:pt idx="57">
                  <c:v>-99</c:v>
                </c:pt>
                <c:pt idx="58">
                  <c:v>-99</c:v>
                </c:pt>
                <c:pt idx="59">
                  <c:v>-99</c:v>
                </c:pt>
                <c:pt idx="60">
                  <c:v>-99</c:v>
                </c:pt>
                <c:pt idx="61">
                  <c:v>-99</c:v>
                </c:pt>
                <c:pt idx="62">
                  <c:v>-99</c:v>
                </c:pt>
                <c:pt idx="63">
                  <c:v>-99</c:v>
                </c:pt>
                <c:pt idx="64">
                  <c:v>76.326829268292698</c:v>
                </c:pt>
                <c:pt idx="65">
                  <c:v>-99</c:v>
                </c:pt>
                <c:pt idx="66">
                  <c:v>-99</c:v>
                </c:pt>
                <c:pt idx="67">
                  <c:v>-99</c:v>
                </c:pt>
                <c:pt idx="68">
                  <c:v>80.626829268292695</c:v>
                </c:pt>
                <c:pt idx="69">
                  <c:v>81.968292682926844</c:v>
                </c:pt>
                <c:pt idx="70">
                  <c:v>-99</c:v>
                </c:pt>
                <c:pt idx="71">
                  <c:v>-99</c:v>
                </c:pt>
                <c:pt idx="72">
                  <c:v>-99</c:v>
                </c:pt>
                <c:pt idx="73">
                  <c:v>-99</c:v>
                </c:pt>
                <c:pt idx="74">
                  <c:v>-99</c:v>
                </c:pt>
                <c:pt idx="75">
                  <c:v>-99</c:v>
                </c:pt>
                <c:pt idx="76">
                  <c:v>80.892682926829266</c:v>
                </c:pt>
                <c:pt idx="77">
                  <c:v>-99</c:v>
                </c:pt>
                <c:pt idx="78">
                  <c:v>-99</c:v>
                </c:pt>
                <c:pt idx="79">
                  <c:v>80.634146341463421</c:v>
                </c:pt>
                <c:pt idx="80">
                  <c:v>-99</c:v>
                </c:pt>
                <c:pt idx="81">
                  <c:v>-99</c:v>
                </c:pt>
                <c:pt idx="82">
                  <c:v>-99</c:v>
                </c:pt>
                <c:pt idx="83">
                  <c:v>-99</c:v>
                </c:pt>
                <c:pt idx="84">
                  <c:v>-99</c:v>
                </c:pt>
                <c:pt idx="85">
                  <c:v>-99</c:v>
                </c:pt>
                <c:pt idx="86">
                  <c:v>-99</c:v>
                </c:pt>
                <c:pt idx="87">
                  <c:v>-99</c:v>
                </c:pt>
                <c:pt idx="88">
                  <c:v>-99</c:v>
                </c:pt>
                <c:pt idx="89">
                  <c:v>-99</c:v>
                </c:pt>
                <c:pt idx="90">
                  <c:v>-99</c:v>
                </c:pt>
                <c:pt idx="91">
                  <c:v>-99</c:v>
                </c:pt>
                <c:pt idx="92">
                  <c:v>75.063414634146341</c:v>
                </c:pt>
                <c:pt idx="93">
                  <c:v>82.917073170731712</c:v>
                </c:pt>
                <c:pt idx="94">
                  <c:v>-99</c:v>
                </c:pt>
                <c:pt idx="95">
                  <c:v>-99</c:v>
                </c:pt>
                <c:pt idx="96">
                  <c:v>-99</c:v>
                </c:pt>
                <c:pt idx="97">
                  <c:v>-99</c:v>
                </c:pt>
                <c:pt idx="98">
                  <c:v>80.895121951219522</c:v>
                </c:pt>
                <c:pt idx="99">
                  <c:v>-99</c:v>
                </c:pt>
                <c:pt idx="100">
                  <c:v>-99</c:v>
                </c:pt>
                <c:pt idx="101">
                  <c:v>82.239024390243912</c:v>
                </c:pt>
                <c:pt idx="102">
                  <c:v>-99</c:v>
                </c:pt>
                <c:pt idx="103">
                  <c:v>-99</c:v>
                </c:pt>
                <c:pt idx="104">
                  <c:v>-99</c:v>
                </c:pt>
                <c:pt idx="105">
                  <c:v>-99</c:v>
                </c:pt>
                <c:pt idx="106">
                  <c:v>-99</c:v>
                </c:pt>
                <c:pt idx="107">
                  <c:v>-99</c:v>
                </c:pt>
                <c:pt idx="108">
                  <c:v>-99</c:v>
                </c:pt>
                <c:pt idx="109">
                  <c:v>-99</c:v>
                </c:pt>
                <c:pt idx="110">
                  <c:v>-99</c:v>
                </c:pt>
                <c:pt idx="111">
                  <c:v>-99</c:v>
                </c:pt>
                <c:pt idx="112">
                  <c:v>-99</c:v>
                </c:pt>
                <c:pt idx="113">
                  <c:v>-99</c:v>
                </c:pt>
                <c:pt idx="114">
                  <c:v>73.778048780487808</c:v>
                </c:pt>
                <c:pt idx="115">
                  <c:v>-99</c:v>
                </c:pt>
                <c:pt idx="116">
                  <c:v>-99</c:v>
                </c:pt>
                <c:pt idx="117">
                  <c:v>-99</c:v>
                </c:pt>
                <c:pt idx="118">
                  <c:v>-99</c:v>
                </c:pt>
                <c:pt idx="119">
                  <c:v>82.3829268292683</c:v>
                </c:pt>
                <c:pt idx="120">
                  <c:v>73.863414634146352</c:v>
                </c:pt>
                <c:pt idx="121">
                  <c:v>81.392682926829266</c:v>
                </c:pt>
                <c:pt idx="122">
                  <c:v>-99</c:v>
                </c:pt>
                <c:pt idx="123">
                  <c:v>-99</c:v>
                </c:pt>
                <c:pt idx="124">
                  <c:v>-99</c:v>
                </c:pt>
                <c:pt idx="125">
                  <c:v>-99</c:v>
                </c:pt>
                <c:pt idx="126">
                  <c:v>-99</c:v>
                </c:pt>
                <c:pt idx="127">
                  <c:v>-99</c:v>
                </c:pt>
                <c:pt idx="128">
                  <c:v>-99</c:v>
                </c:pt>
                <c:pt idx="129">
                  <c:v>80.746341463414637</c:v>
                </c:pt>
                <c:pt idx="130">
                  <c:v>-99</c:v>
                </c:pt>
                <c:pt idx="131">
                  <c:v>-99</c:v>
                </c:pt>
                <c:pt idx="132">
                  <c:v>-99</c:v>
                </c:pt>
                <c:pt idx="133">
                  <c:v>-99</c:v>
                </c:pt>
                <c:pt idx="134">
                  <c:v>-99</c:v>
                </c:pt>
                <c:pt idx="135">
                  <c:v>-99</c:v>
                </c:pt>
                <c:pt idx="136">
                  <c:v>-99</c:v>
                </c:pt>
                <c:pt idx="137">
                  <c:v>-99</c:v>
                </c:pt>
                <c:pt idx="138">
                  <c:v>-99</c:v>
                </c:pt>
                <c:pt idx="139">
                  <c:v>-99</c:v>
                </c:pt>
                <c:pt idx="140">
                  <c:v>-99</c:v>
                </c:pt>
                <c:pt idx="141">
                  <c:v>-99</c:v>
                </c:pt>
                <c:pt idx="142">
                  <c:v>-99</c:v>
                </c:pt>
                <c:pt idx="143">
                  <c:v>-99</c:v>
                </c:pt>
                <c:pt idx="144">
                  <c:v>-99</c:v>
                </c:pt>
                <c:pt idx="145">
                  <c:v>-99</c:v>
                </c:pt>
                <c:pt idx="146">
                  <c:v>81.104878048780492</c:v>
                </c:pt>
                <c:pt idx="147">
                  <c:v>-99</c:v>
                </c:pt>
                <c:pt idx="148">
                  <c:v>-99</c:v>
                </c:pt>
                <c:pt idx="149">
                  <c:v>-99</c:v>
                </c:pt>
                <c:pt idx="150">
                  <c:v>-99</c:v>
                </c:pt>
                <c:pt idx="151">
                  <c:v>-99</c:v>
                </c:pt>
                <c:pt idx="152">
                  <c:v>-99</c:v>
                </c:pt>
                <c:pt idx="153">
                  <c:v>-99</c:v>
                </c:pt>
                <c:pt idx="154">
                  <c:v>81.451219512195138</c:v>
                </c:pt>
                <c:pt idx="155">
                  <c:v>-99</c:v>
                </c:pt>
                <c:pt idx="156">
                  <c:v>-99</c:v>
                </c:pt>
                <c:pt idx="157">
                  <c:v>-99</c:v>
                </c:pt>
                <c:pt idx="158">
                  <c:v>-99</c:v>
                </c:pt>
                <c:pt idx="159">
                  <c:v>-99</c:v>
                </c:pt>
                <c:pt idx="160">
                  <c:v>-99</c:v>
                </c:pt>
                <c:pt idx="161">
                  <c:v>-99</c:v>
                </c:pt>
                <c:pt idx="162">
                  <c:v>-99</c:v>
                </c:pt>
                <c:pt idx="163">
                  <c:v>76.79756097560977</c:v>
                </c:pt>
                <c:pt idx="164">
                  <c:v>80.373170731707319</c:v>
                </c:pt>
                <c:pt idx="165">
                  <c:v>-99</c:v>
                </c:pt>
                <c:pt idx="166">
                  <c:v>-99</c:v>
                </c:pt>
                <c:pt idx="167">
                  <c:v>-99</c:v>
                </c:pt>
                <c:pt idx="168">
                  <c:v>74.463414634146332</c:v>
                </c:pt>
                <c:pt idx="169">
                  <c:v>-99</c:v>
                </c:pt>
                <c:pt idx="170">
                  <c:v>-99</c:v>
                </c:pt>
                <c:pt idx="171">
                  <c:v>-99</c:v>
                </c:pt>
                <c:pt idx="172">
                  <c:v>-99</c:v>
                </c:pt>
                <c:pt idx="173">
                  <c:v>-99</c:v>
                </c:pt>
                <c:pt idx="174">
                  <c:v>-99</c:v>
                </c:pt>
                <c:pt idx="175">
                  <c:v>-99</c:v>
                </c:pt>
                <c:pt idx="176">
                  <c:v>-99</c:v>
                </c:pt>
                <c:pt idx="177">
                  <c:v>-99</c:v>
                </c:pt>
                <c:pt idx="178">
                  <c:v>-99</c:v>
                </c:pt>
                <c:pt idx="179">
                  <c:v>-99</c:v>
                </c:pt>
                <c:pt idx="180">
                  <c:v>-99</c:v>
                </c:pt>
                <c:pt idx="181">
                  <c:v>74.836585365853679</c:v>
                </c:pt>
                <c:pt idx="182">
                  <c:v>-99</c:v>
                </c:pt>
                <c:pt idx="183">
                  <c:v>-99</c:v>
                </c:pt>
                <c:pt idx="184">
                  <c:v>-99</c:v>
                </c:pt>
                <c:pt idx="185">
                  <c:v>-99</c:v>
                </c:pt>
                <c:pt idx="186">
                  <c:v>80.12439024390244</c:v>
                </c:pt>
                <c:pt idx="187">
                  <c:v>-99</c:v>
                </c:pt>
                <c:pt idx="188">
                  <c:v>-99</c:v>
                </c:pt>
                <c:pt idx="189">
                  <c:v>-99</c:v>
                </c:pt>
                <c:pt idx="190">
                  <c:v>82.426829268292707</c:v>
                </c:pt>
                <c:pt idx="191">
                  <c:v>-99</c:v>
                </c:pt>
                <c:pt idx="192">
                  <c:v>-99</c:v>
                </c:pt>
                <c:pt idx="193">
                  <c:v>-99</c:v>
                </c:pt>
                <c:pt idx="194">
                  <c:v>-99</c:v>
                </c:pt>
                <c:pt idx="195">
                  <c:v>81.7048780487805</c:v>
                </c:pt>
                <c:pt idx="196">
                  <c:v>82.697560975609761</c:v>
                </c:pt>
                <c:pt idx="197">
                  <c:v>-99</c:v>
                </c:pt>
                <c:pt idx="198">
                  <c:v>-99</c:v>
                </c:pt>
                <c:pt idx="199">
                  <c:v>-99</c:v>
                </c:pt>
                <c:pt idx="200">
                  <c:v>-99</c:v>
                </c:pt>
                <c:pt idx="201">
                  <c:v>-99</c:v>
                </c:pt>
                <c:pt idx="202">
                  <c:v>-99</c:v>
                </c:pt>
                <c:pt idx="203">
                  <c:v>-99</c:v>
                </c:pt>
                <c:pt idx="204">
                  <c:v>-99</c:v>
                </c:pt>
                <c:pt idx="205">
                  <c:v>-99</c:v>
                </c:pt>
                <c:pt idx="206">
                  <c:v>-99</c:v>
                </c:pt>
                <c:pt idx="207">
                  <c:v>-99</c:v>
                </c:pt>
                <c:pt idx="208">
                  <c:v>-99</c:v>
                </c:pt>
                <c:pt idx="209">
                  <c:v>-99</c:v>
                </c:pt>
                <c:pt idx="210">
                  <c:v>-99</c:v>
                </c:pt>
                <c:pt idx="211">
                  <c:v>-99</c:v>
                </c:pt>
                <c:pt idx="212">
                  <c:v>-99</c:v>
                </c:pt>
                <c:pt idx="213">
                  <c:v>80.904878048780489</c:v>
                </c:pt>
                <c:pt idx="214">
                  <c:v>-99</c:v>
                </c:pt>
                <c:pt idx="215">
                  <c:v>-99</c:v>
                </c:pt>
                <c:pt idx="216">
                  <c:v>-99</c:v>
                </c:pt>
                <c:pt idx="217">
                  <c:v>-99</c:v>
                </c:pt>
                <c:pt idx="218">
                  <c:v>-99</c:v>
                </c:pt>
                <c:pt idx="219">
                  <c:v>-99</c:v>
                </c:pt>
                <c:pt idx="220">
                  <c:v>-99</c:v>
                </c:pt>
                <c:pt idx="221">
                  <c:v>-99</c:v>
                </c:pt>
                <c:pt idx="222">
                  <c:v>-99</c:v>
                </c:pt>
                <c:pt idx="223">
                  <c:v>-99</c:v>
                </c:pt>
                <c:pt idx="224">
                  <c:v>-99</c:v>
                </c:pt>
                <c:pt idx="225">
                  <c:v>-99</c:v>
                </c:pt>
                <c:pt idx="226">
                  <c:v>-99</c:v>
                </c:pt>
              </c:numCache>
            </c:numRef>
          </c:yVal>
          <c:bubbleSize>
            <c:numRef>
              <c:f>Sheet1!$D$2:$D$228</c:f>
              <c:numCache>
                <c:formatCode>General</c:formatCode>
                <c:ptCount val="227"/>
                <c:pt idx="0">
                  <c:v>29824536</c:v>
                </c:pt>
                <c:pt idx="1">
                  <c:v>2900489</c:v>
                </c:pt>
                <c:pt idx="2">
                  <c:v>38481705</c:v>
                </c:pt>
                <c:pt idx="3">
                  <c:v>55128</c:v>
                </c:pt>
                <c:pt idx="4">
                  <c:v>78360</c:v>
                </c:pt>
                <c:pt idx="5">
                  <c:v>20820525</c:v>
                </c:pt>
                <c:pt idx="6">
                  <c:v>-99</c:v>
                </c:pt>
                <c:pt idx="7">
                  <c:v>89069</c:v>
                </c:pt>
                <c:pt idx="8">
                  <c:v>41086927</c:v>
                </c:pt>
                <c:pt idx="9">
                  <c:v>2969081</c:v>
                </c:pt>
                <c:pt idx="10">
                  <c:v>102384</c:v>
                </c:pt>
                <c:pt idx="11">
                  <c:v>22728300</c:v>
                </c:pt>
                <c:pt idx="12">
                  <c:v>8429991</c:v>
                </c:pt>
                <c:pt idx="13">
                  <c:v>9295784</c:v>
                </c:pt>
                <c:pt idx="14">
                  <c:v>371960</c:v>
                </c:pt>
                <c:pt idx="15">
                  <c:v>1317827</c:v>
                </c:pt>
                <c:pt idx="16">
                  <c:v>154695368</c:v>
                </c:pt>
                <c:pt idx="17">
                  <c:v>283221</c:v>
                </c:pt>
                <c:pt idx="18">
                  <c:v>9464000</c:v>
                </c:pt>
                <c:pt idx="19">
                  <c:v>11128246</c:v>
                </c:pt>
                <c:pt idx="20">
                  <c:v>324060</c:v>
                </c:pt>
                <c:pt idx="21">
                  <c:v>10050702</c:v>
                </c:pt>
                <c:pt idx="22">
                  <c:v>64798</c:v>
                </c:pt>
                <c:pt idx="23">
                  <c:v>741822</c:v>
                </c:pt>
                <c:pt idx="24">
                  <c:v>10496285</c:v>
                </c:pt>
                <c:pt idx="25">
                  <c:v>3833916</c:v>
                </c:pt>
                <c:pt idx="26">
                  <c:v>2003910</c:v>
                </c:pt>
                <c:pt idx="27">
                  <c:v>198656019</c:v>
                </c:pt>
                <c:pt idx="28">
                  <c:v>-99</c:v>
                </c:pt>
                <c:pt idx="29">
                  <c:v>-99</c:v>
                </c:pt>
                <c:pt idx="30">
                  <c:v>7305888</c:v>
                </c:pt>
                <c:pt idx="31">
                  <c:v>16460141</c:v>
                </c:pt>
                <c:pt idx="32">
                  <c:v>-99</c:v>
                </c:pt>
                <c:pt idx="33">
                  <c:v>9849569</c:v>
                </c:pt>
                <c:pt idx="34">
                  <c:v>14864646</c:v>
                </c:pt>
                <c:pt idx="35">
                  <c:v>21699631</c:v>
                </c:pt>
                <c:pt idx="36">
                  <c:v>34752128</c:v>
                </c:pt>
                <c:pt idx="37">
                  <c:v>-99</c:v>
                </c:pt>
                <c:pt idx="38">
                  <c:v>57570</c:v>
                </c:pt>
                <c:pt idx="39">
                  <c:v>-99</c:v>
                </c:pt>
                <c:pt idx="40">
                  <c:v>12448175</c:v>
                </c:pt>
                <c:pt idx="41">
                  <c:v>17464814</c:v>
                </c:pt>
                <c:pt idx="42">
                  <c:v>1350695000</c:v>
                </c:pt>
                <c:pt idx="43">
                  <c:v>47704427</c:v>
                </c:pt>
                <c:pt idx="44">
                  <c:v>717503</c:v>
                </c:pt>
                <c:pt idx="45">
                  <c:v>65705093</c:v>
                </c:pt>
                <c:pt idx="46">
                  <c:v>-99</c:v>
                </c:pt>
                <c:pt idx="47">
                  <c:v>-99</c:v>
                </c:pt>
                <c:pt idx="48">
                  <c:v>4805295</c:v>
                </c:pt>
                <c:pt idx="49">
                  <c:v>19839750</c:v>
                </c:pt>
                <c:pt idx="50">
                  <c:v>4267558</c:v>
                </c:pt>
                <c:pt idx="51">
                  <c:v>11270957</c:v>
                </c:pt>
                <c:pt idx="52">
                  <c:v>1128994</c:v>
                </c:pt>
                <c:pt idx="53">
                  <c:v>10510785</c:v>
                </c:pt>
                <c:pt idx="54">
                  <c:v>5591572</c:v>
                </c:pt>
                <c:pt idx="55">
                  <c:v>859652</c:v>
                </c:pt>
                <c:pt idx="56">
                  <c:v>71684</c:v>
                </c:pt>
                <c:pt idx="57">
                  <c:v>10276621</c:v>
                </c:pt>
                <c:pt idx="58">
                  <c:v>-99</c:v>
                </c:pt>
                <c:pt idx="59">
                  <c:v>15492264</c:v>
                </c:pt>
                <c:pt idx="60">
                  <c:v>-99</c:v>
                </c:pt>
                <c:pt idx="61">
                  <c:v>6297394</c:v>
                </c:pt>
                <c:pt idx="62">
                  <c:v>736296</c:v>
                </c:pt>
                <c:pt idx="63">
                  <c:v>6130922</c:v>
                </c:pt>
                <c:pt idx="64">
                  <c:v>1322696</c:v>
                </c:pt>
                <c:pt idx="65">
                  <c:v>91728849</c:v>
                </c:pt>
                <c:pt idx="66">
                  <c:v>-99</c:v>
                </c:pt>
                <c:pt idx="67">
                  <c:v>874742</c:v>
                </c:pt>
                <c:pt idx="68">
                  <c:v>5413971</c:v>
                </c:pt>
                <c:pt idx="69">
                  <c:v>65649570</c:v>
                </c:pt>
                <c:pt idx="70">
                  <c:v>-99</c:v>
                </c:pt>
                <c:pt idx="71">
                  <c:v>273814</c:v>
                </c:pt>
                <c:pt idx="72">
                  <c:v>1632572</c:v>
                </c:pt>
                <c:pt idx="73">
                  <c:v>1791225</c:v>
                </c:pt>
                <c:pt idx="74">
                  <c:v>-99</c:v>
                </c:pt>
                <c:pt idx="75">
                  <c:v>4490700</c:v>
                </c:pt>
                <c:pt idx="76">
                  <c:v>80425823</c:v>
                </c:pt>
                <c:pt idx="77">
                  <c:v>25366462</c:v>
                </c:pt>
                <c:pt idx="78">
                  <c:v>-99</c:v>
                </c:pt>
                <c:pt idx="79">
                  <c:v>11092771</c:v>
                </c:pt>
                <c:pt idx="80">
                  <c:v>56810</c:v>
                </c:pt>
                <c:pt idx="81">
                  <c:v>105483</c:v>
                </c:pt>
                <c:pt idx="82">
                  <c:v>-99</c:v>
                </c:pt>
                <c:pt idx="83">
                  <c:v>162810</c:v>
                </c:pt>
                <c:pt idx="84">
                  <c:v>15082831</c:v>
                </c:pt>
                <c:pt idx="85">
                  <c:v>-99</c:v>
                </c:pt>
                <c:pt idx="86">
                  <c:v>11451273</c:v>
                </c:pt>
                <c:pt idx="87">
                  <c:v>1663558</c:v>
                </c:pt>
                <c:pt idx="88">
                  <c:v>795369</c:v>
                </c:pt>
                <c:pt idx="89">
                  <c:v>10173775</c:v>
                </c:pt>
                <c:pt idx="90">
                  <c:v>7935846</c:v>
                </c:pt>
                <c:pt idx="91">
                  <c:v>-99</c:v>
                </c:pt>
                <c:pt idx="92">
                  <c:v>9920362</c:v>
                </c:pt>
                <c:pt idx="93">
                  <c:v>320716</c:v>
                </c:pt>
                <c:pt idx="94">
                  <c:v>1236686732</c:v>
                </c:pt>
                <c:pt idx="95">
                  <c:v>246864191</c:v>
                </c:pt>
                <c:pt idx="96">
                  <c:v>-99</c:v>
                </c:pt>
                <c:pt idx="97">
                  <c:v>32578209</c:v>
                </c:pt>
                <c:pt idx="98">
                  <c:v>4586897</c:v>
                </c:pt>
                <c:pt idx="99">
                  <c:v>85284</c:v>
                </c:pt>
                <c:pt idx="100">
                  <c:v>7910500</c:v>
                </c:pt>
                <c:pt idx="101">
                  <c:v>59539717</c:v>
                </c:pt>
                <c:pt idx="102">
                  <c:v>2707805</c:v>
                </c:pt>
                <c:pt idx="103">
                  <c:v>127561489</c:v>
                </c:pt>
                <c:pt idx="104">
                  <c:v>-99</c:v>
                </c:pt>
                <c:pt idx="105">
                  <c:v>6318000</c:v>
                </c:pt>
                <c:pt idx="106">
                  <c:v>16791425</c:v>
                </c:pt>
                <c:pt idx="107">
                  <c:v>43178141</c:v>
                </c:pt>
                <c:pt idx="108">
                  <c:v>100786</c:v>
                </c:pt>
                <c:pt idx="109">
                  <c:v>-99</c:v>
                </c:pt>
                <c:pt idx="110">
                  <c:v>-99</c:v>
                </c:pt>
                <c:pt idx="111">
                  <c:v>3250496</c:v>
                </c:pt>
                <c:pt idx="112">
                  <c:v>-99</c:v>
                </c:pt>
                <c:pt idx="113">
                  <c:v>-99</c:v>
                </c:pt>
                <c:pt idx="114">
                  <c:v>2034319</c:v>
                </c:pt>
                <c:pt idx="115">
                  <c:v>4424888</c:v>
                </c:pt>
                <c:pt idx="116">
                  <c:v>2051545</c:v>
                </c:pt>
                <c:pt idx="117">
                  <c:v>4190435</c:v>
                </c:pt>
                <c:pt idx="118">
                  <c:v>6154623</c:v>
                </c:pt>
                <c:pt idx="119">
                  <c:v>36656</c:v>
                </c:pt>
                <c:pt idx="120">
                  <c:v>2987773</c:v>
                </c:pt>
                <c:pt idx="121">
                  <c:v>530946</c:v>
                </c:pt>
                <c:pt idx="122">
                  <c:v>-99</c:v>
                </c:pt>
                <c:pt idx="123">
                  <c:v>-99</c:v>
                </c:pt>
                <c:pt idx="124">
                  <c:v>22293914</c:v>
                </c:pt>
                <c:pt idx="125">
                  <c:v>15906483</c:v>
                </c:pt>
                <c:pt idx="126">
                  <c:v>29239927</c:v>
                </c:pt>
                <c:pt idx="127">
                  <c:v>338442</c:v>
                </c:pt>
                <c:pt idx="128">
                  <c:v>14853572</c:v>
                </c:pt>
                <c:pt idx="129">
                  <c:v>419455</c:v>
                </c:pt>
                <c:pt idx="130">
                  <c:v>52555</c:v>
                </c:pt>
                <c:pt idx="131">
                  <c:v>-99</c:v>
                </c:pt>
                <c:pt idx="132">
                  <c:v>3796141</c:v>
                </c:pt>
                <c:pt idx="133">
                  <c:v>1255882</c:v>
                </c:pt>
                <c:pt idx="134">
                  <c:v>-99</c:v>
                </c:pt>
                <c:pt idx="135">
                  <c:v>120847477</c:v>
                </c:pt>
                <c:pt idx="136">
                  <c:v>-99</c:v>
                </c:pt>
                <c:pt idx="137">
                  <c:v>3559519</c:v>
                </c:pt>
                <c:pt idx="138">
                  <c:v>37579</c:v>
                </c:pt>
                <c:pt idx="139">
                  <c:v>2796484</c:v>
                </c:pt>
                <c:pt idx="140">
                  <c:v>-99</c:v>
                </c:pt>
                <c:pt idx="141">
                  <c:v>32521143</c:v>
                </c:pt>
                <c:pt idx="142">
                  <c:v>25203395</c:v>
                </c:pt>
                <c:pt idx="143">
                  <c:v>2259393</c:v>
                </c:pt>
                <c:pt idx="144">
                  <c:v>-99</c:v>
                </c:pt>
                <c:pt idx="145">
                  <c:v>27474377</c:v>
                </c:pt>
                <c:pt idx="146">
                  <c:v>16754962</c:v>
                </c:pt>
                <c:pt idx="147">
                  <c:v>-99</c:v>
                </c:pt>
                <c:pt idx="148">
                  <c:v>258000</c:v>
                </c:pt>
                <c:pt idx="149">
                  <c:v>4408100</c:v>
                </c:pt>
                <c:pt idx="150">
                  <c:v>5991733</c:v>
                </c:pt>
                <c:pt idx="151">
                  <c:v>17157042</c:v>
                </c:pt>
                <c:pt idx="152">
                  <c:v>168833776</c:v>
                </c:pt>
                <c:pt idx="153">
                  <c:v>-99</c:v>
                </c:pt>
                <c:pt idx="154">
                  <c:v>5018573</c:v>
                </c:pt>
                <c:pt idx="155">
                  <c:v>3314001</c:v>
                </c:pt>
                <c:pt idx="156">
                  <c:v>179160111</c:v>
                </c:pt>
                <c:pt idx="157">
                  <c:v>20754</c:v>
                </c:pt>
                <c:pt idx="158">
                  <c:v>3802281</c:v>
                </c:pt>
                <c:pt idx="159">
                  <c:v>7167010</c:v>
                </c:pt>
                <c:pt idx="160">
                  <c:v>6687361</c:v>
                </c:pt>
                <c:pt idx="161">
                  <c:v>29987800</c:v>
                </c:pt>
                <c:pt idx="162">
                  <c:v>96706764</c:v>
                </c:pt>
                <c:pt idx="163">
                  <c:v>38535873</c:v>
                </c:pt>
                <c:pt idx="164">
                  <c:v>10514844</c:v>
                </c:pt>
                <c:pt idx="165">
                  <c:v>3651545</c:v>
                </c:pt>
                <c:pt idx="166">
                  <c:v>2050514</c:v>
                </c:pt>
                <c:pt idx="167">
                  <c:v>-99</c:v>
                </c:pt>
                <c:pt idx="168">
                  <c:v>20058035</c:v>
                </c:pt>
                <c:pt idx="169">
                  <c:v>-99</c:v>
                </c:pt>
                <c:pt idx="170">
                  <c:v>11457801</c:v>
                </c:pt>
                <c:pt idx="171">
                  <c:v>-99</c:v>
                </c:pt>
                <c:pt idx="172">
                  <c:v>-99</c:v>
                </c:pt>
                <c:pt idx="173">
                  <c:v>-99</c:v>
                </c:pt>
                <c:pt idx="174">
                  <c:v>-99</c:v>
                </c:pt>
                <c:pt idx="175">
                  <c:v>-99</c:v>
                </c:pt>
                <c:pt idx="176">
                  <c:v>188889</c:v>
                </c:pt>
                <c:pt idx="177">
                  <c:v>31247</c:v>
                </c:pt>
                <c:pt idx="178">
                  <c:v>188098</c:v>
                </c:pt>
                <c:pt idx="179">
                  <c:v>28287855</c:v>
                </c:pt>
                <c:pt idx="180">
                  <c:v>13726021</c:v>
                </c:pt>
                <c:pt idx="181">
                  <c:v>7199077</c:v>
                </c:pt>
                <c:pt idx="182">
                  <c:v>88303</c:v>
                </c:pt>
                <c:pt idx="183">
                  <c:v>5978727</c:v>
                </c:pt>
                <c:pt idx="184">
                  <c:v>5312400</c:v>
                </c:pt>
                <c:pt idx="185">
                  <c:v>-99</c:v>
                </c:pt>
                <c:pt idx="186">
                  <c:v>2057159</c:v>
                </c:pt>
                <c:pt idx="187">
                  <c:v>549598</c:v>
                </c:pt>
                <c:pt idx="188">
                  <c:v>10195134</c:v>
                </c:pt>
                <c:pt idx="189">
                  <c:v>52341695</c:v>
                </c:pt>
                <c:pt idx="190">
                  <c:v>46773055</c:v>
                </c:pt>
                <c:pt idx="191">
                  <c:v>20328000</c:v>
                </c:pt>
                <c:pt idx="192">
                  <c:v>37195349</c:v>
                </c:pt>
                <c:pt idx="193">
                  <c:v>534541</c:v>
                </c:pt>
                <c:pt idx="194">
                  <c:v>1230985</c:v>
                </c:pt>
                <c:pt idx="195">
                  <c:v>9519374</c:v>
                </c:pt>
                <c:pt idx="196">
                  <c:v>7996861</c:v>
                </c:pt>
                <c:pt idx="197">
                  <c:v>-99</c:v>
                </c:pt>
                <c:pt idx="198">
                  <c:v>-99</c:v>
                </c:pt>
                <c:pt idx="199">
                  <c:v>8008990</c:v>
                </c:pt>
                <c:pt idx="200">
                  <c:v>47783107</c:v>
                </c:pt>
                <c:pt idx="201">
                  <c:v>66785001</c:v>
                </c:pt>
                <c:pt idx="202">
                  <c:v>6642928</c:v>
                </c:pt>
                <c:pt idx="203">
                  <c:v>104941</c:v>
                </c:pt>
                <c:pt idx="204">
                  <c:v>1337439</c:v>
                </c:pt>
                <c:pt idx="205">
                  <c:v>10777500</c:v>
                </c:pt>
                <c:pt idx="206">
                  <c:v>73997128</c:v>
                </c:pt>
                <c:pt idx="207">
                  <c:v>5172931</c:v>
                </c:pt>
                <c:pt idx="208">
                  <c:v>-99</c:v>
                </c:pt>
                <c:pt idx="209">
                  <c:v>9860</c:v>
                </c:pt>
                <c:pt idx="210">
                  <c:v>36345860</c:v>
                </c:pt>
                <c:pt idx="211">
                  <c:v>45593300</c:v>
                </c:pt>
                <c:pt idx="212">
                  <c:v>9205651</c:v>
                </c:pt>
                <c:pt idx="213">
                  <c:v>63700300</c:v>
                </c:pt>
                <c:pt idx="214">
                  <c:v>313873685</c:v>
                </c:pt>
                <c:pt idx="215">
                  <c:v>3395253</c:v>
                </c:pt>
                <c:pt idx="216">
                  <c:v>29774500</c:v>
                </c:pt>
                <c:pt idx="217">
                  <c:v>247262</c:v>
                </c:pt>
                <c:pt idx="218">
                  <c:v>-99</c:v>
                </c:pt>
                <c:pt idx="219">
                  <c:v>88772900</c:v>
                </c:pt>
                <c:pt idx="220">
                  <c:v>-99</c:v>
                </c:pt>
                <c:pt idx="221">
                  <c:v>-99</c:v>
                </c:pt>
                <c:pt idx="222">
                  <c:v>-99</c:v>
                </c:pt>
                <c:pt idx="223">
                  <c:v>-99</c:v>
                </c:pt>
                <c:pt idx="224">
                  <c:v>-99</c:v>
                </c:pt>
                <c:pt idx="225">
                  <c:v>14075099</c:v>
                </c:pt>
                <c:pt idx="226">
                  <c:v>13724317</c:v>
                </c:pt>
              </c:numCache>
            </c:numRef>
          </c:bubbleSize>
          <c:bubble3D val="0"/>
        </c:ser>
        <c:ser>
          <c:idx val="4"/>
          <c:order val="4"/>
          <c:tx>
            <c:strRef>
              <c:f>Sheet1!$K$1</c:f>
              <c:strCache>
                <c:ptCount val="1"/>
                <c:pt idx="0">
                  <c:v>South America</c:v>
                </c:pt>
              </c:strCache>
            </c:strRef>
          </c:tx>
          <c:spPr>
            <a:solidFill>
              <a:schemeClr val="tx2">
                <a:alpha val="80000"/>
              </a:schemeClr>
            </a:solidFill>
            <a:ln w="9525">
              <a:solidFill>
                <a:schemeClr val="tx1"/>
              </a:solidFill>
            </a:ln>
          </c:spPr>
          <c:invertIfNegative val="0"/>
          <c:xVal>
            <c:numRef>
              <c:f>Sheet1!$B$2:$B$228</c:f>
              <c:numCache>
                <c:formatCode>General</c:formatCode>
                <c:ptCount val="227"/>
                <c:pt idx="0">
                  <c:v>687.58136771979798</c:v>
                </c:pt>
                <c:pt idx="1">
                  <c:v>4256.0167020325416</c:v>
                </c:pt>
                <c:pt idx="2">
                  <c:v>5309.8223686315396</c:v>
                </c:pt>
                <c:pt idx="3">
                  <c:v>-99</c:v>
                </c:pt>
                <c:pt idx="4">
                  <c:v>-99</c:v>
                </c:pt>
                <c:pt idx="5">
                  <c:v>5539.8007243057664</c:v>
                </c:pt>
                <c:pt idx="6">
                  <c:v>-99</c:v>
                </c:pt>
                <c:pt idx="7">
                  <c:v>13525.616220133952</c:v>
                </c:pt>
                <c:pt idx="8">
                  <c:v>14679.925235162829</c:v>
                </c:pt>
                <c:pt idx="9">
                  <c:v>3353.973125131231</c:v>
                </c:pt>
                <c:pt idx="10">
                  <c:v>-99</c:v>
                </c:pt>
                <c:pt idx="11">
                  <c:v>67511.688325251496</c:v>
                </c:pt>
                <c:pt idx="12">
                  <c:v>48348.232059447779</c:v>
                </c:pt>
                <c:pt idx="13">
                  <c:v>7393.7718769762323</c:v>
                </c:pt>
                <c:pt idx="14">
                  <c:v>22096.461985159694</c:v>
                </c:pt>
                <c:pt idx="15">
                  <c:v>23339.019435670009</c:v>
                </c:pt>
                <c:pt idx="16">
                  <c:v>862.05389525650639</c:v>
                </c:pt>
                <c:pt idx="17">
                  <c:v>14917.149505156751</c:v>
                </c:pt>
                <c:pt idx="18">
                  <c:v>6721.8349077396751</c:v>
                </c:pt>
                <c:pt idx="19">
                  <c:v>44827.662833122704</c:v>
                </c:pt>
                <c:pt idx="20">
                  <c:v>4856.7157316546318</c:v>
                </c:pt>
                <c:pt idx="21">
                  <c:v>750.51312424481489</c:v>
                </c:pt>
                <c:pt idx="22">
                  <c:v>84470.755270224385</c:v>
                </c:pt>
                <c:pt idx="23">
                  <c:v>2458.3958275927671</c:v>
                </c:pt>
                <c:pt idx="24">
                  <c:v>2575.6836947782972</c:v>
                </c:pt>
                <c:pt idx="25">
                  <c:v>4409.5921196777117</c:v>
                </c:pt>
                <c:pt idx="26">
                  <c:v>7254.5604713553985</c:v>
                </c:pt>
                <c:pt idx="27">
                  <c:v>11319.973709911495</c:v>
                </c:pt>
                <c:pt idx="28">
                  <c:v>-99</c:v>
                </c:pt>
                <c:pt idx="29">
                  <c:v>-99</c:v>
                </c:pt>
                <c:pt idx="30">
                  <c:v>7198.0456180182955</c:v>
                </c:pt>
                <c:pt idx="31">
                  <c:v>705.45496287119624</c:v>
                </c:pt>
                <c:pt idx="32">
                  <c:v>-99</c:v>
                </c:pt>
                <c:pt idx="33">
                  <c:v>251.01452298563959</c:v>
                </c:pt>
                <c:pt idx="34">
                  <c:v>945.49464638874838</c:v>
                </c:pt>
                <c:pt idx="35">
                  <c:v>1219.9310751489909</c:v>
                </c:pt>
                <c:pt idx="36">
                  <c:v>52412.486785332985</c:v>
                </c:pt>
                <c:pt idx="37">
                  <c:v>-99</c:v>
                </c:pt>
                <c:pt idx="38">
                  <c:v>-99</c:v>
                </c:pt>
                <c:pt idx="39">
                  <c:v>-99</c:v>
                </c:pt>
                <c:pt idx="40">
                  <c:v>1035.2580187777078</c:v>
                </c:pt>
                <c:pt idx="41">
                  <c:v>15245.468004032165</c:v>
                </c:pt>
                <c:pt idx="42">
                  <c:v>6092.7818864362152</c:v>
                </c:pt>
                <c:pt idx="43">
                  <c:v>7762.9708288948605</c:v>
                </c:pt>
                <c:pt idx="44">
                  <c:v>767.2114251913639</c:v>
                </c:pt>
                <c:pt idx="45">
                  <c:v>446.02665451874202</c:v>
                </c:pt>
                <c:pt idx="46">
                  <c:v>-99</c:v>
                </c:pt>
                <c:pt idx="47">
                  <c:v>-99</c:v>
                </c:pt>
                <c:pt idx="48">
                  <c:v>9442.6645400890338</c:v>
                </c:pt>
                <c:pt idx="49">
                  <c:v>1365.8735736247143</c:v>
                </c:pt>
                <c:pt idx="50">
                  <c:v>13234.621760712276</c:v>
                </c:pt>
                <c:pt idx="51">
                  <c:v>-99</c:v>
                </c:pt>
                <c:pt idx="52">
                  <c:v>26352.271220968902</c:v>
                </c:pt>
                <c:pt idx="53">
                  <c:v>19670.402614964496</c:v>
                </c:pt>
                <c:pt idx="54">
                  <c:v>57636.12530953934</c:v>
                </c:pt>
                <c:pt idx="55">
                  <c:v>1574.6289679087563</c:v>
                </c:pt>
                <c:pt idx="56">
                  <c:v>7181.7255568162327</c:v>
                </c:pt>
                <c:pt idx="57">
                  <c:v>5870.7690438977806</c:v>
                </c:pt>
                <c:pt idx="58">
                  <c:v>-99</c:v>
                </c:pt>
                <c:pt idx="59">
                  <c:v>5655.9461548034551</c:v>
                </c:pt>
                <c:pt idx="60">
                  <c:v>-99</c:v>
                </c:pt>
                <c:pt idx="61">
                  <c:v>3781.5007287141316</c:v>
                </c:pt>
                <c:pt idx="62">
                  <c:v>22404.754654375782</c:v>
                </c:pt>
                <c:pt idx="63">
                  <c:v>504.32340840004105</c:v>
                </c:pt>
                <c:pt idx="64">
                  <c:v>17132.246717152768</c:v>
                </c:pt>
                <c:pt idx="65">
                  <c:v>472.1603060132465</c:v>
                </c:pt>
                <c:pt idx="66">
                  <c:v>-99</c:v>
                </c:pt>
                <c:pt idx="67">
                  <c:v>4401.0965662042818</c:v>
                </c:pt>
                <c:pt idx="68">
                  <c:v>47243.737708463232</c:v>
                </c:pt>
                <c:pt idx="69">
                  <c:v>40925.212294151039</c:v>
                </c:pt>
                <c:pt idx="70">
                  <c:v>-99</c:v>
                </c:pt>
                <c:pt idx="71">
                  <c:v>-99</c:v>
                </c:pt>
                <c:pt idx="72">
                  <c:v>10929.879637345575</c:v>
                </c:pt>
                <c:pt idx="73">
                  <c:v>509.38759083643265</c:v>
                </c:pt>
                <c:pt idx="74">
                  <c:v>-99</c:v>
                </c:pt>
                <c:pt idx="75">
                  <c:v>3528.7315108497623</c:v>
                </c:pt>
                <c:pt idx="76">
                  <c:v>43931.691708856371</c:v>
                </c:pt>
                <c:pt idx="77">
                  <c:v>1645.5162925408479</c:v>
                </c:pt>
                <c:pt idx="78">
                  <c:v>-99</c:v>
                </c:pt>
                <c:pt idx="79">
                  <c:v>22494.412934625074</c:v>
                </c:pt>
                <c:pt idx="80">
                  <c:v>-99</c:v>
                </c:pt>
                <c:pt idx="81">
                  <c:v>7583.0430877176432</c:v>
                </c:pt>
                <c:pt idx="82">
                  <c:v>-99</c:v>
                </c:pt>
                <c:pt idx="83">
                  <c:v>-99</c:v>
                </c:pt>
                <c:pt idx="84">
                  <c:v>3340.7823014864462</c:v>
                </c:pt>
                <c:pt idx="85">
                  <c:v>-99</c:v>
                </c:pt>
                <c:pt idx="86">
                  <c:v>493.48995262675692</c:v>
                </c:pt>
                <c:pt idx="87">
                  <c:v>576.38984887873096</c:v>
                </c:pt>
                <c:pt idx="88">
                  <c:v>3584.6934893789567</c:v>
                </c:pt>
                <c:pt idx="89">
                  <c:v>775.54462406423625</c:v>
                </c:pt>
                <c:pt idx="90">
                  <c:v>2339.2924389552077</c:v>
                </c:pt>
                <c:pt idx="91">
                  <c:v>-99</c:v>
                </c:pt>
                <c:pt idx="92">
                  <c:v>12784.295608536144</c:v>
                </c:pt>
                <c:pt idx="93">
                  <c:v>44221.725480842164</c:v>
                </c:pt>
                <c:pt idx="94">
                  <c:v>1484.4650304010509</c:v>
                </c:pt>
                <c:pt idx="95">
                  <c:v>3551.4237368236004</c:v>
                </c:pt>
                <c:pt idx="96">
                  <c:v>-99</c:v>
                </c:pt>
                <c:pt idx="97">
                  <c:v>6631.5587445368828</c:v>
                </c:pt>
                <c:pt idx="98">
                  <c:v>48391.325729251155</c:v>
                </c:pt>
                <c:pt idx="99">
                  <c:v>-99</c:v>
                </c:pt>
                <c:pt idx="100">
                  <c:v>32514.551429881281</c:v>
                </c:pt>
                <c:pt idx="101">
                  <c:v>35132.191516415543</c:v>
                </c:pt>
                <c:pt idx="102">
                  <c:v>5463.7620068211363</c:v>
                </c:pt>
                <c:pt idx="103">
                  <c:v>46679.265432230262</c:v>
                </c:pt>
                <c:pt idx="104">
                  <c:v>-99</c:v>
                </c:pt>
                <c:pt idx="105">
                  <c:v>4909.0281014878119</c:v>
                </c:pt>
                <c:pt idx="106">
                  <c:v>12120.305339701152</c:v>
                </c:pt>
                <c:pt idx="107">
                  <c:v>1165.7449384923816</c:v>
                </c:pt>
                <c:pt idx="108">
                  <c:v>1736.198170719417</c:v>
                </c:pt>
                <c:pt idx="109">
                  <c:v>-99</c:v>
                </c:pt>
                <c:pt idx="110">
                  <c:v>-99</c:v>
                </c:pt>
                <c:pt idx="111">
                  <c:v>53544.043443656119</c:v>
                </c:pt>
                <c:pt idx="112">
                  <c:v>-99</c:v>
                </c:pt>
                <c:pt idx="113">
                  <c:v>-99</c:v>
                </c:pt>
                <c:pt idx="114">
                  <c:v>13946.965887123162</c:v>
                </c:pt>
                <c:pt idx="115">
                  <c:v>9764.1106066555858</c:v>
                </c:pt>
                <c:pt idx="116">
                  <c:v>1134.8596965703075</c:v>
                </c:pt>
                <c:pt idx="117">
                  <c:v>413.75857273562656</c:v>
                </c:pt>
                <c:pt idx="118">
                  <c:v>13302.790848249162</c:v>
                </c:pt>
                <c:pt idx="119">
                  <c:v>-99</c:v>
                </c:pt>
                <c:pt idx="120">
                  <c:v>14172.281226127363</c:v>
                </c:pt>
                <c:pt idx="121">
                  <c:v>106022.79907246312</c:v>
                </c:pt>
                <c:pt idx="122">
                  <c:v>-99</c:v>
                </c:pt>
                <c:pt idx="123">
                  <c:v>-99</c:v>
                </c:pt>
                <c:pt idx="124">
                  <c:v>444.95462851126018</c:v>
                </c:pt>
                <c:pt idx="125">
                  <c:v>266.58896556978283</c:v>
                </c:pt>
                <c:pt idx="126">
                  <c:v>10439.964905972149</c:v>
                </c:pt>
                <c:pt idx="127">
                  <c:v>6243.8447462552085</c:v>
                </c:pt>
                <c:pt idx="128">
                  <c:v>696.18231292355824</c:v>
                </c:pt>
                <c:pt idx="129">
                  <c:v>21129.982770683204</c:v>
                </c:pt>
                <c:pt idx="130">
                  <c:v>3507.9193226144039</c:v>
                </c:pt>
                <c:pt idx="131">
                  <c:v>-99</c:v>
                </c:pt>
                <c:pt idx="132">
                  <c:v>1042.8228667160188</c:v>
                </c:pt>
                <c:pt idx="133">
                  <c:v>9110.8053987744297</c:v>
                </c:pt>
                <c:pt idx="134">
                  <c:v>-99</c:v>
                </c:pt>
                <c:pt idx="135">
                  <c:v>9817.8374889028873</c:v>
                </c:pt>
                <c:pt idx="136">
                  <c:v>-99</c:v>
                </c:pt>
                <c:pt idx="137">
                  <c:v>2046.5367866510901</c:v>
                </c:pt>
                <c:pt idx="138">
                  <c:v>-99</c:v>
                </c:pt>
                <c:pt idx="139">
                  <c:v>3691.0522623336665</c:v>
                </c:pt>
                <c:pt idx="140">
                  <c:v>-99</c:v>
                </c:pt>
                <c:pt idx="141">
                  <c:v>2899.9749240614201</c:v>
                </c:pt>
                <c:pt idx="142">
                  <c:v>593.29097712213229</c:v>
                </c:pt>
                <c:pt idx="143">
                  <c:v>5770.3079644202207</c:v>
                </c:pt>
                <c:pt idx="144">
                  <c:v>-99</c:v>
                </c:pt>
                <c:pt idx="145">
                  <c:v>699.08048212728715</c:v>
                </c:pt>
                <c:pt idx="146">
                  <c:v>49128.087274740428</c:v>
                </c:pt>
                <c:pt idx="147">
                  <c:v>-99</c:v>
                </c:pt>
                <c:pt idx="148">
                  <c:v>-99</c:v>
                </c:pt>
                <c:pt idx="149">
                  <c:v>38896.893712923084</c:v>
                </c:pt>
                <c:pt idx="150">
                  <c:v>1776.6058024848685</c:v>
                </c:pt>
                <c:pt idx="151">
                  <c:v>385.3427082003509</c:v>
                </c:pt>
                <c:pt idx="152">
                  <c:v>2742.2193406514416</c:v>
                </c:pt>
                <c:pt idx="153">
                  <c:v>-99</c:v>
                </c:pt>
                <c:pt idx="154">
                  <c:v>99635.874531475274</c:v>
                </c:pt>
                <c:pt idx="155">
                  <c:v>23384.805799834459</c:v>
                </c:pt>
                <c:pt idx="156">
                  <c:v>1252.4195233925125</c:v>
                </c:pt>
                <c:pt idx="157">
                  <c:v>11201.628601715332</c:v>
                </c:pt>
                <c:pt idx="158">
                  <c:v>9982.4815683007128</c:v>
                </c:pt>
                <c:pt idx="159">
                  <c:v>2147.5165790895389</c:v>
                </c:pt>
                <c:pt idx="160">
                  <c:v>3680.2320590558088</c:v>
                </c:pt>
                <c:pt idx="161">
                  <c:v>6423.5620545139836</c:v>
                </c:pt>
                <c:pt idx="162">
                  <c:v>2587.6165574567131</c:v>
                </c:pt>
                <c:pt idx="163">
                  <c:v>12876.462987134895</c:v>
                </c:pt>
                <c:pt idx="164">
                  <c:v>20732.613845695672</c:v>
                </c:pt>
                <c:pt idx="165">
                  <c:v>27681.635581651055</c:v>
                </c:pt>
                <c:pt idx="166">
                  <c:v>92801.038998375632</c:v>
                </c:pt>
                <c:pt idx="167">
                  <c:v>-99</c:v>
                </c:pt>
                <c:pt idx="168">
                  <c:v>8445.2966400146561</c:v>
                </c:pt>
                <c:pt idx="169">
                  <c:v>-99</c:v>
                </c:pt>
                <c:pt idx="170">
                  <c:v>630.10839810036907</c:v>
                </c:pt>
                <c:pt idx="171">
                  <c:v>-99</c:v>
                </c:pt>
                <c:pt idx="172">
                  <c:v>-99</c:v>
                </c:pt>
                <c:pt idx="173">
                  <c:v>-99</c:v>
                </c:pt>
                <c:pt idx="174">
                  <c:v>-99</c:v>
                </c:pt>
                <c:pt idx="175">
                  <c:v>-99</c:v>
                </c:pt>
                <c:pt idx="176">
                  <c:v>4244.8396914481818</c:v>
                </c:pt>
                <c:pt idx="177">
                  <c:v>-99</c:v>
                </c:pt>
                <c:pt idx="178">
                  <c:v>1399.9534833367677</c:v>
                </c:pt>
                <c:pt idx="179">
                  <c:v>25945.966328423747</c:v>
                </c:pt>
                <c:pt idx="180">
                  <c:v>1023.2885718757479</c:v>
                </c:pt>
                <c:pt idx="181">
                  <c:v>5666.2047930451208</c:v>
                </c:pt>
                <c:pt idx="182">
                  <c:v>11689.316241672808</c:v>
                </c:pt>
                <c:pt idx="183">
                  <c:v>590.31805673412043</c:v>
                </c:pt>
                <c:pt idx="184">
                  <c:v>54007.303648409856</c:v>
                </c:pt>
                <c:pt idx="185">
                  <c:v>-99</c:v>
                </c:pt>
                <c:pt idx="186">
                  <c:v>22488.444150763298</c:v>
                </c:pt>
                <c:pt idx="187">
                  <c:v>1801.1556007773606</c:v>
                </c:pt>
                <c:pt idx="188">
                  <c:v>-99</c:v>
                </c:pt>
                <c:pt idx="189">
                  <c:v>7592.2504725218987</c:v>
                </c:pt>
                <c:pt idx="190">
                  <c:v>28985.333328544093</c:v>
                </c:pt>
                <c:pt idx="191">
                  <c:v>2921.7363452544419</c:v>
                </c:pt>
                <c:pt idx="192">
                  <c:v>1697.85232302806</c:v>
                </c:pt>
                <c:pt idx="193">
                  <c:v>9378.1960654660779</c:v>
                </c:pt>
                <c:pt idx="194">
                  <c:v>3289.7419677044736</c:v>
                </c:pt>
                <c:pt idx="195">
                  <c:v>57134.077068240418</c:v>
                </c:pt>
                <c:pt idx="196">
                  <c:v>83295.258828857273</c:v>
                </c:pt>
                <c:pt idx="197">
                  <c:v>-99</c:v>
                </c:pt>
                <c:pt idx="198">
                  <c:v>-99</c:v>
                </c:pt>
                <c:pt idx="199">
                  <c:v>953.06022258651956</c:v>
                </c:pt>
                <c:pt idx="200">
                  <c:v>834.84296360046005</c:v>
                </c:pt>
                <c:pt idx="201">
                  <c:v>5479.7605800741903</c:v>
                </c:pt>
                <c:pt idx="202">
                  <c:v>589.46208903764841</c:v>
                </c:pt>
                <c:pt idx="203">
                  <c:v>4493.7202552597719</c:v>
                </c:pt>
                <c:pt idx="204">
                  <c:v>17523.298273739736</c:v>
                </c:pt>
                <c:pt idx="205">
                  <c:v>4197.5058807643609</c:v>
                </c:pt>
                <c:pt idx="206">
                  <c:v>10660.728638959861</c:v>
                </c:pt>
                <c:pt idx="207">
                  <c:v>6797.7343069752505</c:v>
                </c:pt>
                <c:pt idx="208">
                  <c:v>-99</c:v>
                </c:pt>
                <c:pt idx="209">
                  <c:v>4044.1894644461458</c:v>
                </c:pt>
                <c:pt idx="210">
                  <c:v>652.74961628787912</c:v>
                </c:pt>
                <c:pt idx="211">
                  <c:v>3873.4513373119439</c:v>
                </c:pt>
                <c:pt idx="212">
                  <c:v>40444.066987391256</c:v>
                </c:pt>
                <c:pt idx="213">
                  <c:v>41050.771936753925</c:v>
                </c:pt>
                <c:pt idx="214">
                  <c:v>51495.87484532193</c:v>
                </c:pt>
                <c:pt idx="215">
                  <c:v>14727.725635544499</c:v>
                </c:pt>
                <c:pt idx="216">
                  <c:v>1719.0361962415461</c:v>
                </c:pt>
                <c:pt idx="217">
                  <c:v>3161.4355384412424</c:v>
                </c:pt>
                <c:pt idx="218">
                  <c:v>-99</c:v>
                </c:pt>
                <c:pt idx="219">
                  <c:v>1755.2654235751186</c:v>
                </c:pt>
                <c:pt idx="220">
                  <c:v>-99</c:v>
                </c:pt>
                <c:pt idx="221">
                  <c:v>-99</c:v>
                </c:pt>
                <c:pt idx="222">
                  <c:v>-99</c:v>
                </c:pt>
                <c:pt idx="223">
                  <c:v>-99</c:v>
                </c:pt>
                <c:pt idx="224">
                  <c:v>-99</c:v>
                </c:pt>
                <c:pt idx="225">
                  <c:v>1771.8911514680051</c:v>
                </c:pt>
                <c:pt idx="226">
                  <c:v>908.78232410399733</c:v>
                </c:pt>
              </c:numCache>
            </c:numRef>
          </c:xVal>
          <c:yVal>
            <c:numRef>
              <c:f>Sheet1!$K$2:$K$228</c:f>
              <c:numCache>
                <c:formatCode>General</c:formatCode>
                <c:ptCount val="227"/>
                <c:pt idx="0">
                  <c:v>-99</c:v>
                </c:pt>
                <c:pt idx="1">
                  <c:v>-99</c:v>
                </c:pt>
                <c:pt idx="2">
                  <c:v>-99</c:v>
                </c:pt>
                <c:pt idx="3">
                  <c:v>-99</c:v>
                </c:pt>
                <c:pt idx="4">
                  <c:v>-99</c:v>
                </c:pt>
                <c:pt idx="5">
                  <c:v>-99</c:v>
                </c:pt>
                <c:pt idx="6">
                  <c:v>-99</c:v>
                </c:pt>
                <c:pt idx="7">
                  <c:v>75.665317073170741</c:v>
                </c:pt>
                <c:pt idx="8">
                  <c:v>76.012682926829271</c:v>
                </c:pt>
                <c:pt idx="9">
                  <c:v>-99</c:v>
                </c:pt>
                <c:pt idx="10">
                  <c:v>75.206756097560984</c:v>
                </c:pt>
                <c:pt idx="11">
                  <c:v>-99</c:v>
                </c:pt>
                <c:pt idx="12">
                  <c:v>-99</c:v>
                </c:pt>
                <c:pt idx="13">
                  <c:v>-99</c:v>
                </c:pt>
                <c:pt idx="14">
                  <c:v>74.914463414634156</c:v>
                </c:pt>
                <c:pt idx="15">
                  <c:v>-99</c:v>
                </c:pt>
                <c:pt idx="16">
                  <c:v>-99</c:v>
                </c:pt>
                <c:pt idx="17">
                  <c:v>75.132024390243899</c:v>
                </c:pt>
                <c:pt idx="18">
                  <c:v>-99</c:v>
                </c:pt>
                <c:pt idx="19">
                  <c:v>-99</c:v>
                </c:pt>
                <c:pt idx="20">
                  <c:v>73.699146341463432</c:v>
                </c:pt>
                <c:pt idx="21">
                  <c:v>-99</c:v>
                </c:pt>
                <c:pt idx="22">
                  <c:v>-99</c:v>
                </c:pt>
                <c:pt idx="23">
                  <c:v>-99</c:v>
                </c:pt>
                <c:pt idx="24">
                  <c:v>66.926634146341485</c:v>
                </c:pt>
                <c:pt idx="25">
                  <c:v>-99</c:v>
                </c:pt>
                <c:pt idx="26">
                  <c:v>-99</c:v>
                </c:pt>
                <c:pt idx="27">
                  <c:v>73.617878048780497</c:v>
                </c:pt>
                <c:pt idx="28">
                  <c:v>-99</c:v>
                </c:pt>
                <c:pt idx="29">
                  <c:v>-99</c:v>
                </c:pt>
                <c:pt idx="30">
                  <c:v>-99</c:v>
                </c:pt>
                <c:pt idx="31">
                  <c:v>-99</c:v>
                </c:pt>
                <c:pt idx="32">
                  <c:v>-99</c:v>
                </c:pt>
                <c:pt idx="33">
                  <c:v>-99</c:v>
                </c:pt>
                <c:pt idx="34">
                  <c:v>-99</c:v>
                </c:pt>
                <c:pt idx="35">
                  <c:v>-99</c:v>
                </c:pt>
                <c:pt idx="36">
                  <c:v>-99</c:v>
                </c:pt>
                <c:pt idx="37">
                  <c:v>-99</c:v>
                </c:pt>
                <c:pt idx="38">
                  <c:v>-99</c:v>
                </c:pt>
                <c:pt idx="39">
                  <c:v>-99</c:v>
                </c:pt>
                <c:pt idx="40">
                  <c:v>-99</c:v>
                </c:pt>
                <c:pt idx="41">
                  <c:v>79.572658536585379</c:v>
                </c:pt>
                <c:pt idx="42">
                  <c:v>-99</c:v>
                </c:pt>
                <c:pt idx="43">
                  <c:v>73.777073170731711</c:v>
                </c:pt>
                <c:pt idx="44">
                  <c:v>-99</c:v>
                </c:pt>
                <c:pt idx="45">
                  <c:v>-99</c:v>
                </c:pt>
                <c:pt idx="46">
                  <c:v>-99</c:v>
                </c:pt>
                <c:pt idx="47">
                  <c:v>-99</c:v>
                </c:pt>
                <c:pt idx="48">
                  <c:v>79.705024390243921</c:v>
                </c:pt>
                <c:pt idx="49">
                  <c:v>-99</c:v>
                </c:pt>
                <c:pt idx="50">
                  <c:v>-99</c:v>
                </c:pt>
                <c:pt idx="51">
                  <c:v>79.067024390243915</c:v>
                </c:pt>
                <c:pt idx="52">
                  <c:v>-99</c:v>
                </c:pt>
                <c:pt idx="53">
                  <c:v>-99</c:v>
                </c:pt>
                <c:pt idx="54">
                  <c:v>-99</c:v>
                </c:pt>
                <c:pt idx="55">
                  <c:v>-99</c:v>
                </c:pt>
                <c:pt idx="56">
                  <c:v>-99</c:v>
                </c:pt>
                <c:pt idx="57">
                  <c:v>73.23297560975611</c:v>
                </c:pt>
                <c:pt idx="58">
                  <c:v>-99</c:v>
                </c:pt>
                <c:pt idx="59">
                  <c:v>76.192560975609766</c:v>
                </c:pt>
                <c:pt idx="60">
                  <c:v>-99</c:v>
                </c:pt>
                <c:pt idx="61">
                  <c:v>72.104536585365864</c:v>
                </c:pt>
                <c:pt idx="62">
                  <c:v>-99</c:v>
                </c:pt>
                <c:pt idx="63">
                  <c:v>-99</c:v>
                </c:pt>
                <c:pt idx="64">
                  <c:v>-99</c:v>
                </c:pt>
                <c:pt idx="65">
                  <c:v>-99</c:v>
                </c:pt>
                <c:pt idx="66">
                  <c:v>-99</c:v>
                </c:pt>
                <c:pt idx="67">
                  <c:v>-99</c:v>
                </c:pt>
                <c:pt idx="68">
                  <c:v>-99</c:v>
                </c:pt>
                <c:pt idx="69">
                  <c:v>-99</c:v>
                </c:pt>
                <c:pt idx="70">
                  <c:v>-99</c:v>
                </c:pt>
                <c:pt idx="71">
                  <c:v>-99</c:v>
                </c:pt>
                <c:pt idx="72">
                  <c:v>-99</c:v>
                </c:pt>
                <c:pt idx="73">
                  <c:v>-99</c:v>
                </c:pt>
                <c:pt idx="74">
                  <c:v>-99</c:v>
                </c:pt>
                <c:pt idx="75">
                  <c:v>-99</c:v>
                </c:pt>
                <c:pt idx="76">
                  <c:v>-99</c:v>
                </c:pt>
                <c:pt idx="77">
                  <c:v>-99</c:v>
                </c:pt>
                <c:pt idx="78">
                  <c:v>-99</c:v>
                </c:pt>
                <c:pt idx="79">
                  <c:v>-99</c:v>
                </c:pt>
                <c:pt idx="80">
                  <c:v>-99</c:v>
                </c:pt>
                <c:pt idx="81">
                  <c:v>72.610341463414642</c:v>
                </c:pt>
                <c:pt idx="82">
                  <c:v>-99</c:v>
                </c:pt>
                <c:pt idx="83">
                  <c:v>-99</c:v>
                </c:pt>
                <c:pt idx="84">
                  <c:v>71.663853658536596</c:v>
                </c:pt>
                <c:pt idx="85">
                  <c:v>-99</c:v>
                </c:pt>
                <c:pt idx="86">
                  <c:v>-99</c:v>
                </c:pt>
                <c:pt idx="87">
                  <c:v>-99</c:v>
                </c:pt>
                <c:pt idx="88">
                  <c:v>66.046268292682939</c:v>
                </c:pt>
                <c:pt idx="89">
                  <c:v>62.702658536585382</c:v>
                </c:pt>
                <c:pt idx="90">
                  <c:v>73.493439024390256</c:v>
                </c:pt>
                <c:pt idx="91">
                  <c:v>-99</c:v>
                </c:pt>
                <c:pt idx="92">
                  <c:v>-99</c:v>
                </c:pt>
                <c:pt idx="93">
                  <c:v>-99</c:v>
                </c:pt>
                <c:pt idx="94">
                  <c:v>-99</c:v>
                </c:pt>
                <c:pt idx="95">
                  <c:v>-99</c:v>
                </c:pt>
                <c:pt idx="96">
                  <c:v>-99</c:v>
                </c:pt>
                <c:pt idx="97">
                  <c:v>-99</c:v>
                </c:pt>
                <c:pt idx="98">
                  <c:v>-99</c:v>
                </c:pt>
                <c:pt idx="99">
                  <c:v>-99</c:v>
                </c:pt>
                <c:pt idx="100">
                  <c:v>-99</c:v>
                </c:pt>
                <c:pt idx="101">
                  <c:v>-99</c:v>
                </c:pt>
                <c:pt idx="102">
                  <c:v>73.282487804878059</c:v>
                </c:pt>
                <c:pt idx="103">
                  <c:v>-99</c:v>
                </c:pt>
                <c:pt idx="104">
                  <c:v>-99</c:v>
                </c:pt>
                <c:pt idx="105">
                  <c:v>-99</c:v>
                </c:pt>
                <c:pt idx="106">
                  <c:v>-99</c:v>
                </c:pt>
                <c:pt idx="107">
                  <c:v>-99</c:v>
                </c:pt>
                <c:pt idx="108">
                  <c:v>-99</c:v>
                </c:pt>
                <c:pt idx="109">
                  <c:v>-99</c:v>
                </c:pt>
                <c:pt idx="110">
                  <c:v>-99</c:v>
                </c:pt>
                <c:pt idx="111">
                  <c:v>-99</c:v>
                </c:pt>
                <c:pt idx="112">
                  <c:v>-99</c:v>
                </c:pt>
                <c:pt idx="113">
                  <c:v>-99</c:v>
                </c:pt>
                <c:pt idx="114">
                  <c:v>-99</c:v>
                </c:pt>
                <c:pt idx="115">
                  <c:v>-99</c:v>
                </c:pt>
                <c:pt idx="116">
                  <c:v>-99</c:v>
                </c:pt>
                <c:pt idx="117">
                  <c:v>-99</c:v>
                </c:pt>
                <c:pt idx="118">
                  <c:v>-99</c:v>
                </c:pt>
                <c:pt idx="119">
                  <c:v>-99</c:v>
                </c:pt>
                <c:pt idx="120">
                  <c:v>-99</c:v>
                </c:pt>
                <c:pt idx="121">
                  <c:v>-99</c:v>
                </c:pt>
                <c:pt idx="122">
                  <c:v>-99</c:v>
                </c:pt>
                <c:pt idx="123">
                  <c:v>-99</c:v>
                </c:pt>
                <c:pt idx="124">
                  <c:v>-99</c:v>
                </c:pt>
                <c:pt idx="125">
                  <c:v>-99</c:v>
                </c:pt>
                <c:pt idx="126">
                  <c:v>-99</c:v>
                </c:pt>
                <c:pt idx="127">
                  <c:v>-99</c:v>
                </c:pt>
                <c:pt idx="128">
                  <c:v>-99</c:v>
                </c:pt>
                <c:pt idx="129">
                  <c:v>-99</c:v>
                </c:pt>
                <c:pt idx="130">
                  <c:v>-99</c:v>
                </c:pt>
                <c:pt idx="131">
                  <c:v>-99</c:v>
                </c:pt>
                <c:pt idx="132">
                  <c:v>-99</c:v>
                </c:pt>
                <c:pt idx="133">
                  <c:v>-99</c:v>
                </c:pt>
                <c:pt idx="134">
                  <c:v>-99</c:v>
                </c:pt>
                <c:pt idx="135">
                  <c:v>77.135073170731701</c:v>
                </c:pt>
                <c:pt idx="136">
                  <c:v>-99</c:v>
                </c:pt>
                <c:pt idx="137">
                  <c:v>-99</c:v>
                </c:pt>
                <c:pt idx="138">
                  <c:v>-99</c:v>
                </c:pt>
                <c:pt idx="139">
                  <c:v>-99</c:v>
                </c:pt>
                <c:pt idx="140">
                  <c:v>-99</c:v>
                </c:pt>
                <c:pt idx="141">
                  <c:v>-99</c:v>
                </c:pt>
                <c:pt idx="142">
                  <c:v>-99</c:v>
                </c:pt>
                <c:pt idx="143">
                  <c:v>-99</c:v>
                </c:pt>
                <c:pt idx="144">
                  <c:v>-99</c:v>
                </c:pt>
                <c:pt idx="145">
                  <c:v>-99</c:v>
                </c:pt>
                <c:pt idx="146">
                  <c:v>-99</c:v>
                </c:pt>
                <c:pt idx="147">
                  <c:v>-99</c:v>
                </c:pt>
                <c:pt idx="148">
                  <c:v>-99</c:v>
                </c:pt>
                <c:pt idx="149">
                  <c:v>-99</c:v>
                </c:pt>
                <c:pt idx="150">
                  <c:v>74.465390243902434</c:v>
                </c:pt>
                <c:pt idx="151">
                  <c:v>-99</c:v>
                </c:pt>
                <c:pt idx="152">
                  <c:v>-99</c:v>
                </c:pt>
                <c:pt idx="153">
                  <c:v>-99</c:v>
                </c:pt>
                <c:pt idx="154">
                  <c:v>-99</c:v>
                </c:pt>
                <c:pt idx="155">
                  <c:v>-99</c:v>
                </c:pt>
                <c:pt idx="156">
                  <c:v>-99</c:v>
                </c:pt>
                <c:pt idx="157">
                  <c:v>-99</c:v>
                </c:pt>
                <c:pt idx="158">
                  <c:v>77.368097560975613</c:v>
                </c:pt>
                <c:pt idx="159">
                  <c:v>-99</c:v>
                </c:pt>
                <c:pt idx="160">
                  <c:v>72.193731707317085</c:v>
                </c:pt>
                <c:pt idx="161">
                  <c:v>74.515536585365851</c:v>
                </c:pt>
                <c:pt idx="162">
                  <c:v>-99</c:v>
                </c:pt>
                <c:pt idx="163">
                  <c:v>-99</c:v>
                </c:pt>
                <c:pt idx="164">
                  <c:v>-99</c:v>
                </c:pt>
                <c:pt idx="165">
                  <c:v>78.535536585365861</c:v>
                </c:pt>
                <c:pt idx="166">
                  <c:v>-99</c:v>
                </c:pt>
                <c:pt idx="167">
                  <c:v>-99</c:v>
                </c:pt>
                <c:pt idx="168">
                  <c:v>-99</c:v>
                </c:pt>
                <c:pt idx="169">
                  <c:v>-99</c:v>
                </c:pt>
                <c:pt idx="170">
                  <c:v>-99</c:v>
                </c:pt>
                <c:pt idx="171">
                  <c:v>-99</c:v>
                </c:pt>
                <c:pt idx="172">
                  <c:v>-99</c:v>
                </c:pt>
                <c:pt idx="173">
                  <c:v>-99</c:v>
                </c:pt>
                <c:pt idx="174">
                  <c:v>-99</c:v>
                </c:pt>
                <c:pt idx="175">
                  <c:v>-99</c:v>
                </c:pt>
                <c:pt idx="176">
                  <c:v>-99</c:v>
                </c:pt>
                <c:pt idx="177">
                  <c:v>-99</c:v>
                </c:pt>
                <c:pt idx="178">
                  <c:v>-99</c:v>
                </c:pt>
                <c:pt idx="179">
                  <c:v>-99</c:v>
                </c:pt>
                <c:pt idx="180">
                  <c:v>-99</c:v>
                </c:pt>
                <c:pt idx="181">
                  <c:v>-99</c:v>
                </c:pt>
                <c:pt idx="182">
                  <c:v>-99</c:v>
                </c:pt>
                <c:pt idx="183">
                  <c:v>-99</c:v>
                </c:pt>
                <c:pt idx="184">
                  <c:v>-99</c:v>
                </c:pt>
                <c:pt idx="185">
                  <c:v>-99</c:v>
                </c:pt>
                <c:pt idx="186">
                  <c:v>-99</c:v>
                </c:pt>
                <c:pt idx="187">
                  <c:v>-99</c:v>
                </c:pt>
                <c:pt idx="188">
                  <c:v>-99</c:v>
                </c:pt>
                <c:pt idx="189">
                  <c:v>-99</c:v>
                </c:pt>
                <c:pt idx="190">
                  <c:v>-99</c:v>
                </c:pt>
                <c:pt idx="191">
                  <c:v>-99</c:v>
                </c:pt>
                <c:pt idx="192">
                  <c:v>-99</c:v>
                </c:pt>
                <c:pt idx="193">
                  <c:v>70.811390243902437</c:v>
                </c:pt>
                <c:pt idx="194">
                  <c:v>-99</c:v>
                </c:pt>
                <c:pt idx="195">
                  <c:v>-99</c:v>
                </c:pt>
                <c:pt idx="196">
                  <c:v>-99</c:v>
                </c:pt>
                <c:pt idx="197">
                  <c:v>-99</c:v>
                </c:pt>
                <c:pt idx="198">
                  <c:v>-99</c:v>
                </c:pt>
                <c:pt idx="199">
                  <c:v>-99</c:v>
                </c:pt>
                <c:pt idx="200">
                  <c:v>-99</c:v>
                </c:pt>
                <c:pt idx="201">
                  <c:v>-99</c:v>
                </c:pt>
                <c:pt idx="202">
                  <c:v>-99</c:v>
                </c:pt>
                <c:pt idx="203">
                  <c:v>-99</c:v>
                </c:pt>
                <c:pt idx="204">
                  <c:v>69.817146341463427</c:v>
                </c:pt>
                <c:pt idx="205">
                  <c:v>-99</c:v>
                </c:pt>
                <c:pt idx="206">
                  <c:v>-99</c:v>
                </c:pt>
                <c:pt idx="207">
                  <c:v>-99</c:v>
                </c:pt>
                <c:pt idx="208">
                  <c:v>-99</c:v>
                </c:pt>
                <c:pt idx="209">
                  <c:v>-99</c:v>
                </c:pt>
                <c:pt idx="210">
                  <c:v>-99</c:v>
                </c:pt>
                <c:pt idx="211">
                  <c:v>-99</c:v>
                </c:pt>
                <c:pt idx="212">
                  <c:v>-99</c:v>
                </c:pt>
                <c:pt idx="213">
                  <c:v>-99</c:v>
                </c:pt>
                <c:pt idx="214">
                  <c:v>-99</c:v>
                </c:pt>
                <c:pt idx="215">
                  <c:v>76.907829268292687</c:v>
                </c:pt>
                <c:pt idx="216">
                  <c:v>-99</c:v>
                </c:pt>
                <c:pt idx="217">
                  <c:v>-99</c:v>
                </c:pt>
                <c:pt idx="218">
                  <c:v>-99</c:v>
                </c:pt>
                <c:pt idx="219">
                  <c:v>-99</c:v>
                </c:pt>
                <c:pt idx="220">
                  <c:v>-99</c:v>
                </c:pt>
                <c:pt idx="221">
                  <c:v>-99</c:v>
                </c:pt>
                <c:pt idx="222">
                  <c:v>-99</c:v>
                </c:pt>
                <c:pt idx="223">
                  <c:v>-99</c:v>
                </c:pt>
                <c:pt idx="224">
                  <c:v>-99</c:v>
                </c:pt>
                <c:pt idx="225">
                  <c:v>-99</c:v>
                </c:pt>
                <c:pt idx="226">
                  <c:v>-99</c:v>
                </c:pt>
              </c:numCache>
            </c:numRef>
          </c:yVal>
          <c:bubbleSize>
            <c:numRef>
              <c:f>Sheet1!$D$2:$D$228</c:f>
              <c:numCache>
                <c:formatCode>General</c:formatCode>
                <c:ptCount val="227"/>
                <c:pt idx="0">
                  <c:v>29824536</c:v>
                </c:pt>
                <c:pt idx="1">
                  <c:v>2900489</c:v>
                </c:pt>
                <c:pt idx="2">
                  <c:v>38481705</c:v>
                </c:pt>
                <c:pt idx="3">
                  <c:v>55128</c:v>
                </c:pt>
                <c:pt idx="4">
                  <c:v>78360</c:v>
                </c:pt>
                <c:pt idx="5">
                  <c:v>20820525</c:v>
                </c:pt>
                <c:pt idx="6">
                  <c:v>-99</c:v>
                </c:pt>
                <c:pt idx="7">
                  <c:v>89069</c:v>
                </c:pt>
                <c:pt idx="8">
                  <c:v>41086927</c:v>
                </c:pt>
                <c:pt idx="9">
                  <c:v>2969081</c:v>
                </c:pt>
                <c:pt idx="10">
                  <c:v>102384</c:v>
                </c:pt>
                <c:pt idx="11">
                  <c:v>22728300</c:v>
                </c:pt>
                <c:pt idx="12">
                  <c:v>8429991</c:v>
                </c:pt>
                <c:pt idx="13">
                  <c:v>9295784</c:v>
                </c:pt>
                <c:pt idx="14">
                  <c:v>371960</c:v>
                </c:pt>
                <c:pt idx="15">
                  <c:v>1317827</c:v>
                </c:pt>
                <c:pt idx="16">
                  <c:v>154695368</c:v>
                </c:pt>
                <c:pt idx="17">
                  <c:v>283221</c:v>
                </c:pt>
                <c:pt idx="18">
                  <c:v>9464000</c:v>
                </c:pt>
                <c:pt idx="19">
                  <c:v>11128246</c:v>
                </c:pt>
                <c:pt idx="20">
                  <c:v>324060</c:v>
                </c:pt>
                <c:pt idx="21">
                  <c:v>10050702</c:v>
                </c:pt>
                <c:pt idx="22">
                  <c:v>64798</c:v>
                </c:pt>
                <c:pt idx="23">
                  <c:v>741822</c:v>
                </c:pt>
                <c:pt idx="24">
                  <c:v>10496285</c:v>
                </c:pt>
                <c:pt idx="25">
                  <c:v>3833916</c:v>
                </c:pt>
                <c:pt idx="26">
                  <c:v>2003910</c:v>
                </c:pt>
                <c:pt idx="27">
                  <c:v>198656019</c:v>
                </c:pt>
                <c:pt idx="28">
                  <c:v>-99</c:v>
                </c:pt>
                <c:pt idx="29">
                  <c:v>-99</c:v>
                </c:pt>
                <c:pt idx="30">
                  <c:v>7305888</c:v>
                </c:pt>
                <c:pt idx="31">
                  <c:v>16460141</c:v>
                </c:pt>
                <c:pt idx="32">
                  <c:v>-99</c:v>
                </c:pt>
                <c:pt idx="33">
                  <c:v>9849569</c:v>
                </c:pt>
                <c:pt idx="34">
                  <c:v>14864646</c:v>
                </c:pt>
                <c:pt idx="35">
                  <c:v>21699631</c:v>
                </c:pt>
                <c:pt idx="36">
                  <c:v>34752128</c:v>
                </c:pt>
                <c:pt idx="37">
                  <c:v>-99</c:v>
                </c:pt>
                <c:pt idx="38">
                  <c:v>57570</c:v>
                </c:pt>
                <c:pt idx="39">
                  <c:v>-99</c:v>
                </c:pt>
                <c:pt idx="40">
                  <c:v>12448175</c:v>
                </c:pt>
                <c:pt idx="41">
                  <c:v>17464814</c:v>
                </c:pt>
                <c:pt idx="42">
                  <c:v>1350695000</c:v>
                </c:pt>
                <c:pt idx="43">
                  <c:v>47704427</c:v>
                </c:pt>
                <c:pt idx="44">
                  <c:v>717503</c:v>
                </c:pt>
                <c:pt idx="45">
                  <c:v>65705093</c:v>
                </c:pt>
                <c:pt idx="46">
                  <c:v>-99</c:v>
                </c:pt>
                <c:pt idx="47">
                  <c:v>-99</c:v>
                </c:pt>
                <c:pt idx="48">
                  <c:v>4805295</c:v>
                </c:pt>
                <c:pt idx="49">
                  <c:v>19839750</c:v>
                </c:pt>
                <c:pt idx="50">
                  <c:v>4267558</c:v>
                </c:pt>
                <c:pt idx="51">
                  <c:v>11270957</c:v>
                </c:pt>
                <c:pt idx="52">
                  <c:v>1128994</c:v>
                </c:pt>
                <c:pt idx="53">
                  <c:v>10510785</c:v>
                </c:pt>
                <c:pt idx="54">
                  <c:v>5591572</c:v>
                </c:pt>
                <c:pt idx="55">
                  <c:v>859652</c:v>
                </c:pt>
                <c:pt idx="56">
                  <c:v>71684</c:v>
                </c:pt>
                <c:pt idx="57">
                  <c:v>10276621</c:v>
                </c:pt>
                <c:pt idx="58">
                  <c:v>-99</c:v>
                </c:pt>
                <c:pt idx="59">
                  <c:v>15492264</c:v>
                </c:pt>
                <c:pt idx="60">
                  <c:v>-99</c:v>
                </c:pt>
                <c:pt idx="61">
                  <c:v>6297394</c:v>
                </c:pt>
                <c:pt idx="62">
                  <c:v>736296</c:v>
                </c:pt>
                <c:pt idx="63">
                  <c:v>6130922</c:v>
                </c:pt>
                <c:pt idx="64">
                  <c:v>1322696</c:v>
                </c:pt>
                <c:pt idx="65">
                  <c:v>91728849</c:v>
                </c:pt>
                <c:pt idx="66">
                  <c:v>-99</c:v>
                </c:pt>
                <c:pt idx="67">
                  <c:v>874742</c:v>
                </c:pt>
                <c:pt idx="68">
                  <c:v>5413971</c:v>
                </c:pt>
                <c:pt idx="69">
                  <c:v>65649570</c:v>
                </c:pt>
                <c:pt idx="70">
                  <c:v>-99</c:v>
                </c:pt>
                <c:pt idx="71">
                  <c:v>273814</c:v>
                </c:pt>
                <c:pt idx="72">
                  <c:v>1632572</c:v>
                </c:pt>
                <c:pt idx="73">
                  <c:v>1791225</c:v>
                </c:pt>
                <c:pt idx="74">
                  <c:v>-99</c:v>
                </c:pt>
                <c:pt idx="75">
                  <c:v>4490700</c:v>
                </c:pt>
                <c:pt idx="76">
                  <c:v>80425823</c:v>
                </c:pt>
                <c:pt idx="77">
                  <c:v>25366462</c:v>
                </c:pt>
                <c:pt idx="78">
                  <c:v>-99</c:v>
                </c:pt>
                <c:pt idx="79">
                  <c:v>11092771</c:v>
                </c:pt>
                <c:pt idx="80">
                  <c:v>56810</c:v>
                </c:pt>
                <c:pt idx="81">
                  <c:v>105483</c:v>
                </c:pt>
                <c:pt idx="82">
                  <c:v>-99</c:v>
                </c:pt>
                <c:pt idx="83">
                  <c:v>162810</c:v>
                </c:pt>
                <c:pt idx="84">
                  <c:v>15082831</c:v>
                </c:pt>
                <c:pt idx="85">
                  <c:v>-99</c:v>
                </c:pt>
                <c:pt idx="86">
                  <c:v>11451273</c:v>
                </c:pt>
                <c:pt idx="87">
                  <c:v>1663558</c:v>
                </c:pt>
                <c:pt idx="88">
                  <c:v>795369</c:v>
                </c:pt>
                <c:pt idx="89">
                  <c:v>10173775</c:v>
                </c:pt>
                <c:pt idx="90">
                  <c:v>7935846</c:v>
                </c:pt>
                <c:pt idx="91">
                  <c:v>-99</c:v>
                </c:pt>
                <c:pt idx="92">
                  <c:v>9920362</c:v>
                </c:pt>
                <c:pt idx="93">
                  <c:v>320716</c:v>
                </c:pt>
                <c:pt idx="94">
                  <c:v>1236686732</c:v>
                </c:pt>
                <c:pt idx="95">
                  <c:v>246864191</c:v>
                </c:pt>
                <c:pt idx="96">
                  <c:v>-99</c:v>
                </c:pt>
                <c:pt idx="97">
                  <c:v>32578209</c:v>
                </c:pt>
                <c:pt idx="98">
                  <c:v>4586897</c:v>
                </c:pt>
                <c:pt idx="99">
                  <c:v>85284</c:v>
                </c:pt>
                <c:pt idx="100">
                  <c:v>7910500</c:v>
                </c:pt>
                <c:pt idx="101">
                  <c:v>59539717</c:v>
                </c:pt>
                <c:pt idx="102">
                  <c:v>2707805</c:v>
                </c:pt>
                <c:pt idx="103">
                  <c:v>127561489</c:v>
                </c:pt>
                <c:pt idx="104">
                  <c:v>-99</c:v>
                </c:pt>
                <c:pt idx="105">
                  <c:v>6318000</c:v>
                </c:pt>
                <c:pt idx="106">
                  <c:v>16791425</c:v>
                </c:pt>
                <c:pt idx="107">
                  <c:v>43178141</c:v>
                </c:pt>
                <c:pt idx="108">
                  <c:v>100786</c:v>
                </c:pt>
                <c:pt idx="109">
                  <c:v>-99</c:v>
                </c:pt>
                <c:pt idx="110">
                  <c:v>-99</c:v>
                </c:pt>
                <c:pt idx="111">
                  <c:v>3250496</c:v>
                </c:pt>
                <c:pt idx="112">
                  <c:v>-99</c:v>
                </c:pt>
                <c:pt idx="113">
                  <c:v>-99</c:v>
                </c:pt>
                <c:pt idx="114">
                  <c:v>2034319</c:v>
                </c:pt>
                <c:pt idx="115">
                  <c:v>4424888</c:v>
                </c:pt>
                <c:pt idx="116">
                  <c:v>2051545</c:v>
                </c:pt>
                <c:pt idx="117">
                  <c:v>4190435</c:v>
                </c:pt>
                <c:pt idx="118">
                  <c:v>6154623</c:v>
                </c:pt>
                <c:pt idx="119">
                  <c:v>36656</c:v>
                </c:pt>
                <c:pt idx="120">
                  <c:v>2987773</c:v>
                </c:pt>
                <c:pt idx="121">
                  <c:v>530946</c:v>
                </c:pt>
                <c:pt idx="122">
                  <c:v>-99</c:v>
                </c:pt>
                <c:pt idx="123">
                  <c:v>-99</c:v>
                </c:pt>
                <c:pt idx="124">
                  <c:v>22293914</c:v>
                </c:pt>
                <c:pt idx="125">
                  <c:v>15906483</c:v>
                </c:pt>
                <c:pt idx="126">
                  <c:v>29239927</c:v>
                </c:pt>
                <c:pt idx="127">
                  <c:v>338442</c:v>
                </c:pt>
                <c:pt idx="128">
                  <c:v>14853572</c:v>
                </c:pt>
                <c:pt idx="129">
                  <c:v>419455</c:v>
                </c:pt>
                <c:pt idx="130">
                  <c:v>52555</c:v>
                </c:pt>
                <c:pt idx="131">
                  <c:v>-99</c:v>
                </c:pt>
                <c:pt idx="132">
                  <c:v>3796141</c:v>
                </c:pt>
                <c:pt idx="133">
                  <c:v>1255882</c:v>
                </c:pt>
                <c:pt idx="134">
                  <c:v>-99</c:v>
                </c:pt>
                <c:pt idx="135">
                  <c:v>120847477</c:v>
                </c:pt>
                <c:pt idx="136">
                  <c:v>-99</c:v>
                </c:pt>
                <c:pt idx="137">
                  <c:v>3559519</c:v>
                </c:pt>
                <c:pt idx="138">
                  <c:v>37579</c:v>
                </c:pt>
                <c:pt idx="139">
                  <c:v>2796484</c:v>
                </c:pt>
                <c:pt idx="140">
                  <c:v>-99</c:v>
                </c:pt>
                <c:pt idx="141">
                  <c:v>32521143</c:v>
                </c:pt>
                <c:pt idx="142">
                  <c:v>25203395</c:v>
                </c:pt>
                <c:pt idx="143">
                  <c:v>2259393</c:v>
                </c:pt>
                <c:pt idx="144">
                  <c:v>-99</c:v>
                </c:pt>
                <c:pt idx="145">
                  <c:v>27474377</c:v>
                </c:pt>
                <c:pt idx="146">
                  <c:v>16754962</c:v>
                </c:pt>
                <c:pt idx="147">
                  <c:v>-99</c:v>
                </c:pt>
                <c:pt idx="148">
                  <c:v>258000</c:v>
                </c:pt>
                <c:pt idx="149">
                  <c:v>4408100</c:v>
                </c:pt>
                <c:pt idx="150">
                  <c:v>5991733</c:v>
                </c:pt>
                <c:pt idx="151">
                  <c:v>17157042</c:v>
                </c:pt>
                <c:pt idx="152">
                  <c:v>168833776</c:v>
                </c:pt>
                <c:pt idx="153">
                  <c:v>-99</c:v>
                </c:pt>
                <c:pt idx="154">
                  <c:v>5018573</c:v>
                </c:pt>
                <c:pt idx="155">
                  <c:v>3314001</c:v>
                </c:pt>
                <c:pt idx="156">
                  <c:v>179160111</c:v>
                </c:pt>
                <c:pt idx="157">
                  <c:v>20754</c:v>
                </c:pt>
                <c:pt idx="158">
                  <c:v>3802281</c:v>
                </c:pt>
                <c:pt idx="159">
                  <c:v>7167010</c:v>
                </c:pt>
                <c:pt idx="160">
                  <c:v>6687361</c:v>
                </c:pt>
                <c:pt idx="161">
                  <c:v>29987800</c:v>
                </c:pt>
                <c:pt idx="162">
                  <c:v>96706764</c:v>
                </c:pt>
                <c:pt idx="163">
                  <c:v>38535873</c:v>
                </c:pt>
                <c:pt idx="164">
                  <c:v>10514844</c:v>
                </c:pt>
                <c:pt idx="165">
                  <c:v>3651545</c:v>
                </c:pt>
                <c:pt idx="166">
                  <c:v>2050514</c:v>
                </c:pt>
                <c:pt idx="167">
                  <c:v>-99</c:v>
                </c:pt>
                <c:pt idx="168">
                  <c:v>20058035</c:v>
                </c:pt>
                <c:pt idx="169">
                  <c:v>-99</c:v>
                </c:pt>
                <c:pt idx="170">
                  <c:v>11457801</c:v>
                </c:pt>
                <c:pt idx="171">
                  <c:v>-99</c:v>
                </c:pt>
                <c:pt idx="172">
                  <c:v>-99</c:v>
                </c:pt>
                <c:pt idx="173">
                  <c:v>-99</c:v>
                </c:pt>
                <c:pt idx="174">
                  <c:v>-99</c:v>
                </c:pt>
                <c:pt idx="175">
                  <c:v>-99</c:v>
                </c:pt>
                <c:pt idx="176">
                  <c:v>188889</c:v>
                </c:pt>
                <c:pt idx="177">
                  <c:v>31247</c:v>
                </c:pt>
                <c:pt idx="178">
                  <c:v>188098</c:v>
                </c:pt>
                <c:pt idx="179">
                  <c:v>28287855</c:v>
                </c:pt>
                <c:pt idx="180">
                  <c:v>13726021</c:v>
                </c:pt>
                <c:pt idx="181">
                  <c:v>7199077</c:v>
                </c:pt>
                <c:pt idx="182">
                  <c:v>88303</c:v>
                </c:pt>
                <c:pt idx="183">
                  <c:v>5978727</c:v>
                </c:pt>
                <c:pt idx="184">
                  <c:v>5312400</c:v>
                </c:pt>
                <c:pt idx="185">
                  <c:v>-99</c:v>
                </c:pt>
                <c:pt idx="186">
                  <c:v>2057159</c:v>
                </c:pt>
                <c:pt idx="187">
                  <c:v>549598</c:v>
                </c:pt>
                <c:pt idx="188">
                  <c:v>10195134</c:v>
                </c:pt>
                <c:pt idx="189">
                  <c:v>52341695</c:v>
                </c:pt>
                <c:pt idx="190">
                  <c:v>46773055</c:v>
                </c:pt>
                <c:pt idx="191">
                  <c:v>20328000</c:v>
                </c:pt>
                <c:pt idx="192">
                  <c:v>37195349</c:v>
                </c:pt>
                <c:pt idx="193">
                  <c:v>534541</c:v>
                </c:pt>
                <c:pt idx="194">
                  <c:v>1230985</c:v>
                </c:pt>
                <c:pt idx="195">
                  <c:v>9519374</c:v>
                </c:pt>
                <c:pt idx="196">
                  <c:v>7996861</c:v>
                </c:pt>
                <c:pt idx="197">
                  <c:v>-99</c:v>
                </c:pt>
                <c:pt idx="198">
                  <c:v>-99</c:v>
                </c:pt>
                <c:pt idx="199">
                  <c:v>8008990</c:v>
                </c:pt>
                <c:pt idx="200">
                  <c:v>47783107</c:v>
                </c:pt>
                <c:pt idx="201">
                  <c:v>66785001</c:v>
                </c:pt>
                <c:pt idx="202">
                  <c:v>6642928</c:v>
                </c:pt>
                <c:pt idx="203">
                  <c:v>104941</c:v>
                </c:pt>
                <c:pt idx="204">
                  <c:v>1337439</c:v>
                </c:pt>
                <c:pt idx="205">
                  <c:v>10777500</c:v>
                </c:pt>
                <c:pt idx="206">
                  <c:v>73997128</c:v>
                </c:pt>
                <c:pt idx="207">
                  <c:v>5172931</c:v>
                </c:pt>
                <c:pt idx="208">
                  <c:v>-99</c:v>
                </c:pt>
                <c:pt idx="209">
                  <c:v>9860</c:v>
                </c:pt>
                <c:pt idx="210">
                  <c:v>36345860</c:v>
                </c:pt>
                <c:pt idx="211">
                  <c:v>45593300</c:v>
                </c:pt>
                <c:pt idx="212">
                  <c:v>9205651</c:v>
                </c:pt>
                <c:pt idx="213">
                  <c:v>63700300</c:v>
                </c:pt>
                <c:pt idx="214">
                  <c:v>313873685</c:v>
                </c:pt>
                <c:pt idx="215">
                  <c:v>3395253</c:v>
                </c:pt>
                <c:pt idx="216">
                  <c:v>29774500</c:v>
                </c:pt>
                <c:pt idx="217">
                  <c:v>247262</c:v>
                </c:pt>
                <c:pt idx="218">
                  <c:v>-99</c:v>
                </c:pt>
                <c:pt idx="219">
                  <c:v>88772900</c:v>
                </c:pt>
                <c:pt idx="220">
                  <c:v>-99</c:v>
                </c:pt>
                <c:pt idx="221">
                  <c:v>-99</c:v>
                </c:pt>
                <c:pt idx="222">
                  <c:v>-99</c:v>
                </c:pt>
                <c:pt idx="223">
                  <c:v>-99</c:v>
                </c:pt>
                <c:pt idx="224">
                  <c:v>-99</c:v>
                </c:pt>
                <c:pt idx="225">
                  <c:v>14075099</c:v>
                </c:pt>
                <c:pt idx="226">
                  <c:v>13724317</c:v>
                </c:pt>
              </c:numCache>
            </c:numRef>
          </c:bubbleSize>
          <c:bubble3D val="0"/>
        </c:ser>
        <c:ser>
          <c:idx val="3"/>
          <c:order val="5"/>
          <c:tx>
            <c:strRef>
              <c:f>Sheet1!$J$1</c:f>
              <c:strCache>
                <c:ptCount val="1"/>
                <c:pt idx="0">
                  <c:v>Oceania</c:v>
                </c:pt>
              </c:strCache>
            </c:strRef>
          </c:tx>
          <c:spPr>
            <a:solidFill>
              <a:schemeClr val="accent3">
                <a:alpha val="80000"/>
              </a:schemeClr>
            </a:solidFill>
            <a:ln w="9525">
              <a:solidFill>
                <a:schemeClr val="tx1"/>
              </a:solidFill>
            </a:ln>
          </c:spPr>
          <c:invertIfNegative val="0"/>
          <c:xVal>
            <c:numRef>
              <c:f>Sheet1!$B$2:$B$228</c:f>
              <c:numCache>
                <c:formatCode>General</c:formatCode>
                <c:ptCount val="227"/>
                <c:pt idx="0">
                  <c:v>687.58136771979798</c:v>
                </c:pt>
                <c:pt idx="1">
                  <c:v>4256.0167020325416</c:v>
                </c:pt>
                <c:pt idx="2">
                  <c:v>5309.8223686315396</c:v>
                </c:pt>
                <c:pt idx="3">
                  <c:v>-99</c:v>
                </c:pt>
                <c:pt idx="4">
                  <c:v>-99</c:v>
                </c:pt>
                <c:pt idx="5">
                  <c:v>5539.8007243057664</c:v>
                </c:pt>
                <c:pt idx="6">
                  <c:v>-99</c:v>
                </c:pt>
                <c:pt idx="7">
                  <c:v>13525.616220133952</c:v>
                </c:pt>
                <c:pt idx="8">
                  <c:v>14679.925235162829</c:v>
                </c:pt>
                <c:pt idx="9">
                  <c:v>3353.973125131231</c:v>
                </c:pt>
                <c:pt idx="10">
                  <c:v>-99</c:v>
                </c:pt>
                <c:pt idx="11">
                  <c:v>67511.688325251496</c:v>
                </c:pt>
                <c:pt idx="12">
                  <c:v>48348.232059447779</c:v>
                </c:pt>
                <c:pt idx="13">
                  <c:v>7393.7718769762323</c:v>
                </c:pt>
                <c:pt idx="14">
                  <c:v>22096.461985159694</c:v>
                </c:pt>
                <c:pt idx="15">
                  <c:v>23339.019435670009</c:v>
                </c:pt>
                <c:pt idx="16">
                  <c:v>862.05389525650639</c:v>
                </c:pt>
                <c:pt idx="17">
                  <c:v>14917.149505156751</c:v>
                </c:pt>
                <c:pt idx="18">
                  <c:v>6721.8349077396751</c:v>
                </c:pt>
                <c:pt idx="19">
                  <c:v>44827.662833122704</c:v>
                </c:pt>
                <c:pt idx="20">
                  <c:v>4856.7157316546318</c:v>
                </c:pt>
                <c:pt idx="21">
                  <c:v>750.51312424481489</c:v>
                </c:pt>
                <c:pt idx="22">
                  <c:v>84470.755270224385</c:v>
                </c:pt>
                <c:pt idx="23">
                  <c:v>2458.3958275927671</c:v>
                </c:pt>
                <c:pt idx="24">
                  <c:v>2575.6836947782972</c:v>
                </c:pt>
                <c:pt idx="25">
                  <c:v>4409.5921196777117</c:v>
                </c:pt>
                <c:pt idx="26">
                  <c:v>7254.5604713553985</c:v>
                </c:pt>
                <c:pt idx="27">
                  <c:v>11319.973709911495</c:v>
                </c:pt>
                <c:pt idx="28">
                  <c:v>-99</c:v>
                </c:pt>
                <c:pt idx="29">
                  <c:v>-99</c:v>
                </c:pt>
                <c:pt idx="30">
                  <c:v>7198.0456180182955</c:v>
                </c:pt>
                <c:pt idx="31">
                  <c:v>705.45496287119624</c:v>
                </c:pt>
                <c:pt idx="32">
                  <c:v>-99</c:v>
                </c:pt>
                <c:pt idx="33">
                  <c:v>251.01452298563959</c:v>
                </c:pt>
                <c:pt idx="34">
                  <c:v>945.49464638874838</c:v>
                </c:pt>
                <c:pt idx="35">
                  <c:v>1219.9310751489909</c:v>
                </c:pt>
                <c:pt idx="36">
                  <c:v>52412.486785332985</c:v>
                </c:pt>
                <c:pt idx="37">
                  <c:v>-99</c:v>
                </c:pt>
                <c:pt idx="38">
                  <c:v>-99</c:v>
                </c:pt>
                <c:pt idx="39">
                  <c:v>-99</c:v>
                </c:pt>
                <c:pt idx="40">
                  <c:v>1035.2580187777078</c:v>
                </c:pt>
                <c:pt idx="41">
                  <c:v>15245.468004032165</c:v>
                </c:pt>
                <c:pt idx="42">
                  <c:v>6092.7818864362152</c:v>
                </c:pt>
                <c:pt idx="43">
                  <c:v>7762.9708288948605</c:v>
                </c:pt>
                <c:pt idx="44">
                  <c:v>767.2114251913639</c:v>
                </c:pt>
                <c:pt idx="45">
                  <c:v>446.02665451874202</c:v>
                </c:pt>
                <c:pt idx="46">
                  <c:v>-99</c:v>
                </c:pt>
                <c:pt idx="47">
                  <c:v>-99</c:v>
                </c:pt>
                <c:pt idx="48">
                  <c:v>9442.6645400890338</c:v>
                </c:pt>
                <c:pt idx="49">
                  <c:v>1365.8735736247143</c:v>
                </c:pt>
                <c:pt idx="50">
                  <c:v>13234.621760712276</c:v>
                </c:pt>
                <c:pt idx="51">
                  <c:v>-99</c:v>
                </c:pt>
                <c:pt idx="52">
                  <c:v>26352.271220968902</c:v>
                </c:pt>
                <c:pt idx="53">
                  <c:v>19670.402614964496</c:v>
                </c:pt>
                <c:pt idx="54">
                  <c:v>57636.12530953934</c:v>
                </c:pt>
                <c:pt idx="55">
                  <c:v>1574.6289679087563</c:v>
                </c:pt>
                <c:pt idx="56">
                  <c:v>7181.7255568162327</c:v>
                </c:pt>
                <c:pt idx="57">
                  <c:v>5870.7690438977806</c:v>
                </c:pt>
                <c:pt idx="58">
                  <c:v>-99</c:v>
                </c:pt>
                <c:pt idx="59">
                  <c:v>5655.9461548034551</c:v>
                </c:pt>
                <c:pt idx="60">
                  <c:v>-99</c:v>
                </c:pt>
                <c:pt idx="61">
                  <c:v>3781.5007287141316</c:v>
                </c:pt>
                <c:pt idx="62">
                  <c:v>22404.754654375782</c:v>
                </c:pt>
                <c:pt idx="63">
                  <c:v>504.32340840004105</c:v>
                </c:pt>
                <c:pt idx="64">
                  <c:v>17132.246717152768</c:v>
                </c:pt>
                <c:pt idx="65">
                  <c:v>472.1603060132465</c:v>
                </c:pt>
                <c:pt idx="66">
                  <c:v>-99</c:v>
                </c:pt>
                <c:pt idx="67">
                  <c:v>4401.0965662042818</c:v>
                </c:pt>
                <c:pt idx="68">
                  <c:v>47243.737708463232</c:v>
                </c:pt>
                <c:pt idx="69">
                  <c:v>40925.212294151039</c:v>
                </c:pt>
                <c:pt idx="70">
                  <c:v>-99</c:v>
                </c:pt>
                <c:pt idx="71">
                  <c:v>-99</c:v>
                </c:pt>
                <c:pt idx="72">
                  <c:v>10929.879637345575</c:v>
                </c:pt>
                <c:pt idx="73">
                  <c:v>509.38759083643265</c:v>
                </c:pt>
                <c:pt idx="74">
                  <c:v>-99</c:v>
                </c:pt>
                <c:pt idx="75">
                  <c:v>3528.7315108497623</c:v>
                </c:pt>
                <c:pt idx="76">
                  <c:v>43931.691708856371</c:v>
                </c:pt>
                <c:pt idx="77">
                  <c:v>1645.5162925408479</c:v>
                </c:pt>
                <c:pt idx="78">
                  <c:v>-99</c:v>
                </c:pt>
                <c:pt idx="79">
                  <c:v>22494.412934625074</c:v>
                </c:pt>
                <c:pt idx="80">
                  <c:v>-99</c:v>
                </c:pt>
                <c:pt idx="81">
                  <c:v>7583.0430877176432</c:v>
                </c:pt>
                <c:pt idx="82">
                  <c:v>-99</c:v>
                </c:pt>
                <c:pt idx="83">
                  <c:v>-99</c:v>
                </c:pt>
                <c:pt idx="84">
                  <c:v>3340.7823014864462</c:v>
                </c:pt>
                <c:pt idx="85">
                  <c:v>-99</c:v>
                </c:pt>
                <c:pt idx="86">
                  <c:v>493.48995262675692</c:v>
                </c:pt>
                <c:pt idx="87">
                  <c:v>576.38984887873096</c:v>
                </c:pt>
                <c:pt idx="88">
                  <c:v>3584.6934893789567</c:v>
                </c:pt>
                <c:pt idx="89">
                  <c:v>775.54462406423625</c:v>
                </c:pt>
                <c:pt idx="90">
                  <c:v>2339.2924389552077</c:v>
                </c:pt>
                <c:pt idx="91">
                  <c:v>-99</c:v>
                </c:pt>
                <c:pt idx="92">
                  <c:v>12784.295608536144</c:v>
                </c:pt>
                <c:pt idx="93">
                  <c:v>44221.725480842164</c:v>
                </c:pt>
                <c:pt idx="94">
                  <c:v>1484.4650304010509</c:v>
                </c:pt>
                <c:pt idx="95">
                  <c:v>3551.4237368236004</c:v>
                </c:pt>
                <c:pt idx="96">
                  <c:v>-99</c:v>
                </c:pt>
                <c:pt idx="97">
                  <c:v>6631.5587445368828</c:v>
                </c:pt>
                <c:pt idx="98">
                  <c:v>48391.325729251155</c:v>
                </c:pt>
                <c:pt idx="99">
                  <c:v>-99</c:v>
                </c:pt>
                <c:pt idx="100">
                  <c:v>32514.551429881281</c:v>
                </c:pt>
                <c:pt idx="101">
                  <c:v>35132.191516415543</c:v>
                </c:pt>
                <c:pt idx="102">
                  <c:v>5463.7620068211363</c:v>
                </c:pt>
                <c:pt idx="103">
                  <c:v>46679.265432230262</c:v>
                </c:pt>
                <c:pt idx="104">
                  <c:v>-99</c:v>
                </c:pt>
                <c:pt idx="105">
                  <c:v>4909.0281014878119</c:v>
                </c:pt>
                <c:pt idx="106">
                  <c:v>12120.305339701152</c:v>
                </c:pt>
                <c:pt idx="107">
                  <c:v>1165.7449384923816</c:v>
                </c:pt>
                <c:pt idx="108">
                  <c:v>1736.198170719417</c:v>
                </c:pt>
                <c:pt idx="109">
                  <c:v>-99</c:v>
                </c:pt>
                <c:pt idx="110">
                  <c:v>-99</c:v>
                </c:pt>
                <c:pt idx="111">
                  <c:v>53544.043443656119</c:v>
                </c:pt>
                <c:pt idx="112">
                  <c:v>-99</c:v>
                </c:pt>
                <c:pt idx="113">
                  <c:v>-99</c:v>
                </c:pt>
                <c:pt idx="114">
                  <c:v>13946.965887123162</c:v>
                </c:pt>
                <c:pt idx="115">
                  <c:v>9764.1106066555858</c:v>
                </c:pt>
                <c:pt idx="116">
                  <c:v>1134.8596965703075</c:v>
                </c:pt>
                <c:pt idx="117">
                  <c:v>413.75857273562656</c:v>
                </c:pt>
                <c:pt idx="118">
                  <c:v>13302.790848249162</c:v>
                </c:pt>
                <c:pt idx="119">
                  <c:v>-99</c:v>
                </c:pt>
                <c:pt idx="120">
                  <c:v>14172.281226127363</c:v>
                </c:pt>
                <c:pt idx="121">
                  <c:v>106022.79907246312</c:v>
                </c:pt>
                <c:pt idx="122">
                  <c:v>-99</c:v>
                </c:pt>
                <c:pt idx="123">
                  <c:v>-99</c:v>
                </c:pt>
                <c:pt idx="124">
                  <c:v>444.95462851126018</c:v>
                </c:pt>
                <c:pt idx="125">
                  <c:v>266.58896556978283</c:v>
                </c:pt>
                <c:pt idx="126">
                  <c:v>10439.964905972149</c:v>
                </c:pt>
                <c:pt idx="127">
                  <c:v>6243.8447462552085</c:v>
                </c:pt>
                <c:pt idx="128">
                  <c:v>696.18231292355824</c:v>
                </c:pt>
                <c:pt idx="129">
                  <c:v>21129.982770683204</c:v>
                </c:pt>
                <c:pt idx="130">
                  <c:v>3507.9193226144039</c:v>
                </c:pt>
                <c:pt idx="131">
                  <c:v>-99</c:v>
                </c:pt>
                <c:pt idx="132">
                  <c:v>1042.8228667160188</c:v>
                </c:pt>
                <c:pt idx="133">
                  <c:v>9110.8053987744297</c:v>
                </c:pt>
                <c:pt idx="134">
                  <c:v>-99</c:v>
                </c:pt>
                <c:pt idx="135">
                  <c:v>9817.8374889028873</c:v>
                </c:pt>
                <c:pt idx="136">
                  <c:v>-99</c:v>
                </c:pt>
                <c:pt idx="137">
                  <c:v>2046.5367866510901</c:v>
                </c:pt>
                <c:pt idx="138">
                  <c:v>-99</c:v>
                </c:pt>
                <c:pt idx="139">
                  <c:v>3691.0522623336665</c:v>
                </c:pt>
                <c:pt idx="140">
                  <c:v>-99</c:v>
                </c:pt>
                <c:pt idx="141">
                  <c:v>2899.9749240614201</c:v>
                </c:pt>
                <c:pt idx="142">
                  <c:v>593.29097712213229</c:v>
                </c:pt>
                <c:pt idx="143">
                  <c:v>5770.3079644202207</c:v>
                </c:pt>
                <c:pt idx="144">
                  <c:v>-99</c:v>
                </c:pt>
                <c:pt idx="145">
                  <c:v>699.08048212728715</c:v>
                </c:pt>
                <c:pt idx="146">
                  <c:v>49128.087274740428</c:v>
                </c:pt>
                <c:pt idx="147">
                  <c:v>-99</c:v>
                </c:pt>
                <c:pt idx="148">
                  <c:v>-99</c:v>
                </c:pt>
                <c:pt idx="149">
                  <c:v>38896.893712923084</c:v>
                </c:pt>
                <c:pt idx="150">
                  <c:v>1776.6058024848685</c:v>
                </c:pt>
                <c:pt idx="151">
                  <c:v>385.3427082003509</c:v>
                </c:pt>
                <c:pt idx="152">
                  <c:v>2742.2193406514416</c:v>
                </c:pt>
                <c:pt idx="153">
                  <c:v>-99</c:v>
                </c:pt>
                <c:pt idx="154">
                  <c:v>99635.874531475274</c:v>
                </c:pt>
                <c:pt idx="155">
                  <c:v>23384.805799834459</c:v>
                </c:pt>
                <c:pt idx="156">
                  <c:v>1252.4195233925125</c:v>
                </c:pt>
                <c:pt idx="157">
                  <c:v>11201.628601715332</c:v>
                </c:pt>
                <c:pt idx="158">
                  <c:v>9982.4815683007128</c:v>
                </c:pt>
                <c:pt idx="159">
                  <c:v>2147.5165790895389</c:v>
                </c:pt>
                <c:pt idx="160">
                  <c:v>3680.2320590558088</c:v>
                </c:pt>
                <c:pt idx="161">
                  <c:v>6423.5620545139836</c:v>
                </c:pt>
                <c:pt idx="162">
                  <c:v>2587.6165574567131</c:v>
                </c:pt>
                <c:pt idx="163">
                  <c:v>12876.462987134895</c:v>
                </c:pt>
                <c:pt idx="164">
                  <c:v>20732.613845695672</c:v>
                </c:pt>
                <c:pt idx="165">
                  <c:v>27681.635581651055</c:v>
                </c:pt>
                <c:pt idx="166">
                  <c:v>92801.038998375632</c:v>
                </c:pt>
                <c:pt idx="167">
                  <c:v>-99</c:v>
                </c:pt>
                <c:pt idx="168">
                  <c:v>8445.2966400146561</c:v>
                </c:pt>
                <c:pt idx="169">
                  <c:v>-99</c:v>
                </c:pt>
                <c:pt idx="170">
                  <c:v>630.10839810036907</c:v>
                </c:pt>
                <c:pt idx="171">
                  <c:v>-99</c:v>
                </c:pt>
                <c:pt idx="172">
                  <c:v>-99</c:v>
                </c:pt>
                <c:pt idx="173">
                  <c:v>-99</c:v>
                </c:pt>
                <c:pt idx="174">
                  <c:v>-99</c:v>
                </c:pt>
                <c:pt idx="175">
                  <c:v>-99</c:v>
                </c:pt>
                <c:pt idx="176">
                  <c:v>4244.8396914481818</c:v>
                </c:pt>
                <c:pt idx="177">
                  <c:v>-99</c:v>
                </c:pt>
                <c:pt idx="178">
                  <c:v>1399.9534833367677</c:v>
                </c:pt>
                <c:pt idx="179">
                  <c:v>25945.966328423747</c:v>
                </c:pt>
                <c:pt idx="180">
                  <c:v>1023.2885718757479</c:v>
                </c:pt>
                <c:pt idx="181">
                  <c:v>5666.2047930451208</c:v>
                </c:pt>
                <c:pt idx="182">
                  <c:v>11689.316241672808</c:v>
                </c:pt>
                <c:pt idx="183">
                  <c:v>590.31805673412043</c:v>
                </c:pt>
                <c:pt idx="184">
                  <c:v>54007.303648409856</c:v>
                </c:pt>
                <c:pt idx="185">
                  <c:v>-99</c:v>
                </c:pt>
                <c:pt idx="186">
                  <c:v>22488.444150763298</c:v>
                </c:pt>
                <c:pt idx="187">
                  <c:v>1801.1556007773606</c:v>
                </c:pt>
                <c:pt idx="188">
                  <c:v>-99</c:v>
                </c:pt>
                <c:pt idx="189">
                  <c:v>7592.2504725218987</c:v>
                </c:pt>
                <c:pt idx="190">
                  <c:v>28985.333328544093</c:v>
                </c:pt>
                <c:pt idx="191">
                  <c:v>2921.7363452544419</c:v>
                </c:pt>
                <c:pt idx="192">
                  <c:v>1697.85232302806</c:v>
                </c:pt>
                <c:pt idx="193">
                  <c:v>9378.1960654660779</c:v>
                </c:pt>
                <c:pt idx="194">
                  <c:v>3289.7419677044736</c:v>
                </c:pt>
                <c:pt idx="195">
                  <c:v>57134.077068240418</c:v>
                </c:pt>
                <c:pt idx="196">
                  <c:v>83295.258828857273</c:v>
                </c:pt>
                <c:pt idx="197">
                  <c:v>-99</c:v>
                </c:pt>
                <c:pt idx="198">
                  <c:v>-99</c:v>
                </c:pt>
                <c:pt idx="199">
                  <c:v>953.06022258651956</c:v>
                </c:pt>
                <c:pt idx="200">
                  <c:v>834.84296360046005</c:v>
                </c:pt>
                <c:pt idx="201">
                  <c:v>5479.7605800741903</c:v>
                </c:pt>
                <c:pt idx="202">
                  <c:v>589.46208903764841</c:v>
                </c:pt>
                <c:pt idx="203">
                  <c:v>4493.7202552597719</c:v>
                </c:pt>
                <c:pt idx="204">
                  <c:v>17523.298273739736</c:v>
                </c:pt>
                <c:pt idx="205">
                  <c:v>4197.5058807643609</c:v>
                </c:pt>
                <c:pt idx="206">
                  <c:v>10660.728638959861</c:v>
                </c:pt>
                <c:pt idx="207">
                  <c:v>6797.7343069752505</c:v>
                </c:pt>
                <c:pt idx="208">
                  <c:v>-99</c:v>
                </c:pt>
                <c:pt idx="209">
                  <c:v>4044.1894644461458</c:v>
                </c:pt>
                <c:pt idx="210">
                  <c:v>652.74961628787912</c:v>
                </c:pt>
                <c:pt idx="211">
                  <c:v>3873.4513373119439</c:v>
                </c:pt>
                <c:pt idx="212">
                  <c:v>40444.066987391256</c:v>
                </c:pt>
                <c:pt idx="213">
                  <c:v>41050.771936753925</c:v>
                </c:pt>
                <c:pt idx="214">
                  <c:v>51495.87484532193</c:v>
                </c:pt>
                <c:pt idx="215">
                  <c:v>14727.725635544499</c:v>
                </c:pt>
                <c:pt idx="216">
                  <c:v>1719.0361962415461</c:v>
                </c:pt>
                <c:pt idx="217">
                  <c:v>3161.4355384412424</c:v>
                </c:pt>
                <c:pt idx="218">
                  <c:v>-99</c:v>
                </c:pt>
                <c:pt idx="219">
                  <c:v>1755.2654235751186</c:v>
                </c:pt>
                <c:pt idx="220">
                  <c:v>-99</c:v>
                </c:pt>
                <c:pt idx="221">
                  <c:v>-99</c:v>
                </c:pt>
                <c:pt idx="222">
                  <c:v>-99</c:v>
                </c:pt>
                <c:pt idx="223">
                  <c:v>-99</c:v>
                </c:pt>
                <c:pt idx="224">
                  <c:v>-99</c:v>
                </c:pt>
                <c:pt idx="225">
                  <c:v>1771.8911514680051</c:v>
                </c:pt>
                <c:pt idx="226">
                  <c:v>908.78232410399733</c:v>
                </c:pt>
              </c:numCache>
            </c:numRef>
          </c:xVal>
          <c:yVal>
            <c:numRef>
              <c:f>Sheet1!$J$2:$J$228</c:f>
              <c:numCache>
                <c:formatCode>General</c:formatCode>
                <c:ptCount val="227"/>
                <c:pt idx="0">
                  <c:v>-99</c:v>
                </c:pt>
                <c:pt idx="1">
                  <c:v>-99</c:v>
                </c:pt>
                <c:pt idx="2">
                  <c:v>-99</c:v>
                </c:pt>
                <c:pt idx="3">
                  <c:v>-99</c:v>
                </c:pt>
                <c:pt idx="4">
                  <c:v>-99</c:v>
                </c:pt>
                <c:pt idx="5">
                  <c:v>-99</c:v>
                </c:pt>
                <c:pt idx="6">
                  <c:v>-99</c:v>
                </c:pt>
                <c:pt idx="7">
                  <c:v>-99</c:v>
                </c:pt>
                <c:pt idx="8">
                  <c:v>-99</c:v>
                </c:pt>
                <c:pt idx="9">
                  <c:v>-99</c:v>
                </c:pt>
                <c:pt idx="10">
                  <c:v>-99</c:v>
                </c:pt>
                <c:pt idx="11">
                  <c:v>82.046341463414635</c:v>
                </c:pt>
                <c:pt idx="12">
                  <c:v>-99</c:v>
                </c:pt>
                <c:pt idx="13">
                  <c:v>-99</c:v>
                </c:pt>
                <c:pt idx="14">
                  <c:v>-99</c:v>
                </c:pt>
                <c:pt idx="15">
                  <c:v>-99</c:v>
                </c:pt>
                <c:pt idx="16">
                  <c:v>-99</c:v>
                </c:pt>
                <c:pt idx="17">
                  <c:v>-99</c:v>
                </c:pt>
                <c:pt idx="18">
                  <c:v>-99</c:v>
                </c:pt>
                <c:pt idx="19">
                  <c:v>-99</c:v>
                </c:pt>
                <c:pt idx="20">
                  <c:v>-99</c:v>
                </c:pt>
                <c:pt idx="21">
                  <c:v>-99</c:v>
                </c:pt>
                <c:pt idx="22">
                  <c:v>-99</c:v>
                </c:pt>
                <c:pt idx="23">
                  <c:v>-99</c:v>
                </c:pt>
                <c:pt idx="24">
                  <c:v>-99</c:v>
                </c:pt>
                <c:pt idx="25">
                  <c:v>-99</c:v>
                </c:pt>
                <c:pt idx="26">
                  <c:v>-99</c:v>
                </c:pt>
                <c:pt idx="27">
                  <c:v>-99</c:v>
                </c:pt>
                <c:pt idx="28">
                  <c:v>-99</c:v>
                </c:pt>
                <c:pt idx="29">
                  <c:v>-99</c:v>
                </c:pt>
                <c:pt idx="30">
                  <c:v>-99</c:v>
                </c:pt>
                <c:pt idx="31">
                  <c:v>-99</c:v>
                </c:pt>
                <c:pt idx="32">
                  <c:v>-99</c:v>
                </c:pt>
                <c:pt idx="33">
                  <c:v>-99</c:v>
                </c:pt>
                <c:pt idx="34">
                  <c:v>-99</c:v>
                </c:pt>
                <c:pt idx="35">
                  <c:v>-99</c:v>
                </c:pt>
                <c:pt idx="36">
                  <c:v>-99</c:v>
                </c:pt>
                <c:pt idx="37">
                  <c:v>-99</c:v>
                </c:pt>
                <c:pt idx="38">
                  <c:v>-99</c:v>
                </c:pt>
                <c:pt idx="39">
                  <c:v>-99</c:v>
                </c:pt>
                <c:pt idx="40">
                  <c:v>-99</c:v>
                </c:pt>
                <c:pt idx="41">
                  <c:v>-99</c:v>
                </c:pt>
                <c:pt idx="42">
                  <c:v>-99</c:v>
                </c:pt>
                <c:pt idx="43">
                  <c:v>-99</c:v>
                </c:pt>
                <c:pt idx="44">
                  <c:v>-99</c:v>
                </c:pt>
                <c:pt idx="45">
                  <c:v>-99</c:v>
                </c:pt>
                <c:pt idx="46">
                  <c:v>-99</c:v>
                </c:pt>
                <c:pt idx="47">
                  <c:v>-99</c:v>
                </c:pt>
                <c:pt idx="48">
                  <c:v>-99</c:v>
                </c:pt>
                <c:pt idx="49">
                  <c:v>-99</c:v>
                </c:pt>
                <c:pt idx="50">
                  <c:v>-99</c:v>
                </c:pt>
                <c:pt idx="51">
                  <c:v>-99</c:v>
                </c:pt>
                <c:pt idx="52">
                  <c:v>-99</c:v>
                </c:pt>
                <c:pt idx="53">
                  <c:v>-99</c:v>
                </c:pt>
                <c:pt idx="54">
                  <c:v>-99</c:v>
                </c:pt>
                <c:pt idx="55">
                  <c:v>-99</c:v>
                </c:pt>
                <c:pt idx="56">
                  <c:v>-99</c:v>
                </c:pt>
                <c:pt idx="57">
                  <c:v>-99</c:v>
                </c:pt>
                <c:pt idx="58">
                  <c:v>-99</c:v>
                </c:pt>
                <c:pt idx="59">
                  <c:v>-99</c:v>
                </c:pt>
                <c:pt idx="60">
                  <c:v>-99</c:v>
                </c:pt>
                <c:pt idx="61">
                  <c:v>-99</c:v>
                </c:pt>
                <c:pt idx="62">
                  <c:v>-99</c:v>
                </c:pt>
                <c:pt idx="63">
                  <c:v>-99</c:v>
                </c:pt>
                <c:pt idx="64">
                  <c:v>-99</c:v>
                </c:pt>
                <c:pt idx="65">
                  <c:v>-99</c:v>
                </c:pt>
                <c:pt idx="66">
                  <c:v>-99</c:v>
                </c:pt>
                <c:pt idx="67">
                  <c:v>69.744731707317072</c:v>
                </c:pt>
                <c:pt idx="68">
                  <c:v>-99</c:v>
                </c:pt>
                <c:pt idx="69">
                  <c:v>-99</c:v>
                </c:pt>
                <c:pt idx="70">
                  <c:v>-99</c:v>
                </c:pt>
                <c:pt idx="71">
                  <c:v>76.129024390243913</c:v>
                </c:pt>
                <c:pt idx="72">
                  <c:v>-99</c:v>
                </c:pt>
                <c:pt idx="73">
                  <c:v>-99</c:v>
                </c:pt>
                <c:pt idx="74">
                  <c:v>-99</c:v>
                </c:pt>
                <c:pt idx="75">
                  <c:v>-99</c:v>
                </c:pt>
                <c:pt idx="76">
                  <c:v>-99</c:v>
                </c:pt>
                <c:pt idx="77">
                  <c:v>-99</c:v>
                </c:pt>
                <c:pt idx="78">
                  <c:v>-99</c:v>
                </c:pt>
                <c:pt idx="79">
                  <c:v>-99</c:v>
                </c:pt>
                <c:pt idx="80">
                  <c:v>-99</c:v>
                </c:pt>
                <c:pt idx="81">
                  <c:v>-99</c:v>
                </c:pt>
                <c:pt idx="82">
                  <c:v>-99</c:v>
                </c:pt>
                <c:pt idx="83">
                  <c:v>78.618560975609753</c:v>
                </c:pt>
                <c:pt idx="84">
                  <c:v>-99</c:v>
                </c:pt>
                <c:pt idx="85">
                  <c:v>-99</c:v>
                </c:pt>
                <c:pt idx="86">
                  <c:v>-99</c:v>
                </c:pt>
                <c:pt idx="87">
                  <c:v>-99</c:v>
                </c:pt>
                <c:pt idx="88">
                  <c:v>-99</c:v>
                </c:pt>
                <c:pt idx="89">
                  <c:v>-99</c:v>
                </c:pt>
                <c:pt idx="90">
                  <c:v>-99</c:v>
                </c:pt>
                <c:pt idx="91">
                  <c:v>-99</c:v>
                </c:pt>
                <c:pt idx="92">
                  <c:v>-99</c:v>
                </c:pt>
                <c:pt idx="93">
                  <c:v>-99</c:v>
                </c:pt>
                <c:pt idx="94">
                  <c:v>-99</c:v>
                </c:pt>
                <c:pt idx="95">
                  <c:v>-99</c:v>
                </c:pt>
                <c:pt idx="96">
                  <c:v>-99</c:v>
                </c:pt>
                <c:pt idx="97">
                  <c:v>-99</c:v>
                </c:pt>
                <c:pt idx="98">
                  <c:v>-99</c:v>
                </c:pt>
                <c:pt idx="99">
                  <c:v>-99</c:v>
                </c:pt>
                <c:pt idx="100">
                  <c:v>-99</c:v>
                </c:pt>
                <c:pt idx="101">
                  <c:v>-99</c:v>
                </c:pt>
                <c:pt idx="102">
                  <c:v>-99</c:v>
                </c:pt>
                <c:pt idx="103">
                  <c:v>-99</c:v>
                </c:pt>
                <c:pt idx="104">
                  <c:v>-99</c:v>
                </c:pt>
                <c:pt idx="105">
                  <c:v>-99</c:v>
                </c:pt>
                <c:pt idx="106">
                  <c:v>-99</c:v>
                </c:pt>
                <c:pt idx="107">
                  <c:v>-99</c:v>
                </c:pt>
                <c:pt idx="108">
                  <c:v>68.532341463414653</c:v>
                </c:pt>
                <c:pt idx="109">
                  <c:v>-99</c:v>
                </c:pt>
                <c:pt idx="110">
                  <c:v>-99</c:v>
                </c:pt>
                <c:pt idx="111">
                  <c:v>-99</c:v>
                </c:pt>
                <c:pt idx="112">
                  <c:v>-99</c:v>
                </c:pt>
                <c:pt idx="113">
                  <c:v>-99</c:v>
                </c:pt>
                <c:pt idx="114">
                  <c:v>-99</c:v>
                </c:pt>
                <c:pt idx="115">
                  <c:v>-99</c:v>
                </c:pt>
                <c:pt idx="116">
                  <c:v>-99</c:v>
                </c:pt>
                <c:pt idx="117">
                  <c:v>-99</c:v>
                </c:pt>
                <c:pt idx="118">
                  <c:v>-99</c:v>
                </c:pt>
                <c:pt idx="119">
                  <c:v>-99</c:v>
                </c:pt>
                <c:pt idx="120">
                  <c:v>-99</c:v>
                </c:pt>
                <c:pt idx="121">
                  <c:v>-99</c:v>
                </c:pt>
                <c:pt idx="122">
                  <c:v>-99</c:v>
                </c:pt>
                <c:pt idx="123">
                  <c:v>-99</c:v>
                </c:pt>
                <c:pt idx="124">
                  <c:v>-99</c:v>
                </c:pt>
                <c:pt idx="125">
                  <c:v>-99</c:v>
                </c:pt>
                <c:pt idx="126">
                  <c:v>-99</c:v>
                </c:pt>
                <c:pt idx="127">
                  <c:v>-99</c:v>
                </c:pt>
                <c:pt idx="128">
                  <c:v>-99</c:v>
                </c:pt>
                <c:pt idx="129">
                  <c:v>-99</c:v>
                </c:pt>
                <c:pt idx="130">
                  <c:v>-99</c:v>
                </c:pt>
                <c:pt idx="131">
                  <c:v>-99</c:v>
                </c:pt>
                <c:pt idx="132">
                  <c:v>-99</c:v>
                </c:pt>
                <c:pt idx="133">
                  <c:v>-99</c:v>
                </c:pt>
                <c:pt idx="134">
                  <c:v>-99</c:v>
                </c:pt>
                <c:pt idx="135">
                  <c:v>-99</c:v>
                </c:pt>
                <c:pt idx="136">
                  <c:v>-99</c:v>
                </c:pt>
                <c:pt idx="137">
                  <c:v>-99</c:v>
                </c:pt>
                <c:pt idx="138">
                  <c:v>-99</c:v>
                </c:pt>
                <c:pt idx="139">
                  <c:v>-99</c:v>
                </c:pt>
                <c:pt idx="140">
                  <c:v>-99</c:v>
                </c:pt>
                <c:pt idx="141">
                  <c:v>-99</c:v>
                </c:pt>
                <c:pt idx="142">
                  <c:v>-99</c:v>
                </c:pt>
                <c:pt idx="143">
                  <c:v>-99</c:v>
                </c:pt>
                <c:pt idx="144">
                  <c:v>-99</c:v>
                </c:pt>
                <c:pt idx="145">
                  <c:v>-99</c:v>
                </c:pt>
                <c:pt idx="146">
                  <c:v>-99</c:v>
                </c:pt>
                <c:pt idx="147">
                  <c:v>-99</c:v>
                </c:pt>
                <c:pt idx="148">
                  <c:v>77.121951219512212</c:v>
                </c:pt>
                <c:pt idx="149">
                  <c:v>81.156097560975624</c:v>
                </c:pt>
                <c:pt idx="150">
                  <c:v>-99</c:v>
                </c:pt>
                <c:pt idx="151">
                  <c:v>-99</c:v>
                </c:pt>
                <c:pt idx="152">
                  <c:v>-99</c:v>
                </c:pt>
                <c:pt idx="153">
                  <c:v>-99</c:v>
                </c:pt>
                <c:pt idx="154">
                  <c:v>-99</c:v>
                </c:pt>
                <c:pt idx="155">
                  <c:v>-99</c:v>
                </c:pt>
                <c:pt idx="156">
                  <c:v>-99</c:v>
                </c:pt>
                <c:pt idx="157">
                  <c:v>-99</c:v>
                </c:pt>
                <c:pt idx="158">
                  <c:v>-99</c:v>
                </c:pt>
                <c:pt idx="159">
                  <c:v>62.298926829268297</c:v>
                </c:pt>
                <c:pt idx="160">
                  <c:v>-99</c:v>
                </c:pt>
                <c:pt idx="161">
                  <c:v>-99</c:v>
                </c:pt>
                <c:pt idx="162">
                  <c:v>-99</c:v>
                </c:pt>
                <c:pt idx="163">
                  <c:v>-99</c:v>
                </c:pt>
                <c:pt idx="164">
                  <c:v>-99</c:v>
                </c:pt>
                <c:pt idx="165">
                  <c:v>-99</c:v>
                </c:pt>
                <c:pt idx="166">
                  <c:v>-99</c:v>
                </c:pt>
                <c:pt idx="167">
                  <c:v>-99</c:v>
                </c:pt>
                <c:pt idx="168">
                  <c:v>-99</c:v>
                </c:pt>
                <c:pt idx="169">
                  <c:v>-99</c:v>
                </c:pt>
                <c:pt idx="170">
                  <c:v>-99</c:v>
                </c:pt>
                <c:pt idx="171">
                  <c:v>-99</c:v>
                </c:pt>
                <c:pt idx="172">
                  <c:v>-99</c:v>
                </c:pt>
                <c:pt idx="173">
                  <c:v>-99</c:v>
                </c:pt>
                <c:pt idx="174">
                  <c:v>-99</c:v>
                </c:pt>
                <c:pt idx="175">
                  <c:v>-99</c:v>
                </c:pt>
                <c:pt idx="176">
                  <c:v>72.982048780487816</c:v>
                </c:pt>
                <c:pt idx="177">
                  <c:v>-99</c:v>
                </c:pt>
                <c:pt idx="178">
                  <c:v>-99</c:v>
                </c:pt>
                <c:pt idx="179">
                  <c:v>-99</c:v>
                </c:pt>
                <c:pt idx="180">
                  <c:v>-99</c:v>
                </c:pt>
                <c:pt idx="181">
                  <c:v>-99</c:v>
                </c:pt>
                <c:pt idx="182">
                  <c:v>-99</c:v>
                </c:pt>
                <c:pt idx="183">
                  <c:v>-99</c:v>
                </c:pt>
                <c:pt idx="184">
                  <c:v>-99</c:v>
                </c:pt>
                <c:pt idx="185">
                  <c:v>-99</c:v>
                </c:pt>
                <c:pt idx="186">
                  <c:v>-99</c:v>
                </c:pt>
                <c:pt idx="187">
                  <c:v>67.507073170731715</c:v>
                </c:pt>
                <c:pt idx="188">
                  <c:v>-99</c:v>
                </c:pt>
                <c:pt idx="189">
                  <c:v>-99</c:v>
                </c:pt>
                <c:pt idx="190">
                  <c:v>-99</c:v>
                </c:pt>
                <c:pt idx="191">
                  <c:v>-99</c:v>
                </c:pt>
                <c:pt idx="192">
                  <c:v>-99</c:v>
                </c:pt>
                <c:pt idx="193">
                  <c:v>-99</c:v>
                </c:pt>
                <c:pt idx="194">
                  <c:v>-99</c:v>
                </c:pt>
                <c:pt idx="195">
                  <c:v>-99</c:v>
                </c:pt>
                <c:pt idx="196">
                  <c:v>-99</c:v>
                </c:pt>
                <c:pt idx="197">
                  <c:v>-99</c:v>
                </c:pt>
                <c:pt idx="198">
                  <c:v>-99</c:v>
                </c:pt>
                <c:pt idx="199">
                  <c:v>-99</c:v>
                </c:pt>
                <c:pt idx="200">
                  <c:v>-99</c:v>
                </c:pt>
                <c:pt idx="201">
                  <c:v>-99</c:v>
                </c:pt>
                <c:pt idx="202">
                  <c:v>-99</c:v>
                </c:pt>
                <c:pt idx="203">
                  <c:v>72.489000000000019</c:v>
                </c:pt>
                <c:pt idx="204">
                  <c:v>-99</c:v>
                </c:pt>
                <c:pt idx="205">
                  <c:v>-99</c:v>
                </c:pt>
                <c:pt idx="206">
                  <c:v>-99</c:v>
                </c:pt>
                <c:pt idx="207">
                  <c:v>-99</c:v>
                </c:pt>
                <c:pt idx="208">
                  <c:v>-99</c:v>
                </c:pt>
                <c:pt idx="209">
                  <c:v>-99</c:v>
                </c:pt>
                <c:pt idx="210">
                  <c:v>-99</c:v>
                </c:pt>
                <c:pt idx="211">
                  <c:v>-99</c:v>
                </c:pt>
                <c:pt idx="212">
                  <c:v>-99</c:v>
                </c:pt>
                <c:pt idx="213">
                  <c:v>-99</c:v>
                </c:pt>
                <c:pt idx="214">
                  <c:v>-99</c:v>
                </c:pt>
                <c:pt idx="215">
                  <c:v>-99</c:v>
                </c:pt>
                <c:pt idx="216">
                  <c:v>-99</c:v>
                </c:pt>
                <c:pt idx="217">
                  <c:v>71.410682926829281</c:v>
                </c:pt>
                <c:pt idx="218">
                  <c:v>-99</c:v>
                </c:pt>
                <c:pt idx="219">
                  <c:v>-99</c:v>
                </c:pt>
                <c:pt idx="220">
                  <c:v>-99</c:v>
                </c:pt>
                <c:pt idx="221">
                  <c:v>-99</c:v>
                </c:pt>
                <c:pt idx="222">
                  <c:v>-99</c:v>
                </c:pt>
                <c:pt idx="223">
                  <c:v>-99</c:v>
                </c:pt>
                <c:pt idx="224">
                  <c:v>-99</c:v>
                </c:pt>
                <c:pt idx="225">
                  <c:v>-99</c:v>
                </c:pt>
                <c:pt idx="226">
                  <c:v>-99</c:v>
                </c:pt>
              </c:numCache>
            </c:numRef>
          </c:yVal>
          <c:bubbleSize>
            <c:numRef>
              <c:f>Sheet1!$D$2:$D$228</c:f>
              <c:numCache>
                <c:formatCode>General</c:formatCode>
                <c:ptCount val="227"/>
                <c:pt idx="0">
                  <c:v>29824536</c:v>
                </c:pt>
                <c:pt idx="1">
                  <c:v>2900489</c:v>
                </c:pt>
                <c:pt idx="2">
                  <c:v>38481705</c:v>
                </c:pt>
                <c:pt idx="3">
                  <c:v>55128</c:v>
                </c:pt>
                <c:pt idx="4">
                  <c:v>78360</c:v>
                </c:pt>
                <c:pt idx="5">
                  <c:v>20820525</c:v>
                </c:pt>
                <c:pt idx="6">
                  <c:v>-99</c:v>
                </c:pt>
                <c:pt idx="7">
                  <c:v>89069</c:v>
                </c:pt>
                <c:pt idx="8">
                  <c:v>41086927</c:v>
                </c:pt>
                <c:pt idx="9">
                  <c:v>2969081</c:v>
                </c:pt>
                <c:pt idx="10">
                  <c:v>102384</c:v>
                </c:pt>
                <c:pt idx="11">
                  <c:v>22728300</c:v>
                </c:pt>
                <c:pt idx="12">
                  <c:v>8429991</c:v>
                </c:pt>
                <c:pt idx="13">
                  <c:v>9295784</c:v>
                </c:pt>
                <c:pt idx="14">
                  <c:v>371960</c:v>
                </c:pt>
                <c:pt idx="15">
                  <c:v>1317827</c:v>
                </c:pt>
                <c:pt idx="16">
                  <c:v>154695368</c:v>
                </c:pt>
                <c:pt idx="17">
                  <c:v>283221</c:v>
                </c:pt>
                <c:pt idx="18">
                  <c:v>9464000</c:v>
                </c:pt>
                <c:pt idx="19">
                  <c:v>11128246</c:v>
                </c:pt>
                <c:pt idx="20">
                  <c:v>324060</c:v>
                </c:pt>
                <c:pt idx="21">
                  <c:v>10050702</c:v>
                </c:pt>
                <c:pt idx="22">
                  <c:v>64798</c:v>
                </c:pt>
                <c:pt idx="23">
                  <c:v>741822</c:v>
                </c:pt>
                <c:pt idx="24">
                  <c:v>10496285</c:v>
                </c:pt>
                <c:pt idx="25">
                  <c:v>3833916</c:v>
                </c:pt>
                <c:pt idx="26">
                  <c:v>2003910</c:v>
                </c:pt>
                <c:pt idx="27">
                  <c:v>198656019</c:v>
                </c:pt>
                <c:pt idx="28">
                  <c:v>-99</c:v>
                </c:pt>
                <c:pt idx="29">
                  <c:v>-99</c:v>
                </c:pt>
                <c:pt idx="30">
                  <c:v>7305888</c:v>
                </c:pt>
                <c:pt idx="31">
                  <c:v>16460141</c:v>
                </c:pt>
                <c:pt idx="32">
                  <c:v>-99</c:v>
                </c:pt>
                <c:pt idx="33">
                  <c:v>9849569</c:v>
                </c:pt>
                <c:pt idx="34">
                  <c:v>14864646</c:v>
                </c:pt>
                <c:pt idx="35">
                  <c:v>21699631</c:v>
                </c:pt>
                <c:pt idx="36">
                  <c:v>34752128</c:v>
                </c:pt>
                <c:pt idx="37">
                  <c:v>-99</c:v>
                </c:pt>
                <c:pt idx="38">
                  <c:v>57570</c:v>
                </c:pt>
                <c:pt idx="39">
                  <c:v>-99</c:v>
                </c:pt>
                <c:pt idx="40">
                  <c:v>12448175</c:v>
                </c:pt>
                <c:pt idx="41">
                  <c:v>17464814</c:v>
                </c:pt>
                <c:pt idx="42">
                  <c:v>1350695000</c:v>
                </c:pt>
                <c:pt idx="43">
                  <c:v>47704427</c:v>
                </c:pt>
                <c:pt idx="44">
                  <c:v>717503</c:v>
                </c:pt>
                <c:pt idx="45">
                  <c:v>65705093</c:v>
                </c:pt>
                <c:pt idx="46">
                  <c:v>-99</c:v>
                </c:pt>
                <c:pt idx="47">
                  <c:v>-99</c:v>
                </c:pt>
                <c:pt idx="48">
                  <c:v>4805295</c:v>
                </c:pt>
                <c:pt idx="49">
                  <c:v>19839750</c:v>
                </c:pt>
                <c:pt idx="50">
                  <c:v>4267558</c:v>
                </c:pt>
                <c:pt idx="51">
                  <c:v>11270957</c:v>
                </c:pt>
                <c:pt idx="52">
                  <c:v>1128994</c:v>
                </c:pt>
                <c:pt idx="53">
                  <c:v>10510785</c:v>
                </c:pt>
                <c:pt idx="54">
                  <c:v>5591572</c:v>
                </c:pt>
                <c:pt idx="55">
                  <c:v>859652</c:v>
                </c:pt>
                <c:pt idx="56">
                  <c:v>71684</c:v>
                </c:pt>
                <c:pt idx="57">
                  <c:v>10276621</c:v>
                </c:pt>
                <c:pt idx="58">
                  <c:v>-99</c:v>
                </c:pt>
                <c:pt idx="59">
                  <c:v>15492264</c:v>
                </c:pt>
                <c:pt idx="60">
                  <c:v>-99</c:v>
                </c:pt>
                <c:pt idx="61">
                  <c:v>6297394</c:v>
                </c:pt>
                <c:pt idx="62">
                  <c:v>736296</c:v>
                </c:pt>
                <c:pt idx="63">
                  <c:v>6130922</c:v>
                </c:pt>
                <c:pt idx="64">
                  <c:v>1322696</c:v>
                </c:pt>
                <c:pt idx="65">
                  <c:v>91728849</c:v>
                </c:pt>
                <c:pt idx="66">
                  <c:v>-99</c:v>
                </c:pt>
                <c:pt idx="67">
                  <c:v>874742</c:v>
                </c:pt>
                <c:pt idx="68">
                  <c:v>5413971</c:v>
                </c:pt>
                <c:pt idx="69">
                  <c:v>65649570</c:v>
                </c:pt>
                <c:pt idx="70">
                  <c:v>-99</c:v>
                </c:pt>
                <c:pt idx="71">
                  <c:v>273814</c:v>
                </c:pt>
                <c:pt idx="72">
                  <c:v>1632572</c:v>
                </c:pt>
                <c:pt idx="73">
                  <c:v>1791225</c:v>
                </c:pt>
                <c:pt idx="74">
                  <c:v>-99</c:v>
                </c:pt>
                <c:pt idx="75">
                  <c:v>4490700</c:v>
                </c:pt>
                <c:pt idx="76">
                  <c:v>80425823</c:v>
                </c:pt>
                <c:pt idx="77">
                  <c:v>25366462</c:v>
                </c:pt>
                <c:pt idx="78">
                  <c:v>-99</c:v>
                </c:pt>
                <c:pt idx="79">
                  <c:v>11092771</c:v>
                </c:pt>
                <c:pt idx="80">
                  <c:v>56810</c:v>
                </c:pt>
                <c:pt idx="81">
                  <c:v>105483</c:v>
                </c:pt>
                <c:pt idx="82">
                  <c:v>-99</c:v>
                </c:pt>
                <c:pt idx="83">
                  <c:v>162810</c:v>
                </c:pt>
                <c:pt idx="84">
                  <c:v>15082831</c:v>
                </c:pt>
                <c:pt idx="85">
                  <c:v>-99</c:v>
                </c:pt>
                <c:pt idx="86">
                  <c:v>11451273</c:v>
                </c:pt>
                <c:pt idx="87">
                  <c:v>1663558</c:v>
                </c:pt>
                <c:pt idx="88">
                  <c:v>795369</c:v>
                </c:pt>
                <c:pt idx="89">
                  <c:v>10173775</c:v>
                </c:pt>
                <c:pt idx="90">
                  <c:v>7935846</c:v>
                </c:pt>
                <c:pt idx="91">
                  <c:v>-99</c:v>
                </c:pt>
                <c:pt idx="92">
                  <c:v>9920362</c:v>
                </c:pt>
                <c:pt idx="93">
                  <c:v>320716</c:v>
                </c:pt>
                <c:pt idx="94">
                  <c:v>1236686732</c:v>
                </c:pt>
                <c:pt idx="95">
                  <c:v>246864191</c:v>
                </c:pt>
                <c:pt idx="96">
                  <c:v>-99</c:v>
                </c:pt>
                <c:pt idx="97">
                  <c:v>32578209</c:v>
                </c:pt>
                <c:pt idx="98">
                  <c:v>4586897</c:v>
                </c:pt>
                <c:pt idx="99">
                  <c:v>85284</c:v>
                </c:pt>
                <c:pt idx="100">
                  <c:v>7910500</c:v>
                </c:pt>
                <c:pt idx="101">
                  <c:v>59539717</c:v>
                </c:pt>
                <c:pt idx="102">
                  <c:v>2707805</c:v>
                </c:pt>
                <c:pt idx="103">
                  <c:v>127561489</c:v>
                </c:pt>
                <c:pt idx="104">
                  <c:v>-99</c:v>
                </c:pt>
                <c:pt idx="105">
                  <c:v>6318000</c:v>
                </c:pt>
                <c:pt idx="106">
                  <c:v>16791425</c:v>
                </c:pt>
                <c:pt idx="107">
                  <c:v>43178141</c:v>
                </c:pt>
                <c:pt idx="108">
                  <c:v>100786</c:v>
                </c:pt>
                <c:pt idx="109">
                  <c:v>-99</c:v>
                </c:pt>
                <c:pt idx="110">
                  <c:v>-99</c:v>
                </c:pt>
                <c:pt idx="111">
                  <c:v>3250496</c:v>
                </c:pt>
                <c:pt idx="112">
                  <c:v>-99</c:v>
                </c:pt>
                <c:pt idx="113">
                  <c:v>-99</c:v>
                </c:pt>
                <c:pt idx="114">
                  <c:v>2034319</c:v>
                </c:pt>
                <c:pt idx="115">
                  <c:v>4424888</c:v>
                </c:pt>
                <c:pt idx="116">
                  <c:v>2051545</c:v>
                </c:pt>
                <c:pt idx="117">
                  <c:v>4190435</c:v>
                </c:pt>
                <c:pt idx="118">
                  <c:v>6154623</c:v>
                </c:pt>
                <c:pt idx="119">
                  <c:v>36656</c:v>
                </c:pt>
                <c:pt idx="120">
                  <c:v>2987773</c:v>
                </c:pt>
                <c:pt idx="121">
                  <c:v>530946</c:v>
                </c:pt>
                <c:pt idx="122">
                  <c:v>-99</c:v>
                </c:pt>
                <c:pt idx="123">
                  <c:v>-99</c:v>
                </c:pt>
                <c:pt idx="124">
                  <c:v>22293914</c:v>
                </c:pt>
                <c:pt idx="125">
                  <c:v>15906483</c:v>
                </c:pt>
                <c:pt idx="126">
                  <c:v>29239927</c:v>
                </c:pt>
                <c:pt idx="127">
                  <c:v>338442</c:v>
                </c:pt>
                <c:pt idx="128">
                  <c:v>14853572</c:v>
                </c:pt>
                <c:pt idx="129">
                  <c:v>419455</c:v>
                </c:pt>
                <c:pt idx="130">
                  <c:v>52555</c:v>
                </c:pt>
                <c:pt idx="131">
                  <c:v>-99</c:v>
                </c:pt>
                <c:pt idx="132">
                  <c:v>3796141</c:v>
                </c:pt>
                <c:pt idx="133">
                  <c:v>1255882</c:v>
                </c:pt>
                <c:pt idx="134">
                  <c:v>-99</c:v>
                </c:pt>
                <c:pt idx="135">
                  <c:v>120847477</c:v>
                </c:pt>
                <c:pt idx="136">
                  <c:v>-99</c:v>
                </c:pt>
                <c:pt idx="137">
                  <c:v>3559519</c:v>
                </c:pt>
                <c:pt idx="138">
                  <c:v>37579</c:v>
                </c:pt>
                <c:pt idx="139">
                  <c:v>2796484</c:v>
                </c:pt>
                <c:pt idx="140">
                  <c:v>-99</c:v>
                </c:pt>
                <c:pt idx="141">
                  <c:v>32521143</c:v>
                </c:pt>
                <c:pt idx="142">
                  <c:v>25203395</c:v>
                </c:pt>
                <c:pt idx="143">
                  <c:v>2259393</c:v>
                </c:pt>
                <c:pt idx="144">
                  <c:v>-99</c:v>
                </c:pt>
                <c:pt idx="145">
                  <c:v>27474377</c:v>
                </c:pt>
                <c:pt idx="146">
                  <c:v>16754962</c:v>
                </c:pt>
                <c:pt idx="147">
                  <c:v>-99</c:v>
                </c:pt>
                <c:pt idx="148">
                  <c:v>258000</c:v>
                </c:pt>
                <c:pt idx="149">
                  <c:v>4408100</c:v>
                </c:pt>
                <c:pt idx="150">
                  <c:v>5991733</c:v>
                </c:pt>
                <c:pt idx="151">
                  <c:v>17157042</c:v>
                </c:pt>
                <c:pt idx="152">
                  <c:v>168833776</c:v>
                </c:pt>
                <c:pt idx="153">
                  <c:v>-99</c:v>
                </c:pt>
                <c:pt idx="154">
                  <c:v>5018573</c:v>
                </c:pt>
                <c:pt idx="155">
                  <c:v>3314001</c:v>
                </c:pt>
                <c:pt idx="156">
                  <c:v>179160111</c:v>
                </c:pt>
                <c:pt idx="157">
                  <c:v>20754</c:v>
                </c:pt>
                <c:pt idx="158">
                  <c:v>3802281</c:v>
                </c:pt>
                <c:pt idx="159">
                  <c:v>7167010</c:v>
                </c:pt>
                <c:pt idx="160">
                  <c:v>6687361</c:v>
                </c:pt>
                <c:pt idx="161">
                  <c:v>29987800</c:v>
                </c:pt>
                <c:pt idx="162">
                  <c:v>96706764</c:v>
                </c:pt>
                <c:pt idx="163">
                  <c:v>38535873</c:v>
                </c:pt>
                <c:pt idx="164">
                  <c:v>10514844</c:v>
                </c:pt>
                <c:pt idx="165">
                  <c:v>3651545</c:v>
                </c:pt>
                <c:pt idx="166">
                  <c:v>2050514</c:v>
                </c:pt>
                <c:pt idx="167">
                  <c:v>-99</c:v>
                </c:pt>
                <c:pt idx="168">
                  <c:v>20058035</c:v>
                </c:pt>
                <c:pt idx="169">
                  <c:v>-99</c:v>
                </c:pt>
                <c:pt idx="170">
                  <c:v>11457801</c:v>
                </c:pt>
                <c:pt idx="171">
                  <c:v>-99</c:v>
                </c:pt>
                <c:pt idx="172">
                  <c:v>-99</c:v>
                </c:pt>
                <c:pt idx="173">
                  <c:v>-99</c:v>
                </c:pt>
                <c:pt idx="174">
                  <c:v>-99</c:v>
                </c:pt>
                <c:pt idx="175">
                  <c:v>-99</c:v>
                </c:pt>
                <c:pt idx="176">
                  <c:v>188889</c:v>
                </c:pt>
                <c:pt idx="177">
                  <c:v>31247</c:v>
                </c:pt>
                <c:pt idx="178">
                  <c:v>188098</c:v>
                </c:pt>
                <c:pt idx="179">
                  <c:v>28287855</c:v>
                </c:pt>
                <c:pt idx="180">
                  <c:v>13726021</c:v>
                </c:pt>
                <c:pt idx="181">
                  <c:v>7199077</c:v>
                </c:pt>
                <c:pt idx="182">
                  <c:v>88303</c:v>
                </c:pt>
                <c:pt idx="183">
                  <c:v>5978727</c:v>
                </c:pt>
                <c:pt idx="184">
                  <c:v>5312400</c:v>
                </c:pt>
                <c:pt idx="185">
                  <c:v>-99</c:v>
                </c:pt>
                <c:pt idx="186">
                  <c:v>2057159</c:v>
                </c:pt>
                <c:pt idx="187">
                  <c:v>549598</c:v>
                </c:pt>
                <c:pt idx="188">
                  <c:v>10195134</c:v>
                </c:pt>
                <c:pt idx="189">
                  <c:v>52341695</c:v>
                </c:pt>
                <c:pt idx="190">
                  <c:v>46773055</c:v>
                </c:pt>
                <c:pt idx="191">
                  <c:v>20328000</c:v>
                </c:pt>
                <c:pt idx="192">
                  <c:v>37195349</c:v>
                </c:pt>
                <c:pt idx="193">
                  <c:v>534541</c:v>
                </c:pt>
                <c:pt idx="194">
                  <c:v>1230985</c:v>
                </c:pt>
                <c:pt idx="195">
                  <c:v>9519374</c:v>
                </c:pt>
                <c:pt idx="196">
                  <c:v>7996861</c:v>
                </c:pt>
                <c:pt idx="197">
                  <c:v>-99</c:v>
                </c:pt>
                <c:pt idx="198">
                  <c:v>-99</c:v>
                </c:pt>
                <c:pt idx="199">
                  <c:v>8008990</c:v>
                </c:pt>
                <c:pt idx="200">
                  <c:v>47783107</c:v>
                </c:pt>
                <c:pt idx="201">
                  <c:v>66785001</c:v>
                </c:pt>
                <c:pt idx="202">
                  <c:v>6642928</c:v>
                </c:pt>
                <c:pt idx="203">
                  <c:v>104941</c:v>
                </c:pt>
                <c:pt idx="204">
                  <c:v>1337439</c:v>
                </c:pt>
                <c:pt idx="205">
                  <c:v>10777500</c:v>
                </c:pt>
                <c:pt idx="206">
                  <c:v>73997128</c:v>
                </c:pt>
                <c:pt idx="207">
                  <c:v>5172931</c:v>
                </c:pt>
                <c:pt idx="208">
                  <c:v>-99</c:v>
                </c:pt>
                <c:pt idx="209">
                  <c:v>9860</c:v>
                </c:pt>
                <c:pt idx="210">
                  <c:v>36345860</c:v>
                </c:pt>
                <c:pt idx="211">
                  <c:v>45593300</c:v>
                </c:pt>
                <c:pt idx="212">
                  <c:v>9205651</c:v>
                </c:pt>
                <c:pt idx="213">
                  <c:v>63700300</c:v>
                </c:pt>
                <c:pt idx="214">
                  <c:v>313873685</c:v>
                </c:pt>
                <c:pt idx="215">
                  <c:v>3395253</c:v>
                </c:pt>
                <c:pt idx="216">
                  <c:v>29774500</c:v>
                </c:pt>
                <c:pt idx="217">
                  <c:v>247262</c:v>
                </c:pt>
                <c:pt idx="218">
                  <c:v>-99</c:v>
                </c:pt>
                <c:pt idx="219">
                  <c:v>88772900</c:v>
                </c:pt>
                <c:pt idx="220">
                  <c:v>-99</c:v>
                </c:pt>
                <c:pt idx="221">
                  <c:v>-99</c:v>
                </c:pt>
                <c:pt idx="222">
                  <c:v>-99</c:v>
                </c:pt>
                <c:pt idx="223">
                  <c:v>-99</c:v>
                </c:pt>
                <c:pt idx="224">
                  <c:v>-99</c:v>
                </c:pt>
                <c:pt idx="225">
                  <c:v>14075099</c:v>
                </c:pt>
                <c:pt idx="226">
                  <c:v>13724317</c:v>
                </c:pt>
              </c:numCache>
            </c:numRef>
          </c:bubbleSize>
          <c:bubble3D val="0"/>
        </c:ser>
        <c:dLbls>
          <c:showLegendKey val="0"/>
          <c:showVal val="0"/>
          <c:showCatName val="0"/>
          <c:showSerName val="0"/>
          <c:showPercent val="0"/>
          <c:showBubbleSize val="0"/>
        </c:dLbls>
        <c:bubbleScale val="100"/>
        <c:showNegBubbles val="0"/>
        <c:axId val="225487720"/>
        <c:axId val="225815608"/>
      </c:bubbleChart>
      <c:valAx>
        <c:axId val="225487720"/>
        <c:scaling>
          <c:logBase val="10"/>
          <c:orientation val="minMax"/>
          <c:max val="120000"/>
          <c:min val="100"/>
        </c:scaling>
        <c:delete val="0"/>
        <c:axPos val="b"/>
        <c:numFmt formatCode="General" sourceLinked="1"/>
        <c:majorTickMark val="out"/>
        <c:minorTickMark val="out"/>
        <c:tickLblPos val="nextTo"/>
        <c:spPr>
          <a:ln>
            <a:solidFill>
              <a:schemeClr val="tx1"/>
            </a:solidFill>
          </a:ln>
        </c:spPr>
        <c:txPr>
          <a:bodyPr/>
          <a:lstStyle/>
          <a:p>
            <a:pPr>
              <a:defRPr sz="2200"/>
            </a:pPr>
            <a:endParaRPr lang="en-US"/>
          </a:p>
        </c:txPr>
        <c:crossAx val="225815608"/>
        <c:crosses val="autoZero"/>
        <c:crossBetween val="midCat"/>
      </c:valAx>
      <c:valAx>
        <c:axId val="225815608"/>
        <c:scaling>
          <c:orientation val="minMax"/>
          <c:max val="90"/>
          <c:min val="4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5487720"/>
        <c:crosses val="autoZero"/>
        <c:crossBetween val="midCat"/>
        <c:majorUnit val="10"/>
      </c:valAx>
    </c:plotArea>
    <c:plotVisOnly val="1"/>
    <c:dispBlanksAs val="gap"/>
    <c:showDLblsOverMax val="0"/>
  </c:chart>
  <c:txPr>
    <a:bodyPr/>
    <a:lstStyle/>
    <a:p>
      <a:pPr>
        <a:defRPr sz="1800"/>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814533070637602"/>
          <c:y val="2.5849159698773098E-2"/>
          <c:w val="0.72310114810678738"/>
          <c:h val="0.88416929133858269"/>
        </c:manualLayout>
      </c:layout>
      <c:barChart>
        <c:barDir val="bar"/>
        <c:grouping val="stacked"/>
        <c:varyColors val="0"/>
        <c:ser>
          <c:idx val="0"/>
          <c:order val="0"/>
          <c:spPr>
            <a:noFill/>
          </c:spPr>
          <c:invertIfNegative val="0"/>
          <c:val>
            <c:numRef>
              <c:f>z!$I$2:$I$23</c:f>
              <c:numCache>
                <c:formatCode>General</c:formatCode>
                <c:ptCount val="22"/>
                <c:pt idx="0">
                  <c:v>0.53789422814300003</c:v>
                </c:pt>
                <c:pt idx="1">
                  <c:v>0</c:v>
                </c:pt>
                <c:pt idx="2">
                  <c:v>21.272936296200001</c:v>
                </c:pt>
                <c:pt idx="3">
                  <c:v>25.4425170568</c:v>
                </c:pt>
                <c:pt idx="4">
                  <c:v>14.0644932778</c:v>
                </c:pt>
                <c:pt idx="5">
                  <c:v>27.4962404435</c:v>
                </c:pt>
                <c:pt idx="6">
                  <c:v>30.717902692799999</c:v>
                </c:pt>
                <c:pt idx="7">
                  <c:v>34.730497582200002</c:v>
                </c:pt>
                <c:pt idx="8">
                  <c:v>27.28012222689998</c:v>
                </c:pt>
                <c:pt idx="9">
                  <c:v>37.255178582699997</c:v>
                </c:pt>
                <c:pt idx="10">
                  <c:v>45.974347968299988</c:v>
                </c:pt>
                <c:pt idx="11">
                  <c:v>47.786139018</c:v>
                </c:pt>
                <c:pt idx="12">
                  <c:v>19.4566427836</c:v>
                </c:pt>
                <c:pt idx="13">
                  <c:v>52.348634703199998</c:v>
                </c:pt>
                <c:pt idx="14">
                  <c:v>58.870001891000001</c:v>
                </c:pt>
                <c:pt idx="15">
                  <c:v>64.606439722499772</c:v>
                </c:pt>
                <c:pt idx="16">
                  <c:v>31.253395607400009</c:v>
                </c:pt>
                <c:pt idx="17">
                  <c:v>59.752784773299993</c:v>
                </c:pt>
                <c:pt idx="18">
                  <c:v>55.288142614000002</c:v>
                </c:pt>
                <c:pt idx="19">
                  <c:v>63.690338615200012</c:v>
                </c:pt>
                <c:pt idx="20">
                  <c:v>64.092258465399993</c:v>
                </c:pt>
                <c:pt idx="21">
                  <c:v>83.954423069399994</c:v>
                </c:pt>
              </c:numCache>
            </c:numRef>
          </c:val>
        </c:ser>
        <c:ser>
          <c:idx val="1"/>
          <c:order val="1"/>
          <c:invertIfNegative val="0"/>
          <c:val>
            <c:numRef>
              <c:f>z!$J$2:$J$23</c:f>
              <c:numCache>
                <c:formatCode>General</c:formatCode>
                <c:ptCount val="22"/>
                <c:pt idx="0">
                  <c:v>42.543171114556998</c:v>
                </c:pt>
                <c:pt idx="1">
                  <c:v>77.234947516299869</c:v>
                </c:pt>
                <c:pt idx="2">
                  <c:v>4.8665620093999946</c:v>
                </c:pt>
                <c:pt idx="3">
                  <c:v>18.367346938799979</c:v>
                </c:pt>
                <c:pt idx="4">
                  <c:v>51.020408163299997</c:v>
                </c:pt>
                <c:pt idx="5">
                  <c:v>20.405161623399991</c:v>
                </c:pt>
                <c:pt idx="6">
                  <c:v>22.291993720499999</c:v>
                </c:pt>
                <c:pt idx="7">
                  <c:v>15.2276295133</c:v>
                </c:pt>
                <c:pt idx="8">
                  <c:v>47.880690737799988</c:v>
                </c:pt>
                <c:pt idx="9">
                  <c:v>29.670329670299999</c:v>
                </c:pt>
                <c:pt idx="10">
                  <c:v>16.012558869700001</c:v>
                </c:pt>
                <c:pt idx="11">
                  <c:v>12.8698398024</c:v>
                </c:pt>
                <c:pt idx="12">
                  <c:v>66.091051805299998</c:v>
                </c:pt>
                <c:pt idx="13">
                  <c:v>9.5761381475000036</c:v>
                </c:pt>
                <c:pt idx="14">
                  <c:v>5.4945054945000038</c:v>
                </c:pt>
                <c:pt idx="15">
                  <c:v>9.4191522763000002</c:v>
                </c:pt>
                <c:pt idx="16">
                  <c:v>62.954336021800003</c:v>
                </c:pt>
                <c:pt idx="17">
                  <c:v>19.152276295099998</c:v>
                </c:pt>
                <c:pt idx="18">
                  <c:v>27.315541601300001</c:v>
                </c:pt>
                <c:pt idx="19">
                  <c:v>19.937205651500001</c:v>
                </c:pt>
                <c:pt idx="20">
                  <c:v>21.824037748600009</c:v>
                </c:pt>
                <c:pt idx="21">
                  <c:v>7.6923076923000053</c:v>
                </c:pt>
              </c:numCache>
            </c:numRef>
          </c:val>
        </c:ser>
        <c:dLbls>
          <c:showLegendKey val="0"/>
          <c:showVal val="0"/>
          <c:showCatName val="0"/>
          <c:showSerName val="0"/>
          <c:showPercent val="0"/>
          <c:showBubbleSize val="0"/>
        </c:dLbls>
        <c:gapWidth val="500"/>
        <c:overlap val="100"/>
        <c:axId val="225817176"/>
        <c:axId val="225817568"/>
      </c:barChart>
      <c:scatterChart>
        <c:scatterStyle val="lineMarker"/>
        <c:varyColors val="0"/>
        <c:ser>
          <c:idx val="2"/>
          <c:order val="2"/>
          <c:spPr>
            <a:ln w="28575">
              <a:noFill/>
            </a:ln>
          </c:spPr>
          <c:marker>
            <c:symbol val="circle"/>
            <c:size val="5"/>
            <c:spPr>
              <a:solidFill>
                <a:schemeClr val="tx2"/>
              </a:solidFill>
              <a:ln>
                <a:noFill/>
              </a:ln>
            </c:spPr>
          </c:marker>
          <c:xVal>
            <c:numRef>
              <c:f>z!$K$2:$K$23</c:f>
              <c:numCache>
                <c:formatCode>General</c:formatCode>
                <c:ptCount val="22"/>
                <c:pt idx="0">
                  <c:v>12.628807957999999</c:v>
                </c:pt>
                <c:pt idx="1">
                  <c:v>18.6762158901</c:v>
                </c:pt>
                <c:pt idx="2">
                  <c:v>23.784710236499979</c:v>
                </c:pt>
                <c:pt idx="3">
                  <c:v>34.547697590599988</c:v>
                </c:pt>
                <c:pt idx="4">
                  <c:v>37.141416354699999</c:v>
                </c:pt>
                <c:pt idx="5">
                  <c:v>37.5463378468</c:v>
                </c:pt>
                <c:pt idx="6">
                  <c:v>41.703912039899997</c:v>
                </c:pt>
                <c:pt idx="7">
                  <c:v>42.265819403200013</c:v>
                </c:pt>
                <c:pt idx="8">
                  <c:v>51.612932274000002</c:v>
                </c:pt>
                <c:pt idx="9">
                  <c:v>52.482808095999999</c:v>
                </c:pt>
                <c:pt idx="10">
                  <c:v>54.137613274499998</c:v>
                </c:pt>
                <c:pt idx="11">
                  <c:v>54.379545611399998</c:v>
                </c:pt>
                <c:pt idx="12">
                  <c:v>54.461490435299993</c:v>
                </c:pt>
                <c:pt idx="13">
                  <c:v>57.218198354499997</c:v>
                </c:pt>
                <c:pt idx="14">
                  <c:v>61.6957475739</c:v>
                </c:pt>
                <c:pt idx="15">
                  <c:v>69.629987603199794</c:v>
                </c:pt>
                <c:pt idx="16">
                  <c:v>70.34287755399977</c:v>
                </c:pt>
                <c:pt idx="17">
                  <c:v>70.427824019699983</c:v>
                </c:pt>
                <c:pt idx="18">
                  <c:v>70.201800384799981</c:v>
                </c:pt>
                <c:pt idx="19">
                  <c:v>74.839337117399722</c:v>
                </c:pt>
                <c:pt idx="20">
                  <c:v>76.808114038399978</c:v>
                </c:pt>
                <c:pt idx="21">
                  <c:v>88.350027464999982</c:v>
                </c:pt>
              </c:numCache>
            </c:numRef>
          </c:xVal>
          <c:yVal>
            <c:numRef>
              <c:f>z!$L$2:$L$23</c:f>
              <c:numCache>
                <c:formatCode>General</c:formatCode>
                <c:ptCount val="22"/>
                <c:pt idx="0">
                  <c:v>0.52</c:v>
                </c:pt>
                <c:pt idx="1">
                  <c:v>1.5657142857142861</c:v>
                </c:pt>
                <c:pt idx="2">
                  <c:v>2.6114285714285721</c:v>
                </c:pt>
                <c:pt idx="3">
                  <c:v>3.6571428571428579</c:v>
                </c:pt>
                <c:pt idx="4">
                  <c:v>4.7028571428571428</c:v>
                </c:pt>
                <c:pt idx="5">
                  <c:v>5.74857142857143</c:v>
                </c:pt>
                <c:pt idx="6">
                  <c:v>6.7942857142857136</c:v>
                </c:pt>
                <c:pt idx="7">
                  <c:v>7.8400000000000016</c:v>
                </c:pt>
                <c:pt idx="8">
                  <c:v>8.8857142857142897</c:v>
                </c:pt>
                <c:pt idx="9">
                  <c:v>9.9314285714285706</c:v>
                </c:pt>
                <c:pt idx="10">
                  <c:v>10.97714285714286</c:v>
                </c:pt>
                <c:pt idx="11">
                  <c:v>12.02285714285715</c:v>
                </c:pt>
                <c:pt idx="12">
                  <c:v>13.068571428571429</c:v>
                </c:pt>
                <c:pt idx="13">
                  <c:v>14.114285714285719</c:v>
                </c:pt>
                <c:pt idx="14">
                  <c:v>15.160000000000011</c:v>
                </c:pt>
                <c:pt idx="15">
                  <c:v>16.205714285714279</c:v>
                </c:pt>
                <c:pt idx="16">
                  <c:v>17.25142857142858</c:v>
                </c:pt>
                <c:pt idx="17">
                  <c:v>18.297142857142859</c:v>
                </c:pt>
                <c:pt idx="18">
                  <c:v>19.342857142857149</c:v>
                </c:pt>
                <c:pt idx="19">
                  <c:v>20.388571428571431</c:v>
                </c:pt>
                <c:pt idx="20">
                  <c:v>21.434285714285721</c:v>
                </c:pt>
                <c:pt idx="21">
                  <c:v>22.48</c:v>
                </c:pt>
              </c:numCache>
            </c:numRef>
          </c:yVal>
          <c:smooth val="0"/>
        </c:ser>
        <c:dLbls>
          <c:showLegendKey val="0"/>
          <c:showVal val="0"/>
          <c:showCatName val="0"/>
          <c:showSerName val="0"/>
          <c:showPercent val="0"/>
          <c:showBubbleSize val="0"/>
        </c:dLbls>
        <c:axId val="225818352"/>
        <c:axId val="225817960"/>
      </c:scatterChart>
      <c:catAx>
        <c:axId val="225817176"/>
        <c:scaling>
          <c:orientation val="minMax"/>
        </c:scaling>
        <c:delete val="0"/>
        <c:axPos val="l"/>
        <c:majorTickMark val="none"/>
        <c:minorTickMark val="none"/>
        <c:tickLblPos val="none"/>
        <c:spPr>
          <a:ln w="7620">
            <a:solidFill>
              <a:schemeClr val="tx1"/>
            </a:solidFill>
          </a:ln>
        </c:spPr>
        <c:crossAx val="225817568"/>
        <c:crosses val="autoZero"/>
        <c:auto val="1"/>
        <c:lblAlgn val="ctr"/>
        <c:lblOffset val="100"/>
        <c:noMultiLvlLbl val="0"/>
      </c:catAx>
      <c:valAx>
        <c:axId val="225817568"/>
        <c:scaling>
          <c:orientation val="minMax"/>
          <c:max val="100"/>
          <c:min val="0"/>
        </c:scaling>
        <c:delete val="0"/>
        <c:axPos val="b"/>
        <c:majorGridlines>
          <c:spPr>
            <a:ln>
              <a:solidFill>
                <a:schemeClr val="accent6">
                  <a:lumMod val="60000"/>
                  <a:lumOff val="40000"/>
                </a:schemeClr>
              </a:solidFill>
            </a:ln>
          </c:spPr>
        </c:majorGridlines>
        <c:numFmt formatCode="General" sourceLinked="0"/>
        <c:majorTickMark val="out"/>
        <c:minorTickMark val="none"/>
        <c:tickLblPos val="nextTo"/>
        <c:spPr>
          <a:ln w="7620">
            <a:solidFill>
              <a:schemeClr val="tx1"/>
            </a:solidFill>
          </a:ln>
        </c:spPr>
        <c:txPr>
          <a:bodyPr/>
          <a:lstStyle/>
          <a:p>
            <a:pPr>
              <a:defRPr sz="1600"/>
            </a:pPr>
            <a:endParaRPr lang="en-US"/>
          </a:p>
        </c:txPr>
        <c:crossAx val="225817176"/>
        <c:crosses val="autoZero"/>
        <c:crossBetween val="between"/>
        <c:majorUnit val="20"/>
      </c:valAx>
      <c:valAx>
        <c:axId val="225817960"/>
        <c:scaling>
          <c:orientation val="minMax"/>
          <c:max val="23"/>
          <c:min val="0"/>
        </c:scaling>
        <c:delete val="1"/>
        <c:axPos val="r"/>
        <c:numFmt formatCode="General" sourceLinked="1"/>
        <c:majorTickMark val="out"/>
        <c:minorTickMark val="none"/>
        <c:tickLblPos val="nextTo"/>
        <c:crossAx val="225818352"/>
        <c:crosses val="max"/>
        <c:crossBetween val="midCat"/>
        <c:majorUnit val="1"/>
      </c:valAx>
      <c:valAx>
        <c:axId val="225818352"/>
        <c:scaling>
          <c:orientation val="minMax"/>
        </c:scaling>
        <c:delete val="1"/>
        <c:axPos val="b"/>
        <c:numFmt formatCode="General" sourceLinked="1"/>
        <c:majorTickMark val="out"/>
        <c:minorTickMark val="none"/>
        <c:tickLblPos val="nextTo"/>
        <c:crossAx val="225817960"/>
        <c:crosses val="autoZero"/>
        <c:crossBetween val="midCat"/>
      </c:valAx>
    </c:plotArea>
    <c:plotVisOnly val="1"/>
    <c:dispBlanksAs val="gap"/>
    <c:showDLblsOverMax val="0"/>
  </c:chart>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975413430009054E-2"/>
          <c:y val="8.0162000583260423E-2"/>
          <c:w val="0.85619718984638093"/>
          <c:h val="0.83770516185476818"/>
        </c:manualLayout>
      </c:layout>
      <c:barChart>
        <c:barDir val="col"/>
        <c:grouping val="clustered"/>
        <c:varyColors val="0"/>
        <c:ser>
          <c:idx val="0"/>
          <c:order val="2"/>
          <c:tx>
            <c:strRef>
              <c:f>Sheet1!$B$1</c:f>
              <c:strCache>
                <c:ptCount val="1"/>
                <c:pt idx="0">
                  <c:v>Capacity (MW)</c:v>
                </c:pt>
              </c:strCache>
            </c:strRef>
          </c:tx>
          <c:spPr>
            <a:solidFill>
              <a:schemeClr val="accent2"/>
            </a:solidFill>
          </c:spPr>
          <c:invertIfNegative val="0"/>
          <c:cat>
            <c:numRef>
              <c:f>Sheet1!$A$2:$A$52</c:f>
              <c:numCache>
                <c:formatCode>General</c:formatCode>
                <c:ptCount val="51"/>
                <c:pt idx="0">
                  <c:v>2011</c:v>
                </c:pt>
                <c:pt idx="1">
                  <c:v>2011</c:v>
                </c:pt>
                <c:pt idx="2">
                  <c:v>2011</c:v>
                </c:pt>
                <c:pt idx="3">
                  <c:v>2011</c:v>
                </c:pt>
                <c:pt idx="4">
                  <c:v>2011</c:v>
                </c:pt>
                <c:pt idx="5">
                  <c:v>2011</c:v>
                </c:pt>
                <c:pt idx="6">
                  <c:v>2011</c:v>
                </c:pt>
                <c:pt idx="7">
                  <c:v>2011</c:v>
                </c:pt>
                <c:pt idx="8">
                  <c:v>2011</c:v>
                </c:pt>
                <c:pt idx="9">
                  <c:v>2011</c:v>
                </c:pt>
                <c:pt idx="10">
                  <c:v>2011</c:v>
                </c:pt>
                <c:pt idx="11">
                  <c:v>2011</c:v>
                </c:pt>
                <c:pt idx="12">
                  <c:v>2012</c:v>
                </c:pt>
                <c:pt idx="13">
                  <c:v>2012</c:v>
                </c:pt>
                <c:pt idx="14">
                  <c:v>2012</c:v>
                </c:pt>
                <c:pt idx="15">
                  <c:v>2012</c:v>
                </c:pt>
                <c:pt idx="16">
                  <c:v>2012</c:v>
                </c:pt>
                <c:pt idx="17">
                  <c:v>2012</c:v>
                </c:pt>
                <c:pt idx="18">
                  <c:v>2012</c:v>
                </c:pt>
                <c:pt idx="19">
                  <c:v>2012</c:v>
                </c:pt>
                <c:pt idx="20">
                  <c:v>2012</c:v>
                </c:pt>
                <c:pt idx="21">
                  <c:v>2012</c:v>
                </c:pt>
                <c:pt idx="22">
                  <c:v>2012</c:v>
                </c:pt>
                <c:pt idx="23">
                  <c:v>2012</c:v>
                </c:pt>
                <c:pt idx="24">
                  <c:v>2013</c:v>
                </c:pt>
                <c:pt idx="25">
                  <c:v>2013</c:v>
                </c:pt>
                <c:pt idx="26">
                  <c:v>2013</c:v>
                </c:pt>
                <c:pt idx="27">
                  <c:v>2013</c:v>
                </c:pt>
                <c:pt idx="28">
                  <c:v>2013</c:v>
                </c:pt>
                <c:pt idx="29">
                  <c:v>2013</c:v>
                </c:pt>
                <c:pt idx="30">
                  <c:v>2013</c:v>
                </c:pt>
                <c:pt idx="31">
                  <c:v>2013</c:v>
                </c:pt>
                <c:pt idx="32">
                  <c:v>2013</c:v>
                </c:pt>
                <c:pt idx="33">
                  <c:v>2013</c:v>
                </c:pt>
                <c:pt idx="34">
                  <c:v>2013</c:v>
                </c:pt>
                <c:pt idx="35">
                  <c:v>2013</c:v>
                </c:pt>
                <c:pt idx="36">
                  <c:v>2014</c:v>
                </c:pt>
                <c:pt idx="37">
                  <c:v>2014</c:v>
                </c:pt>
                <c:pt idx="38">
                  <c:v>2014</c:v>
                </c:pt>
                <c:pt idx="39">
                  <c:v>2014</c:v>
                </c:pt>
                <c:pt idx="40">
                  <c:v>2014</c:v>
                </c:pt>
                <c:pt idx="41">
                  <c:v>2014</c:v>
                </c:pt>
                <c:pt idx="42">
                  <c:v>2014</c:v>
                </c:pt>
                <c:pt idx="43">
                  <c:v>2014</c:v>
                </c:pt>
                <c:pt idx="44">
                  <c:v>2014</c:v>
                </c:pt>
                <c:pt idx="45">
                  <c:v>2014</c:v>
                </c:pt>
                <c:pt idx="46">
                  <c:v>2014</c:v>
                </c:pt>
                <c:pt idx="47">
                  <c:v>2014</c:v>
                </c:pt>
                <c:pt idx="48">
                  <c:v>2015</c:v>
                </c:pt>
                <c:pt idx="49">
                  <c:v>2015</c:v>
                </c:pt>
                <c:pt idx="50">
                  <c:v>2015</c:v>
                </c:pt>
              </c:numCache>
            </c:numRef>
          </c:cat>
          <c:val>
            <c:numRef>
              <c:f>Sheet1!$B$2:$B$52</c:f>
              <c:numCache>
                <c:formatCode>General</c:formatCode>
                <c:ptCount val="51"/>
                <c:pt idx="0">
                  <c:v>56.209499999999998</c:v>
                </c:pt>
                <c:pt idx="1">
                  <c:v>62.728000000000002</c:v>
                </c:pt>
                <c:pt idx="2">
                  <c:v>77.9495</c:v>
                </c:pt>
                <c:pt idx="3">
                  <c:v>73.509</c:v>
                </c:pt>
                <c:pt idx="4">
                  <c:v>110.72</c:v>
                </c:pt>
                <c:pt idx="5">
                  <c:v>160.196</c:v>
                </c:pt>
                <c:pt idx="6">
                  <c:v>51.6935</c:v>
                </c:pt>
                <c:pt idx="7">
                  <c:v>55.100999999999999</c:v>
                </c:pt>
                <c:pt idx="8">
                  <c:v>65.778999999999996</c:v>
                </c:pt>
                <c:pt idx="9">
                  <c:v>43.210500000000003</c:v>
                </c:pt>
                <c:pt idx="10">
                  <c:v>46.794499999999999</c:v>
                </c:pt>
                <c:pt idx="11">
                  <c:v>38.226999999999997</c:v>
                </c:pt>
                <c:pt idx="12">
                  <c:v>33.880000000000003</c:v>
                </c:pt>
                <c:pt idx="13">
                  <c:v>49.955500000000001</c:v>
                </c:pt>
                <c:pt idx="14">
                  <c:v>61.335500000000003</c:v>
                </c:pt>
                <c:pt idx="15">
                  <c:v>69.817999999999998</c:v>
                </c:pt>
                <c:pt idx="16">
                  <c:v>121.79049999999999</c:v>
                </c:pt>
                <c:pt idx="17">
                  <c:v>175.84399999999999</c:v>
                </c:pt>
                <c:pt idx="18">
                  <c:v>77.906499999999994</c:v>
                </c:pt>
                <c:pt idx="19">
                  <c:v>87.063999999999993</c:v>
                </c:pt>
                <c:pt idx="20">
                  <c:v>93.871499999999997</c:v>
                </c:pt>
                <c:pt idx="21">
                  <c:v>71.555999999999997</c:v>
                </c:pt>
                <c:pt idx="22">
                  <c:v>71.771000000000001</c:v>
                </c:pt>
                <c:pt idx="23">
                  <c:v>104.22499999999999</c:v>
                </c:pt>
                <c:pt idx="24">
                  <c:v>49.387</c:v>
                </c:pt>
                <c:pt idx="25">
                  <c:v>53.561999999999998</c:v>
                </c:pt>
                <c:pt idx="26">
                  <c:v>56.463500000000003</c:v>
                </c:pt>
                <c:pt idx="27">
                  <c:v>59.140999999999998</c:v>
                </c:pt>
                <c:pt idx="28">
                  <c:v>74.411500000000004</c:v>
                </c:pt>
                <c:pt idx="29">
                  <c:v>83.073499999999996</c:v>
                </c:pt>
                <c:pt idx="30">
                  <c:v>57.993499999999997</c:v>
                </c:pt>
                <c:pt idx="31">
                  <c:v>52.487499999999997</c:v>
                </c:pt>
                <c:pt idx="32">
                  <c:v>52.544499999999999</c:v>
                </c:pt>
                <c:pt idx="33">
                  <c:v>57.796500000000002</c:v>
                </c:pt>
                <c:pt idx="34">
                  <c:v>42.222000000000001</c:v>
                </c:pt>
                <c:pt idx="35">
                  <c:v>50.8</c:v>
                </c:pt>
                <c:pt idx="36">
                  <c:v>55.0745</c:v>
                </c:pt>
                <c:pt idx="37">
                  <c:v>54.37</c:v>
                </c:pt>
                <c:pt idx="38">
                  <c:v>56.179499999999997</c:v>
                </c:pt>
                <c:pt idx="39">
                  <c:v>52.643500000000003</c:v>
                </c:pt>
                <c:pt idx="40">
                  <c:v>64.55</c:v>
                </c:pt>
                <c:pt idx="41">
                  <c:v>57.908499999999997</c:v>
                </c:pt>
                <c:pt idx="42">
                  <c:v>65.036500000000004</c:v>
                </c:pt>
                <c:pt idx="43">
                  <c:v>58.520499999999998</c:v>
                </c:pt>
                <c:pt idx="44">
                  <c:v>65.426000000000002</c:v>
                </c:pt>
                <c:pt idx="45">
                  <c:v>68.145499999999998</c:v>
                </c:pt>
                <c:pt idx="46">
                  <c:v>59.691499999999998</c:v>
                </c:pt>
                <c:pt idx="47">
                  <c:v>51.619</c:v>
                </c:pt>
                <c:pt idx="48">
                  <c:v>42.96</c:v>
                </c:pt>
                <c:pt idx="49">
                  <c:v>45.686</c:v>
                </c:pt>
                <c:pt idx="50">
                  <c:v>29.786000000000001</c:v>
                </c:pt>
              </c:numCache>
            </c:numRef>
          </c:val>
        </c:ser>
        <c:dLbls>
          <c:showLegendKey val="0"/>
          <c:showVal val="0"/>
          <c:showCatName val="0"/>
          <c:showSerName val="0"/>
          <c:showPercent val="0"/>
          <c:showBubbleSize val="0"/>
        </c:dLbls>
        <c:gapWidth val="70"/>
        <c:axId val="226650624"/>
        <c:axId val="226651016"/>
      </c:barChart>
      <c:scatterChart>
        <c:scatterStyle val="lineMarker"/>
        <c:varyColors val="0"/>
        <c:ser>
          <c:idx val="1"/>
          <c:order val="0"/>
          <c:tx>
            <c:strRef>
              <c:f>Sheet1!$C$1</c:f>
              <c:strCache>
                <c:ptCount val="1"/>
                <c:pt idx="0">
                  <c:v>Total cost</c:v>
                </c:pt>
              </c:strCache>
            </c:strRef>
          </c:tx>
          <c:spPr>
            <a:ln w="50800">
              <a:solidFill>
                <a:schemeClr val="tx2"/>
              </a:solidFill>
            </a:ln>
          </c:spPr>
          <c:marker>
            <c:symbol val="none"/>
          </c:marker>
          <c:xVal>
            <c:numRef>
              <c:f>Sheet1!$D$2:$D$52</c:f>
              <c:numCache>
                <c:formatCode>General</c:formatCode>
                <c:ptCount val="5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numCache>
            </c:numRef>
          </c:xVal>
          <c:yVal>
            <c:numRef>
              <c:f>Sheet1!$C$2:$C$52</c:f>
              <c:numCache>
                <c:formatCode>General</c:formatCode>
                <c:ptCount val="51"/>
                <c:pt idx="0">
                  <c:v>3.4729569639137918</c:v>
                </c:pt>
                <c:pt idx="1">
                  <c:v>3.8419095463815336</c:v>
                </c:pt>
                <c:pt idx="2">
                  <c:v>4.2966113385412115</c:v>
                </c:pt>
                <c:pt idx="3">
                  <c:v>4.6747515422912107</c:v>
                </c:pt>
                <c:pt idx="4">
                  <c:v>5.1912237398315337</c:v>
                </c:pt>
                <c:pt idx="5">
                  <c:v>5.8744380610654048</c:v>
                </c:pt>
                <c:pt idx="6">
                  <c:v>6.0865470227589533</c:v>
                </c:pt>
                <c:pt idx="7">
                  <c:v>6.3195904694202429</c:v>
                </c:pt>
                <c:pt idx="8">
                  <c:v>6.6079655210008887</c:v>
                </c:pt>
                <c:pt idx="9">
                  <c:v>6.8028927352508886</c:v>
                </c:pt>
                <c:pt idx="10">
                  <c:v>7.013421201250889</c:v>
                </c:pt>
                <c:pt idx="11">
                  <c:v>7.1866630362831465</c:v>
                </c:pt>
                <c:pt idx="12">
                  <c:v>7.3233559785815343</c:v>
                </c:pt>
                <c:pt idx="13">
                  <c:v>7.5231115259847599</c:v>
                </c:pt>
                <c:pt idx="14">
                  <c:v>7.7619686575137923</c:v>
                </c:pt>
                <c:pt idx="15">
                  <c:v>7.9985828296266952</c:v>
                </c:pt>
                <c:pt idx="16">
                  <c:v>8.4006509866912111</c:v>
                </c:pt>
                <c:pt idx="17">
                  <c:v>8.979526067884759</c:v>
                </c:pt>
                <c:pt idx="18">
                  <c:v>9.2243502774895987</c:v>
                </c:pt>
                <c:pt idx="19">
                  <c:v>9.5021084999049226</c:v>
                </c:pt>
                <c:pt idx="20">
                  <c:v>9.8064828766710512</c:v>
                </c:pt>
                <c:pt idx="21">
                  <c:v>10.037304359360567</c:v>
                </c:pt>
                <c:pt idx="22">
                  <c:v>10.269565767941211</c:v>
                </c:pt>
                <c:pt idx="23">
                  <c:v>10.603995448134761</c:v>
                </c:pt>
                <c:pt idx="24">
                  <c:v>10.746550031346375</c:v>
                </c:pt>
                <c:pt idx="25">
                  <c:v>10.899796209448402</c:v>
                </c:pt>
                <c:pt idx="26">
                  <c:v>11.063065033038647</c:v>
                </c:pt>
                <c:pt idx="27">
                  <c:v>11.233829972975435</c:v>
                </c:pt>
                <c:pt idx="28">
                  <c:v>11.445106227246518</c:v>
                </c:pt>
                <c:pt idx="29">
                  <c:v>11.678928666612283</c:v>
                </c:pt>
                <c:pt idx="30">
                  <c:v>11.840022358845061</c:v>
                </c:pt>
                <c:pt idx="31">
                  <c:v>11.981026966307635</c:v>
                </c:pt>
                <c:pt idx="32">
                  <c:v>12.125673856309888</c:v>
                </c:pt>
                <c:pt idx="33">
                  <c:v>12.280604431204273</c:v>
                </c:pt>
                <c:pt idx="34">
                  <c:v>12.39052979885674</c:v>
                </c:pt>
                <c:pt idx="35">
                  <c:v>12.508967032953029</c:v>
                </c:pt>
                <c:pt idx="36">
                  <c:v>12.663258797770307</c:v>
                </c:pt>
                <c:pt idx="37">
                  <c:v>12.812271268961386</c:v>
                </c:pt>
                <c:pt idx="38">
                  <c:v>12.963304229660665</c:v>
                </c:pt>
                <c:pt idx="39">
                  <c:v>13.105850597736808</c:v>
                </c:pt>
                <c:pt idx="40">
                  <c:v>13.280012426235405</c:v>
                </c:pt>
                <c:pt idx="41">
                  <c:v>13.434760992694203</c:v>
                </c:pt>
                <c:pt idx="42">
                  <c:v>13.608230015583233</c:v>
                </c:pt>
                <c:pt idx="43">
                  <c:v>13.763298552786569</c:v>
                </c:pt>
                <c:pt idx="44">
                  <c:v>13.933751464399771</c:v>
                </c:pt>
                <c:pt idx="45">
                  <c:v>14.107957087668478</c:v>
                </c:pt>
                <c:pt idx="46">
                  <c:v>14.246177154127261</c:v>
                </c:pt>
                <c:pt idx="47">
                  <c:v>14.37664214111113</c:v>
                </c:pt>
                <c:pt idx="48">
                  <c:v>14.486487611009526</c:v>
                </c:pt>
                <c:pt idx="49">
                  <c:v>14.601516745376346</c:v>
                </c:pt>
                <c:pt idx="50">
                  <c:v>14.67586010216492</c:v>
                </c:pt>
              </c:numCache>
            </c:numRef>
          </c:yVal>
          <c:smooth val="0"/>
        </c:ser>
        <c:ser>
          <c:idx val="3"/>
          <c:order val="1"/>
          <c:tx>
            <c:strRef>
              <c:f>Sheet1!#REF!</c:f>
              <c:strCache>
                <c:ptCount val="1"/>
                <c:pt idx="0">
                  <c:v>#REF!</c:v>
                </c:pt>
              </c:strCache>
            </c:strRef>
          </c:tx>
          <c:spPr>
            <a:ln w="50800">
              <a:solidFill>
                <a:schemeClr val="bg2"/>
              </a:solidFill>
            </a:ln>
          </c:spPr>
          <c:marker>
            <c:symbol val="none"/>
          </c:marker>
          <c:xVal>
            <c:numRef>
              <c:f>Sheet1!$D$2:$D$52</c:f>
              <c:numCache>
                <c:formatCode>General</c:formatCode>
                <c:ptCount val="5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numCache>
            </c:numRef>
          </c:xVal>
          <c:yVal>
            <c:numRef>
              <c:f>Sheet1!#REF!</c:f>
              <c:numCache>
                <c:formatCode>General</c:formatCode>
                <c:ptCount val="1"/>
                <c:pt idx="0">
                  <c:v>1</c:v>
                </c:pt>
              </c:numCache>
            </c:numRef>
          </c:yVal>
          <c:smooth val="0"/>
        </c:ser>
        <c:dLbls>
          <c:showLegendKey val="0"/>
          <c:showVal val="0"/>
          <c:showCatName val="0"/>
          <c:showSerName val="0"/>
          <c:showPercent val="0"/>
          <c:showBubbleSize val="0"/>
        </c:dLbls>
        <c:axId val="226651800"/>
        <c:axId val="226651408"/>
      </c:scatterChart>
      <c:catAx>
        <c:axId val="226650624"/>
        <c:scaling>
          <c:orientation val="minMax"/>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226651016"/>
        <c:crosses val="autoZero"/>
        <c:auto val="1"/>
        <c:lblAlgn val="ctr"/>
        <c:lblOffset val="100"/>
        <c:tickLblSkip val="12"/>
        <c:tickMarkSkip val="12"/>
        <c:noMultiLvlLbl val="1"/>
      </c:catAx>
      <c:valAx>
        <c:axId val="226651016"/>
        <c:scaling>
          <c:orientation val="minMax"/>
          <c:max val="200"/>
          <c:min val="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6650624"/>
        <c:crosses val="autoZero"/>
        <c:crossBetween val="between"/>
        <c:majorUnit val="40"/>
      </c:valAx>
      <c:valAx>
        <c:axId val="226651408"/>
        <c:scaling>
          <c:orientation val="minMax"/>
          <c:max val="15"/>
          <c:min val="0"/>
        </c:scaling>
        <c:delete val="0"/>
        <c:axPos val="r"/>
        <c:numFmt formatCode="General" sourceLinked="1"/>
        <c:majorTickMark val="out"/>
        <c:minorTickMark val="none"/>
        <c:tickLblPos val="nextTo"/>
        <c:spPr>
          <a:ln>
            <a:solidFill>
              <a:schemeClr val="tx1"/>
            </a:solidFill>
          </a:ln>
        </c:spPr>
        <c:txPr>
          <a:bodyPr/>
          <a:lstStyle/>
          <a:p>
            <a:pPr>
              <a:defRPr sz="2200"/>
            </a:pPr>
            <a:endParaRPr lang="en-US"/>
          </a:p>
        </c:txPr>
        <c:crossAx val="226651800"/>
        <c:crosses val="max"/>
        <c:crossBetween val="midCat"/>
        <c:majorUnit val="3"/>
      </c:valAx>
      <c:valAx>
        <c:axId val="226651800"/>
        <c:scaling>
          <c:orientation val="minMax"/>
        </c:scaling>
        <c:delete val="1"/>
        <c:axPos val="b"/>
        <c:numFmt formatCode="General" sourceLinked="1"/>
        <c:majorTickMark val="out"/>
        <c:minorTickMark val="none"/>
        <c:tickLblPos val="nextTo"/>
        <c:crossAx val="226651408"/>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88260868687237"/>
          <c:y val="3.2013852435112275E-2"/>
          <c:w val="0.86701217874545389"/>
          <c:h val="0.88782414698162726"/>
        </c:manualLayout>
      </c:layout>
      <c:areaChart>
        <c:grouping val="standard"/>
        <c:varyColors val="0"/>
        <c:ser>
          <c:idx val="0"/>
          <c:order val="0"/>
          <c:tx>
            <c:strRef>
              <c:f>Sheet1!$B$1</c:f>
              <c:strCache>
                <c:ptCount val="1"/>
                <c:pt idx="0">
                  <c:v>Income young</c:v>
                </c:pt>
              </c:strCache>
            </c:strRef>
          </c:tx>
          <c:spPr>
            <a:solidFill>
              <a:srgbClr val="FFE07F">
                <a:alpha val="60000"/>
              </a:srgbClr>
            </a:solidFill>
            <a:ln w="50800">
              <a:noFill/>
            </a:ln>
          </c:spPr>
          <c:cat>
            <c:numRef>
              <c:f>Sheet1!$A$2:$A$65</c:f>
              <c:numCache>
                <c:formatCode>General</c:formatCode>
                <c:ptCount val="6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numCache>
            </c:numRef>
          </c:cat>
          <c:val>
            <c:numRef>
              <c:f>Sheet1!$B$2:$B$65</c:f>
              <c:numCache>
                <c:formatCode>General</c:formatCode>
                <c:ptCount val="64"/>
                <c:pt idx="1">
                  <c:v>4032.15339203132</c:v>
                </c:pt>
                <c:pt idx="2">
                  <c:v>5980.716054353562</c:v>
                </c:pt>
                <c:pt idx="3">
                  <c:v>2599.9804702406923</c:v>
                </c:pt>
                <c:pt idx="4">
                  <c:v>7178.8775987069639</c:v>
                </c:pt>
                <c:pt idx="5">
                  <c:v>3463.9034745819722</c:v>
                </c:pt>
                <c:pt idx="6">
                  <c:v>3262.9068224988155</c:v>
                </c:pt>
                <c:pt idx="7">
                  <c:v>1909.620296166762</c:v>
                </c:pt>
                <c:pt idx="8">
                  <c:v>1306.2659112258611</c:v>
                </c:pt>
                <c:pt idx="10">
                  <c:v>33821.839045943256</c:v>
                </c:pt>
                <c:pt idx="11">
                  <c:v>32032.580130971986</c:v>
                </c:pt>
                <c:pt idx="12">
                  <c:v>30231.741862704934</c:v>
                </c:pt>
                <c:pt idx="13">
                  <c:v>24438.030371051904</c:v>
                </c:pt>
                <c:pt idx="14">
                  <c:v>24514.675024033855</c:v>
                </c:pt>
                <c:pt idx="15">
                  <c:v>25127.693215989078</c:v>
                </c:pt>
                <c:pt idx="16">
                  <c:v>24471.452668287879</c:v>
                </c:pt>
                <c:pt idx="17">
                  <c:v>22930.496863157023</c:v>
                </c:pt>
              </c:numCache>
            </c:numRef>
          </c:val>
        </c:ser>
        <c:dLbls>
          <c:showLegendKey val="0"/>
          <c:showVal val="0"/>
          <c:showCatName val="0"/>
          <c:showSerName val="0"/>
          <c:showPercent val="0"/>
          <c:showBubbleSize val="0"/>
        </c:dLbls>
        <c:axId val="226652584"/>
        <c:axId val="226652976"/>
      </c:areaChart>
      <c:areaChart>
        <c:grouping val="standard"/>
        <c:varyColors val="0"/>
        <c:ser>
          <c:idx val="3"/>
          <c:order val="3"/>
          <c:tx>
            <c:strRef>
              <c:f>Sheet1!$C$1</c:f>
              <c:strCache>
                <c:ptCount val="1"/>
                <c:pt idx="0">
                  <c:v>Income older</c:v>
                </c:pt>
              </c:strCache>
            </c:strRef>
          </c:tx>
          <c:spPr>
            <a:solidFill>
              <a:srgbClr val="FFE07F">
                <a:alpha val="60000"/>
              </a:srgbClr>
            </a:solidFill>
          </c:spPr>
          <c:cat>
            <c:numRef>
              <c:f>Sheet1!$A$2:$A$83</c:f>
              <c:numCache>
                <c:formatCode>General</c:formatCode>
                <c:ptCount val="8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numCache>
            </c:numRef>
          </c:cat>
          <c:val>
            <c:numRef>
              <c:f>Sheet1!$C$2:$C$65</c:f>
              <c:numCache>
                <c:formatCode>General</c:formatCode>
                <c:ptCount val="64"/>
                <c:pt idx="19">
                  <c:v>34824.781633075916</c:v>
                </c:pt>
                <c:pt idx="20">
                  <c:v>35103.162109104029</c:v>
                </c:pt>
                <c:pt idx="21">
                  <c:v>34206.909783430681</c:v>
                </c:pt>
                <c:pt idx="22">
                  <c:v>31548.142127337491</c:v>
                </c:pt>
                <c:pt idx="23">
                  <c:v>33084.562548339585</c:v>
                </c:pt>
                <c:pt idx="24">
                  <c:v>36904.820375071358</c:v>
                </c:pt>
                <c:pt idx="25">
                  <c:v>38942.953425977103</c:v>
                </c:pt>
                <c:pt idx="26">
                  <c:v>41805.678388252651</c:v>
                </c:pt>
                <c:pt idx="28">
                  <c:v>34562.97314537871</c:v>
                </c:pt>
                <c:pt idx="29">
                  <c:v>34487.308750043579</c:v>
                </c:pt>
                <c:pt idx="30">
                  <c:v>34465.941812931131</c:v>
                </c:pt>
                <c:pt idx="31">
                  <c:v>33185.222480157609</c:v>
                </c:pt>
                <c:pt idx="32">
                  <c:v>33538.439939348289</c:v>
                </c:pt>
                <c:pt idx="33">
                  <c:v>36406.100253925826</c:v>
                </c:pt>
                <c:pt idx="34">
                  <c:v>38789.302091441583</c:v>
                </c:pt>
                <c:pt idx="35">
                  <c:v>43356.30294001248</c:v>
                </c:pt>
                <c:pt idx="37">
                  <c:v>33019.301122182507</c:v>
                </c:pt>
                <c:pt idx="38">
                  <c:v>31708.52103076467</c:v>
                </c:pt>
                <c:pt idx="39">
                  <c:v>30664.169548412516</c:v>
                </c:pt>
                <c:pt idx="40">
                  <c:v>30074.89234112516</c:v>
                </c:pt>
                <c:pt idx="41">
                  <c:v>32386.85327478523</c:v>
                </c:pt>
                <c:pt idx="42">
                  <c:v>36166.487304511429</c:v>
                </c:pt>
                <c:pt idx="43">
                  <c:v>39013.253126371354</c:v>
                </c:pt>
                <c:pt idx="44">
                  <c:v>42489.157769790727</c:v>
                </c:pt>
                <c:pt idx="46">
                  <c:v>22028.13041398659</c:v>
                </c:pt>
                <c:pt idx="47">
                  <c:v>16312.238858611034</c:v>
                </c:pt>
                <c:pt idx="48">
                  <c:v>16679.64480336706</c:v>
                </c:pt>
                <c:pt idx="49">
                  <c:v>17072.528709764025</c:v>
                </c:pt>
                <c:pt idx="50">
                  <c:v>15973.063207850522</c:v>
                </c:pt>
                <c:pt idx="51">
                  <c:v>20915.557343238172</c:v>
                </c:pt>
                <c:pt idx="52">
                  <c:v>25884.227322659812</c:v>
                </c:pt>
                <c:pt idx="53">
                  <c:v>30437.464700508113</c:v>
                </c:pt>
                <c:pt idx="55">
                  <c:v>13692.471940372481</c:v>
                </c:pt>
                <c:pt idx="56">
                  <c:v>12607.33315010407</c:v>
                </c:pt>
                <c:pt idx="57">
                  <c:v>13378.194806124948</c:v>
                </c:pt>
                <c:pt idx="58">
                  <c:v>13057.330120471672</c:v>
                </c:pt>
                <c:pt idx="59">
                  <c:v>14189.50222387788</c:v>
                </c:pt>
                <c:pt idx="60">
                  <c:v>15625.332159104002</c:v>
                </c:pt>
                <c:pt idx="61">
                  <c:v>15711.921637254018</c:v>
                </c:pt>
                <c:pt idx="62">
                  <c:v>18661.886633875474</c:v>
                </c:pt>
              </c:numCache>
            </c:numRef>
          </c:val>
        </c:ser>
        <c:dLbls>
          <c:showLegendKey val="0"/>
          <c:showVal val="0"/>
          <c:showCatName val="0"/>
          <c:showSerName val="0"/>
          <c:showPercent val="0"/>
          <c:showBubbleSize val="0"/>
        </c:dLbls>
        <c:axId val="226653760"/>
        <c:axId val="226653368"/>
      </c:areaChart>
      <c:scatterChart>
        <c:scatterStyle val="lineMarker"/>
        <c:varyColors val="0"/>
        <c:ser>
          <c:idx val="1"/>
          <c:order val="1"/>
          <c:tx>
            <c:strRef>
              <c:f>Sheet1!$C$1</c:f>
              <c:strCache>
                <c:ptCount val="1"/>
                <c:pt idx="0">
                  <c:v>Income older</c:v>
                </c:pt>
              </c:strCache>
            </c:strRef>
          </c:tx>
          <c:spPr>
            <a:ln w="50800">
              <a:solidFill>
                <a:srgbClr val="F68B33"/>
              </a:solidFill>
            </a:ln>
          </c:spPr>
          <c:marker>
            <c:symbol val="none"/>
          </c:marker>
          <c:dPt>
            <c:idx val="1"/>
            <c:marker>
              <c:symbol val="circle"/>
              <c:size val="5"/>
              <c:spPr>
                <a:solidFill>
                  <a:srgbClr val="A02226"/>
                </a:solidFill>
                <a:ln>
                  <a:solidFill>
                    <a:srgbClr val="A02226"/>
                  </a:solidFill>
                </a:ln>
              </c:spPr>
            </c:marker>
            <c:bubble3D val="0"/>
          </c:dPt>
          <c:dPt>
            <c:idx val="2"/>
            <c:bubble3D val="0"/>
            <c:spPr>
              <a:ln w="50800">
                <a:solidFill>
                  <a:srgbClr val="A02226"/>
                </a:solidFill>
              </a:ln>
            </c:spPr>
          </c:dPt>
          <c:dPt>
            <c:idx val="3"/>
            <c:bubble3D val="0"/>
            <c:spPr>
              <a:ln w="50800">
                <a:solidFill>
                  <a:srgbClr val="A02226"/>
                </a:solidFill>
              </a:ln>
            </c:spPr>
          </c:dPt>
          <c:dPt>
            <c:idx val="4"/>
            <c:bubble3D val="0"/>
            <c:spPr>
              <a:ln w="50800">
                <a:solidFill>
                  <a:srgbClr val="A02226"/>
                </a:solidFill>
              </a:ln>
            </c:spPr>
          </c:dPt>
          <c:dPt>
            <c:idx val="5"/>
            <c:bubble3D val="0"/>
            <c:spPr>
              <a:ln w="50800">
                <a:solidFill>
                  <a:srgbClr val="A02226"/>
                </a:solidFill>
              </a:ln>
            </c:spPr>
          </c:dPt>
          <c:dPt>
            <c:idx val="6"/>
            <c:bubble3D val="0"/>
            <c:spPr>
              <a:ln w="50800">
                <a:solidFill>
                  <a:srgbClr val="A02226"/>
                </a:solidFill>
              </a:ln>
            </c:spPr>
          </c:dPt>
          <c:dPt>
            <c:idx val="7"/>
            <c:bubble3D val="0"/>
            <c:spPr>
              <a:ln w="50800">
                <a:solidFill>
                  <a:srgbClr val="A02226"/>
                </a:solidFill>
              </a:ln>
            </c:spPr>
          </c:dPt>
          <c:dPt>
            <c:idx val="8"/>
            <c:marker>
              <c:symbol val="circle"/>
              <c:size val="5"/>
              <c:spPr>
                <a:solidFill>
                  <a:srgbClr val="A02226"/>
                </a:solidFill>
                <a:ln>
                  <a:solidFill>
                    <a:srgbClr val="A02226"/>
                  </a:solidFill>
                </a:ln>
              </c:spPr>
            </c:marker>
            <c:bubble3D val="0"/>
            <c:spPr>
              <a:ln w="50800">
                <a:solidFill>
                  <a:srgbClr val="A02226"/>
                </a:solidFill>
              </a:ln>
            </c:spPr>
          </c:dPt>
          <c:dPt>
            <c:idx val="10"/>
            <c:marker>
              <c:symbol val="circle"/>
              <c:size val="5"/>
              <c:spPr>
                <a:solidFill>
                  <a:srgbClr val="A02226"/>
                </a:solidFill>
                <a:ln>
                  <a:solidFill>
                    <a:srgbClr val="A02226"/>
                  </a:solidFill>
                </a:ln>
              </c:spPr>
            </c:marker>
            <c:bubble3D val="0"/>
          </c:dPt>
          <c:dPt>
            <c:idx val="11"/>
            <c:bubble3D val="0"/>
            <c:spPr>
              <a:ln w="50800">
                <a:solidFill>
                  <a:srgbClr val="A02226"/>
                </a:solidFill>
              </a:ln>
            </c:spPr>
          </c:dPt>
          <c:dPt>
            <c:idx val="12"/>
            <c:bubble3D val="0"/>
            <c:spPr>
              <a:ln w="50800">
                <a:solidFill>
                  <a:srgbClr val="A02226"/>
                </a:solidFill>
              </a:ln>
            </c:spPr>
          </c:dPt>
          <c:dPt>
            <c:idx val="13"/>
            <c:bubble3D val="0"/>
            <c:spPr>
              <a:ln w="50800">
                <a:solidFill>
                  <a:srgbClr val="A02226"/>
                </a:solidFill>
              </a:ln>
            </c:spPr>
          </c:dPt>
          <c:dPt>
            <c:idx val="14"/>
            <c:bubble3D val="0"/>
            <c:spPr>
              <a:ln w="50800">
                <a:solidFill>
                  <a:srgbClr val="A02226"/>
                </a:solidFill>
              </a:ln>
            </c:spPr>
          </c:dPt>
          <c:dPt>
            <c:idx val="15"/>
            <c:bubble3D val="0"/>
            <c:spPr>
              <a:ln w="50800">
                <a:solidFill>
                  <a:srgbClr val="A02226"/>
                </a:solidFill>
              </a:ln>
            </c:spPr>
          </c:dPt>
          <c:dPt>
            <c:idx val="16"/>
            <c:bubble3D val="0"/>
            <c:spPr>
              <a:ln w="50800">
                <a:solidFill>
                  <a:srgbClr val="A02226"/>
                </a:solidFill>
              </a:ln>
            </c:spPr>
          </c:dPt>
          <c:dPt>
            <c:idx val="17"/>
            <c:marker>
              <c:symbol val="circle"/>
              <c:size val="5"/>
              <c:spPr>
                <a:solidFill>
                  <a:srgbClr val="A02226"/>
                </a:solidFill>
                <a:ln>
                  <a:solidFill>
                    <a:srgbClr val="A02226"/>
                  </a:solidFill>
                </a:ln>
              </c:spPr>
            </c:marker>
            <c:bubble3D val="0"/>
            <c:spPr>
              <a:ln w="50800">
                <a:solidFill>
                  <a:srgbClr val="A02226"/>
                </a:solidFill>
              </a:ln>
            </c:spPr>
          </c:dPt>
          <c:dPt>
            <c:idx val="19"/>
            <c:marker>
              <c:symbol val="circle"/>
              <c:size val="5"/>
            </c:marker>
            <c:bubble3D val="0"/>
          </c:dPt>
          <c:dPt>
            <c:idx val="21"/>
            <c:bubble3D val="0"/>
          </c:dPt>
          <c:dPt>
            <c:idx val="26"/>
            <c:marker>
              <c:symbol val="circle"/>
              <c:size val="5"/>
            </c:marker>
            <c:bubble3D val="0"/>
          </c:dPt>
          <c:dPt>
            <c:idx val="28"/>
            <c:marker>
              <c:symbol val="circle"/>
              <c:size val="5"/>
            </c:marker>
            <c:bubble3D val="0"/>
          </c:dPt>
          <c:dPt>
            <c:idx val="30"/>
            <c:bubble3D val="0"/>
          </c:dPt>
          <c:dPt>
            <c:idx val="35"/>
            <c:marker>
              <c:symbol val="circle"/>
              <c:size val="5"/>
            </c:marker>
            <c:bubble3D val="0"/>
          </c:dPt>
          <c:dPt>
            <c:idx val="37"/>
            <c:marker>
              <c:symbol val="circle"/>
              <c:size val="5"/>
            </c:marker>
            <c:bubble3D val="0"/>
          </c:dPt>
          <c:dPt>
            <c:idx val="39"/>
            <c:bubble3D val="0"/>
          </c:dPt>
          <c:dPt>
            <c:idx val="44"/>
            <c:marker>
              <c:symbol val="circle"/>
              <c:size val="5"/>
            </c:marker>
            <c:bubble3D val="0"/>
          </c:dPt>
          <c:dPt>
            <c:idx val="46"/>
            <c:marker>
              <c:symbol val="circle"/>
              <c:size val="5"/>
            </c:marker>
            <c:bubble3D val="0"/>
          </c:dPt>
          <c:dPt>
            <c:idx val="48"/>
            <c:bubble3D val="0"/>
          </c:dPt>
          <c:dPt>
            <c:idx val="53"/>
            <c:marker>
              <c:symbol val="circle"/>
              <c:size val="5"/>
            </c:marker>
            <c:bubble3D val="0"/>
          </c:dPt>
          <c:dPt>
            <c:idx val="55"/>
            <c:marker>
              <c:symbol val="circle"/>
              <c:size val="5"/>
            </c:marker>
            <c:bubble3D val="0"/>
          </c:dPt>
          <c:dPt>
            <c:idx val="57"/>
            <c:bubble3D val="0"/>
          </c:dPt>
          <c:dPt>
            <c:idx val="62"/>
            <c:marker>
              <c:symbol val="circle"/>
              <c:size val="5"/>
            </c:marker>
            <c:bubble3D val="0"/>
          </c:dPt>
          <c:dPt>
            <c:idx val="64"/>
            <c:bubble3D val="0"/>
          </c:dPt>
          <c:dPt>
            <c:idx val="67"/>
            <c:marker>
              <c:symbol val="circle"/>
              <c:size val="5"/>
            </c:marker>
            <c:bubble3D val="0"/>
          </c:dPt>
          <c:dPt>
            <c:idx val="68"/>
            <c:bubble3D val="0"/>
          </c:dPt>
          <c:dPt>
            <c:idx val="70"/>
            <c:bubble3D val="0"/>
          </c:dPt>
          <c:dPt>
            <c:idx val="71"/>
            <c:marker>
              <c:symbol val="circle"/>
              <c:size val="5"/>
            </c:marker>
            <c:bubble3D val="0"/>
          </c:dPt>
          <c:dPt>
            <c:idx val="72"/>
            <c:marker>
              <c:symbol val="circle"/>
              <c:size val="5"/>
            </c:marker>
            <c:bubble3D val="0"/>
          </c:dPt>
          <c:dPt>
            <c:idx val="74"/>
            <c:bubble3D val="0"/>
          </c:dPt>
          <c:dPt>
            <c:idx val="79"/>
            <c:marker>
              <c:symbol val="circle"/>
              <c:size val="5"/>
            </c:marker>
            <c:bubble3D val="0"/>
          </c:dPt>
          <c:dPt>
            <c:idx val="80"/>
            <c:marker>
              <c:symbol val="circle"/>
              <c:size val="5"/>
            </c:marker>
            <c:bubble3D val="0"/>
          </c:dPt>
          <c:dPt>
            <c:idx val="81"/>
            <c:marker>
              <c:symbol val="circle"/>
              <c:size val="5"/>
            </c:marker>
            <c:bubble3D val="0"/>
          </c:dPt>
          <c:dPt>
            <c:idx val="82"/>
            <c:marker>
              <c:symbol val="circle"/>
              <c:size val="5"/>
            </c:marker>
            <c:bubble3D val="0"/>
          </c:dPt>
          <c:dPt>
            <c:idx val="83"/>
            <c:bubble3D val="0"/>
          </c:dPt>
          <c:dPt>
            <c:idx val="84"/>
            <c:bubble3D val="0"/>
          </c:dPt>
          <c:xVal>
            <c:numRef>
              <c:f>Sheet1!$A$2:$A$65</c:f>
              <c:numCache>
                <c:formatCode>General</c:formatCode>
                <c:ptCount val="6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numCache>
            </c:numRef>
          </c:xVal>
          <c:yVal>
            <c:numRef>
              <c:f>Sheet1!$C$2:$C$65</c:f>
              <c:numCache>
                <c:formatCode>General</c:formatCode>
                <c:ptCount val="64"/>
                <c:pt idx="19">
                  <c:v>34824.781633075916</c:v>
                </c:pt>
                <c:pt idx="20">
                  <c:v>35103.162109104029</c:v>
                </c:pt>
                <c:pt idx="21">
                  <c:v>34206.909783430681</c:v>
                </c:pt>
                <c:pt idx="22">
                  <c:v>31548.142127337491</c:v>
                </c:pt>
                <c:pt idx="23">
                  <c:v>33084.562548339585</c:v>
                </c:pt>
                <c:pt idx="24">
                  <c:v>36904.820375071358</c:v>
                </c:pt>
                <c:pt idx="25">
                  <c:v>38942.953425977103</c:v>
                </c:pt>
                <c:pt idx="26">
                  <c:v>41805.678388252651</c:v>
                </c:pt>
                <c:pt idx="28">
                  <c:v>34562.97314537871</c:v>
                </c:pt>
                <c:pt idx="29">
                  <c:v>34487.308750043579</c:v>
                </c:pt>
                <c:pt idx="30">
                  <c:v>34465.941812931131</c:v>
                </c:pt>
                <c:pt idx="31">
                  <c:v>33185.222480157609</c:v>
                </c:pt>
                <c:pt idx="32">
                  <c:v>33538.439939348289</c:v>
                </c:pt>
                <c:pt idx="33">
                  <c:v>36406.100253925826</c:v>
                </c:pt>
                <c:pt idx="34">
                  <c:v>38789.302091441583</c:v>
                </c:pt>
                <c:pt idx="35">
                  <c:v>43356.30294001248</c:v>
                </c:pt>
                <c:pt idx="37">
                  <c:v>33019.301122182507</c:v>
                </c:pt>
                <c:pt idx="38">
                  <c:v>31708.52103076467</c:v>
                </c:pt>
                <c:pt idx="39">
                  <c:v>30664.169548412516</c:v>
                </c:pt>
                <c:pt idx="40">
                  <c:v>30074.89234112516</c:v>
                </c:pt>
                <c:pt idx="41">
                  <c:v>32386.85327478523</c:v>
                </c:pt>
                <c:pt idx="42">
                  <c:v>36166.487304511429</c:v>
                </c:pt>
                <c:pt idx="43">
                  <c:v>39013.253126371354</c:v>
                </c:pt>
                <c:pt idx="44">
                  <c:v>42489.157769790727</c:v>
                </c:pt>
                <c:pt idx="46">
                  <c:v>22028.13041398659</c:v>
                </c:pt>
                <c:pt idx="47">
                  <c:v>16312.238858611034</c:v>
                </c:pt>
                <c:pt idx="48">
                  <c:v>16679.64480336706</c:v>
                </c:pt>
                <c:pt idx="49">
                  <c:v>17072.528709764025</c:v>
                </c:pt>
                <c:pt idx="50">
                  <c:v>15973.063207850522</c:v>
                </c:pt>
                <c:pt idx="51">
                  <c:v>20915.557343238172</c:v>
                </c:pt>
                <c:pt idx="52">
                  <c:v>25884.227322659812</c:v>
                </c:pt>
                <c:pt idx="53">
                  <c:v>30437.464700508113</c:v>
                </c:pt>
                <c:pt idx="55">
                  <c:v>13692.471940372481</c:v>
                </c:pt>
                <c:pt idx="56">
                  <c:v>12607.33315010407</c:v>
                </c:pt>
                <c:pt idx="57">
                  <c:v>13378.194806124948</c:v>
                </c:pt>
                <c:pt idx="58">
                  <c:v>13057.330120471672</c:v>
                </c:pt>
                <c:pt idx="59">
                  <c:v>14189.50222387788</c:v>
                </c:pt>
                <c:pt idx="60">
                  <c:v>15625.332159104002</c:v>
                </c:pt>
                <c:pt idx="61">
                  <c:v>15711.921637254018</c:v>
                </c:pt>
                <c:pt idx="62">
                  <c:v>18661.886633875474</c:v>
                </c:pt>
              </c:numCache>
            </c:numRef>
          </c:yVal>
          <c:smooth val="0"/>
        </c:ser>
        <c:ser>
          <c:idx val="2"/>
          <c:order val="2"/>
          <c:tx>
            <c:strRef>
              <c:f>Sheet1!$B$1</c:f>
              <c:strCache>
                <c:ptCount val="1"/>
                <c:pt idx="0">
                  <c:v>Income young</c:v>
                </c:pt>
              </c:strCache>
            </c:strRef>
          </c:tx>
          <c:spPr>
            <a:ln w="50800">
              <a:solidFill>
                <a:srgbClr val="A02226"/>
              </a:solidFill>
            </a:ln>
          </c:spPr>
          <c:marker>
            <c:symbol val="none"/>
          </c:marker>
          <c:dPt>
            <c:idx val="1"/>
            <c:marker>
              <c:symbol val="circle"/>
              <c:size val="5"/>
              <c:spPr>
                <a:solidFill>
                  <a:srgbClr val="A02226"/>
                </a:solidFill>
                <a:ln>
                  <a:solidFill>
                    <a:srgbClr val="A02226"/>
                  </a:solidFill>
                </a:ln>
              </c:spPr>
            </c:marker>
            <c:bubble3D val="0"/>
          </c:dPt>
          <c:dPt>
            <c:idx val="8"/>
            <c:marker>
              <c:symbol val="circle"/>
              <c:size val="5"/>
              <c:spPr>
                <a:solidFill>
                  <a:srgbClr val="A02226"/>
                </a:solidFill>
                <a:ln>
                  <a:solidFill>
                    <a:srgbClr val="A02226"/>
                  </a:solidFill>
                </a:ln>
              </c:spPr>
            </c:marker>
            <c:bubble3D val="0"/>
          </c:dPt>
          <c:dPt>
            <c:idx val="10"/>
            <c:marker>
              <c:symbol val="circle"/>
              <c:size val="5"/>
              <c:spPr>
                <a:solidFill>
                  <a:srgbClr val="A02226"/>
                </a:solidFill>
                <a:ln>
                  <a:solidFill>
                    <a:srgbClr val="A02226"/>
                  </a:solidFill>
                </a:ln>
              </c:spPr>
            </c:marker>
            <c:bubble3D val="0"/>
          </c:dPt>
          <c:dPt>
            <c:idx val="17"/>
            <c:marker>
              <c:symbol val="circle"/>
              <c:size val="5"/>
              <c:spPr>
                <a:solidFill>
                  <a:srgbClr val="A02226"/>
                </a:solidFill>
                <a:ln>
                  <a:solidFill>
                    <a:srgbClr val="A02226"/>
                  </a:solidFill>
                </a:ln>
              </c:spPr>
            </c:marker>
            <c:bubble3D val="0"/>
          </c:dPt>
          <c:xVal>
            <c:numRef>
              <c:f>Sheet1!$A$2:$A$65</c:f>
              <c:numCache>
                <c:formatCode>General</c:formatCode>
                <c:ptCount val="6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numCache>
            </c:numRef>
          </c:xVal>
          <c:yVal>
            <c:numRef>
              <c:f>Sheet1!$B$2:$B$65</c:f>
              <c:numCache>
                <c:formatCode>General</c:formatCode>
                <c:ptCount val="64"/>
                <c:pt idx="1">
                  <c:v>4032.15339203132</c:v>
                </c:pt>
                <c:pt idx="2">
                  <c:v>5980.716054353562</c:v>
                </c:pt>
                <c:pt idx="3">
                  <c:v>2599.9804702406923</c:v>
                </c:pt>
                <c:pt idx="4">
                  <c:v>7178.8775987069639</c:v>
                </c:pt>
                <c:pt idx="5">
                  <c:v>3463.9034745819722</c:v>
                </c:pt>
                <c:pt idx="6">
                  <c:v>3262.9068224988155</c:v>
                </c:pt>
                <c:pt idx="7">
                  <c:v>1909.620296166762</c:v>
                </c:pt>
                <c:pt idx="8">
                  <c:v>1306.2659112258611</c:v>
                </c:pt>
                <c:pt idx="10">
                  <c:v>33821.839045943256</c:v>
                </c:pt>
                <c:pt idx="11">
                  <c:v>32032.580130971986</c:v>
                </c:pt>
                <c:pt idx="12">
                  <c:v>30231.741862704934</c:v>
                </c:pt>
                <c:pt idx="13">
                  <c:v>24438.030371051904</c:v>
                </c:pt>
                <c:pt idx="14">
                  <c:v>24514.675024033855</c:v>
                </c:pt>
                <c:pt idx="15">
                  <c:v>25127.693215989078</c:v>
                </c:pt>
                <c:pt idx="16">
                  <c:v>24471.452668287879</c:v>
                </c:pt>
                <c:pt idx="17">
                  <c:v>22930.496863157023</c:v>
                </c:pt>
              </c:numCache>
            </c:numRef>
          </c:yVal>
          <c:smooth val="0"/>
        </c:ser>
        <c:dLbls>
          <c:showLegendKey val="0"/>
          <c:showVal val="0"/>
          <c:showCatName val="0"/>
          <c:showSerName val="0"/>
          <c:showPercent val="0"/>
          <c:showBubbleSize val="0"/>
        </c:dLbls>
        <c:axId val="226653760"/>
        <c:axId val="226653368"/>
      </c:scatterChart>
      <c:catAx>
        <c:axId val="226652584"/>
        <c:scaling>
          <c:orientation val="minMax"/>
        </c:scaling>
        <c:delete val="0"/>
        <c:axPos val="b"/>
        <c:numFmt formatCode="General" sourceLinked="1"/>
        <c:majorTickMark val="none"/>
        <c:minorTickMark val="none"/>
        <c:tickLblPos val="none"/>
        <c:spPr>
          <a:ln>
            <a:solidFill>
              <a:schemeClr val="tx1"/>
            </a:solidFill>
          </a:ln>
        </c:spPr>
        <c:txPr>
          <a:bodyPr/>
          <a:lstStyle/>
          <a:p>
            <a:pPr>
              <a:defRPr sz="2200"/>
            </a:pPr>
            <a:endParaRPr lang="en-US"/>
          </a:p>
        </c:txPr>
        <c:crossAx val="226652976"/>
        <c:crosses val="autoZero"/>
        <c:auto val="1"/>
        <c:lblAlgn val="ctr"/>
        <c:lblOffset val="100"/>
        <c:noMultiLvlLbl val="0"/>
      </c:catAx>
      <c:valAx>
        <c:axId val="226652976"/>
        <c:scaling>
          <c:orientation val="minMax"/>
          <c:max val="50000"/>
          <c:min val="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26652584"/>
        <c:crosses val="autoZero"/>
        <c:crossBetween val="between"/>
        <c:majorUnit val="10000"/>
      </c:valAx>
      <c:valAx>
        <c:axId val="226653368"/>
        <c:scaling>
          <c:orientation val="minMax"/>
        </c:scaling>
        <c:delete val="1"/>
        <c:axPos val="r"/>
        <c:numFmt formatCode="General" sourceLinked="1"/>
        <c:majorTickMark val="out"/>
        <c:minorTickMark val="none"/>
        <c:tickLblPos val="nextTo"/>
        <c:crossAx val="226653760"/>
        <c:crosses val="max"/>
        <c:crossBetween val="between"/>
      </c:valAx>
      <c:dateAx>
        <c:axId val="226653760"/>
        <c:scaling>
          <c:orientation val="minMax"/>
        </c:scaling>
        <c:delete val="0"/>
        <c:axPos val="t"/>
        <c:numFmt formatCode="General" sourceLinked="1"/>
        <c:majorTickMark val="none"/>
        <c:minorTickMark val="none"/>
        <c:tickLblPos val="none"/>
        <c:crossAx val="226653368"/>
        <c:crosses val="max"/>
        <c:auto val="0"/>
        <c:lblOffset val="100"/>
        <c:baseTimeUnit val="days"/>
      </c:dateAx>
    </c:plotArea>
    <c:plotVisOnly val="1"/>
    <c:dispBlanksAs val="gap"/>
    <c:showDLblsOverMax val="0"/>
  </c:chart>
  <c:txPr>
    <a:bodyPr/>
    <a:lstStyle/>
    <a:p>
      <a:pPr>
        <a:defRPr sz="1800"/>
      </a:pPr>
      <a:endParaRPr lang="en-US"/>
    </a:p>
  </c:txPr>
  <c:externalData r:id="rId2">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7558752271350697E-2"/>
          <c:y val="2.4444444444444401E-2"/>
          <c:w val="0.81131330623434506"/>
          <c:h val="0.89837649460484104"/>
        </c:manualLayout>
      </c:layout>
      <c:areaChart>
        <c:grouping val="standard"/>
        <c:varyColors val="0"/>
        <c:ser>
          <c:idx val="0"/>
          <c:order val="0"/>
          <c:tx>
            <c:strRef>
              <c:f>Sheet1!$B$1</c:f>
              <c:strCache>
                <c:ptCount val="1"/>
                <c:pt idx="0">
                  <c:v>Upper 90th</c:v>
                </c:pt>
              </c:strCache>
            </c:strRef>
          </c:tx>
          <c:spPr>
            <a:solidFill>
              <a:schemeClr val="accent2"/>
            </a:solidFill>
            <a:ln>
              <a:solidFill>
                <a:schemeClr val="bg1"/>
              </a:solidFill>
            </a:ln>
            <a:effectLst/>
          </c:spP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Sheet1!$B$2:$B$42</c:f>
              <c:numCache>
                <c:formatCode>General</c:formatCode>
                <c:ptCount val="41"/>
                <c:pt idx="0">
                  <c:v>32.793387205999998</c:v>
                </c:pt>
                <c:pt idx="1">
                  <c:v>32.081214815400003</c:v>
                </c:pt>
                <c:pt idx="2">
                  <c:v>31.423602238200001</c:v>
                </c:pt>
                <c:pt idx="3">
                  <c:v>31.392397771700004</c:v>
                </c:pt>
                <c:pt idx="4">
                  <c:v>30.648818739100001</c:v>
                </c:pt>
                <c:pt idx="5">
                  <c:v>27.918144532499998</c:v>
                </c:pt>
                <c:pt idx="6">
                  <c:v>29.290962228199998</c:v>
                </c:pt>
                <c:pt idx="7">
                  <c:v>28.868793621600002</c:v>
                </c:pt>
                <c:pt idx="8">
                  <c:v>28.210474611999999</c:v>
                </c:pt>
                <c:pt idx="9">
                  <c:v>28.247600720799998</c:v>
                </c:pt>
                <c:pt idx="10">
                  <c:v>28.402461556399999</c:v>
                </c:pt>
                <c:pt idx="11">
                  <c:v>27.538465840800001</c:v>
                </c:pt>
                <c:pt idx="12">
                  <c:v>26.949859994400001</c:v>
                </c:pt>
                <c:pt idx="13">
                  <c:v>26.409324941399998</c:v>
                </c:pt>
                <c:pt idx="14">
                  <c:v>26.895433175200001</c:v>
                </c:pt>
                <c:pt idx="15">
                  <c:v>26.384892207</c:v>
                </c:pt>
                <c:pt idx="16">
                  <c:v>25.622461437800002</c:v>
                </c:pt>
                <c:pt idx="17">
                  <c:v>25.222827674800001</c:v>
                </c:pt>
                <c:pt idx="18">
                  <c:v>25.579096543999999</c:v>
                </c:pt>
                <c:pt idx="19">
                  <c:v>26.094901143200001</c:v>
                </c:pt>
                <c:pt idx="20">
                  <c:v>26.299616756199999</c:v>
                </c:pt>
                <c:pt idx="21" formatCode="yyyy">
                  <c:v>26.157032797599999</c:v>
                </c:pt>
                <c:pt idx="22">
                  <c:v>25.304931267200001</c:v>
                </c:pt>
                <c:pt idx="23">
                  <c:v>23.514031085799999</c:v>
                </c:pt>
                <c:pt idx="24">
                  <c:v>23.4851015984</c:v>
                </c:pt>
                <c:pt idx="25">
                  <c:v>23.742083260200001</c:v>
                </c:pt>
                <c:pt idx="26">
                  <c:v>23.1797586006</c:v>
                </c:pt>
                <c:pt idx="27">
                  <c:v>23.3657010238</c:v>
                </c:pt>
                <c:pt idx="28">
                  <c:v>24.031754596000003</c:v>
                </c:pt>
                <c:pt idx="29">
                  <c:v>23.647607717</c:v>
                </c:pt>
                <c:pt idx="30">
                  <c:v>24.359840758200001</c:v>
                </c:pt>
                <c:pt idx="31">
                  <c:v>24.104593553600001</c:v>
                </c:pt>
                <c:pt idx="32">
                  <c:v>23.506259914600001</c:v>
                </c:pt>
                <c:pt idx="33">
                  <c:v>23.1867128102</c:v>
                </c:pt>
                <c:pt idx="34">
                  <c:v>23.066325108200001</c:v>
                </c:pt>
                <c:pt idx="35">
                  <c:v>22.958636955199999</c:v>
                </c:pt>
                <c:pt idx="36">
                  <c:v>22.5017075588</c:v>
                </c:pt>
                <c:pt idx="37">
                  <c:v>23.0021169746</c:v>
                </c:pt>
                <c:pt idx="38">
                  <c:v>22.1516954754</c:v>
                </c:pt>
                <c:pt idx="39">
                  <c:v>18.9035567928</c:v>
                </c:pt>
              </c:numCache>
            </c:numRef>
          </c:val>
        </c:ser>
        <c:ser>
          <c:idx val="2"/>
          <c:order val="2"/>
          <c:tx>
            <c:strRef>
              <c:f>Sheet1!$D$1</c:f>
              <c:strCache>
                <c:ptCount val="1"/>
                <c:pt idx="0">
                  <c:v>Lower 10th </c:v>
                </c:pt>
              </c:strCache>
            </c:strRef>
          </c:tx>
          <c:spPr>
            <a:solidFill>
              <a:schemeClr val="bg1"/>
            </a:solidFill>
            <a:ln>
              <a:solidFill>
                <a:schemeClr val="bg1"/>
              </a:solidFill>
            </a:ln>
            <a:effectLst/>
          </c:spP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Sheet1!$D$2:$D$42</c:f>
              <c:numCache>
                <c:formatCode>General</c:formatCode>
                <c:ptCount val="41"/>
                <c:pt idx="0">
                  <c:v>20.708142625499999</c:v>
                </c:pt>
                <c:pt idx="1">
                  <c:v>20.1243784738</c:v>
                </c:pt>
                <c:pt idx="2">
                  <c:v>19.697677205600002</c:v>
                </c:pt>
                <c:pt idx="3">
                  <c:v>19.797355594799999</c:v>
                </c:pt>
                <c:pt idx="4">
                  <c:v>19.532554485199999</c:v>
                </c:pt>
                <c:pt idx="5">
                  <c:v>19.366488865299999</c:v>
                </c:pt>
                <c:pt idx="6">
                  <c:v>18.771814107799997</c:v>
                </c:pt>
                <c:pt idx="7">
                  <c:v>18.666786159399997</c:v>
                </c:pt>
                <c:pt idx="8">
                  <c:v>17.749736218399999</c:v>
                </c:pt>
                <c:pt idx="9">
                  <c:v>18.2462727978</c:v>
                </c:pt>
                <c:pt idx="10">
                  <c:v>17.597290655799998</c:v>
                </c:pt>
                <c:pt idx="11">
                  <c:v>17.2750677774</c:v>
                </c:pt>
                <c:pt idx="12">
                  <c:v>16.216236979800001</c:v>
                </c:pt>
                <c:pt idx="13">
                  <c:v>16.546268704799999</c:v>
                </c:pt>
                <c:pt idx="14">
                  <c:v>16.97538363</c:v>
                </c:pt>
                <c:pt idx="15">
                  <c:v>17.009418352499999</c:v>
                </c:pt>
                <c:pt idx="16">
                  <c:v>16.8470593286</c:v>
                </c:pt>
                <c:pt idx="17">
                  <c:v>16.236657474000001</c:v>
                </c:pt>
                <c:pt idx="18">
                  <c:v>15.8003536942</c:v>
                </c:pt>
                <c:pt idx="19">
                  <c:v>15.601869670399999</c:v>
                </c:pt>
                <c:pt idx="20">
                  <c:v>14.512222679200001</c:v>
                </c:pt>
                <c:pt idx="21">
                  <c:v>14.2485967884</c:v>
                </c:pt>
                <c:pt idx="22">
                  <c:v>14.1994990698</c:v>
                </c:pt>
                <c:pt idx="23">
                  <c:v>14.338262587800001</c:v>
                </c:pt>
                <c:pt idx="24">
                  <c:v>13.629330489000001</c:v>
                </c:pt>
                <c:pt idx="25">
                  <c:v>13.499702704400001</c:v>
                </c:pt>
                <c:pt idx="26">
                  <c:v>12.395868114600001</c:v>
                </c:pt>
                <c:pt idx="27">
                  <c:v>12.787544087800001</c:v>
                </c:pt>
                <c:pt idx="28">
                  <c:v>13.0019930166</c:v>
                </c:pt>
                <c:pt idx="29">
                  <c:v>11.9807959774</c:v>
                </c:pt>
                <c:pt idx="30">
                  <c:v>11.2331217266</c:v>
                </c:pt>
                <c:pt idx="31">
                  <c:v>10.871572526</c:v>
                </c:pt>
                <c:pt idx="32">
                  <c:v>10.525796440200001</c:v>
                </c:pt>
                <c:pt idx="33">
                  <c:v>10.365515951199999</c:v>
                </c:pt>
                <c:pt idx="34">
                  <c:v>10.15005585436</c:v>
                </c:pt>
                <c:pt idx="35">
                  <c:v>9.7652726722400001</c:v>
                </c:pt>
                <c:pt idx="36">
                  <c:v>9.8282731687200009</c:v>
                </c:pt>
                <c:pt idx="37">
                  <c:v>9.5895930088199997</c:v>
                </c:pt>
                <c:pt idx="38">
                  <c:v>9.4559110050200008</c:v>
                </c:pt>
                <c:pt idx="39">
                  <c:v>9.4537493425370958</c:v>
                </c:pt>
              </c:numCache>
            </c:numRef>
          </c:val>
        </c:ser>
        <c:dLbls>
          <c:showLegendKey val="0"/>
          <c:showVal val="0"/>
          <c:showCatName val="0"/>
          <c:showSerName val="0"/>
          <c:showPercent val="0"/>
          <c:showBubbleSize val="0"/>
        </c:dLbls>
        <c:axId val="226422504"/>
        <c:axId val="226422896"/>
      </c:areaChart>
      <c:lineChart>
        <c:grouping val="standard"/>
        <c:varyColors val="0"/>
        <c:ser>
          <c:idx val="1"/>
          <c:order val="1"/>
          <c:tx>
            <c:strRef>
              <c:f>Sheet1!$C$1</c:f>
              <c:strCache>
                <c:ptCount val="1"/>
                <c:pt idx="0">
                  <c:v>Median</c:v>
                </c:pt>
              </c:strCache>
            </c:strRef>
          </c:tx>
          <c:spPr>
            <a:ln w="50800">
              <a:solidFill>
                <a:srgbClr val="A02226"/>
              </a:solidFill>
            </a:ln>
          </c:spPr>
          <c:marker>
            <c:symbol val="none"/>
          </c:marke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Sheet1!$C$2:$C$42</c:f>
              <c:numCache>
                <c:formatCode>General</c:formatCode>
                <c:ptCount val="41"/>
                <c:pt idx="0">
                  <c:v>25.053079789000002</c:v>
                </c:pt>
                <c:pt idx="1">
                  <c:v>24.262284174000001</c:v>
                </c:pt>
                <c:pt idx="2">
                  <c:v>23.218705213</c:v>
                </c:pt>
                <c:pt idx="3">
                  <c:v>23.591847696000002</c:v>
                </c:pt>
                <c:pt idx="4">
                  <c:v>22.864486475500001</c:v>
                </c:pt>
                <c:pt idx="5">
                  <c:v>21.302931062999999</c:v>
                </c:pt>
                <c:pt idx="6">
                  <c:v>22.784654252999999</c:v>
                </c:pt>
                <c:pt idx="7">
                  <c:v>22.6012755</c:v>
                </c:pt>
                <c:pt idx="8">
                  <c:v>22.462201146000002</c:v>
                </c:pt>
                <c:pt idx="9">
                  <c:v>22.157484933999999</c:v>
                </c:pt>
                <c:pt idx="10">
                  <c:v>21.613430641000001</c:v>
                </c:pt>
                <c:pt idx="11">
                  <c:v>21.487044332</c:v>
                </c:pt>
                <c:pt idx="12">
                  <c:v>20.694855965999999</c:v>
                </c:pt>
                <c:pt idx="13">
                  <c:v>20.311094444999998</c:v>
                </c:pt>
                <c:pt idx="14">
                  <c:v>22.037050356000002</c:v>
                </c:pt>
                <c:pt idx="15">
                  <c:v>20.793834561499999</c:v>
                </c:pt>
                <c:pt idx="16">
                  <c:v>21.898614201000001</c:v>
                </c:pt>
                <c:pt idx="17">
                  <c:v>20.337856033000001</c:v>
                </c:pt>
                <c:pt idx="18">
                  <c:v>20.197733379999999</c:v>
                </c:pt>
                <c:pt idx="19">
                  <c:v>20.244649523</c:v>
                </c:pt>
                <c:pt idx="20">
                  <c:v>18.581793487999999</c:v>
                </c:pt>
                <c:pt idx="21" formatCode="yyyy">
                  <c:v>17.894458221000001</c:v>
                </c:pt>
                <c:pt idx="22">
                  <c:v>17.407670309</c:v>
                </c:pt>
                <c:pt idx="23">
                  <c:v>17.215912912</c:v>
                </c:pt>
                <c:pt idx="24">
                  <c:v>17.146033173999999</c:v>
                </c:pt>
                <c:pt idx="25">
                  <c:v>17.710861985000001</c:v>
                </c:pt>
                <c:pt idx="26">
                  <c:v>17.055219899000001</c:v>
                </c:pt>
                <c:pt idx="27">
                  <c:v>16.982696017999999</c:v>
                </c:pt>
                <c:pt idx="28">
                  <c:v>16.869548509000001</c:v>
                </c:pt>
                <c:pt idx="29">
                  <c:v>16.518171091999999</c:v>
                </c:pt>
                <c:pt idx="30">
                  <c:v>16.189425132</c:v>
                </c:pt>
                <c:pt idx="31">
                  <c:v>15.889002383999999</c:v>
                </c:pt>
                <c:pt idx="32">
                  <c:v>15.781854062000001</c:v>
                </c:pt>
                <c:pt idx="33">
                  <c:v>15.035297781000001</c:v>
                </c:pt>
                <c:pt idx="34">
                  <c:v>14.962559283999999</c:v>
                </c:pt>
                <c:pt idx="35">
                  <c:v>14.881430608000001</c:v>
                </c:pt>
                <c:pt idx="36">
                  <c:v>14.496104860000001</c:v>
                </c:pt>
                <c:pt idx="37">
                  <c:v>14.100265930999999</c:v>
                </c:pt>
                <c:pt idx="38">
                  <c:v>14.285560514</c:v>
                </c:pt>
                <c:pt idx="39">
                  <c:v>14.007436562000001</c:v>
                </c:pt>
              </c:numCache>
            </c:numRef>
          </c:val>
          <c:smooth val="0"/>
        </c:ser>
        <c:ser>
          <c:idx val="3"/>
          <c:order val="3"/>
          <c:tx>
            <c:strRef>
              <c:f>Sheet1!$E$1</c:f>
              <c:strCache>
                <c:ptCount val="1"/>
                <c:pt idx="0">
                  <c:v>Australia</c:v>
                </c:pt>
              </c:strCache>
            </c:strRef>
          </c:tx>
          <c:spPr>
            <a:ln w="38100">
              <a:solidFill>
                <a:srgbClr val="000000"/>
              </a:solidFill>
              <a:prstDash val="sysDash"/>
            </a:ln>
          </c:spPr>
          <c:marker>
            <c:symbol val="none"/>
          </c:marke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Sheet1!$E$2:$E$42</c:f>
              <c:numCache>
                <c:formatCode>General</c:formatCode>
                <c:ptCount val="41"/>
                <c:pt idx="0">
                  <c:v>25.180198941</c:v>
                </c:pt>
                <c:pt idx="1">
                  <c:v>24.269093756</c:v>
                </c:pt>
                <c:pt idx="2">
                  <c:v>23.218705213</c:v>
                </c:pt>
                <c:pt idx="3">
                  <c:v>22.491357134000001</c:v>
                </c:pt>
                <c:pt idx="4">
                  <c:v>21.994274673</c:v>
                </c:pt>
                <c:pt idx="5">
                  <c:v>21.169375571</c:v>
                </c:pt>
                <c:pt idx="6">
                  <c:v>20.860960247000001</c:v>
                </c:pt>
                <c:pt idx="7">
                  <c:v>20.597453193</c:v>
                </c:pt>
                <c:pt idx="8">
                  <c:v>19.525080951</c:v>
                </c:pt>
                <c:pt idx="9">
                  <c:v>19.400067831000001</c:v>
                </c:pt>
                <c:pt idx="10">
                  <c:v>19.537956037000001</c:v>
                </c:pt>
                <c:pt idx="11">
                  <c:v>19.304446444</c:v>
                </c:pt>
                <c:pt idx="12">
                  <c:v>18.247667232000001</c:v>
                </c:pt>
                <c:pt idx="13">
                  <c:v>17.921754107000002</c:v>
                </c:pt>
                <c:pt idx="14">
                  <c:v>17.822435600999999</c:v>
                </c:pt>
                <c:pt idx="15">
                  <c:v>17.782142416999999</c:v>
                </c:pt>
                <c:pt idx="16">
                  <c:v>17.049686197</c:v>
                </c:pt>
                <c:pt idx="17">
                  <c:v>16.570616132000001</c:v>
                </c:pt>
                <c:pt idx="18">
                  <c:v>16.049242575000001</c:v>
                </c:pt>
                <c:pt idx="19">
                  <c:v>15.808444339999999</c:v>
                </c:pt>
                <c:pt idx="20">
                  <c:v>14.534920974</c:v>
                </c:pt>
                <c:pt idx="21">
                  <c:v>14.560926014</c:v>
                </c:pt>
                <c:pt idx="22">
                  <c:v>14.736586189000001</c:v>
                </c:pt>
                <c:pt idx="23">
                  <c:v>15.072999769000001</c:v>
                </c:pt>
                <c:pt idx="24">
                  <c:v>15.114492861</c:v>
                </c:pt>
                <c:pt idx="25">
                  <c:v>14.576086316</c:v>
                </c:pt>
                <c:pt idx="26">
                  <c:v>14.165018480000001</c:v>
                </c:pt>
                <c:pt idx="27">
                  <c:v>14.319253696000001</c:v>
                </c:pt>
                <c:pt idx="28">
                  <c:v>13.794258228</c:v>
                </c:pt>
                <c:pt idx="29">
                  <c:v>13.18676683</c:v>
                </c:pt>
                <c:pt idx="30">
                  <c:v>12.656756718</c:v>
                </c:pt>
                <c:pt idx="31">
                  <c:v>12.077332079</c:v>
                </c:pt>
                <c:pt idx="32">
                  <c:v>12.483650939</c:v>
                </c:pt>
                <c:pt idx="33">
                  <c:v>12.456943866</c:v>
                </c:pt>
                <c:pt idx="34">
                  <c:v>11.753354286</c:v>
                </c:pt>
                <c:pt idx="35">
                  <c:v>11.168533682</c:v>
                </c:pt>
                <c:pt idx="36">
                  <c:v>10.731625213999999</c:v>
                </c:pt>
                <c:pt idx="37">
                  <c:v>10.466528630999999</c:v>
                </c:pt>
                <c:pt idx="38">
                  <c:v>10.083683153860193</c:v>
                </c:pt>
                <c:pt idx="39">
                  <c:v>9.335515542695159</c:v>
                </c:pt>
              </c:numCache>
            </c:numRef>
          </c:val>
          <c:smooth val="0"/>
        </c:ser>
        <c:dLbls>
          <c:showLegendKey val="0"/>
          <c:showVal val="0"/>
          <c:showCatName val="0"/>
          <c:showSerName val="0"/>
          <c:showPercent val="0"/>
          <c:showBubbleSize val="0"/>
        </c:dLbls>
        <c:marker val="1"/>
        <c:smooth val="0"/>
        <c:axId val="226422504"/>
        <c:axId val="226422896"/>
      </c:lineChart>
      <c:catAx>
        <c:axId val="226422504"/>
        <c:scaling>
          <c:orientation val="minMax"/>
        </c:scaling>
        <c:delete val="0"/>
        <c:axPos val="b"/>
        <c:numFmt formatCode="General" sourceLinked="1"/>
        <c:majorTickMark val="out"/>
        <c:minorTickMark val="none"/>
        <c:tickLblPos val="nextTo"/>
        <c:spPr>
          <a:ln>
            <a:solidFill>
              <a:srgbClr val="000000"/>
            </a:solidFill>
          </a:ln>
        </c:spPr>
        <c:txPr>
          <a:bodyPr/>
          <a:lstStyle/>
          <a:p>
            <a:pPr>
              <a:defRPr sz="2200"/>
            </a:pPr>
            <a:endParaRPr lang="en-US"/>
          </a:p>
        </c:txPr>
        <c:crossAx val="226422896"/>
        <c:crosses val="autoZero"/>
        <c:auto val="1"/>
        <c:lblAlgn val="ctr"/>
        <c:lblOffset val="100"/>
        <c:tickLblSkip val="10"/>
        <c:tickMarkSkip val="10"/>
        <c:noMultiLvlLbl val="0"/>
      </c:catAx>
      <c:valAx>
        <c:axId val="226422896"/>
        <c:scaling>
          <c:orientation val="minMax"/>
          <c:max val="50"/>
        </c:scaling>
        <c:delete val="0"/>
        <c:axPos val="l"/>
        <c:numFmt formatCode="General" sourceLinked="1"/>
        <c:majorTickMark val="out"/>
        <c:minorTickMark val="none"/>
        <c:tickLblPos val="nextTo"/>
        <c:spPr>
          <a:ln>
            <a:solidFill>
              <a:srgbClr val="000000"/>
            </a:solidFill>
          </a:ln>
        </c:spPr>
        <c:txPr>
          <a:bodyPr/>
          <a:lstStyle/>
          <a:p>
            <a:pPr>
              <a:defRPr sz="2200"/>
            </a:pPr>
            <a:endParaRPr lang="en-US"/>
          </a:p>
        </c:txPr>
        <c:crossAx val="226422504"/>
        <c:crossesAt val="1"/>
        <c:crossBetween val="midCat"/>
        <c:majorUnit val="10"/>
      </c:valAx>
    </c:plotArea>
    <c:plotVisOnly val="1"/>
    <c:dispBlanksAs val="gap"/>
    <c:showDLblsOverMax val="0"/>
  </c:chart>
  <c:txPr>
    <a:bodyPr/>
    <a:lstStyle/>
    <a:p>
      <a:pPr>
        <a:defRPr sz="1800"/>
      </a:pPr>
      <a:endParaRPr lang="en-US"/>
    </a:p>
  </c:txPr>
  <c:externalData r:id="rId2">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3258025439127803E-2"/>
          <c:y val="2.7407407407407401E-2"/>
          <c:w val="0.83102738131920695"/>
          <c:h val="0.89541353164187798"/>
        </c:manualLayout>
      </c:layout>
      <c:areaChart>
        <c:grouping val="standard"/>
        <c:varyColors val="0"/>
        <c:ser>
          <c:idx val="0"/>
          <c:order val="0"/>
          <c:tx>
            <c:strRef>
              <c:f>Sheet1!$B$1</c:f>
              <c:strCache>
                <c:ptCount val="1"/>
                <c:pt idx="0">
                  <c:v>Upper 90th</c:v>
                </c:pt>
              </c:strCache>
            </c:strRef>
          </c:tx>
          <c:spPr>
            <a:solidFill>
              <a:schemeClr val="accent2"/>
            </a:solidFill>
            <a:ln>
              <a:solidFill>
                <a:schemeClr val="bg1"/>
              </a:solidFill>
            </a:ln>
            <a:effectLst/>
          </c:spP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Sheet1!$B$2:$B$42</c:f>
              <c:numCache>
                <c:formatCode>General</c:formatCode>
                <c:ptCount val="41"/>
                <c:pt idx="0">
                  <c:v>15.63263978140378</c:v>
                </c:pt>
                <c:pt idx="1">
                  <c:v>15.541440284896069</c:v>
                </c:pt>
                <c:pt idx="2">
                  <c:v>14.573381688732546</c:v>
                </c:pt>
                <c:pt idx="3">
                  <c:v>16.180449011887056</c:v>
                </c:pt>
                <c:pt idx="4">
                  <c:v>18.905273851310017</c:v>
                </c:pt>
                <c:pt idx="5">
                  <c:v>17.098657201819879</c:v>
                </c:pt>
                <c:pt idx="6">
                  <c:v>17.57027401097465</c:v>
                </c:pt>
                <c:pt idx="7">
                  <c:v>19.852702081383597</c:v>
                </c:pt>
                <c:pt idx="8">
                  <c:v>19.684414384563347</c:v>
                </c:pt>
                <c:pt idx="9">
                  <c:v>20.860458429285988</c:v>
                </c:pt>
                <c:pt idx="10">
                  <c:v>20.481595759837504</c:v>
                </c:pt>
                <c:pt idx="11">
                  <c:v>21.543663428563153</c:v>
                </c:pt>
                <c:pt idx="12">
                  <c:v>21.626125962944499</c:v>
                </c:pt>
                <c:pt idx="13">
                  <c:v>22.341905846302204</c:v>
                </c:pt>
                <c:pt idx="14">
                  <c:v>24.633022895671502</c:v>
                </c:pt>
                <c:pt idx="15">
                  <c:v>26.087847168255156</c:v>
                </c:pt>
                <c:pt idx="16">
                  <c:v>24.997750555962291</c:v>
                </c:pt>
                <c:pt idx="17">
                  <c:v>25.250852550051103</c:v>
                </c:pt>
                <c:pt idx="18">
                  <c:v>25.422857148580675</c:v>
                </c:pt>
                <c:pt idx="19">
                  <c:v>26.612400314407274</c:v>
                </c:pt>
                <c:pt idx="20">
                  <c:v>26.540738628456495</c:v>
                </c:pt>
                <c:pt idx="21">
                  <c:v>26.079682355494054</c:v>
                </c:pt>
                <c:pt idx="22">
                  <c:v>24.907581377035395</c:v>
                </c:pt>
                <c:pt idx="23">
                  <c:v>25.345461710175531</c:v>
                </c:pt>
                <c:pt idx="24">
                  <c:v>27.643050968173327</c:v>
                </c:pt>
                <c:pt idx="25">
                  <c:v>30.333636154423072</c:v>
                </c:pt>
                <c:pt idx="26">
                  <c:v>31.430182679669304</c:v>
                </c:pt>
                <c:pt idx="27">
                  <c:v>38.195846951513808</c:v>
                </c:pt>
                <c:pt idx="28">
                  <c:v>37.422662801467659</c:v>
                </c:pt>
                <c:pt idx="29">
                  <c:v>37.373999881719989</c:v>
                </c:pt>
                <c:pt idx="30">
                  <c:v>35.562087869844319</c:v>
                </c:pt>
                <c:pt idx="31">
                  <c:v>31.76720966802916</c:v>
                </c:pt>
                <c:pt idx="32">
                  <c:v>30.885808743745379</c:v>
                </c:pt>
                <c:pt idx="33">
                  <c:v>33.295581523629679</c:v>
                </c:pt>
                <c:pt idx="34">
                  <c:v>36.337350715557385</c:v>
                </c:pt>
                <c:pt idx="35">
                  <c:v>38.840329530837565</c:v>
                </c:pt>
                <c:pt idx="36">
                  <c:v>40.976124501869407</c:v>
                </c:pt>
                <c:pt idx="37">
                  <c:v>39.783518242793782</c:v>
                </c:pt>
                <c:pt idx="38">
                  <c:v>40.619064078431627</c:v>
                </c:pt>
                <c:pt idx="39">
                  <c:v>35.223788593569097</c:v>
                </c:pt>
                <c:pt idx="40">
                  <c:v>42.187226606885233</c:v>
                </c:pt>
              </c:numCache>
            </c:numRef>
          </c:val>
        </c:ser>
        <c:ser>
          <c:idx val="2"/>
          <c:order val="2"/>
          <c:tx>
            <c:strRef>
              <c:f>Sheet1!$D$1</c:f>
              <c:strCache>
                <c:ptCount val="1"/>
                <c:pt idx="0">
                  <c:v>Lower 10th </c:v>
                </c:pt>
              </c:strCache>
            </c:strRef>
          </c:tx>
          <c:spPr>
            <a:solidFill>
              <a:schemeClr val="bg1"/>
            </a:solidFill>
            <a:ln>
              <a:solidFill>
                <a:schemeClr val="bg1"/>
              </a:solidFill>
            </a:ln>
            <a:effectLst/>
          </c:spP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Sheet1!$D$2:$D$42</c:f>
              <c:numCache>
                <c:formatCode>General</c:formatCode>
                <c:ptCount val="41"/>
                <c:pt idx="0">
                  <c:v>1.7724515696145915</c:v>
                </c:pt>
                <c:pt idx="1">
                  <c:v>1.4886319599783269</c:v>
                </c:pt>
                <c:pt idx="2">
                  <c:v>1.9432780634424232</c:v>
                </c:pt>
                <c:pt idx="3">
                  <c:v>2.0384646226459564</c:v>
                </c:pt>
                <c:pt idx="4">
                  <c:v>2.1629639902006703</c:v>
                </c:pt>
                <c:pt idx="5">
                  <c:v>2.2360492213512861</c:v>
                </c:pt>
                <c:pt idx="6">
                  <c:v>2.4323034796427705</c:v>
                </c:pt>
                <c:pt idx="7">
                  <c:v>2.4587785268345295</c:v>
                </c:pt>
                <c:pt idx="8">
                  <c:v>2.7163175993391411</c:v>
                </c:pt>
                <c:pt idx="9">
                  <c:v>2.8726897434930634</c:v>
                </c:pt>
                <c:pt idx="10">
                  <c:v>3.2874790509029892</c:v>
                </c:pt>
                <c:pt idx="11">
                  <c:v>2.6970439638594343</c:v>
                </c:pt>
                <c:pt idx="12">
                  <c:v>3.8596317729025174</c:v>
                </c:pt>
                <c:pt idx="13">
                  <c:v>3.975679465215638</c:v>
                </c:pt>
                <c:pt idx="14">
                  <c:v>3.9819356961219285</c:v>
                </c:pt>
                <c:pt idx="15">
                  <c:v>3.7790591960865272</c:v>
                </c:pt>
                <c:pt idx="16">
                  <c:v>3.6952795961793821</c:v>
                </c:pt>
                <c:pt idx="17">
                  <c:v>3.7959713695867494</c:v>
                </c:pt>
                <c:pt idx="18">
                  <c:v>4.1261991417708375</c:v>
                </c:pt>
                <c:pt idx="19">
                  <c:v>4.6116659885790234</c:v>
                </c:pt>
                <c:pt idx="20">
                  <c:v>4.6861618036516504</c:v>
                </c:pt>
                <c:pt idx="21">
                  <c:v>4.4087774099202806</c:v>
                </c:pt>
                <c:pt idx="22">
                  <c:v>4.4348661546747943</c:v>
                </c:pt>
                <c:pt idx="23">
                  <c:v>4.2909131774296725</c:v>
                </c:pt>
                <c:pt idx="24">
                  <c:v>4.4057003337141012</c:v>
                </c:pt>
                <c:pt idx="25">
                  <c:v>4.5472453970520084</c:v>
                </c:pt>
                <c:pt idx="26">
                  <c:v>4.6246904358249825</c:v>
                </c:pt>
                <c:pt idx="27">
                  <c:v>4.5901801644442388</c:v>
                </c:pt>
                <c:pt idx="28">
                  <c:v>4.5619285730682275</c:v>
                </c:pt>
                <c:pt idx="29">
                  <c:v>4.5601148455911353</c:v>
                </c:pt>
                <c:pt idx="30">
                  <c:v>4.8932908628619165</c:v>
                </c:pt>
                <c:pt idx="31">
                  <c:v>4.8592472130545854</c:v>
                </c:pt>
                <c:pt idx="32">
                  <c:v>4.8046413703709137</c:v>
                </c:pt>
                <c:pt idx="33">
                  <c:v>4.1348114012706105</c:v>
                </c:pt>
                <c:pt idx="34">
                  <c:v>4.1371085139664583</c:v>
                </c:pt>
                <c:pt idx="35">
                  <c:v>4.1775090490751081</c:v>
                </c:pt>
                <c:pt idx="36">
                  <c:v>4.2410922041649668</c:v>
                </c:pt>
                <c:pt idx="37">
                  <c:v>5.2837206924344153</c:v>
                </c:pt>
                <c:pt idx="38">
                  <c:v>5.6552380629305636</c:v>
                </c:pt>
                <c:pt idx="39">
                  <c:v>4.8687674265844105</c:v>
                </c:pt>
                <c:pt idx="40">
                  <c:v>4.7362350208803141</c:v>
                </c:pt>
              </c:numCache>
            </c:numRef>
          </c:val>
        </c:ser>
        <c:dLbls>
          <c:showLegendKey val="0"/>
          <c:showVal val="0"/>
          <c:showCatName val="0"/>
          <c:showSerName val="0"/>
          <c:showPercent val="0"/>
          <c:showBubbleSize val="0"/>
        </c:dLbls>
        <c:axId val="226423680"/>
        <c:axId val="226424072"/>
      </c:areaChart>
      <c:lineChart>
        <c:grouping val="standard"/>
        <c:varyColors val="0"/>
        <c:ser>
          <c:idx val="1"/>
          <c:order val="1"/>
          <c:tx>
            <c:strRef>
              <c:f>Sheet1!$C$1</c:f>
              <c:strCache>
                <c:ptCount val="1"/>
                <c:pt idx="0">
                  <c:v>Median</c:v>
                </c:pt>
              </c:strCache>
            </c:strRef>
          </c:tx>
          <c:spPr>
            <a:ln w="50800">
              <a:solidFill>
                <a:srgbClr val="A02226"/>
              </a:solidFill>
            </a:ln>
          </c:spPr>
          <c:marker>
            <c:symbol val="none"/>
          </c:marke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Sheet1!$C$2:$C$42</c:f>
              <c:numCache>
                <c:formatCode>General</c:formatCode>
                <c:ptCount val="41"/>
                <c:pt idx="0">
                  <c:v>9.8435657560582932</c:v>
                </c:pt>
                <c:pt idx="1">
                  <c:v>9.612390125621582</c:v>
                </c:pt>
                <c:pt idx="2">
                  <c:v>9.8443965363632007</c:v>
                </c:pt>
                <c:pt idx="3">
                  <c:v>10.436970239330888</c:v>
                </c:pt>
                <c:pt idx="4">
                  <c:v>12.291863597549334</c:v>
                </c:pt>
                <c:pt idx="5">
                  <c:v>11.801834138697142</c:v>
                </c:pt>
                <c:pt idx="6">
                  <c:v>11.659136548078529</c:v>
                </c:pt>
                <c:pt idx="7">
                  <c:v>11.572350951894393</c:v>
                </c:pt>
                <c:pt idx="8">
                  <c:v>12.104204543168191</c:v>
                </c:pt>
                <c:pt idx="9">
                  <c:v>11.965538823587719</c:v>
                </c:pt>
                <c:pt idx="10">
                  <c:v>12.217965992997634</c:v>
                </c:pt>
                <c:pt idx="11">
                  <c:v>12.557002109455013</c:v>
                </c:pt>
                <c:pt idx="12">
                  <c:v>12.400822455168951</c:v>
                </c:pt>
                <c:pt idx="13">
                  <c:v>12.542527604570537</c:v>
                </c:pt>
                <c:pt idx="14">
                  <c:v>14.373743830165262</c:v>
                </c:pt>
                <c:pt idx="15">
                  <c:v>14.591604613433347</c:v>
                </c:pt>
                <c:pt idx="16">
                  <c:v>13.724497030936659</c:v>
                </c:pt>
                <c:pt idx="17">
                  <c:v>13.963846751325399</c:v>
                </c:pt>
                <c:pt idx="18">
                  <c:v>13.292274662206022</c:v>
                </c:pt>
                <c:pt idx="19">
                  <c:v>13.691189554856731</c:v>
                </c:pt>
                <c:pt idx="20">
                  <c:v>13.289757647303428</c:v>
                </c:pt>
                <c:pt idx="21">
                  <c:v>13.103711367995041</c:v>
                </c:pt>
                <c:pt idx="22">
                  <c:v>13.400212760699574</c:v>
                </c:pt>
                <c:pt idx="23">
                  <c:v>14.025545511158985</c:v>
                </c:pt>
                <c:pt idx="24">
                  <c:v>15.14838380675395</c:v>
                </c:pt>
                <c:pt idx="25">
                  <c:v>16.407863091464016</c:v>
                </c:pt>
                <c:pt idx="26">
                  <c:v>16.898695509192443</c:v>
                </c:pt>
                <c:pt idx="27">
                  <c:v>17.399878182073643</c:v>
                </c:pt>
                <c:pt idx="28">
                  <c:v>17.677194288003317</c:v>
                </c:pt>
                <c:pt idx="29">
                  <c:v>17.063282760798423</c:v>
                </c:pt>
                <c:pt idx="30">
                  <c:v>18.498342311689818</c:v>
                </c:pt>
                <c:pt idx="31">
                  <c:v>18.238932616265956</c:v>
                </c:pt>
                <c:pt idx="32">
                  <c:v>17.55442583998785</c:v>
                </c:pt>
                <c:pt idx="33">
                  <c:v>16.95811221026478</c:v>
                </c:pt>
                <c:pt idx="34">
                  <c:v>15.614734309319005</c:v>
                </c:pt>
                <c:pt idx="35">
                  <c:v>16.138578884591531</c:v>
                </c:pt>
                <c:pt idx="36">
                  <c:v>16.408467252873944</c:v>
                </c:pt>
                <c:pt idx="37">
                  <c:v>16.365707242440319</c:v>
                </c:pt>
                <c:pt idx="38">
                  <c:v>15.446307932549985</c:v>
                </c:pt>
                <c:pt idx="39">
                  <c:v>13.423114484059958</c:v>
                </c:pt>
                <c:pt idx="40">
                  <c:v>14.600941796899692</c:v>
                </c:pt>
              </c:numCache>
            </c:numRef>
          </c:val>
          <c:smooth val="0"/>
        </c:ser>
        <c:ser>
          <c:idx val="3"/>
          <c:order val="3"/>
          <c:tx>
            <c:strRef>
              <c:f>Sheet1!$E$1</c:f>
              <c:strCache>
                <c:ptCount val="1"/>
                <c:pt idx="0">
                  <c:v>Australia</c:v>
                </c:pt>
              </c:strCache>
            </c:strRef>
          </c:tx>
          <c:spPr>
            <a:ln w="38100">
              <a:solidFill>
                <a:srgbClr val="000000"/>
              </a:solidFill>
              <a:prstDash val="sysDash"/>
            </a:ln>
          </c:spPr>
          <c:marker>
            <c:symbol val="none"/>
          </c:marke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Sheet1!$E$2:$E$42</c:f>
              <c:numCache>
                <c:formatCode>0.00000</c:formatCode>
                <c:ptCount val="41"/>
                <c:pt idx="0">
                  <c:v>2.0304515932605054</c:v>
                </c:pt>
                <c:pt idx="1">
                  <c:v>2.1138657120202442</c:v>
                </c:pt>
                <c:pt idx="2">
                  <c:v>2.2786295842440873</c:v>
                </c:pt>
                <c:pt idx="3">
                  <c:v>3.0410859331144477</c:v>
                </c:pt>
                <c:pt idx="4">
                  <c:v>2.5839294364297598</c:v>
                </c:pt>
                <c:pt idx="5">
                  <c:v>2.2243309874003905</c:v>
                </c:pt>
                <c:pt idx="6">
                  <c:v>2.3496054422325128</c:v>
                </c:pt>
                <c:pt idx="7">
                  <c:v>2.3388838880634051</c:v>
                </c:pt>
                <c:pt idx="8">
                  <c:v>2.6140482345941756</c:v>
                </c:pt>
                <c:pt idx="9">
                  <c:v>2.8126108260448781</c:v>
                </c:pt>
                <c:pt idx="10">
                  <c:v>3.1525186965667555</c:v>
                </c:pt>
                <c:pt idx="11">
                  <c:v>2.4985332748971256</c:v>
                </c:pt>
                <c:pt idx="12">
                  <c:v>1.9979377522905166</c:v>
                </c:pt>
                <c:pt idx="13">
                  <c:v>2.2032111723175132</c:v>
                </c:pt>
                <c:pt idx="14">
                  <c:v>2.0216053482162355</c:v>
                </c:pt>
                <c:pt idx="15">
                  <c:v>2.0089204823172797</c:v>
                </c:pt>
                <c:pt idx="16">
                  <c:v>2.1272358648632093</c:v>
                </c:pt>
                <c:pt idx="17">
                  <c:v>2.6980876463452637</c:v>
                </c:pt>
                <c:pt idx="18">
                  <c:v>2.837029368748484</c:v>
                </c:pt>
                <c:pt idx="19">
                  <c:v>2.721885285658574</c:v>
                </c:pt>
                <c:pt idx="20">
                  <c:v>3.0784499897762099</c:v>
                </c:pt>
                <c:pt idx="21">
                  <c:v>3.1964404823419175</c:v>
                </c:pt>
                <c:pt idx="22">
                  <c:v>3.3392426859796216</c:v>
                </c:pt>
                <c:pt idx="23">
                  <c:v>3.7709120988322917</c:v>
                </c:pt>
                <c:pt idx="24">
                  <c:v>4.2577492465372586</c:v>
                </c:pt>
                <c:pt idx="25">
                  <c:v>4.3683350339994531</c:v>
                </c:pt>
                <c:pt idx="26">
                  <c:v>4.4763609857862274</c:v>
                </c:pt>
                <c:pt idx="27">
                  <c:v>4.2410566610151061</c:v>
                </c:pt>
                <c:pt idx="28">
                  <c:v>3.9851721111916905</c:v>
                </c:pt>
                <c:pt idx="29">
                  <c:v>4.3756638430844621</c:v>
                </c:pt>
                <c:pt idx="30">
                  <c:v>4.5299461715437763</c:v>
                </c:pt>
                <c:pt idx="31">
                  <c:v>4.7519882732390233</c:v>
                </c:pt>
                <c:pt idx="32">
                  <c:v>4.7459523524557756</c:v>
                </c:pt>
                <c:pt idx="33">
                  <c:v>3.662114427171566</c:v>
                </c:pt>
                <c:pt idx="34">
                  <c:v>3.9421465786202923</c:v>
                </c:pt>
                <c:pt idx="35">
                  <c:v>3.8892889788773575</c:v>
                </c:pt>
                <c:pt idx="36">
                  <c:v>3.8912011693460826</c:v>
                </c:pt>
                <c:pt idx="37">
                  <c:v>4.0659869867939094</c:v>
                </c:pt>
                <c:pt idx="38">
                  <c:v>3.5796431692749078</c:v>
                </c:pt>
                <c:pt idx="39">
                  <c:v>3.2048193020907152</c:v>
                </c:pt>
                <c:pt idx="40">
                  <c:v>3.1064383301670166</c:v>
                </c:pt>
              </c:numCache>
            </c:numRef>
          </c:val>
          <c:smooth val="0"/>
        </c:ser>
        <c:dLbls>
          <c:showLegendKey val="0"/>
          <c:showVal val="0"/>
          <c:showCatName val="0"/>
          <c:showSerName val="0"/>
          <c:showPercent val="0"/>
          <c:showBubbleSize val="0"/>
        </c:dLbls>
        <c:marker val="1"/>
        <c:smooth val="0"/>
        <c:axId val="226423680"/>
        <c:axId val="226424072"/>
      </c:lineChart>
      <c:catAx>
        <c:axId val="226423680"/>
        <c:scaling>
          <c:orientation val="minMax"/>
        </c:scaling>
        <c:delete val="0"/>
        <c:axPos val="b"/>
        <c:numFmt formatCode="General" sourceLinked="1"/>
        <c:majorTickMark val="out"/>
        <c:minorTickMark val="none"/>
        <c:tickLblPos val="nextTo"/>
        <c:spPr>
          <a:ln>
            <a:solidFill>
              <a:srgbClr val="000000"/>
            </a:solidFill>
          </a:ln>
        </c:spPr>
        <c:txPr>
          <a:bodyPr/>
          <a:lstStyle/>
          <a:p>
            <a:pPr>
              <a:defRPr sz="2200"/>
            </a:pPr>
            <a:endParaRPr lang="en-US"/>
          </a:p>
        </c:txPr>
        <c:crossAx val="226424072"/>
        <c:crosses val="autoZero"/>
        <c:auto val="1"/>
        <c:lblAlgn val="ctr"/>
        <c:lblOffset val="100"/>
        <c:tickLblSkip val="10"/>
        <c:tickMarkSkip val="10"/>
        <c:noMultiLvlLbl val="0"/>
      </c:catAx>
      <c:valAx>
        <c:axId val="226424072"/>
        <c:scaling>
          <c:orientation val="minMax"/>
          <c:max val="50"/>
          <c:min val="0"/>
        </c:scaling>
        <c:delete val="1"/>
        <c:axPos val="l"/>
        <c:numFmt formatCode="General" sourceLinked="0"/>
        <c:majorTickMark val="out"/>
        <c:minorTickMark val="none"/>
        <c:tickLblPos val="nextTo"/>
        <c:crossAx val="226423680"/>
        <c:crossesAt val="1"/>
        <c:crossBetween val="midCat"/>
      </c:valAx>
    </c:plotArea>
    <c:plotVisOnly val="1"/>
    <c:dispBlanksAs val="gap"/>
    <c:showDLblsOverMax val="0"/>
  </c:chart>
  <c:txPr>
    <a:bodyPr/>
    <a:lstStyle/>
    <a:p>
      <a:pPr>
        <a:defRPr sz="1800"/>
      </a:pPr>
      <a:endParaRPr lang="en-US"/>
    </a:p>
  </c:txPr>
  <c:externalData r:id="rId2">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7558752271350697E-2"/>
          <c:y val="2.4444444444444401E-2"/>
          <c:w val="0.84681153527110531"/>
          <c:h val="0.89837649460484104"/>
        </c:manualLayout>
      </c:layout>
      <c:areaChart>
        <c:grouping val="standard"/>
        <c:varyColors val="0"/>
        <c:ser>
          <c:idx val="0"/>
          <c:order val="0"/>
          <c:tx>
            <c:strRef>
              <c:f>Sheet1!$B$1</c:f>
              <c:strCache>
                <c:ptCount val="1"/>
                <c:pt idx="0">
                  <c:v>Upper 90th</c:v>
                </c:pt>
              </c:strCache>
            </c:strRef>
          </c:tx>
          <c:spPr>
            <a:solidFill>
              <a:schemeClr val="accent2"/>
            </a:solidFill>
            <a:ln>
              <a:solidFill>
                <a:schemeClr val="bg1"/>
              </a:solidFill>
            </a:ln>
            <a:effectLst/>
          </c:spP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Sheet1!$B$2:$B$42</c:f>
              <c:numCache>
                <c:formatCode>General</c:formatCode>
                <c:ptCount val="41"/>
                <c:pt idx="0">
                  <c:v>32.793387205999998</c:v>
                </c:pt>
                <c:pt idx="1">
                  <c:v>32.081214815400003</c:v>
                </c:pt>
                <c:pt idx="2">
                  <c:v>31.423602238200001</c:v>
                </c:pt>
                <c:pt idx="3">
                  <c:v>31.392397771700004</c:v>
                </c:pt>
                <c:pt idx="4">
                  <c:v>30.648818739100001</c:v>
                </c:pt>
                <c:pt idx="5">
                  <c:v>27.918144532499998</c:v>
                </c:pt>
                <c:pt idx="6">
                  <c:v>29.290962228199998</c:v>
                </c:pt>
                <c:pt idx="7">
                  <c:v>28.868793621600002</c:v>
                </c:pt>
                <c:pt idx="8">
                  <c:v>28.210474611999999</c:v>
                </c:pt>
                <c:pt idx="9">
                  <c:v>28.247600720799998</c:v>
                </c:pt>
                <c:pt idx="10">
                  <c:v>28.402461556399999</c:v>
                </c:pt>
                <c:pt idx="11">
                  <c:v>27.538465840800001</c:v>
                </c:pt>
                <c:pt idx="12">
                  <c:v>26.949859994400001</c:v>
                </c:pt>
                <c:pt idx="13">
                  <c:v>26.409324941399998</c:v>
                </c:pt>
                <c:pt idx="14">
                  <c:v>26.895433175200001</c:v>
                </c:pt>
                <c:pt idx="15">
                  <c:v>26.384892207</c:v>
                </c:pt>
                <c:pt idx="16">
                  <c:v>25.622461437800002</c:v>
                </c:pt>
                <c:pt idx="17">
                  <c:v>25.222827674800001</c:v>
                </c:pt>
                <c:pt idx="18">
                  <c:v>25.579096543999999</c:v>
                </c:pt>
                <c:pt idx="19">
                  <c:v>26.094901143200001</c:v>
                </c:pt>
                <c:pt idx="20">
                  <c:v>26.299616756199999</c:v>
                </c:pt>
                <c:pt idx="21" formatCode="yyyy">
                  <c:v>26.157032797599999</c:v>
                </c:pt>
                <c:pt idx="22">
                  <c:v>25.304931267200001</c:v>
                </c:pt>
                <c:pt idx="23">
                  <c:v>23.514031085799999</c:v>
                </c:pt>
                <c:pt idx="24">
                  <c:v>23.4851015984</c:v>
                </c:pt>
                <c:pt idx="25">
                  <c:v>23.742083260200001</c:v>
                </c:pt>
                <c:pt idx="26">
                  <c:v>23.1797586006</c:v>
                </c:pt>
                <c:pt idx="27">
                  <c:v>23.3657010238</c:v>
                </c:pt>
                <c:pt idx="28">
                  <c:v>24.031754596000003</c:v>
                </c:pt>
                <c:pt idx="29">
                  <c:v>23.647607717</c:v>
                </c:pt>
                <c:pt idx="30">
                  <c:v>24.359840758200001</c:v>
                </c:pt>
                <c:pt idx="31">
                  <c:v>24.104593553600001</c:v>
                </c:pt>
                <c:pt idx="32">
                  <c:v>23.506259914600001</c:v>
                </c:pt>
                <c:pt idx="33">
                  <c:v>23.1867128102</c:v>
                </c:pt>
                <c:pt idx="34">
                  <c:v>23.066325108200001</c:v>
                </c:pt>
                <c:pt idx="35">
                  <c:v>22.958636955199999</c:v>
                </c:pt>
                <c:pt idx="36">
                  <c:v>22.5017075588</c:v>
                </c:pt>
                <c:pt idx="37">
                  <c:v>23.0021169746</c:v>
                </c:pt>
                <c:pt idx="38">
                  <c:v>22.1516954754</c:v>
                </c:pt>
                <c:pt idx="39">
                  <c:v>18.9035567928</c:v>
                </c:pt>
              </c:numCache>
            </c:numRef>
          </c:val>
        </c:ser>
        <c:ser>
          <c:idx val="2"/>
          <c:order val="2"/>
          <c:tx>
            <c:strRef>
              <c:f>Sheet1!$D$1</c:f>
              <c:strCache>
                <c:ptCount val="1"/>
                <c:pt idx="0">
                  <c:v>Lower 10th </c:v>
                </c:pt>
              </c:strCache>
            </c:strRef>
          </c:tx>
          <c:spPr>
            <a:solidFill>
              <a:schemeClr val="bg1"/>
            </a:solidFill>
            <a:ln>
              <a:solidFill>
                <a:schemeClr val="bg1"/>
              </a:solidFill>
            </a:ln>
            <a:effectLst/>
          </c:spP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Sheet1!$D$2:$D$42</c:f>
              <c:numCache>
                <c:formatCode>General</c:formatCode>
                <c:ptCount val="41"/>
                <c:pt idx="0">
                  <c:v>20.708142625499999</c:v>
                </c:pt>
                <c:pt idx="1">
                  <c:v>20.1243784738</c:v>
                </c:pt>
                <c:pt idx="2">
                  <c:v>19.697677205600002</c:v>
                </c:pt>
                <c:pt idx="3">
                  <c:v>19.797355594799999</c:v>
                </c:pt>
                <c:pt idx="4">
                  <c:v>19.532554485199999</c:v>
                </c:pt>
                <c:pt idx="5">
                  <c:v>19.366488865299999</c:v>
                </c:pt>
                <c:pt idx="6">
                  <c:v>18.771814107799997</c:v>
                </c:pt>
                <c:pt idx="7">
                  <c:v>18.666786159399997</c:v>
                </c:pt>
                <c:pt idx="8">
                  <c:v>17.749736218399999</c:v>
                </c:pt>
                <c:pt idx="9">
                  <c:v>18.2462727978</c:v>
                </c:pt>
                <c:pt idx="10">
                  <c:v>17.597290655799998</c:v>
                </c:pt>
                <c:pt idx="11">
                  <c:v>17.2750677774</c:v>
                </c:pt>
                <c:pt idx="12">
                  <c:v>16.216236979800001</c:v>
                </c:pt>
                <c:pt idx="13">
                  <c:v>16.546268704799999</c:v>
                </c:pt>
                <c:pt idx="14">
                  <c:v>16.97538363</c:v>
                </c:pt>
                <c:pt idx="15">
                  <c:v>17.009418352499999</c:v>
                </c:pt>
                <c:pt idx="16">
                  <c:v>16.8470593286</c:v>
                </c:pt>
                <c:pt idx="17">
                  <c:v>16.236657474000001</c:v>
                </c:pt>
                <c:pt idx="18">
                  <c:v>15.8003536942</c:v>
                </c:pt>
                <c:pt idx="19">
                  <c:v>15.601869670399999</c:v>
                </c:pt>
                <c:pt idx="20">
                  <c:v>14.512222679200001</c:v>
                </c:pt>
                <c:pt idx="21">
                  <c:v>14.2485967884</c:v>
                </c:pt>
                <c:pt idx="22">
                  <c:v>14.1994990698</c:v>
                </c:pt>
                <c:pt idx="23">
                  <c:v>14.338262587800001</c:v>
                </c:pt>
                <c:pt idx="24">
                  <c:v>13.629330489000001</c:v>
                </c:pt>
                <c:pt idx="25">
                  <c:v>13.499702704400001</c:v>
                </c:pt>
                <c:pt idx="26">
                  <c:v>12.395868114600001</c:v>
                </c:pt>
                <c:pt idx="27">
                  <c:v>12.787544087800001</c:v>
                </c:pt>
                <c:pt idx="28">
                  <c:v>13.0019930166</c:v>
                </c:pt>
                <c:pt idx="29">
                  <c:v>11.9807959774</c:v>
                </c:pt>
                <c:pt idx="30">
                  <c:v>11.2331217266</c:v>
                </c:pt>
                <c:pt idx="31">
                  <c:v>10.871572526</c:v>
                </c:pt>
                <c:pt idx="32">
                  <c:v>10.525796440200001</c:v>
                </c:pt>
                <c:pt idx="33">
                  <c:v>10.365515951199999</c:v>
                </c:pt>
                <c:pt idx="34">
                  <c:v>10.15005585436</c:v>
                </c:pt>
                <c:pt idx="35">
                  <c:v>9.7652726722400001</c:v>
                </c:pt>
                <c:pt idx="36">
                  <c:v>9.8282731687200009</c:v>
                </c:pt>
                <c:pt idx="37">
                  <c:v>9.5895930088199997</c:v>
                </c:pt>
                <c:pt idx="38">
                  <c:v>9.4559110050200008</c:v>
                </c:pt>
                <c:pt idx="39">
                  <c:v>9.4537493425370958</c:v>
                </c:pt>
              </c:numCache>
            </c:numRef>
          </c:val>
        </c:ser>
        <c:dLbls>
          <c:showLegendKey val="0"/>
          <c:showVal val="0"/>
          <c:showCatName val="0"/>
          <c:showSerName val="0"/>
          <c:showPercent val="0"/>
          <c:showBubbleSize val="0"/>
        </c:dLbls>
        <c:axId val="226425248"/>
        <c:axId val="226425640"/>
      </c:areaChart>
      <c:lineChart>
        <c:grouping val="standard"/>
        <c:varyColors val="0"/>
        <c:ser>
          <c:idx val="1"/>
          <c:order val="1"/>
          <c:tx>
            <c:strRef>
              <c:f>Sheet1!$C$1</c:f>
              <c:strCache>
                <c:ptCount val="1"/>
                <c:pt idx="0">
                  <c:v>Median</c:v>
                </c:pt>
              </c:strCache>
            </c:strRef>
          </c:tx>
          <c:spPr>
            <a:ln w="38100">
              <a:solidFill>
                <a:srgbClr val="A02226"/>
              </a:solidFill>
            </a:ln>
          </c:spPr>
          <c:marker>
            <c:symbol val="none"/>
          </c:marke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Sheet1!$C$2:$C$42</c:f>
              <c:numCache>
                <c:formatCode>General</c:formatCode>
                <c:ptCount val="41"/>
                <c:pt idx="0">
                  <c:v>25.053079789000002</c:v>
                </c:pt>
                <c:pt idx="1">
                  <c:v>24.262284174000001</c:v>
                </c:pt>
                <c:pt idx="2">
                  <c:v>23.218705213</c:v>
                </c:pt>
                <c:pt idx="3">
                  <c:v>23.591847696000002</c:v>
                </c:pt>
                <c:pt idx="4">
                  <c:v>22.864486475500001</c:v>
                </c:pt>
                <c:pt idx="5">
                  <c:v>21.302931062999999</c:v>
                </c:pt>
                <c:pt idx="6">
                  <c:v>22.784654252999999</c:v>
                </c:pt>
                <c:pt idx="7">
                  <c:v>22.6012755</c:v>
                </c:pt>
                <c:pt idx="8">
                  <c:v>22.462201146000002</c:v>
                </c:pt>
                <c:pt idx="9">
                  <c:v>22.157484933999999</c:v>
                </c:pt>
                <c:pt idx="10">
                  <c:v>21.613430641000001</c:v>
                </c:pt>
                <c:pt idx="11">
                  <c:v>21.487044332</c:v>
                </c:pt>
                <c:pt idx="12">
                  <c:v>20.694855965999999</c:v>
                </c:pt>
                <c:pt idx="13">
                  <c:v>20.311094444999998</c:v>
                </c:pt>
                <c:pt idx="14">
                  <c:v>22.037050356000002</c:v>
                </c:pt>
                <c:pt idx="15">
                  <c:v>20.793834561499999</c:v>
                </c:pt>
                <c:pt idx="16">
                  <c:v>21.898614201000001</c:v>
                </c:pt>
                <c:pt idx="17">
                  <c:v>20.337856033000001</c:v>
                </c:pt>
                <c:pt idx="18">
                  <c:v>20.197733379999999</c:v>
                </c:pt>
                <c:pt idx="19">
                  <c:v>20.244649523</c:v>
                </c:pt>
                <c:pt idx="20">
                  <c:v>18.581793487999999</c:v>
                </c:pt>
                <c:pt idx="21" formatCode="yyyy">
                  <c:v>17.894458221000001</c:v>
                </c:pt>
                <c:pt idx="22">
                  <c:v>17.407670309</c:v>
                </c:pt>
                <c:pt idx="23">
                  <c:v>17.215912912</c:v>
                </c:pt>
                <c:pt idx="24">
                  <c:v>17.146033173999999</c:v>
                </c:pt>
                <c:pt idx="25">
                  <c:v>17.710861985000001</c:v>
                </c:pt>
                <c:pt idx="26">
                  <c:v>17.055219899000001</c:v>
                </c:pt>
                <c:pt idx="27">
                  <c:v>16.982696017999999</c:v>
                </c:pt>
                <c:pt idx="28">
                  <c:v>16.869548509000001</c:v>
                </c:pt>
                <c:pt idx="29">
                  <c:v>16.518171091999999</c:v>
                </c:pt>
                <c:pt idx="30">
                  <c:v>16.189425132</c:v>
                </c:pt>
                <c:pt idx="31">
                  <c:v>15.889002383999999</c:v>
                </c:pt>
                <c:pt idx="32">
                  <c:v>15.781854062000001</c:v>
                </c:pt>
                <c:pt idx="33">
                  <c:v>15.035297781000001</c:v>
                </c:pt>
                <c:pt idx="34">
                  <c:v>14.962559283999999</c:v>
                </c:pt>
                <c:pt idx="35">
                  <c:v>14.881430608000001</c:v>
                </c:pt>
                <c:pt idx="36">
                  <c:v>14.496104860000001</c:v>
                </c:pt>
                <c:pt idx="37">
                  <c:v>14.100265930999999</c:v>
                </c:pt>
                <c:pt idx="38">
                  <c:v>14.285560514</c:v>
                </c:pt>
                <c:pt idx="39">
                  <c:v>14.007436562000001</c:v>
                </c:pt>
              </c:numCache>
            </c:numRef>
          </c:val>
          <c:smooth val="0"/>
        </c:ser>
        <c:ser>
          <c:idx val="3"/>
          <c:order val="3"/>
          <c:tx>
            <c:strRef>
              <c:f>Sheet1!$E$1</c:f>
              <c:strCache>
                <c:ptCount val="1"/>
                <c:pt idx="0">
                  <c:v>Australia</c:v>
                </c:pt>
              </c:strCache>
            </c:strRef>
          </c:tx>
          <c:spPr>
            <a:ln w="31750">
              <a:solidFill>
                <a:srgbClr val="000000"/>
              </a:solidFill>
              <a:prstDash val="sysDash"/>
            </a:ln>
          </c:spPr>
          <c:marker>
            <c:symbol val="none"/>
          </c:marke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Sheet1!$E$2:$E$42</c:f>
              <c:numCache>
                <c:formatCode>General</c:formatCode>
                <c:ptCount val="41"/>
                <c:pt idx="0">
                  <c:v>25.180198941</c:v>
                </c:pt>
                <c:pt idx="1">
                  <c:v>24.269093756</c:v>
                </c:pt>
                <c:pt idx="2">
                  <c:v>23.218705213</c:v>
                </c:pt>
                <c:pt idx="3">
                  <c:v>22.491357134000001</c:v>
                </c:pt>
                <c:pt idx="4">
                  <c:v>21.994274673</c:v>
                </c:pt>
                <c:pt idx="5">
                  <c:v>21.169375571</c:v>
                </c:pt>
                <c:pt idx="6">
                  <c:v>20.860960247000001</c:v>
                </c:pt>
                <c:pt idx="7">
                  <c:v>20.597453193</c:v>
                </c:pt>
                <c:pt idx="8">
                  <c:v>19.525080951</c:v>
                </c:pt>
                <c:pt idx="9">
                  <c:v>19.400067831000001</c:v>
                </c:pt>
                <c:pt idx="10">
                  <c:v>19.537956037000001</c:v>
                </c:pt>
                <c:pt idx="11">
                  <c:v>19.304446444</c:v>
                </c:pt>
                <c:pt idx="12">
                  <c:v>18.247667232000001</c:v>
                </c:pt>
                <c:pt idx="13">
                  <c:v>17.921754107000002</c:v>
                </c:pt>
                <c:pt idx="14">
                  <c:v>17.822435600999999</c:v>
                </c:pt>
                <c:pt idx="15">
                  <c:v>17.782142416999999</c:v>
                </c:pt>
                <c:pt idx="16">
                  <c:v>17.049686197</c:v>
                </c:pt>
                <c:pt idx="17">
                  <c:v>16.570616132000001</c:v>
                </c:pt>
                <c:pt idx="18">
                  <c:v>16.049242575000001</c:v>
                </c:pt>
                <c:pt idx="19">
                  <c:v>15.808444339999999</c:v>
                </c:pt>
                <c:pt idx="20">
                  <c:v>14.534920974</c:v>
                </c:pt>
                <c:pt idx="21">
                  <c:v>14.560926014</c:v>
                </c:pt>
                <c:pt idx="22">
                  <c:v>14.736586189000001</c:v>
                </c:pt>
                <c:pt idx="23">
                  <c:v>15.072999769000001</c:v>
                </c:pt>
                <c:pt idx="24">
                  <c:v>15.114492861</c:v>
                </c:pt>
                <c:pt idx="25">
                  <c:v>14.576086316</c:v>
                </c:pt>
                <c:pt idx="26">
                  <c:v>14.165018480000001</c:v>
                </c:pt>
                <c:pt idx="27">
                  <c:v>14.319253696000001</c:v>
                </c:pt>
                <c:pt idx="28">
                  <c:v>13.794258228</c:v>
                </c:pt>
                <c:pt idx="29">
                  <c:v>13.18676683</c:v>
                </c:pt>
                <c:pt idx="30">
                  <c:v>12.656756718</c:v>
                </c:pt>
                <c:pt idx="31">
                  <c:v>12.077332079</c:v>
                </c:pt>
                <c:pt idx="32">
                  <c:v>12.483650939</c:v>
                </c:pt>
                <c:pt idx="33">
                  <c:v>12.456943866</c:v>
                </c:pt>
                <c:pt idx="34">
                  <c:v>11.753354286</c:v>
                </c:pt>
                <c:pt idx="35">
                  <c:v>11.168533682</c:v>
                </c:pt>
                <c:pt idx="36">
                  <c:v>10.731625213999999</c:v>
                </c:pt>
                <c:pt idx="37">
                  <c:v>10.466528630999999</c:v>
                </c:pt>
                <c:pt idx="38">
                  <c:v>10.083683153860193</c:v>
                </c:pt>
                <c:pt idx="39">
                  <c:v>9.335515542695159</c:v>
                </c:pt>
              </c:numCache>
            </c:numRef>
          </c:val>
          <c:smooth val="0"/>
        </c:ser>
        <c:dLbls>
          <c:showLegendKey val="0"/>
          <c:showVal val="0"/>
          <c:showCatName val="0"/>
          <c:showSerName val="0"/>
          <c:showPercent val="0"/>
          <c:showBubbleSize val="0"/>
        </c:dLbls>
        <c:marker val="1"/>
        <c:smooth val="0"/>
        <c:axId val="226425248"/>
        <c:axId val="226425640"/>
      </c:lineChart>
      <c:catAx>
        <c:axId val="226425248"/>
        <c:scaling>
          <c:orientation val="minMax"/>
        </c:scaling>
        <c:delete val="0"/>
        <c:axPos val="b"/>
        <c:numFmt formatCode="General" sourceLinked="1"/>
        <c:majorTickMark val="out"/>
        <c:minorTickMark val="none"/>
        <c:tickLblPos val="none"/>
        <c:spPr>
          <a:ln w="7620">
            <a:solidFill>
              <a:srgbClr val="000000"/>
            </a:solidFill>
          </a:ln>
        </c:spPr>
        <c:txPr>
          <a:bodyPr/>
          <a:lstStyle/>
          <a:p>
            <a:pPr>
              <a:defRPr sz="2200"/>
            </a:pPr>
            <a:endParaRPr lang="en-US"/>
          </a:p>
        </c:txPr>
        <c:crossAx val="226425640"/>
        <c:crosses val="autoZero"/>
        <c:auto val="1"/>
        <c:lblAlgn val="ctr"/>
        <c:lblOffset val="100"/>
        <c:tickLblSkip val="10"/>
        <c:tickMarkSkip val="10"/>
        <c:noMultiLvlLbl val="0"/>
      </c:catAx>
      <c:valAx>
        <c:axId val="226425640"/>
        <c:scaling>
          <c:orientation val="minMax"/>
          <c:max val="50"/>
        </c:scaling>
        <c:delete val="0"/>
        <c:axPos val="l"/>
        <c:numFmt formatCode="General" sourceLinked="1"/>
        <c:majorTickMark val="out"/>
        <c:minorTickMark val="none"/>
        <c:tickLblPos val="nextTo"/>
        <c:spPr>
          <a:ln w="7620">
            <a:solidFill>
              <a:srgbClr val="000000"/>
            </a:solidFill>
          </a:ln>
        </c:spPr>
        <c:txPr>
          <a:bodyPr/>
          <a:lstStyle/>
          <a:p>
            <a:pPr>
              <a:defRPr sz="1600"/>
            </a:pPr>
            <a:endParaRPr lang="en-US"/>
          </a:p>
        </c:txPr>
        <c:crossAx val="226425248"/>
        <c:crossesAt val="1"/>
        <c:crossBetween val="midCat"/>
        <c:majorUnit val="10"/>
      </c:valAx>
    </c:plotArea>
    <c:plotVisOnly val="1"/>
    <c:dispBlanksAs val="gap"/>
    <c:showDLblsOverMax val="0"/>
  </c:chart>
  <c:txPr>
    <a:bodyPr/>
    <a:lstStyle/>
    <a:p>
      <a:pPr>
        <a:defRPr sz="1800"/>
      </a:pPr>
      <a:endParaRPr lang="en-US"/>
    </a:p>
  </c:txPr>
  <c:externalData r:id="rId2">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8444190096152558E-2"/>
          <c:y val="2.7407407407407401E-2"/>
          <c:w val="0.83408658963476279"/>
          <c:h val="0.86240817158082694"/>
        </c:manualLayout>
      </c:layout>
      <c:areaChart>
        <c:grouping val="standard"/>
        <c:varyColors val="0"/>
        <c:ser>
          <c:idx val="0"/>
          <c:order val="0"/>
          <c:tx>
            <c:strRef>
              <c:f>Sheet1!$B$1</c:f>
              <c:strCache>
                <c:ptCount val="1"/>
                <c:pt idx="0">
                  <c:v>Upper 90th</c:v>
                </c:pt>
              </c:strCache>
            </c:strRef>
          </c:tx>
          <c:spPr>
            <a:solidFill>
              <a:schemeClr val="accent2"/>
            </a:solidFill>
            <a:ln>
              <a:solidFill>
                <a:schemeClr val="bg1"/>
              </a:solidFill>
            </a:ln>
            <a:effectLst/>
          </c:spP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Sheet1!$B$2:$B$42</c:f>
              <c:numCache>
                <c:formatCode>General</c:formatCode>
                <c:ptCount val="41"/>
                <c:pt idx="0">
                  <c:v>15.63263978140378</c:v>
                </c:pt>
                <c:pt idx="1">
                  <c:v>15.541440284896069</c:v>
                </c:pt>
                <c:pt idx="2">
                  <c:v>14.573381688732546</c:v>
                </c:pt>
                <c:pt idx="3">
                  <c:v>16.180449011887056</c:v>
                </c:pt>
                <c:pt idx="4">
                  <c:v>18.905273851310017</c:v>
                </c:pt>
                <c:pt idx="5">
                  <c:v>17.098657201819879</c:v>
                </c:pt>
                <c:pt idx="6">
                  <c:v>17.57027401097465</c:v>
                </c:pt>
                <c:pt idx="7">
                  <c:v>19.852702081383597</c:v>
                </c:pt>
                <c:pt idx="8">
                  <c:v>19.684414384563347</c:v>
                </c:pt>
                <c:pt idx="9">
                  <c:v>20.860458429285988</c:v>
                </c:pt>
                <c:pt idx="10">
                  <c:v>20.481595759837504</c:v>
                </c:pt>
                <c:pt idx="11">
                  <c:v>21.543663428563153</c:v>
                </c:pt>
                <c:pt idx="12">
                  <c:v>21.626125962944499</c:v>
                </c:pt>
                <c:pt idx="13">
                  <c:v>22.341905846302204</c:v>
                </c:pt>
                <c:pt idx="14">
                  <c:v>24.633022895671502</c:v>
                </c:pt>
                <c:pt idx="15">
                  <c:v>26.087847168255156</c:v>
                </c:pt>
                <c:pt idx="16">
                  <c:v>24.997750555962291</c:v>
                </c:pt>
                <c:pt idx="17">
                  <c:v>25.250852550051103</c:v>
                </c:pt>
                <c:pt idx="18">
                  <c:v>25.422857148580675</c:v>
                </c:pt>
                <c:pt idx="19">
                  <c:v>26.612400314407274</c:v>
                </c:pt>
                <c:pt idx="20">
                  <c:v>26.540738628456495</c:v>
                </c:pt>
                <c:pt idx="21">
                  <c:v>26.079682355494054</c:v>
                </c:pt>
                <c:pt idx="22">
                  <c:v>24.907581377035395</c:v>
                </c:pt>
                <c:pt idx="23">
                  <c:v>25.345461710175531</c:v>
                </c:pt>
                <c:pt idx="24">
                  <c:v>27.643050968173327</c:v>
                </c:pt>
                <c:pt idx="25">
                  <c:v>30.333636154423072</c:v>
                </c:pt>
                <c:pt idx="26">
                  <c:v>31.430182679669304</c:v>
                </c:pt>
                <c:pt idx="27">
                  <c:v>38.195846951513808</c:v>
                </c:pt>
                <c:pt idx="28">
                  <c:v>37.422662801467659</c:v>
                </c:pt>
                <c:pt idx="29">
                  <c:v>37.373999881719989</c:v>
                </c:pt>
                <c:pt idx="30">
                  <c:v>35.562087869844319</c:v>
                </c:pt>
                <c:pt idx="31">
                  <c:v>31.76720966802916</c:v>
                </c:pt>
                <c:pt idx="32">
                  <c:v>30.885808743745379</c:v>
                </c:pt>
                <c:pt idx="33">
                  <c:v>33.295581523629679</c:v>
                </c:pt>
                <c:pt idx="34">
                  <c:v>36.337350715557385</c:v>
                </c:pt>
                <c:pt idx="35">
                  <c:v>38.840329530837565</c:v>
                </c:pt>
                <c:pt idx="36">
                  <c:v>40.976124501869407</c:v>
                </c:pt>
                <c:pt idx="37">
                  <c:v>39.783518242793782</c:v>
                </c:pt>
                <c:pt idx="38">
                  <c:v>40.619064078431627</c:v>
                </c:pt>
                <c:pt idx="39">
                  <c:v>35.223788593569097</c:v>
                </c:pt>
                <c:pt idx="40">
                  <c:v>42.187226606885233</c:v>
                </c:pt>
              </c:numCache>
            </c:numRef>
          </c:val>
        </c:ser>
        <c:ser>
          <c:idx val="2"/>
          <c:order val="2"/>
          <c:tx>
            <c:strRef>
              <c:f>Sheet1!$D$1</c:f>
              <c:strCache>
                <c:ptCount val="1"/>
                <c:pt idx="0">
                  <c:v>Lower 10th </c:v>
                </c:pt>
              </c:strCache>
            </c:strRef>
          </c:tx>
          <c:spPr>
            <a:solidFill>
              <a:schemeClr val="bg1"/>
            </a:solidFill>
            <a:ln>
              <a:solidFill>
                <a:schemeClr val="bg1"/>
              </a:solidFill>
            </a:ln>
            <a:effectLst/>
          </c:spP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Sheet1!$D$2:$D$42</c:f>
              <c:numCache>
                <c:formatCode>General</c:formatCode>
                <c:ptCount val="41"/>
                <c:pt idx="0">
                  <c:v>1.7724515696145915</c:v>
                </c:pt>
                <c:pt idx="1">
                  <c:v>1.4886319599783269</c:v>
                </c:pt>
                <c:pt idx="2">
                  <c:v>1.9432780634424232</c:v>
                </c:pt>
                <c:pt idx="3">
                  <c:v>2.0384646226459564</c:v>
                </c:pt>
                <c:pt idx="4">
                  <c:v>2.1629639902006703</c:v>
                </c:pt>
                <c:pt idx="5">
                  <c:v>2.2360492213512861</c:v>
                </c:pt>
                <c:pt idx="6">
                  <c:v>2.4323034796427705</c:v>
                </c:pt>
                <c:pt idx="7">
                  <c:v>2.4587785268345295</c:v>
                </c:pt>
                <c:pt idx="8">
                  <c:v>2.7163175993391411</c:v>
                </c:pt>
                <c:pt idx="9">
                  <c:v>2.8726897434930634</c:v>
                </c:pt>
                <c:pt idx="10">
                  <c:v>3.2874790509029892</c:v>
                </c:pt>
                <c:pt idx="11">
                  <c:v>2.6970439638594343</c:v>
                </c:pt>
                <c:pt idx="12">
                  <c:v>3.8596317729025174</c:v>
                </c:pt>
                <c:pt idx="13">
                  <c:v>3.975679465215638</c:v>
                </c:pt>
                <c:pt idx="14">
                  <c:v>3.9819356961219285</c:v>
                </c:pt>
                <c:pt idx="15">
                  <c:v>3.7790591960865272</c:v>
                </c:pt>
                <c:pt idx="16">
                  <c:v>3.6952795961793821</c:v>
                </c:pt>
                <c:pt idx="17">
                  <c:v>3.7959713695867494</c:v>
                </c:pt>
                <c:pt idx="18">
                  <c:v>4.1261991417708375</c:v>
                </c:pt>
                <c:pt idx="19">
                  <c:v>4.6116659885790234</c:v>
                </c:pt>
                <c:pt idx="20">
                  <c:v>4.6861618036516504</c:v>
                </c:pt>
                <c:pt idx="21">
                  <c:v>4.4087774099202806</c:v>
                </c:pt>
                <c:pt idx="22">
                  <c:v>4.4348661546747943</c:v>
                </c:pt>
                <c:pt idx="23">
                  <c:v>4.2909131774296725</c:v>
                </c:pt>
                <c:pt idx="24">
                  <c:v>4.4057003337141012</c:v>
                </c:pt>
                <c:pt idx="25">
                  <c:v>4.5472453970520084</c:v>
                </c:pt>
                <c:pt idx="26">
                  <c:v>4.6246904358249825</c:v>
                </c:pt>
                <c:pt idx="27">
                  <c:v>4.5901801644442388</c:v>
                </c:pt>
                <c:pt idx="28">
                  <c:v>4.5619285730682275</c:v>
                </c:pt>
                <c:pt idx="29">
                  <c:v>4.5601148455911353</c:v>
                </c:pt>
                <c:pt idx="30">
                  <c:v>4.8932908628619165</c:v>
                </c:pt>
                <c:pt idx="31">
                  <c:v>4.8592472130545854</c:v>
                </c:pt>
                <c:pt idx="32">
                  <c:v>4.8046413703709137</c:v>
                </c:pt>
                <c:pt idx="33">
                  <c:v>4.1348114012706105</c:v>
                </c:pt>
                <c:pt idx="34">
                  <c:v>4.1371085139664583</c:v>
                </c:pt>
                <c:pt idx="35">
                  <c:v>4.1775090490751081</c:v>
                </c:pt>
                <c:pt idx="36">
                  <c:v>4.2410922041649668</c:v>
                </c:pt>
                <c:pt idx="37">
                  <c:v>5.2837206924344153</c:v>
                </c:pt>
                <c:pt idx="38">
                  <c:v>5.6552380629305636</c:v>
                </c:pt>
                <c:pt idx="39">
                  <c:v>4.8687674265844105</c:v>
                </c:pt>
                <c:pt idx="40">
                  <c:v>4.7362350208803141</c:v>
                </c:pt>
              </c:numCache>
            </c:numRef>
          </c:val>
        </c:ser>
        <c:dLbls>
          <c:showLegendKey val="0"/>
          <c:showVal val="0"/>
          <c:showCatName val="0"/>
          <c:showSerName val="0"/>
          <c:showPercent val="0"/>
          <c:showBubbleSize val="0"/>
        </c:dLbls>
        <c:axId val="224626528"/>
        <c:axId val="224626920"/>
      </c:areaChart>
      <c:lineChart>
        <c:grouping val="standard"/>
        <c:varyColors val="0"/>
        <c:ser>
          <c:idx val="1"/>
          <c:order val="1"/>
          <c:tx>
            <c:strRef>
              <c:f>Sheet1!$C$1</c:f>
              <c:strCache>
                <c:ptCount val="1"/>
                <c:pt idx="0">
                  <c:v>Median</c:v>
                </c:pt>
              </c:strCache>
            </c:strRef>
          </c:tx>
          <c:spPr>
            <a:ln w="38100">
              <a:solidFill>
                <a:srgbClr val="A02226"/>
              </a:solidFill>
            </a:ln>
          </c:spPr>
          <c:marker>
            <c:symbol val="none"/>
          </c:marke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Sheet1!$C$2:$C$42</c:f>
              <c:numCache>
                <c:formatCode>General</c:formatCode>
                <c:ptCount val="41"/>
                <c:pt idx="0">
                  <c:v>9.8435657560582932</c:v>
                </c:pt>
                <c:pt idx="1">
                  <c:v>9.612390125621582</c:v>
                </c:pt>
                <c:pt idx="2">
                  <c:v>9.8443965363632007</c:v>
                </c:pt>
                <c:pt idx="3">
                  <c:v>10.436970239330888</c:v>
                </c:pt>
                <c:pt idx="4">
                  <c:v>12.291863597549334</c:v>
                </c:pt>
                <c:pt idx="5">
                  <c:v>11.801834138697142</c:v>
                </c:pt>
                <c:pt idx="6">
                  <c:v>11.659136548078529</c:v>
                </c:pt>
                <c:pt idx="7">
                  <c:v>11.572350951894393</c:v>
                </c:pt>
                <c:pt idx="8">
                  <c:v>12.104204543168191</c:v>
                </c:pt>
                <c:pt idx="9">
                  <c:v>11.965538823587719</c:v>
                </c:pt>
                <c:pt idx="10">
                  <c:v>12.217965992997634</c:v>
                </c:pt>
                <c:pt idx="11">
                  <c:v>12.557002109455013</c:v>
                </c:pt>
                <c:pt idx="12">
                  <c:v>12.400822455168951</c:v>
                </c:pt>
                <c:pt idx="13">
                  <c:v>12.542527604570537</c:v>
                </c:pt>
                <c:pt idx="14">
                  <c:v>14.373743830165262</c:v>
                </c:pt>
                <c:pt idx="15">
                  <c:v>14.591604613433347</c:v>
                </c:pt>
                <c:pt idx="16">
                  <c:v>13.724497030936659</c:v>
                </c:pt>
                <c:pt idx="17">
                  <c:v>13.963846751325399</c:v>
                </c:pt>
                <c:pt idx="18">
                  <c:v>13.292274662206022</c:v>
                </c:pt>
                <c:pt idx="19">
                  <c:v>13.691189554856731</c:v>
                </c:pt>
                <c:pt idx="20">
                  <c:v>13.289757647303428</c:v>
                </c:pt>
                <c:pt idx="21">
                  <c:v>13.103711367995041</c:v>
                </c:pt>
                <c:pt idx="22">
                  <c:v>13.400212760699574</c:v>
                </c:pt>
                <c:pt idx="23">
                  <c:v>14.025545511158985</c:v>
                </c:pt>
                <c:pt idx="24">
                  <c:v>15.14838380675395</c:v>
                </c:pt>
                <c:pt idx="25">
                  <c:v>16.407863091464016</c:v>
                </c:pt>
                <c:pt idx="26">
                  <c:v>16.898695509192443</c:v>
                </c:pt>
                <c:pt idx="27">
                  <c:v>17.399878182073643</c:v>
                </c:pt>
                <c:pt idx="28">
                  <c:v>17.677194288003317</c:v>
                </c:pt>
                <c:pt idx="29">
                  <c:v>17.063282760798423</c:v>
                </c:pt>
                <c:pt idx="30">
                  <c:v>18.498342311689818</c:v>
                </c:pt>
                <c:pt idx="31">
                  <c:v>18.238932616265956</c:v>
                </c:pt>
                <c:pt idx="32">
                  <c:v>17.55442583998785</c:v>
                </c:pt>
                <c:pt idx="33">
                  <c:v>16.95811221026478</c:v>
                </c:pt>
                <c:pt idx="34">
                  <c:v>15.614734309319005</c:v>
                </c:pt>
                <c:pt idx="35">
                  <c:v>16.138578884591531</c:v>
                </c:pt>
                <c:pt idx="36">
                  <c:v>16.408467252873944</c:v>
                </c:pt>
                <c:pt idx="37">
                  <c:v>16.365707242440319</c:v>
                </c:pt>
                <c:pt idx="38">
                  <c:v>15.446307932549985</c:v>
                </c:pt>
                <c:pt idx="39">
                  <c:v>13.423114484059958</c:v>
                </c:pt>
                <c:pt idx="40">
                  <c:v>14.600941796899692</c:v>
                </c:pt>
              </c:numCache>
            </c:numRef>
          </c:val>
          <c:smooth val="0"/>
        </c:ser>
        <c:ser>
          <c:idx val="3"/>
          <c:order val="3"/>
          <c:tx>
            <c:strRef>
              <c:f>Sheet1!$E$1</c:f>
              <c:strCache>
                <c:ptCount val="1"/>
                <c:pt idx="0">
                  <c:v>Australia</c:v>
                </c:pt>
              </c:strCache>
            </c:strRef>
          </c:tx>
          <c:spPr>
            <a:ln w="31750">
              <a:solidFill>
                <a:srgbClr val="000000"/>
              </a:solidFill>
              <a:prstDash val="sysDash"/>
            </a:ln>
          </c:spPr>
          <c:marker>
            <c:symbol val="none"/>
          </c:marker>
          <c:cat>
            <c:strRef>
              <c:f>Sheet1!$A$2:$A$42</c:f>
              <c:strCache>
                <c:ptCount val="41"/>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strCache>
            </c:strRef>
          </c:cat>
          <c:val>
            <c:numRef>
              <c:f>Sheet1!$E$2:$E$42</c:f>
              <c:numCache>
                <c:formatCode>0.00000</c:formatCode>
                <c:ptCount val="41"/>
                <c:pt idx="0">
                  <c:v>2.0304515932605054</c:v>
                </c:pt>
                <c:pt idx="1">
                  <c:v>2.1138657120202442</c:v>
                </c:pt>
                <c:pt idx="2">
                  <c:v>2.2786295842440873</c:v>
                </c:pt>
                <c:pt idx="3">
                  <c:v>3.0410859331144477</c:v>
                </c:pt>
                <c:pt idx="4">
                  <c:v>2.5839294364297598</c:v>
                </c:pt>
                <c:pt idx="5">
                  <c:v>2.2243309874003905</c:v>
                </c:pt>
                <c:pt idx="6">
                  <c:v>2.3496054422325128</c:v>
                </c:pt>
                <c:pt idx="7">
                  <c:v>2.3388838880634051</c:v>
                </c:pt>
                <c:pt idx="8">
                  <c:v>2.6140482345941756</c:v>
                </c:pt>
                <c:pt idx="9">
                  <c:v>2.8126108260448781</c:v>
                </c:pt>
                <c:pt idx="10">
                  <c:v>3.1525186965667555</c:v>
                </c:pt>
                <c:pt idx="11">
                  <c:v>2.4985332748971256</c:v>
                </c:pt>
                <c:pt idx="12">
                  <c:v>1.9979377522905166</c:v>
                </c:pt>
                <c:pt idx="13">
                  <c:v>2.2032111723175132</c:v>
                </c:pt>
                <c:pt idx="14">
                  <c:v>2.0216053482162355</c:v>
                </c:pt>
                <c:pt idx="15">
                  <c:v>2.0089204823172797</c:v>
                </c:pt>
                <c:pt idx="16">
                  <c:v>2.1272358648632093</c:v>
                </c:pt>
                <c:pt idx="17">
                  <c:v>2.6980876463452637</c:v>
                </c:pt>
                <c:pt idx="18">
                  <c:v>2.837029368748484</c:v>
                </c:pt>
                <c:pt idx="19">
                  <c:v>2.721885285658574</c:v>
                </c:pt>
                <c:pt idx="20">
                  <c:v>3.0784499897762099</c:v>
                </c:pt>
                <c:pt idx="21">
                  <c:v>3.1964404823419175</c:v>
                </c:pt>
                <c:pt idx="22">
                  <c:v>3.3392426859796216</c:v>
                </c:pt>
                <c:pt idx="23">
                  <c:v>3.7709120988322917</c:v>
                </c:pt>
                <c:pt idx="24">
                  <c:v>4.2577492465372586</c:v>
                </c:pt>
                <c:pt idx="25">
                  <c:v>4.3683350339994531</c:v>
                </c:pt>
                <c:pt idx="26">
                  <c:v>4.4763609857862274</c:v>
                </c:pt>
                <c:pt idx="27">
                  <c:v>4.2410566610151061</c:v>
                </c:pt>
                <c:pt idx="28">
                  <c:v>3.9851721111916905</c:v>
                </c:pt>
                <c:pt idx="29">
                  <c:v>4.3756638430844621</c:v>
                </c:pt>
                <c:pt idx="30">
                  <c:v>4.5299461715437763</c:v>
                </c:pt>
                <c:pt idx="31">
                  <c:v>4.7519882732390233</c:v>
                </c:pt>
                <c:pt idx="32">
                  <c:v>4.7459523524557756</c:v>
                </c:pt>
                <c:pt idx="33">
                  <c:v>3.662114427171566</c:v>
                </c:pt>
                <c:pt idx="34">
                  <c:v>3.9421465786202923</c:v>
                </c:pt>
                <c:pt idx="35">
                  <c:v>3.8892889788773575</c:v>
                </c:pt>
                <c:pt idx="36">
                  <c:v>3.8912011693460826</c:v>
                </c:pt>
                <c:pt idx="37">
                  <c:v>4.0659869867939094</c:v>
                </c:pt>
                <c:pt idx="38">
                  <c:v>3.5796431692749078</c:v>
                </c:pt>
                <c:pt idx="39">
                  <c:v>3.2048193020907152</c:v>
                </c:pt>
                <c:pt idx="40">
                  <c:v>3.1064383301670166</c:v>
                </c:pt>
              </c:numCache>
            </c:numRef>
          </c:val>
          <c:smooth val="0"/>
        </c:ser>
        <c:dLbls>
          <c:showLegendKey val="0"/>
          <c:showVal val="0"/>
          <c:showCatName val="0"/>
          <c:showSerName val="0"/>
          <c:showPercent val="0"/>
          <c:showBubbleSize val="0"/>
        </c:dLbls>
        <c:marker val="1"/>
        <c:smooth val="0"/>
        <c:axId val="224626528"/>
        <c:axId val="224626920"/>
      </c:lineChart>
      <c:catAx>
        <c:axId val="224626528"/>
        <c:scaling>
          <c:orientation val="minMax"/>
        </c:scaling>
        <c:delete val="0"/>
        <c:axPos val="b"/>
        <c:numFmt formatCode="General" sourceLinked="1"/>
        <c:majorTickMark val="out"/>
        <c:minorTickMark val="none"/>
        <c:tickLblPos val="nextTo"/>
        <c:spPr>
          <a:ln w="7620">
            <a:solidFill>
              <a:srgbClr val="000000"/>
            </a:solidFill>
          </a:ln>
        </c:spPr>
        <c:txPr>
          <a:bodyPr/>
          <a:lstStyle/>
          <a:p>
            <a:pPr>
              <a:defRPr sz="1600"/>
            </a:pPr>
            <a:endParaRPr lang="en-US"/>
          </a:p>
        </c:txPr>
        <c:crossAx val="224626920"/>
        <c:crosses val="autoZero"/>
        <c:auto val="1"/>
        <c:lblAlgn val="ctr"/>
        <c:lblOffset val="100"/>
        <c:tickLblSkip val="10"/>
        <c:tickMarkSkip val="10"/>
        <c:noMultiLvlLbl val="0"/>
      </c:catAx>
      <c:valAx>
        <c:axId val="224626920"/>
        <c:scaling>
          <c:orientation val="minMax"/>
          <c:max val="50"/>
          <c:min val="0"/>
        </c:scaling>
        <c:delete val="0"/>
        <c:axPos val="l"/>
        <c:numFmt formatCode="General" sourceLinked="0"/>
        <c:majorTickMark val="out"/>
        <c:minorTickMark val="none"/>
        <c:tickLblPos val="nextTo"/>
        <c:spPr>
          <a:ln w="7620">
            <a:solidFill>
              <a:srgbClr val="000000"/>
            </a:solidFill>
          </a:ln>
        </c:spPr>
        <c:txPr>
          <a:bodyPr/>
          <a:lstStyle/>
          <a:p>
            <a:pPr>
              <a:defRPr sz="1600"/>
            </a:pPr>
            <a:endParaRPr lang="en-US"/>
          </a:p>
        </c:txPr>
        <c:crossAx val="224626528"/>
        <c:crossesAt val="1"/>
        <c:crossBetween val="midCat"/>
        <c:majorUnit val="10"/>
      </c:valAx>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1798206392368103E-2"/>
          <c:y val="2.4444444444444401E-2"/>
          <c:w val="0.88242176458711896"/>
          <c:h val="0.90268197725284338"/>
        </c:manualLayout>
      </c:layout>
      <c:barChart>
        <c:barDir val="col"/>
        <c:grouping val="clustered"/>
        <c:varyColors val="0"/>
        <c:ser>
          <c:idx val="0"/>
          <c:order val="0"/>
          <c:tx>
            <c:strRef>
              <c:f>Sheet1!$B$1</c:f>
              <c:strCache>
                <c:ptCount val="1"/>
                <c:pt idx="0">
                  <c:v>1986</c:v>
                </c:pt>
              </c:strCache>
            </c:strRef>
          </c:tx>
          <c:spPr>
            <a:solidFill>
              <a:schemeClr val="accent4"/>
            </a:solidFill>
            <a:ln w="3175">
              <a:solidFill>
                <a:schemeClr val="tx1"/>
              </a:solidFill>
            </a:ln>
          </c:spPr>
          <c:invertIfNegative val="0"/>
          <c:cat>
            <c:strRef>
              <c:f>Sheet1!$A$2:$A$10</c:f>
              <c:strCache>
                <c:ptCount val="9"/>
                <c:pt idx="0">
                  <c:v>15-19</c:v>
                </c:pt>
                <c:pt idx="1">
                  <c:v>20-24</c:v>
                </c:pt>
                <c:pt idx="2">
                  <c:v>25-34</c:v>
                </c:pt>
                <c:pt idx="3">
                  <c:v>35-44</c:v>
                </c:pt>
                <c:pt idx="4">
                  <c:v>45-54</c:v>
                </c:pt>
                <c:pt idx="5">
                  <c:v>55-64</c:v>
                </c:pt>
                <c:pt idx="6">
                  <c:v>65-74</c:v>
                </c:pt>
                <c:pt idx="7">
                  <c:v>75-84</c:v>
                </c:pt>
                <c:pt idx="8">
                  <c:v>85+</c:v>
                </c:pt>
              </c:strCache>
            </c:strRef>
          </c:cat>
          <c:val>
            <c:numRef>
              <c:f>Sheet1!$B$2:$B$10</c:f>
              <c:numCache>
                <c:formatCode>General</c:formatCode>
                <c:ptCount val="9"/>
                <c:pt idx="0">
                  <c:v>2599.9804702406923</c:v>
                </c:pt>
                <c:pt idx="1">
                  <c:v>30231.741862704934</c:v>
                </c:pt>
                <c:pt idx="2">
                  <c:v>34206.909783430681</c:v>
                </c:pt>
                <c:pt idx="3">
                  <c:v>34465.941812931131</c:v>
                </c:pt>
                <c:pt idx="4">
                  <c:v>30664.169548412516</c:v>
                </c:pt>
                <c:pt idx="5">
                  <c:v>16679.64480336706</c:v>
                </c:pt>
                <c:pt idx="6">
                  <c:v>13378.194806124948</c:v>
                </c:pt>
                <c:pt idx="7">
                  <c:v>0</c:v>
                </c:pt>
                <c:pt idx="8">
                  <c:v>0</c:v>
                </c:pt>
              </c:numCache>
            </c:numRef>
          </c:val>
        </c:ser>
        <c:ser>
          <c:idx val="1"/>
          <c:order val="1"/>
          <c:tx>
            <c:strRef>
              <c:f>Sheet1!$C$1</c:f>
              <c:strCache>
                <c:ptCount val="1"/>
                <c:pt idx="0">
                  <c:v>1991</c:v>
                </c:pt>
              </c:strCache>
            </c:strRef>
          </c:tx>
          <c:spPr>
            <a:solidFill>
              <a:schemeClr val="accent3"/>
            </a:solidFill>
            <a:ln w="3175">
              <a:solidFill>
                <a:schemeClr val="tx1"/>
              </a:solidFill>
            </a:ln>
          </c:spPr>
          <c:invertIfNegative val="0"/>
          <c:cat>
            <c:strRef>
              <c:f>Sheet1!$A$2:$A$10</c:f>
              <c:strCache>
                <c:ptCount val="9"/>
                <c:pt idx="0">
                  <c:v>15-19</c:v>
                </c:pt>
                <c:pt idx="1">
                  <c:v>20-24</c:v>
                </c:pt>
                <c:pt idx="2">
                  <c:v>25-34</c:v>
                </c:pt>
                <c:pt idx="3">
                  <c:v>35-44</c:v>
                </c:pt>
                <c:pt idx="4">
                  <c:v>45-54</c:v>
                </c:pt>
                <c:pt idx="5">
                  <c:v>55-64</c:v>
                </c:pt>
                <c:pt idx="6">
                  <c:v>65-74</c:v>
                </c:pt>
                <c:pt idx="7">
                  <c:v>75-84</c:v>
                </c:pt>
                <c:pt idx="8">
                  <c:v>85+</c:v>
                </c:pt>
              </c:strCache>
            </c:strRef>
          </c:cat>
          <c:val>
            <c:numRef>
              <c:f>Sheet1!$C$2:$C$10</c:f>
              <c:numCache>
                <c:formatCode>General</c:formatCode>
                <c:ptCount val="9"/>
                <c:pt idx="0">
                  <c:v>7178.8775987069639</c:v>
                </c:pt>
                <c:pt idx="1">
                  <c:v>24438.030371051904</c:v>
                </c:pt>
                <c:pt idx="2">
                  <c:v>31548.142127337491</c:v>
                </c:pt>
                <c:pt idx="3">
                  <c:v>33185.222480157609</c:v>
                </c:pt>
                <c:pt idx="4">
                  <c:v>30074.89234112516</c:v>
                </c:pt>
                <c:pt idx="5">
                  <c:v>17072.528709764025</c:v>
                </c:pt>
                <c:pt idx="6">
                  <c:v>13057.330120471672</c:v>
                </c:pt>
                <c:pt idx="7">
                  <c:v>13131.803498151403</c:v>
                </c:pt>
                <c:pt idx="8">
                  <c:v>0</c:v>
                </c:pt>
              </c:numCache>
            </c:numRef>
          </c:val>
        </c:ser>
        <c:ser>
          <c:idx val="2"/>
          <c:order val="2"/>
          <c:tx>
            <c:strRef>
              <c:f>Sheet1!$D$1</c:f>
              <c:strCache>
                <c:ptCount val="1"/>
                <c:pt idx="0">
                  <c:v>1996</c:v>
                </c:pt>
              </c:strCache>
            </c:strRef>
          </c:tx>
          <c:spPr>
            <a:solidFill>
              <a:schemeClr val="accent2"/>
            </a:solidFill>
            <a:ln w="3175">
              <a:solidFill>
                <a:schemeClr val="tx1"/>
              </a:solidFill>
            </a:ln>
          </c:spPr>
          <c:invertIfNegative val="0"/>
          <c:cat>
            <c:strRef>
              <c:f>Sheet1!$A$2:$A$10</c:f>
              <c:strCache>
                <c:ptCount val="9"/>
                <c:pt idx="0">
                  <c:v>15-19</c:v>
                </c:pt>
                <c:pt idx="1">
                  <c:v>20-24</c:v>
                </c:pt>
                <c:pt idx="2">
                  <c:v>25-34</c:v>
                </c:pt>
                <c:pt idx="3">
                  <c:v>35-44</c:v>
                </c:pt>
                <c:pt idx="4">
                  <c:v>45-54</c:v>
                </c:pt>
                <c:pt idx="5">
                  <c:v>55-64</c:v>
                </c:pt>
                <c:pt idx="6">
                  <c:v>65-74</c:v>
                </c:pt>
                <c:pt idx="7">
                  <c:v>75-84</c:v>
                </c:pt>
                <c:pt idx="8">
                  <c:v>85+</c:v>
                </c:pt>
              </c:strCache>
            </c:strRef>
          </c:cat>
          <c:val>
            <c:numRef>
              <c:f>Sheet1!$D$2:$D$10</c:f>
              <c:numCache>
                <c:formatCode>General</c:formatCode>
                <c:ptCount val="9"/>
                <c:pt idx="0">
                  <c:v>3463.9034745819722</c:v>
                </c:pt>
                <c:pt idx="1">
                  <c:v>24514.675024033855</c:v>
                </c:pt>
                <c:pt idx="2">
                  <c:v>33084.562548339585</c:v>
                </c:pt>
                <c:pt idx="3">
                  <c:v>33538.439939348289</c:v>
                </c:pt>
                <c:pt idx="4">
                  <c:v>32386.85327478523</c:v>
                </c:pt>
                <c:pt idx="5">
                  <c:v>15973.063207850522</c:v>
                </c:pt>
                <c:pt idx="6">
                  <c:v>14189.50222387788</c:v>
                </c:pt>
                <c:pt idx="7">
                  <c:v>14324.335990610303</c:v>
                </c:pt>
                <c:pt idx="8">
                  <c:v>0</c:v>
                </c:pt>
              </c:numCache>
            </c:numRef>
          </c:val>
        </c:ser>
        <c:ser>
          <c:idx val="3"/>
          <c:order val="3"/>
          <c:tx>
            <c:strRef>
              <c:f>Sheet1!$E$1</c:f>
              <c:strCache>
                <c:ptCount val="1"/>
                <c:pt idx="0">
                  <c:v>2001</c:v>
                </c:pt>
              </c:strCache>
            </c:strRef>
          </c:tx>
          <c:spPr>
            <a:solidFill>
              <a:schemeClr val="accent1"/>
            </a:solidFill>
            <a:ln w="3175">
              <a:solidFill>
                <a:schemeClr val="tx1"/>
              </a:solidFill>
            </a:ln>
          </c:spPr>
          <c:invertIfNegative val="0"/>
          <c:cat>
            <c:strRef>
              <c:f>Sheet1!$A$2:$A$10</c:f>
              <c:strCache>
                <c:ptCount val="9"/>
                <c:pt idx="0">
                  <c:v>15-19</c:v>
                </c:pt>
                <c:pt idx="1">
                  <c:v>20-24</c:v>
                </c:pt>
                <c:pt idx="2">
                  <c:v>25-34</c:v>
                </c:pt>
                <c:pt idx="3">
                  <c:v>35-44</c:v>
                </c:pt>
                <c:pt idx="4">
                  <c:v>45-54</c:v>
                </c:pt>
                <c:pt idx="5">
                  <c:v>55-64</c:v>
                </c:pt>
                <c:pt idx="6">
                  <c:v>65-74</c:v>
                </c:pt>
                <c:pt idx="7">
                  <c:v>75-84</c:v>
                </c:pt>
                <c:pt idx="8">
                  <c:v>85+</c:v>
                </c:pt>
              </c:strCache>
            </c:strRef>
          </c:cat>
          <c:val>
            <c:numRef>
              <c:f>Sheet1!$E$2:$E$10</c:f>
              <c:numCache>
                <c:formatCode>General</c:formatCode>
                <c:ptCount val="9"/>
                <c:pt idx="0">
                  <c:v>3262.9068224988155</c:v>
                </c:pt>
                <c:pt idx="1">
                  <c:v>25127.693215989078</c:v>
                </c:pt>
                <c:pt idx="2">
                  <c:v>36904.820375071358</c:v>
                </c:pt>
                <c:pt idx="3">
                  <c:v>36406.100253925826</c:v>
                </c:pt>
                <c:pt idx="4">
                  <c:v>36166.487304511429</c:v>
                </c:pt>
                <c:pt idx="5">
                  <c:v>20915.557343238172</c:v>
                </c:pt>
                <c:pt idx="6">
                  <c:v>15625.332159104002</c:v>
                </c:pt>
                <c:pt idx="7">
                  <c:v>16102.715621182891</c:v>
                </c:pt>
                <c:pt idx="8">
                  <c:v>0</c:v>
                </c:pt>
              </c:numCache>
            </c:numRef>
          </c:val>
        </c:ser>
        <c:ser>
          <c:idx val="4"/>
          <c:order val="4"/>
          <c:tx>
            <c:strRef>
              <c:f>Sheet1!$F$1</c:f>
              <c:strCache>
                <c:ptCount val="1"/>
                <c:pt idx="0">
                  <c:v>2006</c:v>
                </c:pt>
              </c:strCache>
            </c:strRef>
          </c:tx>
          <c:spPr>
            <a:solidFill>
              <a:schemeClr val="tx2"/>
            </a:solidFill>
            <a:ln w="3175">
              <a:solidFill>
                <a:schemeClr val="tx1"/>
              </a:solidFill>
            </a:ln>
          </c:spPr>
          <c:invertIfNegative val="0"/>
          <c:cat>
            <c:strRef>
              <c:f>Sheet1!$A$2:$A$10</c:f>
              <c:strCache>
                <c:ptCount val="9"/>
                <c:pt idx="0">
                  <c:v>15-19</c:v>
                </c:pt>
                <c:pt idx="1">
                  <c:v>20-24</c:v>
                </c:pt>
                <c:pt idx="2">
                  <c:v>25-34</c:v>
                </c:pt>
                <c:pt idx="3">
                  <c:v>35-44</c:v>
                </c:pt>
                <c:pt idx="4">
                  <c:v>45-54</c:v>
                </c:pt>
                <c:pt idx="5">
                  <c:v>55-64</c:v>
                </c:pt>
                <c:pt idx="6">
                  <c:v>65-74</c:v>
                </c:pt>
                <c:pt idx="7">
                  <c:v>75-84</c:v>
                </c:pt>
                <c:pt idx="8">
                  <c:v>85+</c:v>
                </c:pt>
              </c:strCache>
            </c:strRef>
          </c:cat>
          <c:val>
            <c:numRef>
              <c:f>Sheet1!$F$2:$F$10</c:f>
              <c:numCache>
                <c:formatCode>General</c:formatCode>
                <c:ptCount val="9"/>
                <c:pt idx="0">
                  <c:v>1909.620296166762</c:v>
                </c:pt>
                <c:pt idx="1">
                  <c:v>24471.452668287879</c:v>
                </c:pt>
                <c:pt idx="2">
                  <c:v>38942.953425977103</c:v>
                </c:pt>
                <c:pt idx="3">
                  <c:v>38789.302091441583</c:v>
                </c:pt>
                <c:pt idx="4">
                  <c:v>39013.253126371354</c:v>
                </c:pt>
                <c:pt idx="5">
                  <c:v>25884.227322659812</c:v>
                </c:pt>
                <c:pt idx="6">
                  <c:v>15711.921637254018</c:v>
                </c:pt>
                <c:pt idx="7">
                  <c:v>15505.176182641386</c:v>
                </c:pt>
                <c:pt idx="8">
                  <c:v>15017.269427977251</c:v>
                </c:pt>
              </c:numCache>
            </c:numRef>
          </c:val>
        </c:ser>
        <c:ser>
          <c:idx val="5"/>
          <c:order val="5"/>
          <c:tx>
            <c:strRef>
              <c:f>Sheet1!$G$1</c:f>
              <c:strCache>
                <c:ptCount val="1"/>
                <c:pt idx="0">
                  <c:v>2011</c:v>
                </c:pt>
              </c:strCache>
            </c:strRef>
          </c:tx>
          <c:spPr>
            <a:solidFill>
              <a:schemeClr val="bg2"/>
            </a:solidFill>
            <a:ln w="3175">
              <a:solidFill>
                <a:schemeClr val="tx1"/>
              </a:solidFill>
            </a:ln>
          </c:spPr>
          <c:invertIfNegative val="0"/>
          <c:cat>
            <c:strRef>
              <c:f>Sheet1!$A$2:$A$10</c:f>
              <c:strCache>
                <c:ptCount val="9"/>
                <c:pt idx="0">
                  <c:v>15-19</c:v>
                </c:pt>
                <c:pt idx="1">
                  <c:v>20-24</c:v>
                </c:pt>
                <c:pt idx="2">
                  <c:v>25-34</c:v>
                </c:pt>
                <c:pt idx="3">
                  <c:v>35-44</c:v>
                </c:pt>
                <c:pt idx="4">
                  <c:v>45-54</c:v>
                </c:pt>
                <c:pt idx="5">
                  <c:v>55-64</c:v>
                </c:pt>
                <c:pt idx="6">
                  <c:v>65-74</c:v>
                </c:pt>
                <c:pt idx="7">
                  <c:v>75-84</c:v>
                </c:pt>
                <c:pt idx="8">
                  <c:v>85+</c:v>
                </c:pt>
              </c:strCache>
            </c:strRef>
          </c:cat>
          <c:val>
            <c:numRef>
              <c:f>Sheet1!$G$2:$G$10</c:f>
              <c:numCache>
                <c:formatCode>General</c:formatCode>
                <c:ptCount val="9"/>
                <c:pt idx="0">
                  <c:v>1306.2659112258611</c:v>
                </c:pt>
                <c:pt idx="1">
                  <c:v>22930.496863157023</c:v>
                </c:pt>
                <c:pt idx="2">
                  <c:v>41805.678388252651</c:v>
                </c:pt>
                <c:pt idx="3">
                  <c:v>43356.30294001248</c:v>
                </c:pt>
                <c:pt idx="4">
                  <c:v>42489.157769790727</c:v>
                </c:pt>
                <c:pt idx="5">
                  <c:v>30437.464700508113</c:v>
                </c:pt>
                <c:pt idx="6">
                  <c:v>18661.886633875474</c:v>
                </c:pt>
                <c:pt idx="7">
                  <c:v>17564.820023547993</c:v>
                </c:pt>
                <c:pt idx="8">
                  <c:v>17893.936769493936</c:v>
                </c:pt>
              </c:numCache>
            </c:numRef>
          </c:val>
        </c:ser>
        <c:dLbls>
          <c:showLegendKey val="0"/>
          <c:showVal val="0"/>
          <c:showCatName val="0"/>
          <c:showSerName val="0"/>
          <c:showPercent val="0"/>
          <c:showBubbleSize val="0"/>
        </c:dLbls>
        <c:gapWidth val="70"/>
        <c:axId val="390813808"/>
        <c:axId val="390814200"/>
      </c:barChart>
      <c:catAx>
        <c:axId val="390813808"/>
        <c:scaling>
          <c:orientation val="minMax"/>
        </c:scaling>
        <c:delete val="0"/>
        <c:axPos val="b"/>
        <c:numFmt formatCode="General" sourceLinked="0"/>
        <c:majorTickMark val="none"/>
        <c:minorTickMark val="none"/>
        <c:tickLblPos val="nextTo"/>
        <c:spPr>
          <a:ln>
            <a:solidFill>
              <a:srgbClr val="000000"/>
            </a:solidFill>
          </a:ln>
        </c:spPr>
        <c:txPr>
          <a:bodyPr/>
          <a:lstStyle/>
          <a:p>
            <a:pPr>
              <a:defRPr sz="2200"/>
            </a:pPr>
            <a:endParaRPr lang="en-US"/>
          </a:p>
        </c:txPr>
        <c:crossAx val="390814200"/>
        <c:crosses val="autoZero"/>
        <c:auto val="1"/>
        <c:lblAlgn val="ctr"/>
        <c:lblOffset val="100"/>
        <c:noMultiLvlLbl val="0"/>
      </c:catAx>
      <c:valAx>
        <c:axId val="390814200"/>
        <c:scaling>
          <c:orientation val="minMax"/>
          <c:max val="50000"/>
          <c:min val="0"/>
        </c:scaling>
        <c:delete val="0"/>
        <c:axPos val="l"/>
        <c:majorGridlines>
          <c:spPr>
            <a:ln>
              <a:solidFill>
                <a:schemeClr val="accent6">
                  <a:lumMod val="60000"/>
                  <a:lumOff val="40000"/>
                </a:schemeClr>
              </a:solidFill>
            </a:ln>
          </c:spPr>
        </c:majorGridlines>
        <c:numFmt formatCode="#,##0" sourceLinked="0"/>
        <c:majorTickMark val="out"/>
        <c:minorTickMark val="none"/>
        <c:tickLblPos val="nextTo"/>
        <c:spPr>
          <a:ln>
            <a:solidFill>
              <a:srgbClr val="000000"/>
            </a:solidFill>
          </a:ln>
        </c:spPr>
        <c:txPr>
          <a:bodyPr/>
          <a:lstStyle/>
          <a:p>
            <a:pPr>
              <a:defRPr sz="2200"/>
            </a:pPr>
            <a:endParaRPr lang="en-US"/>
          </a:p>
        </c:txPr>
        <c:crossAx val="390813808"/>
        <c:crosses val="autoZero"/>
        <c:crossBetween val="between"/>
        <c:majorUnit val="10000"/>
      </c:valAx>
      <c:spPr>
        <a:noFill/>
        <a:ln w="25400">
          <a:noFill/>
        </a:ln>
      </c:spPr>
    </c:plotArea>
    <c:plotVisOnly val="1"/>
    <c:dispBlanksAs val="gap"/>
    <c:showDLblsOverMax val="0"/>
  </c:chart>
  <c:spPr>
    <a:ln>
      <a:noFill/>
    </a:ln>
  </c:spPr>
  <c:txPr>
    <a:bodyPr/>
    <a:lstStyle/>
    <a:p>
      <a:pPr>
        <a:defRPr sz="1800"/>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899957024992986E-2"/>
          <c:y val="5.3217844992817141E-2"/>
          <c:w val="0.85861464204660476"/>
          <c:h val="0.79177731642454985"/>
        </c:manualLayout>
      </c:layout>
      <c:lineChart>
        <c:grouping val="standard"/>
        <c:varyColors val="0"/>
        <c:ser>
          <c:idx val="0"/>
          <c:order val="0"/>
          <c:tx>
            <c:strRef>
              <c:f>Sheet1!$B$1</c:f>
              <c:strCache>
                <c:ptCount val="1"/>
                <c:pt idx="0">
                  <c:v>Mining states</c:v>
                </c:pt>
              </c:strCache>
            </c:strRef>
          </c:tx>
          <c:spPr>
            <a:ln w="38100">
              <a:solidFill>
                <a:srgbClr val="F68B33"/>
              </a:solidFill>
            </a:ln>
          </c:spPr>
          <c:marker>
            <c:symbol val="none"/>
          </c:marker>
          <c:cat>
            <c:numRef>
              <c:f>Sheet1!$A$2:$A$11</c:f>
              <c:numCache>
                <c:formatCode>General</c:formatCode>
                <c:ptCount val="10"/>
                <c:pt idx="0">
                  <c:v>2003</c:v>
                </c:pt>
                <c:pt idx="1">
                  <c:v>2004</c:v>
                </c:pt>
                <c:pt idx="2">
                  <c:v>2005</c:v>
                </c:pt>
                <c:pt idx="3">
                  <c:v>2006</c:v>
                </c:pt>
                <c:pt idx="4">
                  <c:v>2007</c:v>
                </c:pt>
                <c:pt idx="5">
                  <c:v>2008</c:v>
                </c:pt>
                <c:pt idx="6">
                  <c:v>2009</c:v>
                </c:pt>
                <c:pt idx="7">
                  <c:v>2010</c:v>
                </c:pt>
                <c:pt idx="8">
                  <c:v>2011</c:v>
                </c:pt>
                <c:pt idx="9">
                  <c:v>2012</c:v>
                </c:pt>
              </c:numCache>
            </c:numRef>
          </c:cat>
          <c:val>
            <c:numRef>
              <c:f>Sheet1!$B$2:$B$11</c:f>
              <c:numCache>
                <c:formatCode>General</c:formatCode>
                <c:ptCount val="10"/>
                <c:pt idx="0">
                  <c:v>100</c:v>
                </c:pt>
                <c:pt idx="1">
                  <c:v>102.08963206146592</c:v>
                </c:pt>
                <c:pt idx="2">
                  <c:v>104.23047643207083</c:v>
                </c:pt>
                <c:pt idx="3">
                  <c:v>106.60943416841663</c:v>
                </c:pt>
                <c:pt idx="4">
                  <c:v>109.00114322470149</c:v>
                </c:pt>
                <c:pt idx="5">
                  <c:v>111.61590742795229</c:v>
                </c:pt>
                <c:pt idx="6">
                  <c:v>114.57805003503022</c:v>
                </c:pt>
                <c:pt idx="7">
                  <c:v>116.78581559732329</c:v>
                </c:pt>
                <c:pt idx="8">
                  <c:v>118.55345359233583</c:v>
                </c:pt>
                <c:pt idx="9">
                  <c:v>120.98298142422526</c:v>
                </c:pt>
              </c:numCache>
            </c:numRef>
          </c:val>
          <c:smooth val="0"/>
        </c:ser>
        <c:ser>
          <c:idx val="1"/>
          <c:order val="1"/>
          <c:tx>
            <c:strRef>
              <c:f>Sheet1!$C$1</c:f>
              <c:strCache>
                <c:ptCount val="1"/>
                <c:pt idx="0">
                  <c:v>Non-mining states</c:v>
                </c:pt>
              </c:strCache>
            </c:strRef>
          </c:tx>
          <c:spPr>
            <a:ln w="38100">
              <a:solidFill>
                <a:srgbClr val="A02226"/>
              </a:solidFill>
            </a:ln>
          </c:spPr>
          <c:marker>
            <c:symbol val="none"/>
          </c:marker>
          <c:cat>
            <c:numRef>
              <c:f>Sheet1!$A$2:$A$11</c:f>
              <c:numCache>
                <c:formatCode>General</c:formatCode>
                <c:ptCount val="10"/>
                <c:pt idx="0">
                  <c:v>2003</c:v>
                </c:pt>
                <c:pt idx="1">
                  <c:v>2004</c:v>
                </c:pt>
                <c:pt idx="2">
                  <c:v>2005</c:v>
                </c:pt>
                <c:pt idx="3">
                  <c:v>2006</c:v>
                </c:pt>
                <c:pt idx="4">
                  <c:v>2007</c:v>
                </c:pt>
                <c:pt idx="5">
                  <c:v>2008</c:v>
                </c:pt>
                <c:pt idx="6">
                  <c:v>2009</c:v>
                </c:pt>
                <c:pt idx="7">
                  <c:v>2010</c:v>
                </c:pt>
                <c:pt idx="8">
                  <c:v>2011</c:v>
                </c:pt>
                <c:pt idx="9">
                  <c:v>2012</c:v>
                </c:pt>
              </c:numCache>
            </c:numRef>
          </c:cat>
          <c:val>
            <c:numRef>
              <c:f>Sheet1!$C$2:$C$11</c:f>
              <c:numCache>
                <c:formatCode>General</c:formatCode>
                <c:ptCount val="10"/>
                <c:pt idx="0">
                  <c:v>100</c:v>
                </c:pt>
                <c:pt idx="1">
                  <c:v>100.82621233983717</c:v>
                </c:pt>
                <c:pt idx="2">
                  <c:v>101.7133736783034</c:v>
                </c:pt>
                <c:pt idx="3">
                  <c:v>102.81391592347229</c:v>
                </c:pt>
                <c:pt idx="4">
                  <c:v>104.01347913731836</c:v>
                </c:pt>
                <c:pt idx="5">
                  <c:v>105.37638797193638</c:v>
                </c:pt>
                <c:pt idx="6">
                  <c:v>106.98826160165737</c:v>
                </c:pt>
                <c:pt idx="7">
                  <c:v>108.41552389394644</c:v>
                </c:pt>
                <c:pt idx="8">
                  <c:v>109.51323419090114</c:v>
                </c:pt>
                <c:pt idx="9">
                  <c:v>110.76006015396473</c:v>
                </c:pt>
              </c:numCache>
            </c:numRef>
          </c:val>
          <c:smooth val="0"/>
        </c:ser>
        <c:dLbls>
          <c:showLegendKey val="0"/>
          <c:showVal val="0"/>
          <c:showCatName val="0"/>
          <c:showSerName val="0"/>
          <c:showPercent val="0"/>
          <c:showBubbleSize val="0"/>
        </c:dLbls>
        <c:smooth val="0"/>
        <c:axId val="224628096"/>
        <c:axId val="224628488"/>
      </c:lineChart>
      <c:catAx>
        <c:axId val="224628096"/>
        <c:scaling>
          <c:orientation val="minMax"/>
        </c:scaling>
        <c:delete val="0"/>
        <c:axPos val="b"/>
        <c:numFmt formatCode="General" sourceLinked="1"/>
        <c:majorTickMark val="out"/>
        <c:minorTickMark val="none"/>
        <c:tickLblPos val="nextTo"/>
        <c:spPr>
          <a:ln w="7620">
            <a:solidFill>
              <a:srgbClr val="000000"/>
            </a:solidFill>
          </a:ln>
        </c:spPr>
        <c:txPr>
          <a:bodyPr rot="0"/>
          <a:lstStyle/>
          <a:p>
            <a:pPr>
              <a:defRPr sz="1600"/>
            </a:pPr>
            <a:endParaRPr lang="en-US"/>
          </a:p>
        </c:txPr>
        <c:crossAx val="224628488"/>
        <c:crosses val="autoZero"/>
        <c:auto val="1"/>
        <c:lblAlgn val="ctr"/>
        <c:lblOffset val="100"/>
        <c:tickLblSkip val="3"/>
        <c:tickMarkSkip val="3"/>
        <c:noMultiLvlLbl val="0"/>
      </c:catAx>
      <c:valAx>
        <c:axId val="224628488"/>
        <c:scaling>
          <c:orientation val="minMax"/>
          <c:max val="160"/>
          <c:min val="100"/>
        </c:scaling>
        <c:delete val="0"/>
        <c:axPos val="l"/>
        <c:majorGridlines>
          <c:spPr>
            <a:ln>
              <a:solidFill>
                <a:srgbClr val="6A737B">
                  <a:lumMod val="60000"/>
                  <a:lumOff val="40000"/>
                </a:srgbClr>
              </a:solidFill>
            </a:ln>
          </c:spPr>
        </c:majorGridlines>
        <c:numFmt formatCode="0" sourceLinked="0"/>
        <c:majorTickMark val="out"/>
        <c:minorTickMark val="none"/>
        <c:tickLblPos val="nextTo"/>
        <c:spPr>
          <a:ln w="7620">
            <a:solidFill>
              <a:srgbClr val="000000"/>
            </a:solidFill>
          </a:ln>
        </c:spPr>
        <c:txPr>
          <a:bodyPr/>
          <a:lstStyle/>
          <a:p>
            <a:pPr>
              <a:defRPr sz="1600"/>
            </a:pPr>
            <a:endParaRPr lang="en-US"/>
          </a:p>
        </c:txPr>
        <c:crossAx val="224628096"/>
        <c:crosses val="autoZero"/>
        <c:crossBetween val="midCat"/>
        <c:majorUnit val="20"/>
      </c:valAx>
      <c:spPr>
        <a:noFill/>
        <a:ln w="25402">
          <a:noFill/>
        </a:ln>
      </c:spPr>
    </c:plotArea>
    <c:plotVisOnly val="1"/>
    <c:dispBlanksAs val="gap"/>
    <c:showDLblsOverMax val="0"/>
  </c:chart>
  <c:txPr>
    <a:bodyPr/>
    <a:lstStyle/>
    <a:p>
      <a:pPr>
        <a:defRPr sz="2000"/>
      </a:pPr>
      <a:endParaRPr lang="en-US"/>
    </a:p>
  </c:txPr>
  <c:externalData r:id="rId2">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162683684912971E-2"/>
          <c:y val="4.4348328649714303E-2"/>
          <c:w val="0.85726609266371612"/>
          <c:h val="0.86476669725502697"/>
        </c:manualLayout>
      </c:layout>
      <c:lineChart>
        <c:grouping val="standard"/>
        <c:varyColors val="0"/>
        <c:ser>
          <c:idx val="0"/>
          <c:order val="0"/>
          <c:tx>
            <c:strRef>
              <c:f>Sheet1!$B$1</c:f>
              <c:strCache>
                <c:ptCount val="1"/>
                <c:pt idx="0">
                  <c:v>Mining states</c:v>
                </c:pt>
              </c:strCache>
            </c:strRef>
          </c:tx>
          <c:spPr>
            <a:ln w="38100">
              <a:solidFill>
                <a:srgbClr val="F68B33"/>
              </a:solidFill>
            </a:ln>
          </c:spPr>
          <c:marker>
            <c:symbol val="none"/>
          </c:marker>
          <c:cat>
            <c:numRef>
              <c:f>Sheet1!$A$2:$A$11</c:f>
              <c:numCache>
                <c:formatCode>General</c:formatCode>
                <c:ptCount val="10"/>
                <c:pt idx="0">
                  <c:v>2003</c:v>
                </c:pt>
                <c:pt idx="1">
                  <c:v>2004</c:v>
                </c:pt>
                <c:pt idx="2">
                  <c:v>2005</c:v>
                </c:pt>
                <c:pt idx="3">
                  <c:v>2006</c:v>
                </c:pt>
                <c:pt idx="4">
                  <c:v>2007</c:v>
                </c:pt>
                <c:pt idx="5">
                  <c:v>2008</c:v>
                </c:pt>
                <c:pt idx="6">
                  <c:v>2009</c:v>
                </c:pt>
                <c:pt idx="7">
                  <c:v>2010</c:v>
                </c:pt>
                <c:pt idx="8">
                  <c:v>2011</c:v>
                </c:pt>
                <c:pt idx="9">
                  <c:v>2012</c:v>
                </c:pt>
              </c:numCache>
            </c:numRef>
          </c:cat>
          <c:val>
            <c:numRef>
              <c:f>Sheet1!$B$2:$B$11</c:f>
              <c:numCache>
                <c:formatCode>General</c:formatCode>
                <c:ptCount val="10"/>
                <c:pt idx="0">
                  <c:v>99.999999999999986</c:v>
                </c:pt>
                <c:pt idx="1">
                  <c:v>104.16989259887664</c:v>
                </c:pt>
                <c:pt idx="2">
                  <c:v>107.09350681072866</c:v>
                </c:pt>
                <c:pt idx="3">
                  <c:v>110.2787329902699</c:v>
                </c:pt>
                <c:pt idx="4">
                  <c:v>114.19326522229404</c:v>
                </c:pt>
                <c:pt idx="5">
                  <c:v>116.61860077001477</c:v>
                </c:pt>
                <c:pt idx="6">
                  <c:v>116.08682665660302</c:v>
                </c:pt>
                <c:pt idx="7">
                  <c:v>116.57474688249474</c:v>
                </c:pt>
                <c:pt idx="8">
                  <c:v>117.11343648400945</c:v>
                </c:pt>
                <c:pt idx="9">
                  <c:v>120.38707578354334</c:v>
                </c:pt>
              </c:numCache>
            </c:numRef>
          </c:val>
          <c:smooth val="0"/>
        </c:ser>
        <c:ser>
          <c:idx val="1"/>
          <c:order val="1"/>
          <c:tx>
            <c:strRef>
              <c:f>Sheet1!$C$1</c:f>
              <c:strCache>
                <c:ptCount val="1"/>
                <c:pt idx="0">
                  <c:v>Non-mining states</c:v>
                </c:pt>
              </c:strCache>
            </c:strRef>
          </c:tx>
          <c:spPr>
            <a:ln w="38100">
              <a:solidFill>
                <a:srgbClr val="A02226"/>
              </a:solidFill>
            </a:ln>
          </c:spPr>
          <c:marker>
            <c:symbol val="none"/>
          </c:marker>
          <c:cat>
            <c:numRef>
              <c:f>Sheet1!$A$2:$A$11</c:f>
              <c:numCache>
                <c:formatCode>General</c:formatCode>
                <c:ptCount val="10"/>
                <c:pt idx="0">
                  <c:v>2003</c:v>
                </c:pt>
                <c:pt idx="1">
                  <c:v>2004</c:v>
                </c:pt>
                <c:pt idx="2">
                  <c:v>2005</c:v>
                </c:pt>
                <c:pt idx="3">
                  <c:v>2006</c:v>
                </c:pt>
                <c:pt idx="4">
                  <c:v>2007</c:v>
                </c:pt>
                <c:pt idx="5">
                  <c:v>2008</c:v>
                </c:pt>
                <c:pt idx="6">
                  <c:v>2009</c:v>
                </c:pt>
                <c:pt idx="7">
                  <c:v>2010</c:v>
                </c:pt>
                <c:pt idx="8">
                  <c:v>2011</c:v>
                </c:pt>
                <c:pt idx="9">
                  <c:v>2012</c:v>
                </c:pt>
              </c:numCache>
            </c:numRef>
          </c:cat>
          <c:val>
            <c:numRef>
              <c:f>Sheet1!$C$2:$C$11</c:f>
              <c:numCache>
                <c:formatCode>General</c:formatCode>
                <c:ptCount val="10"/>
                <c:pt idx="0">
                  <c:v>100</c:v>
                </c:pt>
                <c:pt idx="1">
                  <c:v>102.46330294311954</c:v>
                </c:pt>
                <c:pt idx="2">
                  <c:v>104.11212258873928</c:v>
                </c:pt>
                <c:pt idx="3">
                  <c:v>105.11413444441632</c:v>
                </c:pt>
                <c:pt idx="4">
                  <c:v>106.78512660745278</c:v>
                </c:pt>
                <c:pt idx="5">
                  <c:v>109.00671946706039</c:v>
                </c:pt>
                <c:pt idx="6">
                  <c:v>108.69555772031096</c:v>
                </c:pt>
                <c:pt idx="7">
                  <c:v>109.19122008545688</c:v>
                </c:pt>
                <c:pt idx="8">
                  <c:v>110.83888955543192</c:v>
                </c:pt>
                <c:pt idx="9">
                  <c:v>112.12722270615259</c:v>
                </c:pt>
              </c:numCache>
            </c:numRef>
          </c:val>
          <c:smooth val="0"/>
        </c:ser>
        <c:dLbls>
          <c:showLegendKey val="0"/>
          <c:showVal val="0"/>
          <c:showCatName val="0"/>
          <c:showSerName val="0"/>
          <c:showPercent val="0"/>
          <c:showBubbleSize val="0"/>
        </c:dLbls>
        <c:smooth val="0"/>
        <c:axId val="224629272"/>
        <c:axId val="224629664"/>
      </c:lineChart>
      <c:catAx>
        <c:axId val="224629272"/>
        <c:scaling>
          <c:orientation val="minMax"/>
        </c:scaling>
        <c:delete val="1"/>
        <c:axPos val="b"/>
        <c:numFmt formatCode="General" sourceLinked="1"/>
        <c:majorTickMark val="out"/>
        <c:minorTickMark val="none"/>
        <c:tickLblPos val="nextTo"/>
        <c:crossAx val="224629664"/>
        <c:crosses val="autoZero"/>
        <c:auto val="1"/>
        <c:lblAlgn val="ctr"/>
        <c:lblOffset val="100"/>
        <c:tickLblSkip val="20"/>
        <c:tickMarkSkip val="3"/>
        <c:noMultiLvlLbl val="0"/>
      </c:catAx>
      <c:valAx>
        <c:axId val="224629664"/>
        <c:scaling>
          <c:orientation val="minMax"/>
          <c:max val="160"/>
          <c:min val="100"/>
        </c:scaling>
        <c:delete val="0"/>
        <c:axPos val="l"/>
        <c:majorGridlines>
          <c:spPr>
            <a:ln>
              <a:solidFill>
                <a:srgbClr val="6A737B">
                  <a:lumMod val="60000"/>
                  <a:lumOff val="40000"/>
                </a:srgbClr>
              </a:solidFill>
            </a:ln>
          </c:spPr>
        </c:majorGridlines>
        <c:numFmt formatCode="0" sourceLinked="0"/>
        <c:majorTickMark val="out"/>
        <c:minorTickMark val="none"/>
        <c:tickLblPos val="nextTo"/>
        <c:spPr>
          <a:ln w="7620">
            <a:solidFill>
              <a:srgbClr val="000000"/>
            </a:solidFill>
          </a:ln>
        </c:spPr>
        <c:txPr>
          <a:bodyPr/>
          <a:lstStyle/>
          <a:p>
            <a:pPr>
              <a:defRPr sz="1600"/>
            </a:pPr>
            <a:endParaRPr lang="en-US"/>
          </a:p>
        </c:txPr>
        <c:crossAx val="224629272"/>
        <c:crosses val="autoZero"/>
        <c:crossBetween val="midCat"/>
        <c:majorUnit val="20"/>
      </c:valAx>
      <c:spPr>
        <a:noFill/>
        <a:ln w="25402">
          <a:noFill/>
        </a:ln>
      </c:spPr>
    </c:plotArea>
    <c:plotVisOnly val="1"/>
    <c:dispBlanksAs val="gap"/>
    <c:showDLblsOverMax val="0"/>
  </c:chart>
  <c:txPr>
    <a:bodyPr/>
    <a:lstStyle/>
    <a:p>
      <a:pPr>
        <a:defRPr sz="2000"/>
      </a:pPr>
      <a:endParaRPr lang="en-US"/>
    </a:p>
  </c:txPr>
  <c:externalData r:id="rId2">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921895570470712E-2"/>
          <c:y val="4.4348328649714303E-2"/>
          <c:w val="0.85720967890079913"/>
          <c:h val="0.87743426827322046"/>
        </c:manualLayout>
      </c:layout>
      <c:lineChart>
        <c:grouping val="standard"/>
        <c:varyColors val="0"/>
        <c:ser>
          <c:idx val="0"/>
          <c:order val="0"/>
          <c:tx>
            <c:strRef>
              <c:f>Sheet1!$B$1</c:f>
              <c:strCache>
                <c:ptCount val="1"/>
                <c:pt idx="0">
                  <c:v>Mining states</c:v>
                </c:pt>
              </c:strCache>
            </c:strRef>
          </c:tx>
          <c:spPr>
            <a:ln w="38100">
              <a:solidFill>
                <a:srgbClr val="F68B33"/>
              </a:solidFill>
            </a:ln>
          </c:spPr>
          <c:marker>
            <c:symbol val="none"/>
          </c:marker>
          <c:cat>
            <c:numRef>
              <c:f>Sheet1!$A$2:$A$11</c:f>
              <c:numCache>
                <c:formatCode>General</c:formatCode>
                <c:ptCount val="10"/>
                <c:pt idx="0">
                  <c:v>2003</c:v>
                </c:pt>
                <c:pt idx="1">
                  <c:v>2004</c:v>
                </c:pt>
                <c:pt idx="2">
                  <c:v>2005</c:v>
                </c:pt>
                <c:pt idx="3">
                  <c:v>2006</c:v>
                </c:pt>
                <c:pt idx="4">
                  <c:v>2007</c:v>
                </c:pt>
                <c:pt idx="5">
                  <c:v>2008</c:v>
                </c:pt>
                <c:pt idx="6">
                  <c:v>2009</c:v>
                </c:pt>
                <c:pt idx="7">
                  <c:v>2010</c:v>
                </c:pt>
                <c:pt idx="8">
                  <c:v>2011</c:v>
                </c:pt>
                <c:pt idx="9">
                  <c:v>2012</c:v>
                </c:pt>
              </c:numCache>
            </c:numRef>
          </c:cat>
          <c:val>
            <c:numRef>
              <c:f>Sheet1!$B$2:$B$11</c:f>
              <c:numCache>
                <c:formatCode>General</c:formatCode>
                <c:ptCount val="10"/>
                <c:pt idx="0">
                  <c:v>100</c:v>
                </c:pt>
                <c:pt idx="1">
                  <c:v>102.77551279901381</c:v>
                </c:pt>
                <c:pt idx="2">
                  <c:v>108.50761774813839</c:v>
                </c:pt>
                <c:pt idx="3">
                  <c:v>118.21789195416179</c:v>
                </c:pt>
                <c:pt idx="4">
                  <c:v>125.90490024812051</c:v>
                </c:pt>
                <c:pt idx="5">
                  <c:v>132.27676143679494</c:v>
                </c:pt>
                <c:pt idx="6">
                  <c:v>145.64060708793446</c:v>
                </c:pt>
                <c:pt idx="7">
                  <c:v>141.45865673017065</c:v>
                </c:pt>
                <c:pt idx="8">
                  <c:v>155.5913384770017</c:v>
                </c:pt>
                <c:pt idx="9">
                  <c:v>157.43524837460006</c:v>
                </c:pt>
              </c:numCache>
            </c:numRef>
          </c:val>
          <c:smooth val="0"/>
        </c:ser>
        <c:ser>
          <c:idx val="1"/>
          <c:order val="1"/>
          <c:tx>
            <c:strRef>
              <c:f>Sheet1!$C$1</c:f>
              <c:strCache>
                <c:ptCount val="1"/>
                <c:pt idx="0">
                  <c:v>Non-mining states</c:v>
                </c:pt>
              </c:strCache>
            </c:strRef>
          </c:tx>
          <c:spPr>
            <a:ln w="38100">
              <a:solidFill>
                <a:srgbClr val="A02226"/>
              </a:solidFill>
            </a:ln>
          </c:spPr>
          <c:marker>
            <c:symbol val="none"/>
          </c:marker>
          <c:cat>
            <c:numRef>
              <c:f>Sheet1!$A$2:$A$11</c:f>
              <c:numCache>
                <c:formatCode>General</c:formatCode>
                <c:ptCount val="10"/>
                <c:pt idx="0">
                  <c:v>2003</c:v>
                </c:pt>
                <c:pt idx="1">
                  <c:v>2004</c:v>
                </c:pt>
                <c:pt idx="2">
                  <c:v>2005</c:v>
                </c:pt>
                <c:pt idx="3">
                  <c:v>2006</c:v>
                </c:pt>
                <c:pt idx="4">
                  <c:v>2007</c:v>
                </c:pt>
                <c:pt idx="5">
                  <c:v>2008</c:v>
                </c:pt>
                <c:pt idx="6">
                  <c:v>2009</c:v>
                </c:pt>
                <c:pt idx="7">
                  <c:v>2010</c:v>
                </c:pt>
                <c:pt idx="8">
                  <c:v>2011</c:v>
                </c:pt>
                <c:pt idx="9">
                  <c:v>2012</c:v>
                </c:pt>
              </c:numCache>
            </c:numRef>
          </c:cat>
          <c:val>
            <c:numRef>
              <c:f>Sheet1!$C$2:$C$11</c:f>
              <c:numCache>
                <c:formatCode>General</c:formatCode>
                <c:ptCount val="10"/>
                <c:pt idx="0">
                  <c:v>100</c:v>
                </c:pt>
                <c:pt idx="1">
                  <c:v>103.22705711232729</c:v>
                </c:pt>
                <c:pt idx="2">
                  <c:v>106.38485030282169</c:v>
                </c:pt>
                <c:pt idx="3">
                  <c:v>109.51273162139668</c:v>
                </c:pt>
                <c:pt idx="4">
                  <c:v>113.96225973964673</c:v>
                </c:pt>
                <c:pt idx="5">
                  <c:v>118.71405220655829</c:v>
                </c:pt>
                <c:pt idx="6">
                  <c:v>121.47605209615098</c:v>
                </c:pt>
                <c:pt idx="7">
                  <c:v>125.13096817310272</c:v>
                </c:pt>
                <c:pt idx="8">
                  <c:v>129.69811792245025</c:v>
                </c:pt>
                <c:pt idx="9">
                  <c:v>131.92434875200982</c:v>
                </c:pt>
              </c:numCache>
            </c:numRef>
          </c:val>
          <c:smooth val="0"/>
        </c:ser>
        <c:dLbls>
          <c:showLegendKey val="0"/>
          <c:showVal val="0"/>
          <c:showCatName val="0"/>
          <c:showSerName val="0"/>
          <c:showPercent val="0"/>
          <c:showBubbleSize val="0"/>
        </c:dLbls>
        <c:smooth val="0"/>
        <c:axId val="227422272"/>
        <c:axId val="227422664"/>
      </c:lineChart>
      <c:catAx>
        <c:axId val="227422272"/>
        <c:scaling>
          <c:orientation val="minMax"/>
        </c:scaling>
        <c:delete val="1"/>
        <c:axPos val="b"/>
        <c:numFmt formatCode="General" sourceLinked="1"/>
        <c:majorTickMark val="out"/>
        <c:minorTickMark val="none"/>
        <c:tickLblPos val="nextTo"/>
        <c:crossAx val="227422664"/>
        <c:crosses val="autoZero"/>
        <c:auto val="1"/>
        <c:lblAlgn val="ctr"/>
        <c:lblOffset val="100"/>
        <c:tickLblSkip val="20"/>
        <c:tickMarkSkip val="3"/>
        <c:noMultiLvlLbl val="0"/>
      </c:catAx>
      <c:valAx>
        <c:axId val="227422664"/>
        <c:scaling>
          <c:orientation val="minMax"/>
          <c:max val="160"/>
          <c:min val="100"/>
        </c:scaling>
        <c:delete val="0"/>
        <c:axPos val="l"/>
        <c:majorGridlines>
          <c:spPr>
            <a:ln>
              <a:solidFill>
                <a:srgbClr val="6A737B">
                  <a:lumMod val="60000"/>
                  <a:lumOff val="40000"/>
                </a:srgbClr>
              </a:solidFill>
            </a:ln>
          </c:spPr>
        </c:majorGridlines>
        <c:numFmt formatCode="0" sourceLinked="0"/>
        <c:majorTickMark val="out"/>
        <c:minorTickMark val="none"/>
        <c:tickLblPos val="nextTo"/>
        <c:spPr>
          <a:ln w="7620">
            <a:solidFill>
              <a:srgbClr val="000000"/>
            </a:solidFill>
          </a:ln>
        </c:spPr>
        <c:txPr>
          <a:bodyPr/>
          <a:lstStyle/>
          <a:p>
            <a:pPr>
              <a:defRPr sz="1600"/>
            </a:pPr>
            <a:endParaRPr lang="en-US"/>
          </a:p>
        </c:txPr>
        <c:crossAx val="227422272"/>
        <c:crosses val="autoZero"/>
        <c:crossBetween val="midCat"/>
        <c:majorUnit val="20"/>
      </c:valAx>
      <c:spPr>
        <a:noFill/>
        <a:ln w="25402">
          <a:noFill/>
        </a:ln>
      </c:spPr>
    </c:plotArea>
    <c:plotVisOnly val="1"/>
    <c:dispBlanksAs val="gap"/>
    <c:showDLblsOverMax val="0"/>
  </c:chart>
  <c:txPr>
    <a:bodyPr/>
    <a:lstStyle/>
    <a:p>
      <a:pPr>
        <a:defRPr sz="2000"/>
      </a:pPr>
      <a:endParaRPr lang="en-US"/>
    </a:p>
  </c:txPr>
  <c:externalData r:id="rId2">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5581018878252906E-2"/>
          <c:y val="3.9644444444444447E-2"/>
          <c:w val="0.8901057677840627"/>
          <c:h val="0.81146333333333331"/>
        </c:manualLayout>
      </c:layout>
      <c:barChart>
        <c:barDir val="col"/>
        <c:grouping val="clustered"/>
        <c:varyColors val="0"/>
        <c:ser>
          <c:idx val="0"/>
          <c:order val="0"/>
          <c:tx>
            <c:strRef>
              <c:f>Sheet1!$B$1</c:f>
              <c:strCache>
                <c:ptCount val="1"/>
                <c:pt idx="0">
                  <c:v>Pre</c:v>
                </c:pt>
              </c:strCache>
            </c:strRef>
          </c:tx>
          <c:spPr>
            <a:ln w="3175">
              <a:solidFill>
                <a:srgbClr val="000000"/>
              </a:solidFill>
            </a:ln>
          </c:spPr>
          <c:invertIfNegative val="0"/>
          <c:dPt>
            <c:idx val="0"/>
            <c:invertIfNegative val="0"/>
            <c:bubble3D val="0"/>
            <c:spPr>
              <a:solidFill>
                <a:srgbClr val="A02226"/>
              </a:solidFill>
              <a:ln w="3175">
                <a:solidFill>
                  <a:srgbClr val="000000"/>
                </a:solidFill>
              </a:ln>
            </c:spPr>
          </c:dPt>
          <c:cat>
            <c:strRef>
              <c:f>Sheet1!$A$2</c:f>
              <c:strCache>
                <c:ptCount val="1"/>
                <c:pt idx="0">
                  <c:v>Non-mining states</c:v>
                </c:pt>
              </c:strCache>
            </c:strRef>
          </c:cat>
          <c:val>
            <c:numRef>
              <c:f>Sheet1!$B$2</c:f>
              <c:numCache>
                <c:formatCode>General</c:formatCode>
                <c:ptCount val="1"/>
                <c:pt idx="0">
                  <c:v>1.533451973237576</c:v>
                </c:pt>
              </c:numCache>
            </c:numRef>
          </c:val>
        </c:ser>
        <c:ser>
          <c:idx val="1"/>
          <c:order val="1"/>
          <c:tx>
            <c:strRef>
              <c:f>Sheet1!$C$1</c:f>
              <c:strCache>
                <c:ptCount val="1"/>
                <c:pt idx="0">
                  <c:v>Post</c:v>
                </c:pt>
              </c:strCache>
            </c:strRef>
          </c:tx>
          <c:spPr>
            <a:solidFill>
              <a:srgbClr val="F68B33"/>
            </a:solidFill>
            <a:ln w="3175">
              <a:solidFill>
                <a:srgbClr val="000000"/>
              </a:solidFill>
            </a:ln>
          </c:spPr>
          <c:invertIfNegative val="0"/>
          <c:cat>
            <c:strRef>
              <c:f>Sheet1!$A$2</c:f>
              <c:strCache>
                <c:ptCount val="1"/>
                <c:pt idx="0">
                  <c:v>Non-mining states</c:v>
                </c:pt>
              </c:strCache>
            </c:strRef>
          </c:cat>
          <c:val>
            <c:numRef>
              <c:f>Sheet1!$C$2</c:f>
              <c:numCache>
                <c:formatCode>General</c:formatCode>
                <c:ptCount val="1"/>
                <c:pt idx="0">
                  <c:v>2.805070625843562</c:v>
                </c:pt>
              </c:numCache>
            </c:numRef>
          </c:val>
        </c:ser>
        <c:dLbls>
          <c:showLegendKey val="0"/>
          <c:showVal val="0"/>
          <c:showCatName val="0"/>
          <c:showSerName val="0"/>
          <c:showPercent val="0"/>
          <c:showBubbleSize val="0"/>
        </c:dLbls>
        <c:gapWidth val="150"/>
        <c:axId val="227423448"/>
        <c:axId val="227423840"/>
      </c:barChart>
      <c:catAx>
        <c:axId val="227423448"/>
        <c:scaling>
          <c:orientation val="minMax"/>
        </c:scaling>
        <c:delete val="0"/>
        <c:axPos val="b"/>
        <c:numFmt formatCode="General" sourceLinked="1"/>
        <c:majorTickMark val="none"/>
        <c:minorTickMark val="none"/>
        <c:tickLblPos val="none"/>
        <c:spPr>
          <a:ln>
            <a:solidFill>
              <a:srgbClr val="000000"/>
            </a:solidFill>
          </a:ln>
        </c:spPr>
        <c:crossAx val="227423840"/>
        <c:crosses val="autoZero"/>
        <c:auto val="1"/>
        <c:lblAlgn val="ctr"/>
        <c:lblOffset val="100"/>
        <c:tickLblSkip val="20"/>
        <c:tickMarkSkip val="2"/>
        <c:noMultiLvlLbl val="0"/>
      </c:catAx>
      <c:valAx>
        <c:axId val="227423840"/>
        <c:scaling>
          <c:orientation val="minMax"/>
          <c:max val="5"/>
        </c:scaling>
        <c:delete val="1"/>
        <c:axPos val="l"/>
        <c:majorGridlines>
          <c:spPr>
            <a:ln>
              <a:solidFill>
                <a:srgbClr val="6A737B">
                  <a:lumMod val="60000"/>
                  <a:lumOff val="40000"/>
                </a:srgbClr>
              </a:solidFill>
            </a:ln>
          </c:spPr>
        </c:majorGridlines>
        <c:numFmt formatCode="General" sourceLinked="1"/>
        <c:majorTickMark val="out"/>
        <c:minorTickMark val="none"/>
        <c:tickLblPos val="none"/>
        <c:crossAx val="227423448"/>
        <c:crosses val="autoZero"/>
        <c:crossBetween val="between"/>
        <c:majorUnit val="1"/>
        <c:minorUnit val="0.1"/>
      </c:valAx>
    </c:plotArea>
    <c:plotVisOnly val="1"/>
    <c:dispBlanksAs val="gap"/>
    <c:showDLblsOverMax val="0"/>
  </c:chart>
  <c:txPr>
    <a:bodyPr/>
    <a:lstStyle/>
    <a:p>
      <a:pPr>
        <a:defRPr sz="2200"/>
      </a:pPr>
      <a:endParaRPr lang="en-US"/>
    </a:p>
  </c:txPr>
  <c:externalData r:id="rId2">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5.027716747618146E-2"/>
          <c:y val="5.4108693685308497E-2"/>
          <c:w val="0.89030573347710817"/>
          <c:h val="0.79777824691160304"/>
        </c:manualLayout>
      </c:layout>
      <c:barChart>
        <c:barDir val="col"/>
        <c:grouping val="clustered"/>
        <c:varyColors val="0"/>
        <c:ser>
          <c:idx val="0"/>
          <c:order val="0"/>
          <c:tx>
            <c:strRef>
              <c:f>Sheet1!$B$1</c:f>
              <c:strCache>
                <c:ptCount val="1"/>
                <c:pt idx="0">
                  <c:v>Pre</c:v>
                </c:pt>
              </c:strCache>
            </c:strRef>
          </c:tx>
          <c:spPr>
            <a:solidFill>
              <a:srgbClr val="A02226"/>
            </a:solidFill>
            <a:ln w="3175">
              <a:solidFill>
                <a:srgbClr val="000000"/>
              </a:solidFill>
            </a:ln>
          </c:spPr>
          <c:invertIfNegative val="0"/>
          <c:cat>
            <c:strRef>
              <c:f>Sheet1!$A$2</c:f>
              <c:strCache>
                <c:ptCount val="1"/>
                <c:pt idx="0">
                  <c:v>Non-mining states</c:v>
                </c:pt>
              </c:strCache>
            </c:strRef>
          </c:cat>
          <c:val>
            <c:numRef>
              <c:f>Sheet1!$B$2</c:f>
              <c:numCache>
                <c:formatCode>General</c:formatCode>
                <c:ptCount val="1"/>
                <c:pt idx="0">
                  <c:v>0.97816855692220983</c:v>
                </c:pt>
              </c:numCache>
            </c:numRef>
          </c:val>
        </c:ser>
        <c:ser>
          <c:idx val="1"/>
          <c:order val="1"/>
          <c:tx>
            <c:strRef>
              <c:f>Sheet1!$C$1</c:f>
              <c:strCache>
                <c:ptCount val="1"/>
                <c:pt idx="0">
                  <c:v>Post</c:v>
                </c:pt>
              </c:strCache>
            </c:strRef>
          </c:tx>
          <c:spPr>
            <a:solidFill>
              <a:srgbClr val="F68B33"/>
            </a:solidFill>
            <a:ln w="3175">
              <a:solidFill>
                <a:srgbClr val="000000"/>
              </a:solidFill>
            </a:ln>
          </c:spPr>
          <c:invertIfNegative val="0"/>
          <c:cat>
            <c:strRef>
              <c:f>Sheet1!$A$2</c:f>
              <c:strCache>
                <c:ptCount val="1"/>
                <c:pt idx="0">
                  <c:v>Non-mining states</c:v>
                </c:pt>
              </c:strCache>
            </c:strRef>
          </c:cat>
          <c:val>
            <c:numRef>
              <c:f>Sheet1!$C$2</c:f>
              <c:numCache>
                <c:formatCode>General</c:formatCode>
                <c:ptCount val="1"/>
                <c:pt idx="0">
                  <c:v>1.0352841485163466</c:v>
                </c:pt>
              </c:numCache>
            </c:numRef>
          </c:val>
        </c:ser>
        <c:dLbls>
          <c:showLegendKey val="0"/>
          <c:showVal val="0"/>
          <c:showCatName val="0"/>
          <c:showSerName val="0"/>
          <c:showPercent val="0"/>
          <c:showBubbleSize val="0"/>
        </c:dLbls>
        <c:gapWidth val="150"/>
        <c:axId val="227424624"/>
        <c:axId val="227425016"/>
      </c:barChart>
      <c:catAx>
        <c:axId val="227424624"/>
        <c:scaling>
          <c:orientation val="minMax"/>
        </c:scaling>
        <c:delete val="0"/>
        <c:axPos val="b"/>
        <c:numFmt formatCode="General" sourceLinked="1"/>
        <c:majorTickMark val="none"/>
        <c:minorTickMark val="none"/>
        <c:tickLblPos val="none"/>
        <c:spPr>
          <a:ln>
            <a:solidFill>
              <a:srgbClr val="000000"/>
            </a:solidFill>
          </a:ln>
        </c:spPr>
        <c:crossAx val="227425016"/>
        <c:crosses val="autoZero"/>
        <c:auto val="1"/>
        <c:lblAlgn val="ctr"/>
        <c:lblOffset val="100"/>
        <c:tickLblSkip val="20"/>
        <c:tickMarkSkip val="2"/>
        <c:noMultiLvlLbl val="0"/>
      </c:catAx>
      <c:valAx>
        <c:axId val="227425016"/>
        <c:scaling>
          <c:orientation val="minMax"/>
          <c:max val="5"/>
          <c:min val="0"/>
        </c:scaling>
        <c:delete val="1"/>
        <c:axPos val="l"/>
        <c:majorGridlines>
          <c:spPr>
            <a:ln>
              <a:solidFill>
                <a:srgbClr val="6A737B">
                  <a:lumMod val="60000"/>
                  <a:lumOff val="40000"/>
                </a:srgbClr>
              </a:solidFill>
            </a:ln>
          </c:spPr>
        </c:majorGridlines>
        <c:numFmt formatCode="General" sourceLinked="1"/>
        <c:majorTickMark val="out"/>
        <c:minorTickMark val="none"/>
        <c:tickLblPos val="none"/>
        <c:crossAx val="227424624"/>
        <c:crossesAt val="1"/>
        <c:crossBetween val="between"/>
        <c:majorUnit val="1"/>
      </c:valAx>
    </c:plotArea>
    <c:plotVisOnly val="1"/>
    <c:dispBlanksAs val="gap"/>
    <c:showDLblsOverMax val="0"/>
  </c:chart>
  <c:txPr>
    <a:bodyPr/>
    <a:lstStyle/>
    <a:p>
      <a:pPr>
        <a:defRPr sz="2200"/>
      </a:pPr>
      <a:endParaRPr lang="en-US"/>
    </a:p>
  </c:txPr>
  <c:externalData r:id="rId2">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367467233036562"/>
          <c:y val="4.4348328649714303E-2"/>
          <c:w val="0.82201215124688831"/>
          <c:h val="0.81165037037037036"/>
        </c:manualLayout>
      </c:layout>
      <c:barChart>
        <c:barDir val="col"/>
        <c:grouping val="clustered"/>
        <c:varyColors val="0"/>
        <c:ser>
          <c:idx val="0"/>
          <c:order val="0"/>
          <c:tx>
            <c:strRef>
              <c:f>Sheet1!$B$1</c:f>
              <c:strCache>
                <c:ptCount val="1"/>
                <c:pt idx="0">
                  <c:v>Pre</c:v>
                </c:pt>
              </c:strCache>
            </c:strRef>
          </c:tx>
          <c:spPr>
            <a:solidFill>
              <a:srgbClr val="A02226"/>
            </a:solidFill>
            <a:ln w="3175">
              <a:solidFill>
                <a:srgbClr val="000000"/>
              </a:solidFill>
            </a:ln>
          </c:spPr>
          <c:invertIfNegative val="0"/>
          <c:cat>
            <c:strRef>
              <c:f>Sheet1!$A$2</c:f>
              <c:strCache>
                <c:ptCount val="1"/>
                <c:pt idx="0">
                  <c:v>Mining states</c:v>
                </c:pt>
              </c:strCache>
            </c:strRef>
          </c:cat>
          <c:val>
            <c:numRef>
              <c:f>Sheet1!$B$2</c:f>
              <c:numCache>
                <c:formatCode>General</c:formatCode>
                <c:ptCount val="1"/>
                <c:pt idx="0">
                  <c:v>1.194280166366182</c:v>
                </c:pt>
              </c:numCache>
            </c:numRef>
          </c:val>
        </c:ser>
        <c:ser>
          <c:idx val="1"/>
          <c:order val="1"/>
          <c:tx>
            <c:strRef>
              <c:f>Sheet1!$C$1</c:f>
              <c:strCache>
                <c:ptCount val="1"/>
                <c:pt idx="0">
                  <c:v>Post</c:v>
                </c:pt>
              </c:strCache>
            </c:strRef>
          </c:tx>
          <c:spPr>
            <a:solidFill>
              <a:srgbClr val="F68B33"/>
            </a:solidFill>
            <a:ln w="3175">
              <a:solidFill>
                <a:srgbClr val="000000"/>
              </a:solidFill>
            </a:ln>
          </c:spPr>
          <c:invertIfNegative val="0"/>
          <c:cat>
            <c:strRef>
              <c:f>Sheet1!$A$2</c:f>
              <c:strCache>
                <c:ptCount val="1"/>
                <c:pt idx="0">
                  <c:v>Mining states</c:v>
                </c:pt>
              </c:strCache>
            </c:strRef>
          </c:cat>
          <c:val>
            <c:numRef>
              <c:f>Sheet1!$C$2</c:f>
              <c:numCache>
                <c:formatCode>General</c:formatCode>
                <c:ptCount val="1"/>
                <c:pt idx="0">
                  <c:v>4.4422159504643233</c:v>
                </c:pt>
              </c:numCache>
            </c:numRef>
          </c:val>
        </c:ser>
        <c:dLbls>
          <c:showLegendKey val="0"/>
          <c:showVal val="0"/>
          <c:showCatName val="0"/>
          <c:showSerName val="0"/>
          <c:showPercent val="0"/>
          <c:showBubbleSize val="0"/>
        </c:dLbls>
        <c:gapWidth val="150"/>
        <c:axId val="227425800"/>
        <c:axId val="227774544"/>
      </c:barChart>
      <c:catAx>
        <c:axId val="227425800"/>
        <c:scaling>
          <c:orientation val="minMax"/>
        </c:scaling>
        <c:delete val="0"/>
        <c:axPos val="b"/>
        <c:numFmt formatCode="General" sourceLinked="1"/>
        <c:majorTickMark val="none"/>
        <c:minorTickMark val="none"/>
        <c:tickLblPos val="none"/>
        <c:spPr>
          <a:ln>
            <a:solidFill>
              <a:srgbClr val="000000"/>
            </a:solidFill>
          </a:ln>
        </c:spPr>
        <c:crossAx val="227774544"/>
        <c:crosses val="autoZero"/>
        <c:auto val="1"/>
        <c:lblAlgn val="ctr"/>
        <c:lblOffset val="100"/>
        <c:tickLblSkip val="20"/>
        <c:tickMarkSkip val="2"/>
        <c:noMultiLvlLbl val="0"/>
      </c:catAx>
      <c:valAx>
        <c:axId val="227774544"/>
        <c:scaling>
          <c:orientation val="minMax"/>
          <c:max val="5"/>
        </c:scaling>
        <c:delete val="0"/>
        <c:axPos val="l"/>
        <c:majorGridlines>
          <c:spPr>
            <a:ln>
              <a:solidFill>
                <a:srgbClr val="6A737B">
                  <a:lumMod val="60000"/>
                  <a:lumOff val="40000"/>
                </a:srgbClr>
              </a:solidFill>
            </a:ln>
          </c:spPr>
        </c:majorGridlines>
        <c:numFmt formatCode="General" sourceLinked="1"/>
        <c:majorTickMark val="out"/>
        <c:minorTickMark val="none"/>
        <c:tickLblPos val="nextTo"/>
        <c:spPr>
          <a:ln>
            <a:solidFill>
              <a:srgbClr val="000000"/>
            </a:solidFill>
          </a:ln>
        </c:spPr>
        <c:crossAx val="227425800"/>
        <c:crosses val="autoZero"/>
        <c:crossBetween val="between"/>
        <c:majorUnit val="1"/>
        <c:minorUnit val="0.1"/>
      </c:valAx>
    </c:plotArea>
    <c:plotVisOnly val="1"/>
    <c:dispBlanksAs val="gap"/>
    <c:showDLblsOverMax val="0"/>
  </c:chart>
  <c:txPr>
    <a:bodyPr/>
    <a:lstStyle/>
    <a:p>
      <a:pPr>
        <a:defRPr sz="2200"/>
      </a:pPr>
      <a:endParaRPr lang="en-US"/>
    </a:p>
  </c:txPr>
  <c:externalData r:id="rId2">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301565441016794"/>
          <c:y val="4.4348508060507899E-2"/>
          <c:w val="0.80756713614808018"/>
          <c:h val="0.79753930849788601"/>
        </c:manualLayout>
      </c:layout>
      <c:barChart>
        <c:barDir val="col"/>
        <c:grouping val="clustered"/>
        <c:varyColors val="0"/>
        <c:ser>
          <c:idx val="0"/>
          <c:order val="0"/>
          <c:tx>
            <c:strRef>
              <c:f>Sheet1!$B$1</c:f>
              <c:strCache>
                <c:ptCount val="1"/>
                <c:pt idx="0">
                  <c:v>Pre</c:v>
                </c:pt>
              </c:strCache>
            </c:strRef>
          </c:tx>
          <c:spPr>
            <a:solidFill>
              <a:srgbClr val="A02226"/>
            </a:solidFill>
            <a:ln w="3175">
              <a:solidFill>
                <a:srgbClr val="000000"/>
              </a:solidFill>
            </a:ln>
          </c:spPr>
          <c:invertIfNegative val="0"/>
          <c:dPt>
            <c:idx val="0"/>
            <c:invertIfNegative val="0"/>
            <c:bubble3D val="0"/>
          </c:dPt>
          <c:cat>
            <c:strRef>
              <c:f>Sheet1!$A$2</c:f>
              <c:strCache>
                <c:ptCount val="1"/>
                <c:pt idx="0">
                  <c:v>Mining states</c:v>
                </c:pt>
              </c:strCache>
            </c:strRef>
          </c:cat>
          <c:val>
            <c:numRef>
              <c:f>Sheet1!$B$2</c:f>
              <c:numCache>
                <c:formatCode>General</c:formatCode>
                <c:ptCount val="1"/>
                <c:pt idx="0">
                  <c:v>1.125285018968136</c:v>
                </c:pt>
              </c:numCache>
            </c:numRef>
          </c:val>
        </c:ser>
        <c:ser>
          <c:idx val="1"/>
          <c:order val="1"/>
          <c:tx>
            <c:strRef>
              <c:f>Sheet1!$C$1</c:f>
              <c:strCache>
                <c:ptCount val="1"/>
                <c:pt idx="0">
                  <c:v>Post</c:v>
                </c:pt>
              </c:strCache>
            </c:strRef>
          </c:tx>
          <c:spPr>
            <a:solidFill>
              <a:srgbClr val="F68B33"/>
            </a:solidFill>
            <a:ln w="3175">
              <a:solidFill>
                <a:srgbClr val="000000"/>
              </a:solidFill>
            </a:ln>
          </c:spPr>
          <c:invertIfNegative val="0"/>
          <c:cat>
            <c:strRef>
              <c:f>Sheet1!$A$2</c:f>
              <c:strCache>
                <c:ptCount val="1"/>
                <c:pt idx="0">
                  <c:v>Mining states</c:v>
                </c:pt>
              </c:strCache>
            </c:strRef>
          </c:cat>
          <c:val>
            <c:numRef>
              <c:f>Sheet1!$C$2</c:f>
              <c:numCache>
                <c:formatCode>General</c:formatCode>
                <c:ptCount val="1"/>
                <c:pt idx="0">
                  <c:v>2.7393651457627399</c:v>
                </c:pt>
              </c:numCache>
            </c:numRef>
          </c:val>
        </c:ser>
        <c:dLbls>
          <c:showLegendKey val="0"/>
          <c:showVal val="0"/>
          <c:showCatName val="0"/>
          <c:showSerName val="0"/>
          <c:showPercent val="0"/>
          <c:showBubbleSize val="0"/>
        </c:dLbls>
        <c:gapWidth val="150"/>
        <c:axId val="227775328"/>
        <c:axId val="227775720"/>
      </c:barChart>
      <c:catAx>
        <c:axId val="227775328"/>
        <c:scaling>
          <c:orientation val="minMax"/>
        </c:scaling>
        <c:delete val="0"/>
        <c:axPos val="b"/>
        <c:numFmt formatCode="General" sourceLinked="1"/>
        <c:majorTickMark val="none"/>
        <c:minorTickMark val="none"/>
        <c:tickLblPos val="none"/>
        <c:spPr>
          <a:ln>
            <a:solidFill>
              <a:srgbClr val="000000"/>
            </a:solidFill>
          </a:ln>
        </c:spPr>
        <c:crossAx val="227775720"/>
        <c:crosses val="autoZero"/>
        <c:auto val="1"/>
        <c:lblAlgn val="ctr"/>
        <c:lblOffset val="100"/>
        <c:tickLblSkip val="20"/>
        <c:tickMarkSkip val="2"/>
        <c:noMultiLvlLbl val="0"/>
      </c:catAx>
      <c:valAx>
        <c:axId val="227775720"/>
        <c:scaling>
          <c:orientation val="minMax"/>
          <c:max val="5"/>
          <c:min val="0"/>
        </c:scaling>
        <c:delete val="0"/>
        <c:axPos val="l"/>
        <c:majorGridlines>
          <c:spPr>
            <a:ln>
              <a:solidFill>
                <a:srgbClr val="6A737B">
                  <a:lumMod val="60000"/>
                  <a:lumOff val="40000"/>
                </a:srgbClr>
              </a:solidFill>
            </a:ln>
          </c:spPr>
        </c:majorGridlines>
        <c:numFmt formatCode="General" sourceLinked="1"/>
        <c:majorTickMark val="out"/>
        <c:minorTickMark val="none"/>
        <c:tickLblPos val="low"/>
        <c:spPr>
          <a:ln>
            <a:solidFill>
              <a:srgbClr val="000000"/>
            </a:solidFill>
          </a:ln>
        </c:spPr>
        <c:crossAx val="227775328"/>
        <c:crossesAt val="1"/>
        <c:crossBetween val="between"/>
        <c:majorUnit val="1"/>
      </c:valAx>
    </c:plotArea>
    <c:plotVisOnly val="1"/>
    <c:dispBlanksAs val="gap"/>
    <c:showDLblsOverMax val="0"/>
  </c:chart>
  <c:txPr>
    <a:bodyPr/>
    <a:lstStyle/>
    <a:p>
      <a:pPr>
        <a:defRPr sz="2200"/>
      </a:pPr>
      <a:endParaRPr lang="en-US"/>
    </a:p>
  </c:txPr>
  <c:externalData r:id="rId2">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085897435897436E-2"/>
          <c:y val="1.5446371226718071E-3"/>
          <c:w val="0.877"/>
          <c:h val="0.86601734104046246"/>
        </c:manualLayout>
      </c:layout>
      <c:scatterChart>
        <c:scatterStyle val="lineMarker"/>
        <c:varyColors val="0"/>
        <c:ser>
          <c:idx val="1"/>
          <c:order val="0"/>
          <c:tx>
            <c:strRef>
              <c:f>Sheet1!$C$1</c:f>
              <c:strCache>
                <c:ptCount val="1"/>
                <c:pt idx="0">
                  <c:v>Average demand (NSW)</c:v>
                </c:pt>
              </c:strCache>
            </c:strRef>
          </c:tx>
          <c:spPr>
            <a:ln w="50800">
              <a:solidFill>
                <a:schemeClr val="accent2"/>
              </a:solidFill>
            </a:ln>
          </c:spPr>
          <c:marker>
            <c:symbol val="none"/>
          </c:marker>
          <c:dPt>
            <c:idx val="8"/>
            <c:bubble3D val="0"/>
          </c:dPt>
          <c:dPt>
            <c:idx val="13"/>
            <c:bubble3D val="0"/>
          </c:dPt>
          <c:dPt>
            <c:idx val="14"/>
            <c:marker>
              <c:symbol val="circle"/>
              <c:size val="10"/>
              <c:spPr>
                <a:ln>
                  <a:noFill/>
                </a:ln>
              </c:spPr>
            </c:marker>
            <c:bubble3D val="0"/>
          </c:dPt>
          <c:xVal>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xVal>
          <c:yVal>
            <c:numRef>
              <c:f>Sheet1!$C$2:$C$16</c:f>
              <c:numCache>
                <c:formatCode>General</c:formatCode>
                <c:ptCount val="15"/>
                <c:pt idx="0">
                  <c:v>100</c:v>
                </c:pt>
                <c:pt idx="1">
                  <c:v>101.4969970256075</c:v>
                </c:pt>
                <c:pt idx="2">
                  <c:v>103.81992611646429</c:v>
                </c:pt>
                <c:pt idx="3">
                  <c:v>105.18333603721079</c:v>
                </c:pt>
                <c:pt idx="4">
                  <c:v>107.79324462634206</c:v>
                </c:pt>
                <c:pt idx="5">
                  <c:v>109.39343666272339</c:v>
                </c:pt>
                <c:pt idx="6">
                  <c:v>113.29625324834085</c:v>
                </c:pt>
                <c:pt idx="7">
                  <c:v>114.06797441862038</c:v>
                </c:pt>
                <c:pt idx="8">
                  <c:v>114.37829745707239</c:v>
                </c:pt>
                <c:pt idx="9">
                  <c:v>113.06512745575937</c:v>
                </c:pt>
                <c:pt idx="10">
                  <c:v>112.31864376302659</c:v>
                </c:pt>
                <c:pt idx="11">
                  <c:v>111.31180494479862</c:v>
                </c:pt>
                <c:pt idx="12">
                  <c:v>105.25501680503604</c:v>
                </c:pt>
                <c:pt idx="13">
                  <c:v>101.78951114593625</c:v>
                </c:pt>
                <c:pt idx="14">
                  <c:v>100.97631400642561</c:v>
                </c:pt>
              </c:numCache>
            </c:numRef>
          </c:yVal>
          <c:smooth val="0"/>
        </c:ser>
        <c:ser>
          <c:idx val="0"/>
          <c:order val="1"/>
          <c:tx>
            <c:strRef>
              <c:f>Sheet1!$B$1</c:f>
              <c:strCache>
                <c:ptCount val="1"/>
                <c:pt idx="0">
                  <c:v>Peak demand (NSW)</c:v>
                </c:pt>
              </c:strCache>
            </c:strRef>
          </c:tx>
          <c:spPr>
            <a:ln w="50800">
              <a:solidFill>
                <a:schemeClr val="tx2"/>
              </a:solidFill>
            </a:ln>
          </c:spPr>
          <c:marker>
            <c:symbol val="none"/>
          </c:marker>
          <c:dPt>
            <c:idx val="0"/>
            <c:marker>
              <c:symbol val="circle"/>
              <c:size val="10"/>
              <c:spPr>
                <a:solidFill>
                  <a:schemeClr val="tx2"/>
                </a:solidFill>
                <a:ln w="50800">
                  <a:noFill/>
                </a:ln>
              </c:spPr>
            </c:marker>
            <c:bubble3D val="0"/>
          </c:dPt>
          <c:dPt>
            <c:idx val="10"/>
            <c:bubble3D val="0"/>
          </c:dPt>
          <c:dPt>
            <c:idx val="13"/>
            <c:bubble3D val="0"/>
          </c:dPt>
          <c:dPt>
            <c:idx val="14"/>
            <c:marker>
              <c:symbol val="circle"/>
              <c:size val="10"/>
              <c:spPr>
                <a:solidFill>
                  <a:schemeClr val="tx2"/>
                </a:solidFill>
                <a:ln>
                  <a:noFill/>
                </a:ln>
              </c:spPr>
            </c:marker>
            <c:bubble3D val="0"/>
          </c:dPt>
          <c:xVal>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xVal>
          <c:yVal>
            <c:numRef>
              <c:f>Sheet1!$B$2:$B$16</c:f>
              <c:numCache>
                <c:formatCode>General</c:formatCode>
                <c:ptCount val="15"/>
                <c:pt idx="0">
                  <c:v>100</c:v>
                </c:pt>
                <c:pt idx="1">
                  <c:v>102.17668761886564</c:v>
                </c:pt>
                <c:pt idx="2">
                  <c:v>107.31711176428809</c:v>
                </c:pt>
                <c:pt idx="3">
                  <c:v>108.72934032019764</c:v>
                </c:pt>
                <c:pt idx="4">
                  <c:v>113.34124891179778</c:v>
                </c:pt>
                <c:pt idx="5">
                  <c:v>115.97957222936614</c:v>
                </c:pt>
                <c:pt idx="6">
                  <c:v>117.9386455753411</c:v>
                </c:pt>
                <c:pt idx="7">
                  <c:v>119.39904301930852</c:v>
                </c:pt>
                <c:pt idx="8">
                  <c:v>122.22497472033828</c:v>
                </c:pt>
                <c:pt idx="9">
                  <c:v>125.68053138653899</c:v>
                </c:pt>
                <c:pt idx="10">
                  <c:v>130.6853610510133</c:v>
                </c:pt>
                <c:pt idx="11">
                  <c:v>123.84834659606778</c:v>
                </c:pt>
                <c:pt idx="12">
                  <c:v>123.91856659585045</c:v>
                </c:pt>
                <c:pt idx="13">
                  <c:v>115.72046627926937</c:v>
                </c:pt>
                <c:pt idx="14">
                  <c:v>113.99605887557551</c:v>
                </c:pt>
              </c:numCache>
            </c:numRef>
          </c:yVal>
          <c:smooth val="0"/>
        </c:ser>
        <c:dLbls>
          <c:showLegendKey val="0"/>
          <c:showVal val="0"/>
          <c:showCatName val="0"/>
          <c:showSerName val="0"/>
          <c:showPercent val="0"/>
          <c:showBubbleSize val="0"/>
        </c:dLbls>
        <c:axId val="227776504"/>
        <c:axId val="227776896"/>
      </c:scatterChart>
      <c:valAx>
        <c:axId val="227776504"/>
        <c:scaling>
          <c:orientation val="minMax"/>
          <c:max val="2014"/>
          <c:min val="2000"/>
        </c:scaling>
        <c:delete val="0"/>
        <c:axPos val="b"/>
        <c:numFmt formatCode="General" sourceLinked="1"/>
        <c:majorTickMark val="none"/>
        <c:minorTickMark val="none"/>
        <c:tickLblPos val="nextTo"/>
        <c:spPr>
          <a:noFill/>
          <a:ln>
            <a:noFill/>
          </a:ln>
        </c:spPr>
        <c:txPr>
          <a:bodyPr/>
          <a:lstStyle/>
          <a:p>
            <a:pPr>
              <a:defRPr sz="2200">
                <a:solidFill>
                  <a:schemeClr val="bg1"/>
                </a:solidFill>
              </a:defRPr>
            </a:pPr>
            <a:endParaRPr lang="en-US"/>
          </a:p>
        </c:txPr>
        <c:crossAx val="227776896"/>
        <c:crosses val="autoZero"/>
        <c:crossBetween val="midCat"/>
        <c:majorUnit val="7"/>
      </c:valAx>
      <c:valAx>
        <c:axId val="227776896"/>
        <c:scaling>
          <c:orientation val="minMax"/>
          <c:max val="142"/>
          <c:min val="96"/>
        </c:scaling>
        <c:delete val="1"/>
        <c:axPos val="l"/>
        <c:numFmt formatCode="General" sourceLinked="1"/>
        <c:majorTickMark val="out"/>
        <c:minorTickMark val="none"/>
        <c:tickLblPos val="nextTo"/>
        <c:crossAx val="227776504"/>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085897435897436E-2"/>
          <c:y val="1.5446371226718071E-3"/>
          <c:w val="0.877"/>
          <c:h val="0.86601734104046246"/>
        </c:manualLayout>
      </c:layout>
      <c:scatterChart>
        <c:scatterStyle val="lineMarker"/>
        <c:varyColors val="0"/>
        <c:ser>
          <c:idx val="3"/>
          <c:order val="0"/>
          <c:tx>
            <c:strRef>
              <c:f>Sheet1!$E$1</c:f>
              <c:strCache>
                <c:ptCount val="1"/>
                <c:pt idx="0">
                  <c:v>Average demand (VIC)</c:v>
                </c:pt>
              </c:strCache>
            </c:strRef>
          </c:tx>
          <c:spPr>
            <a:ln w="50800">
              <a:solidFill>
                <a:schemeClr val="accent2"/>
              </a:solidFill>
            </a:ln>
          </c:spPr>
          <c:marker>
            <c:symbol val="none"/>
          </c:marker>
          <c:dPt>
            <c:idx val="0"/>
            <c:bubble3D val="0"/>
          </c:dPt>
          <c:dPt>
            <c:idx val="14"/>
            <c:marker>
              <c:symbol val="circle"/>
              <c:size val="10"/>
              <c:spPr>
                <a:solidFill>
                  <a:schemeClr val="accent2"/>
                </a:solidFill>
                <a:ln>
                  <a:noFill/>
                </a:ln>
              </c:spPr>
            </c:marker>
            <c:bubble3D val="0"/>
          </c:dPt>
          <c:xVal>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xVal>
          <c:yVal>
            <c:numRef>
              <c:f>Sheet1!$E$2:$E$16</c:f>
              <c:numCache>
                <c:formatCode>General</c:formatCode>
                <c:ptCount val="15"/>
                <c:pt idx="0">
                  <c:v>100</c:v>
                </c:pt>
                <c:pt idx="1">
                  <c:v>101.70925388334207</c:v>
                </c:pt>
                <c:pt idx="2">
                  <c:v>102.72648162298057</c:v>
                </c:pt>
                <c:pt idx="3">
                  <c:v>105.32191060832719</c:v>
                </c:pt>
                <c:pt idx="4">
                  <c:v>106.9100922023591</c:v>
                </c:pt>
                <c:pt idx="5">
                  <c:v>107.39141084145322</c:v>
                </c:pt>
                <c:pt idx="6">
                  <c:v>110.72359921257784</c:v>
                </c:pt>
                <c:pt idx="7">
                  <c:v>112.07490436279288</c:v>
                </c:pt>
                <c:pt idx="8">
                  <c:v>112.81594431540489</c:v>
                </c:pt>
                <c:pt idx="9">
                  <c:v>110.9313540450642</c:v>
                </c:pt>
                <c:pt idx="10">
                  <c:v>110.66854349863529</c:v>
                </c:pt>
                <c:pt idx="11">
                  <c:v>108.41559789537575</c:v>
                </c:pt>
                <c:pt idx="12">
                  <c:v>107.15254505738825</c:v>
                </c:pt>
                <c:pt idx="13">
                  <c:v>104.39666015030109</c:v>
                </c:pt>
                <c:pt idx="14">
                  <c:v>100.84791788131599</c:v>
                </c:pt>
              </c:numCache>
            </c:numRef>
          </c:yVal>
          <c:smooth val="0"/>
        </c:ser>
        <c:ser>
          <c:idx val="2"/>
          <c:order val="1"/>
          <c:tx>
            <c:strRef>
              <c:f>Sheet1!$D$1</c:f>
              <c:strCache>
                <c:ptCount val="1"/>
                <c:pt idx="0">
                  <c:v>Peak demand (VIC)</c:v>
                </c:pt>
              </c:strCache>
            </c:strRef>
          </c:tx>
          <c:spPr>
            <a:ln w="50800">
              <a:solidFill>
                <a:schemeClr val="tx2"/>
              </a:solidFill>
            </a:ln>
          </c:spPr>
          <c:marker>
            <c:symbol val="none"/>
          </c:marker>
          <c:dPt>
            <c:idx val="0"/>
            <c:marker>
              <c:symbol val="circle"/>
              <c:size val="10"/>
              <c:spPr>
                <a:solidFill>
                  <a:schemeClr val="tx2"/>
                </a:solidFill>
                <a:ln>
                  <a:noFill/>
                </a:ln>
              </c:spPr>
            </c:marker>
            <c:bubble3D val="0"/>
          </c:dPt>
          <c:dPt>
            <c:idx val="14"/>
            <c:marker>
              <c:symbol val="circle"/>
              <c:size val="10"/>
              <c:spPr>
                <a:solidFill>
                  <a:schemeClr val="tx2"/>
                </a:solidFill>
                <a:ln>
                  <a:noFill/>
                </a:ln>
              </c:spPr>
            </c:marker>
            <c:bubble3D val="0"/>
          </c:dPt>
          <c:xVal>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xVal>
          <c:yVal>
            <c:numRef>
              <c:f>Sheet1!$D$2:$D$16</c:f>
              <c:numCache>
                <c:formatCode>General</c:formatCode>
                <c:ptCount val="15"/>
                <c:pt idx="0">
                  <c:v>100</c:v>
                </c:pt>
                <c:pt idx="1">
                  <c:v>104.0660430593836</c:v>
                </c:pt>
                <c:pt idx="2">
                  <c:v>105.51299140779298</c:v>
                </c:pt>
                <c:pt idx="3">
                  <c:v>107.76666653991502</c:v>
                </c:pt>
                <c:pt idx="4">
                  <c:v>111.4797442602089</c:v>
                </c:pt>
                <c:pt idx="5">
                  <c:v>114.33167768932717</c:v>
                </c:pt>
                <c:pt idx="6">
                  <c:v>115.94858300698804</c:v>
                </c:pt>
                <c:pt idx="7">
                  <c:v>121.69745517192241</c:v>
                </c:pt>
                <c:pt idx="8">
                  <c:v>129.44152555684977</c:v>
                </c:pt>
                <c:pt idx="9">
                  <c:v>133.77942228787362</c:v>
                </c:pt>
                <c:pt idx="10">
                  <c:v>133.19386459295293</c:v>
                </c:pt>
                <c:pt idx="11">
                  <c:v>127.18793477704149</c:v>
                </c:pt>
                <c:pt idx="12">
                  <c:v>125.97937588606749</c:v>
                </c:pt>
                <c:pt idx="13">
                  <c:v>128.96933067697631</c:v>
                </c:pt>
                <c:pt idx="14">
                  <c:v>126.71252736830903</c:v>
                </c:pt>
              </c:numCache>
            </c:numRef>
          </c:yVal>
          <c:smooth val="0"/>
        </c:ser>
        <c:dLbls>
          <c:showLegendKey val="0"/>
          <c:showVal val="0"/>
          <c:showCatName val="0"/>
          <c:showSerName val="0"/>
          <c:showPercent val="0"/>
          <c:showBubbleSize val="0"/>
        </c:dLbls>
        <c:axId val="227777680"/>
        <c:axId val="227778072"/>
      </c:scatterChart>
      <c:valAx>
        <c:axId val="227777680"/>
        <c:scaling>
          <c:orientation val="minMax"/>
          <c:max val="2014"/>
          <c:min val="2000"/>
        </c:scaling>
        <c:delete val="0"/>
        <c:axPos val="b"/>
        <c:numFmt formatCode="General" sourceLinked="1"/>
        <c:majorTickMark val="none"/>
        <c:minorTickMark val="none"/>
        <c:tickLblPos val="nextTo"/>
        <c:spPr>
          <a:noFill/>
          <a:ln>
            <a:noFill/>
          </a:ln>
        </c:spPr>
        <c:txPr>
          <a:bodyPr/>
          <a:lstStyle/>
          <a:p>
            <a:pPr>
              <a:defRPr sz="2200">
                <a:solidFill>
                  <a:schemeClr val="bg1"/>
                </a:solidFill>
              </a:defRPr>
            </a:pPr>
            <a:endParaRPr lang="en-US"/>
          </a:p>
        </c:txPr>
        <c:crossAx val="227778072"/>
        <c:crosses val="autoZero"/>
        <c:crossBetween val="midCat"/>
        <c:majorUnit val="7"/>
      </c:valAx>
      <c:valAx>
        <c:axId val="227778072"/>
        <c:scaling>
          <c:orientation val="minMax"/>
          <c:max val="142"/>
          <c:min val="96"/>
        </c:scaling>
        <c:delete val="1"/>
        <c:axPos val="l"/>
        <c:numFmt formatCode="General" sourceLinked="1"/>
        <c:majorTickMark val="out"/>
        <c:minorTickMark val="none"/>
        <c:tickLblPos val="nextTo"/>
        <c:crossAx val="227777680"/>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085897435897436E-2"/>
          <c:y val="1.5446371226718071E-3"/>
          <c:w val="0.877"/>
          <c:h val="0.86601734104046246"/>
        </c:manualLayout>
      </c:layout>
      <c:scatterChart>
        <c:scatterStyle val="lineMarker"/>
        <c:varyColors val="0"/>
        <c:ser>
          <c:idx val="5"/>
          <c:order val="0"/>
          <c:tx>
            <c:strRef>
              <c:f>Sheet1!$G$1</c:f>
              <c:strCache>
                <c:ptCount val="1"/>
                <c:pt idx="0">
                  <c:v>Average demand (QLD)</c:v>
                </c:pt>
              </c:strCache>
            </c:strRef>
          </c:tx>
          <c:spPr>
            <a:ln w="50800">
              <a:solidFill>
                <a:schemeClr val="accent2"/>
              </a:solidFill>
            </a:ln>
          </c:spPr>
          <c:marker>
            <c:symbol val="none"/>
          </c:marker>
          <c:dPt>
            <c:idx val="14"/>
            <c:marker>
              <c:symbol val="circle"/>
              <c:size val="10"/>
              <c:spPr>
                <a:solidFill>
                  <a:schemeClr val="accent2"/>
                </a:solidFill>
                <a:ln>
                  <a:noFill/>
                </a:ln>
              </c:spPr>
            </c:marker>
            <c:bubble3D val="0"/>
          </c:dPt>
          <c:xVal>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xVal>
          <c:yVal>
            <c:numRef>
              <c:f>Sheet1!$G$2:$G$16</c:f>
              <c:numCache>
                <c:formatCode>General</c:formatCode>
                <c:ptCount val="15"/>
                <c:pt idx="0">
                  <c:v>100</c:v>
                </c:pt>
                <c:pt idx="1">
                  <c:v>104.60518890107471</c:v>
                </c:pt>
                <c:pt idx="2">
                  <c:v>108.71541160990104</c:v>
                </c:pt>
                <c:pt idx="3">
                  <c:v>111.45275011844092</c:v>
                </c:pt>
                <c:pt idx="4">
                  <c:v>115.76523452017658</c:v>
                </c:pt>
                <c:pt idx="5">
                  <c:v>119.58657951103211</c:v>
                </c:pt>
                <c:pt idx="6">
                  <c:v>121.21811079823215</c:v>
                </c:pt>
                <c:pt idx="7">
                  <c:v>122.3972816460557</c:v>
                </c:pt>
                <c:pt idx="8">
                  <c:v>123.53372369572806</c:v>
                </c:pt>
                <c:pt idx="9">
                  <c:v>125.12504713377734</c:v>
                </c:pt>
                <c:pt idx="10">
                  <c:v>124.20659435484997</c:v>
                </c:pt>
                <c:pt idx="11">
                  <c:v>121.3159969603562</c:v>
                </c:pt>
                <c:pt idx="12">
                  <c:v>121.16132303229065</c:v>
                </c:pt>
                <c:pt idx="13">
                  <c:v>118.60368875680321</c:v>
                </c:pt>
                <c:pt idx="14">
                  <c:v>119.47862875861246</c:v>
                </c:pt>
              </c:numCache>
            </c:numRef>
          </c:yVal>
          <c:smooth val="0"/>
        </c:ser>
        <c:ser>
          <c:idx val="4"/>
          <c:order val="1"/>
          <c:tx>
            <c:strRef>
              <c:f>Sheet1!$F$1</c:f>
              <c:strCache>
                <c:ptCount val="1"/>
                <c:pt idx="0">
                  <c:v>Peak demand (QLD)</c:v>
                </c:pt>
              </c:strCache>
            </c:strRef>
          </c:tx>
          <c:spPr>
            <a:ln w="50800">
              <a:solidFill>
                <a:schemeClr val="tx2"/>
              </a:solidFill>
            </a:ln>
          </c:spPr>
          <c:marker>
            <c:symbol val="none"/>
          </c:marker>
          <c:dPt>
            <c:idx val="0"/>
            <c:marker>
              <c:symbol val="circle"/>
              <c:size val="10"/>
              <c:spPr>
                <a:solidFill>
                  <a:schemeClr val="tx2"/>
                </a:solidFill>
                <a:ln>
                  <a:noFill/>
                </a:ln>
              </c:spPr>
            </c:marker>
            <c:bubble3D val="0"/>
          </c:dPt>
          <c:dPt>
            <c:idx val="14"/>
            <c:marker>
              <c:symbol val="circle"/>
              <c:size val="10"/>
              <c:spPr>
                <a:solidFill>
                  <a:schemeClr val="tx2"/>
                </a:solidFill>
                <a:ln>
                  <a:noFill/>
                </a:ln>
              </c:spPr>
            </c:marker>
            <c:bubble3D val="0"/>
          </c:dPt>
          <c:xVal>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xVal>
          <c:yVal>
            <c:numRef>
              <c:f>Sheet1!$F$2:$F$16</c:f>
              <c:numCache>
                <c:formatCode>General</c:formatCode>
                <c:ptCount val="15"/>
                <c:pt idx="0">
                  <c:v>100</c:v>
                </c:pt>
                <c:pt idx="1">
                  <c:v>105.55511002255516</c:v>
                </c:pt>
                <c:pt idx="2">
                  <c:v>109.60278111971581</c:v>
                </c:pt>
                <c:pt idx="3">
                  <c:v>116.74035775445341</c:v>
                </c:pt>
                <c:pt idx="4">
                  <c:v>123.01444650224835</c:v>
                </c:pt>
                <c:pt idx="5">
                  <c:v>129.30319369983741</c:v>
                </c:pt>
                <c:pt idx="6">
                  <c:v>132.76455587897004</c:v>
                </c:pt>
                <c:pt idx="7">
                  <c:v>131.96975654683081</c:v>
                </c:pt>
                <c:pt idx="8">
                  <c:v>133.98996845050169</c:v>
                </c:pt>
                <c:pt idx="9">
                  <c:v>135.58622130035567</c:v>
                </c:pt>
                <c:pt idx="10">
                  <c:v>139.57630313843333</c:v>
                </c:pt>
                <c:pt idx="11">
                  <c:v>139.7327705926441</c:v>
                </c:pt>
                <c:pt idx="12">
                  <c:v>137.41982368469817</c:v>
                </c:pt>
                <c:pt idx="13">
                  <c:v>134.92592976424663</c:v>
                </c:pt>
                <c:pt idx="14">
                  <c:v>135.46479932923188</c:v>
                </c:pt>
              </c:numCache>
            </c:numRef>
          </c:yVal>
          <c:smooth val="0"/>
        </c:ser>
        <c:dLbls>
          <c:showLegendKey val="0"/>
          <c:showVal val="0"/>
          <c:showCatName val="0"/>
          <c:showSerName val="0"/>
          <c:showPercent val="0"/>
          <c:showBubbleSize val="0"/>
        </c:dLbls>
        <c:axId val="227778856"/>
        <c:axId val="227779248"/>
      </c:scatterChart>
      <c:valAx>
        <c:axId val="227778856"/>
        <c:scaling>
          <c:orientation val="minMax"/>
          <c:max val="2014"/>
          <c:min val="2000"/>
        </c:scaling>
        <c:delete val="0"/>
        <c:axPos val="b"/>
        <c:numFmt formatCode="General" sourceLinked="1"/>
        <c:majorTickMark val="out"/>
        <c:minorTickMark val="none"/>
        <c:tickLblPos val="nextTo"/>
        <c:spPr>
          <a:noFill/>
          <a:ln>
            <a:solidFill>
              <a:schemeClr val="tx1"/>
            </a:solidFill>
          </a:ln>
        </c:spPr>
        <c:txPr>
          <a:bodyPr/>
          <a:lstStyle/>
          <a:p>
            <a:pPr>
              <a:defRPr sz="2200">
                <a:solidFill>
                  <a:schemeClr val="tx1"/>
                </a:solidFill>
              </a:defRPr>
            </a:pPr>
            <a:endParaRPr lang="en-US"/>
          </a:p>
        </c:txPr>
        <c:crossAx val="227779248"/>
        <c:crosses val="autoZero"/>
        <c:crossBetween val="midCat"/>
        <c:majorUnit val="7"/>
      </c:valAx>
      <c:valAx>
        <c:axId val="227779248"/>
        <c:scaling>
          <c:orientation val="minMax"/>
          <c:max val="142"/>
          <c:min val="96"/>
        </c:scaling>
        <c:delete val="1"/>
        <c:axPos val="l"/>
        <c:numFmt formatCode="General" sourceLinked="1"/>
        <c:majorTickMark val="out"/>
        <c:minorTickMark val="none"/>
        <c:tickLblPos val="nextTo"/>
        <c:crossAx val="227778856"/>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482691142897078E-2"/>
          <c:y val="2.4444444444444446E-2"/>
          <c:w val="0.91951730885710292"/>
          <c:h val="0.91076465441819776"/>
        </c:manualLayout>
      </c:layout>
      <c:barChart>
        <c:barDir val="bar"/>
        <c:grouping val="stacked"/>
        <c:varyColors val="0"/>
        <c:ser>
          <c:idx val="0"/>
          <c:order val="0"/>
          <c:tx>
            <c:strRef>
              <c:f>Sheet1!$B$1</c:f>
              <c:strCache>
                <c:ptCount val="1"/>
                <c:pt idx="0">
                  <c:v>Effect size</c:v>
                </c:pt>
              </c:strCache>
            </c:strRef>
          </c:tx>
          <c:spPr>
            <a:solidFill>
              <a:schemeClr val="accent2"/>
            </a:solidFill>
            <a:ln w="3175">
              <a:solidFill>
                <a:schemeClr val="tx1">
                  <a:shade val="95000"/>
                  <a:satMod val="105000"/>
                </a:schemeClr>
              </a:solidFill>
            </a:ln>
          </c:spPr>
          <c:invertIfNegative val="0"/>
          <c:dPt>
            <c:idx val="0"/>
            <c:invertIfNegative val="0"/>
            <c:bubble3D val="0"/>
            <c:spPr>
              <a:solidFill>
                <a:schemeClr val="tx2"/>
              </a:solidFill>
              <a:ln w="3175">
                <a:solidFill>
                  <a:schemeClr val="tx1">
                    <a:shade val="95000"/>
                    <a:satMod val="105000"/>
                  </a:schemeClr>
                </a:solidFill>
              </a:ln>
            </c:spPr>
          </c:dPt>
          <c:dPt>
            <c:idx val="1"/>
            <c:invertIfNegative val="0"/>
            <c:bubble3D val="0"/>
            <c:spPr>
              <a:solidFill>
                <a:schemeClr val="tx2"/>
              </a:solidFill>
              <a:ln w="3175">
                <a:solidFill>
                  <a:schemeClr val="tx1">
                    <a:shade val="95000"/>
                    <a:satMod val="105000"/>
                  </a:schemeClr>
                </a:solidFill>
              </a:ln>
            </c:spPr>
          </c:dPt>
          <c:dPt>
            <c:idx val="2"/>
            <c:invertIfNegative val="0"/>
            <c:bubble3D val="0"/>
            <c:spPr>
              <a:solidFill>
                <a:schemeClr val="tx2"/>
              </a:solidFill>
              <a:ln w="3175">
                <a:solidFill>
                  <a:schemeClr val="tx1">
                    <a:shade val="95000"/>
                    <a:satMod val="105000"/>
                  </a:schemeClr>
                </a:solidFill>
              </a:ln>
            </c:spPr>
          </c:dPt>
          <c:dPt>
            <c:idx val="5"/>
            <c:invertIfNegative val="0"/>
            <c:bubble3D val="0"/>
          </c:dPt>
          <c:dPt>
            <c:idx val="6"/>
            <c:invertIfNegative val="0"/>
            <c:bubble3D val="0"/>
          </c:dPt>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delete val="1"/>
              <c:extLst>
                <c:ext xmlns:c15="http://schemas.microsoft.com/office/drawing/2012/chart" uri="{CE6537A1-D6FC-4f65-9D91-7224C49458BB}"/>
              </c:extLst>
            </c:dLbl>
            <c:dLbl>
              <c:idx val="5"/>
              <c:delete val="1"/>
              <c:extLst>
                <c:ext xmlns:c15="http://schemas.microsoft.com/office/drawing/2012/chart" uri="{CE6537A1-D6FC-4f65-9D91-7224C49458BB}"/>
              </c:extLst>
            </c:dLbl>
            <c:dLbl>
              <c:idx val="6"/>
              <c:delete val="1"/>
              <c:extLst>
                <c:ext xmlns:c15="http://schemas.microsoft.com/office/drawing/2012/chart" uri="{CE6537A1-D6FC-4f65-9D91-7224C49458BB}"/>
              </c:extLst>
            </c:dLbl>
            <c:dLbl>
              <c:idx val="7"/>
              <c:delete val="1"/>
              <c:extLst>
                <c:ext xmlns:c15="http://schemas.microsoft.com/office/drawing/2012/chart" uri="{CE6537A1-D6FC-4f65-9D91-7224C49458BB}"/>
              </c:extLst>
            </c:dLbl>
            <c:dLbl>
              <c:idx val="8"/>
              <c:delete val="1"/>
              <c:extLst>
                <c:ext xmlns:c15="http://schemas.microsoft.com/office/drawing/2012/chart" uri="{CE6537A1-D6FC-4f65-9D91-7224C49458BB}"/>
              </c:extLst>
            </c:dLbl>
            <c:spPr>
              <a:solidFill>
                <a:srgbClr val="FFFFFF"/>
              </a:solidFill>
              <a:ln>
                <a:solidFill>
                  <a:srgbClr val="000000">
                    <a:lumMod val="65000"/>
                    <a:lumOff val="35000"/>
                  </a:srgbClr>
                </a:solidFill>
              </a:ln>
              <a:effectLst/>
            </c:spPr>
            <c:txPr>
              <a:bodyPr wrap="square" lIns="38100" tIns="19050" rIns="38100" bIns="19050" anchor="ctr">
                <a:spAutoFit/>
              </a:bodyPr>
              <a:lstStyle/>
              <a:p>
                <a:pPr>
                  <a:defRPr sz="2200"/>
                </a:pPr>
                <a:endParaRPr lang="en-US"/>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LeaderLines val="0"/>
              </c:ext>
            </c:extLst>
          </c:dLbls>
          <c:cat>
            <c:strRef>
              <c:f>Sheet1!$A$2:$A$9</c:f>
              <c:strCache>
                <c:ptCount val="8"/>
                <c:pt idx="0">
                  <c:v>Formative evaluation</c:v>
                </c:pt>
                <c:pt idx="1">
                  <c:v>Feedback</c:v>
                </c:pt>
                <c:pt idx="2">
                  <c:v>Formative assessment</c:v>
                </c:pt>
                <c:pt idx="3">
                  <c:v>Prior achievement</c:v>
                </c:pt>
                <c:pt idx="4">
                  <c:v>Socioeconomic status</c:v>
                </c:pt>
                <c:pt idx="5">
                  <c:v>Pre-term birth weight</c:v>
                </c:pt>
                <c:pt idx="6">
                  <c:v>Decreasing disruptive behavior</c:v>
                </c:pt>
                <c:pt idx="7">
                  <c:v>Class size</c:v>
                </c:pt>
              </c:strCache>
            </c:strRef>
          </c:cat>
          <c:val>
            <c:numRef>
              <c:f>Sheet1!$B$2:$B$9</c:f>
              <c:numCache>
                <c:formatCode>General</c:formatCode>
                <c:ptCount val="8"/>
                <c:pt idx="0">
                  <c:v>0.9</c:v>
                </c:pt>
                <c:pt idx="1">
                  <c:v>0.73</c:v>
                </c:pt>
                <c:pt idx="2" formatCode="0.00">
                  <c:v>0.55000000000000004</c:v>
                </c:pt>
                <c:pt idx="3">
                  <c:v>0.67</c:v>
                </c:pt>
                <c:pt idx="4">
                  <c:v>0.56999999999999995</c:v>
                </c:pt>
                <c:pt idx="5" formatCode="0.00">
                  <c:v>0.54</c:v>
                </c:pt>
                <c:pt idx="6" formatCode="0.00">
                  <c:v>0.34</c:v>
                </c:pt>
                <c:pt idx="7">
                  <c:v>0.21</c:v>
                </c:pt>
              </c:numCache>
            </c:numRef>
          </c:val>
        </c:ser>
        <c:dLbls>
          <c:showLegendKey val="0"/>
          <c:showVal val="0"/>
          <c:showCatName val="0"/>
          <c:showSerName val="0"/>
          <c:showPercent val="0"/>
          <c:showBubbleSize val="0"/>
        </c:dLbls>
        <c:gapWidth val="30"/>
        <c:overlap val="100"/>
        <c:axId val="390986496"/>
        <c:axId val="390986888"/>
      </c:barChart>
      <c:catAx>
        <c:axId val="390986496"/>
        <c:scaling>
          <c:orientation val="maxMin"/>
        </c:scaling>
        <c:delete val="0"/>
        <c:axPos val="l"/>
        <c:numFmt formatCode="General" sourceLinked="1"/>
        <c:majorTickMark val="none"/>
        <c:minorTickMark val="none"/>
        <c:tickLblPos val="nextTo"/>
        <c:spPr>
          <a:ln>
            <a:solidFill>
              <a:schemeClr val="tx1"/>
            </a:solidFill>
          </a:ln>
        </c:spPr>
        <c:txPr>
          <a:bodyPr/>
          <a:lstStyle/>
          <a:p>
            <a:pPr>
              <a:defRPr sz="2200">
                <a:solidFill>
                  <a:schemeClr val="tx1"/>
                </a:solidFill>
              </a:defRPr>
            </a:pPr>
            <a:endParaRPr lang="en-US"/>
          </a:p>
        </c:txPr>
        <c:crossAx val="390986888"/>
        <c:crosses val="autoZero"/>
        <c:auto val="1"/>
        <c:lblAlgn val="ctr"/>
        <c:lblOffset val="100"/>
        <c:noMultiLvlLbl val="0"/>
      </c:catAx>
      <c:valAx>
        <c:axId val="390986888"/>
        <c:scaling>
          <c:orientation val="minMax"/>
          <c:max val="1"/>
          <c:min val="0"/>
        </c:scaling>
        <c:delete val="0"/>
        <c:axPos val="b"/>
        <c:majorGridlines>
          <c:spPr>
            <a:ln>
              <a:solidFill>
                <a:schemeClr val="accent6">
                  <a:lumMod val="60000"/>
                  <a:lumOff val="40000"/>
                </a:schemeClr>
              </a:solidFill>
            </a:ln>
          </c:spPr>
        </c:majorGridlines>
        <c:numFmt formatCode="#,##0.0" sourceLinked="0"/>
        <c:majorTickMark val="out"/>
        <c:minorTickMark val="none"/>
        <c:tickLblPos val="high"/>
        <c:spPr>
          <a:ln>
            <a:solidFill>
              <a:schemeClr val="tx1"/>
            </a:solidFill>
          </a:ln>
        </c:spPr>
        <c:txPr>
          <a:bodyPr/>
          <a:lstStyle/>
          <a:p>
            <a:pPr>
              <a:defRPr sz="2200"/>
            </a:pPr>
            <a:endParaRPr lang="en-US"/>
          </a:p>
        </c:txPr>
        <c:crossAx val="390986496"/>
        <c:crosses val="max"/>
        <c:crossBetween val="between"/>
        <c:majorUnit val="0.2"/>
      </c:valAx>
      <c:spPr>
        <a:ln>
          <a:noFill/>
        </a:ln>
      </c:spPr>
    </c:plotArea>
    <c:plotVisOnly val="1"/>
    <c:dispBlanksAs val="gap"/>
    <c:showDLblsOverMax val="0"/>
  </c:chart>
  <c:spPr>
    <a:ln>
      <a:noFill/>
    </a:ln>
  </c:spPr>
  <c:txPr>
    <a:bodyPr/>
    <a:lstStyle/>
    <a:p>
      <a:pPr>
        <a:defRPr sz="1800"/>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085897435897436E-2"/>
          <c:y val="1.5446371226718071E-3"/>
          <c:w val="0.877"/>
          <c:h val="0.83796499678869618"/>
        </c:manualLayout>
      </c:layout>
      <c:scatterChart>
        <c:scatterStyle val="lineMarker"/>
        <c:varyColors val="0"/>
        <c:ser>
          <c:idx val="7"/>
          <c:order val="0"/>
          <c:tx>
            <c:strRef>
              <c:f>Sheet1!$I$1</c:f>
              <c:strCache>
                <c:ptCount val="1"/>
                <c:pt idx="0">
                  <c:v>Average demand (SA)</c:v>
                </c:pt>
              </c:strCache>
            </c:strRef>
          </c:tx>
          <c:spPr>
            <a:ln w="50800">
              <a:solidFill>
                <a:schemeClr val="accent2"/>
              </a:solidFill>
            </a:ln>
          </c:spPr>
          <c:marker>
            <c:symbol val="none"/>
          </c:marker>
          <c:dPt>
            <c:idx val="14"/>
            <c:marker>
              <c:symbol val="circle"/>
              <c:size val="10"/>
              <c:spPr>
                <a:solidFill>
                  <a:schemeClr val="accent2"/>
                </a:solidFill>
                <a:ln>
                  <a:noFill/>
                </a:ln>
              </c:spPr>
            </c:marker>
            <c:bubble3D val="0"/>
          </c:dPt>
          <c:xVal>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xVal>
          <c:yVal>
            <c:numRef>
              <c:f>Sheet1!$I$2:$I$16</c:f>
              <c:numCache>
                <c:formatCode>General</c:formatCode>
                <c:ptCount val="15"/>
                <c:pt idx="0">
                  <c:v>100</c:v>
                </c:pt>
                <c:pt idx="1">
                  <c:v>101.12998795683035</c:v>
                </c:pt>
                <c:pt idx="2">
                  <c:v>101.28328211908615</c:v>
                </c:pt>
                <c:pt idx="3">
                  <c:v>100.59054393955608</c:v>
                </c:pt>
                <c:pt idx="4">
                  <c:v>100.85350594821512</c:v>
                </c:pt>
                <c:pt idx="5">
                  <c:v>98.568942962471638</c:v>
                </c:pt>
                <c:pt idx="6">
                  <c:v>102.74649192546967</c:v>
                </c:pt>
                <c:pt idx="7">
                  <c:v>104.74981765829645</c:v>
                </c:pt>
                <c:pt idx="8">
                  <c:v>104.97179373637076</c:v>
                </c:pt>
                <c:pt idx="9">
                  <c:v>105.73200827309313</c:v>
                </c:pt>
                <c:pt idx="10">
                  <c:v>106.33915463507979</c:v>
                </c:pt>
                <c:pt idx="11">
                  <c:v>102.72302196244169</c:v>
                </c:pt>
                <c:pt idx="12">
                  <c:v>101.5376159182636</c:v>
                </c:pt>
                <c:pt idx="13">
                  <c:v>98.044185705922487</c:v>
                </c:pt>
                <c:pt idx="14">
                  <c:v>96.445039395122151</c:v>
                </c:pt>
              </c:numCache>
            </c:numRef>
          </c:yVal>
          <c:smooth val="0"/>
        </c:ser>
        <c:ser>
          <c:idx val="6"/>
          <c:order val="1"/>
          <c:tx>
            <c:strRef>
              <c:f>Sheet1!$H$1</c:f>
              <c:strCache>
                <c:ptCount val="1"/>
                <c:pt idx="0">
                  <c:v>Peak demand (SA)</c:v>
                </c:pt>
              </c:strCache>
            </c:strRef>
          </c:tx>
          <c:spPr>
            <a:ln w="50800">
              <a:solidFill>
                <a:schemeClr val="tx2"/>
              </a:solidFill>
            </a:ln>
          </c:spPr>
          <c:marker>
            <c:symbol val="none"/>
          </c:marker>
          <c:dPt>
            <c:idx val="0"/>
            <c:marker>
              <c:symbol val="circle"/>
              <c:size val="10"/>
              <c:spPr>
                <a:solidFill>
                  <a:schemeClr val="tx2"/>
                </a:solidFill>
                <a:ln>
                  <a:noFill/>
                </a:ln>
              </c:spPr>
            </c:marker>
            <c:bubble3D val="0"/>
          </c:dPt>
          <c:dPt>
            <c:idx val="14"/>
            <c:marker>
              <c:symbol val="circle"/>
              <c:size val="10"/>
              <c:spPr>
                <a:solidFill>
                  <a:schemeClr val="tx2"/>
                </a:solidFill>
                <a:ln>
                  <a:noFill/>
                </a:ln>
              </c:spPr>
            </c:marker>
            <c:bubble3D val="0"/>
          </c:dPt>
          <c:xVal>
            <c:numRef>
              <c:f>Sheet1!$A$2:$A$16</c:f>
              <c:numCache>
                <c:formatCode>General</c:formatCode>
                <c:ptCount val="1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numCache>
            </c:numRef>
          </c:xVal>
          <c:yVal>
            <c:numRef>
              <c:f>Sheet1!$H$2:$H$16</c:f>
              <c:numCache>
                <c:formatCode>General</c:formatCode>
                <c:ptCount val="15"/>
                <c:pt idx="0">
                  <c:v>100</c:v>
                </c:pt>
                <c:pt idx="1">
                  <c:v>100.9145120017172</c:v>
                </c:pt>
                <c:pt idx="2">
                  <c:v>102.69191186772385</c:v>
                </c:pt>
                <c:pt idx="3">
                  <c:v>99.662322822871943</c:v>
                </c:pt>
                <c:pt idx="4">
                  <c:v>100.97930554905285</c:v>
                </c:pt>
                <c:pt idx="5">
                  <c:v>102.06686888344274</c:v>
                </c:pt>
                <c:pt idx="6">
                  <c:v>105.3609691876279</c:v>
                </c:pt>
                <c:pt idx="7">
                  <c:v>111.38256266927968</c:v>
                </c:pt>
                <c:pt idx="8">
                  <c:v>117.17613173264742</c:v>
                </c:pt>
                <c:pt idx="9">
                  <c:v>120.54986820345954</c:v>
                </c:pt>
                <c:pt idx="10">
                  <c:v>124.41481493735103</c:v>
                </c:pt>
                <c:pt idx="11">
                  <c:v>119.46056968896848</c:v>
                </c:pt>
                <c:pt idx="12">
                  <c:v>117.82125575894516</c:v>
                </c:pt>
                <c:pt idx="13">
                  <c:v>116.05698736159063</c:v>
                </c:pt>
                <c:pt idx="14">
                  <c:v>113.53098628218719</c:v>
                </c:pt>
              </c:numCache>
            </c:numRef>
          </c:yVal>
          <c:smooth val="0"/>
        </c:ser>
        <c:dLbls>
          <c:showLegendKey val="0"/>
          <c:showVal val="0"/>
          <c:showCatName val="0"/>
          <c:showSerName val="0"/>
          <c:showPercent val="0"/>
          <c:showBubbleSize val="0"/>
        </c:dLbls>
        <c:axId val="227780032"/>
        <c:axId val="227780424"/>
      </c:scatterChart>
      <c:valAx>
        <c:axId val="227780032"/>
        <c:scaling>
          <c:orientation val="minMax"/>
          <c:max val="2014"/>
          <c:min val="2000"/>
        </c:scaling>
        <c:delete val="0"/>
        <c:axPos val="b"/>
        <c:numFmt formatCode="General" sourceLinked="1"/>
        <c:majorTickMark val="out"/>
        <c:minorTickMark val="none"/>
        <c:tickLblPos val="nextTo"/>
        <c:spPr>
          <a:noFill/>
          <a:ln>
            <a:solidFill>
              <a:schemeClr val="tx1"/>
            </a:solidFill>
          </a:ln>
        </c:spPr>
        <c:txPr>
          <a:bodyPr/>
          <a:lstStyle/>
          <a:p>
            <a:pPr>
              <a:defRPr sz="2200">
                <a:solidFill>
                  <a:schemeClr val="tx1"/>
                </a:solidFill>
              </a:defRPr>
            </a:pPr>
            <a:endParaRPr lang="en-US"/>
          </a:p>
        </c:txPr>
        <c:crossAx val="227780424"/>
        <c:crosses val="autoZero"/>
        <c:crossBetween val="midCat"/>
        <c:majorUnit val="7"/>
      </c:valAx>
      <c:valAx>
        <c:axId val="227780424"/>
        <c:scaling>
          <c:orientation val="minMax"/>
          <c:max val="142"/>
          <c:min val="96"/>
        </c:scaling>
        <c:delete val="1"/>
        <c:axPos val="l"/>
        <c:numFmt formatCode="General" sourceLinked="1"/>
        <c:majorTickMark val="out"/>
        <c:minorTickMark val="none"/>
        <c:tickLblPos val="nextTo"/>
        <c:crossAx val="227780032"/>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1872905309913187E-2"/>
          <c:y val="3.2013852435112275E-2"/>
          <c:w val="0.95812709469008683"/>
          <c:h val="0.89511256926217553"/>
        </c:manualLayout>
      </c:layout>
      <c:barChart>
        <c:barDir val="col"/>
        <c:grouping val="clustered"/>
        <c:varyColors val="0"/>
        <c:ser>
          <c:idx val="0"/>
          <c:order val="0"/>
          <c:tx>
            <c:strRef>
              <c:f>Sheet1!$B$1</c:f>
              <c:strCache>
                <c:ptCount val="1"/>
                <c:pt idx="0">
                  <c:v>Sydney</c:v>
                </c:pt>
              </c:strCache>
            </c:strRef>
          </c:tx>
          <c:spPr>
            <a:solidFill>
              <a:schemeClr val="bg2"/>
            </a:solidFill>
            <a:ln w="3175">
              <a:noFill/>
            </a:ln>
          </c:spPr>
          <c:invertIfNegative val="0"/>
          <c:cat>
            <c:numRef>
              <c:f>Sheet1!$A$2:$A$6</c:f>
              <c:numCache>
                <c:formatCode>General</c:formatCode>
                <c:ptCount val="5"/>
                <c:pt idx="0">
                  <c:v>2010</c:v>
                </c:pt>
                <c:pt idx="1">
                  <c:v>2011</c:v>
                </c:pt>
                <c:pt idx="2">
                  <c:v>2012</c:v>
                </c:pt>
              </c:numCache>
            </c:numRef>
          </c:cat>
          <c:val>
            <c:numRef>
              <c:f>Sheet1!$B$2:$B$4</c:f>
              <c:numCache>
                <c:formatCode>General</c:formatCode>
                <c:ptCount val="3"/>
                <c:pt idx="0">
                  <c:v>4.3</c:v>
                </c:pt>
                <c:pt idx="1">
                  <c:v>2.4</c:v>
                </c:pt>
                <c:pt idx="2">
                  <c:v>1.9</c:v>
                </c:pt>
              </c:numCache>
            </c:numRef>
          </c:val>
        </c:ser>
        <c:ser>
          <c:idx val="1"/>
          <c:order val="1"/>
          <c:tx>
            <c:strRef>
              <c:f>Sheet1!$C$1</c:f>
              <c:strCache>
                <c:ptCount val="1"/>
                <c:pt idx="0">
                  <c:v>Melbourne</c:v>
                </c:pt>
              </c:strCache>
            </c:strRef>
          </c:tx>
          <c:spPr>
            <a:solidFill>
              <a:schemeClr val="tx2"/>
            </a:solidFill>
            <a:ln w="3175">
              <a:noFill/>
            </a:ln>
          </c:spPr>
          <c:invertIfNegative val="0"/>
          <c:cat>
            <c:numRef>
              <c:f>Sheet1!$A$2:$A$6</c:f>
              <c:numCache>
                <c:formatCode>General</c:formatCode>
                <c:ptCount val="5"/>
                <c:pt idx="0">
                  <c:v>2010</c:v>
                </c:pt>
                <c:pt idx="1">
                  <c:v>2011</c:v>
                </c:pt>
                <c:pt idx="2">
                  <c:v>2012</c:v>
                </c:pt>
              </c:numCache>
            </c:numRef>
          </c:cat>
          <c:val>
            <c:numRef>
              <c:f>Sheet1!$C$2:$C$4</c:f>
              <c:numCache>
                <c:formatCode>General</c:formatCode>
                <c:ptCount val="3"/>
                <c:pt idx="0">
                  <c:v>2.5</c:v>
                </c:pt>
                <c:pt idx="1">
                  <c:v>4.4000000000000004</c:v>
                </c:pt>
                <c:pt idx="2">
                  <c:v>2.1</c:v>
                </c:pt>
              </c:numCache>
            </c:numRef>
          </c:val>
        </c:ser>
        <c:ser>
          <c:idx val="2"/>
          <c:order val="2"/>
          <c:tx>
            <c:strRef>
              <c:f>Sheet1!$D$1</c:f>
              <c:strCache>
                <c:ptCount val="1"/>
                <c:pt idx="0">
                  <c:v>Brisbane</c:v>
                </c:pt>
              </c:strCache>
            </c:strRef>
          </c:tx>
          <c:spPr>
            <a:solidFill>
              <a:schemeClr val="accent2"/>
            </a:solidFill>
            <a:ln w="3175">
              <a:noFill/>
            </a:ln>
          </c:spPr>
          <c:invertIfNegative val="0"/>
          <c:cat>
            <c:numRef>
              <c:f>Sheet1!$A$2:$A$6</c:f>
              <c:numCache>
                <c:formatCode>General</c:formatCode>
                <c:ptCount val="5"/>
                <c:pt idx="0">
                  <c:v>2010</c:v>
                </c:pt>
                <c:pt idx="1">
                  <c:v>2011</c:v>
                </c:pt>
                <c:pt idx="2">
                  <c:v>2012</c:v>
                </c:pt>
              </c:numCache>
            </c:numRef>
          </c:cat>
          <c:val>
            <c:numRef>
              <c:f>Sheet1!$D$2:$D$4</c:f>
              <c:numCache>
                <c:formatCode>General</c:formatCode>
                <c:ptCount val="3"/>
                <c:pt idx="0">
                  <c:v>3.5</c:v>
                </c:pt>
                <c:pt idx="1">
                  <c:v>1.8</c:v>
                </c:pt>
                <c:pt idx="2">
                  <c:v>3</c:v>
                </c:pt>
              </c:numCache>
            </c:numRef>
          </c:val>
        </c:ser>
        <c:ser>
          <c:idx val="3"/>
          <c:order val="3"/>
          <c:tx>
            <c:strRef>
              <c:f>Sheet1!$E$1</c:f>
              <c:strCache>
                <c:ptCount val="1"/>
                <c:pt idx="0">
                  <c:v>Adelaide</c:v>
                </c:pt>
              </c:strCache>
            </c:strRef>
          </c:tx>
          <c:spPr>
            <a:solidFill>
              <a:schemeClr val="accent3"/>
            </a:solidFill>
            <a:ln w="3175">
              <a:noFill/>
            </a:ln>
          </c:spPr>
          <c:invertIfNegative val="0"/>
          <c:cat>
            <c:numRef>
              <c:f>Sheet1!$A$2:$A$6</c:f>
              <c:numCache>
                <c:formatCode>General</c:formatCode>
                <c:ptCount val="5"/>
                <c:pt idx="0">
                  <c:v>2010</c:v>
                </c:pt>
                <c:pt idx="1">
                  <c:v>2011</c:v>
                </c:pt>
                <c:pt idx="2">
                  <c:v>2012</c:v>
                </c:pt>
              </c:numCache>
            </c:numRef>
          </c:cat>
          <c:val>
            <c:numRef>
              <c:f>Sheet1!$E$2:$E$4</c:f>
              <c:numCache>
                <c:formatCode>General</c:formatCode>
                <c:ptCount val="3"/>
                <c:pt idx="0">
                  <c:v>4.5</c:v>
                </c:pt>
                <c:pt idx="1">
                  <c:v>2.8</c:v>
                </c:pt>
                <c:pt idx="2">
                  <c:v>4.9000000000000004</c:v>
                </c:pt>
              </c:numCache>
            </c:numRef>
          </c:val>
        </c:ser>
        <c:dLbls>
          <c:showLegendKey val="0"/>
          <c:showVal val="0"/>
          <c:showCatName val="0"/>
          <c:showSerName val="0"/>
          <c:showPercent val="0"/>
          <c:showBubbleSize val="0"/>
        </c:dLbls>
        <c:gapWidth val="70"/>
        <c:axId val="227781992"/>
        <c:axId val="228848544"/>
      </c:barChart>
      <c:scatterChart>
        <c:scatterStyle val="lineMarker"/>
        <c:varyColors val="0"/>
        <c:ser>
          <c:idx val="4"/>
          <c:order val="4"/>
          <c:tx>
            <c:strRef>
              <c:f>Sheet1!$F$1</c:f>
              <c:strCache>
                <c:ptCount val="1"/>
                <c:pt idx="0">
                  <c:v>Gridlines1</c:v>
                </c:pt>
              </c:strCache>
            </c:strRef>
          </c:tx>
          <c:spPr>
            <a:ln w="28575">
              <a:noFill/>
            </a:ln>
          </c:spPr>
          <c:marker>
            <c:symbol val="none"/>
          </c:marker>
          <c:errBars>
            <c:errDir val="x"/>
            <c:errBarType val="plus"/>
            <c:errValType val="fixedVal"/>
            <c:noEndCap val="1"/>
            <c:val val="3"/>
            <c:spPr>
              <a:ln>
                <a:solidFill>
                  <a:srgbClr val="FEF0DE"/>
                </a:solidFill>
              </a:ln>
            </c:spPr>
          </c:errBars>
          <c:xVal>
            <c:numRef>
              <c:f>Sheet1!$F$2:$F$6</c:f>
              <c:numCache>
                <c:formatCode>General</c:formatCode>
                <c:ptCount val="5"/>
                <c:pt idx="0">
                  <c:v>0.5</c:v>
                </c:pt>
                <c:pt idx="1">
                  <c:v>0.5</c:v>
                </c:pt>
                <c:pt idx="2">
                  <c:v>0.5</c:v>
                </c:pt>
                <c:pt idx="3">
                  <c:v>0.5</c:v>
                </c:pt>
                <c:pt idx="4">
                  <c:v>0.5</c:v>
                </c:pt>
              </c:numCache>
            </c:numRef>
          </c:xVal>
          <c:yVal>
            <c:numRef>
              <c:f>Sheet1!$G$2:$G$6</c:f>
              <c:numCache>
                <c:formatCode>General</c:formatCode>
                <c:ptCount val="5"/>
                <c:pt idx="0">
                  <c:v>1</c:v>
                </c:pt>
                <c:pt idx="1">
                  <c:v>2</c:v>
                </c:pt>
                <c:pt idx="2">
                  <c:v>3</c:v>
                </c:pt>
                <c:pt idx="3">
                  <c:v>4</c:v>
                </c:pt>
                <c:pt idx="4">
                  <c:v>5</c:v>
                </c:pt>
              </c:numCache>
            </c:numRef>
          </c:yVal>
          <c:smooth val="0"/>
        </c:ser>
        <c:ser>
          <c:idx val="5"/>
          <c:order val="5"/>
          <c:tx>
            <c:strRef>
              <c:f>Sheet1!$G$1</c:f>
              <c:strCache>
                <c:ptCount val="1"/>
                <c:pt idx="0">
                  <c:v>Gridlines2</c:v>
                </c:pt>
              </c:strCache>
            </c:strRef>
          </c:tx>
          <c:spPr>
            <a:ln w="28575">
              <a:noFill/>
            </a:ln>
          </c:spPr>
          <c:marker>
            <c:symbol val="none"/>
          </c:marker>
          <c:errBars>
            <c:errDir val="x"/>
            <c:errBarType val="plus"/>
            <c:errValType val="fixedVal"/>
            <c:noEndCap val="1"/>
            <c:val val="3.0000000000000006E-2"/>
          </c:errBars>
          <c:xVal>
            <c:numRef>
              <c:f>Sheet1!$F$2:$F$6</c:f>
              <c:numCache>
                <c:formatCode>General</c:formatCode>
                <c:ptCount val="5"/>
                <c:pt idx="0">
                  <c:v>0.5</c:v>
                </c:pt>
                <c:pt idx="1">
                  <c:v>0.5</c:v>
                </c:pt>
                <c:pt idx="2">
                  <c:v>0.5</c:v>
                </c:pt>
                <c:pt idx="3">
                  <c:v>0.5</c:v>
                </c:pt>
                <c:pt idx="4">
                  <c:v>0.5</c:v>
                </c:pt>
              </c:numCache>
            </c:numRef>
          </c:xVal>
          <c:yVal>
            <c:numRef>
              <c:f>Sheet1!$G$2:$G$6</c:f>
              <c:numCache>
                <c:formatCode>General</c:formatCode>
                <c:ptCount val="5"/>
                <c:pt idx="0">
                  <c:v>1</c:v>
                </c:pt>
                <c:pt idx="1">
                  <c:v>2</c:v>
                </c:pt>
                <c:pt idx="2">
                  <c:v>3</c:v>
                </c:pt>
                <c:pt idx="3">
                  <c:v>4</c:v>
                </c:pt>
                <c:pt idx="4">
                  <c:v>5</c:v>
                </c:pt>
              </c:numCache>
            </c:numRef>
          </c:yVal>
          <c:smooth val="0"/>
        </c:ser>
        <c:dLbls>
          <c:showLegendKey val="0"/>
          <c:showVal val="0"/>
          <c:showCatName val="0"/>
          <c:showSerName val="0"/>
          <c:showPercent val="0"/>
          <c:showBubbleSize val="0"/>
        </c:dLbls>
        <c:axId val="228849328"/>
        <c:axId val="228848936"/>
      </c:scatterChart>
      <c:catAx>
        <c:axId val="227781992"/>
        <c:scaling>
          <c:orientation val="minMax"/>
        </c:scaling>
        <c:delete val="0"/>
        <c:axPos val="b"/>
        <c:numFmt formatCode="General" sourceLinked="1"/>
        <c:majorTickMark val="none"/>
        <c:minorTickMark val="none"/>
        <c:tickLblPos val="nextTo"/>
        <c:spPr>
          <a:ln>
            <a:solidFill>
              <a:srgbClr val="000000"/>
            </a:solidFill>
          </a:ln>
        </c:spPr>
        <c:txPr>
          <a:bodyPr/>
          <a:lstStyle/>
          <a:p>
            <a:pPr>
              <a:defRPr sz="2200"/>
            </a:pPr>
            <a:endParaRPr lang="en-US"/>
          </a:p>
        </c:txPr>
        <c:crossAx val="228848544"/>
        <c:crosses val="autoZero"/>
        <c:auto val="1"/>
        <c:lblAlgn val="ctr"/>
        <c:lblOffset val="100"/>
        <c:noMultiLvlLbl val="0"/>
      </c:catAx>
      <c:valAx>
        <c:axId val="228848544"/>
        <c:scaling>
          <c:orientation val="minMax"/>
          <c:max val="5"/>
        </c:scaling>
        <c:delete val="0"/>
        <c:axPos val="l"/>
        <c:numFmt formatCode="General" sourceLinked="1"/>
        <c:majorTickMark val="none"/>
        <c:minorTickMark val="none"/>
        <c:tickLblPos val="nextTo"/>
        <c:spPr>
          <a:ln>
            <a:noFill/>
          </a:ln>
        </c:spPr>
        <c:txPr>
          <a:bodyPr anchor="ctr" anchorCtr="1"/>
          <a:lstStyle/>
          <a:p>
            <a:pPr>
              <a:defRPr sz="2200"/>
            </a:pPr>
            <a:endParaRPr lang="en-US"/>
          </a:p>
        </c:txPr>
        <c:crossAx val="227781992"/>
        <c:crosses val="autoZero"/>
        <c:crossBetween val="between"/>
        <c:majorUnit val="1"/>
      </c:valAx>
      <c:valAx>
        <c:axId val="228848936"/>
        <c:scaling>
          <c:orientation val="minMax"/>
          <c:max val="6"/>
          <c:min val="0"/>
        </c:scaling>
        <c:delete val="1"/>
        <c:axPos val="r"/>
        <c:numFmt formatCode="General" sourceLinked="1"/>
        <c:majorTickMark val="out"/>
        <c:minorTickMark val="none"/>
        <c:tickLblPos val="nextTo"/>
        <c:crossAx val="228849328"/>
        <c:crosses val="max"/>
        <c:crossBetween val="midCat"/>
      </c:valAx>
      <c:valAx>
        <c:axId val="228849328"/>
        <c:scaling>
          <c:orientation val="minMax"/>
        </c:scaling>
        <c:delete val="1"/>
        <c:axPos val="b"/>
        <c:numFmt formatCode="General" sourceLinked="1"/>
        <c:majorTickMark val="out"/>
        <c:minorTickMark val="none"/>
        <c:tickLblPos val="nextTo"/>
        <c:crossAx val="228848936"/>
        <c:crosses val="autoZero"/>
        <c:crossBetween val="midCat"/>
      </c:valAx>
    </c:plotArea>
    <c:plotVisOnly val="1"/>
    <c:dispBlanksAs val="gap"/>
    <c:showDLblsOverMax val="0"/>
  </c:chart>
  <c:txPr>
    <a:bodyPr/>
    <a:lstStyle/>
    <a:p>
      <a:pPr>
        <a:defRPr sz="1800"/>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970066716117255E-2"/>
          <c:y val="3.4023184287755075E-2"/>
          <c:w val="0.81043983716667289"/>
          <c:h val="0.93195363142448984"/>
        </c:manualLayout>
      </c:layout>
      <c:scatterChart>
        <c:scatterStyle val="lineMarker"/>
        <c:varyColors val="0"/>
        <c:ser>
          <c:idx val="0"/>
          <c:order val="0"/>
          <c:tx>
            <c:strRef>
              <c:f>Sheet1!$B$1</c:f>
              <c:strCache>
                <c:ptCount val="1"/>
                <c:pt idx="0">
                  <c:v>Gridline1</c:v>
                </c:pt>
              </c:strCache>
            </c:strRef>
          </c:tx>
          <c:spPr>
            <a:ln w="9525">
              <a:solidFill>
                <a:schemeClr val="accent6">
                  <a:lumMod val="60000"/>
                  <a:lumOff val="40000"/>
                </a:schemeClr>
              </a:solidFill>
            </a:ln>
          </c:spPr>
          <c:marker>
            <c:symbol val="none"/>
          </c:marker>
          <c:xVal>
            <c:numRef>
              <c:f>Sheet1!$A$2:$A$3</c:f>
              <c:numCache>
                <c:formatCode>General</c:formatCode>
                <c:ptCount val="2"/>
                <c:pt idx="0">
                  <c:v>230</c:v>
                </c:pt>
                <c:pt idx="1">
                  <c:v>1050.75</c:v>
                </c:pt>
              </c:numCache>
            </c:numRef>
          </c:xVal>
          <c:yVal>
            <c:numRef>
              <c:f>Sheet1!$B$2:$B$3</c:f>
              <c:numCache>
                <c:formatCode>General</c:formatCode>
                <c:ptCount val="2"/>
                <c:pt idx="0">
                  <c:v>200</c:v>
                </c:pt>
                <c:pt idx="1">
                  <c:v>200</c:v>
                </c:pt>
              </c:numCache>
            </c:numRef>
          </c:yVal>
          <c:smooth val="0"/>
        </c:ser>
        <c:ser>
          <c:idx val="1"/>
          <c:order val="1"/>
          <c:tx>
            <c:strRef>
              <c:f>Sheet1!$C$1</c:f>
              <c:strCache>
                <c:ptCount val="1"/>
                <c:pt idx="0">
                  <c:v>Gridline2</c:v>
                </c:pt>
              </c:strCache>
            </c:strRef>
          </c:tx>
          <c:spPr>
            <a:ln w="9525">
              <a:solidFill>
                <a:schemeClr val="accent6">
                  <a:lumMod val="60000"/>
                  <a:lumOff val="40000"/>
                </a:schemeClr>
              </a:solidFill>
            </a:ln>
          </c:spPr>
          <c:marker>
            <c:symbol val="none"/>
          </c:marker>
          <c:xVal>
            <c:numRef>
              <c:f>Sheet1!$A$2:$A$3</c:f>
              <c:numCache>
                <c:formatCode>General</c:formatCode>
                <c:ptCount val="2"/>
                <c:pt idx="0">
                  <c:v>230</c:v>
                </c:pt>
                <c:pt idx="1">
                  <c:v>1050.75</c:v>
                </c:pt>
              </c:numCache>
            </c:numRef>
          </c:xVal>
          <c:yVal>
            <c:numRef>
              <c:f>Sheet1!$C$2:$C$3</c:f>
              <c:numCache>
                <c:formatCode>General</c:formatCode>
                <c:ptCount val="2"/>
                <c:pt idx="0">
                  <c:v>400.5</c:v>
                </c:pt>
                <c:pt idx="1">
                  <c:v>400.5</c:v>
                </c:pt>
              </c:numCache>
            </c:numRef>
          </c:yVal>
          <c:smooth val="0"/>
        </c:ser>
        <c:ser>
          <c:idx val="2"/>
          <c:order val="2"/>
          <c:tx>
            <c:strRef>
              <c:f>Sheet1!$D$1</c:f>
              <c:strCache>
                <c:ptCount val="1"/>
                <c:pt idx="0">
                  <c:v>Gridline3</c:v>
                </c:pt>
              </c:strCache>
            </c:strRef>
          </c:tx>
          <c:spPr>
            <a:ln w="9525">
              <a:solidFill>
                <a:schemeClr val="accent6">
                  <a:lumMod val="60000"/>
                  <a:lumOff val="40000"/>
                </a:schemeClr>
              </a:solidFill>
            </a:ln>
          </c:spPr>
          <c:marker>
            <c:symbol val="none"/>
          </c:marker>
          <c:xVal>
            <c:numRef>
              <c:f>Sheet1!$A$2:$A$3</c:f>
              <c:numCache>
                <c:formatCode>General</c:formatCode>
                <c:ptCount val="2"/>
                <c:pt idx="0">
                  <c:v>230</c:v>
                </c:pt>
                <c:pt idx="1">
                  <c:v>1050.75</c:v>
                </c:pt>
              </c:numCache>
            </c:numRef>
          </c:xVal>
          <c:yVal>
            <c:numRef>
              <c:f>Sheet1!$D$2:$D$3</c:f>
              <c:numCache>
                <c:formatCode>General</c:formatCode>
                <c:ptCount val="2"/>
                <c:pt idx="0">
                  <c:v>601</c:v>
                </c:pt>
                <c:pt idx="1">
                  <c:v>601</c:v>
                </c:pt>
              </c:numCache>
            </c:numRef>
          </c:yVal>
          <c:smooth val="0"/>
        </c:ser>
        <c:ser>
          <c:idx val="3"/>
          <c:order val="3"/>
          <c:tx>
            <c:strRef>
              <c:f>Sheet1!$E$1</c:f>
              <c:strCache>
                <c:ptCount val="1"/>
                <c:pt idx="0">
                  <c:v>Gridline4</c:v>
                </c:pt>
              </c:strCache>
            </c:strRef>
          </c:tx>
          <c:spPr>
            <a:ln w="9525">
              <a:solidFill>
                <a:schemeClr val="accent6">
                  <a:lumMod val="60000"/>
                  <a:lumOff val="40000"/>
                </a:schemeClr>
              </a:solidFill>
            </a:ln>
          </c:spPr>
          <c:marker>
            <c:symbol val="none"/>
          </c:marker>
          <c:xVal>
            <c:numRef>
              <c:f>Sheet1!$A$2:$A$3</c:f>
              <c:numCache>
                <c:formatCode>General</c:formatCode>
                <c:ptCount val="2"/>
                <c:pt idx="0">
                  <c:v>230</c:v>
                </c:pt>
                <c:pt idx="1">
                  <c:v>1050.75</c:v>
                </c:pt>
              </c:numCache>
            </c:numRef>
          </c:xVal>
          <c:yVal>
            <c:numRef>
              <c:f>Sheet1!$E$2:$E$3</c:f>
              <c:numCache>
                <c:formatCode>General</c:formatCode>
                <c:ptCount val="2"/>
                <c:pt idx="0">
                  <c:v>801.5</c:v>
                </c:pt>
                <c:pt idx="1">
                  <c:v>801.5</c:v>
                </c:pt>
              </c:numCache>
            </c:numRef>
          </c:yVal>
          <c:smooth val="0"/>
        </c:ser>
        <c:ser>
          <c:idx val="4"/>
          <c:order val="4"/>
          <c:tx>
            <c:strRef>
              <c:f>Sheet1!$B$1</c:f>
              <c:strCache>
                <c:ptCount val="1"/>
                <c:pt idx="0">
                  <c:v>Gridline1</c:v>
                </c:pt>
              </c:strCache>
            </c:strRef>
          </c:tx>
          <c:spPr>
            <a:ln w="9525">
              <a:solidFill>
                <a:schemeClr val="accent6">
                  <a:lumMod val="60000"/>
                  <a:lumOff val="40000"/>
                </a:schemeClr>
              </a:solidFill>
            </a:ln>
          </c:spPr>
          <c:marker>
            <c:symbol val="none"/>
          </c:marker>
          <c:xVal>
            <c:numRef>
              <c:f>Sheet1!$A$4:$A$5</c:f>
              <c:numCache>
                <c:formatCode>General</c:formatCode>
                <c:ptCount val="2"/>
                <c:pt idx="0">
                  <c:v>1285</c:v>
                </c:pt>
                <c:pt idx="1">
                  <c:v>2107.75</c:v>
                </c:pt>
              </c:numCache>
            </c:numRef>
          </c:xVal>
          <c:yVal>
            <c:numRef>
              <c:f>Sheet1!$B$4:$B$5</c:f>
              <c:numCache>
                <c:formatCode>General</c:formatCode>
                <c:ptCount val="2"/>
                <c:pt idx="0">
                  <c:v>200</c:v>
                </c:pt>
                <c:pt idx="1">
                  <c:v>200</c:v>
                </c:pt>
              </c:numCache>
            </c:numRef>
          </c:yVal>
          <c:smooth val="0"/>
        </c:ser>
        <c:ser>
          <c:idx val="5"/>
          <c:order val="5"/>
          <c:tx>
            <c:strRef>
              <c:f>Sheet1!$C$1</c:f>
              <c:strCache>
                <c:ptCount val="1"/>
                <c:pt idx="0">
                  <c:v>Gridline2</c:v>
                </c:pt>
              </c:strCache>
            </c:strRef>
          </c:tx>
          <c:spPr>
            <a:ln w="9525">
              <a:solidFill>
                <a:schemeClr val="accent6">
                  <a:lumMod val="60000"/>
                  <a:lumOff val="40000"/>
                </a:schemeClr>
              </a:solidFill>
            </a:ln>
          </c:spPr>
          <c:marker>
            <c:symbol val="none"/>
          </c:marker>
          <c:xVal>
            <c:numRef>
              <c:f>Sheet1!$A$4:$A$5</c:f>
              <c:numCache>
                <c:formatCode>General</c:formatCode>
                <c:ptCount val="2"/>
                <c:pt idx="0">
                  <c:v>1285</c:v>
                </c:pt>
                <c:pt idx="1">
                  <c:v>2107.75</c:v>
                </c:pt>
              </c:numCache>
            </c:numRef>
          </c:xVal>
          <c:yVal>
            <c:numRef>
              <c:f>Sheet1!$C$4:$C$5</c:f>
              <c:numCache>
                <c:formatCode>General</c:formatCode>
                <c:ptCount val="2"/>
                <c:pt idx="0">
                  <c:v>400.5</c:v>
                </c:pt>
                <c:pt idx="1">
                  <c:v>400.5</c:v>
                </c:pt>
              </c:numCache>
            </c:numRef>
          </c:yVal>
          <c:smooth val="0"/>
        </c:ser>
        <c:ser>
          <c:idx val="6"/>
          <c:order val="6"/>
          <c:tx>
            <c:strRef>
              <c:f>Sheet1!$D$1</c:f>
              <c:strCache>
                <c:ptCount val="1"/>
                <c:pt idx="0">
                  <c:v>Gridline3</c:v>
                </c:pt>
              </c:strCache>
            </c:strRef>
          </c:tx>
          <c:spPr>
            <a:ln w="9525">
              <a:solidFill>
                <a:schemeClr val="accent6">
                  <a:lumMod val="60000"/>
                  <a:lumOff val="40000"/>
                </a:schemeClr>
              </a:solidFill>
            </a:ln>
          </c:spPr>
          <c:marker>
            <c:symbol val="none"/>
          </c:marker>
          <c:xVal>
            <c:numRef>
              <c:f>Sheet1!$A$4:$A$5</c:f>
              <c:numCache>
                <c:formatCode>General</c:formatCode>
                <c:ptCount val="2"/>
                <c:pt idx="0">
                  <c:v>1285</c:v>
                </c:pt>
                <c:pt idx="1">
                  <c:v>2107.75</c:v>
                </c:pt>
              </c:numCache>
            </c:numRef>
          </c:xVal>
          <c:yVal>
            <c:numRef>
              <c:f>Sheet1!$D$4:$D$5</c:f>
              <c:numCache>
                <c:formatCode>General</c:formatCode>
                <c:ptCount val="2"/>
                <c:pt idx="0">
                  <c:v>601</c:v>
                </c:pt>
                <c:pt idx="1">
                  <c:v>601</c:v>
                </c:pt>
              </c:numCache>
            </c:numRef>
          </c:yVal>
          <c:smooth val="0"/>
        </c:ser>
        <c:ser>
          <c:idx val="7"/>
          <c:order val="7"/>
          <c:tx>
            <c:strRef>
              <c:f>Sheet1!$E$1</c:f>
              <c:strCache>
                <c:ptCount val="1"/>
                <c:pt idx="0">
                  <c:v>Gridline4</c:v>
                </c:pt>
              </c:strCache>
            </c:strRef>
          </c:tx>
          <c:spPr>
            <a:ln w="9525">
              <a:solidFill>
                <a:schemeClr val="accent6">
                  <a:lumMod val="60000"/>
                  <a:lumOff val="40000"/>
                </a:schemeClr>
              </a:solidFill>
            </a:ln>
          </c:spPr>
          <c:marker>
            <c:symbol val="none"/>
          </c:marker>
          <c:xVal>
            <c:numRef>
              <c:f>Sheet1!$A$4:$A$5</c:f>
              <c:numCache>
                <c:formatCode>General</c:formatCode>
                <c:ptCount val="2"/>
                <c:pt idx="0">
                  <c:v>1285</c:v>
                </c:pt>
                <c:pt idx="1">
                  <c:v>2107.75</c:v>
                </c:pt>
              </c:numCache>
            </c:numRef>
          </c:xVal>
          <c:yVal>
            <c:numRef>
              <c:f>Sheet1!$E$4:$E$5</c:f>
              <c:numCache>
                <c:formatCode>General</c:formatCode>
                <c:ptCount val="2"/>
                <c:pt idx="0">
                  <c:v>801.5</c:v>
                </c:pt>
                <c:pt idx="1">
                  <c:v>801.5</c:v>
                </c:pt>
              </c:numCache>
            </c:numRef>
          </c:yVal>
          <c:smooth val="0"/>
        </c:ser>
        <c:ser>
          <c:idx val="8"/>
          <c:order val="8"/>
          <c:tx>
            <c:strRef>
              <c:f>Sheet1!$B$6</c:f>
              <c:strCache>
                <c:ptCount val="1"/>
                <c:pt idx="0">
                  <c:v>Gridline1_2</c:v>
                </c:pt>
              </c:strCache>
            </c:strRef>
          </c:tx>
          <c:spPr>
            <a:ln w="9525">
              <a:solidFill>
                <a:schemeClr val="accent6">
                  <a:lumMod val="60000"/>
                  <a:lumOff val="40000"/>
                </a:schemeClr>
              </a:solidFill>
            </a:ln>
          </c:spPr>
          <c:marker>
            <c:symbol val="none"/>
          </c:marker>
          <c:xVal>
            <c:numRef>
              <c:f>Sheet1!$B$7:$B$8</c:f>
              <c:numCache>
                <c:formatCode>General</c:formatCode>
                <c:ptCount val="2"/>
                <c:pt idx="0">
                  <c:v>228</c:v>
                </c:pt>
                <c:pt idx="1">
                  <c:v>228</c:v>
                </c:pt>
              </c:numCache>
            </c:numRef>
          </c:xVal>
          <c:yVal>
            <c:numRef>
              <c:f>Sheet1!$A$7:$A$8</c:f>
              <c:numCache>
                <c:formatCode>General</c:formatCode>
                <c:ptCount val="2"/>
                <c:pt idx="0">
                  <c:v>200</c:v>
                </c:pt>
                <c:pt idx="1">
                  <c:v>900</c:v>
                </c:pt>
              </c:numCache>
            </c:numRef>
          </c:yVal>
          <c:smooth val="0"/>
        </c:ser>
        <c:ser>
          <c:idx val="9"/>
          <c:order val="9"/>
          <c:tx>
            <c:strRef>
              <c:f>Sheet1!$C$6</c:f>
              <c:strCache>
                <c:ptCount val="1"/>
                <c:pt idx="0">
                  <c:v>Gridline2_2</c:v>
                </c:pt>
              </c:strCache>
            </c:strRef>
          </c:tx>
          <c:spPr>
            <a:ln w="9525">
              <a:solidFill>
                <a:schemeClr val="accent6">
                  <a:lumMod val="60000"/>
                  <a:lumOff val="40000"/>
                </a:schemeClr>
              </a:solidFill>
            </a:ln>
          </c:spPr>
          <c:marker>
            <c:symbol val="none"/>
          </c:marker>
          <c:xVal>
            <c:numRef>
              <c:f>Sheet1!$C$7:$C$8</c:f>
              <c:numCache>
                <c:formatCode>General</c:formatCode>
                <c:ptCount val="2"/>
                <c:pt idx="0">
                  <c:v>502.25</c:v>
                </c:pt>
                <c:pt idx="1">
                  <c:v>502.25</c:v>
                </c:pt>
              </c:numCache>
            </c:numRef>
          </c:xVal>
          <c:yVal>
            <c:numRef>
              <c:f>Sheet1!$A$7:$A$8</c:f>
              <c:numCache>
                <c:formatCode>General</c:formatCode>
                <c:ptCount val="2"/>
                <c:pt idx="0">
                  <c:v>200</c:v>
                </c:pt>
                <c:pt idx="1">
                  <c:v>900</c:v>
                </c:pt>
              </c:numCache>
            </c:numRef>
          </c:yVal>
          <c:smooth val="0"/>
        </c:ser>
        <c:ser>
          <c:idx val="10"/>
          <c:order val="10"/>
          <c:tx>
            <c:strRef>
              <c:f>Sheet1!$D$6</c:f>
              <c:strCache>
                <c:ptCount val="1"/>
                <c:pt idx="0">
                  <c:v>Gridline3_2</c:v>
                </c:pt>
              </c:strCache>
            </c:strRef>
          </c:tx>
          <c:spPr>
            <a:ln w="9525">
              <a:solidFill>
                <a:schemeClr val="accent6">
                  <a:lumMod val="60000"/>
                  <a:lumOff val="40000"/>
                </a:schemeClr>
              </a:solidFill>
            </a:ln>
          </c:spPr>
          <c:marker>
            <c:symbol val="none"/>
          </c:marker>
          <c:xVal>
            <c:numRef>
              <c:f>Sheet1!$D$7:$D$8</c:f>
              <c:numCache>
                <c:formatCode>General</c:formatCode>
                <c:ptCount val="2"/>
                <c:pt idx="0">
                  <c:v>776.5</c:v>
                </c:pt>
                <c:pt idx="1">
                  <c:v>776.5</c:v>
                </c:pt>
              </c:numCache>
            </c:numRef>
          </c:xVal>
          <c:yVal>
            <c:numRef>
              <c:f>Sheet1!$A$7:$A$8</c:f>
              <c:numCache>
                <c:formatCode>General</c:formatCode>
                <c:ptCount val="2"/>
                <c:pt idx="0">
                  <c:v>200</c:v>
                </c:pt>
                <c:pt idx="1">
                  <c:v>900</c:v>
                </c:pt>
              </c:numCache>
            </c:numRef>
          </c:yVal>
          <c:smooth val="0"/>
        </c:ser>
        <c:ser>
          <c:idx val="11"/>
          <c:order val="11"/>
          <c:tx>
            <c:strRef>
              <c:f>Sheet1!$E$6</c:f>
              <c:strCache>
                <c:ptCount val="1"/>
                <c:pt idx="0">
                  <c:v>Gridline4_2</c:v>
                </c:pt>
              </c:strCache>
            </c:strRef>
          </c:tx>
          <c:spPr>
            <a:ln w="9525">
              <a:solidFill>
                <a:schemeClr val="accent6">
                  <a:lumMod val="60000"/>
                  <a:lumOff val="40000"/>
                </a:schemeClr>
              </a:solidFill>
            </a:ln>
          </c:spPr>
          <c:marker>
            <c:symbol val="none"/>
          </c:marker>
          <c:xVal>
            <c:numRef>
              <c:f>Sheet1!$E$7:$E$8</c:f>
              <c:numCache>
                <c:formatCode>General</c:formatCode>
                <c:ptCount val="2"/>
                <c:pt idx="0">
                  <c:v>1050.75</c:v>
                </c:pt>
                <c:pt idx="1">
                  <c:v>1050.75</c:v>
                </c:pt>
              </c:numCache>
            </c:numRef>
          </c:xVal>
          <c:yVal>
            <c:numRef>
              <c:f>Sheet1!$A$7:$A$8</c:f>
              <c:numCache>
                <c:formatCode>General</c:formatCode>
                <c:ptCount val="2"/>
                <c:pt idx="0">
                  <c:v>200</c:v>
                </c:pt>
                <c:pt idx="1">
                  <c:v>900</c:v>
                </c:pt>
              </c:numCache>
            </c:numRef>
          </c:yVal>
          <c:smooth val="0"/>
        </c:ser>
        <c:ser>
          <c:idx val="12"/>
          <c:order val="12"/>
          <c:tx>
            <c:strRef>
              <c:f>Sheet1!$B$6</c:f>
              <c:strCache>
                <c:ptCount val="1"/>
                <c:pt idx="0">
                  <c:v>Gridline1_2</c:v>
                </c:pt>
              </c:strCache>
            </c:strRef>
          </c:tx>
          <c:spPr>
            <a:ln w="9525">
              <a:solidFill>
                <a:schemeClr val="accent6">
                  <a:lumMod val="60000"/>
                  <a:lumOff val="40000"/>
                </a:schemeClr>
              </a:solidFill>
            </a:ln>
          </c:spPr>
          <c:marker>
            <c:symbol val="none"/>
          </c:marker>
          <c:xVal>
            <c:numRef>
              <c:f>Sheet1!$B$9:$B$10</c:f>
              <c:numCache>
                <c:formatCode>General</c:formatCode>
                <c:ptCount val="2"/>
                <c:pt idx="0">
                  <c:v>1285</c:v>
                </c:pt>
                <c:pt idx="1">
                  <c:v>1285</c:v>
                </c:pt>
              </c:numCache>
            </c:numRef>
          </c:xVal>
          <c:yVal>
            <c:numRef>
              <c:f>Sheet1!$A$9:$A$10</c:f>
              <c:numCache>
                <c:formatCode>General</c:formatCode>
                <c:ptCount val="2"/>
                <c:pt idx="0">
                  <c:v>200</c:v>
                </c:pt>
                <c:pt idx="1">
                  <c:v>900</c:v>
                </c:pt>
              </c:numCache>
            </c:numRef>
          </c:yVal>
          <c:smooth val="0"/>
        </c:ser>
        <c:ser>
          <c:idx val="13"/>
          <c:order val="13"/>
          <c:tx>
            <c:strRef>
              <c:f>Sheet1!$C$6</c:f>
              <c:strCache>
                <c:ptCount val="1"/>
                <c:pt idx="0">
                  <c:v>Gridline2_2</c:v>
                </c:pt>
              </c:strCache>
            </c:strRef>
          </c:tx>
          <c:spPr>
            <a:ln w="9525">
              <a:solidFill>
                <a:schemeClr val="accent6">
                  <a:lumMod val="60000"/>
                  <a:lumOff val="40000"/>
                </a:schemeClr>
              </a:solidFill>
            </a:ln>
          </c:spPr>
          <c:marker>
            <c:symbol val="none"/>
          </c:marker>
          <c:xVal>
            <c:numRef>
              <c:f>Sheet1!$C$9:$C$10</c:f>
              <c:numCache>
                <c:formatCode>General</c:formatCode>
                <c:ptCount val="2"/>
                <c:pt idx="0">
                  <c:v>1559.25</c:v>
                </c:pt>
                <c:pt idx="1">
                  <c:v>1559.25</c:v>
                </c:pt>
              </c:numCache>
            </c:numRef>
          </c:xVal>
          <c:yVal>
            <c:numRef>
              <c:f>Sheet1!$A$9:$A$10</c:f>
              <c:numCache>
                <c:formatCode>General</c:formatCode>
                <c:ptCount val="2"/>
                <c:pt idx="0">
                  <c:v>200</c:v>
                </c:pt>
                <c:pt idx="1">
                  <c:v>900</c:v>
                </c:pt>
              </c:numCache>
            </c:numRef>
          </c:yVal>
          <c:smooth val="0"/>
        </c:ser>
        <c:ser>
          <c:idx val="14"/>
          <c:order val="14"/>
          <c:tx>
            <c:strRef>
              <c:f>Sheet1!$D$6</c:f>
              <c:strCache>
                <c:ptCount val="1"/>
                <c:pt idx="0">
                  <c:v>Gridline3_2</c:v>
                </c:pt>
              </c:strCache>
            </c:strRef>
          </c:tx>
          <c:spPr>
            <a:ln w="9525">
              <a:solidFill>
                <a:schemeClr val="accent6">
                  <a:lumMod val="60000"/>
                  <a:lumOff val="40000"/>
                </a:schemeClr>
              </a:solidFill>
            </a:ln>
          </c:spPr>
          <c:marker>
            <c:symbol val="none"/>
          </c:marker>
          <c:xVal>
            <c:numRef>
              <c:f>Sheet1!$D$9:$D$10</c:f>
              <c:numCache>
                <c:formatCode>General</c:formatCode>
                <c:ptCount val="2"/>
                <c:pt idx="0">
                  <c:v>1833.5</c:v>
                </c:pt>
                <c:pt idx="1">
                  <c:v>1833.5</c:v>
                </c:pt>
              </c:numCache>
            </c:numRef>
          </c:xVal>
          <c:yVal>
            <c:numRef>
              <c:f>Sheet1!$A$9:$A$10</c:f>
              <c:numCache>
                <c:formatCode>General</c:formatCode>
                <c:ptCount val="2"/>
                <c:pt idx="0">
                  <c:v>200</c:v>
                </c:pt>
                <c:pt idx="1">
                  <c:v>900</c:v>
                </c:pt>
              </c:numCache>
            </c:numRef>
          </c:yVal>
          <c:smooth val="0"/>
        </c:ser>
        <c:ser>
          <c:idx val="15"/>
          <c:order val="15"/>
          <c:tx>
            <c:strRef>
              <c:f>Sheet1!$E$6</c:f>
              <c:strCache>
                <c:ptCount val="1"/>
                <c:pt idx="0">
                  <c:v>Gridline4_2</c:v>
                </c:pt>
              </c:strCache>
            </c:strRef>
          </c:tx>
          <c:spPr>
            <a:ln w="9525">
              <a:solidFill>
                <a:schemeClr val="accent6">
                  <a:lumMod val="60000"/>
                  <a:lumOff val="40000"/>
                </a:schemeClr>
              </a:solidFill>
            </a:ln>
          </c:spPr>
          <c:marker>
            <c:symbol val="none"/>
          </c:marker>
          <c:xVal>
            <c:numRef>
              <c:f>Sheet1!$E$9:$E$10</c:f>
              <c:numCache>
                <c:formatCode>General</c:formatCode>
                <c:ptCount val="2"/>
                <c:pt idx="0">
                  <c:v>2107.75</c:v>
                </c:pt>
                <c:pt idx="1">
                  <c:v>2107.75</c:v>
                </c:pt>
              </c:numCache>
            </c:numRef>
          </c:xVal>
          <c:yVal>
            <c:numRef>
              <c:f>Sheet1!$A$9:$A$10</c:f>
              <c:numCache>
                <c:formatCode>General</c:formatCode>
                <c:ptCount val="2"/>
                <c:pt idx="0">
                  <c:v>200</c:v>
                </c:pt>
                <c:pt idx="1">
                  <c:v>900</c:v>
                </c:pt>
              </c:numCache>
            </c:numRef>
          </c:yVal>
          <c:smooth val="0"/>
        </c:ser>
        <c:dLbls>
          <c:showLegendKey val="0"/>
          <c:showVal val="0"/>
          <c:showCatName val="0"/>
          <c:showSerName val="0"/>
          <c:showPercent val="0"/>
          <c:showBubbleSize val="0"/>
        </c:dLbls>
        <c:axId val="228850504"/>
        <c:axId val="228850896"/>
      </c:scatterChart>
      <c:valAx>
        <c:axId val="228850504"/>
        <c:scaling>
          <c:orientation val="minMax"/>
          <c:max val="2200"/>
          <c:min val="0"/>
        </c:scaling>
        <c:delete val="0"/>
        <c:axPos val="b"/>
        <c:numFmt formatCode="General" sourceLinked="1"/>
        <c:majorTickMark val="out"/>
        <c:minorTickMark val="none"/>
        <c:tickLblPos val="nextTo"/>
        <c:spPr>
          <a:ln>
            <a:noFill/>
          </a:ln>
        </c:spPr>
        <c:txPr>
          <a:bodyPr/>
          <a:lstStyle/>
          <a:p>
            <a:pPr>
              <a:defRPr sz="2200">
                <a:solidFill>
                  <a:schemeClr val="bg1"/>
                </a:solidFill>
              </a:defRPr>
            </a:pPr>
            <a:endParaRPr lang="en-US"/>
          </a:p>
        </c:txPr>
        <c:crossAx val="228850896"/>
        <c:crossesAt val="150"/>
        <c:crossBetween val="midCat"/>
        <c:majorUnit val="200"/>
      </c:valAx>
      <c:valAx>
        <c:axId val="228850896"/>
        <c:scaling>
          <c:orientation val="minMax"/>
          <c:max val="900"/>
          <c:min val="0"/>
        </c:scaling>
        <c:delete val="0"/>
        <c:axPos val="l"/>
        <c:numFmt formatCode="General" sourceLinked="1"/>
        <c:majorTickMark val="out"/>
        <c:minorTickMark val="none"/>
        <c:tickLblPos val="nextTo"/>
        <c:spPr>
          <a:ln>
            <a:noFill/>
          </a:ln>
        </c:spPr>
        <c:txPr>
          <a:bodyPr/>
          <a:lstStyle/>
          <a:p>
            <a:pPr>
              <a:defRPr sz="2200">
                <a:solidFill>
                  <a:schemeClr val="bg1"/>
                </a:solidFill>
              </a:defRPr>
            </a:pPr>
            <a:endParaRPr lang="en-US"/>
          </a:p>
        </c:txPr>
        <c:crossAx val="228850504"/>
        <c:crossesAt val="150"/>
        <c:crossBetween val="midCat"/>
        <c:majorUnit val="200"/>
      </c:valAx>
    </c:plotArea>
    <c:plotVisOnly val="1"/>
    <c:dispBlanksAs val="gap"/>
    <c:showDLblsOverMax val="0"/>
  </c:chart>
  <c:txPr>
    <a:bodyPr/>
    <a:lstStyle/>
    <a:p>
      <a:pPr>
        <a:defRPr sz="1800"/>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970066716117255E-2"/>
          <c:y val="3.4023184287755075E-2"/>
          <c:w val="0.81043983716667289"/>
          <c:h val="0.93195363142448984"/>
        </c:manualLayout>
      </c:layout>
      <c:scatterChart>
        <c:scatterStyle val="lineMarker"/>
        <c:varyColors val="0"/>
        <c:ser>
          <c:idx val="1"/>
          <c:order val="0"/>
          <c:tx>
            <c:strRef>
              <c:f>Sheet1!$E$1</c:f>
              <c:strCache>
                <c:ptCount val="1"/>
                <c:pt idx="0">
                  <c:v>Best fit</c:v>
                </c:pt>
              </c:strCache>
            </c:strRef>
          </c:tx>
          <c:spPr>
            <a:ln w="9525">
              <a:solidFill>
                <a:schemeClr val="accent6">
                  <a:lumMod val="50000"/>
                </a:schemeClr>
              </a:solidFill>
            </a:ln>
          </c:spPr>
          <c:marker>
            <c:symbol val="none"/>
          </c:marker>
          <c:xVal>
            <c:numRef>
              <c:f>Sheet1!$E$5:$E$6</c:f>
              <c:numCache>
                <c:formatCode>General</c:formatCode>
                <c:ptCount val="2"/>
                <c:pt idx="0">
                  <c:v>200</c:v>
                </c:pt>
                <c:pt idx="1">
                  <c:v>800</c:v>
                </c:pt>
              </c:numCache>
            </c:numRef>
          </c:xVal>
          <c:yVal>
            <c:numRef>
              <c:f>Sheet1!$E$5:$E$6</c:f>
              <c:numCache>
                <c:formatCode>General</c:formatCode>
                <c:ptCount val="2"/>
                <c:pt idx="0">
                  <c:v>200</c:v>
                </c:pt>
                <c:pt idx="1">
                  <c:v>800</c:v>
                </c:pt>
              </c:numCache>
            </c:numRef>
          </c:yVal>
          <c:smooth val="1"/>
        </c:ser>
        <c:ser>
          <c:idx val="2"/>
          <c:order val="1"/>
          <c:tx>
            <c:strRef>
              <c:f>Sheet1!$F$1</c:f>
              <c:strCache>
                <c:ptCount val="1"/>
                <c:pt idx="0">
                  <c:v>Error bars X</c:v>
                </c:pt>
              </c:strCache>
            </c:strRef>
          </c:tx>
          <c:marker>
            <c:symbol val="none"/>
          </c:marker>
          <c:xVal>
            <c:numRef>
              <c:f>Sheet1!$F$2</c:f>
              <c:numCache>
                <c:formatCode>General</c:formatCode>
                <c:ptCount val="1"/>
                <c:pt idx="0">
                  <c:v>150</c:v>
                </c:pt>
              </c:numCache>
            </c:numRef>
          </c:xVal>
          <c:yVal>
            <c:numRef>
              <c:f>Sheet1!$G$2</c:f>
              <c:numCache>
                <c:formatCode>General</c:formatCode>
                <c:ptCount val="1"/>
                <c:pt idx="0">
                  <c:v>100</c:v>
                </c:pt>
              </c:numCache>
            </c:numRef>
          </c:yVal>
          <c:smooth val="0"/>
        </c:ser>
        <c:ser>
          <c:idx val="3"/>
          <c:order val="2"/>
          <c:tx>
            <c:strRef>
              <c:f>Sheet1!$F$1</c:f>
              <c:strCache>
                <c:ptCount val="1"/>
                <c:pt idx="0">
                  <c:v>Error bars X</c:v>
                </c:pt>
              </c:strCache>
            </c:strRef>
          </c:tx>
          <c:marker>
            <c:symbol val="none"/>
          </c:marker>
          <c:errBars>
            <c:errDir val="x"/>
            <c:errBarType val="both"/>
            <c:errValType val="fixedVal"/>
            <c:noEndCap val="1"/>
            <c:val val="100"/>
            <c:spPr>
              <a:ln w="19050">
                <a:solidFill>
                  <a:schemeClr val="bg1"/>
                </a:solidFill>
              </a:ln>
            </c:spPr>
          </c:errBars>
          <c:xVal>
            <c:numRef>
              <c:f>Sheet1!$F$3</c:f>
              <c:numCache>
                <c:formatCode>General</c:formatCode>
                <c:ptCount val="1"/>
                <c:pt idx="0">
                  <c:v>100</c:v>
                </c:pt>
              </c:numCache>
            </c:numRef>
          </c:xVal>
          <c:yVal>
            <c:numRef>
              <c:f>Sheet1!$G$3</c:f>
              <c:numCache>
                <c:formatCode>General</c:formatCode>
                <c:ptCount val="1"/>
                <c:pt idx="0">
                  <c:v>150</c:v>
                </c:pt>
              </c:numCache>
            </c:numRef>
          </c:yVal>
          <c:smooth val="0"/>
        </c:ser>
        <c:ser>
          <c:idx val="4"/>
          <c:order val="3"/>
          <c:tx>
            <c:strRef>
              <c:f>Sheet1!$A$1</c:f>
              <c:strCache>
                <c:ptCount val="1"/>
                <c:pt idx="0">
                  <c:v>X-Values (Q1)</c:v>
                </c:pt>
              </c:strCache>
            </c:strRef>
          </c:tx>
          <c:spPr>
            <a:ln w="50800">
              <a:solidFill>
                <a:schemeClr val="tx1"/>
              </a:solidFill>
              <a:prstDash val="solid"/>
            </a:ln>
          </c:spPr>
          <c:marker>
            <c:symbol val="none"/>
          </c:marker>
          <c:xVal>
            <c:numRef>
              <c:f>Sheet1!$A$6:$A$43</c:f>
              <c:numCache>
                <c:formatCode>General</c:formatCode>
                <c:ptCount val="38"/>
                <c:pt idx="0">
                  <c:v>190.8047</c:v>
                </c:pt>
                <c:pt idx="1">
                  <c:v>205.3329</c:v>
                </c:pt>
                <c:pt idx="2">
                  <c:v>219.86109999999999</c:v>
                </c:pt>
                <c:pt idx="3">
                  <c:v>234.38929999999999</c:v>
                </c:pt>
                <c:pt idx="4">
                  <c:v>248.91749999999999</c:v>
                </c:pt>
                <c:pt idx="5">
                  <c:v>263.44569999999999</c:v>
                </c:pt>
                <c:pt idx="6">
                  <c:v>277.97390000000001</c:v>
                </c:pt>
                <c:pt idx="7">
                  <c:v>292.50209999999998</c:v>
                </c:pt>
                <c:pt idx="8">
                  <c:v>307.03030000000001</c:v>
                </c:pt>
                <c:pt idx="9">
                  <c:v>321.55849999999998</c:v>
                </c:pt>
                <c:pt idx="10">
                  <c:v>336.08670000000001</c:v>
                </c:pt>
                <c:pt idx="11">
                  <c:v>350.61489999999998</c:v>
                </c:pt>
                <c:pt idx="12">
                  <c:v>365.1431</c:v>
                </c:pt>
                <c:pt idx="13">
                  <c:v>379.67129999999997</c:v>
                </c:pt>
                <c:pt idx="14">
                  <c:v>394.1995</c:v>
                </c:pt>
                <c:pt idx="15">
                  <c:v>408.72770000000003</c:v>
                </c:pt>
                <c:pt idx="16">
                  <c:v>423.2559</c:v>
                </c:pt>
                <c:pt idx="17">
                  <c:v>437.78410000000002</c:v>
                </c:pt>
                <c:pt idx="18">
                  <c:v>452.31229999999999</c:v>
                </c:pt>
                <c:pt idx="19">
                  <c:v>466.84050000000002</c:v>
                </c:pt>
                <c:pt idx="20">
                  <c:v>481.36869999999999</c:v>
                </c:pt>
                <c:pt idx="21">
                  <c:v>495.89690000000002</c:v>
                </c:pt>
                <c:pt idx="22">
                  <c:v>510.42500000000001</c:v>
                </c:pt>
                <c:pt idx="23">
                  <c:v>524.95320000000004</c:v>
                </c:pt>
                <c:pt idx="24">
                  <c:v>539.48140000000001</c:v>
                </c:pt>
                <c:pt idx="25">
                  <c:v>554.00959999999998</c:v>
                </c:pt>
                <c:pt idx="26">
                  <c:v>568.53779999999995</c:v>
                </c:pt>
                <c:pt idx="27">
                  <c:v>583.06600000000003</c:v>
                </c:pt>
                <c:pt idx="28">
                  <c:v>597.5942</c:v>
                </c:pt>
                <c:pt idx="29">
                  <c:v>612.12239999999997</c:v>
                </c:pt>
                <c:pt idx="30">
                  <c:v>626.65060000000005</c:v>
                </c:pt>
                <c:pt idx="31">
                  <c:v>641.17880000000002</c:v>
                </c:pt>
                <c:pt idx="32">
                  <c:v>655.70699999999999</c:v>
                </c:pt>
                <c:pt idx="33">
                  <c:v>670.23519999999996</c:v>
                </c:pt>
                <c:pt idx="34">
                  <c:v>684.76340000000005</c:v>
                </c:pt>
                <c:pt idx="35">
                  <c:v>900</c:v>
                </c:pt>
              </c:numCache>
            </c:numRef>
          </c:xVal>
          <c:yVal>
            <c:numRef>
              <c:f>Sheet1!$B$6:$B$43</c:f>
              <c:numCache>
                <c:formatCode>General</c:formatCode>
                <c:ptCount val="38"/>
                <c:pt idx="0">
                  <c:v>498.0788</c:v>
                </c:pt>
                <c:pt idx="1">
                  <c:v>500.59030000000001</c:v>
                </c:pt>
                <c:pt idx="2">
                  <c:v>503.23340000000002</c:v>
                </c:pt>
                <c:pt idx="3">
                  <c:v>506.22539999999998</c:v>
                </c:pt>
                <c:pt idx="4">
                  <c:v>509.54570000000001</c:v>
                </c:pt>
                <c:pt idx="5">
                  <c:v>513.2491</c:v>
                </c:pt>
                <c:pt idx="6">
                  <c:v>517.51559999999995</c:v>
                </c:pt>
                <c:pt idx="7">
                  <c:v>522.43129999999996</c:v>
                </c:pt>
                <c:pt idx="8">
                  <c:v>528.01649999999995</c:v>
                </c:pt>
                <c:pt idx="9">
                  <c:v>534.23829999999998</c:v>
                </c:pt>
                <c:pt idx="10">
                  <c:v>541.04240000000004</c:v>
                </c:pt>
                <c:pt idx="11">
                  <c:v>548.33640000000003</c:v>
                </c:pt>
                <c:pt idx="12">
                  <c:v>555.98749999999995</c:v>
                </c:pt>
                <c:pt idx="13">
                  <c:v>563.92290000000003</c:v>
                </c:pt>
                <c:pt idx="14">
                  <c:v>572.09199999999998</c:v>
                </c:pt>
                <c:pt idx="15">
                  <c:v>580.41200000000003</c:v>
                </c:pt>
                <c:pt idx="16">
                  <c:v>588.89559999999994</c:v>
                </c:pt>
                <c:pt idx="17">
                  <c:v>597.45849999999996</c:v>
                </c:pt>
                <c:pt idx="18">
                  <c:v>606.08770000000004</c:v>
                </c:pt>
                <c:pt idx="19">
                  <c:v>614.59519999999998</c:v>
                </c:pt>
                <c:pt idx="20">
                  <c:v>622.95609999999999</c:v>
                </c:pt>
                <c:pt idx="21">
                  <c:v>631.04539999999997</c:v>
                </c:pt>
                <c:pt idx="22">
                  <c:v>638.76530000000002</c:v>
                </c:pt>
                <c:pt idx="23">
                  <c:v>646.10059999999999</c:v>
                </c:pt>
                <c:pt idx="24">
                  <c:v>652.92079999999999</c:v>
                </c:pt>
                <c:pt idx="25">
                  <c:v>659.13350000000003</c:v>
                </c:pt>
                <c:pt idx="26">
                  <c:v>664.78020000000004</c:v>
                </c:pt>
                <c:pt idx="27">
                  <c:v>670.03229999999996</c:v>
                </c:pt>
                <c:pt idx="28">
                  <c:v>675.00480000000005</c:v>
                </c:pt>
                <c:pt idx="29">
                  <c:v>680.5675</c:v>
                </c:pt>
                <c:pt idx="30">
                  <c:v>686.79229999999995</c:v>
                </c:pt>
                <c:pt idx="31">
                  <c:v>691.89419999999996</c:v>
                </c:pt>
                <c:pt idx="32">
                  <c:v>696.71669999999995</c:v>
                </c:pt>
                <c:pt idx="33">
                  <c:v>701.2971</c:v>
                </c:pt>
                <c:pt idx="34">
                  <c:v>706.01649999999995</c:v>
                </c:pt>
              </c:numCache>
            </c:numRef>
          </c:yVal>
          <c:smooth val="1"/>
        </c:ser>
        <c:ser>
          <c:idx val="0"/>
          <c:order val="4"/>
          <c:tx>
            <c:strRef>
              <c:f>Sheet1!$C$1</c:f>
              <c:strCache>
                <c:ptCount val="1"/>
                <c:pt idx="0">
                  <c:v>X-values (Q5)</c:v>
                </c:pt>
              </c:strCache>
            </c:strRef>
          </c:tx>
          <c:spPr>
            <a:ln w="19050">
              <a:solidFill>
                <a:schemeClr val="accent6">
                  <a:lumMod val="60000"/>
                  <a:lumOff val="40000"/>
                </a:schemeClr>
              </a:solidFill>
              <a:prstDash val="sysDash"/>
            </a:ln>
          </c:spPr>
          <c:marker>
            <c:symbol val="none"/>
          </c:marker>
          <c:xVal>
            <c:numRef>
              <c:f>Sheet1!$C$6:$C$46</c:f>
              <c:numCache>
                <c:formatCode>General</c:formatCode>
                <c:ptCount val="41"/>
                <c:pt idx="0">
                  <c:v>215.93979999999999</c:v>
                </c:pt>
                <c:pt idx="1">
                  <c:v>229.29400000000001</c:v>
                </c:pt>
                <c:pt idx="2">
                  <c:v>242.6482</c:v>
                </c:pt>
                <c:pt idx="3">
                  <c:v>256.0025</c:v>
                </c:pt>
                <c:pt idx="4">
                  <c:v>269.35680000000002</c:v>
                </c:pt>
                <c:pt idx="5">
                  <c:v>282.71100000000001</c:v>
                </c:pt>
                <c:pt idx="6">
                  <c:v>296.0652</c:v>
                </c:pt>
                <c:pt idx="7">
                  <c:v>309.41950000000003</c:v>
                </c:pt>
                <c:pt idx="8">
                  <c:v>322.77370000000002</c:v>
                </c:pt>
                <c:pt idx="9">
                  <c:v>336.12799999999999</c:v>
                </c:pt>
                <c:pt idx="10">
                  <c:v>349.48219999999998</c:v>
                </c:pt>
                <c:pt idx="11">
                  <c:v>362.8365</c:v>
                </c:pt>
                <c:pt idx="12">
                  <c:v>376.19069999999999</c:v>
                </c:pt>
                <c:pt idx="13">
                  <c:v>389.54500000000002</c:v>
                </c:pt>
                <c:pt idx="14">
                  <c:v>402.89920000000001</c:v>
                </c:pt>
                <c:pt idx="15">
                  <c:v>416.2534</c:v>
                </c:pt>
                <c:pt idx="16">
                  <c:v>429.60770000000002</c:v>
                </c:pt>
                <c:pt idx="17">
                  <c:v>442.96190000000001</c:v>
                </c:pt>
                <c:pt idx="18">
                  <c:v>456.31619999999998</c:v>
                </c:pt>
                <c:pt idx="19">
                  <c:v>469.67039999999997</c:v>
                </c:pt>
                <c:pt idx="20">
                  <c:v>483.0247</c:v>
                </c:pt>
                <c:pt idx="21">
                  <c:v>496.37889999999999</c:v>
                </c:pt>
                <c:pt idx="22">
                  <c:v>509.73320000000001</c:v>
                </c:pt>
                <c:pt idx="23">
                  <c:v>523.0874</c:v>
                </c:pt>
                <c:pt idx="24">
                  <c:v>536.44169999999997</c:v>
                </c:pt>
                <c:pt idx="25">
                  <c:v>549.79589999999996</c:v>
                </c:pt>
                <c:pt idx="26">
                  <c:v>563.15009999999995</c:v>
                </c:pt>
                <c:pt idx="27">
                  <c:v>576.50440000000003</c:v>
                </c:pt>
                <c:pt idx="28">
                  <c:v>589.85860000000002</c:v>
                </c:pt>
                <c:pt idx="29">
                  <c:v>603.21289999999999</c:v>
                </c:pt>
                <c:pt idx="30">
                  <c:v>616.56709999999998</c:v>
                </c:pt>
                <c:pt idx="31">
                  <c:v>629.92139999999995</c:v>
                </c:pt>
                <c:pt idx="32">
                  <c:v>643.27560000000005</c:v>
                </c:pt>
                <c:pt idx="33">
                  <c:v>656.62990000000002</c:v>
                </c:pt>
                <c:pt idx="34">
                  <c:v>669.98410000000001</c:v>
                </c:pt>
                <c:pt idx="35">
                  <c:v>683.33839999999998</c:v>
                </c:pt>
                <c:pt idx="36">
                  <c:v>696.69259999999997</c:v>
                </c:pt>
                <c:pt idx="37">
                  <c:v>710.04690000000005</c:v>
                </c:pt>
                <c:pt idx="38">
                  <c:v>723.40110000000004</c:v>
                </c:pt>
                <c:pt idx="39">
                  <c:v>736.75540000000001</c:v>
                </c:pt>
                <c:pt idx="40">
                  <c:v>750.1096</c:v>
                </c:pt>
              </c:numCache>
            </c:numRef>
          </c:xVal>
          <c:yVal>
            <c:numRef>
              <c:f>Sheet1!$D$6:$D$46</c:f>
              <c:numCache>
                <c:formatCode>General</c:formatCode>
                <c:ptCount val="41"/>
                <c:pt idx="0">
                  <c:v>521.86120000000005</c:v>
                </c:pt>
                <c:pt idx="1">
                  <c:v>522.39120000000003</c:v>
                </c:pt>
                <c:pt idx="2">
                  <c:v>524.27739999999994</c:v>
                </c:pt>
                <c:pt idx="3">
                  <c:v>527.26049999999998</c:v>
                </c:pt>
                <c:pt idx="4">
                  <c:v>531.16480000000001</c:v>
                </c:pt>
                <c:pt idx="5">
                  <c:v>535.70249999999999</c:v>
                </c:pt>
                <c:pt idx="6">
                  <c:v>540.84360000000004</c:v>
                </c:pt>
                <c:pt idx="7">
                  <c:v>546.64279999999997</c:v>
                </c:pt>
                <c:pt idx="8">
                  <c:v>553.10310000000004</c:v>
                </c:pt>
                <c:pt idx="9">
                  <c:v>560.08720000000005</c:v>
                </c:pt>
                <c:pt idx="10">
                  <c:v>567.55849999999998</c:v>
                </c:pt>
                <c:pt idx="11">
                  <c:v>575.548</c:v>
                </c:pt>
                <c:pt idx="12">
                  <c:v>583.90319999999997</c:v>
                </c:pt>
                <c:pt idx="13">
                  <c:v>592.58249999999998</c:v>
                </c:pt>
                <c:pt idx="14">
                  <c:v>601.57680000000005</c:v>
                </c:pt>
                <c:pt idx="15">
                  <c:v>610.8415</c:v>
                </c:pt>
                <c:pt idx="16">
                  <c:v>620.29349999999999</c:v>
                </c:pt>
                <c:pt idx="17">
                  <c:v>629.88109999999995</c:v>
                </c:pt>
                <c:pt idx="18">
                  <c:v>639.53030000000001</c:v>
                </c:pt>
                <c:pt idx="19">
                  <c:v>649.14359999999999</c:v>
                </c:pt>
                <c:pt idx="20">
                  <c:v>658.60299999999995</c:v>
                </c:pt>
                <c:pt idx="21">
                  <c:v>667.84199999999998</c:v>
                </c:pt>
                <c:pt idx="22">
                  <c:v>676.81050000000005</c:v>
                </c:pt>
                <c:pt idx="23">
                  <c:v>685.52340000000004</c:v>
                </c:pt>
                <c:pt idx="24">
                  <c:v>693.94119999999998</c:v>
                </c:pt>
                <c:pt idx="25">
                  <c:v>702.01409999999998</c:v>
                </c:pt>
                <c:pt idx="26">
                  <c:v>709.64030000000002</c:v>
                </c:pt>
                <c:pt idx="27">
                  <c:v>716.75</c:v>
                </c:pt>
                <c:pt idx="28">
                  <c:v>723.31259999999997</c:v>
                </c:pt>
                <c:pt idx="29">
                  <c:v>729.35640000000001</c:v>
                </c:pt>
                <c:pt idx="30">
                  <c:v>734.74239999999998</c:v>
                </c:pt>
                <c:pt idx="31">
                  <c:v>739.46439999999996</c:v>
                </c:pt>
                <c:pt idx="32">
                  <c:v>743.59299999999996</c:v>
                </c:pt>
                <c:pt idx="33">
                  <c:v>746.90129999999999</c:v>
                </c:pt>
                <c:pt idx="34">
                  <c:v>749.75019999999995</c:v>
                </c:pt>
                <c:pt idx="35">
                  <c:v>751.75229999999999</c:v>
                </c:pt>
                <c:pt idx="36">
                  <c:v>753.36289999999997</c:v>
                </c:pt>
                <c:pt idx="37">
                  <c:v>754.66089999999997</c:v>
                </c:pt>
                <c:pt idx="38">
                  <c:v>756.07830000000001</c:v>
                </c:pt>
                <c:pt idx="39">
                  <c:v>757.2817</c:v>
                </c:pt>
                <c:pt idx="40">
                  <c:v>758.27279999999996</c:v>
                </c:pt>
              </c:numCache>
            </c:numRef>
          </c:yVal>
          <c:smooth val="0"/>
        </c:ser>
        <c:dLbls>
          <c:showLegendKey val="0"/>
          <c:showVal val="0"/>
          <c:showCatName val="0"/>
          <c:showSerName val="0"/>
          <c:showPercent val="0"/>
          <c:showBubbleSize val="0"/>
        </c:dLbls>
        <c:axId val="228852072"/>
        <c:axId val="228852464"/>
      </c:scatterChart>
      <c:valAx>
        <c:axId val="228852072"/>
        <c:scaling>
          <c:orientation val="minMax"/>
          <c:max val="800"/>
          <c:min val="0"/>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228852464"/>
        <c:crossesAt val="150"/>
        <c:crossBetween val="midCat"/>
        <c:majorUnit val="200"/>
      </c:valAx>
      <c:valAx>
        <c:axId val="228852464"/>
        <c:scaling>
          <c:orientation val="minMax"/>
          <c:max val="900"/>
          <c:min val="0"/>
        </c:scaling>
        <c:delete val="1"/>
        <c:axPos val="l"/>
        <c:numFmt formatCode="General" sourceLinked="1"/>
        <c:majorTickMark val="out"/>
        <c:minorTickMark val="none"/>
        <c:tickLblPos val="nextTo"/>
        <c:crossAx val="228852072"/>
        <c:crossesAt val="150"/>
        <c:crossBetween val="midCat"/>
        <c:majorUnit val="200"/>
      </c:valAx>
    </c:plotArea>
    <c:plotVisOnly val="1"/>
    <c:dispBlanksAs val="gap"/>
    <c:showDLblsOverMax val="0"/>
  </c:chart>
  <c:txPr>
    <a:bodyPr/>
    <a:lstStyle/>
    <a:p>
      <a:pPr>
        <a:defRPr sz="1800"/>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970066716117255E-2"/>
          <c:y val="3.4023184287755075E-2"/>
          <c:w val="0.81043983716667289"/>
          <c:h val="0.93195363142448984"/>
        </c:manualLayout>
      </c:layout>
      <c:scatterChart>
        <c:scatterStyle val="lineMarker"/>
        <c:varyColors val="0"/>
        <c:ser>
          <c:idx val="1"/>
          <c:order val="0"/>
          <c:tx>
            <c:strRef>
              <c:f>Sheet1!$E$1</c:f>
              <c:strCache>
                <c:ptCount val="1"/>
                <c:pt idx="0">
                  <c:v>Best fit</c:v>
                </c:pt>
              </c:strCache>
            </c:strRef>
          </c:tx>
          <c:spPr>
            <a:ln w="9525">
              <a:solidFill>
                <a:schemeClr val="accent6">
                  <a:lumMod val="50000"/>
                </a:schemeClr>
              </a:solidFill>
            </a:ln>
          </c:spPr>
          <c:marker>
            <c:symbol val="none"/>
          </c:marker>
          <c:xVal>
            <c:numRef>
              <c:f>Sheet1!$E$5:$E$6</c:f>
              <c:numCache>
                <c:formatCode>General</c:formatCode>
                <c:ptCount val="2"/>
                <c:pt idx="0">
                  <c:v>200</c:v>
                </c:pt>
                <c:pt idx="1">
                  <c:v>800</c:v>
                </c:pt>
              </c:numCache>
            </c:numRef>
          </c:xVal>
          <c:yVal>
            <c:numRef>
              <c:f>Sheet1!$E$5:$E$6</c:f>
              <c:numCache>
                <c:formatCode>General</c:formatCode>
                <c:ptCount val="2"/>
                <c:pt idx="0">
                  <c:v>200</c:v>
                </c:pt>
                <c:pt idx="1">
                  <c:v>800</c:v>
                </c:pt>
              </c:numCache>
            </c:numRef>
          </c:yVal>
          <c:smooth val="1"/>
        </c:ser>
        <c:ser>
          <c:idx val="2"/>
          <c:order val="1"/>
          <c:tx>
            <c:strRef>
              <c:f>Sheet1!$F$1</c:f>
              <c:strCache>
                <c:ptCount val="1"/>
                <c:pt idx="0">
                  <c:v>Error bars X</c:v>
                </c:pt>
              </c:strCache>
            </c:strRef>
          </c:tx>
          <c:marker>
            <c:symbol val="none"/>
          </c:marker>
          <c:errBars>
            <c:errDir val="y"/>
            <c:errBarType val="both"/>
            <c:errValType val="fixedVal"/>
            <c:noEndCap val="1"/>
            <c:val val="100"/>
            <c:spPr>
              <a:ln w="19050">
                <a:solidFill>
                  <a:schemeClr val="bg1"/>
                </a:solidFill>
              </a:ln>
            </c:spPr>
          </c:errBars>
          <c:xVal>
            <c:numRef>
              <c:f>Sheet1!$F$2</c:f>
              <c:numCache>
                <c:formatCode>General</c:formatCode>
                <c:ptCount val="1"/>
                <c:pt idx="0">
                  <c:v>150</c:v>
                </c:pt>
              </c:numCache>
            </c:numRef>
          </c:xVal>
          <c:yVal>
            <c:numRef>
              <c:f>Sheet1!$G$2</c:f>
              <c:numCache>
                <c:formatCode>General</c:formatCode>
                <c:ptCount val="1"/>
                <c:pt idx="0">
                  <c:v>100</c:v>
                </c:pt>
              </c:numCache>
            </c:numRef>
          </c:yVal>
          <c:smooth val="0"/>
        </c:ser>
        <c:ser>
          <c:idx val="3"/>
          <c:order val="2"/>
          <c:tx>
            <c:strRef>
              <c:f>Sheet1!$F$1</c:f>
              <c:strCache>
                <c:ptCount val="1"/>
                <c:pt idx="0">
                  <c:v>Error bars X</c:v>
                </c:pt>
              </c:strCache>
            </c:strRef>
          </c:tx>
          <c:marker>
            <c:symbol val="none"/>
          </c:marker>
          <c:errBars>
            <c:errDir val="x"/>
            <c:errBarType val="both"/>
            <c:errValType val="fixedVal"/>
            <c:noEndCap val="1"/>
            <c:val val="100"/>
            <c:spPr>
              <a:ln w="19050">
                <a:solidFill>
                  <a:schemeClr val="bg1"/>
                </a:solidFill>
              </a:ln>
            </c:spPr>
          </c:errBars>
          <c:xVal>
            <c:numRef>
              <c:f>Sheet1!$F$3</c:f>
              <c:numCache>
                <c:formatCode>General</c:formatCode>
                <c:ptCount val="1"/>
                <c:pt idx="0">
                  <c:v>100</c:v>
                </c:pt>
              </c:numCache>
            </c:numRef>
          </c:xVal>
          <c:yVal>
            <c:numRef>
              <c:f>Sheet1!$G$3</c:f>
              <c:numCache>
                <c:formatCode>General</c:formatCode>
                <c:ptCount val="1"/>
                <c:pt idx="0">
                  <c:v>150</c:v>
                </c:pt>
              </c:numCache>
            </c:numRef>
          </c:yVal>
          <c:smooth val="0"/>
        </c:ser>
        <c:ser>
          <c:idx val="4"/>
          <c:order val="3"/>
          <c:tx>
            <c:strRef>
              <c:f>Sheet1!$C$1</c:f>
              <c:strCache>
                <c:ptCount val="1"/>
                <c:pt idx="0">
                  <c:v>X-values (Q5)</c:v>
                </c:pt>
              </c:strCache>
            </c:strRef>
          </c:tx>
          <c:spPr>
            <a:ln w="50800">
              <a:solidFill>
                <a:schemeClr val="tx1"/>
              </a:solidFill>
              <a:prstDash val="solid"/>
            </a:ln>
          </c:spPr>
          <c:marker>
            <c:symbol val="none"/>
          </c:marker>
          <c:xVal>
            <c:numRef>
              <c:f>Sheet1!$C$6:$C$46</c:f>
              <c:numCache>
                <c:formatCode>General</c:formatCode>
                <c:ptCount val="41"/>
                <c:pt idx="0">
                  <c:v>215.93979999999999</c:v>
                </c:pt>
                <c:pt idx="1">
                  <c:v>229.29400000000001</c:v>
                </c:pt>
                <c:pt idx="2">
                  <c:v>242.6482</c:v>
                </c:pt>
                <c:pt idx="3">
                  <c:v>256.0025</c:v>
                </c:pt>
                <c:pt idx="4">
                  <c:v>269.35680000000002</c:v>
                </c:pt>
                <c:pt idx="5">
                  <c:v>282.71100000000001</c:v>
                </c:pt>
                <c:pt idx="6">
                  <c:v>296.0652</c:v>
                </c:pt>
                <c:pt idx="7">
                  <c:v>309.41950000000003</c:v>
                </c:pt>
                <c:pt idx="8">
                  <c:v>322.77370000000002</c:v>
                </c:pt>
                <c:pt idx="9">
                  <c:v>336.12799999999999</c:v>
                </c:pt>
                <c:pt idx="10">
                  <c:v>349.48219999999998</c:v>
                </c:pt>
                <c:pt idx="11">
                  <c:v>362.8365</c:v>
                </c:pt>
                <c:pt idx="12">
                  <c:v>376.19069999999999</c:v>
                </c:pt>
                <c:pt idx="13">
                  <c:v>389.54500000000002</c:v>
                </c:pt>
                <c:pt idx="14">
                  <c:v>402.89920000000001</c:v>
                </c:pt>
                <c:pt idx="15">
                  <c:v>416.2534</c:v>
                </c:pt>
                <c:pt idx="16">
                  <c:v>429.60770000000002</c:v>
                </c:pt>
                <c:pt idx="17">
                  <c:v>442.96190000000001</c:v>
                </c:pt>
                <c:pt idx="18">
                  <c:v>456.31619999999998</c:v>
                </c:pt>
                <c:pt idx="19">
                  <c:v>469.67039999999997</c:v>
                </c:pt>
                <c:pt idx="20">
                  <c:v>483.0247</c:v>
                </c:pt>
                <c:pt idx="21">
                  <c:v>496.37889999999999</c:v>
                </c:pt>
                <c:pt idx="22">
                  <c:v>509.73320000000001</c:v>
                </c:pt>
                <c:pt idx="23">
                  <c:v>523.0874</c:v>
                </c:pt>
                <c:pt idx="24">
                  <c:v>536.44169999999997</c:v>
                </c:pt>
                <c:pt idx="25">
                  <c:v>549.79589999999996</c:v>
                </c:pt>
                <c:pt idx="26">
                  <c:v>563.15009999999995</c:v>
                </c:pt>
                <c:pt idx="27">
                  <c:v>576.50440000000003</c:v>
                </c:pt>
                <c:pt idx="28">
                  <c:v>589.85860000000002</c:v>
                </c:pt>
                <c:pt idx="29">
                  <c:v>603.21289999999999</c:v>
                </c:pt>
                <c:pt idx="30">
                  <c:v>616.56709999999998</c:v>
                </c:pt>
                <c:pt idx="31">
                  <c:v>629.92139999999995</c:v>
                </c:pt>
                <c:pt idx="32">
                  <c:v>643.27560000000005</c:v>
                </c:pt>
                <c:pt idx="33">
                  <c:v>656.62990000000002</c:v>
                </c:pt>
                <c:pt idx="34">
                  <c:v>669.98410000000001</c:v>
                </c:pt>
                <c:pt idx="35">
                  <c:v>683.33839999999998</c:v>
                </c:pt>
                <c:pt idx="36">
                  <c:v>696.69259999999997</c:v>
                </c:pt>
                <c:pt idx="37">
                  <c:v>710.04690000000005</c:v>
                </c:pt>
                <c:pt idx="38">
                  <c:v>723.40110000000004</c:v>
                </c:pt>
                <c:pt idx="39">
                  <c:v>736.75540000000001</c:v>
                </c:pt>
                <c:pt idx="40">
                  <c:v>750.1096</c:v>
                </c:pt>
              </c:numCache>
            </c:numRef>
          </c:xVal>
          <c:yVal>
            <c:numRef>
              <c:f>Sheet1!$D$6:$D$46</c:f>
              <c:numCache>
                <c:formatCode>General</c:formatCode>
                <c:ptCount val="41"/>
                <c:pt idx="0">
                  <c:v>521.86120000000005</c:v>
                </c:pt>
                <c:pt idx="1">
                  <c:v>522.39120000000003</c:v>
                </c:pt>
                <c:pt idx="2">
                  <c:v>524.27739999999994</c:v>
                </c:pt>
                <c:pt idx="3">
                  <c:v>527.26049999999998</c:v>
                </c:pt>
                <c:pt idx="4">
                  <c:v>531.16480000000001</c:v>
                </c:pt>
                <c:pt idx="5">
                  <c:v>535.70249999999999</c:v>
                </c:pt>
                <c:pt idx="6">
                  <c:v>540.84360000000004</c:v>
                </c:pt>
                <c:pt idx="7">
                  <c:v>546.64279999999997</c:v>
                </c:pt>
                <c:pt idx="8">
                  <c:v>553.10310000000004</c:v>
                </c:pt>
                <c:pt idx="9">
                  <c:v>560.08720000000005</c:v>
                </c:pt>
                <c:pt idx="10">
                  <c:v>567.55849999999998</c:v>
                </c:pt>
                <c:pt idx="11">
                  <c:v>575.548</c:v>
                </c:pt>
                <c:pt idx="12">
                  <c:v>583.90319999999997</c:v>
                </c:pt>
                <c:pt idx="13">
                  <c:v>592.58249999999998</c:v>
                </c:pt>
                <c:pt idx="14">
                  <c:v>601.57680000000005</c:v>
                </c:pt>
                <c:pt idx="15">
                  <c:v>610.8415</c:v>
                </c:pt>
                <c:pt idx="16">
                  <c:v>620.29349999999999</c:v>
                </c:pt>
                <c:pt idx="17">
                  <c:v>629.88109999999995</c:v>
                </c:pt>
                <c:pt idx="18">
                  <c:v>639.53030000000001</c:v>
                </c:pt>
                <c:pt idx="19">
                  <c:v>649.14359999999999</c:v>
                </c:pt>
                <c:pt idx="20">
                  <c:v>658.60299999999995</c:v>
                </c:pt>
                <c:pt idx="21">
                  <c:v>667.84199999999998</c:v>
                </c:pt>
                <c:pt idx="22">
                  <c:v>676.81050000000005</c:v>
                </c:pt>
                <c:pt idx="23">
                  <c:v>685.52340000000004</c:v>
                </c:pt>
                <c:pt idx="24">
                  <c:v>693.94119999999998</c:v>
                </c:pt>
                <c:pt idx="25">
                  <c:v>702.01409999999998</c:v>
                </c:pt>
                <c:pt idx="26">
                  <c:v>709.64030000000002</c:v>
                </c:pt>
                <c:pt idx="27">
                  <c:v>716.75</c:v>
                </c:pt>
                <c:pt idx="28">
                  <c:v>723.31259999999997</c:v>
                </c:pt>
                <c:pt idx="29">
                  <c:v>729.35640000000001</c:v>
                </c:pt>
                <c:pt idx="30">
                  <c:v>734.74239999999998</c:v>
                </c:pt>
                <c:pt idx="31">
                  <c:v>739.46439999999996</c:v>
                </c:pt>
                <c:pt idx="32">
                  <c:v>743.59299999999996</c:v>
                </c:pt>
                <c:pt idx="33">
                  <c:v>746.90129999999999</c:v>
                </c:pt>
                <c:pt idx="34">
                  <c:v>749.75019999999995</c:v>
                </c:pt>
                <c:pt idx="35">
                  <c:v>751.75229999999999</c:v>
                </c:pt>
                <c:pt idx="36">
                  <c:v>753.36289999999997</c:v>
                </c:pt>
                <c:pt idx="37">
                  <c:v>754.66089999999997</c:v>
                </c:pt>
                <c:pt idx="38">
                  <c:v>756.07830000000001</c:v>
                </c:pt>
                <c:pt idx="39">
                  <c:v>757.2817</c:v>
                </c:pt>
                <c:pt idx="40">
                  <c:v>758.27279999999996</c:v>
                </c:pt>
              </c:numCache>
            </c:numRef>
          </c:yVal>
          <c:smooth val="1"/>
        </c:ser>
        <c:ser>
          <c:idx val="0"/>
          <c:order val="4"/>
          <c:tx>
            <c:strRef>
              <c:f>Sheet1!$A$1</c:f>
              <c:strCache>
                <c:ptCount val="1"/>
                <c:pt idx="0">
                  <c:v>X-Values (Q1)</c:v>
                </c:pt>
              </c:strCache>
            </c:strRef>
          </c:tx>
          <c:spPr>
            <a:ln w="19050">
              <a:solidFill>
                <a:schemeClr val="accent6">
                  <a:lumMod val="60000"/>
                  <a:lumOff val="40000"/>
                </a:schemeClr>
              </a:solidFill>
              <a:prstDash val="sysDash"/>
            </a:ln>
          </c:spPr>
          <c:marker>
            <c:symbol val="none"/>
          </c:marker>
          <c:xVal>
            <c:numRef>
              <c:f>Sheet1!$A$6:$A$41</c:f>
              <c:numCache>
                <c:formatCode>General</c:formatCode>
                <c:ptCount val="36"/>
                <c:pt idx="0">
                  <c:v>190.8047</c:v>
                </c:pt>
                <c:pt idx="1">
                  <c:v>205.3329</c:v>
                </c:pt>
                <c:pt idx="2">
                  <c:v>219.86109999999999</c:v>
                </c:pt>
                <c:pt idx="3">
                  <c:v>234.38929999999999</c:v>
                </c:pt>
                <c:pt idx="4">
                  <c:v>248.91749999999999</c:v>
                </c:pt>
                <c:pt idx="5">
                  <c:v>263.44569999999999</c:v>
                </c:pt>
                <c:pt idx="6">
                  <c:v>277.97390000000001</c:v>
                </c:pt>
                <c:pt idx="7">
                  <c:v>292.50209999999998</c:v>
                </c:pt>
                <c:pt idx="8">
                  <c:v>307.03030000000001</c:v>
                </c:pt>
                <c:pt idx="9">
                  <c:v>321.55849999999998</c:v>
                </c:pt>
                <c:pt idx="10">
                  <c:v>336.08670000000001</c:v>
                </c:pt>
                <c:pt idx="11">
                  <c:v>350.61489999999998</c:v>
                </c:pt>
                <c:pt idx="12">
                  <c:v>365.1431</c:v>
                </c:pt>
                <c:pt idx="13">
                  <c:v>379.67129999999997</c:v>
                </c:pt>
                <c:pt idx="14">
                  <c:v>394.1995</c:v>
                </c:pt>
                <c:pt idx="15">
                  <c:v>408.72770000000003</c:v>
                </c:pt>
                <c:pt idx="16">
                  <c:v>423.2559</c:v>
                </c:pt>
                <c:pt idx="17">
                  <c:v>437.78410000000002</c:v>
                </c:pt>
                <c:pt idx="18">
                  <c:v>452.31229999999999</c:v>
                </c:pt>
                <c:pt idx="19">
                  <c:v>466.84050000000002</c:v>
                </c:pt>
                <c:pt idx="20">
                  <c:v>481.36869999999999</c:v>
                </c:pt>
                <c:pt idx="21">
                  <c:v>495.89690000000002</c:v>
                </c:pt>
                <c:pt idx="22">
                  <c:v>510.42500000000001</c:v>
                </c:pt>
                <c:pt idx="23">
                  <c:v>524.95320000000004</c:v>
                </c:pt>
                <c:pt idx="24">
                  <c:v>539.48140000000001</c:v>
                </c:pt>
                <c:pt idx="25">
                  <c:v>554.00959999999998</c:v>
                </c:pt>
                <c:pt idx="26">
                  <c:v>568.53779999999995</c:v>
                </c:pt>
                <c:pt idx="27">
                  <c:v>583.06600000000003</c:v>
                </c:pt>
                <c:pt idx="28">
                  <c:v>597.5942</c:v>
                </c:pt>
                <c:pt idx="29">
                  <c:v>612.12239999999997</c:v>
                </c:pt>
                <c:pt idx="30">
                  <c:v>626.65060000000005</c:v>
                </c:pt>
                <c:pt idx="31">
                  <c:v>641.17880000000002</c:v>
                </c:pt>
                <c:pt idx="32">
                  <c:v>655.70699999999999</c:v>
                </c:pt>
                <c:pt idx="33">
                  <c:v>670.23519999999996</c:v>
                </c:pt>
                <c:pt idx="34">
                  <c:v>684.76340000000005</c:v>
                </c:pt>
                <c:pt idx="35">
                  <c:v>900</c:v>
                </c:pt>
              </c:numCache>
            </c:numRef>
          </c:xVal>
          <c:yVal>
            <c:numRef>
              <c:f>Sheet1!$B$6:$B$40</c:f>
              <c:numCache>
                <c:formatCode>General</c:formatCode>
                <c:ptCount val="35"/>
                <c:pt idx="0">
                  <c:v>498.0788</c:v>
                </c:pt>
                <c:pt idx="1">
                  <c:v>500.59030000000001</c:v>
                </c:pt>
                <c:pt idx="2">
                  <c:v>503.23340000000002</c:v>
                </c:pt>
                <c:pt idx="3">
                  <c:v>506.22539999999998</c:v>
                </c:pt>
                <c:pt idx="4">
                  <c:v>509.54570000000001</c:v>
                </c:pt>
                <c:pt idx="5">
                  <c:v>513.2491</c:v>
                </c:pt>
                <c:pt idx="6">
                  <c:v>517.51559999999995</c:v>
                </c:pt>
                <c:pt idx="7">
                  <c:v>522.43129999999996</c:v>
                </c:pt>
                <c:pt idx="8">
                  <c:v>528.01649999999995</c:v>
                </c:pt>
                <c:pt idx="9">
                  <c:v>534.23829999999998</c:v>
                </c:pt>
                <c:pt idx="10">
                  <c:v>541.04240000000004</c:v>
                </c:pt>
                <c:pt idx="11">
                  <c:v>548.33640000000003</c:v>
                </c:pt>
                <c:pt idx="12">
                  <c:v>555.98749999999995</c:v>
                </c:pt>
                <c:pt idx="13">
                  <c:v>563.92290000000003</c:v>
                </c:pt>
                <c:pt idx="14">
                  <c:v>572.09199999999998</c:v>
                </c:pt>
                <c:pt idx="15">
                  <c:v>580.41200000000003</c:v>
                </c:pt>
                <c:pt idx="16">
                  <c:v>588.89559999999994</c:v>
                </c:pt>
                <c:pt idx="17">
                  <c:v>597.45849999999996</c:v>
                </c:pt>
                <c:pt idx="18">
                  <c:v>606.08770000000004</c:v>
                </c:pt>
                <c:pt idx="19">
                  <c:v>614.59519999999998</c:v>
                </c:pt>
                <c:pt idx="20">
                  <c:v>622.95609999999999</c:v>
                </c:pt>
                <c:pt idx="21">
                  <c:v>631.04539999999997</c:v>
                </c:pt>
                <c:pt idx="22">
                  <c:v>638.76530000000002</c:v>
                </c:pt>
                <c:pt idx="23">
                  <c:v>646.10059999999999</c:v>
                </c:pt>
                <c:pt idx="24">
                  <c:v>652.92079999999999</c:v>
                </c:pt>
                <c:pt idx="25">
                  <c:v>659.13350000000003</c:v>
                </c:pt>
                <c:pt idx="26">
                  <c:v>664.78020000000004</c:v>
                </c:pt>
                <c:pt idx="27">
                  <c:v>670.03229999999996</c:v>
                </c:pt>
                <c:pt idx="28">
                  <c:v>675.00480000000005</c:v>
                </c:pt>
                <c:pt idx="29">
                  <c:v>680.5675</c:v>
                </c:pt>
                <c:pt idx="30">
                  <c:v>686.79229999999995</c:v>
                </c:pt>
                <c:pt idx="31">
                  <c:v>691.89419999999996</c:v>
                </c:pt>
                <c:pt idx="32">
                  <c:v>696.71669999999995</c:v>
                </c:pt>
                <c:pt idx="33">
                  <c:v>701.2971</c:v>
                </c:pt>
                <c:pt idx="34">
                  <c:v>706.01649999999995</c:v>
                </c:pt>
              </c:numCache>
            </c:numRef>
          </c:yVal>
          <c:smooth val="0"/>
        </c:ser>
        <c:dLbls>
          <c:showLegendKey val="0"/>
          <c:showVal val="0"/>
          <c:showCatName val="0"/>
          <c:showSerName val="0"/>
          <c:showPercent val="0"/>
          <c:showBubbleSize val="0"/>
        </c:dLbls>
        <c:axId val="228853248"/>
        <c:axId val="228853640"/>
      </c:scatterChart>
      <c:valAx>
        <c:axId val="228853248"/>
        <c:scaling>
          <c:orientation val="minMax"/>
          <c:max val="800"/>
          <c:min val="0"/>
        </c:scaling>
        <c:delete val="0"/>
        <c:axPos val="b"/>
        <c:numFmt formatCode="General" sourceLinked="1"/>
        <c:majorTickMark val="out"/>
        <c:minorTickMark val="none"/>
        <c:tickLblPos val="nextTo"/>
        <c:spPr>
          <a:ln>
            <a:solidFill>
              <a:schemeClr val="tx1"/>
            </a:solidFill>
          </a:ln>
        </c:spPr>
        <c:txPr>
          <a:bodyPr/>
          <a:lstStyle/>
          <a:p>
            <a:pPr>
              <a:defRPr sz="2200"/>
            </a:pPr>
            <a:endParaRPr lang="en-US"/>
          </a:p>
        </c:txPr>
        <c:crossAx val="228853640"/>
        <c:crossesAt val="150"/>
        <c:crossBetween val="midCat"/>
        <c:majorUnit val="200"/>
      </c:valAx>
      <c:valAx>
        <c:axId val="228853640"/>
        <c:scaling>
          <c:orientation val="minMax"/>
          <c:max val="900"/>
          <c:min val="0"/>
        </c:scaling>
        <c:delete val="0"/>
        <c:axPos val="l"/>
        <c:numFmt formatCode="General" sourceLinked="1"/>
        <c:majorTickMark val="out"/>
        <c:minorTickMark val="none"/>
        <c:tickLblPos val="nextTo"/>
        <c:spPr>
          <a:ln>
            <a:solidFill>
              <a:schemeClr val="tx1"/>
            </a:solidFill>
          </a:ln>
        </c:spPr>
        <c:txPr>
          <a:bodyPr/>
          <a:lstStyle/>
          <a:p>
            <a:pPr>
              <a:defRPr sz="2200"/>
            </a:pPr>
            <a:endParaRPr lang="en-US"/>
          </a:p>
        </c:txPr>
        <c:crossAx val="228853248"/>
        <c:crossesAt val="150"/>
        <c:crossBetween val="midCat"/>
        <c:majorUnit val="200"/>
      </c:valAx>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092479305471433"/>
          <c:y val="2.0370370370370372E-2"/>
          <c:w val="0.65185089844538668"/>
          <c:h val="0.86786716243802853"/>
        </c:manualLayout>
      </c:layout>
      <c:barChart>
        <c:barDir val="bar"/>
        <c:grouping val="clustered"/>
        <c:varyColors val="0"/>
        <c:ser>
          <c:idx val="0"/>
          <c:order val="0"/>
          <c:tx>
            <c:strRef>
              <c:f>Sheet1!$B$1</c:f>
              <c:strCache>
                <c:ptCount val="1"/>
                <c:pt idx="0">
                  <c:v>Value Added</c:v>
                </c:pt>
              </c:strCache>
            </c:strRef>
          </c:tx>
          <c:spPr>
            <a:solidFill>
              <a:schemeClr val="tx2"/>
            </a:solidFill>
            <a:ln w="3175">
              <a:solidFill>
                <a:schemeClr val="tx1"/>
              </a:solidFill>
            </a:ln>
          </c:spPr>
          <c:invertIfNegative val="0"/>
          <c:dPt>
            <c:idx val="0"/>
            <c:invertIfNegative val="0"/>
            <c:bubble3D val="0"/>
            <c:spPr>
              <a:solidFill>
                <a:schemeClr val="accent2"/>
              </a:solidFill>
              <a:ln w="3175">
                <a:solidFill>
                  <a:schemeClr val="tx1"/>
                </a:solidFill>
              </a:ln>
            </c:spPr>
          </c:dPt>
          <c:dPt>
            <c:idx val="1"/>
            <c:invertIfNegative val="0"/>
            <c:bubble3D val="0"/>
            <c:spPr>
              <a:solidFill>
                <a:schemeClr val="accent2"/>
              </a:solidFill>
              <a:ln w="3175">
                <a:solidFill>
                  <a:schemeClr val="tx1"/>
                </a:solidFill>
              </a:ln>
            </c:spPr>
          </c:dPt>
          <c:dPt>
            <c:idx val="2"/>
            <c:invertIfNegative val="0"/>
            <c:bubble3D val="0"/>
            <c:spPr>
              <a:solidFill>
                <a:schemeClr val="accent2"/>
              </a:solidFill>
              <a:ln w="3175">
                <a:solidFill>
                  <a:schemeClr val="tx1"/>
                </a:solidFill>
              </a:ln>
            </c:spPr>
          </c:dPt>
          <c:cat>
            <c:strRef>
              <c:f>Sheet1!$A$2:$A$9</c:f>
              <c:strCache>
                <c:ptCount val="8"/>
                <c:pt idx="0">
                  <c:v>Gas</c:v>
                </c:pt>
                <c:pt idx="1">
                  <c:v>Construction and Trade</c:v>
                </c:pt>
                <c:pt idx="2">
                  <c:v>Services</c:v>
                </c:pt>
                <c:pt idx="3">
                  <c:v>Electricity and Water</c:v>
                </c:pt>
                <c:pt idx="4">
                  <c:v>Agriculture</c:v>
                </c:pt>
                <c:pt idx="5">
                  <c:v>Transport</c:v>
                </c:pt>
                <c:pt idx="6">
                  <c:v>Mining</c:v>
                </c:pt>
                <c:pt idx="7">
                  <c:v>Manufacturing</c:v>
                </c:pt>
              </c:strCache>
            </c:strRef>
          </c:cat>
          <c:val>
            <c:numRef>
              <c:f>Sheet1!$B$2:$B$9</c:f>
              <c:numCache>
                <c:formatCode>General</c:formatCode>
                <c:ptCount val="8"/>
                <c:pt idx="0">
                  <c:v>18.683</c:v>
                </c:pt>
                <c:pt idx="1">
                  <c:v>3.73</c:v>
                </c:pt>
                <c:pt idx="2">
                  <c:v>0.48299999999999998</c:v>
                </c:pt>
                <c:pt idx="3">
                  <c:v>-0.30199999999999999</c:v>
                </c:pt>
                <c:pt idx="4">
                  <c:v>-0.43</c:v>
                </c:pt>
                <c:pt idx="5">
                  <c:v>-0.65200000000000002</c:v>
                </c:pt>
                <c:pt idx="6">
                  <c:v>-2.7559999999999998</c:v>
                </c:pt>
                <c:pt idx="7">
                  <c:v>-3.2469999999999999</c:v>
                </c:pt>
              </c:numCache>
            </c:numRef>
          </c:val>
        </c:ser>
        <c:dLbls>
          <c:showLegendKey val="0"/>
          <c:showVal val="0"/>
          <c:showCatName val="0"/>
          <c:showSerName val="0"/>
          <c:showPercent val="0"/>
          <c:showBubbleSize val="0"/>
        </c:dLbls>
        <c:gapWidth val="30"/>
        <c:axId val="222740472"/>
        <c:axId val="222740864"/>
      </c:barChart>
      <c:catAx>
        <c:axId val="222740472"/>
        <c:scaling>
          <c:orientation val="maxMin"/>
        </c:scaling>
        <c:delete val="0"/>
        <c:axPos val="l"/>
        <c:numFmt formatCode="General" sourceLinked="0"/>
        <c:majorTickMark val="none"/>
        <c:minorTickMark val="none"/>
        <c:tickLblPos val="low"/>
        <c:spPr>
          <a:ln w="19050">
            <a:solidFill>
              <a:schemeClr val="tx1"/>
            </a:solidFill>
          </a:ln>
        </c:spPr>
        <c:txPr>
          <a:bodyPr/>
          <a:lstStyle/>
          <a:p>
            <a:pPr>
              <a:defRPr sz="2200"/>
            </a:pPr>
            <a:endParaRPr lang="en-US"/>
          </a:p>
        </c:txPr>
        <c:crossAx val="222740864"/>
        <c:crosses val="autoZero"/>
        <c:auto val="1"/>
        <c:lblAlgn val="ctr"/>
        <c:lblOffset val="100"/>
        <c:noMultiLvlLbl val="0"/>
      </c:catAx>
      <c:valAx>
        <c:axId val="222740864"/>
        <c:scaling>
          <c:orientation val="minMax"/>
          <c:max val="20"/>
          <c:min val="-5"/>
        </c:scaling>
        <c:delete val="0"/>
        <c:axPos val="b"/>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2740472"/>
        <c:crosses val="max"/>
        <c:crossBetween val="between"/>
        <c:majorUnit val="5"/>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0142337976983647E-2"/>
          <c:y val="3.1927014493824249E-2"/>
          <c:w val="0.96575509792045222"/>
          <c:h val="0.84553270319150897"/>
        </c:manualLayout>
      </c:layout>
      <c:barChart>
        <c:barDir val="col"/>
        <c:grouping val="stacked"/>
        <c:varyColors val="0"/>
        <c:ser>
          <c:idx val="0"/>
          <c:order val="0"/>
          <c:tx>
            <c:strRef>
              <c:f>Sheet1!$B$1</c:f>
              <c:strCache>
                <c:ptCount val="1"/>
                <c:pt idx="0">
                  <c:v>Solar PV</c:v>
                </c:pt>
              </c:strCache>
            </c:strRef>
          </c:tx>
          <c:spPr>
            <a:solidFill>
              <a:schemeClr val="accent3"/>
            </a:solidFill>
            <a:ln w="3175">
              <a:solidFill>
                <a:schemeClr val="tx1"/>
              </a:solidFill>
            </a:ln>
          </c:spPr>
          <c:invertIfNegative val="0"/>
          <c:cat>
            <c:strRef>
              <c:f>Sheet1!$A$2:$A$5</c:f>
              <c:strCache>
                <c:ptCount val="4"/>
                <c:pt idx="0">
                  <c:v>95 per cent</c:v>
                </c:pt>
                <c:pt idx="1">
                  <c:v>99 per cent</c:v>
                </c:pt>
                <c:pt idx="2">
                  <c:v>99.9 per cent</c:v>
                </c:pt>
                <c:pt idx="3">
                  <c:v>Grid-connected</c:v>
                </c:pt>
              </c:strCache>
            </c:strRef>
          </c:cat>
          <c:val>
            <c:numRef>
              <c:f>Sheet1!$B$2:$B$5</c:f>
              <c:numCache>
                <c:formatCode>#,##0</c:formatCode>
                <c:ptCount val="4"/>
                <c:pt idx="0">
                  <c:v>8200</c:v>
                </c:pt>
                <c:pt idx="1">
                  <c:v>11200</c:v>
                </c:pt>
                <c:pt idx="2">
                  <c:v>16200</c:v>
                </c:pt>
                <c:pt idx="3">
                  <c:v>0</c:v>
                </c:pt>
              </c:numCache>
            </c:numRef>
          </c:val>
        </c:ser>
        <c:ser>
          <c:idx val="1"/>
          <c:order val="1"/>
          <c:tx>
            <c:strRef>
              <c:f>Sheet1!$C$1</c:f>
              <c:strCache>
                <c:ptCount val="1"/>
                <c:pt idx="0">
                  <c:v>Battery</c:v>
                </c:pt>
              </c:strCache>
            </c:strRef>
          </c:tx>
          <c:spPr>
            <a:solidFill>
              <a:schemeClr val="accent2"/>
            </a:solidFill>
            <a:ln w="3175">
              <a:solidFill>
                <a:schemeClr val="tx1"/>
              </a:solidFill>
            </a:ln>
          </c:spPr>
          <c:invertIfNegative val="0"/>
          <c:cat>
            <c:strRef>
              <c:f>Sheet1!$A$2:$A$5</c:f>
              <c:strCache>
                <c:ptCount val="4"/>
                <c:pt idx="0">
                  <c:v>95 per cent</c:v>
                </c:pt>
                <c:pt idx="1">
                  <c:v>99 per cent</c:v>
                </c:pt>
                <c:pt idx="2">
                  <c:v>99.9 per cent</c:v>
                </c:pt>
                <c:pt idx="3">
                  <c:v>Grid-connected</c:v>
                </c:pt>
              </c:strCache>
            </c:strRef>
          </c:cat>
          <c:val>
            <c:numRef>
              <c:f>Sheet1!$C$2:$C$5</c:f>
              <c:numCache>
                <c:formatCode>#,##0</c:formatCode>
                <c:ptCount val="4"/>
                <c:pt idx="0">
                  <c:v>26000</c:v>
                </c:pt>
                <c:pt idx="1">
                  <c:v>41000</c:v>
                </c:pt>
                <c:pt idx="2">
                  <c:v>56000</c:v>
                </c:pt>
                <c:pt idx="3">
                  <c:v>0</c:v>
                </c:pt>
              </c:numCache>
            </c:numRef>
          </c:val>
        </c:ser>
        <c:ser>
          <c:idx val="3"/>
          <c:order val="2"/>
          <c:tx>
            <c:strRef>
              <c:f>Sheet1!$D$1</c:f>
              <c:strCache>
                <c:ptCount val="1"/>
                <c:pt idx="0">
                  <c:v>Grid</c:v>
                </c:pt>
              </c:strCache>
            </c:strRef>
          </c:tx>
          <c:spPr>
            <a:solidFill>
              <a:schemeClr val="tx2"/>
            </a:solidFill>
            <a:ln w="3175">
              <a:solidFill>
                <a:schemeClr val="tx1"/>
              </a:solidFill>
            </a:ln>
          </c:spPr>
          <c:invertIfNegative val="0"/>
          <c:dPt>
            <c:idx val="3"/>
            <c:invertIfNegative val="0"/>
            <c:bubble3D val="0"/>
          </c:dPt>
          <c:cat>
            <c:strRef>
              <c:f>Sheet1!$A$2:$A$5</c:f>
              <c:strCache>
                <c:ptCount val="4"/>
                <c:pt idx="0">
                  <c:v>95 per cent</c:v>
                </c:pt>
                <c:pt idx="1">
                  <c:v>99 per cent</c:v>
                </c:pt>
                <c:pt idx="2">
                  <c:v>99.9 per cent</c:v>
                </c:pt>
                <c:pt idx="3">
                  <c:v>Grid-connected</c:v>
                </c:pt>
              </c:strCache>
            </c:strRef>
          </c:cat>
          <c:val>
            <c:numRef>
              <c:f>Sheet1!$D$2:$D$5</c:f>
              <c:numCache>
                <c:formatCode>#,##0</c:formatCode>
                <c:ptCount val="4"/>
                <c:pt idx="0">
                  <c:v>0</c:v>
                </c:pt>
                <c:pt idx="1">
                  <c:v>0</c:v>
                </c:pt>
                <c:pt idx="2">
                  <c:v>0</c:v>
                </c:pt>
                <c:pt idx="3">
                  <c:v>12909.79</c:v>
                </c:pt>
              </c:numCache>
            </c:numRef>
          </c:val>
        </c:ser>
        <c:dLbls>
          <c:showLegendKey val="0"/>
          <c:showVal val="0"/>
          <c:showCatName val="0"/>
          <c:showSerName val="0"/>
          <c:showPercent val="0"/>
          <c:showBubbleSize val="0"/>
        </c:dLbls>
        <c:gapWidth val="60"/>
        <c:overlap val="100"/>
        <c:axId val="222741648"/>
        <c:axId val="222742040"/>
      </c:barChart>
      <c:catAx>
        <c:axId val="222741648"/>
        <c:scaling>
          <c:orientation val="minMax"/>
        </c:scaling>
        <c:delete val="0"/>
        <c:axPos val="b"/>
        <c:numFmt formatCode="General" sourceLinked="0"/>
        <c:majorTickMark val="none"/>
        <c:minorTickMark val="none"/>
        <c:tickLblPos val="nextTo"/>
        <c:spPr>
          <a:ln>
            <a:solidFill>
              <a:schemeClr val="tx1"/>
            </a:solidFill>
          </a:ln>
        </c:spPr>
        <c:txPr>
          <a:bodyPr/>
          <a:lstStyle/>
          <a:p>
            <a:pPr>
              <a:defRPr sz="2200"/>
            </a:pPr>
            <a:endParaRPr lang="en-US"/>
          </a:p>
        </c:txPr>
        <c:crossAx val="222742040"/>
        <c:crosses val="autoZero"/>
        <c:auto val="1"/>
        <c:lblAlgn val="ctr"/>
        <c:lblOffset val="100"/>
        <c:noMultiLvlLbl val="0"/>
      </c:catAx>
      <c:valAx>
        <c:axId val="222742040"/>
        <c:scaling>
          <c:orientation val="minMax"/>
          <c:max val="80000"/>
          <c:min val="0"/>
        </c:scaling>
        <c:delete val="1"/>
        <c:axPos val="l"/>
        <c:numFmt formatCode="#,##0" sourceLinked="1"/>
        <c:majorTickMark val="out"/>
        <c:minorTickMark val="none"/>
        <c:tickLblPos val="nextTo"/>
        <c:crossAx val="222741648"/>
        <c:crosses val="autoZero"/>
        <c:crossBetween val="between"/>
        <c:majorUnit val="20000"/>
        <c:dispUnits>
          <c:builtInUnit val="thousands"/>
        </c:dispUnits>
      </c:valAx>
    </c:plotArea>
    <c:plotVisOnly val="1"/>
    <c:dispBlanksAs val="gap"/>
    <c:showDLblsOverMax val="0"/>
  </c:chart>
  <c:txPr>
    <a:bodyPr/>
    <a:lstStyle/>
    <a:p>
      <a:pPr>
        <a:defRPr sz="1800"/>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396910963052696E-2"/>
          <c:y val="3.2013852435112275E-2"/>
          <c:w val="0.8899282253179891"/>
          <c:h val="0.88585331000291634"/>
        </c:manualLayout>
      </c:layout>
      <c:lineChart>
        <c:grouping val="standard"/>
        <c:varyColors val="0"/>
        <c:ser>
          <c:idx val="0"/>
          <c:order val="0"/>
          <c:tx>
            <c:strRef>
              <c:f>Sheet1!$B$1</c:f>
              <c:strCache>
                <c:ptCount val="1"/>
                <c:pt idx="0">
                  <c:v>USA</c:v>
                </c:pt>
              </c:strCache>
            </c:strRef>
          </c:tx>
          <c:spPr>
            <a:ln w="50800">
              <a:solidFill>
                <a:schemeClr val="tx2"/>
              </a:solidFill>
            </a:ln>
          </c:spPr>
          <c:marker>
            <c:symbol val="none"/>
          </c:marker>
          <c:cat>
            <c:numRef>
              <c:f>Sheet1!$A$2:$A$62</c:f>
              <c:numCache>
                <c:formatCode>mmm\-yy</c:formatCode>
                <c:ptCount val="61"/>
                <c:pt idx="0">
                  <c:v>39995</c:v>
                </c:pt>
                <c:pt idx="1">
                  <c:v>40026</c:v>
                </c:pt>
                <c:pt idx="2">
                  <c:v>40057</c:v>
                </c:pt>
                <c:pt idx="3">
                  <c:v>40087</c:v>
                </c:pt>
                <c:pt idx="4">
                  <c:v>40118</c:v>
                </c:pt>
                <c:pt idx="5">
                  <c:v>40148</c:v>
                </c:pt>
                <c:pt idx="6">
                  <c:v>40179</c:v>
                </c:pt>
                <c:pt idx="7">
                  <c:v>40210</c:v>
                </c:pt>
                <c:pt idx="8">
                  <c:v>40238</c:v>
                </c:pt>
                <c:pt idx="9">
                  <c:v>40269</c:v>
                </c:pt>
                <c:pt idx="10">
                  <c:v>40299</c:v>
                </c:pt>
                <c:pt idx="11">
                  <c:v>40330</c:v>
                </c:pt>
                <c:pt idx="12">
                  <c:v>40360</c:v>
                </c:pt>
                <c:pt idx="13">
                  <c:v>40391</c:v>
                </c:pt>
                <c:pt idx="14">
                  <c:v>40422</c:v>
                </c:pt>
                <c:pt idx="15">
                  <c:v>40452</c:v>
                </c:pt>
                <c:pt idx="16">
                  <c:v>40483</c:v>
                </c:pt>
                <c:pt idx="17">
                  <c:v>40513</c:v>
                </c:pt>
                <c:pt idx="18">
                  <c:v>40544</c:v>
                </c:pt>
                <c:pt idx="19">
                  <c:v>40575</c:v>
                </c:pt>
                <c:pt idx="20">
                  <c:v>40603</c:v>
                </c:pt>
                <c:pt idx="21">
                  <c:v>40634</c:v>
                </c:pt>
                <c:pt idx="22">
                  <c:v>40664</c:v>
                </c:pt>
                <c:pt idx="23">
                  <c:v>40695</c:v>
                </c:pt>
                <c:pt idx="24">
                  <c:v>40725</c:v>
                </c:pt>
                <c:pt idx="25">
                  <c:v>40756</c:v>
                </c:pt>
                <c:pt idx="26">
                  <c:v>40787</c:v>
                </c:pt>
                <c:pt idx="27">
                  <c:v>40817</c:v>
                </c:pt>
                <c:pt idx="28">
                  <c:v>40848</c:v>
                </c:pt>
                <c:pt idx="29">
                  <c:v>40878</c:v>
                </c:pt>
                <c:pt idx="30">
                  <c:v>40909</c:v>
                </c:pt>
                <c:pt idx="31">
                  <c:v>40940</c:v>
                </c:pt>
                <c:pt idx="32">
                  <c:v>40969</c:v>
                </c:pt>
                <c:pt idx="33">
                  <c:v>41000</c:v>
                </c:pt>
                <c:pt idx="34">
                  <c:v>41030</c:v>
                </c:pt>
                <c:pt idx="35">
                  <c:v>41061</c:v>
                </c:pt>
                <c:pt idx="36">
                  <c:v>41091</c:v>
                </c:pt>
                <c:pt idx="37">
                  <c:v>41122</c:v>
                </c:pt>
                <c:pt idx="38">
                  <c:v>41153</c:v>
                </c:pt>
                <c:pt idx="39">
                  <c:v>41183</c:v>
                </c:pt>
                <c:pt idx="40">
                  <c:v>41214</c:v>
                </c:pt>
                <c:pt idx="41">
                  <c:v>41244</c:v>
                </c:pt>
                <c:pt idx="42">
                  <c:v>41275</c:v>
                </c:pt>
                <c:pt idx="43">
                  <c:v>41306</c:v>
                </c:pt>
                <c:pt idx="44">
                  <c:v>41334</c:v>
                </c:pt>
                <c:pt idx="45">
                  <c:v>41365</c:v>
                </c:pt>
                <c:pt idx="46">
                  <c:v>41395</c:v>
                </c:pt>
                <c:pt idx="47">
                  <c:v>41426</c:v>
                </c:pt>
                <c:pt idx="48">
                  <c:v>41456</c:v>
                </c:pt>
                <c:pt idx="49">
                  <c:v>41487</c:v>
                </c:pt>
                <c:pt idx="50">
                  <c:v>41518</c:v>
                </c:pt>
                <c:pt idx="51">
                  <c:v>41548</c:v>
                </c:pt>
                <c:pt idx="52">
                  <c:v>41579</c:v>
                </c:pt>
                <c:pt idx="53">
                  <c:v>41609</c:v>
                </c:pt>
                <c:pt idx="54">
                  <c:v>41640</c:v>
                </c:pt>
                <c:pt idx="55">
                  <c:v>41671</c:v>
                </c:pt>
                <c:pt idx="56">
                  <c:v>41699</c:v>
                </c:pt>
                <c:pt idx="57">
                  <c:v>41730</c:v>
                </c:pt>
                <c:pt idx="58">
                  <c:v>41760</c:v>
                </c:pt>
                <c:pt idx="59">
                  <c:v>41791</c:v>
                </c:pt>
                <c:pt idx="60">
                  <c:v>41821</c:v>
                </c:pt>
              </c:numCache>
            </c:numRef>
          </c:cat>
          <c:val>
            <c:numRef>
              <c:f>Sheet1!$B$2:$B$62</c:f>
              <c:numCache>
                <c:formatCode>General</c:formatCode>
                <c:ptCount val="61"/>
                <c:pt idx="0">
                  <c:v>3.8773239187001414</c:v>
                </c:pt>
                <c:pt idx="1">
                  <c:v>3.5521660064853839</c:v>
                </c:pt>
                <c:pt idx="2">
                  <c:v>3.187013695712487</c:v>
                </c:pt>
                <c:pt idx="3">
                  <c:v>4.159281255357179</c:v>
                </c:pt>
                <c:pt idx="4">
                  <c:v>3.8084673860641107</c:v>
                </c:pt>
                <c:pt idx="5">
                  <c:v>5.6654112586836645</c:v>
                </c:pt>
                <c:pt idx="6">
                  <c:v>6.1731231022322612</c:v>
                </c:pt>
                <c:pt idx="7">
                  <c:v>5.6785799667231611</c:v>
                </c:pt>
                <c:pt idx="8">
                  <c:v>4.438555723375992</c:v>
                </c:pt>
                <c:pt idx="9">
                  <c:v>4.079497812077916</c:v>
                </c:pt>
                <c:pt idx="10">
                  <c:v>4.6361491368859058</c:v>
                </c:pt>
                <c:pt idx="11">
                  <c:v>5.328040993370462</c:v>
                </c:pt>
                <c:pt idx="12">
                  <c:v>4.876240178983414</c:v>
                </c:pt>
                <c:pt idx="13">
                  <c:v>4.5718843622806355</c:v>
                </c:pt>
                <c:pt idx="14">
                  <c:v>3.8246924213832827</c:v>
                </c:pt>
                <c:pt idx="15">
                  <c:v>3.3295016912330704</c:v>
                </c:pt>
                <c:pt idx="16">
                  <c:v>3.6702301630211616</c:v>
                </c:pt>
                <c:pt idx="17">
                  <c:v>3.9485337059154824</c:v>
                </c:pt>
                <c:pt idx="18">
                  <c:v>4.288228064425093</c:v>
                </c:pt>
                <c:pt idx="19">
                  <c:v>3.7973845509944466</c:v>
                </c:pt>
                <c:pt idx="20">
                  <c:v>3.6396011027984918</c:v>
                </c:pt>
                <c:pt idx="21">
                  <c:v>3.6861641032921844</c:v>
                </c:pt>
                <c:pt idx="22">
                  <c:v>3.810768297750704</c:v>
                </c:pt>
                <c:pt idx="23">
                  <c:v>4.0118218910565506</c:v>
                </c:pt>
                <c:pt idx="24">
                  <c:v>3.8155801553096667</c:v>
                </c:pt>
                <c:pt idx="25">
                  <c:v>3.5912385250266468</c:v>
                </c:pt>
                <c:pt idx="26">
                  <c:v>3.7775971162455133</c:v>
                </c:pt>
                <c:pt idx="27">
                  <c:v>3.2155332374778189</c:v>
                </c:pt>
                <c:pt idx="28">
                  <c:v>3.0644446042023143</c:v>
                </c:pt>
                <c:pt idx="29">
                  <c:v>2.9507744340607358</c:v>
                </c:pt>
                <c:pt idx="30">
                  <c:v>2.3859237836969984</c:v>
                </c:pt>
                <c:pt idx="31">
                  <c:v>2.2058984646162121</c:v>
                </c:pt>
                <c:pt idx="32">
                  <c:v>1.9722011254295024</c:v>
                </c:pt>
                <c:pt idx="33">
                  <c:v>1.7637930535331416</c:v>
                </c:pt>
                <c:pt idx="34">
                  <c:v>2.373216943442062</c:v>
                </c:pt>
                <c:pt idx="35">
                  <c:v>2.2817056783739185</c:v>
                </c:pt>
                <c:pt idx="36">
                  <c:v>2.6502400383271407</c:v>
                </c:pt>
                <c:pt idx="37">
                  <c:v>2.6095670460721672</c:v>
                </c:pt>
                <c:pt idx="38">
                  <c:v>2.5718135419379218</c:v>
                </c:pt>
                <c:pt idx="39">
                  <c:v>3.0274273031740915</c:v>
                </c:pt>
                <c:pt idx="40">
                  <c:v>3.2123394598739199</c:v>
                </c:pt>
                <c:pt idx="41">
                  <c:v>3.0458346130794247</c:v>
                </c:pt>
                <c:pt idx="42">
                  <c:v>3.0417031270879598</c:v>
                </c:pt>
                <c:pt idx="43">
                  <c:v>3.062936971730073</c:v>
                </c:pt>
                <c:pt idx="44">
                  <c:v>3.4700456782097175</c:v>
                </c:pt>
                <c:pt idx="45">
                  <c:v>3.8058837911092449</c:v>
                </c:pt>
                <c:pt idx="46">
                  <c:v>3.9714020458612707</c:v>
                </c:pt>
                <c:pt idx="47">
                  <c:v>3.9067947620869461</c:v>
                </c:pt>
                <c:pt idx="48">
                  <c:v>3.7928515974714667</c:v>
                </c:pt>
                <c:pt idx="49">
                  <c:v>3.6260691662885982</c:v>
                </c:pt>
                <c:pt idx="50">
                  <c:v>3.675211634438126</c:v>
                </c:pt>
                <c:pt idx="51">
                  <c:v>3.6668905709057111</c:v>
                </c:pt>
                <c:pt idx="52">
                  <c:v>3.7878240345859449</c:v>
                </c:pt>
                <c:pt idx="53">
                  <c:v>4.5089770793725288</c:v>
                </c:pt>
                <c:pt idx="54">
                  <c:v>5.0805240528137121</c:v>
                </c:pt>
                <c:pt idx="55">
                  <c:v>6.3230474240232617</c:v>
                </c:pt>
                <c:pt idx="56">
                  <c:v>5.0104880639668137</c:v>
                </c:pt>
                <c:pt idx="57">
                  <c:v>4.725641385532926</c:v>
                </c:pt>
                <c:pt idx="58">
                  <c:v>4.6368507283051379</c:v>
                </c:pt>
                <c:pt idx="59">
                  <c:v>4.593871201532985</c:v>
                </c:pt>
                <c:pt idx="60">
                  <c:v>4.0730601784519402</c:v>
                </c:pt>
              </c:numCache>
            </c:numRef>
          </c:val>
          <c:smooth val="0"/>
        </c:ser>
        <c:ser>
          <c:idx val="1"/>
          <c:order val="1"/>
          <c:tx>
            <c:strRef>
              <c:f>Sheet1!$C$1</c:f>
              <c:strCache>
                <c:ptCount val="1"/>
                <c:pt idx="0">
                  <c:v>Europe</c:v>
                </c:pt>
              </c:strCache>
            </c:strRef>
          </c:tx>
          <c:spPr>
            <a:ln w="50800">
              <a:solidFill>
                <a:schemeClr val="accent2"/>
              </a:solidFill>
              <a:tailEnd type="none"/>
            </a:ln>
            <a:effectLst/>
          </c:spPr>
          <c:marker>
            <c:symbol val="none"/>
          </c:marker>
          <c:cat>
            <c:numRef>
              <c:f>Sheet1!$A$2:$A$62</c:f>
              <c:numCache>
                <c:formatCode>mmm\-yy</c:formatCode>
                <c:ptCount val="61"/>
                <c:pt idx="0">
                  <c:v>39995</c:v>
                </c:pt>
                <c:pt idx="1">
                  <c:v>40026</c:v>
                </c:pt>
                <c:pt idx="2">
                  <c:v>40057</c:v>
                </c:pt>
                <c:pt idx="3">
                  <c:v>40087</c:v>
                </c:pt>
                <c:pt idx="4">
                  <c:v>40118</c:v>
                </c:pt>
                <c:pt idx="5">
                  <c:v>40148</c:v>
                </c:pt>
                <c:pt idx="6">
                  <c:v>40179</c:v>
                </c:pt>
                <c:pt idx="7">
                  <c:v>40210</c:v>
                </c:pt>
                <c:pt idx="8">
                  <c:v>40238</c:v>
                </c:pt>
                <c:pt idx="9">
                  <c:v>40269</c:v>
                </c:pt>
                <c:pt idx="10">
                  <c:v>40299</c:v>
                </c:pt>
                <c:pt idx="11">
                  <c:v>40330</c:v>
                </c:pt>
                <c:pt idx="12">
                  <c:v>40360</c:v>
                </c:pt>
                <c:pt idx="13">
                  <c:v>40391</c:v>
                </c:pt>
                <c:pt idx="14">
                  <c:v>40422</c:v>
                </c:pt>
                <c:pt idx="15">
                  <c:v>40452</c:v>
                </c:pt>
                <c:pt idx="16">
                  <c:v>40483</c:v>
                </c:pt>
                <c:pt idx="17">
                  <c:v>40513</c:v>
                </c:pt>
                <c:pt idx="18">
                  <c:v>40544</c:v>
                </c:pt>
                <c:pt idx="19">
                  <c:v>40575</c:v>
                </c:pt>
                <c:pt idx="20">
                  <c:v>40603</c:v>
                </c:pt>
                <c:pt idx="21">
                  <c:v>40634</c:v>
                </c:pt>
                <c:pt idx="22">
                  <c:v>40664</c:v>
                </c:pt>
                <c:pt idx="23">
                  <c:v>40695</c:v>
                </c:pt>
                <c:pt idx="24">
                  <c:v>40725</c:v>
                </c:pt>
                <c:pt idx="25">
                  <c:v>40756</c:v>
                </c:pt>
                <c:pt idx="26">
                  <c:v>40787</c:v>
                </c:pt>
                <c:pt idx="27">
                  <c:v>40817</c:v>
                </c:pt>
                <c:pt idx="28">
                  <c:v>40848</c:v>
                </c:pt>
                <c:pt idx="29">
                  <c:v>40878</c:v>
                </c:pt>
                <c:pt idx="30">
                  <c:v>40909</c:v>
                </c:pt>
                <c:pt idx="31">
                  <c:v>40940</c:v>
                </c:pt>
                <c:pt idx="32">
                  <c:v>40969</c:v>
                </c:pt>
                <c:pt idx="33">
                  <c:v>41000</c:v>
                </c:pt>
                <c:pt idx="34">
                  <c:v>41030</c:v>
                </c:pt>
                <c:pt idx="35">
                  <c:v>41061</c:v>
                </c:pt>
                <c:pt idx="36">
                  <c:v>41091</c:v>
                </c:pt>
                <c:pt idx="37">
                  <c:v>41122</c:v>
                </c:pt>
                <c:pt idx="38">
                  <c:v>41153</c:v>
                </c:pt>
                <c:pt idx="39">
                  <c:v>41183</c:v>
                </c:pt>
                <c:pt idx="40">
                  <c:v>41214</c:v>
                </c:pt>
                <c:pt idx="41">
                  <c:v>41244</c:v>
                </c:pt>
                <c:pt idx="42">
                  <c:v>41275</c:v>
                </c:pt>
                <c:pt idx="43">
                  <c:v>41306</c:v>
                </c:pt>
                <c:pt idx="44">
                  <c:v>41334</c:v>
                </c:pt>
                <c:pt idx="45">
                  <c:v>41365</c:v>
                </c:pt>
                <c:pt idx="46">
                  <c:v>41395</c:v>
                </c:pt>
                <c:pt idx="47">
                  <c:v>41426</c:v>
                </c:pt>
                <c:pt idx="48">
                  <c:v>41456</c:v>
                </c:pt>
                <c:pt idx="49">
                  <c:v>41487</c:v>
                </c:pt>
                <c:pt idx="50">
                  <c:v>41518</c:v>
                </c:pt>
                <c:pt idx="51">
                  <c:v>41548</c:v>
                </c:pt>
                <c:pt idx="52">
                  <c:v>41579</c:v>
                </c:pt>
                <c:pt idx="53">
                  <c:v>41609</c:v>
                </c:pt>
                <c:pt idx="54">
                  <c:v>41640</c:v>
                </c:pt>
                <c:pt idx="55">
                  <c:v>41671</c:v>
                </c:pt>
                <c:pt idx="56">
                  <c:v>41699</c:v>
                </c:pt>
                <c:pt idx="57">
                  <c:v>41730</c:v>
                </c:pt>
                <c:pt idx="58">
                  <c:v>41760</c:v>
                </c:pt>
                <c:pt idx="59">
                  <c:v>41791</c:v>
                </c:pt>
                <c:pt idx="60">
                  <c:v>41821</c:v>
                </c:pt>
              </c:numCache>
            </c:numRef>
          </c:cat>
          <c:val>
            <c:numRef>
              <c:f>Sheet1!$C$2:$C$62</c:f>
              <c:numCache>
                <c:formatCode>General</c:formatCode>
                <c:ptCount val="61"/>
                <c:pt idx="0">
                  <c:v>7.6283849146746334</c:v>
                </c:pt>
                <c:pt idx="1">
                  <c:v>7.8086942929822607</c:v>
                </c:pt>
                <c:pt idx="2">
                  <c:v>7.6726795145968509</c:v>
                </c:pt>
                <c:pt idx="3">
                  <c:v>7.8570634173579643</c:v>
                </c:pt>
                <c:pt idx="4">
                  <c:v>8.0592110670498016</c:v>
                </c:pt>
                <c:pt idx="5">
                  <c:v>8.4582017785089381</c:v>
                </c:pt>
                <c:pt idx="6">
                  <c:v>9.3549885997079176</c:v>
                </c:pt>
                <c:pt idx="7">
                  <c:v>9.3655010040226809</c:v>
                </c:pt>
                <c:pt idx="8">
                  <c:v>9.2340654668128792</c:v>
                </c:pt>
                <c:pt idx="9">
                  <c:v>7.6581601005581588</c:v>
                </c:pt>
                <c:pt idx="10">
                  <c:v>8.1099143948894454</c:v>
                </c:pt>
                <c:pt idx="11">
                  <c:v>8.6007836173953809</c:v>
                </c:pt>
                <c:pt idx="12">
                  <c:v>8.4738190115909422</c:v>
                </c:pt>
                <c:pt idx="13">
                  <c:v>8.9738496774149521</c:v>
                </c:pt>
                <c:pt idx="14">
                  <c:v>8.1120042134925523</c:v>
                </c:pt>
                <c:pt idx="15">
                  <c:v>8.0435870669742524</c:v>
                </c:pt>
                <c:pt idx="16">
                  <c:v>8.4585893353952031</c:v>
                </c:pt>
                <c:pt idx="17">
                  <c:v>8.1447743443253735</c:v>
                </c:pt>
                <c:pt idx="18">
                  <c:v>9.1712003603340762</c:v>
                </c:pt>
                <c:pt idx="19">
                  <c:v>8.7225500987283162</c:v>
                </c:pt>
                <c:pt idx="20">
                  <c:v>8.5873800350570004</c:v>
                </c:pt>
                <c:pt idx="21">
                  <c:v>9.0016641783205316</c:v>
                </c:pt>
                <c:pt idx="22">
                  <c:v>9.1091500392450033</c:v>
                </c:pt>
                <c:pt idx="23">
                  <c:v>9.0484265997450422</c:v>
                </c:pt>
                <c:pt idx="24">
                  <c:v>9.501988603669357</c:v>
                </c:pt>
                <c:pt idx="25">
                  <c:v>9.5762817177379951</c:v>
                </c:pt>
                <c:pt idx="26">
                  <c:v>10.505966911353605</c:v>
                </c:pt>
                <c:pt idx="27">
                  <c:v>10.29186927466275</c:v>
                </c:pt>
                <c:pt idx="28">
                  <c:v>10.698549837181822</c:v>
                </c:pt>
                <c:pt idx="29">
                  <c:v>10.752171044246337</c:v>
                </c:pt>
                <c:pt idx="30">
                  <c:v>10.194733486334526</c:v>
                </c:pt>
                <c:pt idx="31">
                  <c:v>9.7370557822055712</c:v>
                </c:pt>
                <c:pt idx="32">
                  <c:v>10.898503056826158</c:v>
                </c:pt>
                <c:pt idx="33">
                  <c:v>10.347006046822045</c:v>
                </c:pt>
                <c:pt idx="34">
                  <c:v>11.333488644320015</c:v>
                </c:pt>
                <c:pt idx="35">
                  <c:v>10.678070317903357</c:v>
                </c:pt>
                <c:pt idx="36">
                  <c:v>10.014317306596869</c:v>
                </c:pt>
                <c:pt idx="37">
                  <c:v>10.27902602793462</c:v>
                </c:pt>
                <c:pt idx="38">
                  <c:v>10.02839839685806</c:v>
                </c:pt>
                <c:pt idx="39">
                  <c:v>10.567796518585633</c:v>
                </c:pt>
                <c:pt idx="40">
                  <c:v>10.741089827673395</c:v>
                </c:pt>
                <c:pt idx="41">
                  <c:v>10.753223562870614</c:v>
                </c:pt>
                <c:pt idx="42">
                  <c:v>10.815772802393099</c:v>
                </c:pt>
                <c:pt idx="43">
                  <c:v>10.848861919128183</c:v>
                </c:pt>
                <c:pt idx="44">
                  <c:v>10.782576492238048</c:v>
                </c:pt>
                <c:pt idx="45">
                  <c:v>11.765500967138795</c:v>
                </c:pt>
                <c:pt idx="46">
                  <c:v>12.063105495077979</c:v>
                </c:pt>
                <c:pt idx="47">
                  <c:v>12.171718129659277</c:v>
                </c:pt>
                <c:pt idx="48">
                  <c:v>12.156911533438981</c:v>
                </c:pt>
                <c:pt idx="49">
                  <c:v>12.321542868369374</c:v>
                </c:pt>
                <c:pt idx="50">
                  <c:v>11.445612580951423</c:v>
                </c:pt>
                <c:pt idx="51">
                  <c:v>11.347071766376706</c:v>
                </c:pt>
                <c:pt idx="52">
                  <c:v>11.902416001698123</c:v>
                </c:pt>
                <c:pt idx="53">
                  <c:v>12.224906837636587</c:v>
                </c:pt>
                <c:pt idx="54">
                  <c:v>12.526223998491941</c:v>
                </c:pt>
                <c:pt idx="55">
                  <c:v>11.961635258812192</c:v>
                </c:pt>
                <c:pt idx="56">
                  <c:v>11.17481707479223</c:v>
                </c:pt>
                <c:pt idx="57">
                  <c:v>10.942431227857377</c:v>
                </c:pt>
                <c:pt idx="58">
                  <c:v>10.366219710402719</c:v>
                </c:pt>
                <c:pt idx="59">
                  <c:v>9.8227527004677544</c:v>
                </c:pt>
                <c:pt idx="60">
                  <c:v>9.4160123330381023</c:v>
                </c:pt>
              </c:numCache>
            </c:numRef>
          </c:val>
          <c:smooth val="0"/>
        </c:ser>
        <c:ser>
          <c:idx val="2"/>
          <c:order val="2"/>
          <c:tx>
            <c:strRef>
              <c:f>Sheet1!$D$1</c:f>
              <c:strCache>
                <c:ptCount val="1"/>
                <c:pt idx="0">
                  <c:v>Japan</c:v>
                </c:pt>
              </c:strCache>
            </c:strRef>
          </c:tx>
          <c:spPr>
            <a:ln w="50800">
              <a:solidFill>
                <a:schemeClr val="accent3"/>
              </a:solidFill>
            </a:ln>
          </c:spPr>
          <c:marker>
            <c:symbol val="none"/>
          </c:marker>
          <c:cat>
            <c:numRef>
              <c:f>Sheet1!$A$2:$A$62</c:f>
              <c:numCache>
                <c:formatCode>mmm\-yy</c:formatCode>
                <c:ptCount val="61"/>
                <c:pt idx="0">
                  <c:v>39995</c:v>
                </c:pt>
                <c:pt idx="1">
                  <c:v>40026</c:v>
                </c:pt>
                <c:pt idx="2">
                  <c:v>40057</c:v>
                </c:pt>
                <c:pt idx="3">
                  <c:v>40087</c:v>
                </c:pt>
                <c:pt idx="4">
                  <c:v>40118</c:v>
                </c:pt>
                <c:pt idx="5">
                  <c:v>40148</c:v>
                </c:pt>
                <c:pt idx="6">
                  <c:v>40179</c:v>
                </c:pt>
                <c:pt idx="7">
                  <c:v>40210</c:v>
                </c:pt>
                <c:pt idx="8">
                  <c:v>40238</c:v>
                </c:pt>
                <c:pt idx="9">
                  <c:v>40269</c:v>
                </c:pt>
                <c:pt idx="10">
                  <c:v>40299</c:v>
                </c:pt>
                <c:pt idx="11">
                  <c:v>40330</c:v>
                </c:pt>
                <c:pt idx="12">
                  <c:v>40360</c:v>
                </c:pt>
                <c:pt idx="13">
                  <c:v>40391</c:v>
                </c:pt>
                <c:pt idx="14">
                  <c:v>40422</c:v>
                </c:pt>
                <c:pt idx="15">
                  <c:v>40452</c:v>
                </c:pt>
                <c:pt idx="16">
                  <c:v>40483</c:v>
                </c:pt>
                <c:pt idx="17">
                  <c:v>40513</c:v>
                </c:pt>
                <c:pt idx="18">
                  <c:v>40544</c:v>
                </c:pt>
                <c:pt idx="19">
                  <c:v>40575</c:v>
                </c:pt>
                <c:pt idx="20">
                  <c:v>40603</c:v>
                </c:pt>
                <c:pt idx="21">
                  <c:v>40634</c:v>
                </c:pt>
                <c:pt idx="22">
                  <c:v>40664</c:v>
                </c:pt>
                <c:pt idx="23">
                  <c:v>40695</c:v>
                </c:pt>
                <c:pt idx="24">
                  <c:v>40725</c:v>
                </c:pt>
                <c:pt idx="25">
                  <c:v>40756</c:v>
                </c:pt>
                <c:pt idx="26">
                  <c:v>40787</c:v>
                </c:pt>
                <c:pt idx="27">
                  <c:v>40817</c:v>
                </c:pt>
                <c:pt idx="28">
                  <c:v>40848</c:v>
                </c:pt>
                <c:pt idx="29">
                  <c:v>40878</c:v>
                </c:pt>
                <c:pt idx="30">
                  <c:v>40909</c:v>
                </c:pt>
                <c:pt idx="31">
                  <c:v>40940</c:v>
                </c:pt>
                <c:pt idx="32">
                  <c:v>40969</c:v>
                </c:pt>
                <c:pt idx="33">
                  <c:v>41000</c:v>
                </c:pt>
                <c:pt idx="34">
                  <c:v>41030</c:v>
                </c:pt>
                <c:pt idx="35">
                  <c:v>41061</c:v>
                </c:pt>
                <c:pt idx="36">
                  <c:v>41091</c:v>
                </c:pt>
                <c:pt idx="37">
                  <c:v>41122</c:v>
                </c:pt>
                <c:pt idx="38">
                  <c:v>41153</c:v>
                </c:pt>
                <c:pt idx="39">
                  <c:v>41183</c:v>
                </c:pt>
                <c:pt idx="40">
                  <c:v>41214</c:v>
                </c:pt>
                <c:pt idx="41">
                  <c:v>41244</c:v>
                </c:pt>
                <c:pt idx="42">
                  <c:v>41275</c:v>
                </c:pt>
                <c:pt idx="43">
                  <c:v>41306</c:v>
                </c:pt>
                <c:pt idx="44">
                  <c:v>41334</c:v>
                </c:pt>
                <c:pt idx="45">
                  <c:v>41365</c:v>
                </c:pt>
                <c:pt idx="46">
                  <c:v>41395</c:v>
                </c:pt>
                <c:pt idx="47">
                  <c:v>41426</c:v>
                </c:pt>
                <c:pt idx="48">
                  <c:v>41456</c:v>
                </c:pt>
                <c:pt idx="49">
                  <c:v>41487</c:v>
                </c:pt>
                <c:pt idx="50">
                  <c:v>41518</c:v>
                </c:pt>
                <c:pt idx="51">
                  <c:v>41548</c:v>
                </c:pt>
                <c:pt idx="52">
                  <c:v>41579</c:v>
                </c:pt>
                <c:pt idx="53">
                  <c:v>41609</c:v>
                </c:pt>
                <c:pt idx="54">
                  <c:v>41640</c:v>
                </c:pt>
                <c:pt idx="55">
                  <c:v>41671</c:v>
                </c:pt>
                <c:pt idx="56">
                  <c:v>41699</c:v>
                </c:pt>
                <c:pt idx="57">
                  <c:v>41730</c:v>
                </c:pt>
                <c:pt idx="58">
                  <c:v>41760</c:v>
                </c:pt>
                <c:pt idx="59">
                  <c:v>41791</c:v>
                </c:pt>
                <c:pt idx="60">
                  <c:v>41821</c:v>
                </c:pt>
              </c:numCache>
            </c:numRef>
          </c:cat>
          <c:val>
            <c:numRef>
              <c:f>Sheet1!$D$2:$D$62</c:f>
              <c:numCache>
                <c:formatCode>General</c:formatCode>
                <c:ptCount val="61"/>
                <c:pt idx="0">
                  <c:v>8.6348285016182125</c:v>
                </c:pt>
                <c:pt idx="1">
                  <c:v>8.7565704788355987</c:v>
                </c:pt>
                <c:pt idx="2">
                  <c:v>9.0608641673079227</c:v>
                </c:pt>
                <c:pt idx="3">
                  <c:v>9.4077996181522998</c:v>
                </c:pt>
                <c:pt idx="4">
                  <c:v>9.4213312473962478</c:v>
                </c:pt>
                <c:pt idx="5">
                  <c:v>10.306123515386671</c:v>
                </c:pt>
                <c:pt idx="6">
                  <c:v>10.651930201031059</c:v>
                </c:pt>
                <c:pt idx="7">
                  <c:v>11.196030745718023</c:v>
                </c:pt>
                <c:pt idx="8">
                  <c:v>10.774799794422195</c:v>
                </c:pt>
                <c:pt idx="9">
                  <c:v>11.181728444697951</c:v>
                </c:pt>
                <c:pt idx="10">
                  <c:v>12.705904395844676</c:v>
                </c:pt>
                <c:pt idx="11">
                  <c:v>11.645505466447492</c:v>
                </c:pt>
                <c:pt idx="12">
                  <c:v>11.930799901891726</c:v>
                </c:pt>
                <c:pt idx="13">
                  <c:v>12.000532704708755</c:v>
                </c:pt>
                <c:pt idx="14">
                  <c:v>10.806208511452036</c:v>
                </c:pt>
                <c:pt idx="15">
                  <c:v>10.79917057363371</c:v>
                </c:pt>
                <c:pt idx="16">
                  <c:v>10.674168614165776</c:v>
                </c:pt>
                <c:pt idx="17">
                  <c:v>10.017886064244594</c:v>
                </c:pt>
                <c:pt idx="18">
                  <c:v>10.9271846124688</c:v>
                </c:pt>
                <c:pt idx="19">
                  <c:v>11.20139446439256</c:v>
                </c:pt>
                <c:pt idx="20">
                  <c:v>11.455949886682232</c:v>
                </c:pt>
                <c:pt idx="21">
                  <c:v>11.286835683048622</c:v>
                </c:pt>
                <c:pt idx="22">
                  <c:v>12.036459420788786</c:v>
                </c:pt>
                <c:pt idx="23">
                  <c:v>12.805375655779534</c:v>
                </c:pt>
                <c:pt idx="24">
                  <c:v>14.023863071111641</c:v>
                </c:pt>
                <c:pt idx="25">
                  <c:v>14.661189863881944</c:v>
                </c:pt>
                <c:pt idx="26">
                  <c:v>15.754108907624254</c:v>
                </c:pt>
                <c:pt idx="27">
                  <c:v>14.852014504942392</c:v>
                </c:pt>
                <c:pt idx="28">
                  <c:v>15.858804440628179</c:v>
                </c:pt>
                <c:pt idx="29">
                  <c:v>15.368237537656517</c:v>
                </c:pt>
                <c:pt idx="30">
                  <c:v>14.878078301890826</c:v>
                </c:pt>
                <c:pt idx="31">
                  <c:v>14.036421239995981</c:v>
                </c:pt>
                <c:pt idx="32">
                  <c:v>14.877321633127771</c:v>
                </c:pt>
                <c:pt idx="33">
                  <c:v>15.266817153148116</c:v>
                </c:pt>
                <c:pt idx="34">
                  <c:v>16.669186047316035</c:v>
                </c:pt>
                <c:pt idx="35">
                  <c:v>15.984578717836179</c:v>
                </c:pt>
                <c:pt idx="36">
                  <c:v>16.294634898694451</c:v>
                </c:pt>
                <c:pt idx="37">
                  <c:v>16.310368670443662</c:v>
                </c:pt>
                <c:pt idx="38">
                  <c:v>15.232666517971222</c:v>
                </c:pt>
                <c:pt idx="39">
                  <c:v>13.962632705903298</c:v>
                </c:pt>
                <c:pt idx="40">
                  <c:v>13.619302401952742</c:v>
                </c:pt>
                <c:pt idx="41">
                  <c:v>14.054891866313501</c:v>
                </c:pt>
                <c:pt idx="42">
                  <c:v>14.478738823085626</c:v>
                </c:pt>
                <c:pt idx="43">
                  <c:v>15.181032778932982</c:v>
                </c:pt>
                <c:pt idx="44">
                  <c:v>14.779487744626206</c:v>
                </c:pt>
                <c:pt idx="45">
                  <c:v>14.798223266121775</c:v>
                </c:pt>
                <c:pt idx="46">
                  <c:v>15.920550946311215</c:v>
                </c:pt>
                <c:pt idx="47">
                  <c:v>16.960758232687969</c:v>
                </c:pt>
                <c:pt idx="48">
                  <c:v>16.94631547376796</c:v>
                </c:pt>
                <c:pt idx="49">
                  <c:v>16.513407967917715</c:v>
                </c:pt>
                <c:pt idx="50">
                  <c:v>15.220121263202959</c:v>
                </c:pt>
                <c:pt idx="51">
                  <c:v>15.269146704095306</c:v>
                </c:pt>
                <c:pt idx="52">
                  <c:v>16.050543469890638</c:v>
                </c:pt>
                <c:pt idx="53">
                  <c:v>17.337140606102793</c:v>
                </c:pt>
                <c:pt idx="54">
                  <c:v>18.016579297226979</c:v>
                </c:pt>
                <c:pt idx="55">
                  <c:v>17.741328047583394</c:v>
                </c:pt>
                <c:pt idx="56">
                  <c:v>16.998457958438546</c:v>
                </c:pt>
                <c:pt idx="57">
                  <c:v>17.122406366796397</c:v>
                </c:pt>
                <c:pt idx="58">
                  <c:v>16.585951536644352</c:v>
                </c:pt>
                <c:pt idx="59">
                  <c:v>15.539189176543259</c:v>
                </c:pt>
                <c:pt idx="60">
                  <c:v>14.855024535383681</c:v>
                </c:pt>
              </c:numCache>
            </c:numRef>
          </c:val>
          <c:smooth val="0"/>
        </c:ser>
        <c:dLbls>
          <c:showLegendKey val="0"/>
          <c:showVal val="0"/>
          <c:showCatName val="0"/>
          <c:showSerName val="0"/>
          <c:showPercent val="0"/>
          <c:showBubbleSize val="0"/>
        </c:dLbls>
        <c:smooth val="0"/>
        <c:axId val="222743216"/>
        <c:axId val="222743608"/>
      </c:lineChart>
      <c:dateAx>
        <c:axId val="222743216"/>
        <c:scaling>
          <c:orientation val="minMax"/>
        </c:scaling>
        <c:delete val="0"/>
        <c:axPos val="b"/>
        <c:numFmt formatCode="mmm\-yy" sourceLinked="1"/>
        <c:majorTickMark val="out"/>
        <c:minorTickMark val="none"/>
        <c:tickLblPos val="nextTo"/>
        <c:spPr>
          <a:ln>
            <a:solidFill>
              <a:schemeClr val="tx1"/>
            </a:solidFill>
          </a:ln>
        </c:spPr>
        <c:txPr>
          <a:bodyPr/>
          <a:lstStyle/>
          <a:p>
            <a:pPr>
              <a:defRPr sz="2200"/>
            </a:pPr>
            <a:endParaRPr lang="en-US"/>
          </a:p>
        </c:txPr>
        <c:crossAx val="222743608"/>
        <c:crosses val="autoZero"/>
        <c:auto val="1"/>
        <c:lblOffset val="100"/>
        <c:baseTimeUnit val="months"/>
        <c:majorUnit val="12"/>
        <c:minorUnit val="12"/>
      </c:dateAx>
      <c:valAx>
        <c:axId val="222743608"/>
        <c:scaling>
          <c:orientation val="minMax"/>
          <c:max val="20"/>
        </c:scaling>
        <c:delete val="0"/>
        <c:axPos val="l"/>
        <c:majorGridlines>
          <c:spPr>
            <a:ln>
              <a:solidFill>
                <a:schemeClr val="accent6">
                  <a:lumMod val="60000"/>
                  <a:lumOff val="40000"/>
                </a:schemeClr>
              </a:solidFill>
            </a:ln>
          </c:spPr>
        </c:majorGridlines>
        <c:numFmt formatCode="General" sourceLinked="1"/>
        <c:majorTickMark val="out"/>
        <c:minorTickMark val="none"/>
        <c:tickLblPos val="nextTo"/>
        <c:spPr>
          <a:ln>
            <a:solidFill>
              <a:schemeClr val="tx1"/>
            </a:solidFill>
          </a:ln>
        </c:spPr>
        <c:txPr>
          <a:bodyPr/>
          <a:lstStyle/>
          <a:p>
            <a:pPr>
              <a:defRPr sz="2200"/>
            </a:pPr>
            <a:endParaRPr lang="en-US"/>
          </a:p>
        </c:txPr>
        <c:crossAx val="222743216"/>
        <c:crosses val="autoZero"/>
        <c:crossBetween val="midCat"/>
        <c:majorUnit val="4"/>
      </c:valAx>
    </c:plotArea>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616495053502899E-2"/>
          <c:y val="5.9629629629629637E-2"/>
          <c:w val="0.87109297395517871"/>
          <c:h val="0.86319130941965583"/>
        </c:manualLayout>
      </c:layout>
      <c:lineChart>
        <c:grouping val="standard"/>
        <c:varyColors val="0"/>
        <c:ser>
          <c:idx val="0"/>
          <c:order val="0"/>
          <c:tx>
            <c:strRef>
              <c:f>Sheet1!$B$1</c:f>
              <c:strCache>
                <c:ptCount val="1"/>
                <c:pt idx="0">
                  <c:v>VIC</c:v>
                </c:pt>
              </c:strCache>
            </c:strRef>
          </c:tx>
          <c:spPr>
            <a:ln w="50800" cmpd="sng">
              <a:solidFill>
                <a:schemeClr val="tx2"/>
              </a:solidFill>
            </a:ln>
          </c:spPr>
          <c:marker>
            <c:symbol val="none"/>
          </c:marker>
          <c:cat>
            <c:numRef>
              <c:f>Sheet1!$A$2:$A$16</c:f>
              <c:numCache>
                <c:formatCode>General</c:formatCode>
                <c:ptCount val="15"/>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numCache>
            </c:numRef>
          </c:cat>
          <c:val>
            <c:numRef>
              <c:f>Sheet1!$B$2:$B$16</c:f>
              <c:numCache>
                <c:formatCode>General</c:formatCode>
                <c:ptCount val="15"/>
                <c:pt idx="0">
                  <c:v>5.3564147236534829</c:v>
                </c:pt>
                <c:pt idx="1">
                  <c:v>5.7652324065264118</c:v>
                </c:pt>
                <c:pt idx="2">
                  <c:v>5.2472757753562451</c:v>
                </c:pt>
                <c:pt idx="3">
                  <c:v>5.5798823970974594</c:v>
                </c:pt>
                <c:pt idx="4">
                  <c:v>5.1424640256836556</c:v>
                </c:pt>
                <c:pt idx="5">
                  <c:v>4.9678628816282799</c:v>
                </c:pt>
                <c:pt idx="6">
                  <c:v>5.4931907852870037</c:v>
                </c:pt>
                <c:pt idx="7">
                  <c:v>6.0850061679937202</c:v>
                </c:pt>
                <c:pt idx="8">
                  <c:v>6.5092228474591005</c:v>
                </c:pt>
                <c:pt idx="9">
                  <c:v>7.0381354162315679</c:v>
                </c:pt>
                <c:pt idx="10">
                  <c:v>8.3473651387589651</c:v>
                </c:pt>
                <c:pt idx="11">
                  <c:v>9.0499230043216912</c:v>
                </c:pt>
                <c:pt idx="12">
                  <c:v>9.3333872056981573</c:v>
                </c:pt>
                <c:pt idx="13">
                  <c:v>9.0312312411540852</c:v>
                </c:pt>
                <c:pt idx="14">
                  <c:v>8.9168673974327675</c:v>
                </c:pt>
              </c:numCache>
            </c:numRef>
          </c:val>
          <c:smooth val="0"/>
        </c:ser>
        <c:ser>
          <c:idx val="1"/>
          <c:order val="1"/>
          <c:tx>
            <c:strRef>
              <c:f>Sheet1!$C$1</c:f>
              <c:strCache>
                <c:ptCount val="1"/>
                <c:pt idx="0">
                  <c:v>NSW</c:v>
                </c:pt>
              </c:strCache>
            </c:strRef>
          </c:tx>
          <c:spPr>
            <a:ln w="50800" cmpd="sng"/>
          </c:spPr>
          <c:marker>
            <c:symbol val="none"/>
          </c:marker>
          <c:cat>
            <c:numRef>
              <c:f>Sheet1!$A$2:$A$16</c:f>
              <c:numCache>
                <c:formatCode>General</c:formatCode>
                <c:ptCount val="15"/>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numCache>
            </c:numRef>
          </c:cat>
          <c:val>
            <c:numRef>
              <c:f>Sheet1!$C$2:$C$16</c:f>
              <c:numCache>
                <c:formatCode>General</c:formatCode>
                <c:ptCount val="15"/>
                <c:pt idx="0">
                  <c:v>7.1583032991405604</c:v>
                </c:pt>
                <c:pt idx="1">
                  <c:v>7.2124704570199425</c:v>
                </c:pt>
                <c:pt idx="2">
                  <c:v>7.8137392861711659</c:v>
                </c:pt>
                <c:pt idx="3">
                  <c:v>7.7661021719754197</c:v>
                </c:pt>
                <c:pt idx="4">
                  <c:v>7.9744994967005951</c:v>
                </c:pt>
                <c:pt idx="5">
                  <c:v>7.9373445208078595</c:v>
                </c:pt>
                <c:pt idx="6">
                  <c:v>8.2928989913225539</c:v>
                </c:pt>
                <c:pt idx="7">
                  <c:v>7.8522226956398242</c:v>
                </c:pt>
                <c:pt idx="8">
                  <c:v>8.1268374632507356</c:v>
                </c:pt>
                <c:pt idx="9">
                  <c:v>8.6190378430164909</c:v>
                </c:pt>
                <c:pt idx="10">
                  <c:v>9.7904327253812991</c:v>
                </c:pt>
                <c:pt idx="11">
                  <c:v>9.7502117526728771</c:v>
                </c:pt>
                <c:pt idx="12">
                  <c:v>9.9040026775798342</c:v>
                </c:pt>
                <c:pt idx="13">
                  <c:v>9.8841361218392478</c:v>
                </c:pt>
                <c:pt idx="14">
                  <c:v>9.7773270799002834</c:v>
                </c:pt>
              </c:numCache>
            </c:numRef>
          </c:val>
          <c:smooth val="0"/>
        </c:ser>
        <c:ser>
          <c:idx val="2"/>
          <c:order val="2"/>
          <c:tx>
            <c:strRef>
              <c:f>Sheet1!$D$1</c:f>
              <c:strCache>
                <c:ptCount val="1"/>
                <c:pt idx="0">
                  <c:v>QLD</c:v>
                </c:pt>
              </c:strCache>
            </c:strRef>
          </c:tx>
          <c:spPr>
            <a:ln w="50800" cmpd="sng"/>
          </c:spPr>
          <c:marker>
            <c:symbol val="none"/>
          </c:marker>
          <c:cat>
            <c:numRef>
              <c:f>Sheet1!$A$2:$A$16</c:f>
              <c:numCache>
                <c:formatCode>General</c:formatCode>
                <c:ptCount val="15"/>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numCache>
            </c:numRef>
          </c:cat>
          <c:val>
            <c:numRef>
              <c:f>Sheet1!$D$2:$D$16</c:f>
              <c:numCache>
                <c:formatCode>General</c:formatCode>
                <c:ptCount val="15"/>
                <c:pt idx="0">
                  <c:v>8.2950673974226028</c:v>
                </c:pt>
                <c:pt idx="1">
                  <c:v>6.6272705639723952</c:v>
                </c:pt>
                <c:pt idx="2">
                  <c:v>6.5017052463536746</c:v>
                </c:pt>
                <c:pt idx="3">
                  <c:v>6.1560962637947085</c:v>
                </c:pt>
                <c:pt idx="4">
                  <c:v>6.4379963729597911</c:v>
                </c:pt>
                <c:pt idx="5">
                  <c:v>6.9869551384028004</c:v>
                </c:pt>
                <c:pt idx="6">
                  <c:v>8.3630566364029413</c:v>
                </c:pt>
                <c:pt idx="7">
                  <c:v>8.3138261723174498</c:v>
                </c:pt>
                <c:pt idx="8">
                  <c:v>8.6540982434397122</c:v>
                </c:pt>
                <c:pt idx="9">
                  <c:v>9.7052967816745763</c:v>
                </c:pt>
                <c:pt idx="10">
                  <c:v>11.310278808184755</c:v>
                </c:pt>
                <c:pt idx="11">
                  <c:v>11.869642097723663</c:v>
                </c:pt>
                <c:pt idx="12">
                  <c:v>11.174002146969846</c:v>
                </c:pt>
                <c:pt idx="13">
                  <c:v>11.464562676029166</c:v>
                </c:pt>
                <c:pt idx="14">
                  <c:v>11.3823888732262</c:v>
                </c:pt>
              </c:numCache>
            </c:numRef>
          </c:val>
          <c:smooth val="0"/>
        </c:ser>
        <c:ser>
          <c:idx val="3"/>
          <c:order val="3"/>
          <c:tx>
            <c:strRef>
              <c:f>Sheet1!$E$1</c:f>
              <c:strCache>
                <c:ptCount val="1"/>
                <c:pt idx="0">
                  <c:v>WA</c:v>
                </c:pt>
              </c:strCache>
            </c:strRef>
          </c:tx>
          <c:spPr>
            <a:ln w="50800" cmpd="sng">
              <a:solidFill>
                <a:schemeClr val="bg2"/>
              </a:solidFill>
            </a:ln>
          </c:spPr>
          <c:marker>
            <c:symbol val="none"/>
          </c:marker>
          <c:cat>
            <c:numRef>
              <c:f>Sheet1!$A$2:$A$16</c:f>
              <c:numCache>
                <c:formatCode>General</c:formatCode>
                <c:ptCount val="15"/>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numCache>
            </c:numRef>
          </c:cat>
          <c:val>
            <c:numRef>
              <c:f>Sheet1!$E$2:$E$16</c:f>
              <c:numCache>
                <c:formatCode>General</c:formatCode>
                <c:ptCount val="15"/>
                <c:pt idx="0">
                  <c:v>6.7793730354260466</c:v>
                </c:pt>
                <c:pt idx="1">
                  <c:v>5.5124284482082651</c:v>
                </c:pt>
                <c:pt idx="2">
                  <c:v>5.3578962171283928</c:v>
                </c:pt>
                <c:pt idx="3">
                  <c:v>4.3869932745110134</c:v>
                </c:pt>
                <c:pt idx="4">
                  <c:v>4.4925792218210994</c:v>
                </c:pt>
                <c:pt idx="5">
                  <c:v>4.299346540815268</c:v>
                </c:pt>
                <c:pt idx="6">
                  <c:v>4.5463917525773194</c:v>
                </c:pt>
                <c:pt idx="7">
                  <c:v>4.7004061515995073</c:v>
                </c:pt>
                <c:pt idx="8">
                  <c:v>5.0405610951495694</c:v>
                </c:pt>
                <c:pt idx="9">
                  <c:v>5.4992120893773491</c:v>
                </c:pt>
                <c:pt idx="10">
                  <c:v>5.9659090909090908</c:v>
                </c:pt>
                <c:pt idx="11">
                  <c:v>6.1870040746300665</c:v>
                </c:pt>
                <c:pt idx="12">
                  <c:v>6.7557402299674028</c:v>
                </c:pt>
                <c:pt idx="13">
                  <c:v>7.1626950111434944</c:v>
                </c:pt>
                <c:pt idx="14">
                  <c:v>7.5392118096744438</c:v>
                </c:pt>
              </c:numCache>
            </c:numRef>
          </c:val>
          <c:smooth val="0"/>
        </c:ser>
        <c:dLbls>
          <c:showLegendKey val="0"/>
          <c:showVal val="0"/>
          <c:showCatName val="0"/>
          <c:showSerName val="0"/>
          <c:showPercent val="0"/>
          <c:showBubbleSize val="0"/>
        </c:dLbls>
        <c:smooth val="0"/>
        <c:axId val="222604056"/>
        <c:axId val="222604448"/>
      </c:lineChart>
      <c:catAx>
        <c:axId val="222604056"/>
        <c:scaling>
          <c:orientation val="minMax"/>
        </c:scaling>
        <c:delete val="0"/>
        <c:axPos val="b"/>
        <c:numFmt formatCode="General" sourceLinked="0"/>
        <c:majorTickMark val="out"/>
        <c:minorTickMark val="none"/>
        <c:tickLblPos val="nextTo"/>
        <c:spPr>
          <a:ln>
            <a:solidFill>
              <a:srgbClr val="000000"/>
            </a:solidFill>
          </a:ln>
        </c:spPr>
        <c:txPr>
          <a:bodyPr/>
          <a:lstStyle/>
          <a:p>
            <a:pPr>
              <a:defRPr sz="2200"/>
            </a:pPr>
            <a:endParaRPr lang="en-US"/>
          </a:p>
        </c:txPr>
        <c:crossAx val="222604448"/>
        <c:crosses val="autoZero"/>
        <c:auto val="1"/>
        <c:lblAlgn val="ctr"/>
        <c:lblOffset val="100"/>
        <c:tickLblSkip val="2"/>
        <c:tickMarkSkip val="2"/>
        <c:noMultiLvlLbl val="0"/>
      </c:catAx>
      <c:valAx>
        <c:axId val="222604448"/>
        <c:scaling>
          <c:orientation val="minMax"/>
          <c:max val="12"/>
          <c:min val="0"/>
        </c:scaling>
        <c:delete val="0"/>
        <c:axPos val="l"/>
        <c:majorGridlines>
          <c:spPr>
            <a:ln>
              <a:solidFill>
                <a:schemeClr val="bg1">
                  <a:lumMod val="75000"/>
                </a:schemeClr>
              </a:solidFill>
            </a:ln>
          </c:spPr>
        </c:majorGridlines>
        <c:numFmt formatCode="#,##0" sourceLinked="0"/>
        <c:majorTickMark val="out"/>
        <c:minorTickMark val="none"/>
        <c:tickLblPos val="nextTo"/>
        <c:spPr>
          <a:ln>
            <a:solidFill>
              <a:schemeClr val="tx1"/>
            </a:solidFill>
          </a:ln>
        </c:spPr>
        <c:txPr>
          <a:bodyPr/>
          <a:lstStyle/>
          <a:p>
            <a:pPr>
              <a:defRPr sz="2200"/>
            </a:pPr>
            <a:endParaRPr lang="en-US"/>
          </a:p>
        </c:txPr>
        <c:crossAx val="222604056"/>
        <c:crossesAt val="1"/>
        <c:crossBetween val="midCat"/>
        <c:majorUnit val="3"/>
      </c:valAx>
      <c:spPr>
        <a:ln>
          <a:noFill/>
        </a:ln>
      </c:spPr>
    </c:plotArea>
    <c:plotVisOnly val="1"/>
    <c:dispBlanksAs val="gap"/>
    <c:showDLblsOverMax val="0"/>
  </c:chart>
  <c:spPr>
    <a:ln>
      <a:noFill/>
    </a:ln>
  </c:spPr>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cdr:x>
      <cdr:y>0.02751</cdr:y>
    </cdr:from>
    <cdr:to>
      <cdr:x>0.14538</cdr:x>
      <cdr:y>0.10101</cdr:y>
    </cdr:to>
    <cdr:sp macro="" textlink="">
      <cdr:nvSpPr>
        <cdr:cNvPr id="2" name="TextBox 1"/>
        <cdr:cNvSpPr txBox="1"/>
      </cdr:nvSpPr>
      <cdr:spPr>
        <a:xfrm xmlns:a="http://schemas.openxmlformats.org/drawingml/2006/main">
          <a:off x="-15552" y="188664"/>
          <a:ext cx="1440134" cy="50406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2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bwMode="auto">
          <a:xfrm>
            <a:off x="0" y="0"/>
            <a:ext cx="4308130" cy="719113"/>
          </a:xfrm>
          <a:prstGeom prst="rect">
            <a:avLst/>
          </a:prstGeom>
          <a:noFill/>
          <a:ln w="9525">
            <a:noFill/>
            <a:miter lim="800000"/>
            <a:headEnd/>
            <a:tailEnd/>
          </a:ln>
          <a:effectLst/>
        </p:spPr>
        <p:txBody>
          <a:bodyPr vert="horz" wrap="square" lIns="132890" tIns="66445" rIns="132890" bIns="66445" numCol="1" anchor="t" anchorCtr="0" compatLnSpc="1">
            <a:prstTxWarp prst="textNoShape">
              <a:avLst/>
            </a:prstTxWarp>
          </a:bodyPr>
          <a:lstStyle>
            <a:lvl1pPr>
              <a:defRPr sz="1700"/>
            </a:lvl1pPr>
          </a:lstStyle>
          <a:p>
            <a:endParaRPr lang="en-US"/>
          </a:p>
        </p:txBody>
      </p:sp>
      <p:sp>
        <p:nvSpPr>
          <p:cNvPr id="125955" name="Rectangle 3"/>
          <p:cNvSpPr>
            <a:spLocks noGrp="1" noChangeArrowheads="1"/>
          </p:cNvSpPr>
          <p:nvPr>
            <p:ph type="dt" idx="1"/>
          </p:nvPr>
        </p:nvSpPr>
        <p:spPr bwMode="auto">
          <a:xfrm>
            <a:off x="5628888" y="0"/>
            <a:ext cx="4308130" cy="719113"/>
          </a:xfrm>
          <a:prstGeom prst="rect">
            <a:avLst/>
          </a:prstGeom>
          <a:noFill/>
          <a:ln w="9525">
            <a:noFill/>
            <a:miter lim="800000"/>
            <a:headEnd/>
            <a:tailEnd/>
          </a:ln>
          <a:effectLst/>
        </p:spPr>
        <p:txBody>
          <a:bodyPr vert="horz" wrap="square" lIns="132890" tIns="66445" rIns="132890" bIns="66445" numCol="1" anchor="t" anchorCtr="0" compatLnSpc="1">
            <a:prstTxWarp prst="textNoShape">
              <a:avLst/>
            </a:prstTxWarp>
          </a:bodyPr>
          <a:lstStyle>
            <a:lvl1pPr algn="r">
              <a:defRPr sz="1700"/>
            </a:lvl1pPr>
          </a:lstStyle>
          <a:p>
            <a:endParaRPr lang="en-US"/>
          </a:p>
        </p:txBody>
      </p:sp>
      <p:sp>
        <p:nvSpPr>
          <p:cNvPr id="125956" name="Rectangle 4"/>
          <p:cNvSpPr>
            <a:spLocks noGrp="1" noRot="1" noChangeAspect="1" noChangeArrowheads="1" noTextEdit="1"/>
          </p:cNvSpPr>
          <p:nvPr>
            <p:ph type="sldImg" idx="2"/>
          </p:nvPr>
        </p:nvSpPr>
        <p:spPr bwMode="auto">
          <a:xfrm>
            <a:off x="1079500" y="1077913"/>
            <a:ext cx="7781925" cy="5387975"/>
          </a:xfrm>
          <a:prstGeom prst="rect">
            <a:avLst/>
          </a:prstGeom>
          <a:noFill/>
          <a:ln w="9525">
            <a:solidFill>
              <a:srgbClr val="000000"/>
            </a:solidFill>
            <a:miter lim="800000"/>
            <a:headEnd/>
            <a:tailEnd/>
          </a:ln>
          <a:effectLst/>
        </p:spPr>
      </p:sp>
      <p:sp>
        <p:nvSpPr>
          <p:cNvPr id="125957" name="Rectangle 5"/>
          <p:cNvSpPr>
            <a:spLocks noGrp="1" noChangeArrowheads="1"/>
          </p:cNvSpPr>
          <p:nvPr>
            <p:ph type="body" sz="quarter" idx="3"/>
          </p:nvPr>
        </p:nvSpPr>
        <p:spPr bwMode="auto">
          <a:xfrm>
            <a:off x="993470" y="6825826"/>
            <a:ext cx="7952399" cy="6465119"/>
          </a:xfrm>
          <a:prstGeom prst="rect">
            <a:avLst/>
          </a:prstGeom>
          <a:noFill/>
          <a:ln w="9525">
            <a:noFill/>
            <a:miter lim="800000"/>
            <a:headEnd/>
            <a:tailEnd/>
          </a:ln>
          <a:effectLst/>
        </p:spPr>
        <p:txBody>
          <a:bodyPr vert="horz" wrap="square" lIns="132890" tIns="66445" rIns="132890" bIns="66445" numCol="1" anchor="t" anchorCtr="0" compatLnSpc="1">
            <a:prstTxWarp prst="textNoShape">
              <a:avLst/>
            </a:prstTxWarp>
          </a:bodyPr>
          <a:lstStyle/>
          <a:p>
            <a:pPr lvl="0"/>
            <a:r>
              <a:rPr lang="en-US" dirty="0" smtClean="0"/>
              <a:t>Chart title:</a:t>
            </a:r>
          </a:p>
          <a:p>
            <a:pPr lvl="0"/>
            <a:r>
              <a:rPr lang="en-US" dirty="0" smtClean="0"/>
              <a:t>Y-axis label:</a:t>
            </a:r>
          </a:p>
          <a:p>
            <a:pPr lvl="0"/>
            <a:r>
              <a:rPr lang="en-US" dirty="0" smtClean="0"/>
              <a:t>Note(s):</a:t>
            </a:r>
          </a:p>
          <a:p>
            <a:pPr lvl="0"/>
            <a:r>
              <a:rPr lang="en-US" dirty="0" smtClean="0"/>
              <a:t>Source(s):</a:t>
            </a:r>
          </a:p>
          <a:p>
            <a:pPr lvl="0"/>
            <a:r>
              <a:rPr lang="en-US" dirty="0" smtClean="0"/>
              <a:t>Spreadsheet file path:</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5958" name="Rectangle 6"/>
          <p:cNvSpPr>
            <a:spLocks noGrp="1" noChangeArrowheads="1"/>
          </p:cNvSpPr>
          <p:nvPr>
            <p:ph type="ftr" sz="quarter" idx="4"/>
          </p:nvPr>
        </p:nvSpPr>
        <p:spPr bwMode="auto">
          <a:xfrm>
            <a:off x="0" y="13647053"/>
            <a:ext cx="4308130" cy="719113"/>
          </a:xfrm>
          <a:prstGeom prst="rect">
            <a:avLst/>
          </a:prstGeom>
          <a:noFill/>
          <a:ln w="9525">
            <a:noFill/>
            <a:miter lim="800000"/>
            <a:headEnd/>
            <a:tailEnd/>
          </a:ln>
          <a:effectLst/>
        </p:spPr>
        <p:txBody>
          <a:bodyPr vert="horz" wrap="square" lIns="132890" tIns="66445" rIns="132890" bIns="66445" numCol="1" anchor="b" anchorCtr="0" compatLnSpc="1">
            <a:prstTxWarp prst="textNoShape">
              <a:avLst/>
            </a:prstTxWarp>
          </a:bodyPr>
          <a:lstStyle>
            <a:lvl1pPr>
              <a:defRPr sz="1700"/>
            </a:lvl1pPr>
          </a:lstStyle>
          <a:p>
            <a:endParaRPr lang="en-US"/>
          </a:p>
        </p:txBody>
      </p:sp>
      <p:sp>
        <p:nvSpPr>
          <p:cNvPr id="125959" name="Rectangle 7"/>
          <p:cNvSpPr>
            <a:spLocks noGrp="1" noChangeArrowheads="1"/>
          </p:cNvSpPr>
          <p:nvPr>
            <p:ph type="sldNum" sz="quarter" idx="5"/>
          </p:nvPr>
        </p:nvSpPr>
        <p:spPr bwMode="auto">
          <a:xfrm>
            <a:off x="5628888" y="13647053"/>
            <a:ext cx="4308130" cy="719113"/>
          </a:xfrm>
          <a:prstGeom prst="rect">
            <a:avLst/>
          </a:prstGeom>
          <a:noFill/>
          <a:ln w="9525">
            <a:noFill/>
            <a:miter lim="800000"/>
            <a:headEnd/>
            <a:tailEnd/>
          </a:ln>
          <a:effectLst/>
        </p:spPr>
        <p:txBody>
          <a:bodyPr vert="horz" wrap="square" lIns="132890" tIns="66445" rIns="132890" bIns="66445" numCol="1" anchor="b" anchorCtr="0" compatLnSpc="1">
            <a:prstTxWarp prst="textNoShape">
              <a:avLst/>
            </a:prstTxWarp>
          </a:bodyPr>
          <a:lstStyle>
            <a:lvl1pPr algn="r">
              <a:defRPr sz="1700"/>
            </a:lvl1pPr>
          </a:lstStyle>
          <a:p>
            <a:fld id="{EE67FFEB-41A8-4E33-A442-87C345D03039}" type="slidenum">
              <a:rPr lang="en-US"/>
              <a:pPr/>
              <a:t>‹#›</a:t>
            </a:fld>
            <a:endParaRPr lang="en-US"/>
          </a:p>
        </p:txBody>
      </p:sp>
    </p:spTree>
    <p:extLst>
      <p:ext uri="{BB962C8B-B14F-4D97-AF65-F5344CB8AC3E}">
        <p14:creationId xmlns:p14="http://schemas.microsoft.com/office/powerpoint/2010/main" val="2099729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baseline="0">
        <a:solidFill>
          <a:schemeClr val="tx1"/>
        </a:solidFill>
        <a:latin typeface="Arial" charset="0"/>
        <a:ea typeface="ＭＳ Ｐゴシック" pitchFamily="34"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Example data</a:t>
            </a:r>
            <a:r>
              <a:rPr lang="en-AU" baseline="0" dirty="0" smtClean="0"/>
              <a:t> with two sets of categories (city and year) – could be plotted either way</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11</a:t>
            </a:fld>
            <a:endParaRPr lang="en-US"/>
          </a:p>
        </p:txBody>
      </p:sp>
    </p:spTree>
    <p:extLst>
      <p:ext uri="{BB962C8B-B14F-4D97-AF65-F5344CB8AC3E}">
        <p14:creationId xmlns:p14="http://schemas.microsoft.com/office/powerpoint/2010/main" val="3126884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Budget surplus/deficit</a:t>
            </a:r>
            <a:r>
              <a:rPr lang="en-AU" baseline="0" dirty="0" smtClean="0"/>
              <a:t> as a percentage of GDP.</a:t>
            </a:r>
            <a:endParaRPr lang="en-AU" dirty="0" smtClean="0"/>
          </a:p>
          <a:p>
            <a:endParaRPr lang="en-AU" dirty="0" smtClean="0"/>
          </a:p>
          <a:p>
            <a:r>
              <a:rPr lang="en-AU" dirty="0" smtClean="0"/>
              <a:t>Purpose of chart: to show that treasury forecasts have been too optimistic.</a:t>
            </a:r>
          </a:p>
          <a:p>
            <a:endParaRPr lang="en-AU" dirty="0" smtClean="0"/>
          </a:p>
          <a:p>
            <a:r>
              <a:rPr lang="en-AU" dirty="0" smtClean="0"/>
              <a:t>Dotted lines are another way of distinguishing forecasts, particularly</a:t>
            </a:r>
            <a:r>
              <a:rPr lang="en-AU" baseline="0" dirty="0" smtClean="0"/>
              <a:t> when displaying multiple forecasts.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21</a:t>
            </a:fld>
            <a:endParaRPr lang="en-US"/>
          </a:p>
        </p:txBody>
      </p:sp>
    </p:spTree>
    <p:extLst>
      <p:ext uri="{BB962C8B-B14F-4D97-AF65-F5344CB8AC3E}">
        <p14:creationId xmlns:p14="http://schemas.microsoft.com/office/powerpoint/2010/main" val="2988504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Index</a:t>
            </a:r>
            <a:r>
              <a:rPr lang="en-AU" baseline="0" dirty="0" smtClean="0"/>
              <a:t> of real retail gas and electricity prices (100 = December 2008)</a:t>
            </a:r>
            <a:endParaRPr lang="en-AU" i="0" dirty="0" smtClean="0"/>
          </a:p>
          <a:p>
            <a:endParaRPr lang="en-AU" i="0" dirty="0" smtClean="0"/>
          </a:p>
          <a:p>
            <a:r>
              <a:rPr lang="en-AU" i="0" dirty="0" smtClean="0"/>
              <a:t>Purpose of chart: to show that gas and</a:t>
            </a:r>
            <a:r>
              <a:rPr lang="en-AU" i="0" baseline="0" dirty="0" smtClean="0"/>
              <a:t> electricity prices have both grown significantly in real terms over five years, but electricity has grown by more.</a:t>
            </a:r>
          </a:p>
          <a:p>
            <a:endParaRPr lang="en-AU" i="0" baseline="0" dirty="0" smtClean="0"/>
          </a:p>
          <a:p>
            <a:r>
              <a:rPr lang="en-AU" i="0" baseline="0" dirty="0" smtClean="0"/>
              <a:t>Using an index makes more sense for the comparison, and key values can be displayed on the chart instead of y-axis (for this chart, the purpose is to show the overall growth – if you want to draw attention to the pattern of growth it would be better to include a y-axis)</a:t>
            </a:r>
            <a:endParaRPr lang="en-AU" i="0" dirty="0" smtClean="0"/>
          </a:p>
        </p:txBody>
      </p:sp>
      <p:sp>
        <p:nvSpPr>
          <p:cNvPr id="4" name="Slide Number Placeholder 3"/>
          <p:cNvSpPr>
            <a:spLocks noGrp="1"/>
          </p:cNvSpPr>
          <p:nvPr>
            <p:ph type="sldNum" sz="quarter" idx="10"/>
          </p:nvPr>
        </p:nvSpPr>
        <p:spPr/>
        <p:txBody>
          <a:bodyPr/>
          <a:lstStyle/>
          <a:p>
            <a:fld id="{EE67FFEB-41A8-4E33-A442-87C345D03039}" type="slidenum">
              <a:rPr lang="en-US" smtClean="0"/>
              <a:pPr/>
              <a:t>22</a:t>
            </a:fld>
            <a:endParaRPr lang="en-US"/>
          </a:p>
        </p:txBody>
      </p:sp>
    </p:spTree>
    <p:extLst>
      <p:ext uri="{BB962C8B-B14F-4D97-AF65-F5344CB8AC3E}">
        <p14:creationId xmlns:p14="http://schemas.microsoft.com/office/powerpoint/2010/main" val="295191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Net present value of</a:t>
            </a:r>
            <a:r>
              <a:rPr lang="en-AU" baseline="0" dirty="0" smtClean="0"/>
              <a:t> installing a 3kW solar PV system by percentage decline in system cost. Breakeven points highlighted on chart.</a:t>
            </a:r>
          </a:p>
          <a:p>
            <a:endParaRPr lang="en-AU" baseline="0" dirty="0" smtClean="0"/>
          </a:p>
          <a:p>
            <a:r>
              <a:rPr lang="en-AU" baseline="0" dirty="0" smtClean="0"/>
              <a:t>Purpose of chart: shows that solar PV is likely to become economic in all cities (bar Melbourne) before 2020, according to IEA forecast.</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23</a:t>
            </a:fld>
            <a:endParaRPr lang="en-US"/>
          </a:p>
        </p:txBody>
      </p:sp>
    </p:spTree>
    <p:extLst>
      <p:ext uri="{BB962C8B-B14F-4D97-AF65-F5344CB8AC3E}">
        <p14:creationId xmlns:p14="http://schemas.microsoft.com/office/powerpoint/2010/main" val="222184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World solar PV capacity (GW)</a:t>
            </a:r>
          </a:p>
          <a:p>
            <a:endParaRPr lang="en-AU" dirty="0" smtClean="0"/>
          </a:p>
          <a:p>
            <a:r>
              <a:rPr lang="en-AU" dirty="0" smtClean="0"/>
              <a:t>Purpose of chart: to show that Australia’s solar</a:t>
            </a:r>
            <a:r>
              <a:rPr lang="en-AU" baseline="0" dirty="0" smtClean="0"/>
              <a:t> PV capacity is a small fraction of global capacity (and other countries, such as Germany, have a much higher capacity)</a:t>
            </a:r>
          </a:p>
          <a:p>
            <a:endParaRPr lang="en-AU" baseline="0" dirty="0" smtClean="0"/>
          </a:p>
          <a:p>
            <a:r>
              <a:rPr lang="en-AU" baseline="0" dirty="0" smtClean="0"/>
              <a:t>Black is used for Australia to stand out from other countries</a:t>
            </a:r>
            <a:endParaRPr lang="en-AU" dirty="0" smtClean="0"/>
          </a:p>
        </p:txBody>
      </p:sp>
      <p:sp>
        <p:nvSpPr>
          <p:cNvPr id="4" name="Slide Number Placeholder 3"/>
          <p:cNvSpPr>
            <a:spLocks noGrp="1"/>
          </p:cNvSpPr>
          <p:nvPr>
            <p:ph type="sldNum" sz="quarter" idx="10"/>
          </p:nvPr>
        </p:nvSpPr>
        <p:spPr/>
        <p:txBody>
          <a:bodyPr/>
          <a:lstStyle/>
          <a:p>
            <a:fld id="{EE67FFEB-41A8-4E33-A442-87C345D03039}" type="slidenum">
              <a:rPr lang="en-US" smtClean="0"/>
              <a:pPr/>
              <a:t>25</a:t>
            </a:fld>
            <a:endParaRPr lang="en-US"/>
          </a:p>
        </p:txBody>
      </p:sp>
    </p:spTree>
    <p:extLst>
      <p:ext uri="{BB962C8B-B14F-4D97-AF65-F5344CB8AC3E}">
        <p14:creationId xmlns:p14="http://schemas.microsoft.com/office/powerpoint/2010/main" val="1644955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Business</a:t>
            </a:r>
            <a:r>
              <a:rPr lang="en-AU" baseline="0" dirty="0" smtClean="0"/>
              <a:t> investment as a percentage of GPD</a:t>
            </a:r>
          </a:p>
          <a:p>
            <a:endParaRPr lang="en-AU" baseline="0" dirty="0" smtClean="0"/>
          </a:p>
          <a:p>
            <a:r>
              <a:rPr lang="en-AU" baseline="0" dirty="0" smtClean="0"/>
              <a:t>Purpose of chart: mining is currently a large share of business investment</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26</a:t>
            </a:fld>
            <a:endParaRPr lang="en-US"/>
          </a:p>
        </p:txBody>
      </p:sp>
    </p:spTree>
    <p:extLst>
      <p:ext uri="{BB962C8B-B14F-4D97-AF65-F5344CB8AC3E}">
        <p14:creationId xmlns:p14="http://schemas.microsoft.com/office/powerpoint/2010/main" val="4156335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Average pattern of daily consumption</a:t>
            </a:r>
            <a:r>
              <a:rPr lang="en-AU" baseline="0" dirty="0" smtClean="0"/>
              <a:t> and solar PV output (kW), north-facing.</a:t>
            </a:r>
          </a:p>
          <a:p>
            <a:endParaRPr lang="en-AU" baseline="0" dirty="0" smtClean="0"/>
          </a:p>
          <a:p>
            <a:r>
              <a:rPr lang="en-AU" baseline="0" dirty="0" smtClean="0"/>
              <a:t>Purpose of chart: to show that solar PV output is typically low when household consumption is highest.</a:t>
            </a:r>
          </a:p>
          <a:p>
            <a:endParaRPr lang="en-AU" baseline="0" dirty="0" smtClean="0"/>
          </a:p>
          <a:p>
            <a:r>
              <a:rPr lang="en-AU" baseline="0" dirty="0" smtClean="0"/>
              <a:t>Consumption/output is represented by the area, whereas the line represents demand/production at a point in time.</a:t>
            </a:r>
          </a:p>
        </p:txBody>
      </p:sp>
      <p:sp>
        <p:nvSpPr>
          <p:cNvPr id="4" name="Slide Number Placeholder 3"/>
          <p:cNvSpPr>
            <a:spLocks noGrp="1"/>
          </p:cNvSpPr>
          <p:nvPr>
            <p:ph type="sldNum" sz="quarter" idx="10"/>
          </p:nvPr>
        </p:nvSpPr>
        <p:spPr/>
        <p:txBody>
          <a:bodyPr/>
          <a:lstStyle/>
          <a:p>
            <a:fld id="{EE67FFEB-41A8-4E33-A442-87C345D03039}" type="slidenum">
              <a:rPr lang="en-US" smtClean="0"/>
              <a:pPr/>
              <a:t>27</a:t>
            </a:fld>
            <a:endParaRPr lang="en-US"/>
          </a:p>
        </p:txBody>
      </p:sp>
    </p:spTree>
    <p:extLst>
      <p:ext uri="{BB962C8B-B14F-4D97-AF65-F5344CB8AC3E}">
        <p14:creationId xmlns:p14="http://schemas.microsoft.com/office/powerpoint/2010/main" val="676335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Female workforce participation</a:t>
            </a:r>
            <a:r>
              <a:rPr lang="en-AU" baseline="0" dirty="0" smtClean="0"/>
              <a:t> by age cohort.</a:t>
            </a:r>
          </a:p>
          <a:p>
            <a:endParaRPr lang="en-AU" baseline="0" dirty="0" smtClean="0"/>
          </a:p>
          <a:p>
            <a:r>
              <a:rPr lang="en-AU" baseline="0" dirty="0" smtClean="0"/>
              <a:t>Purpose of chart: to show that most mothers either work part time or not at all.</a:t>
            </a:r>
          </a:p>
          <a:p>
            <a:endParaRPr lang="en-AU" baseline="0" dirty="0" smtClean="0"/>
          </a:p>
          <a:p>
            <a:r>
              <a:rPr lang="en-AU" baseline="0" dirty="0" smtClean="0"/>
              <a:t>Created with a stacked column chart, but presented as a stacked area.</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28</a:t>
            </a:fld>
            <a:endParaRPr lang="en-US"/>
          </a:p>
        </p:txBody>
      </p:sp>
    </p:spTree>
    <p:extLst>
      <p:ext uri="{BB962C8B-B14F-4D97-AF65-F5344CB8AC3E}">
        <p14:creationId xmlns:p14="http://schemas.microsoft.com/office/powerpoint/2010/main" val="1702352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Emissions intensity</a:t>
            </a:r>
            <a:r>
              <a:rPr lang="en-AU" baseline="0" dirty="0" smtClean="0"/>
              <a:t> (tonnes of CO2 per $m revenue) by industry by share of national production. Brackets correspond to share of national emissions.</a:t>
            </a:r>
          </a:p>
          <a:p>
            <a:endParaRPr lang="en-AU" baseline="0" dirty="0" smtClean="0"/>
          </a:p>
          <a:p>
            <a:r>
              <a:rPr lang="en-AU" baseline="0" dirty="0" smtClean="0"/>
              <a:t>(in scope/out of scope determined industries examined in the report)</a:t>
            </a:r>
          </a:p>
          <a:p>
            <a:endParaRPr lang="en-AU" baseline="0" dirty="0" smtClean="0"/>
          </a:p>
          <a:p>
            <a:r>
              <a:rPr lang="en-AU" baseline="0" dirty="0" smtClean="0"/>
              <a:t>To create </a:t>
            </a:r>
            <a:r>
              <a:rPr lang="en-AU" baseline="0" dirty="0" err="1" smtClean="0"/>
              <a:t>marimekko</a:t>
            </a:r>
            <a:r>
              <a:rPr lang="en-AU" baseline="0" dirty="0" smtClean="0"/>
              <a:t> chart, use an area chart, but set the X-axis to a ‘date axis’. Different coloured bars are selected separately.</a:t>
            </a:r>
          </a:p>
          <a:p>
            <a:r>
              <a:rPr lang="en-AU" baseline="0" dirty="0" smtClean="0"/>
              <a:t>There is a tendency for a date axis to go haywire for values less than 1, so often it is necessary to multiply all values by 100 (as in this case). When this happens, X-axis values need to be created using text boxes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29</a:t>
            </a:fld>
            <a:endParaRPr lang="en-US"/>
          </a:p>
        </p:txBody>
      </p:sp>
    </p:spTree>
    <p:extLst>
      <p:ext uri="{BB962C8B-B14F-4D97-AF65-F5344CB8AC3E}">
        <p14:creationId xmlns:p14="http://schemas.microsoft.com/office/powerpoint/2010/main" val="815303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Purpose of chart:</a:t>
            </a:r>
            <a:r>
              <a:rPr lang="en-AU" baseline="0" dirty="0" smtClean="0"/>
              <a:t> to show that output growth has been fastest in resources and non-</a:t>
            </a:r>
            <a:r>
              <a:rPr lang="en-AU" baseline="0" dirty="0" err="1" smtClean="0"/>
              <a:t>tradables</a:t>
            </a:r>
            <a:endParaRPr lang="en-AU" baseline="0" dirty="0" smtClean="0"/>
          </a:p>
          <a:p>
            <a:endParaRPr lang="en-AU" baseline="0" dirty="0" smtClean="0"/>
          </a:p>
          <a:p>
            <a:r>
              <a:rPr lang="en-AU" baseline="0" dirty="0" err="1" smtClean="0"/>
              <a:t>Marimekko</a:t>
            </a:r>
            <a:r>
              <a:rPr lang="en-AU" baseline="0" dirty="0" smtClean="0"/>
              <a:t> chart has been created on a 90 degree angle (necessarily) – chart can be rotated, cropped and expanded when pasted into report — size 16 font is equivalent when chart is expanded</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30</a:t>
            </a:fld>
            <a:endParaRPr lang="en-US"/>
          </a:p>
        </p:txBody>
      </p:sp>
    </p:spTree>
    <p:extLst>
      <p:ext uri="{BB962C8B-B14F-4D97-AF65-F5344CB8AC3E}">
        <p14:creationId xmlns:p14="http://schemas.microsoft.com/office/powerpoint/2010/main" val="1000328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Components of an</a:t>
            </a:r>
            <a:r>
              <a:rPr lang="en-AU" baseline="0" dirty="0" smtClean="0"/>
              <a:t> average three-bedroom household’s gas bill – Sydney, 2014, percentage</a:t>
            </a:r>
          </a:p>
          <a:p>
            <a:endParaRPr lang="en-AU" baseline="0" dirty="0" smtClean="0"/>
          </a:p>
          <a:p>
            <a:r>
              <a:rPr lang="en-AU" baseline="0" dirty="0" smtClean="0"/>
              <a:t>Purpose of chart: to show that gas price increases will effectively double the wholesale component of a household’s gas bill, but that this is a small component overall</a:t>
            </a:r>
          </a:p>
          <a:p>
            <a:endParaRPr lang="en-AU" i="1" baseline="0" dirty="0" smtClean="0"/>
          </a:p>
          <a:p>
            <a:r>
              <a:rPr lang="en-AU" i="0" baseline="0" dirty="0" smtClean="0"/>
              <a:t>Important slice of the pie is emphasised in both cases, and percentages are shown on chart (since this can be difficult to determine directly from chart)</a:t>
            </a:r>
          </a:p>
        </p:txBody>
      </p:sp>
      <p:sp>
        <p:nvSpPr>
          <p:cNvPr id="4" name="Slide Number Placeholder 3"/>
          <p:cNvSpPr>
            <a:spLocks noGrp="1"/>
          </p:cNvSpPr>
          <p:nvPr>
            <p:ph type="sldNum" sz="quarter" idx="10"/>
          </p:nvPr>
        </p:nvSpPr>
        <p:spPr/>
        <p:txBody>
          <a:bodyPr/>
          <a:lstStyle/>
          <a:p>
            <a:fld id="{EE67FFEB-41A8-4E33-A442-87C345D03039}"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305329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US" dirty="0" smtClean="0"/>
              <a:t>Percentage</a:t>
            </a:r>
            <a:r>
              <a:rPr lang="en-US" baseline="0" dirty="0" smtClean="0"/>
              <a:t> of 20-39 yrs. old graduates by </a:t>
            </a:r>
            <a:r>
              <a:rPr lang="en-US" baseline="0" dirty="0" err="1" smtClean="0"/>
              <a:t>labour</a:t>
            </a:r>
            <a:r>
              <a:rPr lang="en-US" baseline="0" dirty="0" smtClean="0"/>
              <a:t> force participation status</a:t>
            </a:r>
          </a:p>
          <a:p>
            <a:endParaRPr lang="en-US" baseline="0" dirty="0" smtClean="0"/>
          </a:p>
          <a:p>
            <a:r>
              <a:rPr lang="en-US" baseline="0" dirty="0" smtClean="0"/>
              <a:t>Purpose of chart: employment outcomes are better for those with a bachelor’s degree relative to those with a diploma</a:t>
            </a:r>
          </a:p>
          <a:p>
            <a:endParaRPr lang="en-US" baseline="0" dirty="0" smtClean="0"/>
          </a:p>
          <a:p>
            <a:r>
              <a:rPr lang="en-US" baseline="0" dirty="0" smtClean="0"/>
              <a:t>Note that this is created with a conventional stacked column, not a 100% stack (this avoids % signs on the y-axis, which should be in the title)</a:t>
            </a:r>
          </a:p>
        </p:txBody>
      </p:sp>
      <p:sp>
        <p:nvSpPr>
          <p:cNvPr id="4" name="Slide Number Placeholder 3"/>
          <p:cNvSpPr>
            <a:spLocks noGrp="1"/>
          </p:cNvSpPr>
          <p:nvPr>
            <p:ph type="sldNum" sz="quarter" idx="10"/>
          </p:nvPr>
        </p:nvSpPr>
        <p:spPr/>
        <p:txBody>
          <a:bodyPr/>
          <a:lstStyle/>
          <a:p>
            <a:fld id="{EE67FFEB-41A8-4E33-A442-87C345D03039}" type="slidenum">
              <a:rPr lang="en-US" smtClean="0"/>
              <a:pPr/>
              <a:t>12</a:t>
            </a:fld>
            <a:endParaRPr lang="en-US"/>
          </a:p>
        </p:txBody>
      </p:sp>
    </p:spTree>
    <p:extLst>
      <p:ext uri="{BB962C8B-B14F-4D97-AF65-F5344CB8AC3E}">
        <p14:creationId xmlns:p14="http://schemas.microsoft.com/office/powerpoint/2010/main" val="4286997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Alternative way of presenting the same pie chart – key slice</a:t>
            </a:r>
            <a:r>
              <a:rPr lang="en-AU" baseline="0" dirty="0" smtClean="0"/>
              <a:t> of pie is shown in orange relative to a light shade of yellow.</a:t>
            </a:r>
            <a:endParaRPr lang="en-AU" i="0" baseline="0" dirty="0" smtClean="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2305329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Consumption of natural gas by end user, 2012-13,</a:t>
            </a:r>
            <a:r>
              <a:rPr lang="en-AU" baseline="0" dirty="0" smtClean="0"/>
              <a:t> petajoules</a:t>
            </a:r>
          </a:p>
          <a:p>
            <a:endParaRPr lang="en-AU" baseline="0" dirty="0" smtClean="0"/>
          </a:p>
          <a:p>
            <a:r>
              <a:rPr lang="en-AU" baseline="0" dirty="0" smtClean="0"/>
              <a:t>Purpose of chart: to show that residential and small business gas use is much smaller than industrial use</a:t>
            </a:r>
          </a:p>
        </p:txBody>
      </p:sp>
      <p:sp>
        <p:nvSpPr>
          <p:cNvPr id="4" name="Slide Number Placeholder 3"/>
          <p:cNvSpPr>
            <a:spLocks noGrp="1"/>
          </p:cNvSpPr>
          <p:nvPr>
            <p:ph type="sldNum" sz="quarter" idx="10"/>
          </p:nvPr>
        </p:nvSpPr>
        <p:spPr/>
        <p:txBody>
          <a:bodyPr/>
          <a:lstStyle/>
          <a:p>
            <a:fld id="{EE67FFEB-41A8-4E33-A442-87C345D03039}" type="slidenum">
              <a:rPr lang="en-US" smtClean="0"/>
              <a:pPr/>
              <a:t>35</a:t>
            </a:fld>
            <a:endParaRPr lang="en-US"/>
          </a:p>
        </p:txBody>
      </p:sp>
    </p:spTree>
    <p:extLst>
      <p:ext uri="{BB962C8B-B14F-4D97-AF65-F5344CB8AC3E}">
        <p14:creationId xmlns:p14="http://schemas.microsoft.com/office/powerpoint/2010/main" val="3689986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Government HELP lending</a:t>
            </a:r>
            <a:r>
              <a:rPr lang="en-AU" baseline="0" dirty="0" smtClean="0"/>
              <a:t> broken into components, billions of dollars, $2016-17</a:t>
            </a:r>
          </a:p>
          <a:p>
            <a:endParaRPr lang="en-AU" baseline="0" dirty="0" smtClean="0"/>
          </a:p>
          <a:p>
            <a:r>
              <a:rPr lang="en-AU" baseline="0" dirty="0" smtClean="0"/>
              <a:t>Purpose of chart: to show how much government reforms will save, as well as how much doubtful debt remains</a:t>
            </a:r>
          </a:p>
          <a:p>
            <a:endParaRPr lang="en-AU" baseline="0" dirty="0" smtClean="0"/>
          </a:p>
          <a:p>
            <a:r>
              <a:rPr lang="en-AU" baseline="0" dirty="0" smtClean="0"/>
              <a:t>Reverse waterfall</a:t>
            </a:r>
          </a:p>
        </p:txBody>
      </p:sp>
      <p:sp>
        <p:nvSpPr>
          <p:cNvPr id="4" name="Slide Number Placeholder 3"/>
          <p:cNvSpPr>
            <a:spLocks noGrp="1"/>
          </p:cNvSpPr>
          <p:nvPr>
            <p:ph type="sldNum" sz="quarter" idx="10"/>
          </p:nvPr>
        </p:nvSpPr>
        <p:spPr/>
        <p:txBody>
          <a:bodyPr/>
          <a:lstStyle/>
          <a:p>
            <a:fld id="{EE67FFEB-41A8-4E33-A442-87C345D03039}" type="slidenum">
              <a:rPr lang="en-US" smtClean="0"/>
              <a:pPr/>
              <a:t>36</a:t>
            </a:fld>
            <a:endParaRPr lang="en-US"/>
          </a:p>
        </p:txBody>
      </p:sp>
    </p:spTree>
    <p:extLst>
      <p:ext uri="{BB962C8B-B14F-4D97-AF65-F5344CB8AC3E}">
        <p14:creationId xmlns:p14="http://schemas.microsoft.com/office/powerpoint/2010/main" val="3689986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Net present value of installing a</a:t>
            </a:r>
            <a:r>
              <a:rPr lang="en-AU" baseline="0" dirty="0" smtClean="0"/>
              <a:t> 3 kilowatt solar PV system in Brisbane over 15 years.</a:t>
            </a:r>
          </a:p>
          <a:p>
            <a:endParaRPr lang="en-AU" baseline="0" dirty="0" smtClean="0"/>
          </a:p>
          <a:p>
            <a:r>
              <a:rPr lang="en-AU" baseline="0" dirty="0" smtClean="0"/>
              <a:t>Purpose of chart: to show that the benefits of installing solar do not outweigh the costs over a 15 year period.</a:t>
            </a:r>
          </a:p>
          <a:p>
            <a:endParaRPr lang="en-AU" baseline="0" dirty="0" smtClean="0"/>
          </a:p>
          <a:p>
            <a:pPr defTabSz="1328898">
              <a:defRPr/>
            </a:pPr>
            <a:r>
              <a:rPr lang="en-AU" baseline="0" dirty="0" smtClean="0"/>
              <a:t>Data labels used for category names and figures. Error bars used for dotted lines and to hide y-axis when bars cross over.</a:t>
            </a:r>
          </a:p>
        </p:txBody>
      </p:sp>
      <p:sp>
        <p:nvSpPr>
          <p:cNvPr id="4" name="Slide Number Placeholder 3"/>
          <p:cNvSpPr>
            <a:spLocks noGrp="1"/>
          </p:cNvSpPr>
          <p:nvPr>
            <p:ph type="sldNum" sz="quarter" idx="10"/>
          </p:nvPr>
        </p:nvSpPr>
        <p:spPr/>
        <p:txBody>
          <a:bodyPr/>
          <a:lstStyle/>
          <a:p>
            <a:fld id="{EE67FFEB-41A8-4E33-A442-87C345D03039}" type="slidenum">
              <a:rPr lang="en-US" smtClean="0"/>
              <a:pPr/>
              <a:t>37</a:t>
            </a:fld>
            <a:endParaRPr lang="en-US"/>
          </a:p>
        </p:txBody>
      </p:sp>
    </p:spTree>
    <p:extLst>
      <p:ext uri="{BB962C8B-B14F-4D97-AF65-F5344CB8AC3E}">
        <p14:creationId xmlns:p14="http://schemas.microsoft.com/office/powerpoint/2010/main" val="3689986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2018-19</a:t>
            </a:r>
            <a:r>
              <a:rPr lang="en-AU" baseline="0" dirty="0" smtClean="0"/>
              <a:t> budget compared to 2014-15 budget, $billion (nominal)</a:t>
            </a:r>
          </a:p>
          <a:p>
            <a:endParaRPr lang="en-AU" baseline="0" dirty="0" smtClean="0"/>
          </a:p>
          <a:p>
            <a:r>
              <a:rPr lang="en-AU" baseline="0" dirty="0" smtClean="0"/>
              <a:t>Purpose of chart: to show that a significant proportion of the deficit reduction is due to bracket creep</a:t>
            </a:r>
          </a:p>
          <a:p>
            <a:endParaRPr lang="en-AU" baseline="0" dirty="0" smtClean="0"/>
          </a:p>
          <a:p>
            <a:r>
              <a:rPr lang="en-AU" baseline="0" dirty="0" smtClean="0"/>
              <a:t>Positive and negative contributions shown in different colours. Error bars used for dotted lines and to hide y-axis when bars cross over.</a:t>
            </a:r>
          </a:p>
        </p:txBody>
      </p:sp>
      <p:sp>
        <p:nvSpPr>
          <p:cNvPr id="4" name="Slide Number Placeholder 3"/>
          <p:cNvSpPr>
            <a:spLocks noGrp="1"/>
          </p:cNvSpPr>
          <p:nvPr>
            <p:ph type="sldNum" sz="quarter" idx="10"/>
          </p:nvPr>
        </p:nvSpPr>
        <p:spPr/>
        <p:txBody>
          <a:bodyPr/>
          <a:lstStyle/>
          <a:p>
            <a:fld id="{EE67FFEB-41A8-4E33-A442-87C345D03039}" type="slidenum">
              <a:rPr lang="en-US" smtClean="0"/>
              <a:pPr/>
              <a:t>38</a:t>
            </a:fld>
            <a:endParaRPr lang="en-US"/>
          </a:p>
        </p:txBody>
      </p:sp>
    </p:spTree>
    <p:extLst>
      <p:ext uri="{BB962C8B-B14F-4D97-AF65-F5344CB8AC3E}">
        <p14:creationId xmlns:p14="http://schemas.microsoft.com/office/powerpoint/2010/main" val="3689986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Equivalent</a:t>
            </a:r>
            <a:r>
              <a:rPr lang="en-AU" baseline="0" dirty="0" smtClean="0"/>
              <a:t> year level by NAPLAN score, shown with minimum standards.</a:t>
            </a:r>
          </a:p>
          <a:p>
            <a:endParaRPr lang="en-AU" baseline="0" dirty="0" smtClean="0"/>
          </a:p>
          <a:p>
            <a:r>
              <a:rPr lang="en-AU" baseline="0" dirty="0" smtClean="0"/>
              <a:t>Purpose of chart: to shown that the relationship between NAPLAN score and progress is non-linear, and also that the rate at which the minimum standard grows is </a:t>
            </a:r>
            <a:r>
              <a:rPr lang="en-AU" baseline="0" smtClean="0"/>
              <a:t>below average.</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39</a:t>
            </a:fld>
            <a:endParaRPr lang="en-US"/>
          </a:p>
        </p:txBody>
      </p:sp>
    </p:spTree>
    <p:extLst>
      <p:ext uri="{BB962C8B-B14F-4D97-AF65-F5344CB8AC3E}">
        <p14:creationId xmlns:p14="http://schemas.microsoft.com/office/powerpoint/2010/main" val="1592870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Distribution of weekly income (2011 census,</a:t>
            </a:r>
            <a:r>
              <a:rPr lang="en-AU" baseline="0" dirty="0" smtClean="0"/>
              <a:t> $2011). Height of bar shows percentage within each band. Area of each bar is proportional to total income paid to each group (with the exception of the highest category, since some earn more than $3000/week)</a:t>
            </a:r>
          </a:p>
          <a:p>
            <a:endParaRPr lang="en-AU" baseline="0" dirty="0" smtClean="0"/>
          </a:p>
          <a:p>
            <a:r>
              <a:rPr lang="en-AU" baseline="0" dirty="0" smtClean="0"/>
              <a:t>Histograms look much better with the x-axis labels on the tick marks (rather than between). This chart is created as an area chart with a date axis (see: http://peltiertech.com/fill-under-between-series-in-excel-chart/ for details) – to ensure that bar on right is open, it is overlaid with an XY scatter to create black lines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41</a:t>
            </a:fld>
            <a:endParaRPr lang="en-US"/>
          </a:p>
        </p:txBody>
      </p:sp>
    </p:spTree>
    <p:extLst>
      <p:ext uri="{BB962C8B-B14F-4D97-AF65-F5344CB8AC3E}">
        <p14:creationId xmlns:p14="http://schemas.microsoft.com/office/powerpoint/2010/main" val="4122729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pPr defTabSz="1328762">
              <a:defRPr/>
            </a:pPr>
            <a:r>
              <a:rPr lang="en-AU" dirty="0" smtClean="0"/>
              <a:t>Weekly electricity expenditure by</a:t>
            </a:r>
            <a:r>
              <a:rPr lang="en-AU" baseline="0" dirty="0" smtClean="0"/>
              <a:t> weekly income (trend line shown)</a:t>
            </a:r>
          </a:p>
          <a:p>
            <a:pPr defTabSz="1328762">
              <a:defRPr/>
            </a:pPr>
            <a:endParaRPr lang="en-AU" baseline="0" dirty="0" smtClean="0"/>
          </a:p>
          <a:p>
            <a:pPr defTabSz="1328762">
              <a:defRPr/>
            </a:pPr>
            <a:r>
              <a:rPr lang="en-AU" baseline="0" dirty="0" smtClean="0"/>
              <a:t>Purpose of chart: shows that people who earn more spend more on electricity, but the relationship is weak.</a:t>
            </a:r>
          </a:p>
          <a:p>
            <a:pPr defTabSz="1328762">
              <a:defRPr/>
            </a:pPr>
            <a:endParaRPr lang="en-AU" baseline="0" dirty="0" smtClean="0"/>
          </a:p>
          <a:p>
            <a:pPr defTabSz="1328762">
              <a:defRPr/>
            </a:pPr>
            <a:r>
              <a:rPr lang="en-AU" baseline="0" dirty="0" smtClean="0"/>
              <a:t>Dots have a solid outline and transparent fill (easier to see when there is overlap). If more data are displayed, it is appropriate to reduce the size of the dots and increase transparency</a:t>
            </a:r>
            <a:endParaRPr lang="en-AU" dirty="0" smtClean="0"/>
          </a:p>
        </p:txBody>
      </p:sp>
      <p:sp>
        <p:nvSpPr>
          <p:cNvPr id="4" name="Slide Number Placeholder 3"/>
          <p:cNvSpPr>
            <a:spLocks noGrp="1"/>
          </p:cNvSpPr>
          <p:nvPr>
            <p:ph type="sldNum" sz="quarter" idx="10"/>
          </p:nvPr>
        </p:nvSpPr>
        <p:spPr/>
        <p:txBody>
          <a:bodyPr/>
          <a:lstStyle/>
          <a:p>
            <a:fld id="{EE67FFEB-41A8-4E33-A442-87C345D03039}" type="slidenum">
              <a:rPr lang="en-US" smtClean="0"/>
              <a:pPr/>
              <a:t>42</a:t>
            </a:fld>
            <a:endParaRPr lang="en-US"/>
          </a:p>
        </p:txBody>
      </p:sp>
    </p:spTree>
    <p:extLst>
      <p:ext uri="{BB962C8B-B14F-4D97-AF65-F5344CB8AC3E}">
        <p14:creationId xmlns:p14="http://schemas.microsoft.com/office/powerpoint/2010/main" val="37725641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Purpose of chart: shows that there is a high level of regional variation</a:t>
            </a:r>
            <a:r>
              <a:rPr lang="en-AU" baseline="0" dirty="0" smtClean="0"/>
              <a:t> in procedures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43</a:t>
            </a:fld>
            <a:endParaRPr lang="en-US"/>
          </a:p>
        </p:txBody>
      </p:sp>
    </p:spTree>
    <p:extLst>
      <p:ext uri="{BB962C8B-B14F-4D97-AF65-F5344CB8AC3E}">
        <p14:creationId xmlns:p14="http://schemas.microsoft.com/office/powerpoint/2010/main" val="3275797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Example</a:t>
            </a:r>
            <a:r>
              <a:rPr lang="en-AU" baseline="0" dirty="0" smtClean="0"/>
              <a:t> bubble chart (e.g. could be cost per megawatt-hour on y-axis versus emissions intensity on x-axis, with size of the bubble representing power plant capacity)</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44</a:t>
            </a:fld>
            <a:endParaRPr lang="en-US"/>
          </a:p>
        </p:txBody>
      </p:sp>
    </p:spTree>
    <p:extLst>
      <p:ext uri="{BB962C8B-B14F-4D97-AF65-F5344CB8AC3E}">
        <p14:creationId xmlns:p14="http://schemas.microsoft.com/office/powerpoint/2010/main" val="1137605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Number of household solar PV systems</a:t>
            </a:r>
            <a:r>
              <a:rPr lang="en-AU" baseline="0" dirty="0" smtClean="0"/>
              <a:t> installed (thousands)</a:t>
            </a:r>
          </a:p>
          <a:p>
            <a:endParaRPr lang="en-AU" baseline="0" dirty="0" smtClean="0"/>
          </a:p>
          <a:p>
            <a:r>
              <a:rPr lang="en-AU" baseline="0" dirty="0" smtClean="0"/>
              <a:t>Purpose of chart: to show that solar PV installations peaked in 2011-12, before incentives were wound back</a:t>
            </a:r>
          </a:p>
        </p:txBody>
      </p:sp>
      <p:sp>
        <p:nvSpPr>
          <p:cNvPr id="4" name="Slide Number Placeholder 3"/>
          <p:cNvSpPr>
            <a:spLocks noGrp="1"/>
          </p:cNvSpPr>
          <p:nvPr>
            <p:ph type="sldNum" sz="quarter" idx="10"/>
          </p:nvPr>
        </p:nvSpPr>
        <p:spPr/>
        <p:txBody>
          <a:bodyPr/>
          <a:lstStyle/>
          <a:p>
            <a:fld id="{EE67FFEB-41A8-4E33-A442-87C345D03039}" type="slidenum">
              <a:rPr lang="en-US" smtClean="0"/>
              <a:pPr/>
              <a:t>13</a:t>
            </a:fld>
            <a:endParaRPr lang="en-US"/>
          </a:p>
        </p:txBody>
      </p:sp>
    </p:spTree>
    <p:extLst>
      <p:ext uri="{BB962C8B-B14F-4D97-AF65-F5344CB8AC3E}">
        <p14:creationId xmlns:p14="http://schemas.microsoft.com/office/powerpoint/2010/main" val="1092557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Life expectancy explained</a:t>
            </a:r>
            <a:r>
              <a:rPr lang="en-AU" baseline="0" dirty="0" smtClean="0"/>
              <a:t> by GDP per capita (log scale, base 10). Bubble size represents population</a:t>
            </a:r>
          </a:p>
          <a:p>
            <a:endParaRPr lang="en-AU" baseline="0" dirty="0" smtClean="0"/>
          </a:p>
          <a:p>
            <a:r>
              <a:rPr lang="en-AU" baseline="0" dirty="0" smtClean="0"/>
              <a:t>This is Hans </a:t>
            </a:r>
            <a:r>
              <a:rPr lang="en-AU" baseline="0" dirty="0" err="1" smtClean="0"/>
              <a:t>Rosling’s</a:t>
            </a:r>
            <a:r>
              <a:rPr lang="en-AU" baseline="0" dirty="0" smtClean="0"/>
              <a:t> famous chart presented with Grattan colours.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45</a:t>
            </a:fld>
            <a:endParaRPr lang="en-US"/>
          </a:p>
        </p:txBody>
      </p:sp>
    </p:spTree>
    <p:extLst>
      <p:ext uri="{BB962C8B-B14F-4D97-AF65-F5344CB8AC3E}">
        <p14:creationId xmlns:p14="http://schemas.microsoft.com/office/powerpoint/2010/main" val="1208563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Purpose</a:t>
            </a:r>
            <a:r>
              <a:rPr lang="en-AU" baseline="0" dirty="0" smtClean="0"/>
              <a:t> of chart: to show there are high levels of inappropriate care, and high levels of variation in clinical practice.</a:t>
            </a:r>
          </a:p>
          <a:p>
            <a:endParaRPr lang="en-AU" baseline="0" dirty="0" smtClean="0"/>
          </a:p>
          <a:p>
            <a:r>
              <a:rPr lang="en-AU" baseline="0" dirty="0" smtClean="0"/>
              <a:t>Point estimate (scatter) and confidence intervals (stacked bar </a:t>
            </a:r>
            <a:r>
              <a:rPr lang="en-AU" baseline="0" smtClean="0"/>
              <a:t>with 500</a:t>
            </a:r>
            <a:r>
              <a:rPr lang="en-AU" baseline="0" dirty="0" smtClean="0"/>
              <a:t>% gap between columns) shown. Chart can be cropped and expanded to take up a single column of a report — size 16 font is equivalent when chart is expanded. (This chart appears to have height greater than width, but it is actually approximately height = width)</a:t>
            </a:r>
            <a:endParaRPr lang="en-AU" dirty="0" smtClean="0"/>
          </a:p>
        </p:txBody>
      </p:sp>
      <p:sp>
        <p:nvSpPr>
          <p:cNvPr id="4" name="Slide Number Placeholder 3"/>
          <p:cNvSpPr>
            <a:spLocks noGrp="1"/>
          </p:cNvSpPr>
          <p:nvPr>
            <p:ph type="sldNum" sz="quarter" idx="10"/>
          </p:nvPr>
        </p:nvSpPr>
        <p:spPr/>
        <p:txBody>
          <a:bodyPr/>
          <a:lstStyle/>
          <a:p>
            <a:fld id="{EE67FFEB-41A8-4E33-A442-87C345D03039}" type="slidenum">
              <a:rPr lang="en-US" smtClean="0"/>
              <a:pPr/>
              <a:t>46</a:t>
            </a:fld>
            <a:endParaRPr lang="en-US"/>
          </a:p>
        </p:txBody>
      </p:sp>
    </p:spTree>
    <p:extLst>
      <p:ext uri="{BB962C8B-B14F-4D97-AF65-F5344CB8AC3E}">
        <p14:creationId xmlns:p14="http://schemas.microsoft.com/office/powerpoint/2010/main" val="4229356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Monthly capacity of solar PV installed</a:t>
            </a:r>
            <a:r>
              <a:rPr lang="en-AU" baseline="0" dirty="0" smtClean="0"/>
              <a:t> by cumulative amount spent (nominal).</a:t>
            </a:r>
          </a:p>
          <a:p>
            <a:endParaRPr lang="en-AU" baseline="0" dirty="0" smtClean="0"/>
          </a:p>
          <a:p>
            <a:r>
              <a:rPr lang="en-AU" baseline="0" dirty="0" smtClean="0"/>
              <a:t>Both axes have six tick marks (including zero), even though a different scale is used.</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48</a:t>
            </a:fld>
            <a:endParaRPr lang="en-US"/>
          </a:p>
        </p:txBody>
      </p:sp>
    </p:spTree>
    <p:extLst>
      <p:ext uri="{BB962C8B-B14F-4D97-AF65-F5344CB8AC3E}">
        <p14:creationId xmlns:p14="http://schemas.microsoft.com/office/powerpoint/2010/main" val="805259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Alternative way of presenting the data in slide 14 (area</a:t>
            </a:r>
            <a:r>
              <a:rPr lang="en-AU" baseline="0" dirty="0" smtClean="0"/>
              <a:t> and line chart together), with two additional years added (over 75s excluded).</a:t>
            </a:r>
          </a:p>
          <a:p>
            <a:endParaRPr lang="en-AU" baseline="0" dirty="0" smtClean="0"/>
          </a:p>
          <a:p>
            <a:r>
              <a:rPr lang="en-AU" baseline="0" dirty="0" smtClean="0"/>
              <a:t>Colours used to indicate increase/decline, and light shade to indicate age group.</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49</a:t>
            </a:fld>
            <a:endParaRPr lang="en-US"/>
          </a:p>
        </p:txBody>
      </p:sp>
    </p:spTree>
    <p:extLst>
      <p:ext uri="{BB962C8B-B14F-4D97-AF65-F5344CB8AC3E}">
        <p14:creationId xmlns:p14="http://schemas.microsoft.com/office/powerpoint/2010/main" val="79879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Manufacturing value-added</a:t>
            </a:r>
            <a:r>
              <a:rPr lang="en-US" baseline="0" dirty="0" smtClean="0"/>
              <a:t> % GDP and Manufacturing exports as a percentage of GDP, current prices – OECD members in 1970 plus Australia &amp; New Zealand </a:t>
            </a:r>
          </a:p>
          <a:p>
            <a:endParaRPr lang="en-US" baseline="0" dirty="0" smtClean="0"/>
          </a:p>
          <a:p>
            <a:r>
              <a:rPr lang="en-US" baseline="0" dirty="0" smtClean="0"/>
              <a:t>Purpose of chart: to show that manufacturing in Australia’s manufacturing value added and exports are toward the lower end of the OECD distribution</a:t>
            </a:r>
          </a:p>
          <a:p>
            <a:endParaRPr lang="en-US" baseline="0" dirty="0" smtClean="0"/>
          </a:p>
          <a:p>
            <a:r>
              <a:rPr lang="en-US" baseline="0" dirty="0" smtClean="0"/>
              <a:t>Utilises both line and area charts. Both charts share y-axis (no need to put axis on both charts)</a:t>
            </a:r>
          </a:p>
        </p:txBody>
      </p:sp>
      <p:sp>
        <p:nvSpPr>
          <p:cNvPr id="4" name="Slide Number Placeholder 3"/>
          <p:cNvSpPr>
            <a:spLocks noGrp="1"/>
          </p:cNvSpPr>
          <p:nvPr>
            <p:ph type="sldNum" sz="quarter" idx="10"/>
          </p:nvPr>
        </p:nvSpPr>
        <p:spPr/>
        <p:txBody>
          <a:bodyPr/>
          <a:lstStyle/>
          <a:p>
            <a:fld id="{EE67FFEB-41A8-4E33-A442-87C345D03039}" type="slidenum">
              <a:rPr lang="en-US" smtClean="0"/>
              <a:pPr/>
              <a:t>50</a:t>
            </a:fld>
            <a:endParaRPr lang="en-US"/>
          </a:p>
        </p:txBody>
      </p:sp>
    </p:spTree>
    <p:extLst>
      <p:ext uri="{BB962C8B-B14F-4D97-AF65-F5344CB8AC3E}">
        <p14:creationId xmlns:p14="http://schemas.microsoft.com/office/powerpoint/2010/main" val="38822331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a:t>
            </a:r>
            <a:r>
              <a:rPr lang="en-US" baseline="0" dirty="0" smtClean="0"/>
              <a:t> data as previous – alternative approach would be to have charts on top of each other rather than side-to-side.</a:t>
            </a:r>
          </a:p>
          <a:p>
            <a:endParaRPr lang="en-US" baseline="0" dirty="0" smtClean="0"/>
          </a:p>
          <a:p>
            <a:pPr defTabSz="1328898">
              <a:defRPr/>
            </a:pPr>
            <a:r>
              <a:rPr lang="en-AU" baseline="0" dirty="0" smtClean="0"/>
              <a:t>Charts share x-axis. Chart can be cropped and expanded to take up a single column of a report — size 16 font is equivalent when chart is expanded.</a:t>
            </a:r>
            <a:endParaRPr lang="en-AU" dirty="0" smtClean="0"/>
          </a:p>
        </p:txBody>
      </p:sp>
      <p:sp>
        <p:nvSpPr>
          <p:cNvPr id="4" name="Slide Number Placeholder 3"/>
          <p:cNvSpPr>
            <a:spLocks noGrp="1"/>
          </p:cNvSpPr>
          <p:nvPr>
            <p:ph type="sldNum" sz="quarter" idx="10"/>
          </p:nvPr>
        </p:nvSpPr>
        <p:spPr/>
        <p:txBody>
          <a:bodyPr/>
          <a:lstStyle/>
          <a:p>
            <a:fld id="{EE67FFEB-41A8-4E33-A442-87C345D03039}" type="slidenum">
              <a:rPr lang="en-US" smtClean="0"/>
              <a:pPr/>
              <a:t>51</a:t>
            </a:fld>
            <a:endParaRPr lang="en-US"/>
          </a:p>
        </p:txBody>
      </p:sp>
    </p:spTree>
    <p:extLst>
      <p:ext uri="{BB962C8B-B14F-4D97-AF65-F5344CB8AC3E}">
        <p14:creationId xmlns:p14="http://schemas.microsoft.com/office/powerpoint/2010/main" val="38822331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Indices</a:t>
            </a:r>
            <a:r>
              <a:rPr lang="en-AU" baseline="0" dirty="0" smtClean="0"/>
              <a:t> comparing mining states to non-mining states (100 = 2003)</a:t>
            </a:r>
          </a:p>
          <a:p>
            <a:endParaRPr lang="en-AU" baseline="0" dirty="0" smtClean="0"/>
          </a:p>
          <a:p>
            <a:r>
              <a:rPr lang="en-AU" baseline="0" dirty="0" smtClean="0"/>
              <a:t>Charts share x-axis. Chart can be cropped and expanded to take up a single column of a report — size 16 font is equivalent when chart is expanded (lines are 3pt instead of 4pt).</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52</a:t>
            </a:fld>
            <a:endParaRPr lang="en-US"/>
          </a:p>
        </p:txBody>
      </p:sp>
    </p:spTree>
    <p:extLst>
      <p:ext uri="{BB962C8B-B14F-4D97-AF65-F5344CB8AC3E}">
        <p14:creationId xmlns:p14="http://schemas.microsoft.com/office/powerpoint/2010/main" val="9362388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Purpose of chart: all states</a:t>
            </a:r>
            <a:r>
              <a:rPr lang="en-AU" baseline="0" dirty="0" smtClean="0"/>
              <a:t> benefitted from the mining boom, but real household disposable income grew much faster in mining states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53</a:t>
            </a:fld>
            <a:endParaRPr lang="en-US"/>
          </a:p>
        </p:txBody>
      </p:sp>
    </p:spTree>
    <p:extLst>
      <p:ext uri="{BB962C8B-B14F-4D97-AF65-F5344CB8AC3E}">
        <p14:creationId xmlns:p14="http://schemas.microsoft.com/office/powerpoint/2010/main" val="25340511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Index of peak electricity demand and total electricity consumption.</a:t>
            </a:r>
          </a:p>
          <a:p>
            <a:endParaRPr lang="en-AU" dirty="0" smtClean="0"/>
          </a:p>
          <a:p>
            <a:r>
              <a:rPr lang="en-AU" dirty="0" smtClean="0"/>
              <a:t>Purpose of chart: to show that peak demand</a:t>
            </a:r>
            <a:r>
              <a:rPr lang="en-AU" baseline="0" dirty="0" smtClean="0"/>
              <a:t> has grown faster than total consumption in NSW, Vic., Qld and SA</a:t>
            </a:r>
          </a:p>
          <a:p>
            <a:endParaRPr lang="en-AU" baseline="0" dirty="0" smtClean="0"/>
          </a:p>
          <a:p>
            <a:r>
              <a:rPr lang="en-AU" baseline="0" dirty="0" smtClean="0"/>
              <a:t>Why four charts? Too many lines to display on one chart, plus it would be difficult to distinguish between states</a:t>
            </a:r>
            <a:endParaRPr lang="en-AU" dirty="0" smtClean="0"/>
          </a:p>
        </p:txBody>
      </p:sp>
      <p:sp>
        <p:nvSpPr>
          <p:cNvPr id="4" name="Slide Number Placeholder 3"/>
          <p:cNvSpPr>
            <a:spLocks noGrp="1"/>
          </p:cNvSpPr>
          <p:nvPr>
            <p:ph type="sldNum" sz="quarter" idx="10"/>
          </p:nvPr>
        </p:nvSpPr>
        <p:spPr/>
        <p:txBody>
          <a:bodyPr/>
          <a:lstStyle/>
          <a:p>
            <a:fld id="{EE67FFEB-41A8-4E33-A442-87C345D03039}" type="slidenum">
              <a:rPr lang="en-US" smtClean="0"/>
              <a:pPr/>
              <a:t>54</a:t>
            </a:fld>
            <a:endParaRPr lang="en-US"/>
          </a:p>
        </p:txBody>
      </p:sp>
    </p:spTree>
    <p:extLst>
      <p:ext uri="{BB962C8B-B14F-4D97-AF65-F5344CB8AC3E}">
        <p14:creationId xmlns:p14="http://schemas.microsoft.com/office/powerpoint/2010/main" val="38738710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Background shaded same</a:t>
            </a:r>
            <a:r>
              <a:rPr lang="en-AU" baseline="0" dirty="0" smtClean="0"/>
              <a:t> colour as box. Same data as slide 11 with categories reversed.</a:t>
            </a:r>
          </a:p>
          <a:p>
            <a:endParaRPr lang="en-AU" baseline="0" dirty="0" smtClean="0"/>
          </a:p>
          <a:p>
            <a:r>
              <a:rPr lang="en-AU" baseline="0" dirty="0" smtClean="0"/>
              <a:t>In this example, gridlines are set to box background colour, created using error bars (requires inputting data onto a secondary axis with a scatter plot)</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56</a:t>
            </a:fld>
            <a:endParaRPr lang="en-US"/>
          </a:p>
        </p:txBody>
      </p:sp>
    </p:spTree>
    <p:extLst>
      <p:ext uri="{BB962C8B-B14F-4D97-AF65-F5344CB8AC3E}">
        <p14:creationId xmlns:p14="http://schemas.microsoft.com/office/powerpoint/2010/main" val="1600846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US" dirty="0" smtClean="0"/>
              <a:t>Average annual</a:t>
            </a:r>
            <a:r>
              <a:rPr lang="en-US" baseline="0" dirty="0" smtClean="0"/>
              <a:t> </a:t>
            </a:r>
            <a:r>
              <a:rPr lang="en-US" dirty="0" smtClean="0"/>
              <a:t>income ($) by age group, $2011</a:t>
            </a:r>
          </a:p>
          <a:p>
            <a:endParaRPr lang="en-US" dirty="0" smtClean="0"/>
          </a:p>
          <a:p>
            <a:r>
              <a:rPr lang="en-US" dirty="0" smtClean="0"/>
              <a:t>Purpose of chart: to show that incomes have grown in all age groups except those below 25</a:t>
            </a:r>
          </a:p>
          <a:p>
            <a:endParaRPr lang="en-US" dirty="0" smtClean="0"/>
          </a:p>
          <a:p>
            <a:r>
              <a:rPr lang="en-US" dirty="0" smtClean="0"/>
              <a:t>Axis units have thousands separator (appropriate for more than 10,000) but no $ sign (since this should be shown in title). Chart </a:t>
            </a:r>
            <a:r>
              <a:rPr lang="en-US" baseline="0" dirty="0" smtClean="0"/>
              <a:t>shows within-group income growth (or lack thereof) and income differences across age groups.</a:t>
            </a:r>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14</a:t>
            </a:fld>
            <a:endParaRPr lang="en-US"/>
          </a:p>
        </p:txBody>
      </p:sp>
    </p:spTree>
    <p:extLst>
      <p:ext uri="{BB962C8B-B14F-4D97-AF65-F5344CB8AC3E}">
        <p14:creationId xmlns:p14="http://schemas.microsoft.com/office/powerpoint/2010/main" val="23355564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Melbourne population density (number</a:t>
            </a:r>
            <a:r>
              <a:rPr lang="en-AU" baseline="0" dirty="0" smtClean="0"/>
              <a:t> of working age people per square kilometre)</a:t>
            </a:r>
          </a:p>
          <a:p>
            <a:endParaRPr lang="en-AU" baseline="0" dirty="0" smtClean="0"/>
          </a:p>
          <a:p>
            <a:r>
              <a:rPr lang="en-AU" baseline="0" dirty="0" smtClean="0"/>
              <a:t>Map created using Stata</a:t>
            </a:r>
            <a:endParaRPr lang="en-AU" dirty="0" smtClean="0"/>
          </a:p>
        </p:txBody>
      </p:sp>
      <p:sp>
        <p:nvSpPr>
          <p:cNvPr id="4" name="Slide Number Placeholder 3"/>
          <p:cNvSpPr>
            <a:spLocks noGrp="1"/>
          </p:cNvSpPr>
          <p:nvPr>
            <p:ph type="sldNum" sz="quarter" idx="10"/>
          </p:nvPr>
        </p:nvSpPr>
        <p:spPr/>
        <p:txBody>
          <a:bodyPr/>
          <a:lstStyle/>
          <a:p>
            <a:fld id="{EE67FFEB-41A8-4E33-A442-87C345D03039}" type="slidenum">
              <a:rPr lang="en-US" smtClean="0"/>
              <a:pPr/>
              <a:t>57</a:t>
            </a:fld>
            <a:endParaRPr lang="en-US"/>
          </a:p>
        </p:txBody>
      </p:sp>
    </p:spTree>
    <p:extLst>
      <p:ext uri="{BB962C8B-B14F-4D97-AF65-F5344CB8AC3E}">
        <p14:creationId xmlns:p14="http://schemas.microsoft.com/office/powerpoint/2010/main" val="40975494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Economic activity by city/rest of state ($2011-12)</a:t>
            </a:r>
          </a:p>
          <a:p>
            <a:endParaRPr lang="en-AU" dirty="0" smtClean="0"/>
          </a:p>
          <a:p>
            <a:r>
              <a:rPr lang="en-AU" dirty="0" smtClean="0"/>
              <a:t>Example of a square pie chart, colour-coded by state (created in Tableau,</a:t>
            </a:r>
            <a:r>
              <a:rPr lang="en-AU" baseline="0" dirty="0" smtClean="0"/>
              <a:t> with text added in PowerPoint)</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58</a:t>
            </a:fld>
            <a:endParaRPr lang="en-US"/>
          </a:p>
        </p:txBody>
      </p:sp>
    </p:spTree>
    <p:extLst>
      <p:ext uri="{BB962C8B-B14F-4D97-AF65-F5344CB8AC3E}">
        <p14:creationId xmlns:p14="http://schemas.microsoft.com/office/powerpoint/2010/main" val="40507169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dirty="0" smtClean="0"/>
              <a:t>Contour map of student learning progression,</a:t>
            </a:r>
            <a:r>
              <a:rPr lang="en-AU" baseline="0" dirty="0" smtClean="0"/>
              <a:t> based on NAPLAN scores. Contour map created in Stata, with line chart overlaid. </a:t>
            </a:r>
            <a:r>
              <a:rPr lang="en-AU" baseline="0" smtClean="0"/>
              <a:t>Line of best fit for high and low SES is shown on each chart.</a:t>
            </a:r>
            <a:endParaRPr lang="en-AU" baseline="0" dirty="0" smtClean="0"/>
          </a:p>
          <a:p>
            <a:endParaRPr lang="en-AU" baseline="0" dirty="0" smtClean="0"/>
          </a:p>
          <a:p>
            <a:r>
              <a:rPr lang="en-AU" baseline="0" dirty="0" smtClean="0"/>
              <a:t>Purpose of chart: to show that high-achieving year 3 students do not improve as much by year 9 in low SES areas relative to high areas.</a:t>
            </a:r>
          </a:p>
          <a:p>
            <a:endParaRPr lang="en-AU" baseline="0" dirty="0" smtClean="0"/>
          </a:p>
        </p:txBody>
      </p:sp>
      <p:sp>
        <p:nvSpPr>
          <p:cNvPr id="4" name="Slide Number Placeholder 3"/>
          <p:cNvSpPr>
            <a:spLocks noGrp="1"/>
          </p:cNvSpPr>
          <p:nvPr>
            <p:ph type="sldNum" sz="quarter" idx="10"/>
          </p:nvPr>
        </p:nvSpPr>
        <p:spPr/>
        <p:txBody>
          <a:bodyPr/>
          <a:lstStyle/>
          <a:p>
            <a:fld id="{EE67FFEB-41A8-4E33-A442-87C345D03039}" type="slidenum">
              <a:rPr lang="en-US" smtClean="0"/>
              <a:pPr/>
              <a:t>59</a:t>
            </a:fld>
            <a:endParaRPr lang="en-US"/>
          </a:p>
        </p:txBody>
      </p:sp>
    </p:spTree>
    <p:extLst>
      <p:ext uri="{BB962C8B-B14F-4D97-AF65-F5344CB8AC3E}">
        <p14:creationId xmlns:p14="http://schemas.microsoft.com/office/powerpoint/2010/main" val="22852378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Example</a:t>
            </a:r>
            <a:r>
              <a:rPr lang="en-AU" baseline="0" dirty="0" smtClean="0"/>
              <a:t> of a heat map matrix – a household’s half-hourly electricity consumption (kilowatts hours) over the month of January (created using conditional formatting in Excel, but there are more advanced programs for this). There are nearly 1500 data points in this chart, but the heat map shows particular patterns that wouldn’t be easy to see on other charts</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60</a:t>
            </a:fld>
            <a:endParaRPr lang="en-US"/>
          </a:p>
        </p:txBody>
      </p:sp>
    </p:spTree>
    <p:extLst>
      <p:ext uri="{BB962C8B-B14F-4D97-AF65-F5344CB8AC3E}">
        <p14:creationId xmlns:p14="http://schemas.microsoft.com/office/powerpoint/2010/main" val="15271035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28762">
              <a:defRPr/>
            </a:pPr>
            <a:r>
              <a:rPr lang="en-AU" dirty="0" smtClean="0"/>
              <a:t>Percentage of gas households</a:t>
            </a:r>
            <a:r>
              <a:rPr lang="en-AU" baseline="0" dirty="0" smtClean="0"/>
              <a:t> connected to each appliance</a:t>
            </a:r>
          </a:p>
          <a:p>
            <a:pPr defTabSz="1328762">
              <a:defRPr/>
            </a:pPr>
            <a:endParaRPr lang="en-AU" baseline="0" dirty="0" smtClean="0"/>
          </a:p>
          <a:p>
            <a:pPr defTabSz="1328762">
              <a:defRPr/>
            </a:pPr>
            <a:r>
              <a:rPr lang="en-AU" baseline="0" dirty="0" smtClean="0"/>
              <a:t>Purpose of chart: to show that Melbourne households typically use gas for multiple appliances, while Brisbane households typically use gas for only one or two appliances.</a:t>
            </a:r>
          </a:p>
          <a:p>
            <a:pPr defTabSz="1328762">
              <a:defRPr/>
            </a:pPr>
            <a:endParaRPr lang="en-AU" baseline="0" dirty="0" smtClean="0"/>
          </a:p>
          <a:p>
            <a:pPr defTabSz="1328762">
              <a:defRPr/>
            </a:pPr>
            <a:r>
              <a:rPr lang="en-AU" baseline="0" dirty="0" smtClean="0"/>
              <a:t>Created using </a:t>
            </a:r>
            <a:r>
              <a:rPr lang="en-AU" i="1" baseline="0" dirty="0" err="1" smtClean="0"/>
              <a:t>venn</a:t>
            </a:r>
            <a:r>
              <a:rPr lang="en-AU" i="1" baseline="0" dirty="0" smtClean="0"/>
              <a:t> diagram plotter</a:t>
            </a:r>
            <a:r>
              <a:rPr lang="en-AU" i="0" baseline="0" dirty="0" smtClean="0"/>
              <a:t>, with text and circle outlines added in PowerPoint. </a:t>
            </a:r>
            <a:endParaRPr lang="en-AU" baseline="0" dirty="0" smtClean="0"/>
          </a:p>
        </p:txBody>
      </p:sp>
      <p:sp>
        <p:nvSpPr>
          <p:cNvPr id="4" name="Slide Number Placeholder 3"/>
          <p:cNvSpPr>
            <a:spLocks noGrp="1"/>
          </p:cNvSpPr>
          <p:nvPr>
            <p:ph type="sldNum" sz="quarter" idx="10"/>
          </p:nvPr>
        </p:nvSpPr>
        <p:spPr/>
        <p:txBody>
          <a:bodyPr/>
          <a:lstStyle/>
          <a:p>
            <a:fld id="{EE67FFEB-41A8-4E33-A442-87C345D03039}" type="slidenum">
              <a:rPr lang="en-US" smtClean="0"/>
              <a:pPr/>
              <a:t>61</a:t>
            </a:fld>
            <a:endParaRPr lang="en-US"/>
          </a:p>
        </p:txBody>
      </p:sp>
    </p:spTree>
    <p:extLst>
      <p:ext uri="{BB962C8B-B14F-4D97-AF65-F5344CB8AC3E}">
        <p14:creationId xmlns:p14="http://schemas.microsoft.com/office/powerpoint/2010/main" val="300338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3263" y="1169988"/>
            <a:ext cx="8447087" cy="5848350"/>
          </a:xfrm>
        </p:spPr>
      </p:sp>
      <p:sp>
        <p:nvSpPr>
          <p:cNvPr id="3" name="Notes Placeholder 2"/>
          <p:cNvSpPr>
            <a:spLocks noGrp="1"/>
          </p:cNvSpPr>
          <p:nvPr>
            <p:ph type="body" idx="1"/>
          </p:nvPr>
        </p:nvSpPr>
        <p:spPr/>
        <p:txBody>
          <a:bodyPr/>
          <a:lstStyle/>
          <a:p>
            <a:r>
              <a:rPr lang="en-US" dirty="0" smtClean="0"/>
              <a:t>Effect of interventions on schooling outcomes</a:t>
            </a:r>
          </a:p>
          <a:p>
            <a:endParaRPr lang="en-US" dirty="0" smtClean="0"/>
          </a:p>
          <a:p>
            <a:r>
              <a:rPr lang="en-US" dirty="0" smtClean="0"/>
              <a:t>Purpose</a:t>
            </a:r>
            <a:r>
              <a:rPr lang="en-US" baseline="0" dirty="0" smtClean="0"/>
              <a:t> of chart: to show that interventions proposed in report have a stronger impact on results than other factors.</a:t>
            </a:r>
          </a:p>
          <a:p>
            <a:endParaRPr lang="en-US" baseline="0" dirty="0" smtClean="0"/>
          </a:p>
          <a:p>
            <a:r>
              <a:rPr lang="en-US" baseline="0" dirty="0" smtClean="0"/>
              <a:t>Horizontal bars used to accommodate long category names. Categories are ordered by values (within each group)</a:t>
            </a:r>
            <a:endParaRPr lang="en-US" dirty="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srgbClr val="000000"/>
                </a:solidFill>
              </a:rPr>
              <a:pPr/>
              <a:t>15</a:t>
            </a:fld>
            <a:endParaRPr lang="en-US">
              <a:solidFill>
                <a:srgbClr val="000000"/>
              </a:solidFill>
            </a:endParaRPr>
          </a:p>
        </p:txBody>
      </p:sp>
    </p:spTree>
    <p:extLst>
      <p:ext uri="{BB962C8B-B14F-4D97-AF65-F5344CB8AC3E}">
        <p14:creationId xmlns:p14="http://schemas.microsoft.com/office/powerpoint/2010/main" val="129530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Difference in industry contribution to GDP in 2021</a:t>
            </a:r>
            <a:r>
              <a:rPr lang="en-AU" baseline="0" dirty="0" smtClean="0"/>
              <a:t> under forecast relative to baseline, $ billion</a:t>
            </a:r>
          </a:p>
          <a:p>
            <a:endParaRPr lang="en-AU" baseline="0" dirty="0" smtClean="0"/>
          </a:p>
          <a:p>
            <a:r>
              <a:rPr lang="en-AU" baseline="0" dirty="0" smtClean="0"/>
              <a:t>Purpose of chart: to show that the positive contribution of the gas industry to GDP due to price increase is much greater than the negative impact on manufacturing and mining.</a:t>
            </a:r>
          </a:p>
          <a:p>
            <a:endParaRPr lang="en-AU" baseline="0" dirty="0" smtClean="0"/>
          </a:p>
          <a:p>
            <a:r>
              <a:rPr lang="en-AU" baseline="0" dirty="0" smtClean="0"/>
              <a:t>Categories ordered from largest to smallest. Long category names look better on the y-axis, and positive/negative breakdown easier to see with horizontal chart.</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16</a:t>
            </a:fld>
            <a:endParaRPr lang="en-US"/>
          </a:p>
        </p:txBody>
      </p:sp>
    </p:spTree>
    <p:extLst>
      <p:ext uri="{BB962C8B-B14F-4D97-AF65-F5344CB8AC3E}">
        <p14:creationId xmlns:p14="http://schemas.microsoft.com/office/powerpoint/2010/main" val="3367279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dirty="0" smtClean="0"/>
              <a:t>Installation price of an off-grid system versus cost of remaining</a:t>
            </a:r>
            <a:r>
              <a:rPr lang="en-AU" baseline="0" dirty="0" smtClean="0"/>
              <a:t> connected to the grid over 10 years.</a:t>
            </a:r>
          </a:p>
          <a:p>
            <a:endParaRPr lang="en-AU" baseline="0" dirty="0" smtClean="0"/>
          </a:p>
          <a:p>
            <a:r>
              <a:rPr lang="en-AU" baseline="0" dirty="0" smtClean="0"/>
              <a:t>Purpose of chart: to show that going off the grid with solar and batteries costs a lot more than remaining connected to the grid, and households are likely to sacrifice some reliability to save money.</a:t>
            </a:r>
          </a:p>
          <a:p>
            <a:endParaRPr lang="en-AU" baseline="0" dirty="0" smtClean="0"/>
          </a:p>
          <a:p>
            <a:r>
              <a:rPr lang="en-AU" baseline="0" dirty="0" smtClean="0"/>
              <a:t>Data values can be displayed using text on chart instead of a y-axis (but ideally not too many)</a:t>
            </a:r>
            <a:endParaRPr lang="en-AU"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17</a:t>
            </a:fld>
            <a:endParaRPr lang="en-US"/>
          </a:p>
        </p:txBody>
      </p:sp>
    </p:spTree>
    <p:extLst>
      <p:ext uri="{BB962C8B-B14F-4D97-AF65-F5344CB8AC3E}">
        <p14:creationId xmlns:p14="http://schemas.microsoft.com/office/powerpoint/2010/main" val="2500636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AU" i="0" dirty="0" smtClean="0"/>
              <a:t>Gas prices ($US/GJ)</a:t>
            </a:r>
            <a:endParaRPr lang="en-AU" i="0" baseline="0" dirty="0" smtClean="0"/>
          </a:p>
          <a:p>
            <a:endParaRPr lang="en-AU" i="0" baseline="0" dirty="0" smtClean="0"/>
          </a:p>
          <a:p>
            <a:r>
              <a:rPr lang="en-AU" i="0" baseline="0" dirty="0" smtClean="0"/>
              <a:t>Purpose of chart: gas prices have increased in Japan and Europe (to a lesser extent), while prices have been relatively constant in the US (and much lower)</a:t>
            </a:r>
            <a:endParaRPr lang="en-AU" i="0" dirty="0"/>
          </a:p>
        </p:txBody>
      </p:sp>
      <p:sp>
        <p:nvSpPr>
          <p:cNvPr id="4" name="Slide Number Placeholder 3"/>
          <p:cNvSpPr>
            <a:spLocks noGrp="1"/>
          </p:cNvSpPr>
          <p:nvPr>
            <p:ph type="sldNum" sz="quarter" idx="10"/>
          </p:nvPr>
        </p:nvSpPr>
        <p:spPr/>
        <p:txBody>
          <a:bodyPr/>
          <a:lstStyle/>
          <a:p>
            <a:fld id="{EE67FFEB-41A8-4E33-A442-87C345D03039}" type="slidenum">
              <a:rPr lang="en-US" smtClean="0"/>
              <a:pPr/>
              <a:t>19</a:t>
            </a:fld>
            <a:endParaRPr lang="en-US"/>
          </a:p>
        </p:txBody>
      </p:sp>
    </p:spTree>
    <p:extLst>
      <p:ext uri="{BB962C8B-B14F-4D97-AF65-F5344CB8AC3E}">
        <p14:creationId xmlns:p14="http://schemas.microsoft.com/office/powerpoint/2010/main" val="1932155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79500" y="1077913"/>
            <a:ext cx="7781925" cy="5387975"/>
          </a:xfrm>
        </p:spPr>
      </p:sp>
      <p:sp>
        <p:nvSpPr>
          <p:cNvPr id="3" name="Notes Placeholder 2"/>
          <p:cNvSpPr>
            <a:spLocks noGrp="1"/>
          </p:cNvSpPr>
          <p:nvPr>
            <p:ph type="body" idx="1"/>
          </p:nvPr>
        </p:nvSpPr>
        <p:spPr/>
        <p:txBody>
          <a:bodyPr/>
          <a:lstStyle/>
          <a:p>
            <a:r>
              <a:rPr lang="en-US" dirty="0" smtClean="0"/>
              <a:t>Example data</a:t>
            </a:r>
            <a:r>
              <a:rPr lang="en-US" baseline="0" dirty="0" smtClean="0"/>
              <a:t> with a forecast</a:t>
            </a:r>
          </a:p>
          <a:p>
            <a:endParaRPr lang="en-US" baseline="0" dirty="0" smtClean="0"/>
          </a:p>
          <a:p>
            <a:r>
              <a:rPr lang="en-US" baseline="0" dirty="0" smtClean="0"/>
              <a:t>Forecast area is a shape (rectangle) with light grey fill (no border), placed behind chart</a:t>
            </a:r>
            <a:endParaRPr lang="en-US" dirty="0" smtClean="0"/>
          </a:p>
        </p:txBody>
      </p:sp>
      <p:sp>
        <p:nvSpPr>
          <p:cNvPr id="4" name="Slide Number Placeholder 3"/>
          <p:cNvSpPr>
            <a:spLocks noGrp="1"/>
          </p:cNvSpPr>
          <p:nvPr>
            <p:ph type="sldNum" sz="quarter" idx="10"/>
          </p:nvPr>
        </p:nvSpPr>
        <p:spPr/>
        <p:txBody>
          <a:bodyPr/>
          <a:lstStyle/>
          <a:p>
            <a:fld id="{EE67FFEB-41A8-4E33-A442-87C345D03039}"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3344196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smtClean="0"/>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smtClean="0"/>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smtClean="0">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p:nvPicPr>
        <p:blipFill>
          <a:blip r:embed="rId2" cstate="print"/>
          <a:srcRect/>
          <a:stretch>
            <a:fillRect/>
          </a:stretch>
        </p:blipFill>
        <p:spPr bwMode="auto">
          <a:xfrm>
            <a:off x="5024438" y="981075"/>
            <a:ext cx="4249738" cy="1081088"/>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455965"/>
            <a:ext cx="6913563" cy="461616"/>
          </a:xfrm>
          <a:prstGeom prst="rect">
            <a:avLst/>
          </a:prstGeom>
        </p:spPr>
        <p:txBody>
          <a:bodyPr lIns="91390" tIns="45696" rIns="91390" bIns="45696"/>
          <a:lstStyle>
            <a:lvl1pPr>
              <a:defRPr/>
            </a:lvl1pPr>
          </a:lstStyle>
          <a:p>
            <a:r>
              <a:rPr lang="en-US" smtClean="0"/>
              <a:t>Click to edit Master title style</a:t>
            </a:r>
            <a:endParaRPr lang="en-AU" dirty="0"/>
          </a:p>
        </p:txBody>
      </p:sp>
      <p:sp>
        <p:nvSpPr>
          <p:cNvPr id="3" name="Content Placeholder 2"/>
          <p:cNvSpPr>
            <a:spLocks noGrp="1"/>
          </p:cNvSpPr>
          <p:nvPr>
            <p:ph idx="1"/>
          </p:nvPr>
        </p:nvSpPr>
        <p:spPr>
          <a:xfrm>
            <a:off x="631849" y="1076326"/>
            <a:ext cx="8642349" cy="276950"/>
          </a:xfrm>
          <a:prstGeom prst="rect">
            <a:avLst/>
          </a:prstGeom>
        </p:spPr>
        <p:txBody>
          <a:bodyPr lIns="91390" tIns="45696" rIns="91390" bIns="45696"/>
          <a:lstStyle>
            <a:lvl1pPr>
              <a:defRPr/>
            </a:lvl1pPr>
          </a:lstStyle>
          <a:p>
            <a:pPr lvl="0"/>
            <a:r>
              <a:rPr lang="en-US" smtClean="0"/>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32768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71251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4754" y="642938"/>
            <a:ext cx="6913563" cy="274637"/>
          </a:xfrm>
          <a:prstGeom prst="rect">
            <a:avLst/>
          </a:prstGeom>
        </p:spPr>
        <p:txBody>
          <a:bodyPr/>
          <a:lstStyle>
            <a:lvl1pPr>
              <a:defRPr/>
            </a:lvl1pPr>
          </a:lstStyle>
          <a:p>
            <a:r>
              <a:rPr lang="en-US" dirty="0" smtClean="0"/>
              <a:t>Stack</a:t>
            </a:r>
            <a:endParaRPr lang="en-AU" dirty="0"/>
          </a:p>
        </p:txBody>
      </p:sp>
    </p:spTree>
    <p:extLst>
      <p:ext uri="{BB962C8B-B14F-4D97-AF65-F5344CB8AC3E}">
        <p14:creationId xmlns:p14="http://schemas.microsoft.com/office/powerpoint/2010/main" val="56491856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33122" name="Rectangle 2"/>
          <p:cNvSpPr>
            <a:spLocks noGrp="1" noChangeArrowheads="1"/>
          </p:cNvSpPr>
          <p:nvPr>
            <p:ph type="ctrTitle"/>
          </p:nvPr>
        </p:nvSpPr>
        <p:spPr>
          <a:xfrm>
            <a:off x="1928819" y="3213101"/>
            <a:ext cx="7345363" cy="609600"/>
          </a:xfrm>
          <a:prstGeom prst="rect">
            <a:avLst/>
          </a:prstGeom>
        </p:spPr>
        <p:txBody>
          <a:bodyPr/>
          <a:lstStyle>
            <a:lvl1pPr algn="r">
              <a:defRPr sz="4000"/>
            </a:lvl1pPr>
          </a:lstStyle>
          <a:p>
            <a:r>
              <a:rPr lang="en-US" smtClean="0"/>
              <a:t>Click to edit Master title style</a:t>
            </a:r>
            <a:endParaRPr lang="en-AU"/>
          </a:p>
        </p:txBody>
      </p:sp>
      <p:sp>
        <p:nvSpPr>
          <p:cNvPr id="133123" name="Rectangle 3"/>
          <p:cNvSpPr>
            <a:spLocks noGrp="1" noChangeArrowheads="1"/>
          </p:cNvSpPr>
          <p:nvPr>
            <p:ph type="subTitle" idx="1"/>
          </p:nvPr>
        </p:nvSpPr>
        <p:spPr>
          <a:xfrm>
            <a:off x="1928819" y="4105284"/>
            <a:ext cx="7345363" cy="365125"/>
          </a:xfrm>
          <a:prstGeom prst="rect">
            <a:avLst/>
          </a:prstGeom>
        </p:spPr>
        <p:txBody>
          <a:bodyPr/>
          <a:lstStyle>
            <a:lvl1pPr algn="r">
              <a:defRPr sz="2400"/>
            </a:lvl1pPr>
          </a:lstStyle>
          <a:p>
            <a:r>
              <a:rPr lang="en-US" smtClean="0"/>
              <a:t>Click to edit Master subtitle style</a:t>
            </a:r>
            <a:endParaRPr lang="en-AU"/>
          </a:p>
        </p:txBody>
      </p:sp>
      <p:sp>
        <p:nvSpPr>
          <p:cNvPr id="133124" name="Rectangle 4"/>
          <p:cNvSpPr>
            <a:spLocks noGrp="1" noChangeArrowheads="1"/>
          </p:cNvSpPr>
          <p:nvPr>
            <p:ph type="dt" sz="half" idx="2"/>
          </p:nvPr>
        </p:nvSpPr>
        <p:spPr bwMode="auto">
          <a:xfrm>
            <a:off x="495300" y="6245225"/>
            <a:ext cx="23114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solidFill>
                <a:srgbClr val="000000"/>
              </a:solidFill>
            </a:endParaRPr>
          </a:p>
        </p:txBody>
      </p:sp>
      <p:sp>
        <p:nvSpPr>
          <p:cNvPr id="133125" name="Rectangle 5"/>
          <p:cNvSpPr>
            <a:spLocks noGrp="1" noChangeArrowheads="1"/>
          </p:cNvSpPr>
          <p:nvPr>
            <p:ph type="ftr" sz="quarter" idx="3"/>
          </p:nvPr>
        </p:nvSpPr>
        <p:spPr bwMode="auto">
          <a:xfrm>
            <a:off x="3384550" y="6245225"/>
            <a:ext cx="31369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solidFill>
                <a:srgbClr val="000000"/>
              </a:solidFill>
            </a:endParaRPr>
          </a:p>
        </p:txBody>
      </p:sp>
      <p:sp>
        <p:nvSpPr>
          <p:cNvPr id="133126" name="Rectangle 6"/>
          <p:cNvSpPr>
            <a:spLocks noGrp="1" noChangeArrowheads="1"/>
          </p:cNvSpPr>
          <p:nvPr>
            <p:ph type="sldNum" sz="quarter" idx="4"/>
          </p:nvPr>
        </p:nvSpPr>
        <p:spPr>
          <a:xfrm>
            <a:off x="7099300" y="6245225"/>
            <a:ext cx="2311400" cy="476250"/>
          </a:xfrm>
          <a:prstGeom prst="rect">
            <a:avLst/>
          </a:prstGeom>
        </p:spPr>
        <p:txBody>
          <a:bodyPr/>
          <a:lstStyle>
            <a:lvl1pPr eaLnBrk="0" hangingPunct="0">
              <a:defRPr sz="1400" i="0"/>
            </a:lvl1pPr>
          </a:lstStyle>
          <a:p>
            <a:fld id="{3E7C0CC8-E12B-4B1E-958E-BC6C5916F62C}" type="slidenum">
              <a:rPr lang="en-US">
                <a:solidFill>
                  <a:srgbClr val="000000"/>
                </a:solidFill>
              </a:rPr>
              <a:pPr/>
              <a:t>‹#›</a:t>
            </a:fld>
            <a:endParaRPr lang="en-US">
              <a:solidFill>
                <a:srgbClr val="000000"/>
              </a:solidFill>
            </a:endParaRPr>
          </a:p>
        </p:txBody>
      </p:sp>
      <p:pic>
        <p:nvPicPr>
          <p:cNvPr id="133128" name="Picture 8" descr="GrattanLogo"/>
          <p:cNvPicPr>
            <a:picLocks noChangeAspect="1" noChangeArrowheads="1"/>
          </p:cNvPicPr>
          <p:nvPr userDrawn="1"/>
        </p:nvPicPr>
        <p:blipFill>
          <a:blip r:embed="rId2" cstate="print"/>
          <a:srcRect/>
          <a:stretch>
            <a:fillRect/>
          </a:stretch>
        </p:blipFill>
        <p:spPr bwMode="auto">
          <a:xfrm>
            <a:off x="5024438" y="981075"/>
            <a:ext cx="4249738" cy="1081088"/>
          </a:xfrm>
          <a:prstGeom prst="rect">
            <a:avLst/>
          </a:prstGeom>
          <a:noFill/>
        </p:spPr>
      </p:pic>
    </p:spTree>
    <p:extLst>
      <p:ext uri="{BB962C8B-B14F-4D97-AF65-F5344CB8AC3E}">
        <p14:creationId xmlns:p14="http://schemas.microsoft.com/office/powerpoint/2010/main" val="4224289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773492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4" y="642943"/>
            <a:ext cx="6913563" cy="274637"/>
          </a:xfrm>
          <a:prstGeom prst="rect">
            <a:avLst/>
          </a:prstGeom>
        </p:spPr>
        <p:txBody>
          <a:bodyPr/>
          <a:lstStyle>
            <a:lvl1pPr>
              <a:defRPr/>
            </a:lvl1pPr>
          </a:lstStyle>
          <a:p>
            <a:r>
              <a:rPr lang="en-US" smtClean="0"/>
              <a:t>Stack</a:t>
            </a:r>
            <a:endParaRPr lang="en-AU"/>
          </a:p>
        </p:txBody>
      </p:sp>
      <p:sp>
        <p:nvSpPr>
          <p:cNvPr id="3" name="Content Placeholder 2"/>
          <p:cNvSpPr>
            <a:spLocks noGrp="1"/>
          </p:cNvSpPr>
          <p:nvPr>
            <p:ph idx="1" hasCustomPrompt="1"/>
          </p:nvPr>
        </p:nvSpPr>
        <p:spPr>
          <a:xfrm>
            <a:off x="631833" y="1076325"/>
            <a:ext cx="8642349" cy="184666"/>
          </a:xfrm>
          <a:prstGeom prst="rect">
            <a:avLst/>
          </a:prstGeom>
        </p:spPr>
        <p:txBody>
          <a:bodyPr/>
          <a:lstStyle>
            <a:lvl1pPr>
              <a:defRPr/>
            </a:lvl1pPr>
          </a:lstStyle>
          <a:p>
            <a:pPr lvl="0"/>
            <a:r>
              <a:rPr lang="en-AU" smtClean="0"/>
              <a:t>stuff</a:t>
            </a:r>
            <a:endParaRPr lang="en-AU"/>
          </a:p>
        </p:txBody>
      </p:sp>
    </p:spTree>
    <p:extLst>
      <p:ext uri="{BB962C8B-B14F-4D97-AF65-F5344CB8AC3E}">
        <p14:creationId xmlns:p14="http://schemas.microsoft.com/office/powerpoint/2010/main" val="31345535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1834" y="260648"/>
            <a:ext cx="6913563" cy="274637"/>
          </a:xfrm>
          <a:prstGeom prst="rect">
            <a:avLst/>
          </a:prstGeom>
        </p:spPr>
        <p:txBody>
          <a:bodyPr/>
          <a:lstStyle>
            <a:lvl1pPr>
              <a:defRPr/>
            </a:lvl1pPr>
          </a:lstStyle>
          <a:p>
            <a:r>
              <a:rPr lang="en-US" smtClean="0"/>
              <a:t>Stack</a:t>
            </a:r>
            <a:endParaRPr lang="en-AU"/>
          </a:p>
        </p:txBody>
      </p:sp>
      <p:sp>
        <p:nvSpPr>
          <p:cNvPr id="3" name="Content Placeholder 2"/>
          <p:cNvSpPr>
            <a:spLocks noGrp="1"/>
          </p:cNvSpPr>
          <p:nvPr>
            <p:ph idx="1" hasCustomPrompt="1"/>
          </p:nvPr>
        </p:nvSpPr>
        <p:spPr>
          <a:xfrm>
            <a:off x="631833" y="620688"/>
            <a:ext cx="8642349" cy="184666"/>
          </a:xfrm>
          <a:prstGeom prst="rect">
            <a:avLst/>
          </a:prstGeom>
        </p:spPr>
        <p:txBody>
          <a:bodyPr/>
          <a:lstStyle>
            <a:lvl1pPr>
              <a:defRPr/>
            </a:lvl1pPr>
          </a:lstStyle>
          <a:p>
            <a:pPr lvl="0"/>
            <a:r>
              <a:rPr lang="en-AU" smtClean="0"/>
              <a:t>stuff</a:t>
            </a:r>
            <a:endParaRPr lang="en-AU"/>
          </a:p>
        </p:txBody>
      </p:sp>
    </p:spTree>
    <p:extLst>
      <p:ext uri="{BB962C8B-B14F-4D97-AF65-F5344CB8AC3E}">
        <p14:creationId xmlns:p14="http://schemas.microsoft.com/office/powerpoint/2010/main" val="16524603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3969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1849" y="116632"/>
            <a:ext cx="6913563" cy="461616"/>
          </a:xfrm>
          <a:prstGeom prst="rect">
            <a:avLst/>
          </a:prstGeom>
        </p:spPr>
        <p:txBody>
          <a:bodyPr lIns="91390" tIns="45696" rIns="91390" bIns="45696"/>
          <a:lstStyle>
            <a:lvl1pPr>
              <a:defRPr/>
            </a:lvl1pPr>
          </a:lstStyle>
          <a:p>
            <a:r>
              <a:rPr lang="en-US" smtClean="0"/>
              <a:t>Click to edit Master title style</a:t>
            </a:r>
            <a:endParaRPr lang="en-AU" dirty="0"/>
          </a:p>
        </p:txBody>
      </p:sp>
      <p:sp>
        <p:nvSpPr>
          <p:cNvPr id="3" name="Content Placeholder 2"/>
          <p:cNvSpPr>
            <a:spLocks noGrp="1"/>
          </p:cNvSpPr>
          <p:nvPr>
            <p:ph idx="1"/>
          </p:nvPr>
        </p:nvSpPr>
        <p:spPr>
          <a:xfrm>
            <a:off x="631849" y="692696"/>
            <a:ext cx="8642349" cy="276950"/>
          </a:xfrm>
          <a:prstGeom prst="rect">
            <a:avLst/>
          </a:prstGeom>
        </p:spPr>
        <p:txBody>
          <a:bodyPr lIns="91390" tIns="45696" rIns="91390" bIns="45696"/>
          <a:lstStyle>
            <a:lvl1pPr>
              <a:defRPr/>
            </a:lvl1pPr>
          </a:lstStyle>
          <a:p>
            <a:pPr lvl="0"/>
            <a:r>
              <a:rPr lang="en-US" smtClean="0"/>
              <a:t>Click to edit Master text styles</a:t>
            </a:r>
          </a:p>
        </p:txBody>
      </p:sp>
      <p:sp>
        <p:nvSpPr>
          <p:cNvPr id="4" name="Rectangle 5"/>
          <p:cNvSpPr>
            <a:spLocks noGrp="1" noChangeArrowheads="1"/>
          </p:cNvSpPr>
          <p:nvPr>
            <p:ph type="ftr" sz="quarter" idx="10"/>
          </p:nvPr>
        </p:nvSpPr>
        <p:spPr>
          <a:xfrm>
            <a:off x="582621" y="6261100"/>
            <a:ext cx="8188324" cy="476250"/>
          </a:xfrm>
          <a:prstGeom prst="rect">
            <a:avLst/>
          </a:prstGeom>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31600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7040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Title 2"/>
          <p:cNvSpPr>
            <a:spLocks noGrp="1"/>
          </p:cNvSpPr>
          <p:nvPr>
            <p:ph type="title"/>
          </p:nvPr>
        </p:nvSpPr>
        <p:spPr>
          <a:xfrm>
            <a:off x="631836" y="548244"/>
            <a:ext cx="6913563" cy="369332"/>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15327684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148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8780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69" r:id="rId11"/>
    <p:sldLayoutId id="2147483650" r:id="rId12"/>
    <p:sldLayoutId id="2147483662" r:id="rId13"/>
    <p:sldLayoutId id="2147483665" r:id="rId14"/>
    <p:sldLayoutId id="2147483653" r:id="rId15"/>
    <p:sldLayoutId id="2147483654" r:id="rId16"/>
    <p:sldLayoutId id="2147483655" r:id="rId17"/>
    <p:sldLayoutId id="2147483656" r:id="rId18"/>
    <p:sldLayoutId id="2147483659" r:id="rId19"/>
    <p:sldLayoutId id="2147483686" r:id="rId20"/>
  </p:sldLayoutIdLst>
  <p:timing>
    <p:tnLst>
      <p:par>
        <p:cTn id="1" dur="indefinite" restart="never" nodeType="tmRoot"/>
      </p:par>
    </p:tnLst>
  </p:timing>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76364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Lst>
  <p:timing>
    <p:tnLst>
      <p:par>
        <p:cTn id="1" dur="indefinite" restart="never" nodeType="tmRoot"/>
      </p:par>
    </p:tnLst>
  </p:timing>
  <p:hf hdr="0" ftr="0" dt="0"/>
  <p:txStyles>
    <p:title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p:titleStyle>
    <p:body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4.xml"/><Relationship Id="rId13" Type="http://schemas.openxmlformats.org/officeDocument/2006/relationships/slide" Target="slide55.xml"/><Relationship Id="rId3" Type="http://schemas.openxmlformats.org/officeDocument/2006/relationships/slide" Target="slide4.xml"/><Relationship Id="rId7" Type="http://schemas.openxmlformats.org/officeDocument/2006/relationships/slide" Target="slide18.xml"/><Relationship Id="rId12" Type="http://schemas.openxmlformats.org/officeDocument/2006/relationships/slide" Target="slide47.xml"/><Relationship Id="rId2" Type="http://schemas.openxmlformats.org/officeDocument/2006/relationships/slide" Target="slide3.xml"/><Relationship Id="rId1" Type="http://schemas.openxmlformats.org/officeDocument/2006/relationships/slideLayout" Target="../slideLayouts/slideLayout3.xml"/><Relationship Id="rId6" Type="http://schemas.openxmlformats.org/officeDocument/2006/relationships/slide" Target="slide9.xml"/><Relationship Id="rId11" Type="http://schemas.openxmlformats.org/officeDocument/2006/relationships/slide" Target="slide40.xml"/><Relationship Id="rId5" Type="http://schemas.openxmlformats.org/officeDocument/2006/relationships/slide" Target="slide8.xml"/><Relationship Id="rId10" Type="http://schemas.openxmlformats.org/officeDocument/2006/relationships/slide" Target="slide34.xml"/><Relationship Id="rId4" Type="http://schemas.openxmlformats.org/officeDocument/2006/relationships/slide" Target="slide6.xml"/><Relationship Id="rId9" Type="http://schemas.openxmlformats.org/officeDocument/2006/relationships/slide" Target="slide31.xml"/><Relationship Id="rId1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hart" Target="../charts/chart14.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3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20.xml"/></Relationships>
</file>

<file path=ppt/slides/_rels/slide33.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chart" Target="../charts/chart2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35.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chart" Target="../charts/chart37.xml"/></Relationships>
</file>

<file path=ppt/slides/_rels/slide51.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chart" Target="../charts/chart39.xml"/></Relationships>
</file>

<file path=ppt/slides/_rels/slide52.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chart" Target="../charts/chart42.xml"/><Relationship Id="rId4" Type="http://schemas.openxmlformats.org/officeDocument/2006/relationships/chart" Target="../charts/chart41.xml"/></Relationships>
</file>

<file path=ppt/slides/_rels/slide53.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chart" Target="../charts/chart46.xml"/><Relationship Id="rId5" Type="http://schemas.openxmlformats.org/officeDocument/2006/relationships/chart" Target="../charts/chart45.xml"/><Relationship Id="rId4" Type="http://schemas.openxmlformats.org/officeDocument/2006/relationships/chart" Target="../charts/chart44.xml"/></Relationships>
</file>

<file path=ppt/slides/_rels/slide54.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chart" Target="../charts/chart48.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omics.pnl.gov/software/venn-diagram-plotter"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hart" Target="../charts/chart52.xml"/><Relationship Id="rId7" Type="http://schemas.openxmlformats.org/officeDocument/2006/relationships/chart" Target="../charts/chart54.xml"/><Relationship Id="rId2" Type="http://schemas.openxmlformats.org/officeDocument/2006/relationships/notesSlide" Target="../notesSlides/notesSlide42.xml"/><Relationship Id="rId1" Type="http://schemas.openxmlformats.org/officeDocument/2006/relationships/slideLayout" Target="../slideLayouts/slideLayout20.xml"/><Relationship Id="rId6" Type="http://schemas.openxmlformats.org/officeDocument/2006/relationships/chart" Target="../charts/chart5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Grp="1" noChangeArrowheads="1"/>
          </p:cNvSpPr>
          <p:nvPr>
            <p:ph type="ctrTitle"/>
          </p:nvPr>
        </p:nvSpPr>
        <p:spPr/>
        <p:txBody>
          <a:bodyPr/>
          <a:lstStyle/>
          <a:p>
            <a:r>
              <a:rPr lang="en-AU" dirty="0" smtClean="0"/>
              <a:t>Chart Guidebook</a:t>
            </a:r>
            <a:endParaRPr lang="en-AU" dirty="0"/>
          </a:p>
        </p:txBody>
      </p:sp>
      <p:sp>
        <p:nvSpPr>
          <p:cNvPr id="134149" name="Rectangle 5"/>
          <p:cNvSpPr>
            <a:spLocks noGrp="1" noChangeArrowheads="1"/>
          </p:cNvSpPr>
          <p:nvPr>
            <p:ph type="subTitle" idx="1"/>
          </p:nvPr>
        </p:nvSpPr>
        <p:spPr>
          <a:xfrm>
            <a:off x="1928819" y="4005263"/>
            <a:ext cx="7345363" cy="738664"/>
          </a:xfrm>
        </p:spPr>
        <p:txBody>
          <a:bodyPr/>
          <a:lstStyle/>
          <a:p>
            <a:r>
              <a:rPr lang="en-AU" dirty="0" smtClean="0"/>
              <a:t>July 2015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72268"/>
            <a:ext cx="2531142" cy="369332"/>
          </a:xfrm>
        </p:spPr>
        <p:txBody>
          <a:bodyPr wrap="none" lIns="0" tIns="0" rIns="0" bIns="0">
            <a:spAutoFit/>
          </a:bodyPr>
          <a:lstStyle/>
          <a:p>
            <a:r>
              <a:rPr lang="en-AU" sz="2400" dirty="0"/>
              <a:t>Bar/column chart</a:t>
            </a:r>
          </a:p>
        </p:txBody>
      </p:sp>
      <p:sp>
        <p:nvSpPr>
          <p:cNvPr id="3" name="Content Placeholder 2"/>
          <p:cNvSpPr>
            <a:spLocks noGrp="1"/>
          </p:cNvSpPr>
          <p:nvPr>
            <p:ph idx="1"/>
          </p:nvPr>
        </p:nvSpPr>
        <p:spPr>
          <a:xfrm>
            <a:off x="498232" y="1076324"/>
            <a:ext cx="8642349" cy="5305004"/>
          </a:xfrm>
        </p:spPr>
        <p:txBody>
          <a:bodyPr/>
          <a:lstStyle/>
          <a:p>
            <a:pPr marL="285750" indent="-285750">
              <a:lnSpc>
                <a:spcPct val="130000"/>
              </a:lnSpc>
              <a:spcAft>
                <a:spcPts val="600"/>
              </a:spcAft>
              <a:buFont typeface="Arial" panose="020B0604020202020204" pitchFamily="34" charset="0"/>
              <a:buChar char="•"/>
            </a:pPr>
            <a:r>
              <a:rPr lang="en-AU" sz="1600" dirty="0"/>
              <a:t>if there are multiple sets of categories (e.g. age groups by state), data can be displayed using stacked bars (if it makes sense to aggregate data) or clustered bars (if it does not make sense to aggregate</a:t>
            </a:r>
            <a:r>
              <a:rPr lang="en-AU" sz="1600" dirty="0" smtClean="0"/>
              <a:t>)</a:t>
            </a:r>
          </a:p>
          <a:p>
            <a:pPr marL="285750" indent="-285750">
              <a:lnSpc>
                <a:spcPct val="130000"/>
              </a:lnSpc>
              <a:spcAft>
                <a:spcPts val="600"/>
              </a:spcAft>
              <a:buFont typeface="Arial" panose="020B0604020202020204" pitchFamily="34" charset="0"/>
              <a:buChar char="•"/>
            </a:pPr>
            <a:r>
              <a:rPr lang="en-AU" sz="1600" dirty="0" smtClean="0"/>
              <a:t>for clustered bar, gap between columns should be set to around 70% (rule of thumb)</a:t>
            </a:r>
          </a:p>
          <a:p>
            <a:pPr marL="285750" indent="-285750">
              <a:lnSpc>
                <a:spcPct val="130000"/>
              </a:lnSpc>
              <a:spcAft>
                <a:spcPts val="600"/>
              </a:spcAft>
              <a:buFont typeface="Arial" panose="020B0604020202020204" pitchFamily="34" charset="0"/>
              <a:buChar char="•"/>
            </a:pPr>
            <a:r>
              <a:rPr lang="en-AU" sz="1600" dirty="0" smtClean="0"/>
              <a:t>for stacked bar, appropriate gap between columns depends on the number of bars (usually a large gap works best for a small number of bars, and a small gap for a large number of bars)</a:t>
            </a:r>
            <a:endParaRPr lang="en-AU" sz="1600" dirty="0"/>
          </a:p>
          <a:p>
            <a:pPr marL="285750" indent="-285750">
              <a:lnSpc>
                <a:spcPct val="130000"/>
              </a:lnSpc>
              <a:spcAft>
                <a:spcPts val="600"/>
              </a:spcAft>
              <a:buFont typeface="Arial" panose="020B0604020202020204" pitchFamily="34" charset="0"/>
              <a:buChar char="•"/>
            </a:pPr>
            <a:r>
              <a:rPr lang="en-AU" sz="1600" dirty="0"/>
              <a:t>stacked bar category labels should be shown to the right of </a:t>
            </a:r>
            <a:r>
              <a:rPr lang="en-AU" sz="1600" dirty="0" smtClean="0"/>
              <a:t>chart (alternatively between bars if there are only two), using coloured text</a:t>
            </a:r>
            <a:endParaRPr lang="en-AU" sz="1600" dirty="0"/>
          </a:p>
          <a:p>
            <a:pPr marL="285750" indent="-285750">
              <a:lnSpc>
                <a:spcPct val="130000"/>
              </a:lnSpc>
              <a:spcAft>
                <a:spcPts val="600"/>
              </a:spcAft>
              <a:buFont typeface="Arial" panose="020B0604020202020204" pitchFamily="34" charset="0"/>
              <a:buChar char="•"/>
            </a:pPr>
            <a:r>
              <a:rPr lang="en-AU" sz="1600" dirty="0"/>
              <a:t>clustered bar category labels should be shown </a:t>
            </a:r>
            <a:r>
              <a:rPr lang="en-AU" sz="1600" dirty="0" smtClean="0"/>
              <a:t>at </a:t>
            </a:r>
            <a:r>
              <a:rPr lang="en-AU" sz="1600" dirty="0"/>
              <a:t>the top </a:t>
            </a:r>
            <a:r>
              <a:rPr lang="en-AU" sz="1600" dirty="0" smtClean="0"/>
              <a:t>right of </a:t>
            </a:r>
            <a:r>
              <a:rPr lang="en-AU" sz="1600" dirty="0"/>
              <a:t>the chart, or below x-axis if there is insufficient </a:t>
            </a:r>
            <a:r>
              <a:rPr lang="en-AU" sz="1600" dirty="0" smtClean="0"/>
              <a:t>space, using coloured boxes with black text (place a rectangle around legend with white fill and no border)</a:t>
            </a:r>
            <a:endParaRPr lang="en-AU" sz="1600" dirty="0"/>
          </a:p>
          <a:p>
            <a:pPr marL="285750" indent="-285750">
              <a:lnSpc>
                <a:spcPct val="150000"/>
              </a:lnSpc>
              <a:buFont typeface="Arial" panose="020B0604020202020204" pitchFamily="34" charset="0"/>
              <a:buChar char="•"/>
            </a:pPr>
            <a:endParaRPr lang="en-AU" sz="1600" dirty="0" smtClean="0"/>
          </a:p>
          <a:p>
            <a:pPr marL="285750" indent="-285750">
              <a:lnSpc>
                <a:spcPct val="150000"/>
              </a:lnSpc>
              <a:buFont typeface="Arial" panose="020B0604020202020204" pitchFamily="34" charset="0"/>
              <a:buChar char="•"/>
            </a:pPr>
            <a:endParaRPr lang="en-AU" sz="1600" dirty="0"/>
          </a:p>
        </p:txBody>
      </p:sp>
      <p:pic>
        <p:nvPicPr>
          <p:cNvPr id="5" name="Picture 8" descr="GrattanLogo"/>
          <p:cNvPicPr>
            <a:picLocks noChangeAspect="1" noChangeArrowheads="1"/>
          </p:cNvPicPr>
          <p:nvPr/>
        </p:nvPicPr>
        <p:blipFill>
          <a:blip r:embed="rId2"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1970240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extLst>
              <p:ext uri="{D42A27DB-BD31-4B8C-83A1-F6EECF244321}">
                <p14:modId xmlns:p14="http://schemas.microsoft.com/office/powerpoint/2010/main" val="3278197770"/>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bwMode="auto">
          <a:xfrm>
            <a:off x="8553400" y="10264"/>
            <a:ext cx="1352600" cy="1069752"/>
          </a:xfrm>
          <a:prstGeom prst="rect">
            <a:avLst/>
          </a:prstGeom>
          <a:solidFill>
            <a:schemeClr val="bg1"/>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 name="TextBox 1"/>
          <p:cNvSpPr txBox="1"/>
          <p:nvPr/>
        </p:nvSpPr>
        <p:spPr>
          <a:xfrm>
            <a:off x="9111191" y="6985"/>
            <a:ext cx="628377"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2010</a:t>
            </a:r>
          </a:p>
        </p:txBody>
      </p:sp>
      <p:sp>
        <p:nvSpPr>
          <p:cNvPr id="10" name="TextBox 1"/>
          <p:cNvSpPr txBox="1"/>
          <p:nvPr/>
        </p:nvSpPr>
        <p:spPr>
          <a:xfrm>
            <a:off x="9111191" y="753033"/>
            <a:ext cx="628377"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2012</a:t>
            </a:r>
          </a:p>
        </p:txBody>
      </p:sp>
      <p:sp>
        <p:nvSpPr>
          <p:cNvPr id="12" name="TextBox 1"/>
          <p:cNvSpPr txBox="1"/>
          <p:nvPr/>
        </p:nvSpPr>
        <p:spPr>
          <a:xfrm>
            <a:off x="9121675" y="380009"/>
            <a:ext cx="607410"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2011</a:t>
            </a:r>
          </a:p>
        </p:txBody>
      </p:sp>
      <p:sp>
        <p:nvSpPr>
          <p:cNvPr id="18" name="Rectangle 17"/>
          <p:cNvSpPr/>
          <p:nvPr/>
        </p:nvSpPr>
        <p:spPr bwMode="auto">
          <a:xfrm>
            <a:off x="8806642" y="814298"/>
            <a:ext cx="216024" cy="216024"/>
          </a:xfrm>
          <a:prstGeom prst="rect">
            <a:avLst/>
          </a:prstGeom>
          <a:solidFill>
            <a:schemeClr val="accent3"/>
          </a:solidFill>
          <a:ln w="31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9" name="Rectangle 18"/>
          <p:cNvSpPr/>
          <p:nvPr/>
        </p:nvSpPr>
        <p:spPr bwMode="auto">
          <a:xfrm>
            <a:off x="8806642" y="441274"/>
            <a:ext cx="216024" cy="216024"/>
          </a:xfrm>
          <a:prstGeom prst="rect">
            <a:avLst/>
          </a:prstGeom>
          <a:solidFill>
            <a:schemeClr val="accent2"/>
          </a:solidFill>
          <a:ln w="31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20" name="Rectangle 19"/>
          <p:cNvSpPr/>
          <p:nvPr/>
        </p:nvSpPr>
        <p:spPr bwMode="auto">
          <a:xfrm>
            <a:off x="8806642" y="68251"/>
            <a:ext cx="216024" cy="216024"/>
          </a:xfrm>
          <a:prstGeom prst="rect">
            <a:avLst/>
          </a:prstGeom>
          <a:solidFill>
            <a:schemeClr val="tx2"/>
          </a:solidFill>
          <a:ln w="31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Tree>
    <p:extLst>
      <p:ext uri="{BB962C8B-B14F-4D97-AF65-F5344CB8AC3E}">
        <p14:creationId xmlns:p14="http://schemas.microsoft.com/office/powerpoint/2010/main" val="282819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p:nvPr>
            <p:extLst>
              <p:ext uri="{D42A27DB-BD31-4B8C-83A1-F6EECF244321}">
                <p14:modId xmlns:p14="http://schemas.microsoft.com/office/powerpoint/2010/main" val="3572078012"/>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4652548" y="3624590"/>
            <a:ext cx="1226297" cy="615553"/>
          </a:xfrm>
          <a:prstGeom prst="rect">
            <a:avLst/>
          </a:prstGeom>
          <a:noFill/>
        </p:spPr>
        <p:txBody>
          <a:bodyPr wrap="none" lIns="0" tIns="0" rIns="0" bIns="0" rtlCol="0">
            <a:spAutoFit/>
          </a:bodyPr>
          <a:lstStyle/>
          <a:p>
            <a:pPr algn="ctr"/>
            <a:r>
              <a:rPr lang="en-US" sz="2000" b="1" dirty="0" smtClean="0">
                <a:solidFill>
                  <a:schemeClr val="bg2"/>
                </a:solidFill>
              </a:rPr>
              <a:t>Employed</a:t>
            </a:r>
          </a:p>
          <a:p>
            <a:pPr algn="ctr"/>
            <a:r>
              <a:rPr lang="en-US" sz="2000" b="1" dirty="0" smtClean="0">
                <a:solidFill>
                  <a:schemeClr val="bg2"/>
                </a:solidFill>
              </a:rPr>
              <a:t>full-time</a:t>
            </a:r>
          </a:p>
        </p:txBody>
      </p:sp>
      <p:sp>
        <p:nvSpPr>
          <p:cNvPr id="11" name="TextBox 10"/>
          <p:cNvSpPr txBox="1"/>
          <p:nvPr/>
        </p:nvSpPr>
        <p:spPr>
          <a:xfrm>
            <a:off x="4652548" y="1805588"/>
            <a:ext cx="1226297" cy="615553"/>
          </a:xfrm>
          <a:prstGeom prst="rect">
            <a:avLst/>
          </a:prstGeom>
          <a:noFill/>
        </p:spPr>
        <p:txBody>
          <a:bodyPr wrap="none" lIns="0" tIns="0" rIns="0" bIns="0" rtlCol="0">
            <a:spAutoFit/>
          </a:bodyPr>
          <a:lstStyle/>
          <a:p>
            <a:pPr algn="ctr"/>
            <a:r>
              <a:rPr lang="en-US" sz="2000" b="1" dirty="0" smtClean="0">
                <a:solidFill>
                  <a:schemeClr val="tx2"/>
                </a:solidFill>
              </a:rPr>
              <a:t>Employed</a:t>
            </a:r>
          </a:p>
          <a:p>
            <a:pPr algn="ctr"/>
            <a:r>
              <a:rPr lang="en-US" sz="2000" b="1" dirty="0" smtClean="0">
                <a:solidFill>
                  <a:schemeClr val="tx2"/>
                </a:solidFill>
              </a:rPr>
              <a:t>part-time</a:t>
            </a:r>
          </a:p>
        </p:txBody>
      </p:sp>
      <p:sp>
        <p:nvSpPr>
          <p:cNvPr id="12" name="TextBox 11"/>
          <p:cNvSpPr txBox="1"/>
          <p:nvPr/>
        </p:nvSpPr>
        <p:spPr>
          <a:xfrm>
            <a:off x="4298290" y="937300"/>
            <a:ext cx="1934825" cy="615553"/>
          </a:xfrm>
          <a:prstGeom prst="rect">
            <a:avLst/>
          </a:prstGeom>
          <a:noFill/>
        </p:spPr>
        <p:txBody>
          <a:bodyPr wrap="none" lIns="0" tIns="0" rIns="0" bIns="0" rtlCol="0">
            <a:spAutoFit/>
          </a:bodyPr>
          <a:lstStyle/>
          <a:p>
            <a:pPr algn="ctr"/>
            <a:r>
              <a:rPr lang="en-US" sz="2000" b="1" dirty="0" smtClean="0">
                <a:solidFill>
                  <a:schemeClr val="accent2"/>
                </a:solidFill>
              </a:rPr>
              <a:t>Employed</a:t>
            </a:r>
          </a:p>
          <a:p>
            <a:pPr algn="ctr"/>
            <a:r>
              <a:rPr lang="en-US" sz="2000" b="1" dirty="0" smtClean="0">
                <a:solidFill>
                  <a:schemeClr val="accent2"/>
                </a:solidFill>
              </a:rPr>
              <a:t>away from work</a:t>
            </a:r>
          </a:p>
        </p:txBody>
      </p:sp>
      <p:sp>
        <p:nvSpPr>
          <p:cNvPr id="13" name="TextBox 12"/>
          <p:cNvSpPr txBox="1"/>
          <p:nvPr/>
        </p:nvSpPr>
        <p:spPr>
          <a:xfrm>
            <a:off x="4495447" y="595520"/>
            <a:ext cx="1540486" cy="307777"/>
          </a:xfrm>
          <a:prstGeom prst="rect">
            <a:avLst/>
          </a:prstGeom>
          <a:noFill/>
        </p:spPr>
        <p:txBody>
          <a:bodyPr wrap="none" lIns="0" tIns="0" rIns="0" bIns="0" rtlCol="0">
            <a:spAutoFit/>
          </a:bodyPr>
          <a:lstStyle/>
          <a:p>
            <a:pPr algn="ctr"/>
            <a:r>
              <a:rPr lang="en-US" sz="2000" b="1" dirty="0" smtClean="0">
                <a:solidFill>
                  <a:schemeClr val="accent3"/>
                </a:solidFill>
              </a:rPr>
              <a:t>Unemployed</a:t>
            </a:r>
          </a:p>
        </p:txBody>
      </p:sp>
      <p:sp>
        <p:nvSpPr>
          <p:cNvPr id="14" name="TextBox 13"/>
          <p:cNvSpPr txBox="1"/>
          <p:nvPr/>
        </p:nvSpPr>
        <p:spPr>
          <a:xfrm>
            <a:off x="4126756" y="260653"/>
            <a:ext cx="2277867" cy="307777"/>
          </a:xfrm>
          <a:prstGeom prst="rect">
            <a:avLst/>
          </a:prstGeom>
          <a:noFill/>
        </p:spPr>
        <p:txBody>
          <a:bodyPr wrap="none" lIns="0" tIns="0" rIns="0" bIns="0" rtlCol="0">
            <a:spAutoFit/>
          </a:bodyPr>
          <a:lstStyle/>
          <a:p>
            <a:pPr algn="ctr"/>
            <a:r>
              <a:rPr lang="en-US" sz="2000" b="1" dirty="0" smtClean="0"/>
              <a:t>Not in </a:t>
            </a:r>
            <a:r>
              <a:rPr lang="en-US" sz="2000" b="1" dirty="0" err="1" smtClean="0"/>
              <a:t>labour</a:t>
            </a:r>
            <a:r>
              <a:rPr lang="en-US" sz="2000" b="1" dirty="0" smtClean="0"/>
              <a:t> force</a:t>
            </a:r>
          </a:p>
        </p:txBody>
      </p:sp>
    </p:spTree>
    <p:extLst>
      <p:ext uri="{BB962C8B-B14F-4D97-AF65-F5344CB8AC3E}">
        <p14:creationId xmlns:p14="http://schemas.microsoft.com/office/powerpoint/2010/main" val="2390168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3652934548"/>
              </p:ext>
            </p:extLst>
          </p:nvPr>
        </p:nvGraphicFramePr>
        <p:xfrm>
          <a:off x="2" y="-7590"/>
          <a:ext cx="9905998" cy="686559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39"/>
          <p:cNvSpPr txBox="1"/>
          <p:nvPr/>
        </p:nvSpPr>
        <p:spPr>
          <a:xfrm>
            <a:off x="9139573" y="3455819"/>
            <a:ext cx="753411"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accent3"/>
                </a:solidFill>
              </a:rPr>
              <a:t>Other</a:t>
            </a:r>
          </a:p>
        </p:txBody>
      </p:sp>
      <p:sp>
        <p:nvSpPr>
          <p:cNvPr id="4" name="TextBox 39"/>
          <p:cNvSpPr txBox="1"/>
          <p:nvPr/>
        </p:nvSpPr>
        <p:spPr>
          <a:xfrm>
            <a:off x="9139573" y="3714135"/>
            <a:ext cx="454099"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accent2"/>
                </a:solidFill>
              </a:rPr>
              <a:t>WA</a:t>
            </a:r>
          </a:p>
        </p:txBody>
      </p:sp>
      <p:sp>
        <p:nvSpPr>
          <p:cNvPr id="5" name="TextBox 39"/>
          <p:cNvSpPr txBox="1"/>
          <p:nvPr/>
        </p:nvSpPr>
        <p:spPr>
          <a:xfrm>
            <a:off x="9139573" y="3997975"/>
            <a:ext cx="391133"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accent1"/>
                </a:solidFill>
              </a:rPr>
              <a:t>SA</a:t>
            </a:r>
          </a:p>
        </p:txBody>
      </p:sp>
      <p:sp>
        <p:nvSpPr>
          <p:cNvPr id="6" name="TextBox 39"/>
          <p:cNvSpPr txBox="1"/>
          <p:nvPr/>
        </p:nvSpPr>
        <p:spPr>
          <a:xfrm>
            <a:off x="9139573" y="4602614"/>
            <a:ext cx="471283"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tx2"/>
                </a:solidFill>
              </a:rPr>
              <a:t>Qld</a:t>
            </a:r>
          </a:p>
        </p:txBody>
      </p:sp>
      <p:sp>
        <p:nvSpPr>
          <p:cNvPr id="7" name="TextBox 39"/>
          <p:cNvSpPr txBox="1"/>
          <p:nvPr/>
        </p:nvSpPr>
        <p:spPr>
          <a:xfrm>
            <a:off x="9139566" y="5303644"/>
            <a:ext cx="496674"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bg2"/>
                </a:solidFill>
              </a:rPr>
              <a:t>Vic.</a:t>
            </a:r>
          </a:p>
        </p:txBody>
      </p:sp>
      <p:sp>
        <p:nvSpPr>
          <p:cNvPr id="8" name="TextBox 39"/>
          <p:cNvSpPr txBox="1"/>
          <p:nvPr/>
        </p:nvSpPr>
        <p:spPr>
          <a:xfrm>
            <a:off x="9139573" y="5870183"/>
            <a:ext cx="657231"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rPr>
              <a:t>NSW</a:t>
            </a:r>
          </a:p>
        </p:txBody>
      </p:sp>
    </p:spTree>
    <p:extLst>
      <p:ext uri="{BB962C8B-B14F-4D97-AF65-F5344CB8AC3E}">
        <p14:creationId xmlns:p14="http://schemas.microsoft.com/office/powerpoint/2010/main" val="36454195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519922738"/>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25" name="Rectangle 24"/>
          <p:cNvSpPr/>
          <p:nvPr/>
        </p:nvSpPr>
        <p:spPr bwMode="auto">
          <a:xfrm>
            <a:off x="8841432" y="0"/>
            <a:ext cx="1064568" cy="2204864"/>
          </a:xfrm>
          <a:prstGeom prst="rect">
            <a:avLst/>
          </a:prstGeom>
          <a:solidFill>
            <a:schemeClr val="bg1"/>
          </a:solidFill>
          <a:ln w="31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3" name="TextBox 1"/>
          <p:cNvSpPr txBox="1"/>
          <p:nvPr/>
        </p:nvSpPr>
        <p:spPr>
          <a:xfrm>
            <a:off x="9221167" y="25168"/>
            <a:ext cx="628377"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1986</a:t>
            </a:r>
          </a:p>
        </p:txBody>
      </p:sp>
      <p:sp>
        <p:nvSpPr>
          <p:cNvPr id="14" name="TextBox 1"/>
          <p:cNvSpPr txBox="1"/>
          <p:nvPr/>
        </p:nvSpPr>
        <p:spPr>
          <a:xfrm>
            <a:off x="9221167" y="771216"/>
            <a:ext cx="628377"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1996</a:t>
            </a:r>
          </a:p>
        </p:txBody>
      </p:sp>
      <p:sp>
        <p:nvSpPr>
          <p:cNvPr id="15" name="TextBox 1"/>
          <p:cNvSpPr txBox="1"/>
          <p:nvPr/>
        </p:nvSpPr>
        <p:spPr>
          <a:xfrm>
            <a:off x="9221167" y="1144240"/>
            <a:ext cx="628377"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2001</a:t>
            </a:r>
          </a:p>
        </p:txBody>
      </p:sp>
      <p:sp>
        <p:nvSpPr>
          <p:cNvPr id="16" name="TextBox 1"/>
          <p:cNvSpPr txBox="1"/>
          <p:nvPr/>
        </p:nvSpPr>
        <p:spPr>
          <a:xfrm>
            <a:off x="9221167" y="398192"/>
            <a:ext cx="628377"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1991</a:t>
            </a:r>
          </a:p>
        </p:txBody>
      </p:sp>
      <p:sp>
        <p:nvSpPr>
          <p:cNvPr id="17" name="TextBox 1"/>
          <p:cNvSpPr txBox="1"/>
          <p:nvPr/>
        </p:nvSpPr>
        <p:spPr>
          <a:xfrm>
            <a:off x="9221167" y="1517264"/>
            <a:ext cx="628377"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2006</a:t>
            </a:r>
          </a:p>
        </p:txBody>
      </p:sp>
      <p:sp>
        <p:nvSpPr>
          <p:cNvPr id="18" name="TextBox 1"/>
          <p:cNvSpPr txBox="1"/>
          <p:nvPr/>
        </p:nvSpPr>
        <p:spPr>
          <a:xfrm>
            <a:off x="9239440" y="1890287"/>
            <a:ext cx="607409"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2011</a:t>
            </a:r>
          </a:p>
        </p:txBody>
      </p:sp>
      <p:sp>
        <p:nvSpPr>
          <p:cNvPr id="19" name="Rectangle 18"/>
          <p:cNvSpPr/>
          <p:nvPr/>
        </p:nvSpPr>
        <p:spPr bwMode="auto">
          <a:xfrm>
            <a:off x="8916618" y="1951552"/>
            <a:ext cx="216024" cy="216024"/>
          </a:xfrm>
          <a:prstGeom prst="rect">
            <a:avLst/>
          </a:prstGeom>
          <a:solidFill>
            <a:schemeClr val="bg2"/>
          </a:solidFill>
          <a:ln w="31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20" name="Rectangle 19"/>
          <p:cNvSpPr/>
          <p:nvPr/>
        </p:nvSpPr>
        <p:spPr bwMode="auto">
          <a:xfrm>
            <a:off x="8916618" y="1578529"/>
            <a:ext cx="216024" cy="216024"/>
          </a:xfrm>
          <a:prstGeom prst="rect">
            <a:avLst/>
          </a:prstGeom>
          <a:solidFill>
            <a:schemeClr val="tx2"/>
          </a:solidFill>
          <a:ln w="31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21" name="Rectangle 20"/>
          <p:cNvSpPr/>
          <p:nvPr/>
        </p:nvSpPr>
        <p:spPr bwMode="auto">
          <a:xfrm>
            <a:off x="8916618" y="1205505"/>
            <a:ext cx="216024" cy="216024"/>
          </a:xfrm>
          <a:prstGeom prst="rect">
            <a:avLst/>
          </a:prstGeom>
          <a:solidFill>
            <a:schemeClr val="accent1"/>
          </a:solidFill>
          <a:ln w="31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22" name="Rectangle 21"/>
          <p:cNvSpPr/>
          <p:nvPr/>
        </p:nvSpPr>
        <p:spPr bwMode="auto">
          <a:xfrm>
            <a:off x="8916618" y="832481"/>
            <a:ext cx="216024" cy="216024"/>
          </a:xfrm>
          <a:prstGeom prst="rect">
            <a:avLst/>
          </a:prstGeom>
          <a:solidFill>
            <a:schemeClr val="accent2"/>
          </a:solidFill>
          <a:ln w="31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23" name="Rectangle 22"/>
          <p:cNvSpPr/>
          <p:nvPr/>
        </p:nvSpPr>
        <p:spPr bwMode="auto">
          <a:xfrm>
            <a:off x="8916618" y="459457"/>
            <a:ext cx="216024" cy="216024"/>
          </a:xfrm>
          <a:prstGeom prst="rect">
            <a:avLst/>
          </a:prstGeom>
          <a:solidFill>
            <a:schemeClr val="accent3"/>
          </a:solidFill>
          <a:ln w="31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24" name="Rectangle 23"/>
          <p:cNvSpPr/>
          <p:nvPr/>
        </p:nvSpPr>
        <p:spPr bwMode="auto">
          <a:xfrm>
            <a:off x="8916618" y="86434"/>
            <a:ext cx="216024" cy="216024"/>
          </a:xfrm>
          <a:prstGeom prst="rect">
            <a:avLst/>
          </a:prstGeom>
          <a:solidFill>
            <a:schemeClr val="accent4"/>
          </a:solidFill>
          <a:ln w="31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Tree>
    <p:extLst>
      <p:ext uri="{BB962C8B-B14F-4D97-AF65-F5344CB8AC3E}">
        <p14:creationId xmlns:p14="http://schemas.microsoft.com/office/powerpoint/2010/main" val="3453382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4202278724"/>
              </p:ext>
            </p:extLst>
          </p:nvPr>
        </p:nvGraphicFramePr>
        <p:xfrm>
          <a:off x="0" y="0"/>
          <a:ext cx="891344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29" name="TextBox 1"/>
          <p:cNvSpPr txBox="1"/>
          <p:nvPr/>
        </p:nvSpPr>
        <p:spPr>
          <a:xfrm>
            <a:off x="7683293" y="5589245"/>
            <a:ext cx="1296829" cy="615553"/>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eaLnBrk="0" fontAlgn="base" hangingPunct="0">
              <a:spcBef>
                <a:spcPct val="0"/>
              </a:spcBef>
              <a:spcAft>
                <a:spcPct val="0"/>
              </a:spcAft>
            </a:pPr>
            <a:r>
              <a:rPr lang="en-AU" sz="2000" dirty="0" smtClean="0"/>
              <a:t>Benchmark</a:t>
            </a:r>
          </a:p>
          <a:p>
            <a:pPr algn="ctr" eaLnBrk="0" fontAlgn="base" hangingPunct="0">
              <a:spcBef>
                <a:spcPct val="0"/>
              </a:spcBef>
              <a:spcAft>
                <a:spcPct val="0"/>
              </a:spcAft>
            </a:pPr>
            <a:r>
              <a:rPr lang="en-AU" sz="2000" dirty="0" smtClean="0"/>
              <a:t>effect </a:t>
            </a:r>
            <a:r>
              <a:rPr lang="en-AU" sz="2000" dirty="0"/>
              <a:t>size</a:t>
            </a:r>
          </a:p>
        </p:txBody>
      </p:sp>
      <p:cxnSp>
        <p:nvCxnSpPr>
          <p:cNvPr id="5" name="Straight Arrow Connector 4"/>
          <p:cNvCxnSpPr/>
          <p:nvPr/>
        </p:nvCxnSpPr>
        <p:spPr bwMode="auto">
          <a:xfrm flipH="1" flipV="1">
            <a:off x="6248400" y="5895975"/>
            <a:ext cx="1415768" cy="4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Connector 11"/>
          <p:cNvCxnSpPr/>
          <p:nvPr/>
        </p:nvCxnSpPr>
        <p:spPr bwMode="auto">
          <a:xfrm>
            <a:off x="6234742" y="88058"/>
            <a:ext cx="0" cy="6264696"/>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5" name="TextBox 24"/>
          <p:cNvSpPr txBox="1"/>
          <p:nvPr/>
        </p:nvSpPr>
        <p:spPr>
          <a:xfrm>
            <a:off x="8119998" y="951544"/>
            <a:ext cx="1776127" cy="677108"/>
          </a:xfrm>
          <a:prstGeom prst="rect">
            <a:avLst/>
          </a:prstGeom>
          <a:noFill/>
        </p:spPr>
        <p:txBody>
          <a:bodyPr wrap="none" lIns="0" tIns="0" rIns="0" bIns="0" rtlCol="0">
            <a:spAutoFit/>
          </a:bodyPr>
          <a:lstStyle/>
          <a:p>
            <a:pPr algn="r"/>
            <a:r>
              <a:rPr lang="en-US" sz="2200" b="1" dirty="0" smtClean="0">
                <a:solidFill>
                  <a:schemeClr val="tx2"/>
                </a:solidFill>
              </a:rPr>
              <a:t>Proposed</a:t>
            </a:r>
          </a:p>
          <a:p>
            <a:pPr algn="r"/>
            <a:r>
              <a:rPr lang="en-US" sz="2200" b="1" dirty="0" smtClean="0">
                <a:solidFill>
                  <a:schemeClr val="tx2"/>
                </a:solidFill>
              </a:rPr>
              <a:t>interventions</a:t>
            </a:r>
          </a:p>
        </p:txBody>
      </p:sp>
      <p:sp>
        <p:nvSpPr>
          <p:cNvPr id="26" name="TextBox 25"/>
          <p:cNvSpPr txBox="1"/>
          <p:nvPr/>
        </p:nvSpPr>
        <p:spPr>
          <a:xfrm>
            <a:off x="8953560" y="4057616"/>
            <a:ext cx="942566" cy="677108"/>
          </a:xfrm>
          <a:prstGeom prst="rect">
            <a:avLst/>
          </a:prstGeom>
          <a:noFill/>
        </p:spPr>
        <p:txBody>
          <a:bodyPr wrap="none" lIns="0" tIns="0" rIns="0" bIns="0" rtlCol="0">
            <a:spAutoFit/>
          </a:bodyPr>
          <a:lstStyle/>
          <a:p>
            <a:pPr algn="r"/>
            <a:r>
              <a:rPr lang="en-US" sz="2200" b="1" dirty="0" smtClean="0">
                <a:solidFill>
                  <a:schemeClr val="accent2"/>
                </a:solidFill>
              </a:rPr>
              <a:t>Other</a:t>
            </a:r>
          </a:p>
          <a:p>
            <a:pPr algn="r"/>
            <a:r>
              <a:rPr lang="en-US" sz="2200" b="1" dirty="0" smtClean="0">
                <a:solidFill>
                  <a:schemeClr val="accent2"/>
                </a:solidFill>
              </a:rPr>
              <a:t>factors</a:t>
            </a:r>
          </a:p>
        </p:txBody>
      </p:sp>
    </p:spTree>
    <p:extLst>
      <p:ext uri="{BB962C8B-B14F-4D97-AF65-F5344CB8AC3E}">
        <p14:creationId xmlns:p14="http://schemas.microsoft.com/office/powerpoint/2010/main" val="4097175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598998822"/>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109732" y="1077119"/>
            <a:ext cx="1083630" cy="338554"/>
          </a:xfrm>
          <a:prstGeom prst="rect">
            <a:avLst/>
          </a:prstGeom>
          <a:noFill/>
        </p:spPr>
        <p:txBody>
          <a:bodyPr wrap="none" lIns="0" tIns="0" rIns="0" bIns="0" rtlCol="0">
            <a:spAutoFit/>
          </a:bodyPr>
          <a:lstStyle/>
          <a:p>
            <a:r>
              <a:rPr lang="en-AU" sz="2200" b="1" dirty="0" smtClean="0">
                <a:ln w="635">
                  <a:noFill/>
                </a:ln>
                <a:solidFill>
                  <a:schemeClr val="accent2"/>
                </a:solidFill>
              </a:rPr>
              <a:t>Positive</a:t>
            </a:r>
          </a:p>
        </p:txBody>
      </p:sp>
      <p:sp>
        <p:nvSpPr>
          <p:cNvPr id="6" name="TextBox 5"/>
          <p:cNvSpPr txBox="1"/>
          <p:nvPr/>
        </p:nvSpPr>
        <p:spPr>
          <a:xfrm>
            <a:off x="7109730" y="4066406"/>
            <a:ext cx="1178208" cy="338554"/>
          </a:xfrm>
          <a:prstGeom prst="rect">
            <a:avLst/>
          </a:prstGeom>
          <a:noFill/>
        </p:spPr>
        <p:txBody>
          <a:bodyPr wrap="none" lIns="0" tIns="0" rIns="0" bIns="0" rtlCol="0">
            <a:spAutoFit/>
          </a:bodyPr>
          <a:lstStyle/>
          <a:p>
            <a:r>
              <a:rPr lang="en-AU" sz="2200" b="1" dirty="0" smtClean="0">
                <a:ln w="635">
                  <a:noFill/>
                </a:ln>
                <a:solidFill>
                  <a:schemeClr val="tx2"/>
                </a:solidFill>
              </a:rPr>
              <a:t>Negative</a:t>
            </a:r>
          </a:p>
        </p:txBody>
      </p:sp>
      <p:sp>
        <p:nvSpPr>
          <p:cNvPr id="7" name="Rectangle 6"/>
          <p:cNvSpPr/>
          <p:nvPr/>
        </p:nvSpPr>
        <p:spPr>
          <a:xfrm>
            <a:off x="5940230" y="6510486"/>
            <a:ext cx="956993" cy="338554"/>
          </a:xfrm>
          <a:prstGeom prst="rect">
            <a:avLst/>
          </a:prstGeom>
        </p:spPr>
        <p:txBody>
          <a:bodyPr wrap="none" lIns="0" tIns="0" rIns="0" bIns="0">
            <a:spAutoFit/>
          </a:bodyPr>
          <a:lstStyle/>
          <a:p>
            <a:r>
              <a:rPr lang="en-AU" sz="2200" dirty="0" smtClean="0">
                <a:ln w="635">
                  <a:noFill/>
                </a:ln>
              </a:rPr>
              <a:t>$ billion</a:t>
            </a:r>
            <a:endParaRPr lang="en-AU" sz="2200" dirty="0">
              <a:ln w="635">
                <a:noFill/>
              </a:ln>
            </a:endParaRPr>
          </a:p>
        </p:txBody>
      </p:sp>
    </p:spTree>
    <p:extLst>
      <p:ext uri="{BB962C8B-B14F-4D97-AF65-F5344CB8AC3E}">
        <p14:creationId xmlns:p14="http://schemas.microsoft.com/office/powerpoint/2010/main" val="2401754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118033974"/>
              </p:ext>
            </p:extLst>
          </p:nvPr>
        </p:nvGraphicFramePr>
        <p:xfrm>
          <a:off x="0" y="-18648"/>
          <a:ext cx="9906000" cy="687665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954716" y="5555991"/>
            <a:ext cx="864019" cy="338554"/>
          </a:xfrm>
          <a:prstGeom prst="rect">
            <a:avLst/>
          </a:prstGeom>
          <a:noFill/>
        </p:spPr>
        <p:txBody>
          <a:bodyPr wrap="none" lIns="0" tIns="0" rIns="0" bIns="0" rtlCol="0" anchor="ctr" anchorCtr="0">
            <a:spAutoFit/>
          </a:bodyPr>
          <a:lstStyle/>
          <a:p>
            <a:pPr algn="ctr"/>
            <a:r>
              <a:rPr lang="en-AU" sz="2200" dirty="0" smtClean="0"/>
              <a:t>$8,200</a:t>
            </a:r>
          </a:p>
        </p:txBody>
      </p:sp>
      <p:sp>
        <p:nvSpPr>
          <p:cNvPr id="4" name="TextBox 3"/>
          <p:cNvSpPr txBox="1"/>
          <p:nvPr/>
        </p:nvSpPr>
        <p:spPr>
          <a:xfrm>
            <a:off x="3283513" y="5446454"/>
            <a:ext cx="1000147" cy="338554"/>
          </a:xfrm>
          <a:prstGeom prst="rect">
            <a:avLst/>
          </a:prstGeom>
          <a:noFill/>
        </p:spPr>
        <p:txBody>
          <a:bodyPr wrap="none" lIns="0" tIns="0" rIns="0" bIns="0" rtlCol="0" anchor="ctr" anchorCtr="0">
            <a:spAutoFit/>
          </a:bodyPr>
          <a:lstStyle/>
          <a:p>
            <a:pPr algn="ctr"/>
            <a:r>
              <a:rPr lang="en-AU" sz="2200" dirty="0" smtClean="0"/>
              <a:t>$11,200</a:t>
            </a:r>
          </a:p>
        </p:txBody>
      </p:sp>
      <p:sp>
        <p:nvSpPr>
          <p:cNvPr id="5" name="TextBox 4"/>
          <p:cNvSpPr txBox="1"/>
          <p:nvPr/>
        </p:nvSpPr>
        <p:spPr>
          <a:xfrm>
            <a:off x="5669181" y="5267295"/>
            <a:ext cx="1021113" cy="338554"/>
          </a:xfrm>
          <a:prstGeom prst="rect">
            <a:avLst/>
          </a:prstGeom>
          <a:noFill/>
        </p:spPr>
        <p:txBody>
          <a:bodyPr wrap="none" lIns="0" tIns="0" rIns="0" bIns="0" rtlCol="0" anchor="ctr" anchorCtr="0">
            <a:spAutoFit/>
          </a:bodyPr>
          <a:lstStyle/>
          <a:p>
            <a:pPr algn="ctr"/>
            <a:r>
              <a:rPr lang="en-AU" sz="2200" dirty="0" smtClean="0"/>
              <a:t>$16,200</a:t>
            </a:r>
          </a:p>
        </p:txBody>
      </p:sp>
      <p:sp>
        <p:nvSpPr>
          <p:cNvPr id="6" name="TextBox 5"/>
          <p:cNvSpPr txBox="1"/>
          <p:nvPr/>
        </p:nvSpPr>
        <p:spPr>
          <a:xfrm>
            <a:off x="5672966" y="2645360"/>
            <a:ext cx="1021113" cy="338554"/>
          </a:xfrm>
          <a:prstGeom prst="rect">
            <a:avLst/>
          </a:prstGeom>
          <a:noFill/>
        </p:spPr>
        <p:txBody>
          <a:bodyPr wrap="none" lIns="0" tIns="0" rIns="0" bIns="0" rtlCol="0" anchor="ctr" anchorCtr="0">
            <a:spAutoFit/>
          </a:bodyPr>
          <a:lstStyle/>
          <a:p>
            <a:pPr algn="ctr"/>
            <a:r>
              <a:rPr lang="en-AU" sz="2200" dirty="0" smtClean="0"/>
              <a:t>$56,000</a:t>
            </a:r>
          </a:p>
        </p:txBody>
      </p:sp>
      <p:sp>
        <p:nvSpPr>
          <p:cNvPr id="7" name="TextBox 6"/>
          <p:cNvSpPr txBox="1"/>
          <p:nvPr/>
        </p:nvSpPr>
        <p:spPr>
          <a:xfrm>
            <a:off x="889457" y="4316997"/>
            <a:ext cx="1021112" cy="338554"/>
          </a:xfrm>
          <a:prstGeom prst="rect">
            <a:avLst/>
          </a:prstGeom>
          <a:noFill/>
        </p:spPr>
        <p:txBody>
          <a:bodyPr wrap="none" lIns="0" tIns="0" rIns="0" bIns="0" rtlCol="0" anchor="ctr" anchorCtr="0">
            <a:spAutoFit/>
          </a:bodyPr>
          <a:lstStyle/>
          <a:p>
            <a:pPr algn="ctr"/>
            <a:r>
              <a:rPr lang="en-AU" sz="2200" dirty="0" smtClean="0"/>
              <a:t>$26,000</a:t>
            </a:r>
          </a:p>
        </p:txBody>
      </p:sp>
      <p:sp>
        <p:nvSpPr>
          <p:cNvPr id="8" name="TextBox 7"/>
          <p:cNvSpPr txBox="1"/>
          <p:nvPr/>
        </p:nvSpPr>
        <p:spPr>
          <a:xfrm>
            <a:off x="3270813" y="3549453"/>
            <a:ext cx="1021113" cy="338554"/>
          </a:xfrm>
          <a:prstGeom prst="rect">
            <a:avLst/>
          </a:prstGeom>
          <a:noFill/>
        </p:spPr>
        <p:txBody>
          <a:bodyPr wrap="none" lIns="0" tIns="0" rIns="0" bIns="0" rtlCol="0" anchor="ctr" anchorCtr="0">
            <a:spAutoFit/>
          </a:bodyPr>
          <a:lstStyle/>
          <a:p>
            <a:pPr algn="ctr"/>
            <a:r>
              <a:rPr lang="en-AU" sz="2200" dirty="0" smtClean="0"/>
              <a:t>$41,000</a:t>
            </a:r>
          </a:p>
        </p:txBody>
      </p:sp>
      <p:grpSp>
        <p:nvGrpSpPr>
          <p:cNvPr id="10" name="Group 9"/>
          <p:cNvGrpSpPr/>
          <p:nvPr/>
        </p:nvGrpSpPr>
        <p:grpSpPr>
          <a:xfrm rot="10800000">
            <a:off x="180008" y="6563459"/>
            <a:ext cx="7199999" cy="144000"/>
            <a:chOff x="272480" y="226800"/>
            <a:chExt cx="2880320" cy="144000"/>
          </a:xfrm>
        </p:grpSpPr>
        <p:cxnSp>
          <p:nvCxnSpPr>
            <p:cNvPr id="11" name="Straight Connector 10"/>
            <p:cNvCxnSpPr/>
            <p:nvPr/>
          </p:nvCxnSpPr>
          <p:spPr bwMode="auto">
            <a:xfrm>
              <a:off x="272480" y="22680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272480" y="2268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3152800" y="2268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9" name="TextBox 8"/>
          <p:cNvSpPr txBox="1"/>
          <p:nvPr/>
        </p:nvSpPr>
        <p:spPr>
          <a:xfrm>
            <a:off x="2393531" y="6515819"/>
            <a:ext cx="2772939" cy="338554"/>
          </a:xfrm>
          <a:prstGeom prst="rect">
            <a:avLst/>
          </a:prstGeom>
          <a:solidFill>
            <a:schemeClr val="bg1"/>
          </a:solidFill>
        </p:spPr>
        <p:txBody>
          <a:bodyPr wrap="none" lIns="0" tIns="0" rIns="0" bIns="0" rtlCol="0">
            <a:spAutoFit/>
          </a:bodyPr>
          <a:lstStyle/>
          <a:p>
            <a:pPr algn="ctr"/>
            <a:r>
              <a:rPr lang="en-AU" sz="2200" dirty="0" smtClean="0"/>
              <a:t>Off-grid reliability level</a:t>
            </a:r>
          </a:p>
        </p:txBody>
      </p:sp>
      <p:sp>
        <p:nvSpPr>
          <p:cNvPr id="15" name="TextBox 14"/>
          <p:cNvSpPr txBox="1"/>
          <p:nvPr/>
        </p:nvSpPr>
        <p:spPr>
          <a:xfrm>
            <a:off x="704528" y="1002214"/>
            <a:ext cx="2210542" cy="338554"/>
          </a:xfrm>
          <a:prstGeom prst="rect">
            <a:avLst/>
          </a:prstGeom>
          <a:noFill/>
        </p:spPr>
        <p:txBody>
          <a:bodyPr wrap="none" lIns="0" tIns="0" rIns="0" bIns="0" rtlCol="0">
            <a:spAutoFit/>
          </a:bodyPr>
          <a:lstStyle/>
          <a:p>
            <a:r>
              <a:rPr lang="en-AU" sz="2200" b="1" dirty="0" smtClean="0">
                <a:ln w="635">
                  <a:noFill/>
                </a:ln>
                <a:solidFill>
                  <a:schemeClr val="accent3"/>
                </a:solidFill>
              </a:rPr>
              <a:t>Solar PV system</a:t>
            </a:r>
          </a:p>
        </p:txBody>
      </p:sp>
      <p:sp>
        <p:nvSpPr>
          <p:cNvPr id="16" name="TextBox 15"/>
          <p:cNvSpPr txBox="1"/>
          <p:nvPr/>
        </p:nvSpPr>
        <p:spPr>
          <a:xfrm>
            <a:off x="704535" y="642174"/>
            <a:ext cx="3108223" cy="338554"/>
          </a:xfrm>
          <a:prstGeom prst="rect">
            <a:avLst/>
          </a:prstGeom>
          <a:noFill/>
        </p:spPr>
        <p:txBody>
          <a:bodyPr wrap="none" lIns="0" tIns="0" rIns="0" bIns="0" rtlCol="0">
            <a:spAutoFit/>
          </a:bodyPr>
          <a:lstStyle/>
          <a:p>
            <a:r>
              <a:rPr lang="en-AU" sz="2200" b="1" dirty="0" smtClean="0">
                <a:ln w="635">
                  <a:noFill/>
                </a:ln>
                <a:solidFill>
                  <a:schemeClr val="accent2"/>
                </a:solidFill>
              </a:rPr>
              <a:t>Energy storage system</a:t>
            </a:r>
          </a:p>
        </p:txBody>
      </p:sp>
      <p:sp>
        <p:nvSpPr>
          <p:cNvPr id="18" name="TextBox 17"/>
          <p:cNvSpPr txBox="1"/>
          <p:nvPr/>
        </p:nvSpPr>
        <p:spPr>
          <a:xfrm>
            <a:off x="880103" y="3193926"/>
            <a:ext cx="1021113" cy="338554"/>
          </a:xfrm>
          <a:prstGeom prst="rect">
            <a:avLst/>
          </a:prstGeom>
          <a:noFill/>
        </p:spPr>
        <p:txBody>
          <a:bodyPr wrap="none" lIns="0" tIns="0" rIns="0" bIns="0" rtlCol="0">
            <a:spAutoFit/>
          </a:bodyPr>
          <a:lstStyle/>
          <a:p>
            <a:pPr algn="ctr"/>
            <a:r>
              <a:rPr lang="en-AU" sz="2200" dirty="0" smtClean="0"/>
              <a:t>$34,200</a:t>
            </a:r>
          </a:p>
        </p:txBody>
      </p:sp>
      <p:sp>
        <p:nvSpPr>
          <p:cNvPr id="19" name="TextBox 18"/>
          <p:cNvSpPr txBox="1"/>
          <p:nvPr/>
        </p:nvSpPr>
        <p:spPr>
          <a:xfrm>
            <a:off x="3275096" y="1882924"/>
            <a:ext cx="1021113" cy="338554"/>
          </a:xfrm>
          <a:prstGeom prst="rect">
            <a:avLst/>
          </a:prstGeom>
          <a:noFill/>
        </p:spPr>
        <p:txBody>
          <a:bodyPr wrap="none" lIns="0" tIns="0" rIns="0" bIns="0" rtlCol="0">
            <a:spAutoFit/>
          </a:bodyPr>
          <a:lstStyle/>
          <a:p>
            <a:pPr algn="ctr"/>
            <a:r>
              <a:rPr lang="en-AU" sz="2200" dirty="0" smtClean="0"/>
              <a:t>$52,200</a:t>
            </a:r>
          </a:p>
        </p:txBody>
      </p:sp>
      <p:sp>
        <p:nvSpPr>
          <p:cNvPr id="20" name="TextBox 19"/>
          <p:cNvSpPr txBox="1"/>
          <p:nvPr/>
        </p:nvSpPr>
        <p:spPr>
          <a:xfrm>
            <a:off x="5670408" y="433239"/>
            <a:ext cx="1021113" cy="338554"/>
          </a:xfrm>
          <a:prstGeom prst="rect">
            <a:avLst/>
          </a:prstGeom>
          <a:noFill/>
        </p:spPr>
        <p:txBody>
          <a:bodyPr wrap="none" lIns="0" tIns="0" rIns="0" bIns="0" rtlCol="0">
            <a:spAutoFit/>
          </a:bodyPr>
          <a:lstStyle/>
          <a:p>
            <a:pPr algn="ctr"/>
            <a:r>
              <a:rPr lang="en-AU" sz="2200" dirty="0" smtClean="0"/>
              <a:t>$72,200</a:t>
            </a:r>
          </a:p>
        </p:txBody>
      </p:sp>
      <p:sp>
        <p:nvSpPr>
          <p:cNvPr id="21" name="TextBox 20"/>
          <p:cNvSpPr txBox="1"/>
          <p:nvPr/>
        </p:nvSpPr>
        <p:spPr>
          <a:xfrm>
            <a:off x="8056199" y="4734669"/>
            <a:ext cx="1021113" cy="338554"/>
          </a:xfrm>
          <a:prstGeom prst="rect">
            <a:avLst/>
          </a:prstGeom>
          <a:noFill/>
        </p:spPr>
        <p:txBody>
          <a:bodyPr wrap="none" lIns="0" tIns="0" rIns="0" bIns="0" rtlCol="0">
            <a:spAutoFit/>
          </a:bodyPr>
          <a:lstStyle/>
          <a:p>
            <a:pPr algn="ctr"/>
            <a:r>
              <a:rPr lang="en-AU" sz="2200" dirty="0" smtClean="0"/>
              <a:t>$12,910</a:t>
            </a:r>
          </a:p>
        </p:txBody>
      </p:sp>
    </p:spTree>
    <p:extLst>
      <p:ext uri="{BB962C8B-B14F-4D97-AF65-F5344CB8AC3E}">
        <p14:creationId xmlns:p14="http://schemas.microsoft.com/office/powerpoint/2010/main" val="2282718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48680"/>
            <a:ext cx="1469954" cy="369332"/>
          </a:xfrm>
        </p:spPr>
        <p:txBody>
          <a:bodyPr wrap="none" lIns="0" tIns="0" rIns="0" bIns="0">
            <a:spAutoFit/>
          </a:bodyPr>
          <a:lstStyle/>
          <a:p>
            <a:r>
              <a:rPr lang="en-AU" sz="2400" dirty="0"/>
              <a:t>Line chart</a:t>
            </a:r>
          </a:p>
        </p:txBody>
      </p:sp>
      <p:sp>
        <p:nvSpPr>
          <p:cNvPr id="3" name="Content Placeholder 2"/>
          <p:cNvSpPr>
            <a:spLocks noGrp="1"/>
          </p:cNvSpPr>
          <p:nvPr>
            <p:ph idx="1"/>
          </p:nvPr>
        </p:nvSpPr>
        <p:spPr>
          <a:xfrm>
            <a:off x="498232" y="1052736"/>
            <a:ext cx="8642349" cy="5976664"/>
          </a:xfrm>
        </p:spPr>
        <p:txBody>
          <a:bodyPr/>
          <a:lstStyle/>
          <a:p>
            <a:pPr marL="285750" indent="-285750">
              <a:lnSpc>
                <a:spcPct val="114000"/>
              </a:lnSpc>
              <a:spcAft>
                <a:spcPts val="600"/>
              </a:spcAft>
              <a:buFont typeface="Arial" panose="020B0604020202020204" pitchFamily="34" charset="0"/>
              <a:buChar char="•"/>
            </a:pPr>
            <a:r>
              <a:rPr lang="en-AU" sz="1600" dirty="0"/>
              <a:t>useful for displaying </a:t>
            </a:r>
            <a:r>
              <a:rPr lang="en-AU" sz="1600" dirty="0" smtClean="0"/>
              <a:t>time-series </a:t>
            </a:r>
            <a:r>
              <a:rPr lang="en-AU" sz="1600" dirty="0"/>
              <a:t>data, particularly stocks </a:t>
            </a:r>
            <a:r>
              <a:rPr lang="en-AU" sz="1600" dirty="0" smtClean="0"/>
              <a:t>or </a:t>
            </a:r>
            <a:r>
              <a:rPr lang="en-AU" sz="1600" i="1" dirty="0" smtClean="0"/>
              <a:t>continuous time data</a:t>
            </a:r>
            <a:r>
              <a:rPr lang="en-AU" sz="1600" dirty="0" smtClean="0"/>
              <a:t> </a:t>
            </a:r>
            <a:r>
              <a:rPr lang="en-AU" sz="1600" dirty="0"/>
              <a:t>(e.g. government debt, </a:t>
            </a:r>
            <a:r>
              <a:rPr lang="en-AU" sz="1600" dirty="0" smtClean="0"/>
              <a:t>population, housing </a:t>
            </a:r>
            <a:r>
              <a:rPr lang="en-AU" sz="1600" dirty="0"/>
              <a:t>stock, cumulative </a:t>
            </a:r>
            <a:r>
              <a:rPr lang="en-AU" sz="1600" dirty="0" smtClean="0"/>
              <a:t>installations)</a:t>
            </a:r>
          </a:p>
          <a:p>
            <a:pPr marL="465138" lvl="1" indent="-285750">
              <a:lnSpc>
                <a:spcPct val="114000"/>
              </a:lnSpc>
              <a:spcAft>
                <a:spcPts val="600"/>
              </a:spcAft>
              <a:buFont typeface="Arial" panose="020B0604020202020204" pitchFamily="34" charset="0"/>
              <a:buChar char="–"/>
            </a:pPr>
            <a:r>
              <a:rPr lang="en-AU" sz="1600" b="1" dirty="0" smtClean="0"/>
              <a:t>some data are technically discrete, but have little variation across time and are better displayed on a line chart (e.g. GDP, income)</a:t>
            </a:r>
            <a:endParaRPr lang="en-AU" sz="1600" b="1" dirty="0"/>
          </a:p>
          <a:p>
            <a:pPr marL="285750" indent="-285750">
              <a:lnSpc>
                <a:spcPct val="114000"/>
              </a:lnSpc>
              <a:spcAft>
                <a:spcPts val="600"/>
              </a:spcAft>
              <a:buFont typeface="Arial" panose="020B0604020202020204" pitchFamily="34" charset="0"/>
              <a:buChar char="•"/>
            </a:pPr>
            <a:r>
              <a:rPr lang="en-AU" sz="1600" dirty="0"/>
              <a:t>also useful for displaying the relationship between two variables (scatter chart, e.g. government benefits received by income percentile)</a:t>
            </a:r>
          </a:p>
          <a:p>
            <a:pPr marL="285750" indent="-285750">
              <a:lnSpc>
                <a:spcPct val="114000"/>
              </a:lnSpc>
              <a:spcAft>
                <a:spcPts val="600"/>
              </a:spcAft>
              <a:buFont typeface="Arial" panose="020B0604020202020204" pitchFamily="34" charset="0"/>
              <a:buChar char="•"/>
            </a:pPr>
            <a:r>
              <a:rPr lang="en-AU" sz="1600" dirty="0"/>
              <a:t>what is the key purpose of the chart — is it to show an overall trend, compare the trend between different groups, or to compare the values between different groups?</a:t>
            </a:r>
          </a:p>
          <a:p>
            <a:pPr marL="285750" indent="-285750">
              <a:lnSpc>
                <a:spcPct val="114000"/>
              </a:lnSpc>
              <a:spcAft>
                <a:spcPts val="600"/>
              </a:spcAft>
              <a:buFont typeface="Arial" panose="020B0604020202020204" pitchFamily="34" charset="0"/>
              <a:buChar char="•"/>
            </a:pPr>
            <a:r>
              <a:rPr lang="en-AU" sz="1600" dirty="0"/>
              <a:t>line width of 4 points (rule of thumb)</a:t>
            </a:r>
          </a:p>
          <a:p>
            <a:pPr marL="285750" indent="-285750">
              <a:lnSpc>
                <a:spcPct val="114000"/>
              </a:lnSpc>
              <a:spcAft>
                <a:spcPts val="600"/>
              </a:spcAft>
              <a:buFont typeface="Arial" panose="020B0604020202020204" pitchFamily="34" charset="0"/>
              <a:buChar char="•"/>
            </a:pPr>
            <a:r>
              <a:rPr lang="en-AU" sz="1600" dirty="0"/>
              <a:t>x-axis should be positioned ‘on tick marks’ rather than ‘between tick marks’</a:t>
            </a:r>
          </a:p>
          <a:p>
            <a:pPr marL="285750" indent="-285750">
              <a:lnSpc>
                <a:spcPct val="114000"/>
              </a:lnSpc>
              <a:spcAft>
                <a:spcPts val="600"/>
              </a:spcAft>
              <a:buFont typeface="Arial" panose="020B0604020202020204" pitchFamily="34" charset="0"/>
              <a:buChar char="•"/>
            </a:pPr>
            <a:r>
              <a:rPr lang="en-AU" sz="1600" dirty="0"/>
              <a:t>not all points in time need to be labelled on the x-axis, but should be clear where series begins and ends</a:t>
            </a:r>
          </a:p>
          <a:p>
            <a:pPr marL="285750" indent="-285750">
              <a:lnSpc>
                <a:spcPct val="114000"/>
              </a:lnSpc>
              <a:spcAft>
                <a:spcPts val="600"/>
              </a:spcAft>
              <a:buFont typeface="Arial" panose="020B0604020202020204" pitchFamily="34" charset="0"/>
              <a:buChar char="•"/>
            </a:pPr>
            <a:r>
              <a:rPr lang="en-AU" sz="1600" dirty="0"/>
              <a:t>category labels should be placed close to the relevant line or to the right of chart</a:t>
            </a:r>
          </a:p>
          <a:p>
            <a:pPr marL="285750" indent="-285750">
              <a:lnSpc>
                <a:spcPct val="114000"/>
              </a:lnSpc>
              <a:spcAft>
                <a:spcPts val="600"/>
              </a:spcAft>
              <a:buFont typeface="Arial" panose="020B0604020202020204" pitchFamily="34" charset="0"/>
              <a:buChar char="•"/>
            </a:pPr>
            <a:r>
              <a:rPr lang="en-AU" sz="1600" dirty="0"/>
              <a:t>can include forecasts, either using a dotted line, or by inserting a light-grey rectangle behind relevant area on chart</a:t>
            </a:r>
          </a:p>
          <a:p>
            <a:pPr marL="285750" indent="-285750">
              <a:lnSpc>
                <a:spcPct val="114000"/>
              </a:lnSpc>
              <a:spcAft>
                <a:spcPts val="600"/>
              </a:spcAft>
              <a:buFont typeface="Arial" panose="020B0604020202020204" pitchFamily="34" charset="0"/>
              <a:buChar char="•"/>
            </a:pPr>
            <a:r>
              <a:rPr lang="en-AU" sz="1600" dirty="0"/>
              <a:t>overlapping lines can get confusing — consider plotting on separate </a:t>
            </a:r>
            <a:r>
              <a:rPr lang="en-AU" sz="1600" dirty="0" smtClean="0"/>
              <a:t>charts</a:t>
            </a:r>
            <a:endParaRPr lang="en-AU" sz="1600" dirty="0"/>
          </a:p>
        </p:txBody>
      </p:sp>
      <p:pic>
        <p:nvPicPr>
          <p:cNvPr id="5" name="Picture 8" descr="GrattanLogo"/>
          <p:cNvPicPr>
            <a:picLocks noChangeAspect="1" noChangeArrowheads="1"/>
          </p:cNvPicPr>
          <p:nvPr/>
        </p:nvPicPr>
        <p:blipFill>
          <a:blip r:embed="rId2"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26380738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626183313"/>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7473288" y="4725144"/>
            <a:ext cx="391133" cy="338554"/>
          </a:xfrm>
          <a:prstGeom prst="rect">
            <a:avLst/>
          </a:prstGeom>
          <a:noFill/>
        </p:spPr>
        <p:txBody>
          <a:bodyPr wrap="none" lIns="0" tIns="0" rIns="0" bIns="0" rtlCol="0">
            <a:spAutoFit/>
          </a:bodyPr>
          <a:lstStyle/>
          <a:p>
            <a:r>
              <a:rPr lang="en-AU" sz="2200" b="1" dirty="0" smtClean="0">
                <a:ln w="635">
                  <a:noFill/>
                </a:ln>
                <a:solidFill>
                  <a:schemeClr val="tx2"/>
                </a:solidFill>
              </a:rPr>
              <a:t>US</a:t>
            </a:r>
          </a:p>
        </p:txBody>
      </p:sp>
      <p:sp>
        <p:nvSpPr>
          <p:cNvPr id="4" name="TextBox 3"/>
          <p:cNvSpPr txBox="1"/>
          <p:nvPr/>
        </p:nvSpPr>
        <p:spPr>
          <a:xfrm>
            <a:off x="7473287" y="2176289"/>
            <a:ext cx="973023" cy="338554"/>
          </a:xfrm>
          <a:prstGeom prst="rect">
            <a:avLst/>
          </a:prstGeom>
          <a:noFill/>
        </p:spPr>
        <p:txBody>
          <a:bodyPr wrap="none" lIns="0" tIns="0" rIns="0" bIns="0" rtlCol="0">
            <a:spAutoFit/>
          </a:bodyPr>
          <a:lstStyle/>
          <a:p>
            <a:r>
              <a:rPr lang="en-AU" sz="2200" b="1" dirty="0" smtClean="0">
                <a:ln w="635">
                  <a:noFill/>
                </a:ln>
                <a:solidFill>
                  <a:schemeClr val="accent2"/>
                </a:solidFill>
              </a:rPr>
              <a:t>Europe</a:t>
            </a:r>
          </a:p>
        </p:txBody>
      </p:sp>
      <p:sp>
        <p:nvSpPr>
          <p:cNvPr id="6" name="TextBox 5"/>
          <p:cNvSpPr txBox="1"/>
          <p:nvPr/>
        </p:nvSpPr>
        <p:spPr>
          <a:xfrm>
            <a:off x="7473288" y="759371"/>
            <a:ext cx="817531" cy="338554"/>
          </a:xfrm>
          <a:prstGeom prst="rect">
            <a:avLst/>
          </a:prstGeom>
          <a:noFill/>
        </p:spPr>
        <p:txBody>
          <a:bodyPr wrap="none" lIns="0" tIns="0" rIns="0" bIns="0" rtlCol="0">
            <a:spAutoFit/>
          </a:bodyPr>
          <a:lstStyle/>
          <a:p>
            <a:r>
              <a:rPr lang="en-AU" sz="2200" b="1" dirty="0" smtClean="0">
                <a:ln w="635">
                  <a:noFill/>
                </a:ln>
                <a:solidFill>
                  <a:schemeClr val="accent3"/>
                </a:solidFill>
              </a:rPr>
              <a:t>Japan</a:t>
            </a:r>
          </a:p>
        </p:txBody>
      </p:sp>
    </p:spTree>
    <p:extLst>
      <p:ext uri="{BB962C8B-B14F-4D97-AF65-F5344CB8AC3E}">
        <p14:creationId xmlns:p14="http://schemas.microsoft.com/office/powerpoint/2010/main" val="2880783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70934"/>
            <a:ext cx="1333698" cy="369332"/>
          </a:xfrm>
        </p:spPr>
        <p:txBody>
          <a:bodyPr wrap="none" lIns="0" tIns="0" rIns="0" bIns="0">
            <a:spAutoFit/>
          </a:bodyPr>
          <a:lstStyle/>
          <a:p>
            <a:r>
              <a:rPr lang="en-AU" sz="2400" dirty="0"/>
              <a:t>Contents</a:t>
            </a:r>
          </a:p>
        </p:txBody>
      </p:sp>
      <p:sp>
        <p:nvSpPr>
          <p:cNvPr id="3" name="Content Placeholder 2"/>
          <p:cNvSpPr>
            <a:spLocks noGrp="1"/>
          </p:cNvSpPr>
          <p:nvPr>
            <p:ph idx="1"/>
          </p:nvPr>
        </p:nvSpPr>
        <p:spPr>
          <a:xfrm>
            <a:off x="541056" y="980728"/>
            <a:ext cx="8929679" cy="5904656"/>
          </a:xfrm>
        </p:spPr>
        <p:txBody>
          <a:bodyPr/>
          <a:lstStyle/>
          <a:p>
            <a:pPr>
              <a:lnSpc>
                <a:spcPct val="150000"/>
              </a:lnSpc>
              <a:spcAft>
                <a:spcPts val="200"/>
              </a:spcAft>
            </a:pPr>
            <a:r>
              <a:rPr lang="en-AU" sz="1800" dirty="0" smtClean="0">
                <a:hlinkClick r:id="rId2" action="ppaction://hlinksldjump"/>
              </a:rPr>
              <a:t>What makes a good Grattan chart?</a:t>
            </a:r>
            <a:endParaRPr lang="en-AU" sz="1800" dirty="0" smtClean="0"/>
          </a:p>
          <a:p>
            <a:pPr>
              <a:lnSpc>
                <a:spcPct val="150000"/>
              </a:lnSpc>
              <a:spcAft>
                <a:spcPts val="200"/>
              </a:spcAft>
            </a:pPr>
            <a:r>
              <a:rPr lang="en-AU" sz="1800" dirty="0" smtClean="0">
                <a:hlinkClick r:id="rId3" action="ppaction://hlinksldjump"/>
              </a:rPr>
              <a:t>The rules</a:t>
            </a:r>
            <a:endParaRPr lang="en-AU" sz="1800" dirty="0" smtClean="0"/>
          </a:p>
          <a:p>
            <a:pPr>
              <a:lnSpc>
                <a:spcPct val="150000"/>
              </a:lnSpc>
              <a:spcAft>
                <a:spcPts val="200"/>
              </a:spcAft>
            </a:pPr>
            <a:r>
              <a:rPr lang="en-AU" sz="1800" dirty="0" smtClean="0">
                <a:hlinkClick r:id="rId4" action="ppaction://hlinksldjump"/>
              </a:rPr>
              <a:t>Grattan palette</a:t>
            </a:r>
            <a:endParaRPr lang="en-AU" sz="1800" dirty="0" smtClean="0"/>
          </a:p>
          <a:p>
            <a:pPr>
              <a:lnSpc>
                <a:spcPct val="150000"/>
              </a:lnSpc>
              <a:spcAft>
                <a:spcPts val="200"/>
              </a:spcAft>
            </a:pPr>
            <a:r>
              <a:rPr lang="en-AU" sz="1800" dirty="0" smtClean="0">
                <a:hlinkClick r:id="rId5" action="ppaction://hlinksldjump"/>
              </a:rPr>
              <a:t>Making charts replicable</a:t>
            </a:r>
            <a:endParaRPr lang="en-AU" sz="1800" dirty="0" smtClean="0"/>
          </a:p>
          <a:p>
            <a:pPr>
              <a:lnSpc>
                <a:spcPct val="150000"/>
              </a:lnSpc>
              <a:spcAft>
                <a:spcPts val="200"/>
              </a:spcAft>
            </a:pPr>
            <a:r>
              <a:rPr lang="en-AU" sz="1800" dirty="0" smtClean="0">
                <a:hlinkClick r:id="rId6" action="ppaction://hlinksldjump"/>
              </a:rPr>
              <a:t>Bar/column chart</a:t>
            </a:r>
            <a:endParaRPr lang="en-AU" sz="1800" dirty="0" smtClean="0"/>
          </a:p>
          <a:p>
            <a:pPr>
              <a:lnSpc>
                <a:spcPct val="150000"/>
              </a:lnSpc>
              <a:spcAft>
                <a:spcPts val="200"/>
              </a:spcAft>
            </a:pPr>
            <a:r>
              <a:rPr lang="en-AU" sz="1800" dirty="0" smtClean="0">
                <a:hlinkClick r:id="rId7" action="ppaction://hlinksldjump"/>
              </a:rPr>
              <a:t>Line chart</a:t>
            </a:r>
            <a:endParaRPr lang="en-AU" sz="1800" dirty="0" smtClean="0"/>
          </a:p>
          <a:p>
            <a:pPr>
              <a:lnSpc>
                <a:spcPct val="150000"/>
              </a:lnSpc>
              <a:spcAft>
                <a:spcPts val="200"/>
              </a:spcAft>
            </a:pPr>
            <a:r>
              <a:rPr lang="en-AU" sz="1800" dirty="0" smtClean="0">
                <a:hlinkClick r:id="rId8" action="ppaction://hlinksldjump"/>
              </a:rPr>
              <a:t>Area chart</a:t>
            </a:r>
            <a:endParaRPr lang="en-AU" sz="1800" dirty="0" smtClean="0"/>
          </a:p>
          <a:p>
            <a:pPr>
              <a:lnSpc>
                <a:spcPct val="150000"/>
              </a:lnSpc>
              <a:spcAft>
                <a:spcPts val="200"/>
              </a:spcAft>
            </a:pPr>
            <a:r>
              <a:rPr lang="en-AU" sz="1800" dirty="0" smtClean="0">
                <a:hlinkClick r:id="rId9" action="ppaction://hlinksldjump"/>
              </a:rPr>
              <a:t>Pie chart</a:t>
            </a:r>
            <a:endParaRPr lang="en-AU" sz="1800" dirty="0" smtClean="0"/>
          </a:p>
          <a:p>
            <a:pPr>
              <a:lnSpc>
                <a:spcPct val="150000"/>
              </a:lnSpc>
              <a:spcAft>
                <a:spcPts val="200"/>
              </a:spcAft>
            </a:pPr>
            <a:r>
              <a:rPr lang="en-AU" sz="1800" dirty="0" smtClean="0">
                <a:hlinkClick r:id="rId10" action="ppaction://hlinksldjump"/>
              </a:rPr>
              <a:t>Waterfall chart</a:t>
            </a:r>
            <a:endParaRPr lang="en-AU" sz="1800" dirty="0" smtClean="0"/>
          </a:p>
          <a:p>
            <a:pPr>
              <a:lnSpc>
                <a:spcPct val="150000"/>
              </a:lnSpc>
              <a:spcAft>
                <a:spcPts val="200"/>
              </a:spcAft>
            </a:pPr>
            <a:r>
              <a:rPr lang="en-AU" sz="1800" dirty="0" smtClean="0">
                <a:hlinkClick r:id="rId11" action="ppaction://hlinksldjump"/>
              </a:rPr>
              <a:t>Charts showing distribution</a:t>
            </a:r>
            <a:endParaRPr lang="en-AU" sz="1800" dirty="0" smtClean="0"/>
          </a:p>
          <a:p>
            <a:pPr>
              <a:lnSpc>
                <a:spcPct val="150000"/>
              </a:lnSpc>
              <a:spcAft>
                <a:spcPts val="200"/>
              </a:spcAft>
            </a:pPr>
            <a:r>
              <a:rPr lang="en-AU" sz="1800" dirty="0" smtClean="0">
                <a:hlinkClick r:id="rId12" action="ppaction://hlinksldjump"/>
              </a:rPr>
              <a:t>Combination and multiple charts</a:t>
            </a:r>
            <a:endParaRPr lang="en-AU" sz="1800" dirty="0" smtClean="0"/>
          </a:p>
          <a:p>
            <a:pPr>
              <a:lnSpc>
                <a:spcPct val="150000"/>
              </a:lnSpc>
              <a:spcAft>
                <a:spcPts val="200"/>
              </a:spcAft>
            </a:pPr>
            <a:r>
              <a:rPr lang="en-AU" sz="1800" dirty="0" smtClean="0">
                <a:hlinkClick r:id="rId13" action="ppaction://hlinksldjump"/>
              </a:rPr>
              <a:t>Charts appearing in a box</a:t>
            </a:r>
            <a:endParaRPr lang="en-AU" sz="1800" dirty="0" smtClean="0"/>
          </a:p>
          <a:p>
            <a:pPr>
              <a:lnSpc>
                <a:spcPct val="150000"/>
              </a:lnSpc>
              <a:spcAft>
                <a:spcPts val="200"/>
              </a:spcAft>
            </a:pPr>
            <a:r>
              <a:rPr lang="en-AU" sz="1800" dirty="0" smtClean="0">
                <a:hlinkClick r:id="rId13" action="ppaction://hlinksldjump"/>
              </a:rPr>
              <a:t>Advanced charts requiring other software</a:t>
            </a:r>
            <a:endParaRPr lang="en-AU" sz="1800" dirty="0" smtClean="0"/>
          </a:p>
        </p:txBody>
      </p:sp>
      <p:pic>
        <p:nvPicPr>
          <p:cNvPr id="5" name="Picture 8" descr="GrattanLogo"/>
          <p:cNvPicPr>
            <a:picLocks noChangeAspect="1" noChangeArrowheads="1"/>
          </p:cNvPicPr>
          <p:nvPr/>
        </p:nvPicPr>
        <p:blipFill>
          <a:blip r:embed="rId14"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854110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7962898" y="400050"/>
            <a:ext cx="1238574" cy="5913668"/>
          </a:xfrm>
          <a:prstGeom prst="rect">
            <a:avLst/>
          </a:prstGeom>
          <a:solidFill>
            <a:schemeClr val="accent6">
              <a:lumMod val="20000"/>
              <a:lumOff val="8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graphicFrame>
        <p:nvGraphicFramePr>
          <p:cNvPr id="4" name="Chart 3"/>
          <p:cNvGraphicFramePr/>
          <p:nvPr>
            <p:extLst>
              <p:ext uri="{D42A27DB-BD31-4B8C-83A1-F6EECF244321}">
                <p14:modId xmlns:p14="http://schemas.microsoft.com/office/powerpoint/2010/main" val="336257425"/>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9250823" y="532066"/>
            <a:ext cx="471283" cy="338554"/>
          </a:xfrm>
          <a:prstGeom prst="rect">
            <a:avLst/>
          </a:prstGeom>
          <a:noFill/>
        </p:spPr>
        <p:txBody>
          <a:bodyPr wrap="none" lIns="0" tIns="0" rIns="0" bIns="0" rtlCol="0">
            <a:spAutoFit/>
          </a:bodyPr>
          <a:lstStyle/>
          <a:p>
            <a:pPr algn="ctr"/>
            <a:r>
              <a:rPr lang="en-US" sz="2200" b="1" dirty="0" err="1" smtClean="0">
                <a:solidFill>
                  <a:srgbClr val="FFC35A"/>
                </a:solidFill>
              </a:rPr>
              <a:t>Qld</a:t>
            </a:r>
            <a:endParaRPr lang="en-US" sz="2200" b="1" dirty="0">
              <a:solidFill>
                <a:srgbClr val="FFC35A"/>
              </a:solidFill>
            </a:endParaRPr>
          </a:p>
        </p:txBody>
      </p:sp>
      <p:sp>
        <p:nvSpPr>
          <p:cNvPr id="5" name="TextBox 4"/>
          <p:cNvSpPr txBox="1"/>
          <p:nvPr/>
        </p:nvSpPr>
        <p:spPr>
          <a:xfrm>
            <a:off x="9250830" y="1343204"/>
            <a:ext cx="657231" cy="338554"/>
          </a:xfrm>
          <a:prstGeom prst="rect">
            <a:avLst/>
          </a:prstGeom>
          <a:noFill/>
        </p:spPr>
        <p:txBody>
          <a:bodyPr wrap="none" lIns="0" tIns="0" rIns="0" bIns="0" rtlCol="0">
            <a:spAutoFit/>
          </a:bodyPr>
          <a:lstStyle/>
          <a:p>
            <a:pPr algn="ctr"/>
            <a:r>
              <a:rPr lang="en-US" sz="2200" b="1" dirty="0" smtClean="0">
                <a:solidFill>
                  <a:srgbClr val="F68B33"/>
                </a:solidFill>
              </a:rPr>
              <a:t>NSW</a:t>
            </a:r>
            <a:endParaRPr lang="en-US" sz="2200" b="1" dirty="0">
              <a:solidFill>
                <a:srgbClr val="F68B33"/>
              </a:solidFill>
            </a:endParaRPr>
          </a:p>
        </p:txBody>
      </p:sp>
      <p:sp>
        <p:nvSpPr>
          <p:cNvPr id="6" name="TextBox 5"/>
          <p:cNvSpPr txBox="1"/>
          <p:nvPr/>
        </p:nvSpPr>
        <p:spPr>
          <a:xfrm>
            <a:off x="9250825" y="1750869"/>
            <a:ext cx="496674" cy="338554"/>
          </a:xfrm>
          <a:prstGeom prst="rect">
            <a:avLst/>
          </a:prstGeom>
          <a:noFill/>
        </p:spPr>
        <p:txBody>
          <a:bodyPr wrap="none" lIns="0" tIns="0" rIns="0" bIns="0" rtlCol="0">
            <a:spAutoFit/>
          </a:bodyPr>
          <a:lstStyle/>
          <a:p>
            <a:pPr algn="ctr"/>
            <a:r>
              <a:rPr lang="en-US" sz="2200" b="1" dirty="0" smtClean="0">
                <a:solidFill>
                  <a:schemeClr val="tx2"/>
                </a:solidFill>
              </a:rPr>
              <a:t>Vic.</a:t>
            </a:r>
            <a:endParaRPr lang="en-US" sz="2200" b="1" dirty="0">
              <a:solidFill>
                <a:schemeClr val="tx2"/>
              </a:solidFill>
            </a:endParaRPr>
          </a:p>
        </p:txBody>
      </p:sp>
      <p:sp>
        <p:nvSpPr>
          <p:cNvPr id="8" name="TextBox 7"/>
          <p:cNvSpPr txBox="1"/>
          <p:nvPr/>
        </p:nvSpPr>
        <p:spPr>
          <a:xfrm>
            <a:off x="9250832" y="2432849"/>
            <a:ext cx="454099" cy="338554"/>
          </a:xfrm>
          <a:prstGeom prst="rect">
            <a:avLst/>
          </a:prstGeom>
          <a:noFill/>
        </p:spPr>
        <p:txBody>
          <a:bodyPr wrap="none" lIns="0" tIns="0" rIns="0" bIns="0" rtlCol="0">
            <a:spAutoFit/>
          </a:bodyPr>
          <a:lstStyle/>
          <a:p>
            <a:pPr algn="ctr"/>
            <a:r>
              <a:rPr lang="en-US" sz="2200" b="1" dirty="0" smtClean="0">
                <a:solidFill>
                  <a:schemeClr val="bg2"/>
                </a:solidFill>
              </a:rPr>
              <a:t>WA</a:t>
            </a:r>
            <a:endParaRPr lang="en-US" sz="2200" b="1" dirty="0">
              <a:solidFill>
                <a:schemeClr val="bg2"/>
              </a:solidFill>
            </a:endParaRPr>
          </a:p>
        </p:txBody>
      </p:sp>
      <p:sp>
        <p:nvSpPr>
          <p:cNvPr id="9" name="TextBox 8"/>
          <p:cNvSpPr txBox="1"/>
          <p:nvPr/>
        </p:nvSpPr>
        <p:spPr>
          <a:xfrm>
            <a:off x="8048855" y="44624"/>
            <a:ext cx="1099660" cy="338554"/>
          </a:xfrm>
          <a:prstGeom prst="rect">
            <a:avLst/>
          </a:prstGeom>
          <a:noFill/>
        </p:spPr>
        <p:txBody>
          <a:bodyPr wrap="none" lIns="0" tIns="0" rIns="0" bIns="0" rtlCol="0">
            <a:spAutoFit/>
          </a:bodyPr>
          <a:lstStyle/>
          <a:p>
            <a:pPr algn="ctr"/>
            <a:r>
              <a:rPr lang="en-US" sz="2200" dirty="0" smtClean="0">
                <a:solidFill>
                  <a:srgbClr val="6A737B"/>
                </a:solidFill>
              </a:rPr>
              <a:t>Forecast</a:t>
            </a:r>
            <a:endParaRPr lang="en-US" sz="2200" dirty="0">
              <a:solidFill>
                <a:srgbClr val="6A737B"/>
              </a:solidFill>
            </a:endParaRPr>
          </a:p>
        </p:txBody>
      </p:sp>
    </p:spTree>
    <p:extLst>
      <p:ext uri="{BB962C8B-B14F-4D97-AF65-F5344CB8AC3E}">
        <p14:creationId xmlns:p14="http://schemas.microsoft.com/office/powerpoint/2010/main" val="2968324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734227134"/>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5342267" y="539155"/>
            <a:ext cx="628377" cy="338554"/>
          </a:xfrm>
          <a:prstGeom prst="rect">
            <a:avLst/>
          </a:prstGeom>
          <a:noFill/>
        </p:spPr>
        <p:txBody>
          <a:bodyPr wrap="none" lIns="0" tIns="0" rIns="0" bIns="0" rtlCol="0">
            <a:spAutoFit/>
          </a:bodyPr>
          <a:lstStyle/>
          <a:p>
            <a:r>
              <a:rPr lang="en-AU" sz="2200" b="1" dirty="0" smtClean="0">
                <a:ln w="635">
                  <a:noFill/>
                </a:ln>
                <a:solidFill>
                  <a:schemeClr val="accent3"/>
                </a:solidFill>
              </a:rPr>
              <a:t>2012</a:t>
            </a:r>
          </a:p>
        </p:txBody>
      </p:sp>
      <p:sp>
        <p:nvSpPr>
          <p:cNvPr id="4" name="TextBox 3"/>
          <p:cNvSpPr txBox="1"/>
          <p:nvPr/>
        </p:nvSpPr>
        <p:spPr>
          <a:xfrm>
            <a:off x="6520044" y="457622"/>
            <a:ext cx="628377" cy="338554"/>
          </a:xfrm>
          <a:prstGeom prst="rect">
            <a:avLst/>
          </a:prstGeom>
          <a:noFill/>
        </p:spPr>
        <p:txBody>
          <a:bodyPr wrap="none" lIns="0" tIns="0" rIns="0" bIns="0" rtlCol="0">
            <a:spAutoFit/>
          </a:bodyPr>
          <a:lstStyle/>
          <a:p>
            <a:r>
              <a:rPr lang="en-AU" sz="2200" b="1" dirty="0" smtClean="0">
                <a:ln w="635">
                  <a:noFill/>
                </a:ln>
                <a:solidFill>
                  <a:schemeClr val="accent2"/>
                </a:solidFill>
              </a:rPr>
              <a:t>2013</a:t>
            </a:r>
          </a:p>
        </p:txBody>
      </p:sp>
      <p:sp>
        <p:nvSpPr>
          <p:cNvPr id="5" name="TextBox 4"/>
          <p:cNvSpPr txBox="1"/>
          <p:nvPr/>
        </p:nvSpPr>
        <p:spPr>
          <a:xfrm>
            <a:off x="7776253" y="673646"/>
            <a:ext cx="628377" cy="338554"/>
          </a:xfrm>
          <a:prstGeom prst="rect">
            <a:avLst/>
          </a:prstGeom>
          <a:noFill/>
        </p:spPr>
        <p:txBody>
          <a:bodyPr wrap="none" lIns="0" tIns="0" rIns="0" bIns="0" rtlCol="0">
            <a:spAutoFit/>
          </a:bodyPr>
          <a:lstStyle/>
          <a:p>
            <a:r>
              <a:rPr lang="en-AU" sz="2200" b="1" dirty="0" smtClean="0">
                <a:ln w="635">
                  <a:noFill/>
                </a:ln>
                <a:solidFill>
                  <a:schemeClr val="accent1"/>
                </a:solidFill>
              </a:rPr>
              <a:t>2014</a:t>
            </a:r>
          </a:p>
        </p:txBody>
      </p:sp>
      <p:sp>
        <p:nvSpPr>
          <p:cNvPr id="6" name="TextBox 5"/>
          <p:cNvSpPr txBox="1"/>
          <p:nvPr/>
        </p:nvSpPr>
        <p:spPr>
          <a:xfrm>
            <a:off x="8679059" y="1287810"/>
            <a:ext cx="628377" cy="338554"/>
          </a:xfrm>
          <a:prstGeom prst="rect">
            <a:avLst/>
          </a:prstGeom>
          <a:noFill/>
        </p:spPr>
        <p:txBody>
          <a:bodyPr wrap="none" lIns="0" tIns="0" rIns="0" bIns="0" rtlCol="0">
            <a:spAutoFit/>
          </a:bodyPr>
          <a:lstStyle/>
          <a:p>
            <a:r>
              <a:rPr lang="en-AU" sz="2200" b="1" dirty="0" smtClean="0">
                <a:ln w="635">
                  <a:noFill/>
                </a:ln>
                <a:solidFill>
                  <a:schemeClr val="tx2"/>
                </a:solidFill>
              </a:rPr>
              <a:t>2015</a:t>
            </a:r>
          </a:p>
        </p:txBody>
      </p:sp>
      <p:sp>
        <p:nvSpPr>
          <p:cNvPr id="7" name="TextBox 6"/>
          <p:cNvSpPr txBox="1"/>
          <p:nvPr/>
        </p:nvSpPr>
        <p:spPr>
          <a:xfrm>
            <a:off x="9262004" y="1738908"/>
            <a:ext cx="628377" cy="338554"/>
          </a:xfrm>
          <a:prstGeom prst="rect">
            <a:avLst/>
          </a:prstGeom>
          <a:noFill/>
        </p:spPr>
        <p:txBody>
          <a:bodyPr wrap="none" lIns="0" tIns="0" rIns="0" bIns="0" rtlCol="0">
            <a:spAutoFit/>
          </a:bodyPr>
          <a:lstStyle/>
          <a:p>
            <a:r>
              <a:rPr lang="en-AU" sz="2200" b="1" dirty="0" smtClean="0">
                <a:ln w="635">
                  <a:noFill/>
                </a:ln>
                <a:solidFill>
                  <a:schemeClr val="bg2"/>
                </a:solidFill>
              </a:rPr>
              <a:t>2016</a:t>
            </a:r>
          </a:p>
        </p:txBody>
      </p:sp>
      <p:sp>
        <p:nvSpPr>
          <p:cNvPr id="8" name="TextBox 7"/>
          <p:cNvSpPr txBox="1"/>
          <p:nvPr/>
        </p:nvSpPr>
        <p:spPr>
          <a:xfrm>
            <a:off x="6129704" y="145207"/>
            <a:ext cx="2183290" cy="338554"/>
          </a:xfrm>
          <a:prstGeom prst="rect">
            <a:avLst/>
          </a:prstGeom>
          <a:noFill/>
        </p:spPr>
        <p:txBody>
          <a:bodyPr wrap="none" lIns="0" tIns="0" rIns="0" bIns="0" rtlCol="0">
            <a:spAutoFit/>
          </a:bodyPr>
          <a:lstStyle/>
          <a:p>
            <a:r>
              <a:rPr lang="en-AU" sz="2200" dirty="0" smtClean="0">
                <a:ln w="635">
                  <a:noFill/>
                </a:ln>
              </a:rPr>
              <a:t>Forecast made in</a:t>
            </a:r>
          </a:p>
        </p:txBody>
      </p:sp>
      <p:sp>
        <p:nvSpPr>
          <p:cNvPr id="9" name="TextBox 8"/>
          <p:cNvSpPr txBox="1"/>
          <p:nvPr/>
        </p:nvSpPr>
        <p:spPr>
          <a:xfrm>
            <a:off x="3800872" y="3789040"/>
            <a:ext cx="864019" cy="338554"/>
          </a:xfrm>
          <a:prstGeom prst="rect">
            <a:avLst/>
          </a:prstGeom>
          <a:noFill/>
        </p:spPr>
        <p:txBody>
          <a:bodyPr wrap="none" lIns="0" tIns="0" rIns="0" bIns="0" rtlCol="0">
            <a:spAutoFit/>
          </a:bodyPr>
          <a:lstStyle/>
          <a:p>
            <a:r>
              <a:rPr lang="en-AU" sz="2200" b="1" dirty="0" smtClean="0">
                <a:ln w="635">
                  <a:noFill/>
                </a:ln>
              </a:rPr>
              <a:t>Actual</a:t>
            </a:r>
          </a:p>
        </p:txBody>
      </p:sp>
    </p:spTree>
    <p:extLst>
      <p:ext uri="{BB962C8B-B14F-4D97-AF65-F5344CB8AC3E}">
        <p14:creationId xmlns:p14="http://schemas.microsoft.com/office/powerpoint/2010/main" val="3418350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594173232"/>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7635721" y="980728"/>
            <a:ext cx="1349728" cy="338554"/>
          </a:xfrm>
          <a:prstGeom prst="rect">
            <a:avLst/>
          </a:prstGeom>
          <a:noFill/>
        </p:spPr>
        <p:txBody>
          <a:bodyPr wrap="none" lIns="0" tIns="0" rIns="0" bIns="0" rtlCol="0">
            <a:spAutoFit/>
          </a:bodyPr>
          <a:lstStyle/>
          <a:p>
            <a:r>
              <a:rPr lang="en-AU" sz="2200" b="1" dirty="0" smtClean="0">
                <a:ln w="635">
                  <a:noFill/>
                </a:ln>
                <a:solidFill>
                  <a:schemeClr val="tx2"/>
                </a:solidFill>
              </a:rPr>
              <a:t>Electricity</a:t>
            </a:r>
          </a:p>
        </p:txBody>
      </p:sp>
      <p:sp>
        <p:nvSpPr>
          <p:cNvPr id="6" name="TextBox 5"/>
          <p:cNvSpPr txBox="1"/>
          <p:nvPr/>
        </p:nvSpPr>
        <p:spPr>
          <a:xfrm>
            <a:off x="7635721" y="2996952"/>
            <a:ext cx="533800" cy="338554"/>
          </a:xfrm>
          <a:prstGeom prst="rect">
            <a:avLst/>
          </a:prstGeom>
          <a:noFill/>
        </p:spPr>
        <p:txBody>
          <a:bodyPr wrap="none" lIns="0" tIns="0" rIns="0" bIns="0" rtlCol="0">
            <a:spAutoFit/>
          </a:bodyPr>
          <a:lstStyle/>
          <a:p>
            <a:r>
              <a:rPr lang="en-AU" sz="2200" b="1" dirty="0" smtClean="0">
                <a:ln w="635">
                  <a:noFill/>
                </a:ln>
                <a:solidFill>
                  <a:schemeClr val="accent2"/>
                </a:solidFill>
              </a:rPr>
              <a:t>Gas</a:t>
            </a:r>
          </a:p>
        </p:txBody>
      </p:sp>
      <p:sp>
        <p:nvSpPr>
          <p:cNvPr id="11" name="TextBox 10"/>
          <p:cNvSpPr txBox="1"/>
          <p:nvPr/>
        </p:nvSpPr>
        <p:spPr>
          <a:xfrm>
            <a:off x="96142" y="5682734"/>
            <a:ext cx="471283" cy="338554"/>
          </a:xfrm>
          <a:prstGeom prst="rect">
            <a:avLst/>
          </a:prstGeom>
          <a:noFill/>
        </p:spPr>
        <p:txBody>
          <a:bodyPr wrap="none" lIns="0" tIns="0" rIns="0" bIns="0" rtlCol="0">
            <a:spAutoFit/>
          </a:bodyPr>
          <a:lstStyle/>
          <a:p>
            <a:pPr algn="r"/>
            <a:r>
              <a:rPr lang="en-AU" sz="2200" b="1" dirty="0" smtClean="0">
                <a:ln w="635">
                  <a:noFill/>
                </a:ln>
              </a:rPr>
              <a:t>100</a:t>
            </a:r>
          </a:p>
        </p:txBody>
      </p:sp>
      <p:sp>
        <p:nvSpPr>
          <p:cNvPr id="13" name="TextBox 12"/>
          <p:cNvSpPr txBox="1"/>
          <p:nvPr/>
        </p:nvSpPr>
        <p:spPr>
          <a:xfrm>
            <a:off x="9378266" y="332656"/>
            <a:ext cx="471283" cy="338554"/>
          </a:xfrm>
          <a:prstGeom prst="rect">
            <a:avLst/>
          </a:prstGeom>
          <a:noFill/>
        </p:spPr>
        <p:txBody>
          <a:bodyPr wrap="none" lIns="0" tIns="0" rIns="0" bIns="0" rtlCol="0">
            <a:spAutoFit/>
          </a:bodyPr>
          <a:lstStyle/>
          <a:p>
            <a:r>
              <a:rPr lang="en-AU" sz="2200" b="1" dirty="0" smtClean="0">
                <a:ln w="635">
                  <a:noFill/>
                </a:ln>
              </a:rPr>
              <a:t>161</a:t>
            </a:r>
          </a:p>
        </p:txBody>
      </p:sp>
      <p:sp>
        <p:nvSpPr>
          <p:cNvPr id="14" name="TextBox 13"/>
          <p:cNvSpPr txBox="1"/>
          <p:nvPr/>
        </p:nvSpPr>
        <p:spPr>
          <a:xfrm>
            <a:off x="9378269" y="2514382"/>
            <a:ext cx="471283" cy="338554"/>
          </a:xfrm>
          <a:prstGeom prst="rect">
            <a:avLst/>
          </a:prstGeom>
          <a:noFill/>
        </p:spPr>
        <p:txBody>
          <a:bodyPr wrap="none" lIns="0" tIns="0" rIns="0" bIns="0" rtlCol="0">
            <a:spAutoFit/>
          </a:bodyPr>
          <a:lstStyle/>
          <a:p>
            <a:r>
              <a:rPr lang="en-AU" sz="2200" b="1" dirty="0" smtClean="0">
                <a:ln w="635">
                  <a:noFill/>
                </a:ln>
              </a:rPr>
              <a:t>136</a:t>
            </a:r>
          </a:p>
        </p:txBody>
      </p:sp>
    </p:spTree>
    <p:extLst>
      <p:ext uri="{BB962C8B-B14F-4D97-AF65-F5344CB8AC3E}">
        <p14:creationId xmlns:p14="http://schemas.microsoft.com/office/powerpoint/2010/main" val="10894401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344026231"/>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837606" y="6472386"/>
            <a:ext cx="5697072" cy="338554"/>
          </a:xfrm>
          <a:prstGeom prst="rect">
            <a:avLst/>
          </a:prstGeom>
          <a:noFill/>
        </p:spPr>
        <p:txBody>
          <a:bodyPr wrap="none" lIns="0" tIns="0" rIns="0" bIns="0" rtlCol="0">
            <a:spAutoFit/>
          </a:bodyPr>
          <a:lstStyle/>
          <a:p>
            <a:pPr algn="ctr"/>
            <a:r>
              <a:rPr lang="en-AU" sz="2200" dirty="0" smtClean="0"/>
              <a:t>Percentage decrease in solar PV system cost</a:t>
            </a:r>
          </a:p>
        </p:txBody>
      </p:sp>
      <p:sp>
        <p:nvSpPr>
          <p:cNvPr id="9" name="TextBox 8"/>
          <p:cNvSpPr txBox="1"/>
          <p:nvPr/>
        </p:nvSpPr>
        <p:spPr>
          <a:xfrm>
            <a:off x="8475856" y="169498"/>
            <a:ext cx="1178208" cy="338554"/>
          </a:xfrm>
          <a:prstGeom prst="rect">
            <a:avLst/>
          </a:prstGeom>
          <a:noFill/>
        </p:spPr>
        <p:txBody>
          <a:bodyPr wrap="none" lIns="0" tIns="0" rIns="0" bIns="0" rtlCol="0">
            <a:spAutoFit/>
          </a:bodyPr>
          <a:lstStyle/>
          <a:p>
            <a:r>
              <a:rPr lang="en-AU" sz="2200" b="1" dirty="0" smtClean="0">
                <a:ln w="635">
                  <a:noFill/>
                </a:ln>
                <a:solidFill>
                  <a:schemeClr val="bg2"/>
                </a:solidFill>
              </a:rPr>
              <a:t>Adelaide</a:t>
            </a:r>
          </a:p>
        </p:txBody>
      </p:sp>
      <p:sp>
        <p:nvSpPr>
          <p:cNvPr id="10" name="TextBox 9"/>
          <p:cNvSpPr txBox="1"/>
          <p:nvPr/>
        </p:nvSpPr>
        <p:spPr>
          <a:xfrm>
            <a:off x="8475856" y="427506"/>
            <a:ext cx="721351" cy="338554"/>
          </a:xfrm>
          <a:prstGeom prst="rect">
            <a:avLst/>
          </a:prstGeom>
          <a:noFill/>
        </p:spPr>
        <p:txBody>
          <a:bodyPr wrap="none" lIns="0" tIns="0" rIns="0" bIns="0" rtlCol="0">
            <a:spAutoFit/>
          </a:bodyPr>
          <a:lstStyle/>
          <a:p>
            <a:r>
              <a:rPr lang="en-AU" sz="2200" b="1" dirty="0" smtClean="0">
                <a:ln w="635">
                  <a:noFill/>
                </a:ln>
                <a:solidFill>
                  <a:schemeClr val="tx2"/>
                </a:solidFill>
              </a:rPr>
              <a:t>Perth</a:t>
            </a:r>
          </a:p>
        </p:txBody>
      </p:sp>
      <p:sp>
        <p:nvSpPr>
          <p:cNvPr id="11" name="TextBox 10"/>
          <p:cNvSpPr txBox="1"/>
          <p:nvPr/>
        </p:nvSpPr>
        <p:spPr>
          <a:xfrm>
            <a:off x="8475856" y="685515"/>
            <a:ext cx="1208664" cy="338554"/>
          </a:xfrm>
          <a:prstGeom prst="rect">
            <a:avLst/>
          </a:prstGeom>
          <a:noFill/>
        </p:spPr>
        <p:txBody>
          <a:bodyPr wrap="none" lIns="0" tIns="0" rIns="0" bIns="0" rtlCol="0">
            <a:spAutoFit/>
          </a:bodyPr>
          <a:lstStyle/>
          <a:p>
            <a:r>
              <a:rPr lang="en-AU" sz="2200" b="1" dirty="0" smtClean="0">
                <a:ln w="635">
                  <a:noFill/>
                </a:ln>
                <a:solidFill>
                  <a:schemeClr val="accent1"/>
                </a:solidFill>
              </a:rPr>
              <a:t>Brisbane</a:t>
            </a:r>
          </a:p>
        </p:txBody>
      </p:sp>
      <p:sp>
        <p:nvSpPr>
          <p:cNvPr id="12" name="TextBox 11"/>
          <p:cNvSpPr txBox="1"/>
          <p:nvPr/>
        </p:nvSpPr>
        <p:spPr>
          <a:xfrm>
            <a:off x="8475856" y="1170613"/>
            <a:ext cx="1005083" cy="338554"/>
          </a:xfrm>
          <a:prstGeom prst="rect">
            <a:avLst/>
          </a:prstGeom>
          <a:noFill/>
        </p:spPr>
        <p:txBody>
          <a:bodyPr wrap="none" lIns="0" tIns="0" rIns="0" bIns="0" rtlCol="0">
            <a:spAutoFit/>
          </a:bodyPr>
          <a:lstStyle/>
          <a:p>
            <a:r>
              <a:rPr lang="en-AU" sz="2200" b="1" dirty="0" smtClean="0">
                <a:ln w="635">
                  <a:noFill/>
                </a:ln>
                <a:solidFill>
                  <a:schemeClr val="accent2"/>
                </a:solidFill>
              </a:rPr>
              <a:t>Sydney</a:t>
            </a:r>
          </a:p>
        </p:txBody>
      </p:sp>
      <p:sp>
        <p:nvSpPr>
          <p:cNvPr id="13" name="TextBox 12"/>
          <p:cNvSpPr txBox="1"/>
          <p:nvPr/>
        </p:nvSpPr>
        <p:spPr>
          <a:xfrm>
            <a:off x="8475856" y="1774034"/>
            <a:ext cx="1429879" cy="338554"/>
          </a:xfrm>
          <a:prstGeom prst="rect">
            <a:avLst/>
          </a:prstGeom>
          <a:noFill/>
        </p:spPr>
        <p:txBody>
          <a:bodyPr wrap="none" lIns="0" tIns="0" rIns="0" bIns="0" rtlCol="0">
            <a:spAutoFit/>
          </a:bodyPr>
          <a:lstStyle/>
          <a:p>
            <a:r>
              <a:rPr lang="en-AU" sz="2200" b="1" dirty="0" smtClean="0">
                <a:ln w="635">
                  <a:noFill/>
                </a:ln>
                <a:solidFill>
                  <a:schemeClr val="accent3"/>
                </a:solidFill>
              </a:rPr>
              <a:t>Melbourne</a:t>
            </a:r>
          </a:p>
        </p:txBody>
      </p:sp>
      <p:sp>
        <p:nvSpPr>
          <p:cNvPr id="15" name="TextBox 14"/>
          <p:cNvSpPr txBox="1"/>
          <p:nvPr/>
        </p:nvSpPr>
        <p:spPr>
          <a:xfrm>
            <a:off x="1780711" y="2826366"/>
            <a:ext cx="333425" cy="276999"/>
          </a:xfrm>
          <a:prstGeom prst="rect">
            <a:avLst/>
          </a:prstGeom>
          <a:noFill/>
        </p:spPr>
        <p:txBody>
          <a:bodyPr wrap="none" lIns="0" tIns="0" rIns="0" bIns="0" rtlCol="0">
            <a:spAutoFit/>
          </a:bodyPr>
          <a:lstStyle/>
          <a:p>
            <a:r>
              <a:rPr lang="en-AU" sz="1800" b="1" dirty="0" smtClean="0"/>
              <a:t>8%</a:t>
            </a:r>
          </a:p>
        </p:txBody>
      </p:sp>
      <p:sp>
        <p:nvSpPr>
          <p:cNvPr id="16" name="TextBox 15"/>
          <p:cNvSpPr txBox="1"/>
          <p:nvPr/>
        </p:nvSpPr>
        <p:spPr>
          <a:xfrm>
            <a:off x="2964881" y="3143155"/>
            <a:ext cx="461665" cy="276999"/>
          </a:xfrm>
          <a:prstGeom prst="rect">
            <a:avLst/>
          </a:prstGeom>
          <a:noFill/>
        </p:spPr>
        <p:txBody>
          <a:bodyPr wrap="none" lIns="0" tIns="0" rIns="0" bIns="0" rtlCol="0">
            <a:spAutoFit/>
          </a:bodyPr>
          <a:lstStyle/>
          <a:p>
            <a:r>
              <a:rPr lang="en-AU" sz="1800" b="1" dirty="0" smtClean="0"/>
              <a:t>12%</a:t>
            </a:r>
          </a:p>
        </p:txBody>
      </p:sp>
      <p:sp>
        <p:nvSpPr>
          <p:cNvPr id="17" name="TextBox 16"/>
          <p:cNvSpPr txBox="1"/>
          <p:nvPr/>
        </p:nvSpPr>
        <p:spPr>
          <a:xfrm>
            <a:off x="2289128" y="2614905"/>
            <a:ext cx="333425" cy="276999"/>
          </a:xfrm>
          <a:prstGeom prst="rect">
            <a:avLst/>
          </a:prstGeom>
          <a:noFill/>
        </p:spPr>
        <p:txBody>
          <a:bodyPr wrap="none" lIns="0" tIns="0" rIns="0" bIns="0" rtlCol="0">
            <a:spAutoFit/>
          </a:bodyPr>
          <a:lstStyle/>
          <a:p>
            <a:r>
              <a:rPr lang="en-AU" sz="1800" b="1" dirty="0"/>
              <a:t>9</a:t>
            </a:r>
            <a:r>
              <a:rPr lang="en-AU" sz="1800" b="1" dirty="0" smtClean="0"/>
              <a:t>%</a:t>
            </a:r>
          </a:p>
        </p:txBody>
      </p:sp>
      <p:sp>
        <p:nvSpPr>
          <p:cNvPr id="19" name="TextBox 18"/>
          <p:cNvSpPr txBox="1"/>
          <p:nvPr/>
        </p:nvSpPr>
        <p:spPr>
          <a:xfrm>
            <a:off x="5267223" y="2826366"/>
            <a:ext cx="461665" cy="276999"/>
          </a:xfrm>
          <a:prstGeom prst="rect">
            <a:avLst/>
          </a:prstGeom>
          <a:noFill/>
        </p:spPr>
        <p:txBody>
          <a:bodyPr wrap="none" lIns="0" tIns="0" rIns="0" bIns="0" rtlCol="0">
            <a:spAutoFit/>
          </a:bodyPr>
          <a:lstStyle/>
          <a:p>
            <a:r>
              <a:rPr lang="en-AU" sz="1800" b="1" dirty="0" smtClean="0"/>
              <a:t>32%</a:t>
            </a:r>
          </a:p>
        </p:txBody>
      </p:sp>
      <p:grpSp>
        <p:nvGrpSpPr>
          <p:cNvPr id="26" name="Group 25"/>
          <p:cNvGrpSpPr/>
          <p:nvPr/>
        </p:nvGrpSpPr>
        <p:grpSpPr>
          <a:xfrm>
            <a:off x="2093118" y="2943176"/>
            <a:ext cx="92625" cy="90000"/>
            <a:chOff x="7068000" y="3829503"/>
            <a:chExt cx="92625" cy="90000"/>
          </a:xfrm>
        </p:grpSpPr>
        <p:cxnSp>
          <p:nvCxnSpPr>
            <p:cNvPr id="24" name="Straight Connector 23"/>
            <p:cNvCxnSpPr/>
            <p:nvPr/>
          </p:nvCxnSpPr>
          <p:spPr bwMode="auto">
            <a:xfrm>
              <a:off x="7160625" y="3829503"/>
              <a:ext cx="0" cy="9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5400000">
              <a:off x="7113000" y="3789000"/>
              <a:ext cx="0" cy="9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28" name="Straight Connector 27"/>
          <p:cNvCxnSpPr/>
          <p:nvPr/>
        </p:nvCxnSpPr>
        <p:spPr bwMode="auto">
          <a:xfrm>
            <a:off x="2413672" y="2853176"/>
            <a:ext cx="0" cy="18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30" name="Group 29"/>
          <p:cNvGrpSpPr/>
          <p:nvPr/>
        </p:nvGrpSpPr>
        <p:grpSpPr>
          <a:xfrm>
            <a:off x="5707742" y="2943176"/>
            <a:ext cx="92625" cy="90000"/>
            <a:chOff x="7068000" y="3829503"/>
            <a:chExt cx="92625" cy="90000"/>
          </a:xfrm>
        </p:grpSpPr>
        <p:cxnSp>
          <p:nvCxnSpPr>
            <p:cNvPr id="31" name="Straight Connector 30"/>
            <p:cNvCxnSpPr/>
            <p:nvPr/>
          </p:nvCxnSpPr>
          <p:spPr bwMode="auto">
            <a:xfrm>
              <a:off x="7160625" y="3829503"/>
              <a:ext cx="0" cy="9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rot="5400000">
              <a:off x="7113000" y="3789000"/>
              <a:ext cx="0" cy="9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3" name="Group 32"/>
          <p:cNvGrpSpPr/>
          <p:nvPr/>
        </p:nvGrpSpPr>
        <p:grpSpPr>
          <a:xfrm rot="10800000">
            <a:off x="2859278" y="3205024"/>
            <a:ext cx="92625" cy="90000"/>
            <a:chOff x="7068000" y="3829503"/>
            <a:chExt cx="92625" cy="90000"/>
          </a:xfrm>
        </p:grpSpPr>
        <p:cxnSp>
          <p:nvCxnSpPr>
            <p:cNvPr id="34" name="Straight Connector 33"/>
            <p:cNvCxnSpPr/>
            <p:nvPr/>
          </p:nvCxnSpPr>
          <p:spPr bwMode="auto">
            <a:xfrm>
              <a:off x="7160625" y="3829503"/>
              <a:ext cx="0" cy="9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rot="5400000">
              <a:off x="7113000" y="3789000"/>
              <a:ext cx="0" cy="9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7" name="Straight Connector 6"/>
          <p:cNvCxnSpPr/>
          <p:nvPr/>
        </p:nvCxnSpPr>
        <p:spPr bwMode="auto">
          <a:xfrm flipV="1">
            <a:off x="4741069" y="219076"/>
            <a:ext cx="1" cy="5798343"/>
          </a:xfrm>
          <a:prstGeom prst="line">
            <a:avLst/>
          </a:prstGeom>
          <a:solidFill>
            <a:schemeClr val="accent1"/>
          </a:solidFill>
          <a:ln w="9525" cap="flat" cmpd="sng" algn="ctr">
            <a:solidFill>
              <a:schemeClr val="tx1"/>
            </a:solidFill>
            <a:prstDash val="lgDash"/>
            <a:round/>
            <a:headEnd type="none" w="med" len="med"/>
            <a:tailEnd type="none" w="med" len="med"/>
          </a:ln>
          <a:effectLst/>
        </p:spPr>
      </p:cxnSp>
      <p:sp>
        <p:nvSpPr>
          <p:cNvPr id="18" name="TextBox 17"/>
          <p:cNvSpPr txBox="1"/>
          <p:nvPr/>
        </p:nvSpPr>
        <p:spPr>
          <a:xfrm>
            <a:off x="4314563" y="3143155"/>
            <a:ext cx="461665" cy="276999"/>
          </a:xfrm>
          <a:prstGeom prst="rect">
            <a:avLst/>
          </a:prstGeom>
          <a:noFill/>
        </p:spPr>
        <p:txBody>
          <a:bodyPr wrap="none" lIns="0" tIns="0" rIns="0" bIns="0" rtlCol="0">
            <a:spAutoFit/>
          </a:bodyPr>
          <a:lstStyle/>
          <a:p>
            <a:r>
              <a:rPr lang="en-AU" sz="1800" b="1" dirty="0" smtClean="0"/>
              <a:t>22%</a:t>
            </a:r>
          </a:p>
        </p:txBody>
      </p:sp>
      <p:cxnSp>
        <p:nvCxnSpPr>
          <p:cNvPr id="42" name="Straight Connector 41"/>
          <p:cNvCxnSpPr/>
          <p:nvPr/>
        </p:nvCxnSpPr>
        <p:spPr bwMode="auto">
          <a:xfrm flipV="1">
            <a:off x="7708354" y="219076"/>
            <a:ext cx="1" cy="5798343"/>
          </a:xfrm>
          <a:prstGeom prst="line">
            <a:avLst/>
          </a:prstGeom>
          <a:solidFill>
            <a:schemeClr val="accent1"/>
          </a:solidFill>
          <a:ln w="9525" cap="flat" cmpd="sng" algn="ctr">
            <a:solidFill>
              <a:schemeClr val="tx1"/>
            </a:solidFill>
            <a:prstDash val="lgDash"/>
            <a:round/>
            <a:headEnd type="none" w="med" len="med"/>
            <a:tailEnd type="none" w="med" len="med"/>
          </a:ln>
          <a:effectLst/>
        </p:spPr>
      </p:cxnSp>
      <p:grpSp>
        <p:nvGrpSpPr>
          <p:cNvPr id="36" name="Group 35"/>
          <p:cNvGrpSpPr/>
          <p:nvPr/>
        </p:nvGrpSpPr>
        <p:grpSpPr>
          <a:xfrm rot="10800000">
            <a:off x="4220882" y="3205024"/>
            <a:ext cx="92625" cy="90000"/>
            <a:chOff x="7068000" y="3829503"/>
            <a:chExt cx="92625" cy="90000"/>
          </a:xfrm>
        </p:grpSpPr>
        <p:cxnSp>
          <p:nvCxnSpPr>
            <p:cNvPr id="37" name="Straight Connector 36"/>
            <p:cNvCxnSpPr/>
            <p:nvPr/>
          </p:nvCxnSpPr>
          <p:spPr bwMode="auto">
            <a:xfrm>
              <a:off x="7160625" y="3829503"/>
              <a:ext cx="0" cy="9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rot="5400000">
              <a:off x="7113000" y="3789000"/>
              <a:ext cx="0" cy="90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3" name="TextBox 42"/>
          <p:cNvSpPr txBox="1"/>
          <p:nvPr/>
        </p:nvSpPr>
        <p:spPr>
          <a:xfrm>
            <a:off x="3152800" y="5200625"/>
            <a:ext cx="1166152" cy="677108"/>
          </a:xfrm>
          <a:prstGeom prst="rect">
            <a:avLst/>
          </a:prstGeom>
          <a:noFill/>
        </p:spPr>
        <p:txBody>
          <a:bodyPr wrap="none" lIns="0" tIns="0" rIns="0" bIns="0" rtlCol="0">
            <a:spAutoFit/>
          </a:bodyPr>
          <a:lstStyle/>
          <a:p>
            <a:pPr algn="ctr"/>
            <a:r>
              <a:rPr lang="en-AU" sz="2200" dirty="0" smtClean="0"/>
              <a:t>IEA 2020</a:t>
            </a:r>
          </a:p>
          <a:p>
            <a:pPr algn="ctr"/>
            <a:r>
              <a:rPr lang="en-AU" sz="2200" dirty="0" smtClean="0"/>
              <a:t>forecast</a:t>
            </a:r>
          </a:p>
        </p:txBody>
      </p:sp>
      <p:sp>
        <p:nvSpPr>
          <p:cNvPr id="44" name="TextBox 43"/>
          <p:cNvSpPr txBox="1"/>
          <p:nvPr/>
        </p:nvSpPr>
        <p:spPr>
          <a:xfrm>
            <a:off x="6095603" y="5200625"/>
            <a:ext cx="1166152" cy="677108"/>
          </a:xfrm>
          <a:prstGeom prst="rect">
            <a:avLst/>
          </a:prstGeom>
          <a:noFill/>
        </p:spPr>
        <p:txBody>
          <a:bodyPr wrap="none" lIns="0" tIns="0" rIns="0" bIns="0" rtlCol="0">
            <a:spAutoFit/>
          </a:bodyPr>
          <a:lstStyle/>
          <a:p>
            <a:pPr algn="ctr"/>
            <a:r>
              <a:rPr lang="en-AU" sz="2200" dirty="0" smtClean="0"/>
              <a:t>IEA 2030</a:t>
            </a:r>
          </a:p>
          <a:p>
            <a:pPr algn="ctr"/>
            <a:r>
              <a:rPr lang="en-AU" sz="2200" dirty="0" smtClean="0"/>
              <a:t>forecast</a:t>
            </a:r>
          </a:p>
        </p:txBody>
      </p:sp>
      <p:cxnSp>
        <p:nvCxnSpPr>
          <p:cNvPr id="46" name="Straight Arrow Connector 45"/>
          <p:cNvCxnSpPr/>
          <p:nvPr/>
        </p:nvCxnSpPr>
        <p:spPr bwMode="auto">
          <a:xfrm rot="180000" flipV="1">
            <a:off x="4318952" y="5517232"/>
            <a:ext cx="418024" cy="219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7" name="Straight Arrow Connector 46"/>
          <p:cNvCxnSpPr/>
          <p:nvPr/>
        </p:nvCxnSpPr>
        <p:spPr bwMode="auto">
          <a:xfrm rot="180000" flipV="1">
            <a:off x="7283890" y="5517232"/>
            <a:ext cx="418024" cy="219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014663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72268"/>
            <a:ext cx="1524456" cy="369332"/>
          </a:xfrm>
        </p:spPr>
        <p:txBody>
          <a:bodyPr wrap="none" lIns="0" tIns="0" rIns="0" bIns="0">
            <a:spAutoFit/>
          </a:bodyPr>
          <a:lstStyle/>
          <a:p>
            <a:r>
              <a:rPr lang="en-AU" sz="2400" dirty="0"/>
              <a:t>Area chart</a:t>
            </a:r>
          </a:p>
        </p:txBody>
      </p:sp>
      <p:sp>
        <p:nvSpPr>
          <p:cNvPr id="3" name="Content Placeholder 2"/>
          <p:cNvSpPr>
            <a:spLocks noGrp="1"/>
          </p:cNvSpPr>
          <p:nvPr>
            <p:ph idx="1"/>
          </p:nvPr>
        </p:nvSpPr>
        <p:spPr>
          <a:xfrm>
            <a:off x="498232" y="1076324"/>
            <a:ext cx="8642349" cy="5305004"/>
          </a:xfrm>
        </p:spPr>
        <p:txBody>
          <a:bodyPr/>
          <a:lstStyle/>
          <a:p>
            <a:pPr marL="285750" indent="-285750">
              <a:lnSpc>
                <a:spcPct val="130000"/>
              </a:lnSpc>
              <a:spcAft>
                <a:spcPts val="600"/>
              </a:spcAft>
              <a:buFont typeface="Arial" panose="020B0604020202020204" pitchFamily="34" charset="0"/>
              <a:buChar char="•"/>
            </a:pPr>
            <a:r>
              <a:rPr lang="en-AU" sz="1600" dirty="0"/>
              <a:t>closely related to line chart and the stacked bar chart</a:t>
            </a:r>
          </a:p>
          <a:p>
            <a:pPr marL="285750" indent="-285750">
              <a:lnSpc>
                <a:spcPct val="130000"/>
              </a:lnSpc>
              <a:spcAft>
                <a:spcPts val="600"/>
              </a:spcAft>
              <a:buFont typeface="Arial" panose="020B0604020202020204" pitchFamily="34" charset="0"/>
              <a:buChar char="•"/>
            </a:pPr>
            <a:r>
              <a:rPr lang="en-AU" sz="1600" dirty="0"/>
              <a:t>stacked area charts are useful for time-series data with stocks rather than flows, where different categories naturally aggregate (e.g. states aggregate to country)</a:t>
            </a:r>
          </a:p>
          <a:p>
            <a:pPr marL="285750" indent="-285750">
              <a:lnSpc>
                <a:spcPct val="130000"/>
              </a:lnSpc>
              <a:spcAft>
                <a:spcPts val="600"/>
              </a:spcAft>
              <a:buFont typeface="Arial" panose="020B0604020202020204" pitchFamily="34" charset="0"/>
              <a:buChar char="•"/>
            </a:pPr>
            <a:r>
              <a:rPr lang="en-AU" sz="1600" dirty="0"/>
              <a:t>can also be used when the area under the curve has an explicit meaning</a:t>
            </a:r>
          </a:p>
          <a:p>
            <a:pPr marL="285750" indent="-285750">
              <a:lnSpc>
                <a:spcPct val="130000"/>
              </a:lnSpc>
              <a:spcAft>
                <a:spcPts val="600"/>
              </a:spcAft>
              <a:buFont typeface="Arial" panose="020B0604020202020204" pitchFamily="34" charset="0"/>
              <a:buChar char="•"/>
            </a:pPr>
            <a:r>
              <a:rPr lang="en-AU" sz="1600" dirty="0"/>
              <a:t>can sometimes be misleading (some areas may appear larger than they actually are, while some appear smaller)</a:t>
            </a:r>
          </a:p>
          <a:p>
            <a:pPr marL="285750" indent="-285750">
              <a:lnSpc>
                <a:spcPct val="130000"/>
              </a:lnSpc>
              <a:spcAft>
                <a:spcPts val="600"/>
              </a:spcAft>
              <a:buFont typeface="Arial" panose="020B0604020202020204" pitchFamily="34" charset="0"/>
              <a:buChar char="•"/>
            </a:pPr>
            <a:r>
              <a:rPr lang="en-AU" sz="1600" dirty="0"/>
              <a:t>with stacked area, category labels should be placed to the right of the </a:t>
            </a:r>
            <a:r>
              <a:rPr lang="en-AU" sz="1600" dirty="0" smtClean="0"/>
              <a:t>chart</a:t>
            </a:r>
          </a:p>
          <a:p>
            <a:pPr marL="285750" indent="-285750">
              <a:lnSpc>
                <a:spcPct val="130000"/>
              </a:lnSpc>
              <a:spcAft>
                <a:spcPts val="600"/>
              </a:spcAft>
              <a:buFont typeface="Arial" panose="020B0604020202020204" pitchFamily="34" charset="0"/>
              <a:buChar char="•"/>
            </a:pPr>
            <a:r>
              <a:rPr lang="en-AU" sz="1600" dirty="0" err="1" smtClean="0"/>
              <a:t>marimekko</a:t>
            </a:r>
            <a:r>
              <a:rPr lang="en-AU" sz="1600" dirty="0" smtClean="0"/>
              <a:t> chart: created with an area chart, but looks like a bar chart (or </a:t>
            </a:r>
            <a:r>
              <a:rPr lang="en-AU" sz="1600" dirty="0"/>
              <a:t>stacked </a:t>
            </a:r>
            <a:r>
              <a:rPr lang="en-AU" sz="1600" dirty="0" smtClean="0"/>
              <a:t>bar) with varying widths — the width of each bar represents another dimension </a:t>
            </a:r>
            <a:endParaRPr lang="en-AU" sz="1600" dirty="0"/>
          </a:p>
        </p:txBody>
      </p:sp>
      <p:pic>
        <p:nvPicPr>
          <p:cNvPr id="5" name="Picture 8" descr="GrattanLogo"/>
          <p:cNvPicPr>
            <a:picLocks noChangeAspect="1" noChangeArrowheads="1"/>
          </p:cNvPicPr>
          <p:nvPr/>
        </p:nvPicPr>
        <p:blipFill>
          <a:blip r:embed="rId2"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41495223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704033030"/>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39"/>
          <p:cNvSpPr txBox="1"/>
          <p:nvPr/>
        </p:nvSpPr>
        <p:spPr>
          <a:xfrm>
            <a:off x="8066426" y="1794302"/>
            <a:ext cx="1831976"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accent3"/>
                </a:solidFill>
              </a:rPr>
              <a:t>Rest of World</a:t>
            </a:r>
          </a:p>
        </p:txBody>
      </p:sp>
      <p:sp>
        <p:nvSpPr>
          <p:cNvPr id="4" name="TextBox 40"/>
          <p:cNvSpPr txBox="1"/>
          <p:nvPr/>
        </p:nvSpPr>
        <p:spPr>
          <a:xfrm>
            <a:off x="8066426" y="2658398"/>
            <a:ext cx="1396664"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atin typeface="Arial Black" panose="020B0A04020102020204" pitchFamily="34" charset="0"/>
              </a:rPr>
              <a:t>Australia</a:t>
            </a:r>
          </a:p>
        </p:txBody>
      </p:sp>
      <p:sp>
        <p:nvSpPr>
          <p:cNvPr id="6" name="TextBox 40"/>
          <p:cNvSpPr txBox="1"/>
          <p:nvPr/>
        </p:nvSpPr>
        <p:spPr>
          <a:xfrm>
            <a:off x="8066433" y="2963044"/>
            <a:ext cx="391133"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accent2"/>
                </a:solidFill>
              </a:rPr>
              <a:t>US</a:t>
            </a:r>
          </a:p>
        </p:txBody>
      </p:sp>
      <p:sp>
        <p:nvSpPr>
          <p:cNvPr id="7" name="TextBox 39"/>
          <p:cNvSpPr txBox="1"/>
          <p:nvPr/>
        </p:nvSpPr>
        <p:spPr>
          <a:xfrm>
            <a:off x="8066428" y="3594502"/>
            <a:ext cx="565861"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accent1"/>
                </a:solidFill>
              </a:rPr>
              <a:t>Italy</a:t>
            </a:r>
          </a:p>
        </p:txBody>
      </p:sp>
      <p:sp>
        <p:nvSpPr>
          <p:cNvPr id="8" name="TextBox 40"/>
          <p:cNvSpPr txBox="1"/>
          <p:nvPr/>
        </p:nvSpPr>
        <p:spPr>
          <a:xfrm>
            <a:off x="8066433" y="4314582"/>
            <a:ext cx="785471"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tx2"/>
                </a:solidFill>
              </a:rPr>
              <a:t>China</a:t>
            </a:r>
          </a:p>
        </p:txBody>
      </p:sp>
      <p:sp>
        <p:nvSpPr>
          <p:cNvPr id="9" name="TextBox 39"/>
          <p:cNvSpPr txBox="1"/>
          <p:nvPr/>
        </p:nvSpPr>
        <p:spPr>
          <a:xfrm>
            <a:off x="8066427" y="5394702"/>
            <a:ext cx="1223092"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bg2"/>
                </a:solidFill>
              </a:rPr>
              <a:t>Germany</a:t>
            </a:r>
          </a:p>
        </p:txBody>
      </p:sp>
    </p:spTree>
    <p:extLst>
      <p:ext uri="{BB962C8B-B14F-4D97-AF65-F5344CB8AC3E}">
        <p14:creationId xmlns:p14="http://schemas.microsoft.com/office/powerpoint/2010/main" val="949288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custDataLst>
              <p:tags r:id="rId1"/>
            </p:custDataLst>
            <p:extLst>
              <p:ext uri="{D42A27DB-BD31-4B8C-83A1-F6EECF244321}">
                <p14:modId xmlns:p14="http://schemas.microsoft.com/office/powerpoint/2010/main" val="144224238"/>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6"/>
          </a:graphicData>
        </a:graphic>
      </p:graphicFrame>
      <p:sp>
        <p:nvSpPr>
          <p:cNvPr id="3" name="TextBox 1"/>
          <p:cNvSpPr txBox="1"/>
          <p:nvPr>
            <p:custDataLst>
              <p:tags r:id="rId2"/>
            </p:custDataLst>
          </p:nvPr>
        </p:nvSpPr>
        <p:spPr>
          <a:xfrm>
            <a:off x="8356426" y="5229200"/>
            <a:ext cx="912108" cy="338554"/>
          </a:xfrm>
          <a:prstGeom prst="rect">
            <a:avLst/>
          </a:prstGeom>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solidFill>
                  <a:schemeClr val="tx2"/>
                </a:solidFill>
              </a:rPr>
              <a:t>Mining</a:t>
            </a:r>
            <a:endParaRPr lang="en-AU" sz="2200" b="1" dirty="0">
              <a:solidFill>
                <a:schemeClr val="tx2"/>
              </a:solidFill>
            </a:endParaRPr>
          </a:p>
        </p:txBody>
      </p:sp>
      <p:sp>
        <p:nvSpPr>
          <p:cNvPr id="4" name="TextBox 1"/>
          <p:cNvSpPr txBox="1"/>
          <p:nvPr>
            <p:custDataLst>
              <p:tags r:id="rId3"/>
            </p:custDataLst>
          </p:nvPr>
        </p:nvSpPr>
        <p:spPr>
          <a:xfrm>
            <a:off x="8356426" y="3284984"/>
            <a:ext cx="1584176" cy="360000"/>
          </a:xfrm>
          <a:prstGeom prst="rect">
            <a:avLst/>
          </a:prstGeom>
        </p:spPr>
        <p:txBody>
          <a:bodyPr wrap="square" lIns="0" tIns="0" rIns="0" bIns="0"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solidFill>
                  <a:schemeClr val="accent2"/>
                </a:solidFill>
              </a:rPr>
              <a:t>Non-mining</a:t>
            </a:r>
            <a:endParaRPr lang="en-AU" sz="2200" b="1" dirty="0">
              <a:solidFill>
                <a:schemeClr val="accent2"/>
              </a:solidFill>
            </a:endParaRPr>
          </a:p>
        </p:txBody>
      </p:sp>
    </p:spTree>
    <p:extLst>
      <p:ext uri="{BB962C8B-B14F-4D97-AF65-F5344CB8AC3E}">
        <p14:creationId xmlns:p14="http://schemas.microsoft.com/office/powerpoint/2010/main" val="27320169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490118168"/>
              </p:ext>
            </p:extLst>
          </p:nvPr>
        </p:nvGraphicFramePr>
        <p:xfrm>
          <a:off x="0" y="0"/>
          <a:ext cx="10065568"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bwMode="auto">
          <a:xfrm>
            <a:off x="9344471" y="188640"/>
            <a:ext cx="360039" cy="63367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8" name="TextBox 7"/>
          <p:cNvSpPr txBox="1"/>
          <p:nvPr/>
        </p:nvSpPr>
        <p:spPr>
          <a:xfrm>
            <a:off x="6249152" y="999778"/>
            <a:ext cx="2936701" cy="338554"/>
          </a:xfrm>
          <a:prstGeom prst="rect">
            <a:avLst/>
          </a:prstGeom>
          <a:noFill/>
          <a:ln>
            <a:noFill/>
          </a:ln>
        </p:spPr>
        <p:txBody>
          <a:bodyPr wrap="none" lIns="0" tIns="0" rIns="0" bIns="0" rtlCol="0">
            <a:spAutoFit/>
          </a:bodyPr>
          <a:lstStyle/>
          <a:p>
            <a:r>
              <a:rPr lang="en-AU" sz="2200" b="1" dirty="0" smtClean="0">
                <a:ln w="635">
                  <a:noFill/>
                </a:ln>
                <a:solidFill>
                  <a:schemeClr val="accent3"/>
                </a:solidFill>
              </a:rPr>
              <a:t>Solar exported to grid</a:t>
            </a:r>
          </a:p>
        </p:txBody>
      </p:sp>
      <p:sp>
        <p:nvSpPr>
          <p:cNvPr id="9" name="TextBox 8"/>
          <p:cNvSpPr txBox="1"/>
          <p:nvPr/>
        </p:nvSpPr>
        <p:spPr>
          <a:xfrm>
            <a:off x="6249151" y="279698"/>
            <a:ext cx="2842125" cy="338554"/>
          </a:xfrm>
          <a:prstGeom prst="rect">
            <a:avLst/>
          </a:prstGeom>
          <a:noFill/>
        </p:spPr>
        <p:txBody>
          <a:bodyPr wrap="none" lIns="0" tIns="0" rIns="0" bIns="0" rtlCol="0">
            <a:spAutoFit/>
          </a:bodyPr>
          <a:lstStyle/>
          <a:p>
            <a:r>
              <a:rPr lang="en-AU" sz="2200" b="1" dirty="0" smtClean="0">
                <a:ln w="635">
                  <a:noFill/>
                </a:ln>
                <a:solidFill>
                  <a:schemeClr val="tx2"/>
                </a:solidFill>
              </a:rPr>
              <a:t>Electricity consumed</a:t>
            </a:r>
          </a:p>
        </p:txBody>
      </p:sp>
      <p:sp>
        <p:nvSpPr>
          <p:cNvPr id="10" name="TextBox 9"/>
          <p:cNvSpPr txBox="1"/>
          <p:nvPr/>
        </p:nvSpPr>
        <p:spPr>
          <a:xfrm>
            <a:off x="6249143" y="639738"/>
            <a:ext cx="3157916" cy="338554"/>
          </a:xfrm>
          <a:prstGeom prst="rect">
            <a:avLst/>
          </a:prstGeom>
          <a:noFill/>
        </p:spPr>
        <p:txBody>
          <a:bodyPr wrap="none" lIns="0" tIns="0" rIns="0" bIns="0" rtlCol="0">
            <a:spAutoFit/>
          </a:bodyPr>
          <a:lstStyle/>
          <a:p>
            <a:r>
              <a:rPr lang="en-AU" sz="2200" b="1" dirty="0" smtClean="0">
                <a:ln w="635">
                  <a:noFill/>
                </a:ln>
                <a:solidFill>
                  <a:schemeClr val="accent2"/>
                </a:solidFill>
              </a:rPr>
              <a:t>Solar output consumed</a:t>
            </a:r>
          </a:p>
        </p:txBody>
      </p:sp>
    </p:spTree>
    <p:extLst>
      <p:ext uri="{BB962C8B-B14F-4D97-AF65-F5344CB8AC3E}">
        <p14:creationId xmlns:p14="http://schemas.microsoft.com/office/powerpoint/2010/main" val="6493528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641481849"/>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 10"/>
          <p:cNvGrpSpPr/>
          <p:nvPr/>
        </p:nvGrpSpPr>
        <p:grpSpPr>
          <a:xfrm rot="5400000">
            <a:off x="8477105" y="636606"/>
            <a:ext cx="1186874" cy="146925"/>
            <a:chOff x="272480" y="226800"/>
            <a:chExt cx="2880320" cy="144000"/>
          </a:xfrm>
        </p:grpSpPr>
        <p:cxnSp>
          <p:nvCxnSpPr>
            <p:cNvPr id="12" name="Straight Connector 11"/>
            <p:cNvCxnSpPr/>
            <p:nvPr/>
          </p:nvCxnSpPr>
          <p:spPr bwMode="auto">
            <a:xfrm>
              <a:off x="272480" y="22680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272480" y="2268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3152800" y="2268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 name="TextBox 39"/>
          <p:cNvSpPr txBox="1"/>
          <p:nvPr/>
        </p:nvSpPr>
        <p:spPr>
          <a:xfrm>
            <a:off x="7478452" y="9624"/>
            <a:ext cx="1162178"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rPr>
              <a:t>Full time</a:t>
            </a:r>
          </a:p>
        </p:txBody>
      </p:sp>
      <p:sp>
        <p:nvSpPr>
          <p:cNvPr id="4" name="TextBox 39"/>
          <p:cNvSpPr txBox="1"/>
          <p:nvPr/>
        </p:nvSpPr>
        <p:spPr>
          <a:xfrm>
            <a:off x="7478452" y="2060848"/>
            <a:ext cx="1633460" cy="677108"/>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accent3"/>
                </a:solidFill>
              </a:rPr>
              <a:t>Not in</a:t>
            </a:r>
          </a:p>
          <a:p>
            <a:r>
              <a:rPr lang="en-AU" sz="2200" b="1" dirty="0" smtClean="0">
                <a:ln w="635">
                  <a:noFill/>
                </a:ln>
                <a:solidFill>
                  <a:schemeClr val="accent3"/>
                </a:solidFill>
              </a:rPr>
              <a:t>labour force</a:t>
            </a:r>
          </a:p>
        </p:txBody>
      </p:sp>
      <p:sp>
        <p:nvSpPr>
          <p:cNvPr id="5" name="TextBox 39"/>
          <p:cNvSpPr txBox="1"/>
          <p:nvPr/>
        </p:nvSpPr>
        <p:spPr>
          <a:xfrm>
            <a:off x="7478452" y="291862"/>
            <a:ext cx="1207062"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bg2"/>
                </a:solidFill>
              </a:rPr>
              <a:t>Part time</a:t>
            </a:r>
          </a:p>
        </p:txBody>
      </p:sp>
      <p:sp>
        <p:nvSpPr>
          <p:cNvPr id="6" name="TextBox 39"/>
          <p:cNvSpPr txBox="1"/>
          <p:nvPr/>
        </p:nvSpPr>
        <p:spPr>
          <a:xfrm>
            <a:off x="7478452" y="591652"/>
            <a:ext cx="1633460" cy="677108"/>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tx2"/>
                </a:solidFill>
              </a:rPr>
              <a:t>Not in</a:t>
            </a:r>
          </a:p>
          <a:p>
            <a:r>
              <a:rPr lang="en-AU" sz="2200" b="1" dirty="0" smtClean="0">
                <a:ln w="635">
                  <a:noFill/>
                </a:ln>
                <a:solidFill>
                  <a:schemeClr val="tx2"/>
                </a:solidFill>
              </a:rPr>
              <a:t>labour force</a:t>
            </a:r>
          </a:p>
        </p:txBody>
      </p:sp>
      <p:sp>
        <p:nvSpPr>
          <p:cNvPr id="7" name="TextBox 39"/>
          <p:cNvSpPr txBox="1"/>
          <p:nvPr/>
        </p:nvSpPr>
        <p:spPr>
          <a:xfrm>
            <a:off x="7478452" y="4818638"/>
            <a:ext cx="1207062"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accent2"/>
                </a:solidFill>
              </a:rPr>
              <a:t>Part time</a:t>
            </a:r>
          </a:p>
        </p:txBody>
      </p:sp>
      <p:sp>
        <p:nvSpPr>
          <p:cNvPr id="8" name="TextBox 39"/>
          <p:cNvSpPr txBox="1"/>
          <p:nvPr/>
        </p:nvSpPr>
        <p:spPr>
          <a:xfrm>
            <a:off x="7478452" y="5733256"/>
            <a:ext cx="1162178"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ln w="635">
                  <a:noFill/>
                </a:ln>
                <a:solidFill>
                  <a:schemeClr val="accent1"/>
                </a:solidFill>
              </a:rPr>
              <a:t>Full time</a:t>
            </a:r>
          </a:p>
        </p:txBody>
      </p:sp>
      <p:grpSp>
        <p:nvGrpSpPr>
          <p:cNvPr id="15" name="Group 14"/>
          <p:cNvGrpSpPr/>
          <p:nvPr/>
        </p:nvGrpSpPr>
        <p:grpSpPr>
          <a:xfrm rot="5400000">
            <a:off x="6616333" y="3721514"/>
            <a:ext cx="4904389" cy="142895"/>
            <a:chOff x="272480" y="226800"/>
            <a:chExt cx="2880320" cy="144000"/>
          </a:xfrm>
        </p:grpSpPr>
        <p:cxnSp>
          <p:nvCxnSpPr>
            <p:cNvPr id="16" name="Straight Connector 15"/>
            <p:cNvCxnSpPr/>
            <p:nvPr/>
          </p:nvCxnSpPr>
          <p:spPr bwMode="auto">
            <a:xfrm>
              <a:off x="272480" y="226800"/>
              <a:ext cx="288032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2480" y="2268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3152800" y="226800"/>
              <a:ext cx="0" cy="1440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9" name="Rectangle 18"/>
          <p:cNvSpPr/>
          <p:nvPr/>
        </p:nvSpPr>
        <p:spPr bwMode="auto">
          <a:xfrm>
            <a:off x="8958168" y="548680"/>
            <a:ext cx="360040" cy="28803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20" name="Rectangle 19"/>
          <p:cNvSpPr/>
          <p:nvPr/>
        </p:nvSpPr>
        <p:spPr bwMode="auto">
          <a:xfrm>
            <a:off x="8958168" y="3818224"/>
            <a:ext cx="360040" cy="28803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 name="TextBox 39"/>
          <p:cNvSpPr txBox="1"/>
          <p:nvPr/>
        </p:nvSpPr>
        <p:spPr>
          <a:xfrm>
            <a:off x="8903105" y="188640"/>
            <a:ext cx="998991" cy="677108"/>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AU" sz="2200" dirty="0" smtClean="0">
                <a:ln w="635">
                  <a:noFill/>
                </a:ln>
              </a:rPr>
              <a:t>No</a:t>
            </a:r>
          </a:p>
          <a:p>
            <a:pPr algn="r"/>
            <a:r>
              <a:rPr lang="en-AU" sz="2200" dirty="0" smtClean="0">
                <a:ln w="635">
                  <a:noFill/>
                </a:ln>
              </a:rPr>
              <a:t>children</a:t>
            </a:r>
          </a:p>
        </p:txBody>
      </p:sp>
      <p:sp>
        <p:nvSpPr>
          <p:cNvPr id="10" name="TextBox 39"/>
          <p:cNvSpPr txBox="1"/>
          <p:nvPr/>
        </p:nvSpPr>
        <p:spPr>
          <a:xfrm>
            <a:off x="8903105" y="3454407"/>
            <a:ext cx="998991" cy="677108"/>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r>
              <a:rPr lang="en-AU" sz="2200" dirty="0" smtClean="0">
                <a:ln w="635">
                  <a:noFill/>
                </a:ln>
              </a:rPr>
              <a:t>With</a:t>
            </a:r>
          </a:p>
          <a:p>
            <a:pPr algn="r"/>
            <a:r>
              <a:rPr lang="en-AU" sz="2200" dirty="0" smtClean="0">
                <a:ln w="635">
                  <a:noFill/>
                </a:ln>
              </a:rPr>
              <a:t>children</a:t>
            </a:r>
          </a:p>
        </p:txBody>
      </p:sp>
    </p:spTree>
    <p:extLst>
      <p:ext uri="{BB962C8B-B14F-4D97-AF65-F5344CB8AC3E}">
        <p14:creationId xmlns:p14="http://schemas.microsoft.com/office/powerpoint/2010/main" val="39338321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260766127"/>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3110538" y="6158215"/>
            <a:ext cx="157094" cy="338554"/>
          </a:xfrm>
          <a:prstGeom prst="rect">
            <a:avLst/>
          </a:prstGeom>
          <a:noFill/>
        </p:spPr>
        <p:txBody>
          <a:bodyPr wrap="none" lIns="0" tIns="0" rIns="0" bIns="0" rtlCol="0">
            <a:spAutoFit/>
          </a:bodyPr>
          <a:lstStyle/>
          <a:p>
            <a:pPr algn="ctr"/>
            <a:r>
              <a:rPr lang="en-AU" sz="2200" dirty="0" smtClean="0"/>
              <a:t>3</a:t>
            </a:r>
          </a:p>
        </p:txBody>
      </p:sp>
      <p:sp>
        <p:nvSpPr>
          <p:cNvPr id="4" name="TextBox 3"/>
          <p:cNvSpPr txBox="1"/>
          <p:nvPr/>
        </p:nvSpPr>
        <p:spPr>
          <a:xfrm>
            <a:off x="5375320" y="6158215"/>
            <a:ext cx="157094" cy="338554"/>
          </a:xfrm>
          <a:prstGeom prst="rect">
            <a:avLst/>
          </a:prstGeom>
          <a:noFill/>
        </p:spPr>
        <p:txBody>
          <a:bodyPr wrap="none" lIns="0" tIns="0" rIns="0" bIns="0" rtlCol="0">
            <a:spAutoFit/>
          </a:bodyPr>
          <a:lstStyle/>
          <a:p>
            <a:pPr algn="ctr"/>
            <a:r>
              <a:rPr lang="en-AU" sz="2200" dirty="0" smtClean="0"/>
              <a:t>6</a:t>
            </a:r>
          </a:p>
        </p:txBody>
      </p:sp>
      <p:sp>
        <p:nvSpPr>
          <p:cNvPr id="5" name="TextBox 4"/>
          <p:cNvSpPr txBox="1"/>
          <p:nvPr/>
        </p:nvSpPr>
        <p:spPr>
          <a:xfrm>
            <a:off x="7636752" y="6158215"/>
            <a:ext cx="157094" cy="338554"/>
          </a:xfrm>
          <a:prstGeom prst="rect">
            <a:avLst/>
          </a:prstGeom>
          <a:noFill/>
        </p:spPr>
        <p:txBody>
          <a:bodyPr wrap="none" lIns="0" tIns="0" rIns="0" bIns="0" rtlCol="0">
            <a:spAutoFit/>
          </a:bodyPr>
          <a:lstStyle/>
          <a:p>
            <a:pPr algn="ctr"/>
            <a:r>
              <a:rPr lang="en-AU" sz="2200" dirty="0" smtClean="0"/>
              <a:t>9</a:t>
            </a:r>
          </a:p>
        </p:txBody>
      </p:sp>
      <p:sp>
        <p:nvSpPr>
          <p:cNvPr id="7" name="TextBox 1"/>
          <p:cNvSpPr txBox="1"/>
          <p:nvPr/>
        </p:nvSpPr>
        <p:spPr>
          <a:xfrm>
            <a:off x="8276063" y="336568"/>
            <a:ext cx="1067600"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In scope</a:t>
            </a:r>
          </a:p>
        </p:txBody>
      </p:sp>
      <p:sp>
        <p:nvSpPr>
          <p:cNvPr id="8" name="TextBox 1"/>
          <p:cNvSpPr txBox="1"/>
          <p:nvPr/>
        </p:nvSpPr>
        <p:spPr>
          <a:xfrm>
            <a:off x="8276063" y="696608"/>
            <a:ext cx="1601400"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Out of scope</a:t>
            </a:r>
          </a:p>
        </p:txBody>
      </p:sp>
      <p:sp>
        <p:nvSpPr>
          <p:cNvPr id="9" name="Rectangle 8"/>
          <p:cNvSpPr/>
          <p:nvPr/>
        </p:nvSpPr>
        <p:spPr bwMode="auto">
          <a:xfrm>
            <a:off x="7953968" y="757873"/>
            <a:ext cx="216024" cy="216024"/>
          </a:xfrm>
          <a:prstGeom prst="rect">
            <a:avLst/>
          </a:prstGeom>
          <a:solidFill>
            <a:schemeClr val="tx2"/>
          </a:solidFill>
          <a:ln w="31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 name="Rectangle 9"/>
          <p:cNvSpPr/>
          <p:nvPr/>
        </p:nvSpPr>
        <p:spPr bwMode="auto">
          <a:xfrm>
            <a:off x="7953968" y="397833"/>
            <a:ext cx="216024" cy="216024"/>
          </a:xfrm>
          <a:prstGeom prst="rect">
            <a:avLst/>
          </a:prstGeom>
          <a:solidFill>
            <a:schemeClr val="accent2"/>
          </a:solidFill>
          <a:ln w="31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1" name="TextBox 10"/>
          <p:cNvSpPr txBox="1"/>
          <p:nvPr/>
        </p:nvSpPr>
        <p:spPr>
          <a:xfrm>
            <a:off x="2795462" y="6472386"/>
            <a:ext cx="4821834" cy="338554"/>
          </a:xfrm>
          <a:prstGeom prst="rect">
            <a:avLst/>
          </a:prstGeom>
          <a:noFill/>
        </p:spPr>
        <p:txBody>
          <a:bodyPr wrap="none" lIns="0" tIns="0" rIns="0" bIns="0" rtlCol="0">
            <a:spAutoFit/>
          </a:bodyPr>
          <a:lstStyle/>
          <a:p>
            <a:pPr algn="ctr"/>
            <a:r>
              <a:rPr lang="en-AU" sz="2200" dirty="0" smtClean="0"/>
              <a:t>Share of national production (per cent)</a:t>
            </a:r>
          </a:p>
        </p:txBody>
      </p:sp>
      <p:sp>
        <p:nvSpPr>
          <p:cNvPr id="12" name="TextBox 1"/>
          <p:cNvSpPr txBox="1"/>
          <p:nvPr/>
        </p:nvSpPr>
        <p:spPr>
          <a:xfrm>
            <a:off x="1424608" y="404664"/>
            <a:ext cx="1317668" cy="677108"/>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Aluminium</a:t>
            </a:r>
          </a:p>
          <a:p>
            <a:pPr algn="ctr"/>
            <a:r>
              <a:rPr lang="en-AU" sz="2200" dirty="0" smtClean="0"/>
              <a:t>(6.1%)</a:t>
            </a:r>
          </a:p>
        </p:txBody>
      </p:sp>
      <p:sp>
        <p:nvSpPr>
          <p:cNvPr id="13" name="TextBox 1"/>
          <p:cNvSpPr txBox="1"/>
          <p:nvPr/>
        </p:nvSpPr>
        <p:spPr>
          <a:xfrm>
            <a:off x="1301726" y="1772816"/>
            <a:ext cx="1851469" cy="677108"/>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Cement &amp; lime</a:t>
            </a:r>
          </a:p>
          <a:p>
            <a:pPr algn="ctr"/>
            <a:r>
              <a:rPr lang="en-AU" sz="2200" dirty="0" smtClean="0"/>
              <a:t>(1.4%)</a:t>
            </a:r>
          </a:p>
        </p:txBody>
      </p:sp>
      <p:sp>
        <p:nvSpPr>
          <p:cNvPr id="14" name="TextBox 1"/>
          <p:cNvSpPr txBox="1"/>
          <p:nvPr/>
        </p:nvSpPr>
        <p:spPr>
          <a:xfrm>
            <a:off x="1210798" y="3140968"/>
            <a:ext cx="689291" cy="1015663"/>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Black</a:t>
            </a:r>
          </a:p>
          <a:p>
            <a:pPr algn="ctr"/>
            <a:r>
              <a:rPr lang="en-AU" sz="2200" dirty="0" smtClean="0"/>
              <a:t>coal</a:t>
            </a:r>
          </a:p>
          <a:p>
            <a:pPr algn="ctr"/>
            <a:r>
              <a:rPr lang="en-AU" sz="2200" dirty="0" smtClean="0"/>
              <a:t>(5%)</a:t>
            </a:r>
          </a:p>
        </p:txBody>
      </p:sp>
      <p:sp>
        <p:nvSpPr>
          <p:cNvPr id="15" name="TextBox 1"/>
          <p:cNvSpPr txBox="1"/>
          <p:nvPr/>
        </p:nvSpPr>
        <p:spPr>
          <a:xfrm>
            <a:off x="1928664" y="2786261"/>
            <a:ext cx="1019510" cy="677108"/>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Alumina</a:t>
            </a:r>
          </a:p>
          <a:p>
            <a:pPr algn="ctr"/>
            <a:r>
              <a:rPr lang="en-AU" sz="2200" dirty="0" smtClean="0"/>
              <a:t>(2.8%)</a:t>
            </a:r>
          </a:p>
        </p:txBody>
      </p:sp>
      <p:sp>
        <p:nvSpPr>
          <p:cNvPr id="16" name="TextBox 1"/>
          <p:cNvSpPr txBox="1"/>
          <p:nvPr/>
        </p:nvSpPr>
        <p:spPr>
          <a:xfrm>
            <a:off x="2598504" y="3525391"/>
            <a:ext cx="831959" cy="1015663"/>
          </a:xfrm>
          <a:prstGeom prst="rect">
            <a:avLst/>
          </a:prstGeom>
          <a:solidFill>
            <a:schemeClr val="bg1"/>
          </a:solid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Iron &amp;</a:t>
            </a:r>
          </a:p>
          <a:p>
            <a:pPr algn="ctr"/>
            <a:r>
              <a:rPr lang="en-AU" sz="2200" dirty="0" smtClean="0"/>
              <a:t>steel</a:t>
            </a:r>
          </a:p>
          <a:p>
            <a:pPr algn="ctr"/>
            <a:r>
              <a:rPr lang="en-AU" sz="2200" dirty="0" smtClean="0"/>
              <a:t>(3.9%)</a:t>
            </a:r>
          </a:p>
        </p:txBody>
      </p:sp>
      <p:sp>
        <p:nvSpPr>
          <p:cNvPr id="17" name="TextBox 1"/>
          <p:cNvSpPr txBox="1"/>
          <p:nvPr/>
        </p:nvSpPr>
        <p:spPr>
          <a:xfrm>
            <a:off x="3738355" y="3789040"/>
            <a:ext cx="1144545" cy="677108"/>
          </a:xfrm>
          <a:prstGeom prst="rect">
            <a:avLst/>
          </a:prstGeom>
          <a:solidFill>
            <a:schemeClr val="bg1"/>
          </a:solid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Oil &amp; gas</a:t>
            </a:r>
          </a:p>
          <a:p>
            <a:pPr algn="ctr"/>
            <a:r>
              <a:rPr lang="en-AU" sz="2200" dirty="0" smtClean="0"/>
              <a:t>(3.7%)</a:t>
            </a:r>
          </a:p>
        </p:txBody>
      </p:sp>
      <p:sp>
        <p:nvSpPr>
          <p:cNvPr id="18" name="TextBox 1"/>
          <p:cNvSpPr txBox="1"/>
          <p:nvPr/>
        </p:nvSpPr>
        <p:spPr>
          <a:xfrm>
            <a:off x="5181302" y="4187180"/>
            <a:ext cx="831959" cy="1015663"/>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Brown</a:t>
            </a:r>
          </a:p>
          <a:p>
            <a:pPr algn="ctr"/>
            <a:r>
              <a:rPr lang="en-AU" sz="2200" dirty="0" smtClean="0"/>
              <a:t>coal</a:t>
            </a:r>
          </a:p>
          <a:p>
            <a:pPr algn="ctr"/>
            <a:r>
              <a:rPr lang="en-AU" sz="2200" dirty="0" smtClean="0"/>
              <a:t>(0.1%)</a:t>
            </a:r>
          </a:p>
        </p:txBody>
      </p:sp>
      <p:sp>
        <p:nvSpPr>
          <p:cNvPr id="19" name="TextBox 1"/>
          <p:cNvSpPr txBox="1"/>
          <p:nvPr/>
        </p:nvSpPr>
        <p:spPr>
          <a:xfrm>
            <a:off x="6465168" y="4005064"/>
            <a:ext cx="1679948" cy="1015663"/>
          </a:xfrm>
          <a:prstGeom prst="rect">
            <a:avLst/>
          </a:prstGeom>
          <a:solidFill>
            <a:schemeClr val="bg1"/>
          </a:solid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Petroleum &amp;</a:t>
            </a:r>
          </a:p>
          <a:p>
            <a:pPr algn="ctr"/>
            <a:r>
              <a:rPr lang="en-AU" sz="2200" dirty="0" smtClean="0"/>
              <a:t>coal products</a:t>
            </a:r>
          </a:p>
          <a:p>
            <a:pPr algn="ctr"/>
            <a:r>
              <a:rPr lang="en-AU" sz="2200" dirty="0" smtClean="0"/>
              <a:t>(1.5%)</a:t>
            </a:r>
          </a:p>
        </p:txBody>
      </p:sp>
      <p:cxnSp>
        <p:nvCxnSpPr>
          <p:cNvPr id="21" name="Straight Connector 20"/>
          <p:cNvCxnSpPr/>
          <p:nvPr/>
        </p:nvCxnSpPr>
        <p:spPr bwMode="auto">
          <a:xfrm flipH="1">
            <a:off x="1136576" y="764704"/>
            <a:ext cx="504056"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H="1">
            <a:off x="1208584" y="2132856"/>
            <a:ext cx="504056" cy="21602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p:cNvCxnSpPr>
            <a:stCxn id="14" idx="2"/>
          </p:cNvCxnSpPr>
          <p:nvPr/>
        </p:nvCxnSpPr>
        <p:spPr bwMode="auto">
          <a:xfrm flipH="1">
            <a:off x="1552575" y="4156631"/>
            <a:ext cx="2869" cy="377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flipH="1">
            <a:off x="2209800" y="3501008"/>
            <a:ext cx="6896" cy="114719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2864768" y="4509120"/>
            <a:ext cx="11782" cy="20575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flipH="1">
            <a:off x="4086225" y="4509120"/>
            <a:ext cx="146695" cy="5391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a:stCxn id="18" idx="1"/>
          </p:cNvCxnSpPr>
          <p:nvPr/>
        </p:nvCxnSpPr>
        <p:spPr bwMode="auto">
          <a:xfrm flipH="1">
            <a:off x="4819650" y="4695012"/>
            <a:ext cx="361652" cy="57231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flipH="1">
            <a:off x="6638925" y="4725144"/>
            <a:ext cx="186283" cy="8755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113273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68136"/>
            <a:ext cx="5094343" cy="369332"/>
          </a:xfrm>
        </p:spPr>
        <p:txBody>
          <a:bodyPr wrap="none" lIns="0" tIns="0" rIns="0" bIns="0">
            <a:spAutoFit/>
          </a:bodyPr>
          <a:lstStyle/>
          <a:p>
            <a:r>
              <a:rPr lang="en-AU" sz="2400" dirty="0"/>
              <a:t>What makes a good Grattan chart?</a:t>
            </a:r>
          </a:p>
        </p:txBody>
      </p:sp>
      <p:sp>
        <p:nvSpPr>
          <p:cNvPr id="3" name="Content Placeholder 2"/>
          <p:cNvSpPr>
            <a:spLocks noGrp="1"/>
          </p:cNvSpPr>
          <p:nvPr>
            <p:ph idx="1"/>
          </p:nvPr>
        </p:nvSpPr>
        <p:spPr>
          <a:xfrm>
            <a:off x="498232" y="1072192"/>
            <a:ext cx="8642349" cy="3096344"/>
          </a:xfrm>
        </p:spPr>
        <p:txBody>
          <a:bodyPr/>
          <a:lstStyle/>
          <a:p>
            <a:pPr marL="285750" indent="-285750">
              <a:lnSpc>
                <a:spcPct val="130000"/>
              </a:lnSpc>
              <a:spcAft>
                <a:spcPts val="600"/>
              </a:spcAft>
              <a:buFont typeface="Arial" panose="020B0604020202020204" pitchFamily="34" charset="0"/>
              <a:buChar char="•"/>
            </a:pPr>
            <a:r>
              <a:rPr lang="en-AU" sz="1600" dirty="0" smtClean="0"/>
              <a:t>based on rigorous analysis, but simple, elegant and easy to follow</a:t>
            </a:r>
          </a:p>
          <a:p>
            <a:pPr marL="285750" indent="-285750">
              <a:lnSpc>
                <a:spcPct val="130000"/>
              </a:lnSpc>
              <a:spcAft>
                <a:spcPts val="600"/>
              </a:spcAft>
              <a:buFont typeface="Arial" panose="020B0604020202020204" pitchFamily="34" charset="0"/>
              <a:buChar char="•"/>
            </a:pPr>
            <a:r>
              <a:rPr lang="en-AU" sz="1600" dirty="0" smtClean="0"/>
              <a:t>highlights and provides evidence for a key point made in the text</a:t>
            </a:r>
          </a:p>
          <a:p>
            <a:pPr marL="285750" indent="-285750">
              <a:lnSpc>
                <a:spcPct val="130000"/>
              </a:lnSpc>
              <a:spcAft>
                <a:spcPts val="600"/>
              </a:spcAft>
              <a:buFont typeface="Arial" panose="020B0604020202020204" pitchFamily="34" charset="0"/>
              <a:buChar char="•"/>
            </a:pPr>
            <a:r>
              <a:rPr lang="en-AU" sz="1600" dirty="0" smtClean="0"/>
              <a:t>maximises the </a:t>
            </a:r>
            <a:r>
              <a:rPr lang="en-AU" sz="1600" i="1" dirty="0" smtClean="0"/>
              <a:t>data-ink ratio</a:t>
            </a:r>
            <a:r>
              <a:rPr lang="en-AU" sz="1600" dirty="0" smtClean="0"/>
              <a:t> (minimises </a:t>
            </a:r>
            <a:r>
              <a:rPr lang="en-AU" sz="1600" i="1" dirty="0" smtClean="0"/>
              <a:t>chart junk</a:t>
            </a:r>
            <a:r>
              <a:rPr lang="en-AU" sz="1600" dirty="0" smtClean="0"/>
              <a:t>)</a:t>
            </a:r>
          </a:p>
          <a:p>
            <a:pPr marL="285750" indent="-285750">
              <a:lnSpc>
                <a:spcPct val="130000"/>
              </a:lnSpc>
              <a:spcAft>
                <a:spcPts val="600"/>
              </a:spcAft>
              <a:buFont typeface="Arial" panose="020B0604020202020204" pitchFamily="34" charset="0"/>
              <a:buChar char="•"/>
            </a:pPr>
            <a:r>
              <a:rPr lang="en-AU" sz="1600" dirty="0" smtClean="0"/>
              <a:t>uses the Grattan palette so that it’s instantly recognisable</a:t>
            </a:r>
          </a:p>
          <a:p>
            <a:pPr marL="285750" indent="-285750">
              <a:lnSpc>
                <a:spcPct val="130000"/>
              </a:lnSpc>
              <a:spcAft>
                <a:spcPts val="600"/>
              </a:spcAft>
              <a:buFont typeface="Arial" panose="020B0604020202020204" pitchFamily="34" charset="0"/>
              <a:buChar char="•"/>
            </a:pPr>
            <a:r>
              <a:rPr lang="en-AU" sz="1600" dirty="0" smtClean="0"/>
              <a:t>clearly labelled (axis, categories, etc.)</a:t>
            </a:r>
          </a:p>
          <a:p>
            <a:pPr marL="285750" indent="-285750">
              <a:lnSpc>
                <a:spcPct val="130000"/>
              </a:lnSpc>
              <a:spcAft>
                <a:spcPts val="600"/>
              </a:spcAft>
              <a:buFont typeface="Arial" panose="020B0604020202020204" pitchFamily="34" charset="0"/>
              <a:buChar char="•"/>
            </a:pPr>
            <a:r>
              <a:rPr lang="en-AU" sz="1600" dirty="0" smtClean="0"/>
              <a:t>understandable without having to read additional text</a:t>
            </a:r>
          </a:p>
          <a:p>
            <a:pPr marL="285750" indent="-285750">
              <a:lnSpc>
                <a:spcPct val="130000"/>
              </a:lnSpc>
              <a:spcAft>
                <a:spcPts val="600"/>
              </a:spcAft>
              <a:buFont typeface="Arial" panose="020B0604020202020204" pitchFamily="34" charset="0"/>
              <a:buChar char="•"/>
            </a:pPr>
            <a:r>
              <a:rPr lang="en-AU" sz="1600" dirty="0" smtClean="0"/>
              <a:t>doesn‘t mislead readers with chart manipulation tricks</a:t>
            </a:r>
            <a:endParaRPr lang="en-AU" sz="1600" dirty="0"/>
          </a:p>
        </p:txBody>
      </p:sp>
      <p:sp>
        <p:nvSpPr>
          <p:cNvPr id="5" name="Title 1"/>
          <p:cNvSpPr txBox="1">
            <a:spLocks/>
          </p:cNvSpPr>
          <p:nvPr/>
        </p:nvSpPr>
        <p:spPr>
          <a:xfrm>
            <a:off x="632532" y="3933056"/>
            <a:ext cx="6913563" cy="504491"/>
          </a:xfrm>
          <a:prstGeom prst="rect">
            <a:avLst/>
          </a:prstGeom>
        </p:spPr>
        <p:txBody>
          <a:bodyPr/>
          <a:lst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a:lstStyle>
          <a:p>
            <a:r>
              <a:rPr lang="en-AU" kern="0" dirty="0" smtClean="0"/>
              <a:t>How to ruin a chart</a:t>
            </a:r>
            <a:endParaRPr lang="en-AU" kern="0" dirty="0"/>
          </a:p>
        </p:txBody>
      </p:sp>
      <p:sp>
        <p:nvSpPr>
          <p:cNvPr id="6" name="Content Placeholder 2"/>
          <p:cNvSpPr txBox="1">
            <a:spLocks/>
          </p:cNvSpPr>
          <p:nvPr/>
        </p:nvSpPr>
        <p:spPr>
          <a:xfrm>
            <a:off x="498926" y="4461132"/>
            <a:ext cx="8642349" cy="2064643"/>
          </a:xfrm>
          <a:prstGeom prst="rect">
            <a:avLst/>
          </a:prstGeom>
        </p:spPr>
        <p:txBody>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marL="285750" indent="-285750">
              <a:lnSpc>
                <a:spcPct val="130000"/>
              </a:lnSpc>
              <a:spcAft>
                <a:spcPts val="600"/>
              </a:spcAft>
              <a:buFont typeface="Arial" panose="020B0604020202020204" pitchFamily="34" charset="0"/>
              <a:buChar char="•"/>
            </a:pPr>
            <a:r>
              <a:rPr lang="en-AU" sz="1600" kern="0" dirty="0"/>
              <a:t>information overload</a:t>
            </a:r>
          </a:p>
          <a:p>
            <a:pPr marL="285750" indent="-285750">
              <a:lnSpc>
                <a:spcPct val="130000"/>
              </a:lnSpc>
              <a:spcAft>
                <a:spcPts val="600"/>
              </a:spcAft>
              <a:buFont typeface="Arial" panose="020B0604020202020204" pitchFamily="34" charset="0"/>
              <a:buChar char="•"/>
            </a:pPr>
            <a:r>
              <a:rPr lang="en-AU" sz="1600" kern="0" dirty="0"/>
              <a:t>key point not obvious to reader</a:t>
            </a:r>
          </a:p>
          <a:p>
            <a:pPr marL="285750" indent="-285750">
              <a:lnSpc>
                <a:spcPct val="130000"/>
              </a:lnSpc>
              <a:spcAft>
                <a:spcPts val="600"/>
              </a:spcAft>
              <a:buFont typeface="Arial" panose="020B0604020202020204" pitchFamily="34" charset="0"/>
              <a:buChar char="•"/>
            </a:pPr>
            <a:r>
              <a:rPr lang="en-AU" sz="1600" kern="0" dirty="0"/>
              <a:t>reader drawn to unimportant quirks instead of key message</a:t>
            </a:r>
          </a:p>
          <a:p>
            <a:pPr marL="285750" indent="-285750">
              <a:lnSpc>
                <a:spcPct val="130000"/>
              </a:lnSpc>
              <a:spcAft>
                <a:spcPts val="600"/>
              </a:spcAft>
              <a:buFont typeface="Arial" panose="020B0604020202020204" pitchFamily="34" charset="0"/>
              <a:buChar char="•"/>
            </a:pPr>
            <a:r>
              <a:rPr lang="en-AU" sz="1600" kern="0" dirty="0"/>
              <a:t>too many bells and whistles</a:t>
            </a:r>
          </a:p>
          <a:p>
            <a:pPr marL="285750" indent="-285750">
              <a:lnSpc>
                <a:spcPct val="130000"/>
              </a:lnSpc>
              <a:spcAft>
                <a:spcPts val="600"/>
              </a:spcAft>
              <a:buFont typeface="Arial" panose="020B0604020202020204" pitchFamily="34" charset="0"/>
              <a:buChar char="•"/>
            </a:pPr>
            <a:r>
              <a:rPr lang="en-AU" sz="1600" kern="0" dirty="0"/>
              <a:t>labels difficult to read</a:t>
            </a:r>
          </a:p>
        </p:txBody>
      </p:sp>
      <p:pic>
        <p:nvPicPr>
          <p:cNvPr id="7" name="Picture 8" descr="GrattanLogo"/>
          <p:cNvPicPr>
            <a:picLocks noChangeAspect="1" noChangeArrowheads="1"/>
          </p:cNvPicPr>
          <p:nvPr/>
        </p:nvPicPr>
        <p:blipFill>
          <a:blip r:embed="rId2" cstate="print"/>
          <a:srcRect/>
          <a:stretch>
            <a:fillRect/>
          </a:stretch>
        </p:blipFill>
        <p:spPr bwMode="auto">
          <a:xfrm>
            <a:off x="7711710" y="327766"/>
            <a:ext cx="1561770" cy="397298"/>
          </a:xfrm>
          <a:prstGeom prst="rect">
            <a:avLst/>
          </a:prstGeom>
          <a:noFill/>
        </p:spPr>
      </p:pic>
      <p:cxnSp>
        <p:nvCxnSpPr>
          <p:cNvPr id="8" name="Straight Connector 7"/>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9740501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3917778510"/>
              </p:ext>
            </p:extLst>
          </p:nvPr>
        </p:nvGraphicFramePr>
        <p:xfrm>
          <a:off x="3" y="0"/>
          <a:ext cx="6943722"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3315866" y="5741119"/>
            <a:ext cx="738664" cy="1115690"/>
          </a:xfrm>
          <a:prstGeom prst="rect">
            <a:avLst/>
          </a:prstGeom>
          <a:noFill/>
        </p:spPr>
        <p:txBody>
          <a:bodyPr vert="vert270" wrap="none" lIns="0" tIns="0" rIns="0" bIns="0" rtlCol="0">
            <a:spAutoFit/>
          </a:bodyPr>
          <a:lstStyle/>
          <a:p>
            <a:pPr algn="r"/>
            <a:r>
              <a:rPr lang="en-US" sz="1600" dirty="0" smtClean="0"/>
              <a:t>2012 Gross</a:t>
            </a:r>
          </a:p>
          <a:p>
            <a:pPr algn="r"/>
            <a:r>
              <a:rPr lang="en-US" sz="1600" dirty="0" smtClean="0"/>
              <a:t>value added</a:t>
            </a:r>
          </a:p>
          <a:p>
            <a:pPr algn="r"/>
            <a:r>
              <a:rPr lang="en-US" sz="1600" dirty="0" smtClean="0"/>
              <a:t>(per cent)</a:t>
            </a:r>
          </a:p>
        </p:txBody>
      </p:sp>
      <p:sp>
        <p:nvSpPr>
          <p:cNvPr id="5" name="TextBox 4"/>
          <p:cNvSpPr txBox="1"/>
          <p:nvPr/>
        </p:nvSpPr>
        <p:spPr>
          <a:xfrm>
            <a:off x="14091" y="980728"/>
            <a:ext cx="246221" cy="3925754"/>
          </a:xfrm>
          <a:prstGeom prst="rect">
            <a:avLst/>
          </a:prstGeom>
          <a:noFill/>
        </p:spPr>
        <p:txBody>
          <a:bodyPr vert="vert270" wrap="none" lIns="0" tIns="0" rIns="0" bIns="0" rtlCol="0">
            <a:spAutoFit/>
          </a:bodyPr>
          <a:lstStyle/>
          <a:p>
            <a:pPr algn="r"/>
            <a:r>
              <a:rPr lang="en-US" sz="1600" dirty="0" smtClean="0"/>
              <a:t>Annual real growth rate, 2000-12 (per cent)</a:t>
            </a:r>
          </a:p>
        </p:txBody>
      </p:sp>
      <p:sp>
        <p:nvSpPr>
          <p:cNvPr id="6" name="TextBox 5"/>
          <p:cNvSpPr txBox="1"/>
          <p:nvPr/>
        </p:nvSpPr>
        <p:spPr>
          <a:xfrm>
            <a:off x="786061" y="4969364"/>
            <a:ext cx="246221" cy="387927"/>
          </a:xfrm>
          <a:prstGeom prst="rect">
            <a:avLst/>
          </a:prstGeom>
          <a:noFill/>
        </p:spPr>
        <p:txBody>
          <a:bodyPr vert="vert270" wrap="none" lIns="0" tIns="0" rIns="0" bIns="0" rtlCol="0">
            <a:spAutoFit/>
          </a:bodyPr>
          <a:lstStyle/>
          <a:p>
            <a:r>
              <a:rPr lang="en-US" sz="1600" dirty="0" err="1" smtClean="0">
                <a:solidFill>
                  <a:schemeClr val="bg1"/>
                </a:solidFill>
              </a:rPr>
              <a:t>M’fg</a:t>
            </a:r>
            <a:endParaRPr lang="en-US" sz="1600" dirty="0" smtClean="0">
              <a:solidFill>
                <a:schemeClr val="bg1"/>
              </a:solidFill>
            </a:endParaRPr>
          </a:p>
        </p:txBody>
      </p:sp>
      <p:sp>
        <p:nvSpPr>
          <p:cNvPr id="7" name="TextBox 6"/>
          <p:cNvSpPr txBox="1"/>
          <p:nvPr/>
        </p:nvSpPr>
        <p:spPr>
          <a:xfrm>
            <a:off x="1084759" y="4377853"/>
            <a:ext cx="246221" cy="979435"/>
          </a:xfrm>
          <a:prstGeom prst="rect">
            <a:avLst/>
          </a:prstGeom>
          <a:noFill/>
        </p:spPr>
        <p:txBody>
          <a:bodyPr vert="vert270" wrap="none" lIns="0" tIns="0" rIns="0" bIns="0" rtlCol="0">
            <a:spAutoFit/>
          </a:bodyPr>
          <a:lstStyle/>
          <a:p>
            <a:r>
              <a:rPr lang="en-US" sz="1600" dirty="0" smtClean="0">
                <a:solidFill>
                  <a:schemeClr val="bg1"/>
                </a:solidFill>
              </a:rPr>
              <a:t>Agriculture</a:t>
            </a:r>
          </a:p>
        </p:txBody>
      </p:sp>
      <p:sp>
        <p:nvSpPr>
          <p:cNvPr id="8" name="TextBox 7"/>
          <p:cNvSpPr txBox="1"/>
          <p:nvPr/>
        </p:nvSpPr>
        <p:spPr>
          <a:xfrm>
            <a:off x="1534716" y="4754562"/>
            <a:ext cx="246221" cy="602729"/>
          </a:xfrm>
          <a:prstGeom prst="rect">
            <a:avLst/>
          </a:prstGeom>
          <a:noFill/>
        </p:spPr>
        <p:txBody>
          <a:bodyPr vert="vert270" wrap="none" lIns="0" tIns="0" rIns="0" bIns="0" rtlCol="0">
            <a:spAutoFit/>
          </a:bodyPr>
          <a:lstStyle/>
          <a:p>
            <a:r>
              <a:rPr lang="en-US" sz="1600" dirty="0" smtClean="0">
                <a:solidFill>
                  <a:schemeClr val="bg1"/>
                </a:solidFill>
              </a:rPr>
              <a:t>Mining</a:t>
            </a:r>
          </a:p>
        </p:txBody>
      </p:sp>
      <p:sp>
        <p:nvSpPr>
          <p:cNvPr id="18" name="Rectangle 28"/>
          <p:cNvSpPr>
            <a:spLocks noChangeArrowheads="1"/>
          </p:cNvSpPr>
          <p:nvPr/>
        </p:nvSpPr>
        <p:spPr bwMode="gray">
          <a:xfrm rot="16200000">
            <a:off x="2734602" y="4331209"/>
            <a:ext cx="1559722" cy="492443"/>
          </a:xfrm>
          <a:prstGeom prst="rect">
            <a:avLst/>
          </a:prstGeom>
          <a:noFill/>
          <a:ln w="9525">
            <a:noFill/>
            <a:miter lim="800000"/>
            <a:headEnd/>
            <a:tailEnd/>
          </a:ln>
          <a:effectLst/>
        </p:spPr>
        <p:txBody>
          <a:bodyPr wrap="none" lIns="0" tIns="0" rIns="0" bIns="0" anchor="b">
            <a:spAutoFit/>
          </a:bodyPr>
          <a:lstStyle/>
          <a:p>
            <a:pPr defTabSz="761588"/>
            <a:r>
              <a:rPr lang="en-AU" sz="1600" dirty="0" smtClean="0">
                <a:latin typeface="Arial"/>
                <a:cs typeface="Arial"/>
              </a:rPr>
              <a:t>Professional and</a:t>
            </a:r>
          </a:p>
          <a:p>
            <a:pPr defTabSz="761588"/>
            <a:r>
              <a:rPr lang="en-AU" sz="1600" dirty="0" smtClean="0">
                <a:latin typeface="Arial"/>
                <a:cs typeface="Arial"/>
              </a:rPr>
              <a:t>financial </a:t>
            </a:r>
            <a:r>
              <a:rPr lang="en-AU" sz="1600" dirty="0">
                <a:latin typeface="Arial"/>
                <a:cs typeface="Arial"/>
              </a:rPr>
              <a:t>services</a:t>
            </a:r>
            <a:endParaRPr lang="en-US" sz="1600" dirty="0">
              <a:latin typeface="Arial"/>
              <a:cs typeface="Arial"/>
            </a:endParaRPr>
          </a:p>
        </p:txBody>
      </p:sp>
      <p:sp>
        <p:nvSpPr>
          <p:cNvPr id="19" name="Rectangle 28"/>
          <p:cNvSpPr>
            <a:spLocks noChangeArrowheads="1"/>
          </p:cNvSpPr>
          <p:nvPr/>
        </p:nvSpPr>
        <p:spPr bwMode="gray">
          <a:xfrm rot="16200000">
            <a:off x="3757557" y="4798772"/>
            <a:ext cx="870816" cy="246221"/>
          </a:xfrm>
          <a:prstGeom prst="rect">
            <a:avLst/>
          </a:prstGeom>
          <a:noFill/>
          <a:ln w="9525">
            <a:noFill/>
            <a:miter lim="800000"/>
            <a:headEnd/>
            <a:tailEnd/>
          </a:ln>
          <a:effectLst/>
        </p:spPr>
        <p:txBody>
          <a:bodyPr wrap="none" lIns="0" tIns="0" rIns="0" bIns="0" anchor="ctr">
            <a:spAutoFit/>
          </a:bodyPr>
          <a:lstStyle/>
          <a:p>
            <a:pPr defTabSz="761588"/>
            <a:r>
              <a:rPr lang="en-AU" sz="1600" dirty="0">
                <a:latin typeface="Arial"/>
                <a:cs typeface="Arial"/>
              </a:rPr>
              <a:t>Transport</a:t>
            </a:r>
            <a:endParaRPr lang="en-US" sz="1600" dirty="0">
              <a:latin typeface="Arial"/>
              <a:cs typeface="Arial"/>
            </a:endParaRPr>
          </a:p>
        </p:txBody>
      </p:sp>
      <p:sp>
        <p:nvSpPr>
          <p:cNvPr id="20" name="Rectangle 28"/>
          <p:cNvSpPr>
            <a:spLocks noChangeArrowheads="1"/>
          </p:cNvSpPr>
          <p:nvPr/>
        </p:nvSpPr>
        <p:spPr bwMode="gray">
          <a:xfrm rot="16200000">
            <a:off x="2086269" y="4658702"/>
            <a:ext cx="1150956" cy="246221"/>
          </a:xfrm>
          <a:prstGeom prst="rect">
            <a:avLst/>
          </a:prstGeom>
          <a:noFill/>
          <a:ln w="9525">
            <a:noFill/>
            <a:miter lim="800000"/>
            <a:headEnd/>
            <a:tailEnd/>
          </a:ln>
          <a:effectLst/>
        </p:spPr>
        <p:txBody>
          <a:bodyPr wrap="none" lIns="0" tIns="0" rIns="0" bIns="0" anchor="ctr">
            <a:spAutoFit/>
          </a:bodyPr>
          <a:lstStyle/>
          <a:p>
            <a:pPr defTabSz="761588"/>
            <a:r>
              <a:rPr lang="en-AU" sz="1600" dirty="0">
                <a:latin typeface="Arial"/>
                <a:cs typeface="Arial"/>
              </a:rPr>
              <a:t>Construction</a:t>
            </a:r>
            <a:endParaRPr lang="en-US" sz="1600" dirty="0">
              <a:latin typeface="Arial"/>
              <a:cs typeface="Arial"/>
            </a:endParaRPr>
          </a:p>
        </p:txBody>
      </p:sp>
      <p:sp>
        <p:nvSpPr>
          <p:cNvPr id="21" name="Rectangle 28"/>
          <p:cNvSpPr>
            <a:spLocks noChangeArrowheads="1"/>
          </p:cNvSpPr>
          <p:nvPr/>
        </p:nvSpPr>
        <p:spPr bwMode="gray">
          <a:xfrm rot="16200000">
            <a:off x="1900037" y="4938426"/>
            <a:ext cx="591509" cy="246221"/>
          </a:xfrm>
          <a:prstGeom prst="rect">
            <a:avLst/>
          </a:prstGeom>
          <a:noFill/>
          <a:ln w="9525">
            <a:noFill/>
            <a:miter lim="800000"/>
            <a:headEnd/>
            <a:tailEnd/>
          </a:ln>
          <a:effectLst/>
        </p:spPr>
        <p:txBody>
          <a:bodyPr wrap="none" lIns="0" tIns="0" rIns="0" bIns="0" anchor="ctr">
            <a:spAutoFit/>
          </a:bodyPr>
          <a:lstStyle/>
          <a:p>
            <a:pPr defTabSz="761588"/>
            <a:r>
              <a:rPr lang="en-AU" sz="1600" dirty="0">
                <a:latin typeface="Arial"/>
                <a:cs typeface="Arial"/>
              </a:rPr>
              <a:t>Health</a:t>
            </a:r>
            <a:endParaRPr lang="en-US" sz="1600" dirty="0">
              <a:latin typeface="Arial"/>
              <a:cs typeface="Arial"/>
            </a:endParaRPr>
          </a:p>
        </p:txBody>
      </p:sp>
      <p:sp>
        <p:nvSpPr>
          <p:cNvPr id="22" name="Rectangle 28"/>
          <p:cNvSpPr>
            <a:spLocks noChangeArrowheads="1"/>
          </p:cNvSpPr>
          <p:nvPr/>
        </p:nvSpPr>
        <p:spPr bwMode="gray">
          <a:xfrm rot="16200000">
            <a:off x="5433854" y="4948044"/>
            <a:ext cx="572273" cy="246221"/>
          </a:xfrm>
          <a:prstGeom prst="rect">
            <a:avLst/>
          </a:prstGeom>
          <a:noFill/>
          <a:ln w="9525">
            <a:noFill/>
            <a:miter lim="800000"/>
            <a:headEnd/>
            <a:tailEnd/>
          </a:ln>
          <a:effectLst/>
        </p:spPr>
        <p:txBody>
          <a:bodyPr wrap="none" lIns="0" tIns="0" rIns="0" bIns="0" anchor="b">
            <a:spAutoFit/>
          </a:bodyPr>
          <a:lstStyle/>
          <a:p>
            <a:pPr defTabSz="761588"/>
            <a:r>
              <a:rPr lang="en-AU" sz="1600" dirty="0">
                <a:latin typeface="Arial"/>
                <a:cs typeface="Arial"/>
              </a:rPr>
              <a:t>Other </a:t>
            </a:r>
            <a:endParaRPr lang="en-AU" sz="1600" dirty="0" smtClean="0">
              <a:latin typeface="Arial"/>
              <a:cs typeface="Arial"/>
            </a:endParaRPr>
          </a:p>
        </p:txBody>
      </p:sp>
      <p:sp>
        <p:nvSpPr>
          <p:cNvPr id="23" name="Rectangle 28"/>
          <p:cNvSpPr>
            <a:spLocks noChangeArrowheads="1"/>
          </p:cNvSpPr>
          <p:nvPr/>
        </p:nvSpPr>
        <p:spPr bwMode="gray">
          <a:xfrm rot="16200000">
            <a:off x="6268386" y="4904763"/>
            <a:ext cx="658835" cy="246221"/>
          </a:xfrm>
          <a:prstGeom prst="rect">
            <a:avLst/>
          </a:prstGeom>
          <a:noFill/>
          <a:ln w="9525">
            <a:noFill/>
            <a:miter lim="800000"/>
            <a:headEnd/>
            <a:tailEnd/>
          </a:ln>
          <a:effectLst/>
        </p:spPr>
        <p:txBody>
          <a:bodyPr wrap="none" lIns="0" tIns="0" rIns="0" bIns="0" anchor="ctr">
            <a:spAutoFit/>
          </a:bodyPr>
          <a:lstStyle/>
          <a:p>
            <a:pPr defTabSz="761588"/>
            <a:r>
              <a:rPr lang="en-AU" sz="1600" dirty="0" smtClean="0">
                <a:latin typeface="Arial"/>
                <a:cs typeface="Arial"/>
              </a:rPr>
              <a:t>Utilities</a:t>
            </a:r>
            <a:endParaRPr lang="en-US" sz="1600" dirty="0">
              <a:latin typeface="Arial"/>
              <a:cs typeface="Arial"/>
            </a:endParaRPr>
          </a:p>
        </p:txBody>
      </p:sp>
      <p:sp>
        <p:nvSpPr>
          <p:cNvPr id="24" name="Rectangle 28"/>
          <p:cNvSpPr>
            <a:spLocks noChangeArrowheads="1"/>
          </p:cNvSpPr>
          <p:nvPr/>
        </p:nvSpPr>
        <p:spPr bwMode="gray">
          <a:xfrm rot="16200000">
            <a:off x="4008806" y="4790565"/>
            <a:ext cx="887231" cy="246221"/>
          </a:xfrm>
          <a:prstGeom prst="rect">
            <a:avLst/>
          </a:prstGeom>
          <a:noFill/>
          <a:ln w="9525">
            <a:noFill/>
            <a:miter lim="800000"/>
            <a:headEnd/>
            <a:tailEnd/>
          </a:ln>
          <a:effectLst/>
        </p:spPr>
        <p:txBody>
          <a:bodyPr wrap="none" lIns="0" tIns="0" rIns="0" bIns="0" anchor="ctr">
            <a:spAutoFit/>
          </a:bodyPr>
          <a:lstStyle/>
          <a:p>
            <a:pPr defTabSz="761588"/>
            <a:r>
              <a:rPr lang="en-AU" sz="1600" dirty="0" smtClean="0">
                <a:latin typeface="Arial"/>
                <a:cs typeface="Arial"/>
              </a:rPr>
              <a:t>Info. Tech</a:t>
            </a:r>
            <a:endParaRPr lang="en-US" sz="1600" dirty="0">
              <a:latin typeface="Arial"/>
              <a:cs typeface="Arial"/>
            </a:endParaRPr>
          </a:p>
        </p:txBody>
      </p:sp>
      <p:sp>
        <p:nvSpPr>
          <p:cNvPr id="25" name="Rectangle 28"/>
          <p:cNvSpPr>
            <a:spLocks noChangeArrowheads="1"/>
          </p:cNvSpPr>
          <p:nvPr/>
        </p:nvSpPr>
        <p:spPr bwMode="gray">
          <a:xfrm rot="16200000">
            <a:off x="3965856" y="4306042"/>
            <a:ext cx="1856277" cy="246221"/>
          </a:xfrm>
          <a:prstGeom prst="rect">
            <a:avLst/>
          </a:prstGeom>
          <a:noFill/>
          <a:ln w="9525">
            <a:noFill/>
            <a:miter lim="800000"/>
            <a:headEnd/>
            <a:tailEnd/>
          </a:ln>
          <a:effectLst/>
        </p:spPr>
        <p:txBody>
          <a:bodyPr wrap="none" lIns="0" tIns="0" rIns="0" bIns="0" anchor="ctr">
            <a:spAutoFit/>
          </a:bodyPr>
          <a:lstStyle/>
          <a:p>
            <a:pPr defTabSz="761588"/>
            <a:r>
              <a:rPr lang="en-AU" sz="1600" dirty="0" smtClean="0">
                <a:latin typeface="Arial"/>
                <a:cs typeface="Arial"/>
              </a:rPr>
              <a:t>Wholesale and retail</a:t>
            </a:r>
            <a:endParaRPr lang="en-US" sz="1600" dirty="0">
              <a:latin typeface="Arial"/>
              <a:cs typeface="Arial"/>
            </a:endParaRPr>
          </a:p>
        </p:txBody>
      </p:sp>
      <p:sp>
        <p:nvSpPr>
          <p:cNvPr id="26" name="Rectangle 28"/>
          <p:cNvSpPr>
            <a:spLocks noChangeArrowheads="1"/>
          </p:cNvSpPr>
          <p:nvPr/>
        </p:nvSpPr>
        <p:spPr bwMode="gray">
          <a:xfrm rot="16200000">
            <a:off x="5905854" y="4778927"/>
            <a:ext cx="910506" cy="246221"/>
          </a:xfrm>
          <a:prstGeom prst="rect">
            <a:avLst/>
          </a:prstGeom>
          <a:noFill/>
          <a:ln w="9525">
            <a:noFill/>
            <a:miter lim="800000"/>
            <a:headEnd/>
            <a:tailEnd/>
          </a:ln>
          <a:effectLst/>
        </p:spPr>
        <p:txBody>
          <a:bodyPr wrap="none" lIns="0" tIns="0" rIns="0" bIns="0" anchor="ctr">
            <a:spAutoFit/>
          </a:bodyPr>
          <a:lstStyle/>
          <a:p>
            <a:pPr defTabSz="761588"/>
            <a:r>
              <a:rPr lang="en-AU" sz="1600" dirty="0" smtClean="0">
                <a:latin typeface="Arial"/>
                <a:cs typeface="Arial"/>
              </a:rPr>
              <a:t>Education</a:t>
            </a:r>
            <a:endParaRPr lang="en-US" sz="1600" dirty="0">
              <a:latin typeface="Arial"/>
              <a:cs typeface="Arial"/>
            </a:endParaRPr>
          </a:p>
        </p:txBody>
      </p:sp>
      <p:sp>
        <p:nvSpPr>
          <p:cNvPr id="27" name="Rectangle 28"/>
          <p:cNvSpPr>
            <a:spLocks noChangeArrowheads="1"/>
          </p:cNvSpPr>
          <p:nvPr/>
        </p:nvSpPr>
        <p:spPr bwMode="gray">
          <a:xfrm rot="16200000">
            <a:off x="853263" y="1155101"/>
            <a:ext cx="956865" cy="246221"/>
          </a:xfrm>
          <a:prstGeom prst="rect">
            <a:avLst/>
          </a:prstGeom>
          <a:noFill/>
          <a:ln w="9525">
            <a:noFill/>
            <a:miter lim="800000"/>
            <a:headEnd/>
            <a:tailEnd/>
          </a:ln>
          <a:effectLst/>
        </p:spPr>
        <p:txBody>
          <a:bodyPr wrap="none" lIns="0" tIns="0" rIns="0" bIns="0" anchor="ctr">
            <a:spAutoFit/>
          </a:bodyPr>
          <a:lstStyle/>
          <a:p>
            <a:pPr algn="ctr" defTabSz="761588"/>
            <a:r>
              <a:rPr lang="en-AU" sz="1600" b="1" dirty="0" err="1" smtClean="0">
                <a:solidFill>
                  <a:schemeClr val="tx2"/>
                </a:solidFill>
                <a:latin typeface="Arial"/>
                <a:cs typeface="Arial"/>
              </a:rPr>
              <a:t>Tradables</a:t>
            </a:r>
            <a:endParaRPr lang="en-US" sz="1600" b="1" dirty="0">
              <a:solidFill>
                <a:schemeClr val="tx2"/>
              </a:solidFill>
              <a:latin typeface="Arial"/>
              <a:cs typeface="Arial"/>
            </a:endParaRPr>
          </a:p>
        </p:txBody>
      </p:sp>
      <p:sp>
        <p:nvSpPr>
          <p:cNvPr id="28" name="Rectangle 28"/>
          <p:cNvSpPr>
            <a:spLocks noChangeArrowheads="1"/>
          </p:cNvSpPr>
          <p:nvPr/>
        </p:nvSpPr>
        <p:spPr bwMode="gray">
          <a:xfrm rot="16200000">
            <a:off x="5387945" y="1155101"/>
            <a:ext cx="1423339" cy="246221"/>
          </a:xfrm>
          <a:prstGeom prst="rect">
            <a:avLst/>
          </a:prstGeom>
          <a:noFill/>
          <a:ln w="9525">
            <a:noFill/>
            <a:miter lim="800000"/>
            <a:headEnd/>
            <a:tailEnd/>
          </a:ln>
          <a:effectLst/>
        </p:spPr>
        <p:txBody>
          <a:bodyPr wrap="none" lIns="0" tIns="0" rIns="0" bIns="0" anchor="ctr">
            <a:spAutoFit/>
          </a:bodyPr>
          <a:lstStyle/>
          <a:p>
            <a:pPr algn="ctr" defTabSz="761588"/>
            <a:r>
              <a:rPr lang="en-AU" sz="1600" b="1" dirty="0" smtClean="0">
                <a:solidFill>
                  <a:schemeClr val="accent2"/>
                </a:solidFill>
                <a:latin typeface="Arial"/>
                <a:cs typeface="Arial"/>
              </a:rPr>
              <a:t>Non-</a:t>
            </a:r>
            <a:r>
              <a:rPr lang="en-AU" sz="1600" b="1" dirty="0" err="1" smtClean="0">
                <a:solidFill>
                  <a:schemeClr val="accent2"/>
                </a:solidFill>
                <a:latin typeface="Arial"/>
                <a:cs typeface="Arial"/>
              </a:rPr>
              <a:t>Tradables</a:t>
            </a:r>
            <a:endParaRPr lang="en-US" sz="1600" b="1" dirty="0">
              <a:solidFill>
                <a:schemeClr val="accent2"/>
              </a:solidFill>
              <a:latin typeface="Arial"/>
              <a:cs typeface="Arial"/>
            </a:endParaRPr>
          </a:p>
        </p:txBody>
      </p:sp>
    </p:spTree>
    <p:extLst>
      <p:ext uri="{BB962C8B-B14F-4D97-AF65-F5344CB8AC3E}">
        <p14:creationId xmlns:p14="http://schemas.microsoft.com/office/powerpoint/2010/main" val="134012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31834" y="572268"/>
            <a:ext cx="1300036" cy="369332"/>
          </a:xfrm>
        </p:spPr>
        <p:txBody>
          <a:bodyPr wrap="none" lIns="0" tIns="0" rIns="0" bIns="0">
            <a:spAutoFit/>
          </a:bodyPr>
          <a:lstStyle/>
          <a:p>
            <a:r>
              <a:rPr lang="en-AU" sz="2400" dirty="0"/>
              <a:t>Pie chart</a:t>
            </a:r>
          </a:p>
        </p:txBody>
      </p:sp>
      <p:sp>
        <p:nvSpPr>
          <p:cNvPr id="3" name="Content Placeholder 2"/>
          <p:cNvSpPr>
            <a:spLocks noGrp="1"/>
          </p:cNvSpPr>
          <p:nvPr>
            <p:ph idx="1"/>
          </p:nvPr>
        </p:nvSpPr>
        <p:spPr>
          <a:xfrm>
            <a:off x="498232" y="1076324"/>
            <a:ext cx="8642349" cy="5305004"/>
          </a:xfrm>
        </p:spPr>
        <p:txBody>
          <a:bodyPr/>
          <a:lstStyle/>
          <a:p>
            <a:pPr marL="285750" indent="-285750">
              <a:lnSpc>
                <a:spcPct val="130000"/>
              </a:lnSpc>
              <a:spcAft>
                <a:spcPts val="600"/>
              </a:spcAft>
              <a:buFont typeface="Arial" panose="020B0604020202020204" pitchFamily="34" charset="0"/>
              <a:buChar char="•"/>
            </a:pPr>
            <a:r>
              <a:rPr lang="en-AU" sz="1600" dirty="0" smtClean="0"/>
              <a:t>useful for showing the proportion of one or two categories to the whole</a:t>
            </a:r>
          </a:p>
          <a:p>
            <a:pPr marL="285750" indent="-285750">
              <a:lnSpc>
                <a:spcPct val="130000"/>
              </a:lnSpc>
              <a:spcAft>
                <a:spcPts val="600"/>
              </a:spcAft>
              <a:buFont typeface="Arial" panose="020B0604020202020204" pitchFamily="34" charset="0"/>
              <a:buChar char="•"/>
            </a:pPr>
            <a:r>
              <a:rPr lang="en-AU" sz="1600" dirty="0" smtClean="0"/>
              <a:t>analogous to a clock face, pie charts work best when the size of the category of interest is close to a quarter, half, or three-quarters (since these regions are easy for people to calculate) — the key arc should start at 12 o’clock moving clockwise</a:t>
            </a:r>
          </a:p>
          <a:p>
            <a:pPr marL="285750" indent="-285750">
              <a:lnSpc>
                <a:spcPct val="130000"/>
              </a:lnSpc>
              <a:spcAft>
                <a:spcPts val="600"/>
              </a:spcAft>
              <a:buFont typeface="Arial" panose="020B0604020202020204" pitchFamily="34" charset="0"/>
              <a:buChar char="•"/>
            </a:pPr>
            <a:r>
              <a:rPr lang="en-AU" sz="1600" dirty="0" smtClean="0"/>
              <a:t>can be a misleading chart (rotation of pie can make it difficult to determine the size of some slices), so best to keep it simple, or use another chart</a:t>
            </a:r>
          </a:p>
          <a:p>
            <a:pPr marL="285750" indent="-285750">
              <a:lnSpc>
                <a:spcPct val="130000"/>
              </a:lnSpc>
              <a:spcAft>
                <a:spcPts val="600"/>
              </a:spcAft>
              <a:buFont typeface="Arial" panose="020B0604020202020204" pitchFamily="34" charset="0"/>
              <a:buChar char="•"/>
            </a:pPr>
            <a:r>
              <a:rPr lang="en-AU" sz="1600" dirty="0" smtClean="0"/>
              <a:t>if all categories are of interest, the same information can be displayed in the more visually-appealing waterfall chart, or in a stacked bar</a:t>
            </a:r>
          </a:p>
          <a:p>
            <a:pPr marL="285750" indent="-285750">
              <a:lnSpc>
                <a:spcPct val="130000"/>
              </a:lnSpc>
              <a:spcAft>
                <a:spcPts val="600"/>
              </a:spcAft>
              <a:buFont typeface="Arial" panose="020B0604020202020204" pitchFamily="34" charset="0"/>
              <a:buChar char="•"/>
            </a:pPr>
            <a:r>
              <a:rPr lang="en-AU" sz="1600" dirty="0" smtClean="0"/>
              <a:t>good practice to include the relevant percentages on the chart</a:t>
            </a:r>
          </a:p>
        </p:txBody>
      </p:sp>
      <p:pic>
        <p:nvPicPr>
          <p:cNvPr id="5" name="Picture 8" descr="GrattanLogo"/>
          <p:cNvPicPr>
            <a:picLocks noChangeAspect="1" noChangeArrowheads="1"/>
          </p:cNvPicPr>
          <p:nvPr/>
        </p:nvPicPr>
        <p:blipFill>
          <a:blip r:embed="rId3"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38703132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extLst>
              <p:ext uri="{D42A27DB-BD31-4B8C-83A1-F6EECF244321}">
                <p14:modId xmlns:p14="http://schemas.microsoft.com/office/powerpoint/2010/main" val="2366374075"/>
              </p:ext>
            </p:extLst>
          </p:nvPr>
        </p:nvGraphicFramePr>
        <p:xfrm>
          <a:off x="4880992" y="-63217"/>
          <a:ext cx="5025008" cy="6921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p:cNvGraphicFramePr/>
          <p:nvPr>
            <p:extLst>
              <p:ext uri="{D42A27DB-BD31-4B8C-83A1-F6EECF244321}">
                <p14:modId xmlns:p14="http://schemas.microsoft.com/office/powerpoint/2010/main" val="2759378648"/>
              </p:ext>
            </p:extLst>
          </p:nvPr>
        </p:nvGraphicFramePr>
        <p:xfrm>
          <a:off x="0" y="-63217"/>
          <a:ext cx="5025008" cy="6921217"/>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704534" y="1428647"/>
            <a:ext cx="1679947" cy="677108"/>
          </a:xfrm>
          <a:prstGeom prst="rect">
            <a:avLst/>
          </a:prstGeom>
          <a:noFill/>
        </p:spPr>
        <p:txBody>
          <a:bodyPr wrap="none" lIns="0" tIns="0" rIns="0" bIns="0" rtlCol="0">
            <a:spAutoFit/>
          </a:bodyPr>
          <a:lstStyle/>
          <a:p>
            <a:r>
              <a:rPr lang="en-AU" sz="2200" b="1" dirty="0" smtClean="0">
                <a:ln w="635">
                  <a:noFill/>
                </a:ln>
                <a:solidFill>
                  <a:schemeClr val="accent3"/>
                </a:solidFill>
              </a:rPr>
              <a:t>Green Costs</a:t>
            </a:r>
          </a:p>
          <a:p>
            <a:pPr algn="r"/>
            <a:r>
              <a:rPr lang="en-AU" sz="2200" b="1" dirty="0" smtClean="0">
                <a:ln w="635">
                  <a:noFill/>
                </a:ln>
                <a:solidFill>
                  <a:schemeClr val="accent3"/>
                </a:solidFill>
              </a:rPr>
              <a:t>5.8</a:t>
            </a:r>
          </a:p>
        </p:txBody>
      </p:sp>
      <p:sp>
        <p:nvSpPr>
          <p:cNvPr id="4" name="TextBox 3"/>
          <p:cNvSpPr txBox="1"/>
          <p:nvPr/>
        </p:nvSpPr>
        <p:spPr>
          <a:xfrm>
            <a:off x="128471" y="2423324"/>
            <a:ext cx="769441" cy="677108"/>
          </a:xfrm>
          <a:prstGeom prst="rect">
            <a:avLst/>
          </a:prstGeom>
          <a:noFill/>
        </p:spPr>
        <p:txBody>
          <a:bodyPr wrap="none" lIns="0" tIns="0" rIns="0" bIns="0" rtlCol="0">
            <a:spAutoFit/>
          </a:bodyPr>
          <a:lstStyle/>
          <a:p>
            <a:r>
              <a:rPr lang="en-AU" sz="2200" b="1" dirty="0" smtClean="0">
                <a:ln w="635">
                  <a:noFill/>
                </a:ln>
                <a:solidFill>
                  <a:srgbClr val="F68B33"/>
                </a:solidFill>
              </a:rPr>
              <a:t>Retail</a:t>
            </a:r>
          </a:p>
          <a:p>
            <a:r>
              <a:rPr lang="en-AU" sz="2200" b="1" dirty="0" smtClean="0">
                <a:ln w="635">
                  <a:noFill/>
                </a:ln>
                <a:solidFill>
                  <a:srgbClr val="F68B33"/>
                </a:solidFill>
              </a:rPr>
              <a:t> 24.3</a:t>
            </a:r>
          </a:p>
        </p:txBody>
      </p:sp>
      <p:sp>
        <p:nvSpPr>
          <p:cNvPr id="5" name="TextBox 4"/>
          <p:cNvSpPr txBox="1"/>
          <p:nvPr/>
        </p:nvSpPr>
        <p:spPr>
          <a:xfrm>
            <a:off x="1928664" y="5973202"/>
            <a:ext cx="1114088" cy="677108"/>
          </a:xfrm>
          <a:prstGeom prst="rect">
            <a:avLst/>
          </a:prstGeom>
          <a:noFill/>
        </p:spPr>
        <p:txBody>
          <a:bodyPr wrap="none" lIns="0" tIns="0" rIns="0" bIns="0" rtlCol="0">
            <a:spAutoFit/>
          </a:bodyPr>
          <a:lstStyle/>
          <a:p>
            <a:r>
              <a:rPr lang="en-AU" sz="2200" b="1" dirty="0" smtClean="0">
                <a:ln w="635">
                  <a:noFill/>
                </a:ln>
                <a:solidFill>
                  <a:schemeClr val="bg2"/>
                </a:solidFill>
              </a:rPr>
              <a:t>Network</a:t>
            </a:r>
          </a:p>
          <a:p>
            <a:pPr algn="ctr"/>
            <a:r>
              <a:rPr lang="en-AU" sz="2200" b="1" dirty="0" smtClean="0">
                <a:ln w="635">
                  <a:noFill/>
                </a:ln>
                <a:solidFill>
                  <a:schemeClr val="bg2"/>
                </a:solidFill>
              </a:rPr>
              <a:t>59.1</a:t>
            </a:r>
          </a:p>
        </p:txBody>
      </p:sp>
      <p:sp>
        <p:nvSpPr>
          <p:cNvPr id="7" name="Rectangle 6"/>
          <p:cNvSpPr/>
          <p:nvPr/>
        </p:nvSpPr>
        <p:spPr>
          <a:xfrm>
            <a:off x="3008792" y="1364690"/>
            <a:ext cx="1397819" cy="677108"/>
          </a:xfrm>
          <a:prstGeom prst="rect">
            <a:avLst/>
          </a:prstGeom>
        </p:spPr>
        <p:txBody>
          <a:bodyPr wrap="none" lIns="0" tIns="0" rIns="0" bIns="0">
            <a:spAutoFit/>
          </a:bodyPr>
          <a:lstStyle/>
          <a:p>
            <a:pPr algn="r"/>
            <a:r>
              <a:rPr lang="en-AU" sz="2200" b="1" dirty="0" smtClean="0">
                <a:ln w="635">
                  <a:noFill/>
                </a:ln>
                <a:solidFill>
                  <a:schemeClr val="tx2"/>
                </a:solidFill>
              </a:rPr>
              <a:t>Wholesale</a:t>
            </a:r>
          </a:p>
          <a:p>
            <a:pPr algn="r"/>
            <a:r>
              <a:rPr lang="en-AU" sz="2200" b="1" dirty="0" smtClean="0">
                <a:ln w="635">
                  <a:noFill/>
                </a:ln>
                <a:solidFill>
                  <a:schemeClr val="tx2"/>
                </a:solidFill>
              </a:rPr>
              <a:t>10.8 </a:t>
            </a:r>
            <a:endParaRPr lang="en-AU" sz="2200" b="1" dirty="0">
              <a:ln w="635">
                <a:noFill/>
              </a:ln>
              <a:solidFill>
                <a:schemeClr val="tx2"/>
              </a:solidFill>
            </a:endParaRPr>
          </a:p>
        </p:txBody>
      </p:sp>
      <p:sp>
        <p:nvSpPr>
          <p:cNvPr id="9" name="TextBox 8"/>
          <p:cNvSpPr txBox="1"/>
          <p:nvPr/>
        </p:nvSpPr>
        <p:spPr>
          <a:xfrm>
            <a:off x="5745092" y="1428647"/>
            <a:ext cx="1679947" cy="677108"/>
          </a:xfrm>
          <a:prstGeom prst="rect">
            <a:avLst/>
          </a:prstGeom>
          <a:noFill/>
        </p:spPr>
        <p:txBody>
          <a:bodyPr wrap="none" lIns="0" tIns="0" rIns="0" bIns="0" rtlCol="0">
            <a:spAutoFit/>
          </a:bodyPr>
          <a:lstStyle/>
          <a:p>
            <a:r>
              <a:rPr lang="en-AU" sz="2200" b="1" dirty="0" smtClean="0">
                <a:ln w="635">
                  <a:noFill/>
                </a:ln>
                <a:solidFill>
                  <a:schemeClr val="accent3"/>
                </a:solidFill>
              </a:rPr>
              <a:t>Green Costs</a:t>
            </a:r>
          </a:p>
          <a:p>
            <a:pPr algn="r"/>
            <a:r>
              <a:rPr lang="en-AU" sz="2200" b="1" dirty="0" smtClean="0">
                <a:ln w="635">
                  <a:noFill/>
                </a:ln>
                <a:solidFill>
                  <a:schemeClr val="accent3"/>
                </a:solidFill>
              </a:rPr>
              <a:t>5.1 </a:t>
            </a:r>
          </a:p>
        </p:txBody>
      </p:sp>
      <p:sp>
        <p:nvSpPr>
          <p:cNvPr id="10" name="TextBox 9"/>
          <p:cNvSpPr txBox="1"/>
          <p:nvPr/>
        </p:nvSpPr>
        <p:spPr>
          <a:xfrm>
            <a:off x="5149981" y="2423324"/>
            <a:ext cx="769441" cy="677108"/>
          </a:xfrm>
          <a:prstGeom prst="rect">
            <a:avLst/>
          </a:prstGeom>
          <a:noFill/>
        </p:spPr>
        <p:txBody>
          <a:bodyPr wrap="none" lIns="0" tIns="0" rIns="0" bIns="0" rtlCol="0">
            <a:spAutoFit/>
          </a:bodyPr>
          <a:lstStyle/>
          <a:p>
            <a:r>
              <a:rPr lang="en-AU" sz="2200" b="1" dirty="0" smtClean="0">
                <a:ln w="635">
                  <a:noFill/>
                </a:ln>
                <a:solidFill>
                  <a:srgbClr val="F68B33"/>
                </a:solidFill>
              </a:rPr>
              <a:t>Retail</a:t>
            </a:r>
          </a:p>
          <a:p>
            <a:r>
              <a:rPr lang="en-AU" sz="2200" b="1" dirty="0" smtClean="0">
                <a:ln w="635">
                  <a:noFill/>
                </a:ln>
                <a:solidFill>
                  <a:srgbClr val="F68B33"/>
                </a:solidFill>
              </a:rPr>
              <a:t> 21.4</a:t>
            </a:r>
          </a:p>
        </p:txBody>
      </p:sp>
      <p:sp>
        <p:nvSpPr>
          <p:cNvPr id="11" name="TextBox 10"/>
          <p:cNvSpPr txBox="1"/>
          <p:nvPr/>
        </p:nvSpPr>
        <p:spPr>
          <a:xfrm>
            <a:off x="6969224" y="5973202"/>
            <a:ext cx="1114088" cy="677108"/>
          </a:xfrm>
          <a:prstGeom prst="rect">
            <a:avLst/>
          </a:prstGeom>
          <a:noFill/>
        </p:spPr>
        <p:txBody>
          <a:bodyPr wrap="none" lIns="0" tIns="0" rIns="0" bIns="0" rtlCol="0">
            <a:spAutoFit/>
          </a:bodyPr>
          <a:lstStyle/>
          <a:p>
            <a:r>
              <a:rPr lang="en-AU" sz="2200" b="1" dirty="0" smtClean="0">
                <a:ln w="635">
                  <a:noFill/>
                </a:ln>
                <a:solidFill>
                  <a:schemeClr val="bg2"/>
                </a:solidFill>
              </a:rPr>
              <a:t>Network</a:t>
            </a:r>
          </a:p>
          <a:p>
            <a:pPr algn="ctr"/>
            <a:r>
              <a:rPr lang="en-AU" sz="2200" b="1" dirty="0" smtClean="0">
                <a:ln w="635">
                  <a:noFill/>
                </a:ln>
                <a:solidFill>
                  <a:schemeClr val="bg2"/>
                </a:solidFill>
              </a:rPr>
              <a:t>52.0</a:t>
            </a:r>
          </a:p>
        </p:txBody>
      </p:sp>
      <p:sp>
        <p:nvSpPr>
          <p:cNvPr id="12" name="Rectangle 11"/>
          <p:cNvSpPr/>
          <p:nvPr/>
        </p:nvSpPr>
        <p:spPr>
          <a:xfrm>
            <a:off x="7761319" y="1364690"/>
            <a:ext cx="1397819" cy="677108"/>
          </a:xfrm>
          <a:prstGeom prst="rect">
            <a:avLst/>
          </a:prstGeom>
        </p:spPr>
        <p:txBody>
          <a:bodyPr wrap="none" lIns="0" tIns="0" rIns="0" bIns="0">
            <a:spAutoFit/>
          </a:bodyPr>
          <a:lstStyle/>
          <a:p>
            <a:pPr algn="r"/>
            <a:r>
              <a:rPr lang="en-AU" sz="2200" b="1" dirty="0" smtClean="0">
                <a:ln w="635">
                  <a:noFill/>
                </a:ln>
                <a:solidFill>
                  <a:schemeClr val="tx2"/>
                </a:solidFill>
              </a:rPr>
              <a:t>Wholesale</a:t>
            </a:r>
          </a:p>
          <a:p>
            <a:pPr algn="r"/>
            <a:r>
              <a:rPr lang="en-AU" sz="2200" b="1" dirty="0" smtClean="0">
                <a:ln w="635">
                  <a:noFill/>
                </a:ln>
                <a:solidFill>
                  <a:schemeClr val="tx2"/>
                </a:solidFill>
              </a:rPr>
              <a:t>21.5 </a:t>
            </a:r>
            <a:endParaRPr lang="en-AU" sz="2200" b="1" dirty="0">
              <a:ln w="635">
                <a:noFill/>
              </a:ln>
              <a:solidFill>
                <a:schemeClr val="tx2"/>
              </a:solidFill>
            </a:endParaRPr>
          </a:p>
        </p:txBody>
      </p:sp>
      <p:sp>
        <p:nvSpPr>
          <p:cNvPr id="13" name="TextBox 12"/>
          <p:cNvSpPr txBox="1"/>
          <p:nvPr/>
        </p:nvSpPr>
        <p:spPr>
          <a:xfrm>
            <a:off x="923100" y="349533"/>
            <a:ext cx="3294300" cy="677108"/>
          </a:xfrm>
          <a:prstGeom prst="rect">
            <a:avLst/>
          </a:prstGeom>
          <a:noFill/>
        </p:spPr>
        <p:txBody>
          <a:bodyPr wrap="none" lIns="0" tIns="0" rIns="0" bIns="0" rtlCol="0">
            <a:spAutoFit/>
          </a:bodyPr>
          <a:lstStyle/>
          <a:p>
            <a:r>
              <a:rPr lang="en-AU" sz="2200" b="1" dirty="0" smtClean="0">
                <a:ln w="635">
                  <a:noFill/>
                </a:ln>
                <a:solidFill>
                  <a:srgbClr val="000000"/>
                </a:solidFill>
              </a:rPr>
              <a:t>Wholesale price: $4/GJ</a:t>
            </a:r>
          </a:p>
          <a:p>
            <a:pPr algn="ctr"/>
            <a:r>
              <a:rPr lang="en-AU" sz="2200" b="1" dirty="0" smtClean="0">
                <a:ln w="635">
                  <a:noFill/>
                </a:ln>
                <a:solidFill>
                  <a:srgbClr val="000000"/>
                </a:solidFill>
              </a:rPr>
              <a:t>(total bill: $947)</a:t>
            </a:r>
          </a:p>
        </p:txBody>
      </p:sp>
      <p:sp>
        <p:nvSpPr>
          <p:cNvPr id="14" name="TextBox 13"/>
          <p:cNvSpPr txBox="1"/>
          <p:nvPr/>
        </p:nvSpPr>
        <p:spPr>
          <a:xfrm>
            <a:off x="5979370" y="332656"/>
            <a:ext cx="3372846" cy="677108"/>
          </a:xfrm>
          <a:prstGeom prst="rect">
            <a:avLst/>
          </a:prstGeom>
          <a:noFill/>
        </p:spPr>
        <p:txBody>
          <a:bodyPr wrap="none" lIns="0" tIns="0" rIns="0" bIns="0" rtlCol="0">
            <a:spAutoFit/>
          </a:bodyPr>
          <a:lstStyle/>
          <a:p>
            <a:r>
              <a:rPr lang="en-AU" sz="2200" b="1" dirty="0" smtClean="0">
                <a:ln w="635">
                  <a:noFill/>
                </a:ln>
                <a:solidFill>
                  <a:srgbClr val="000000"/>
                </a:solidFill>
              </a:rPr>
              <a:t>Wholesale price: $9/GJ</a:t>
            </a:r>
          </a:p>
          <a:p>
            <a:pPr algn="ctr"/>
            <a:r>
              <a:rPr lang="en-AU" sz="2200" b="1" dirty="0" smtClean="0">
                <a:ln w="635">
                  <a:noFill/>
                </a:ln>
                <a:solidFill>
                  <a:srgbClr val="000000"/>
                </a:solidFill>
              </a:rPr>
              <a:t>(total bill: $1075)</a:t>
            </a:r>
          </a:p>
        </p:txBody>
      </p:sp>
    </p:spTree>
    <p:extLst>
      <p:ext uri="{BB962C8B-B14F-4D97-AF65-F5344CB8AC3E}">
        <p14:creationId xmlns:p14="http://schemas.microsoft.com/office/powerpoint/2010/main" val="884569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extLst>
              <p:ext uri="{D42A27DB-BD31-4B8C-83A1-F6EECF244321}">
                <p14:modId xmlns:p14="http://schemas.microsoft.com/office/powerpoint/2010/main" val="3435300548"/>
              </p:ext>
            </p:extLst>
          </p:nvPr>
        </p:nvGraphicFramePr>
        <p:xfrm>
          <a:off x="4880992" y="-63217"/>
          <a:ext cx="5025008" cy="6921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p:cNvGraphicFramePr/>
          <p:nvPr>
            <p:extLst>
              <p:ext uri="{D42A27DB-BD31-4B8C-83A1-F6EECF244321}">
                <p14:modId xmlns:p14="http://schemas.microsoft.com/office/powerpoint/2010/main" val="60627591"/>
              </p:ext>
            </p:extLst>
          </p:nvPr>
        </p:nvGraphicFramePr>
        <p:xfrm>
          <a:off x="0" y="-63217"/>
          <a:ext cx="5025008" cy="6921217"/>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p:cNvSpPr txBox="1"/>
          <p:nvPr/>
        </p:nvSpPr>
        <p:spPr>
          <a:xfrm>
            <a:off x="704534" y="1428647"/>
            <a:ext cx="1585370" cy="677108"/>
          </a:xfrm>
          <a:prstGeom prst="rect">
            <a:avLst/>
          </a:prstGeom>
          <a:noFill/>
        </p:spPr>
        <p:txBody>
          <a:bodyPr wrap="none" lIns="0" tIns="0" rIns="0" bIns="0" rtlCol="0">
            <a:spAutoFit/>
          </a:bodyPr>
          <a:lstStyle/>
          <a:p>
            <a:r>
              <a:rPr lang="en-AU" sz="2200" dirty="0" smtClean="0">
                <a:ln w="635">
                  <a:noFill/>
                </a:ln>
              </a:rPr>
              <a:t>Green Costs</a:t>
            </a:r>
          </a:p>
          <a:p>
            <a:pPr algn="r"/>
            <a:r>
              <a:rPr lang="en-AU" sz="2200" dirty="0" smtClean="0">
                <a:ln w="635">
                  <a:noFill/>
                </a:ln>
              </a:rPr>
              <a:t>5.8</a:t>
            </a:r>
          </a:p>
        </p:txBody>
      </p:sp>
      <p:sp>
        <p:nvSpPr>
          <p:cNvPr id="4" name="TextBox 3"/>
          <p:cNvSpPr txBox="1"/>
          <p:nvPr/>
        </p:nvSpPr>
        <p:spPr>
          <a:xfrm>
            <a:off x="128471" y="2423324"/>
            <a:ext cx="721351" cy="677108"/>
          </a:xfrm>
          <a:prstGeom prst="rect">
            <a:avLst/>
          </a:prstGeom>
          <a:noFill/>
        </p:spPr>
        <p:txBody>
          <a:bodyPr wrap="none" lIns="0" tIns="0" rIns="0" bIns="0" rtlCol="0">
            <a:spAutoFit/>
          </a:bodyPr>
          <a:lstStyle/>
          <a:p>
            <a:r>
              <a:rPr lang="en-AU" sz="2200" dirty="0" smtClean="0">
                <a:ln w="635">
                  <a:noFill/>
                </a:ln>
              </a:rPr>
              <a:t>Retail</a:t>
            </a:r>
          </a:p>
          <a:p>
            <a:r>
              <a:rPr lang="en-AU" sz="2200" dirty="0" smtClean="0">
                <a:ln w="635">
                  <a:noFill/>
                </a:ln>
              </a:rPr>
              <a:t> 24.3</a:t>
            </a:r>
          </a:p>
        </p:txBody>
      </p:sp>
      <p:sp>
        <p:nvSpPr>
          <p:cNvPr id="5" name="TextBox 4"/>
          <p:cNvSpPr txBox="1"/>
          <p:nvPr/>
        </p:nvSpPr>
        <p:spPr>
          <a:xfrm>
            <a:off x="1928664" y="5973202"/>
            <a:ext cx="1035540" cy="677108"/>
          </a:xfrm>
          <a:prstGeom prst="rect">
            <a:avLst/>
          </a:prstGeom>
          <a:noFill/>
        </p:spPr>
        <p:txBody>
          <a:bodyPr wrap="none" lIns="0" tIns="0" rIns="0" bIns="0" rtlCol="0">
            <a:spAutoFit/>
          </a:bodyPr>
          <a:lstStyle/>
          <a:p>
            <a:r>
              <a:rPr lang="en-AU" sz="2200" dirty="0" smtClean="0">
                <a:ln w="635">
                  <a:noFill/>
                </a:ln>
              </a:rPr>
              <a:t>Network</a:t>
            </a:r>
          </a:p>
          <a:p>
            <a:pPr algn="ctr"/>
            <a:r>
              <a:rPr lang="en-AU" sz="2200" dirty="0" smtClean="0">
                <a:ln w="635">
                  <a:noFill/>
                </a:ln>
              </a:rPr>
              <a:t>59.1</a:t>
            </a:r>
          </a:p>
        </p:txBody>
      </p:sp>
      <p:sp>
        <p:nvSpPr>
          <p:cNvPr id="7" name="Rectangle 6"/>
          <p:cNvSpPr/>
          <p:nvPr/>
        </p:nvSpPr>
        <p:spPr>
          <a:xfrm>
            <a:off x="2792760" y="1743780"/>
            <a:ext cx="1397819" cy="677108"/>
          </a:xfrm>
          <a:prstGeom prst="rect">
            <a:avLst/>
          </a:prstGeom>
        </p:spPr>
        <p:txBody>
          <a:bodyPr wrap="none" lIns="0" tIns="0" rIns="0" bIns="0">
            <a:spAutoFit/>
          </a:bodyPr>
          <a:lstStyle/>
          <a:p>
            <a:pPr algn="r"/>
            <a:r>
              <a:rPr lang="en-AU" sz="2200" b="1" dirty="0" smtClean="0">
                <a:ln w="635">
                  <a:noFill/>
                </a:ln>
                <a:solidFill>
                  <a:schemeClr val="accent1"/>
                </a:solidFill>
              </a:rPr>
              <a:t>Wholesale</a:t>
            </a:r>
          </a:p>
          <a:p>
            <a:pPr algn="r"/>
            <a:r>
              <a:rPr lang="en-AU" sz="2200" b="1" dirty="0" smtClean="0">
                <a:ln w="635">
                  <a:noFill/>
                </a:ln>
                <a:solidFill>
                  <a:schemeClr val="accent1"/>
                </a:solidFill>
              </a:rPr>
              <a:t>10.8 </a:t>
            </a:r>
            <a:endParaRPr lang="en-AU" sz="2200" b="1" dirty="0">
              <a:ln w="635">
                <a:noFill/>
              </a:ln>
              <a:solidFill>
                <a:schemeClr val="accent1"/>
              </a:solidFill>
            </a:endParaRPr>
          </a:p>
        </p:txBody>
      </p:sp>
      <p:sp>
        <p:nvSpPr>
          <p:cNvPr id="9" name="TextBox 8"/>
          <p:cNvSpPr txBox="1"/>
          <p:nvPr/>
        </p:nvSpPr>
        <p:spPr>
          <a:xfrm>
            <a:off x="5745092" y="1428647"/>
            <a:ext cx="1679947" cy="677108"/>
          </a:xfrm>
          <a:prstGeom prst="rect">
            <a:avLst/>
          </a:prstGeom>
          <a:noFill/>
        </p:spPr>
        <p:txBody>
          <a:bodyPr wrap="none" lIns="0" tIns="0" rIns="0" bIns="0" rtlCol="0">
            <a:spAutoFit/>
          </a:bodyPr>
          <a:lstStyle/>
          <a:p>
            <a:r>
              <a:rPr lang="en-AU" sz="2200" dirty="0" smtClean="0">
                <a:ln w="635">
                  <a:noFill/>
                </a:ln>
              </a:rPr>
              <a:t>Green Costs</a:t>
            </a:r>
          </a:p>
          <a:p>
            <a:pPr algn="r"/>
            <a:r>
              <a:rPr lang="en-AU" sz="2200" dirty="0" smtClean="0">
                <a:ln w="635">
                  <a:noFill/>
                </a:ln>
              </a:rPr>
              <a:t>5.1 </a:t>
            </a:r>
          </a:p>
        </p:txBody>
      </p:sp>
      <p:sp>
        <p:nvSpPr>
          <p:cNvPr id="10" name="TextBox 9"/>
          <p:cNvSpPr txBox="1"/>
          <p:nvPr/>
        </p:nvSpPr>
        <p:spPr>
          <a:xfrm>
            <a:off x="5149981" y="2423324"/>
            <a:ext cx="721351" cy="677108"/>
          </a:xfrm>
          <a:prstGeom prst="rect">
            <a:avLst/>
          </a:prstGeom>
          <a:noFill/>
        </p:spPr>
        <p:txBody>
          <a:bodyPr wrap="none" lIns="0" tIns="0" rIns="0" bIns="0" rtlCol="0">
            <a:spAutoFit/>
          </a:bodyPr>
          <a:lstStyle/>
          <a:p>
            <a:r>
              <a:rPr lang="en-AU" sz="2200" dirty="0" smtClean="0">
                <a:ln w="635">
                  <a:noFill/>
                </a:ln>
              </a:rPr>
              <a:t>Retail</a:t>
            </a:r>
          </a:p>
          <a:p>
            <a:r>
              <a:rPr lang="en-AU" sz="2200" dirty="0" smtClean="0">
                <a:ln w="635">
                  <a:noFill/>
                </a:ln>
              </a:rPr>
              <a:t> 21.4</a:t>
            </a:r>
          </a:p>
        </p:txBody>
      </p:sp>
      <p:sp>
        <p:nvSpPr>
          <p:cNvPr id="11" name="TextBox 10"/>
          <p:cNvSpPr txBox="1"/>
          <p:nvPr/>
        </p:nvSpPr>
        <p:spPr>
          <a:xfrm>
            <a:off x="6969224" y="5973202"/>
            <a:ext cx="1035540" cy="677108"/>
          </a:xfrm>
          <a:prstGeom prst="rect">
            <a:avLst/>
          </a:prstGeom>
          <a:noFill/>
        </p:spPr>
        <p:txBody>
          <a:bodyPr wrap="none" lIns="0" tIns="0" rIns="0" bIns="0" rtlCol="0">
            <a:spAutoFit/>
          </a:bodyPr>
          <a:lstStyle/>
          <a:p>
            <a:r>
              <a:rPr lang="en-AU" sz="2200" dirty="0" smtClean="0">
                <a:ln w="635">
                  <a:noFill/>
                </a:ln>
              </a:rPr>
              <a:t>Network</a:t>
            </a:r>
          </a:p>
          <a:p>
            <a:pPr algn="ctr"/>
            <a:r>
              <a:rPr lang="en-AU" sz="2200" dirty="0" smtClean="0">
                <a:ln w="635">
                  <a:noFill/>
                </a:ln>
              </a:rPr>
              <a:t>52.0</a:t>
            </a:r>
          </a:p>
        </p:txBody>
      </p:sp>
      <p:sp>
        <p:nvSpPr>
          <p:cNvPr id="12" name="Rectangle 11"/>
          <p:cNvSpPr/>
          <p:nvPr/>
        </p:nvSpPr>
        <p:spPr>
          <a:xfrm>
            <a:off x="7761319" y="1743780"/>
            <a:ext cx="1397819" cy="677108"/>
          </a:xfrm>
          <a:prstGeom prst="rect">
            <a:avLst/>
          </a:prstGeom>
        </p:spPr>
        <p:txBody>
          <a:bodyPr wrap="none" lIns="0" tIns="0" rIns="0" bIns="0">
            <a:spAutoFit/>
          </a:bodyPr>
          <a:lstStyle/>
          <a:p>
            <a:pPr algn="r"/>
            <a:r>
              <a:rPr lang="en-AU" sz="2200" b="1" dirty="0" smtClean="0">
                <a:ln w="635">
                  <a:noFill/>
                </a:ln>
                <a:solidFill>
                  <a:schemeClr val="accent1"/>
                </a:solidFill>
              </a:rPr>
              <a:t>Wholesale</a:t>
            </a:r>
          </a:p>
          <a:p>
            <a:pPr algn="r"/>
            <a:r>
              <a:rPr lang="en-AU" sz="2200" b="1" dirty="0" smtClean="0">
                <a:ln w="635">
                  <a:noFill/>
                </a:ln>
                <a:solidFill>
                  <a:schemeClr val="accent1"/>
                </a:solidFill>
              </a:rPr>
              <a:t>21.5 </a:t>
            </a:r>
            <a:endParaRPr lang="en-AU" sz="2200" b="1" dirty="0">
              <a:ln w="635">
                <a:noFill/>
              </a:ln>
              <a:solidFill>
                <a:schemeClr val="accent1"/>
              </a:solidFill>
            </a:endParaRPr>
          </a:p>
        </p:txBody>
      </p:sp>
      <p:sp>
        <p:nvSpPr>
          <p:cNvPr id="13" name="TextBox 12"/>
          <p:cNvSpPr txBox="1"/>
          <p:nvPr/>
        </p:nvSpPr>
        <p:spPr>
          <a:xfrm>
            <a:off x="923100" y="349533"/>
            <a:ext cx="3294300" cy="677108"/>
          </a:xfrm>
          <a:prstGeom prst="rect">
            <a:avLst/>
          </a:prstGeom>
          <a:noFill/>
        </p:spPr>
        <p:txBody>
          <a:bodyPr wrap="none" lIns="0" tIns="0" rIns="0" bIns="0" rtlCol="0">
            <a:spAutoFit/>
          </a:bodyPr>
          <a:lstStyle/>
          <a:p>
            <a:r>
              <a:rPr lang="en-AU" sz="2200" b="1" dirty="0" smtClean="0">
                <a:ln w="635">
                  <a:noFill/>
                </a:ln>
                <a:solidFill>
                  <a:srgbClr val="000000"/>
                </a:solidFill>
              </a:rPr>
              <a:t>Wholesale price: $4/GJ</a:t>
            </a:r>
          </a:p>
          <a:p>
            <a:pPr algn="ctr"/>
            <a:r>
              <a:rPr lang="en-AU" sz="2200" b="1" dirty="0" smtClean="0">
                <a:ln w="635">
                  <a:noFill/>
                </a:ln>
                <a:solidFill>
                  <a:srgbClr val="000000"/>
                </a:solidFill>
              </a:rPr>
              <a:t>(total bill: $947)</a:t>
            </a:r>
          </a:p>
        </p:txBody>
      </p:sp>
      <p:sp>
        <p:nvSpPr>
          <p:cNvPr id="14" name="TextBox 13"/>
          <p:cNvSpPr txBox="1"/>
          <p:nvPr/>
        </p:nvSpPr>
        <p:spPr>
          <a:xfrm>
            <a:off x="5979370" y="332656"/>
            <a:ext cx="3372846" cy="677108"/>
          </a:xfrm>
          <a:prstGeom prst="rect">
            <a:avLst/>
          </a:prstGeom>
          <a:noFill/>
        </p:spPr>
        <p:txBody>
          <a:bodyPr wrap="none" lIns="0" tIns="0" rIns="0" bIns="0" rtlCol="0">
            <a:spAutoFit/>
          </a:bodyPr>
          <a:lstStyle/>
          <a:p>
            <a:r>
              <a:rPr lang="en-AU" sz="2200" b="1" dirty="0" smtClean="0">
                <a:ln w="635">
                  <a:noFill/>
                </a:ln>
                <a:solidFill>
                  <a:srgbClr val="000000"/>
                </a:solidFill>
              </a:rPr>
              <a:t>Wholesale price: $9/GJ</a:t>
            </a:r>
          </a:p>
          <a:p>
            <a:pPr algn="ctr"/>
            <a:r>
              <a:rPr lang="en-AU" sz="2200" b="1" dirty="0" smtClean="0">
                <a:ln w="635">
                  <a:noFill/>
                </a:ln>
                <a:solidFill>
                  <a:srgbClr val="000000"/>
                </a:solidFill>
              </a:rPr>
              <a:t>(total bill: $1075)</a:t>
            </a:r>
          </a:p>
        </p:txBody>
      </p:sp>
    </p:spTree>
    <p:extLst>
      <p:ext uri="{BB962C8B-B14F-4D97-AF65-F5344CB8AC3E}">
        <p14:creationId xmlns:p14="http://schemas.microsoft.com/office/powerpoint/2010/main" val="19706644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31834" y="572268"/>
            <a:ext cx="2138406" cy="369332"/>
          </a:xfrm>
        </p:spPr>
        <p:txBody>
          <a:bodyPr wrap="none" lIns="0" tIns="0" rIns="0" bIns="0">
            <a:spAutoFit/>
          </a:bodyPr>
          <a:lstStyle/>
          <a:p>
            <a:r>
              <a:rPr lang="en-AU" sz="2400" dirty="0"/>
              <a:t>Waterfall chart</a:t>
            </a:r>
          </a:p>
        </p:txBody>
      </p:sp>
      <p:sp>
        <p:nvSpPr>
          <p:cNvPr id="3" name="Content Placeholder 2"/>
          <p:cNvSpPr>
            <a:spLocks noGrp="1"/>
          </p:cNvSpPr>
          <p:nvPr>
            <p:ph idx="1"/>
          </p:nvPr>
        </p:nvSpPr>
        <p:spPr>
          <a:xfrm>
            <a:off x="498232" y="1076324"/>
            <a:ext cx="8642349" cy="5305004"/>
          </a:xfrm>
        </p:spPr>
        <p:txBody>
          <a:bodyPr/>
          <a:lstStyle/>
          <a:p>
            <a:pPr marL="285750" indent="-285750">
              <a:lnSpc>
                <a:spcPct val="130000"/>
              </a:lnSpc>
              <a:spcAft>
                <a:spcPts val="600"/>
              </a:spcAft>
              <a:buFont typeface="Arial" panose="020B0604020202020204" pitchFamily="34" charset="0"/>
              <a:buChar char="•"/>
            </a:pPr>
            <a:r>
              <a:rPr lang="en-AU" sz="1600" dirty="0"/>
              <a:t>used for showing how components aggregate to a total. Usually better than a pie chart for this purpose as it indicates both actual values and percentages</a:t>
            </a:r>
          </a:p>
          <a:p>
            <a:pPr marL="285750" indent="-285750">
              <a:lnSpc>
                <a:spcPct val="130000"/>
              </a:lnSpc>
              <a:spcAft>
                <a:spcPts val="600"/>
              </a:spcAft>
              <a:buFont typeface="Arial" panose="020B0604020202020204" pitchFamily="34" charset="0"/>
              <a:buChar char="•"/>
            </a:pPr>
            <a:r>
              <a:rPr lang="en-AU" sz="1600" dirty="0"/>
              <a:t>not a default chart in PowerPoint — created using a stacked column chart where some components are whited out (no fill, no border)</a:t>
            </a:r>
          </a:p>
          <a:p>
            <a:pPr marL="285750" indent="-285750">
              <a:lnSpc>
                <a:spcPct val="130000"/>
              </a:lnSpc>
              <a:spcAft>
                <a:spcPts val="600"/>
              </a:spcAft>
              <a:buFont typeface="Arial" panose="020B0604020202020204" pitchFamily="34" charset="0"/>
              <a:buChar char="•"/>
            </a:pPr>
            <a:r>
              <a:rPr lang="en-AU" sz="1600" dirty="0"/>
              <a:t>column width set to 20% (rule of thumb – set higher when there are few categories)</a:t>
            </a:r>
          </a:p>
          <a:p>
            <a:pPr marL="285750" indent="-285750">
              <a:lnSpc>
                <a:spcPct val="130000"/>
              </a:lnSpc>
              <a:spcAft>
                <a:spcPts val="600"/>
              </a:spcAft>
              <a:buFont typeface="Arial" panose="020B0604020202020204" pitchFamily="34" charset="0"/>
              <a:buChar char="•"/>
            </a:pPr>
            <a:r>
              <a:rPr lang="en-AU" sz="1600" dirty="0"/>
              <a:t>dotted line between bars created with error bars (layout tab, error bars)</a:t>
            </a:r>
          </a:p>
          <a:p>
            <a:pPr marL="285750" indent="-285750">
              <a:lnSpc>
                <a:spcPct val="130000"/>
              </a:lnSpc>
              <a:spcAft>
                <a:spcPts val="600"/>
              </a:spcAft>
              <a:buFont typeface="Arial" panose="020B0604020202020204" pitchFamily="34" charset="0"/>
              <a:buChar char="•"/>
            </a:pPr>
            <a:r>
              <a:rPr lang="en-AU" sz="1600" dirty="0"/>
              <a:t>can incorporate both positive and negative values</a:t>
            </a:r>
          </a:p>
        </p:txBody>
      </p:sp>
      <p:pic>
        <p:nvPicPr>
          <p:cNvPr id="5" name="Picture 8" descr="GrattanLogo"/>
          <p:cNvPicPr>
            <a:picLocks noChangeAspect="1" noChangeArrowheads="1"/>
          </p:cNvPicPr>
          <p:nvPr/>
        </p:nvPicPr>
        <p:blipFill>
          <a:blip r:embed="rId3"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20623350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497324542"/>
              </p:ext>
            </p:extLst>
          </p:nvPr>
        </p:nvGraphicFramePr>
        <p:xfrm>
          <a:off x="-15279" y="0"/>
          <a:ext cx="9921279"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337793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4202628260"/>
              </p:ext>
            </p:extLst>
          </p:nvPr>
        </p:nvGraphicFramePr>
        <p:xfrm>
          <a:off x="-15279" y="0"/>
          <a:ext cx="9921279"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3234335" y="983164"/>
            <a:ext cx="1637133" cy="338554"/>
          </a:xfrm>
          <a:prstGeom prst="rect">
            <a:avLst/>
          </a:prstGeom>
          <a:noFill/>
        </p:spPr>
        <p:txBody>
          <a:bodyPr wrap="square" lIns="0" tIns="0" rIns="0" bIns="0" rtlCol="0">
            <a:spAutoFit/>
          </a:bodyPr>
          <a:lstStyle/>
          <a:p>
            <a:pPr algn="ctr"/>
            <a:r>
              <a:rPr lang="en-AU" sz="2200" dirty="0" smtClean="0">
                <a:ln w="635">
                  <a:noFill/>
                </a:ln>
                <a:solidFill>
                  <a:schemeClr val="bg1"/>
                </a:solidFill>
                <a:latin typeface="+mn-lt"/>
              </a:rPr>
              <a:t>83%</a:t>
            </a:r>
          </a:p>
        </p:txBody>
      </p:sp>
      <p:sp>
        <p:nvSpPr>
          <p:cNvPr id="17" name="TextBox 16"/>
          <p:cNvSpPr txBox="1"/>
          <p:nvPr/>
        </p:nvSpPr>
        <p:spPr>
          <a:xfrm>
            <a:off x="5529065" y="4852546"/>
            <a:ext cx="1637133" cy="338554"/>
          </a:xfrm>
          <a:prstGeom prst="rect">
            <a:avLst/>
          </a:prstGeom>
          <a:noFill/>
        </p:spPr>
        <p:txBody>
          <a:bodyPr wrap="square" lIns="0" tIns="0" rIns="0" bIns="0" rtlCol="0">
            <a:spAutoFit/>
          </a:bodyPr>
          <a:lstStyle/>
          <a:p>
            <a:pPr algn="ctr"/>
            <a:r>
              <a:rPr lang="en-AU" sz="2200" dirty="0" smtClean="0">
                <a:ln w="635">
                  <a:noFill/>
                </a:ln>
                <a:latin typeface="+mn-lt"/>
              </a:rPr>
              <a:t>10%</a:t>
            </a:r>
          </a:p>
        </p:txBody>
      </p:sp>
      <p:sp>
        <p:nvSpPr>
          <p:cNvPr id="18" name="TextBox 17"/>
          <p:cNvSpPr txBox="1"/>
          <p:nvPr/>
        </p:nvSpPr>
        <p:spPr>
          <a:xfrm>
            <a:off x="7808937" y="5322694"/>
            <a:ext cx="1637133" cy="338554"/>
          </a:xfrm>
          <a:prstGeom prst="rect">
            <a:avLst/>
          </a:prstGeom>
          <a:noFill/>
        </p:spPr>
        <p:txBody>
          <a:bodyPr wrap="square" lIns="0" tIns="0" rIns="0" bIns="0" rtlCol="0">
            <a:spAutoFit/>
          </a:bodyPr>
          <a:lstStyle/>
          <a:p>
            <a:pPr algn="ctr"/>
            <a:r>
              <a:rPr lang="en-AU" sz="2200" dirty="0">
                <a:ln w="635">
                  <a:noFill/>
                </a:ln>
                <a:latin typeface="+mn-lt"/>
              </a:rPr>
              <a:t>7</a:t>
            </a:r>
            <a:r>
              <a:rPr lang="en-AU" sz="2200" dirty="0" smtClean="0">
                <a:ln w="635">
                  <a:noFill/>
                </a:ln>
                <a:latin typeface="+mn-lt"/>
              </a:rPr>
              <a:t>%</a:t>
            </a:r>
          </a:p>
        </p:txBody>
      </p:sp>
    </p:spTree>
    <p:extLst>
      <p:ext uri="{BB962C8B-B14F-4D97-AF65-F5344CB8AC3E}">
        <p14:creationId xmlns:p14="http://schemas.microsoft.com/office/powerpoint/2010/main" val="17988678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1118369058"/>
              </p:ext>
            </p:extLst>
          </p:nvPr>
        </p:nvGraphicFramePr>
        <p:xfrm>
          <a:off x="-15279" y="0"/>
          <a:ext cx="9921279" cy="6858000"/>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Group 12"/>
          <p:cNvGrpSpPr/>
          <p:nvPr/>
        </p:nvGrpSpPr>
        <p:grpSpPr>
          <a:xfrm>
            <a:off x="5154168" y="188640"/>
            <a:ext cx="2916000" cy="144000"/>
            <a:chOff x="272480" y="226800"/>
            <a:chExt cx="2880320" cy="144000"/>
          </a:xfrm>
        </p:grpSpPr>
        <p:cxnSp>
          <p:nvCxnSpPr>
            <p:cNvPr id="14" name="Straight Connector 13"/>
            <p:cNvCxnSpPr/>
            <p:nvPr/>
          </p:nvCxnSpPr>
          <p:spPr bwMode="auto">
            <a:xfrm>
              <a:off x="272480" y="226800"/>
              <a:ext cx="2880320" cy="0"/>
            </a:xfrm>
            <a:prstGeom prst="line">
              <a:avLst/>
            </a:prstGeom>
            <a:solidFill>
              <a:schemeClr val="accent1"/>
            </a:solidFill>
            <a:ln w="9525" cap="flat" cmpd="sng" algn="ctr">
              <a:solidFill>
                <a:schemeClr val="tx2"/>
              </a:solidFill>
              <a:prstDash val="solid"/>
              <a:round/>
              <a:headEnd type="none" w="med" len="med"/>
              <a:tailEnd type="none" w="med" len="med"/>
            </a:ln>
            <a:effectLst/>
          </p:spPr>
        </p:cxnSp>
        <p:cxnSp>
          <p:nvCxnSpPr>
            <p:cNvPr id="15" name="Straight Connector 14"/>
            <p:cNvCxnSpPr/>
            <p:nvPr/>
          </p:nvCxnSpPr>
          <p:spPr bwMode="auto">
            <a:xfrm>
              <a:off x="272480" y="226800"/>
              <a:ext cx="0" cy="144000"/>
            </a:xfrm>
            <a:prstGeom prst="line">
              <a:avLst/>
            </a:prstGeom>
            <a:solidFill>
              <a:schemeClr val="accent1"/>
            </a:solidFill>
            <a:ln w="9525" cap="flat" cmpd="sng" algn="ctr">
              <a:solidFill>
                <a:schemeClr val="tx2"/>
              </a:solidFill>
              <a:prstDash val="solid"/>
              <a:round/>
              <a:headEnd type="none" w="med" len="med"/>
              <a:tailEnd type="none" w="med" len="med"/>
            </a:ln>
            <a:effectLst/>
          </p:spPr>
        </p:cxnSp>
        <p:cxnSp>
          <p:nvCxnSpPr>
            <p:cNvPr id="16" name="Straight Connector 15"/>
            <p:cNvCxnSpPr/>
            <p:nvPr/>
          </p:nvCxnSpPr>
          <p:spPr bwMode="auto">
            <a:xfrm>
              <a:off x="3152800" y="226800"/>
              <a:ext cx="0" cy="144000"/>
            </a:xfrm>
            <a:prstGeom prst="line">
              <a:avLst/>
            </a:prstGeom>
            <a:solidFill>
              <a:schemeClr val="accent1"/>
            </a:solidFill>
            <a:ln w="9525" cap="flat" cmpd="sng" algn="ctr">
              <a:solidFill>
                <a:schemeClr val="tx2"/>
              </a:solidFill>
              <a:prstDash val="solid"/>
              <a:round/>
              <a:headEnd type="none" w="med" len="med"/>
              <a:tailEnd type="none" w="med" len="med"/>
            </a:ln>
            <a:effectLst/>
          </p:spPr>
        </p:cxnSp>
      </p:grpSp>
      <p:grpSp>
        <p:nvGrpSpPr>
          <p:cNvPr id="24" name="Group 23"/>
          <p:cNvGrpSpPr/>
          <p:nvPr/>
        </p:nvGrpSpPr>
        <p:grpSpPr>
          <a:xfrm>
            <a:off x="397950" y="188640"/>
            <a:ext cx="4492800" cy="144000"/>
            <a:chOff x="272480" y="226800"/>
            <a:chExt cx="2880320" cy="144000"/>
          </a:xfrm>
        </p:grpSpPr>
        <p:cxnSp>
          <p:nvCxnSpPr>
            <p:cNvPr id="25" name="Straight Connector 24"/>
            <p:cNvCxnSpPr/>
            <p:nvPr/>
          </p:nvCxnSpPr>
          <p:spPr bwMode="auto">
            <a:xfrm>
              <a:off x="272480" y="226800"/>
              <a:ext cx="2880320" cy="0"/>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cxnSp>
          <p:nvCxnSpPr>
            <p:cNvPr id="26" name="Straight Connector 25"/>
            <p:cNvCxnSpPr/>
            <p:nvPr/>
          </p:nvCxnSpPr>
          <p:spPr bwMode="auto">
            <a:xfrm>
              <a:off x="272480" y="226800"/>
              <a:ext cx="0" cy="144000"/>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cxnSp>
          <p:nvCxnSpPr>
            <p:cNvPr id="27" name="Straight Connector 26"/>
            <p:cNvCxnSpPr/>
            <p:nvPr/>
          </p:nvCxnSpPr>
          <p:spPr bwMode="auto">
            <a:xfrm>
              <a:off x="3152800" y="226800"/>
              <a:ext cx="0" cy="144000"/>
            </a:xfrm>
            <a:prstGeom prst="line">
              <a:avLst/>
            </a:prstGeom>
            <a:solidFill>
              <a:schemeClr val="accent1"/>
            </a:solidFill>
            <a:ln w="9525" cap="flat" cmpd="sng" algn="ctr">
              <a:solidFill>
                <a:schemeClr val="accent2"/>
              </a:solidFill>
              <a:prstDash val="solid"/>
              <a:round/>
              <a:headEnd type="none" w="med" len="med"/>
              <a:tailEnd type="none" w="med" len="med"/>
            </a:ln>
            <a:effectLst/>
          </p:spPr>
        </p:cxnSp>
      </p:grpSp>
      <p:sp>
        <p:nvSpPr>
          <p:cNvPr id="28" name="TextBox 27"/>
          <p:cNvSpPr txBox="1"/>
          <p:nvPr/>
        </p:nvSpPr>
        <p:spPr>
          <a:xfrm>
            <a:off x="6219439" y="10716"/>
            <a:ext cx="785471" cy="338554"/>
          </a:xfrm>
          <a:prstGeom prst="rect">
            <a:avLst/>
          </a:prstGeom>
          <a:solidFill>
            <a:schemeClr val="bg1"/>
          </a:solidFill>
        </p:spPr>
        <p:txBody>
          <a:bodyPr wrap="none" lIns="0" tIns="0" rIns="0" bIns="0" rtlCol="0">
            <a:spAutoFit/>
          </a:bodyPr>
          <a:lstStyle/>
          <a:p>
            <a:pPr algn="ctr"/>
            <a:r>
              <a:rPr lang="en-AU" sz="2200" b="1" dirty="0" smtClean="0">
                <a:solidFill>
                  <a:schemeClr val="tx2"/>
                </a:solidFill>
              </a:rPr>
              <a:t>Costs</a:t>
            </a:r>
          </a:p>
        </p:txBody>
      </p:sp>
      <p:sp>
        <p:nvSpPr>
          <p:cNvPr id="29" name="TextBox 28"/>
          <p:cNvSpPr txBox="1"/>
          <p:nvPr/>
        </p:nvSpPr>
        <p:spPr>
          <a:xfrm>
            <a:off x="2086505" y="10716"/>
            <a:ext cx="1115690" cy="338554"/>
          </a:xfrm>
          <a:prstGeom prst="rect">
            <a:avLst/>
          </a:prstGeom>
          <a:solidFill>
            <a:schemeClr val="bg1"/>
          </a:solidFill>
        </p:spPr>
        <p:txBody>
          <a:bodyPr wrap="none" lIns="0" tIns="0" rIns="0" bIns="0" rtlCol="0">
            <a:spAutoFit/>
          </a:bodyPr>
          <a:lstStyle/>
          <a:p>
            <a:pPr algn="ctr"/>
            <a:r>
              <a:rPr lang="en-AU" sz="2200" b="1" dirty="0" smtClean="0">
                <a:solidFill>
                  <a:schemeClr val="accent2"/>
                </a:solidFill>
              </a:rPr>
              <a:t>Benefits</a:t>
            </a:r>
          </a:p>
        </p:txBody>
      </p:sp>
    </p:spTree>
    <p:extLst>
      <p:ext uri="{BB962C8B-B14F-4D97-AF65-F5344CB8AC3E}">
        <p14:creationId xmlns:p14="http://schemas.microsoft.com/office/powerpoint/2010/main" val="36797076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047986215"/>
              </p:ext>
            </p:extLst>
          </p:nvPr>
        </p:nvGraphicFramePr>
        <p:xfrm>
          <a:off x="-15279" y="0"/>
          <a:ext cx="9921279"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974520" y="3067542"/>
            <a:ext cx="479297" cy="338554"/>
          </a:xfrm>
          <a:prstGeom prst="rect">
            <a:avLst/>
          </a:prstGeom>
          <a:noFill/>
        </p:spPr>
        <p:txBody>
          <a:bodyPr wrap="none" lIns="0" tIns="0" rIns="0" bIns="0" rtlCol="0" anchor="ctr"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dirty="0" smtClean="0">
                <a:solidFill>
                  <a:schemeClr val="bg1"/>
                </a:solidFill>
              </a:rPr>
              <a:t>−41</a:t>
            </a:r>
            <a:endParaRPr lang="en-US" sz="2200" dirty="0">
              <a:solidFill>
                <a:schemeClr val="bg1"/>
              </a:solidFill>
            </a:endParaRPr>
          </a:p>
        </p:txBody>
      </p:sp>
      <p:sp>
        <p:nvSpPr>
          <p:cNvPr id="14" name="TextBox 13"/>
          <p:cNvSpPr txBox="1"/>
          <p:nvPr/>
        </p:nvSpPr>
        <p:spPr>
          <a:xfrm>
            <a:off x="2281761" y="4423470"/>
            <a:ext cx="157094" cy="338554"/>
          </a:xfrm>
          <a:prstGeom prst="rect">
            <a:avLst/>
          </a:prstGeom>
          <a:noFill/>
        </p:spPr>
        <p:txBody>
          <a:bodyPr wrap="none" lIns="0" tIns="0" rIns="0" bIns="0" rtlCol="0" anchor="ctr"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dirty="0" smtClean="0">
                <a:solidFill>
                  <a:srgbClr val="000000"/>
                </a:solidFill>
              </a:rPr>
              <a:t>0</a:t>
            </a:r>
            <a:endParaRPr lang="en-US" sz="2200" dirty="0">
              <a:solidFill>
                <a:srgbClr val="000000"/>
              </a:solidFill>
            </a:endParaRPr>
          </a:p>
        </p:txBody>
      </p:sp>
      <p:sp>
        <p:nvSpPr>
          <p:cNvPr id="15" name="TextBox 14"/>
          <p:cNvSpPr txBox="1"/>
          <p:nvPr/>
        </p:nvSpPr>
        <p:spPr>
          <a:xfrm>
            <a:off x="3343483" y="3650310"/>
            <a:ext cx="314189" cy="338554"/>
          </a:xfrm>
          <a:prstGeom prst="rect">
            <a:avLst/>
          </a:prstGeom>
          <a:noFill/>
        </p:spPr>
        <p:txBody>
          <a:bodyPr wrap="none" lIns="0" tIns="0" rIns="0" bIns="0" rtlCol="0" anchor="ctr"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dirty="0" smtClean="0">
                <a:solidFill>
                  <a:srgbClr val="000000"/>
                </a:solidFill>
              </a:rPr>
              <a:t>25</a:t>
            </a:r>
            <a:endParaRPr lang="en-US" sz="2200" dirty="0">
              <a:solidFill>
                <a:srgbClr val="000000"/>
              </a:solidFill>
            </a:endParaRPr>
          </a:p>
        </p:txBody>
      </p:sp>
      <p:sp>
        <p:nvSpPr>
          <p:cNvPr id="16" name="TextBox 15"/>
          <p:cNvSpPr txBox="1"/>
          <p:nvPr/>
        </p:nvSpPr>
        <p:spPr>
          <a:xfrm>
            <a:off x="4481794" y="2197751"/>
            <a:ext cx="314189" cy="338554"/>
          </a:xfrm>
          <a:prstGeom prst="rect">
            <a:avLst/>
          </a:prstGeom>
          <a:noFill/>
        </p:spPr>
        <p:txBody>
          <a:bodyPr wrap="none" lIns="0" tIns="0" rIns="0" bIns="0" rtlCol="0" anchor="ctr"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dirty="0" smtClean="0">
                <a:solidFill>
                  <a:srgbClr val="000000"/>
                </a:solidFill>
              </a:rPr>
              <a:t>14</a:t>
            </a:r>
            <a:endParaRPr lang="en-US" sz="2200" dirty="0">
              <a:solidFill>
                <a:srgbClr val="000000"/>
              </a:solidFill>
            </a:endParaRPr>
          </a:p>
        </p:txBody>
      </p:sp>
      <p:sp>
        <p:nvSpPr>
          <p:cNvPr id="24" name="TextBox 23"/>
          <p:cNvSpPr txBox="1"/>
          <p:nvPr/>
        </p:nvSpPr>
        <p:spPr>
          <a:xfrm>
            <a:off x="5636653" y="1260814"/>
            <a:ext cx="314189" cy="338554"/>
          </a:xfrm>
          <a:prstGeom prst="rect">
            <a:avLst/>
          </a:prstGeom>
          <a:noFill/>
        </p:spPr>
        <p:txBody>
          <a:bodyPr wrap="none" lIns="0" tIns="0" rIns="0" bIns="0" rtlCol="0" anchor="ctr"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dirty="0" smtClean="0">
                <a:solidFill>
                  <a:srgbClr val="000000"/>
                </a:solidFill>
              </a:rPr>
              <a:t>12</a:t>
            </a:r>
            <a:endParaRPr lang="en-US" sz="2200" dirty="0">
              <a:solidFill>
                <a:srgbClr val="000000"/>
              </a:solidFill>
            </a:endParaRPr>
          </a:p>
        </p:txBody>
      </p:sp>
      <p:sp>
        <p:nvSpPr>
          <p:cNvPr id="25" name="TextBox 24"/>
          <p:cNvSpPr txBox="1"/>
          <p:nvPr/>
        </p:nvSpPr>
        <p:spPr>
          <a:xfrm>
            <a:off x="6766094" y="1076938"/>
            <a:ext cx="322203" cy="338554"/>
          </a:xfrm>
          <a:prstGeom prst="rect">
            <a:avLst/>
          </a:prstGeom>
          <a:noFill/>
        </p:spPr>
        <p:txBody>
          <a:bodyPr wrap="none" lIns="0" tIns="0" rIns="0" bIns="0" rtlCol="0" anchor="ctr"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dirty="0" smtClean="0">
                <a:solidFill>
                  <a:srgbClr val="000000"/>
                </a:solidFill>
              </a:rPr>
              <a:t>−7</a:t>
            </a:r>
            <a:endParaRPr lang="en-US" sz="2200" dirty="0">
              <a:solidFill>
                <a:srgbClr val="000000"/>
              </a:solidFill>
            </a:endParaRPr>
          </a:p>
        </p:txBody>
      </p:sp>
      <p:sp>
        <p:nvSpPr>
          <p:cNvPr id="26" name="TextBox 25"/>
          <p:cNvSpPr txBox="1"/>
          <p:nvPr/>
        </p:nvSpPr>
        <p:spPr>
          <a:xfrm>
            <a:off x="7830721" y="1689897"/>
            <a:ext cx="479297" cy="338554"/>
          </a:xfrm>
          <a:prstGeom prst="rect">
            <a:avLst/>
          </a:prstGeom>
          <a:noFill/>
        </p:spPr>
        <p:txBody>
          <a:bodyPr wrap="none" lIns="0" tIns="0" rIns="0" bIns="0" rtlCol="0" anchor="ctr"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dirty="0" smtClean="0">
                <a:solidFill>
                  <a:srgbClr val="000000"/>
                </a:solidFill>
              </a:rPr>
              <a:t>−10</a:t>
            </a:r>
            <a:endParaRPr lang="en-US" sz="2200" dirty="0">
              <a:solidFill>
                <a:srgbClr val="000000"/>
              </a:solidFill>
            </a:endParaRPr>
          </a:p>
        </p:txBody>
      </p:sp>
      <p:sp>
        <p:nvSpPr>
          <p:cNvPr id="27" name="TextBox 26"/>
          <p:cNvSpPr txBox="1"/>
          <p:nvPr/>
        </p:nvSpPr>
        <p:spPr>
          <a:xfrm>
            <a:off x="9053393" y="1790080"/>
            <a:ext cx="322204" cy="338554"/>
          </a:xfrm>
          <a:prstGeom prst="rect">
            <a:avLst/>
          </a:prstGeom>
          <a:noFill/>
        </p:spPr>
        <p:txBody>
          <a:bodyPr wrap="none" lIns="0" tIns="0" rIns="0" bIns="0" rtlCol="0" anchor="ctr" anchorCtr="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dirty="0" smtClean="0">
                <a:solidFill>
                  <a:schemeClr val="bg1"/>
                </a:solidFill>
              </a:rPr>
              <a:t>−7</a:t>
            </a:r>
            <a:endParaRPr lang="en-US" sz="2200" dirty="0">
              <a:solidFill>
                <a:schemeClr val="bg1"/>
              </a:solidFill>
            </a:endParaRPr>
          </a:p>
        </p:txBody>
      </p:sp>
      <p:sp>
        <p:nvSpPr>
          <p:cNvPr id="11" name="TextBox 51"/>
          <p:cNvSpPr txBox="1"/>
          <p:nvPr/>
        </p:nvSpPr>
        <p:spPr>
          <a:xfrm>
            <a:off x="752397" y="5507799"/>
            <a:ext cx="902491" cy="1015663"/>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kern="800" spc="-150" dirty="0" smtClean="0">
                <a:solidFill>
                  <a:srgbClr val="000000"/>
                </a:solidFill>
              </a:rPr>
              <a:t>Budget</a:t>
            </a:r>
          </a:p>
          <a:p>
            <a:pPr algn="ctr" defTabSz="915497">
              <a:defRPr/>
            </a:pPr>
            <a:r>
              <a:rPr lang="en-US" sz="2200" kern="800" spc="-150" dirty="0">
                <a:solidFill>
                  <a:srgbClr val="000000"/>
                </a:solidFill>
              </a:rPr>
              <a:t>d</a:t>
            </a:r>
            <a:r>
              <a:rPr lang="en-US" sz="2200" kern="800" spc="-150" dirty="0" smtClean="0">
                <a:solidFill>
                  <a:srgbClr val="000000"/>
                </a:solidFill>
              </a:rPr>
              <a:t>eficit</a:t>
            </a:r>
          </a:p>
          <a:p>
            <a:pPr algn="ctr" defTabSz="915497">
              <a:defRPr/>
            </a:pPr>
            <a:r>
              <a:rPr lang="en-US" sz="2200" kern="800" spc="-150" dirty="0" smtClean="0">
                <a:solidFill>
                  <a:srgbClr val="000000"/>
                </a:solidFill>
              </a:rPr>
              <a:t>2015-16</a:t>
            </a:r>
            <a:endParaRPr lang="en-US" sz="2200" kern="800" spc="-150" dirty="0">
              <a:solidFill>
                <a:srgbClr val="000000"/>
              </a:solidFill>
            </a:endParaRPr>
          </a:p>
        </p:txBody>
      </p:sp>
      <p:sp>
        <p:nvSpPr>
          <p:cNvPr id="12" name="TextBox 55"/>
          <p:cNvSpPr txBox="1"/>
          <p:nvPr/>
        </p:nvSpPr>
        <p:spPr>
          <a:xfrm>
            <a:off x="2897320" y="5507799"/>
            <a:ext cx="1173398" cy="1015663"/>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kern="800" spc="-150" dirty="0" smtClean="0">
                <a:solidFill>
                  <a:srgbClr val="000000"/>
                </a:solidFill>
              </a:rPr>
              <a:t>Personal</a:t>
            </a:r>
          </a:p>
          <a:p>
            <a:pPr algn="ctr" defTabSz="915497">
              <a:defRPr/>
            </a:pPr>
            <a:r>
              <a:rPr lang="en-US" sz="2200" kern="800" spc="-150" dirty="0">
                <a:solidFill>
                  <a:srgbClr val="000000"/>
                </a:solidFill>
              </a:rPr>
              <a:t>i</a:t>
            </a:r>
            <a:r>
              <a:rPr lang="en-US" sz="2200" kern="800" spc="-150" dirty="0" smtClean="0">
                <a:solidFill>
                  <a:srgbClr val="000000"/>
                </a:solidFill>
              </a:rPr>
              <a:t>ncome tax</a:t>
            </a:r>
          </a:p>
          <a:p>
            <a:pPr algn="ctr" defTabSz="915497">
              <a:defRPr/>
            </a:pPr>
            <a:r>
              <a:rPr lang="en-US" sz="2200" kern="800" spc="-150" dirty="0" smtClean="0">
                <a:solidFill>
                  <a:srgbClr val="000000"/>
                </a:solidFill>
              </a:rPr>
              <a:t>growth</a:t>
            </a:r>
            <a:endParaRPr lang="en-US" sz="2200" kern="800" spc="-150" dirty="0">
              <a:solidFill>
                <a:srgbClr val="000000"/>
              </a:solidFill>
            </a:endParaRPr>
          </a:p>
        </p:txBody>
      </p:sp>
      <p:sp>
        <p:nvSpPr>
          <p:cNvPr id="17" name="TextBox 56"/>
          <p:cNvSpPr txBox="1"/>
          <p:nvPr/>
        </p:nvSpPr>
        <p:spPr>
          <a:xfrm>
            <a:off x="8772719" y="5507799"/>
            <a:ext cx="902491" cy="1015663"/>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kern="800" spc="-150" dirty="0" smtClean="0">
                <a:solidFill>
                  <a:srgbClr val="000000"/>
                </a:solidFill>
              </a:rPr>
              <a:t>Budget</a:t>
            </a:r>
          </a:p>
          <a:p>
            <a:pPr algn="ctr" defTabSz="915497">
              <a:defRPr/>
            </a:pPr>
            <a:r>
              <a:rPr lang="en-US" sz="2200" kern="800" spc="-150" dirty="0">
                <a:solidFill>
                  <a:srgbClr val="000000"/>
                </a:solidFill>
              </a:rPr>
              <a:t>d</a:t>
            </a:r>
            <a:r>
              <a:rPr lang="en-US" sz="2200" kern="800" spc="-150" dirty="0" smtClean="0">
                <a:solidFill>
                  <a:srgbClr val="000000"/>
                </a:solidFill>
              </a:rPr>
              <a:t>eficit</a:t>
            </a:r>
          </a:p>
          <a:p>
            <a:pPr algn="ctr" defTabSz="915497">
              <a:defRPr/>
            </a:pPr>
            <a:r>
              <a:rPr lang="en-US" sz="2200" kern="800" spc="-150" dirty="0" smtClean="0">
                <a:solidFill>
                  <a:srgbClr val="000000"/>
                </a:solidFill>
              </a:rPr>
              <a:t>2018-19</a:t>
            </a:r>
            <a:endParaRPr lang="en-US" sz="2200" kern="800" spc="-150" dirty="0">
              <a:solidFill>
                <a:srgbClr val="000000"/>
              </a:solidFill>
            </a:endParaRPr>
          </a:p>
        </p:txBody>
      </p:sp>
      <p:sp>
        <p:nvSpPr>
          <p:cNvPr id="18" name="TextBox 64"/>
          <p:cNvSpPr txBox="1"/>
          <p:nvPr/>
        </p:nvSpPr>
        <p:spPr>
          <a:xfrm>
            <a:off x="1760400" y="5507799"/>
            <a:ext cx="1086836" cy="1015663"/>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kern="800" spc="-150" dirty="0" smtClean="0">
                <a:solidFill>
                  <a:srgbClr val="000000"/>
                </a:solidFill>
              </a:rPr>
              <a:t>2015-16</a:t>
            </a:r>
          </a:p>
          <a:p>
            <a:pPr algn="ctr" defTabSz="915497">
              <a:defRPr/>
            </a:pPr>
            <a:r>
              <a:rPr lang="en-US" sz="2200" kern="800" spc="-150" dirty="0">
                <a:solidFill>
                  <a:srgbClr val="000000"/>
                </a:solidFill>
              </a:rPr>
              <a:t>b</a:t>
            </a:r>
            <a:r>
              <a:rPr lang="en-US" sz="2200" kern="800" spc="-150" dirty="0" smtClean="0">
                <a:solidFill>
                  <a:srgbClr val="000000"/>
                </a:solidFill>
              </a:rPr>
              <a:t>udget</a:t>
            </a:r>
          </a:p>
          <a:p>
            <a:pPr algn="ctr" defTabSz="915497">
              <a:defRPr/>
            </a:pPr>
            <a:r>
              <a:rPr lang="en-US" sz="2200" kern="800" spc="-150" dirty="0" smtClean="0">
                <a:solidFill>
                  <a:srgbClr val="000000"/>
                </a:solidFill>
              </a:rPr>
              <a:t>measures</a:t>
            </a:r>
            <a:endParaRPr lang="en-US" sz="2200" kern="800" spc="-150" dirty="0">
              <a:solidFill>
                <a:srgbClr val="000000"/>
              </a:solidFill>
            </a:endParaRPr>
          </a:p>
        </p:txBody>
      </p:sp>
      <p:sp>
        <p:nvSpPr>
          <p:cNvPr id="19" name="TextBox 66"/>
          <p:cNvSpPr txBox="1"/>
          <p:nvPr/>
        </p:nvSpPr>
        <p:spPr>
          <a:xfrm>
            <a:off x="7751584" y="5507799"/>
            <a:ext cx="610744"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kern="800" spc="-150" dirty="0" smtClean="0">
                <a:solidFill>
                  <a:srgbClr val="000000"/>
                </a:solidFill>
              </a:rPr>
              <a:t>Other</a:t>
            </a:r>
          </a:p>
        </p:txBody>
      </p:sp>
      <p:sp>
        <p:nvSpPr>
          <p:cNvPr id="20" name="TextBox 68"/>
          <p:cNvSpPr txBox="1"/>
          <p:nvPr/>
        </p:nvSpPr>
        <p:spPr>
          <a:xfrm>
            <a:off x="6368582" y="5489192"/>
            <a:ext cx="1466748" cy="1354217"/>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kern="800" spc="-150" dirty="0" smtClean="0">
                <a:solidFill>
                  <a:srgbClr val="000000"/>
                </a:solidFill>
              </a:rPr>
              <a:t>Initial</a:t>
            </a:r>
          </a:p>
          <a:p>
            <a:pPr algn="ctr" defTabSz="915497">
              <a:defRPr/>
            </a:pPr>
            <a:r>
              <a:rPr lang="en-US" sz="2200" kern="800" spc="-150" dirty="0" smtClean="0">
                <a:solidFill>
                  <a:srgbClr val="000000"/>
                </a:solidFill>
              </a:rPr>
              <a:t>deficit</a:t>
            </a:r>
          </a:p>
          <a:p>
            <a:pPr algn="ctr" defTabSz="915497">
              <a:defRPr/>
            </a:pPr>
            <a:r>
              <a:rPr lang="en-US" sz="2200" kern="800" spc="-150" dirty="0" smtClean="0">
                <a:solidFill>
                  <a:srgbClr val="000000"/>
                </a:solidFill>
              </a:rPr>
              <a:t>growth at</a:t>
            </a:r>
          </a:p>
          <a:p>
            <a:pPr algn="ctr" defTabSz="915497">
              <a:defRPr/>
            </a:pPr>
            <a:r>
              <a:rPr lang="en-US" sz="2200" kern="800" spc="-150" dirty="0" smtClean="0">
                <a:solidFill>
                  <a:srgbClr val="000000"/>
                </a:solidFill>
              </a:rPr>
              <a:t>nominal GDP</a:t>
            </a:r>
            <a:endParaRPr lang="en-US" sz="2200" kern="800" spc="-150" dirty="0">
              <a:solidFill>
                <a:srgbClr val="000000"/>
              </a:solidFill>
            </a:endParaRPr>
          </a:p>
        </p:txBody>
      </p:sp>
      <p:sp>
        <p:nvSpPr>
          <p:cNvPr id="21" name="TextBox 24"/>
          <p:cNvSpPr txBox="1"/>
          <p:nvPr/>
        </p:nvSpPr>
        <p:spPr>
          <a:xfrm>
            <a:off x="5204889" y="5507799"/>
            <a:ext cx="1253548" cy="1015663"/>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kern="800" spc="-150" dirty="0" smtClean="0">
                <a:solidFill>
                  <a:srgbClr val="000000"/>
                </a:solidFill>
              </a:rPr>
              <a:t>Spending</a:t>
            </a:r>
          </a:p>
          <a:p>
            <a:pPr algn="ctr" defTabSz="915497">
              <a:defRPr/>
            </a:pPr>
            <a:r>
              <a:rPr lang="en-US" sz="2200" kern="800" spc="-150" dirty="0" smtClean="0">
                <a:solidFill>
                  <a:srgbClr val="000000"/>
                </a:solidFill>
              </a:rPr>
              <a:t>growth</a:t>
            </a:r>
          </a:p>
          <a:p>
            <a:pPr algn="ctr" defTabSz="915497">
              <a:defRPr/>
            </a:pPr>
            <a:r>
              <a:rPr lang="en-US" sz="2200" kern="800" spc="-150" dirty="0" smtClean="0">
                <a:solidFill>
                  <a:srgbClr val="000000"/>
                </a:solidFill>
              </a:rPr>
              <a:t>below GDP</a:t>
            </a:r>
            <a:endParaRPr lang="en-US" sz="2200" kern="800" spc="-150" dirty="0">
              <a:solidFill>
                <a:srgbClr val="000000"/>
              </a:solidFill>
            </a:endParaRPr>
          </a:p>
        </p:txBody>
      </p:sp>
      <p:sp>
        <p:nvSpPr>
          <p:cNvPr id="22" name="TextBox 65"/>
          <p:cNvSpPr txBox="1"/>
          <p:nvPr/>
        </p:nvSpPr>
        <p:spPr>
          <a:xfrm>
            <a:off x="3980906" y="5507799"/>
            <a:ext cx="1285608" cy="1354217"/>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5497">
              <a:defRPr/>
            </a:pPr>
            <a:r>
              <a:rPr lang="en-US" sz="2200" kern="800" spc="-150" dirty="0" smtClean="0">
                <a:solidFill>
                  <a:srgbClr val="000000"/>
                </a:solidFill>
              </a:rPr>
              <a:t>Other</a:t>
            </a:r>
          </a:p>
          <a:p>
            <a:pPr algn="ctr" defTabSz="915497">
              <a:defRPr/>
            </a:pPr>
            <a:r>
              <a:rPr lang="en-US" sz="2200" kern="800" spc="-150" dirty="0" smtClean="0">
                <a:solidFill>
                  <a:srgbClr val="000000"/>
                </a:solidFill>
              </a:rPr>
              <a:t>revenue</a:t>
            </a:r>
          </a:p>
          <a:p>
            <a:pPr algn="ctr" defTabSz="915497">
              <a:defRPr/>
            </a:pPr>
            <a:r>
              <a:rPr lang="en-US" sz="2200" kern="800" spc="-150" dirty="0" smtClean="0">
                <a:solidFill>
                  <a:srgbClr val="000000"/>
                </a:solidFill>
              </a:rPr>
              <a:t>growth</a:t>
            </a:r>
          </a:p>
          <a:p>
            <a:pPr algn="ctr" defTabSz="915497">
              <a:defRPr/>
            </a:pPr>
            <a:r>
              <a:rPr lang="en-US" sz="2200" kern="800" spc="-150" dirty="0" smtClean="0">
                <a:solidFill>
                  <a:srgbClr val="000000"/>
                </a:solidFill>
              </a:rPr>
              <a:t>above GDP</a:t>
            </a:r>
            <a:endParaRPr lang="en-US" sz="2200" kern="800" spc="-150" dirty="0">
              <a:solidFill>
                <a:srgbClr val="000000"/>
              </a:solidFill>
            </a:endParaRPr>
          </a:p>
        </p:txBody>
      </p:sp>
    </p:spTree>
    <p:extLst>
      <p:ext uri="{BB962C8B-B14F-4D97-AF65-F5344CB8AC3E}">
        <p14:creationId xmlns:p14="http://schemas.microsoft.com/office/powerpoint/2010/main" val="27536837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173388287"/>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1"/>
          <p:cNvSpPr txBox="1"/>
          <p:nvPr/>
        </p:nvSpPr>
        <p:spPr>
          <a:xfrm>
            <a:off x="6033120" y="4653136"/>
            <a:ext cx="2511906"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AU" sz="2200" b="1" dirty="0" smtClean="0">
                <a:solidFill>
                  <a:schemeClr val="tx2"/>
                </a:solidFill>
              </a:rPr>
              <a:t>Minimum standard</a:t>
            </a:r>
          </a:p>
        </p:txBody>
      </p:sp>
      <p:cxnSp>
        <p:nvCxnSpPr>
          <p:cNvPr id="4" name="Straight Arrow Connector 3"/>
          <p:cNvCxnSpPr/>
          <p:nvPr/>
        </p:nvCxnSpPr>
        <p:spPr bwMode="auto">
          <a:xfrm flipH="1" flipV="1">
            <a:off x="4933211" y="4004569"/>
            <a:ext cx="1515214" cy="6817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 name="Straight Arrow Connector 4"/>
          <p:cNvCxnSpPr>
            <a:stCxn id="3" idx="0"/>
          </p:cNvCxnSpPr>
          <p:nvPr/>
        </p:nvCxnSpPr>
        <p:spPr bwMode="auto">
          <a:xfrm flipH="1" flipV="1">
            <a:off x="6534150" y="3257550"/>
            <a:ext cx="754923" cy="139558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70755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72268"/>
            <a:ext cx="1367362" cy="369332"/>
          </a:xfrm>
        </p:spPr>
        <p:txBody>
          <a:bodyPr wrap="none" lIns="0" tIns="0" rIns="0" bIns="0">
            <a:spAutoFit/>
          </a:bodyPr>
          <a:lstStyle/>
          <a:p>
            <a:r>
              <a:rPr lang="en-AU" sz="2400" dirty="0"/>
              <a:t>The rules</a:t>
            </a:r>
          </a:p>
        </p:txBody>
      </p:sp>
      <p:sp>
        <p:nvSpPr>
          <p:cNvPr id="3" name="Content Placeholder 2"/>
          <p:cNvSpPr>
            <a:spLocks noGrp="1"/>
          </p:cNvSpPr>
          <p:nvPr>
            <p:ph idx="1"/>
          </p:nvPr>
        </p:nvSpPr>
        <p:spPr>
          <a:xfrm>
            <a:off x="498232" y="1076324"/>
            <a:ext cx="8929679" cy="5593036"/>
          </a:xfrm>
        </p:spPr>
        <p:txBody>
          <a:bodyPr/>
          <a:lstStyle/>
          <a:p>
            <a:pPr marL="285750" indent="-285750">
              <a:lnSpc>
                <a:spcPct val="130000"/>
              </a:lnSpc>
              <a:spcAft>
                <a:spcPts val="600"/>
              </a:spcAft>
              <a:buSzPct val="100000"/>
              <a:buFont typeface="Arial" panose="020B0604020202020204" pitchFamily="34" charset="0"/>
              <a:buChar char="•"/>
            </a:pPr>
            <a:r>
              <a:rPr lang="en-AU" sz="1600" dirty="0"/>
              <a:t>save the Grattan chart templates (\\</a:t>
            </a:r>
            <a:r>
              <a:rPr lang="en-AU" sz="1600" dirty="0" smtClean="0"/>
              <a:t>unimelb.edu.au\</a:t>
            </a:r>
            <a:r>
              <a:rPr lang="en-AU" sz="1600" dirty="0" err="1" smtClean="0"/>
              <a:t>UoM</a:t>
            </a:r>
            <a:r>
              <a:rPr lang="en-AU" sz="1600" dirty="0" smtClean="0"/>
              <a:t>\Grattan-Institute\General\Templates\Charts\Office chart </a:t>
            </a:r>
            <a:r>
              <a:rPr lang="en-AU" sz="1600" dirty="0"/>
              <a:t>templates) to your local directory:</a:t>
            </a:r>
          </a:p>
          <a:p>
            <a:pPr marL="509587" lvl="2" indent="-285750">
              <a:lnSpc>
                <a:spcPct val="130000"/>
              </a:lnSpc>
              <a:spcAft>
                <a:spcPts val="600"/>
              </a:spcAft>
              <a:buSzPct val="100000"/>
              <a:buFont typeface="Arial" panose="020B0604020202020204" pitchFamily="34" charset="0"/>
              <a:buChar char="–"/>
            </a:pPr>
            <a:r>
              <a:rPr lang="en-AU" sz="1600" b="1" dirty="0">
                <a:cs typeface="+mn-cs"/>
              </a:rPr>
              <a:t>PC: C:\Users\&lt;User Name&gt;\AppData\Roaming\Microsoft\Templates\Charts</a:t>
            </a:r>
          </a:p>
          <a:p>
            <a:pPr marL="509587" lvl="2" indent="-285750">
              <a:lnSpc>
                <a:spcPct val="130000"/>
              </a:lnSpc>
              <a:spcAft>
                <a:spcPts val="600"/>
              </a:spcAft>
              <a:buSzPct val="100000"/>
              <a:buFont typeface="Arial" panose="020B0604020202020204" pitchFamily="34" charset="0"/>
              <a:buChar char="–"/>
            </a:pPr>
            <a:r>
              <a:rPr lang="en-AU" sz="1600" b="1" dirty="0">
                <a:cs typeface="+mn-cs"/>
              </a:rPr>
              <a:t>Mac: Macintosh HD\\Users\&lt;User Name&gt;\Library\Application Support\Microsoft\Office\Chart Templates\</a:t>
            </a:r>
          </a:p>
          <a:p>
            <a:pPr marL="285750" indent="-285750">
              <a:lnSpc>
                <a:spcPct val="130000"/>
              </a:lnSpc>
              <a:spcAft>
                <a:spcPts val="600"/>
              </a:spcAft>
              <a:buSzPct val="100000"/>
              <a:buFont typeface="Arial" panose="020B0604020202020204" pitchFamily="34" charset="0"/>
              <a:buChar char="•"/>
            </a:pPr>
            <a:r>
              <a:rPr lang="en-AU" sz="1600" dirty="0"/>
              <a:t>to insert a chart with Grattan formatting, go to insert, charts, templates (mac: insert, charts, other, scroll to templates)</a:t>
            </a:r>
          </a:p>
          <a:p>
            <a:pPr marL="509587" lvl="2" indent="-285750">
              <a:lnSpc>
                <a:spcPct val="130000"/>
              </a:lnSpc>
              <a:spcAft>
                <a:spcPts val="600"/>
              </a:spcAft>
              <a:buSzPct val="100000"/>
              <a:buFont typeface="Arial" panose="020B0604020202020204" pitchFamily="34" charset="0"/>
              <a:buChar char="–"/>
            </a:pPr>
            <a:r>
              <a:rPr lang="en-AU" sz="1600" b="1" dirty="0">
                <a:cs typeface="+mn-cs"/>
              </a:rPr>
              <a:t>it is also possible to copy and paste data into most charts in this slide deck (right click on chart, edit data, paste into spreadsheet</a:t>
            </a:r>
            <a:r>
              <a:rPr lang="en-AU" sz="1600" b="1" dirty="0" smtClean="0">
                <a:cs typeface="+mn-cs"/>
              </a:rPr>
              <a:t>)</a:t>
            </a:r>
          </a:p>
          <a:p>
            <a:pPr marL="285750" indent="-285750">
              <a:lnSpc>
                <a:spcPct val="130000"/>
              </a:lnSpc>
              <a:spcAft>
                <a:spcPts val="600"/>
              </a:spcAft>
              <a:buSzPct val="100000"/>
              <a:buFont typeface="Arial" panose="020B0604020202020204" pitchFamily="34" charset="0"/>
              <a:buChar char="•"/>
            </a:pPr>
            <a:r>
              <a:rPr lang="en-AU" sz="1600" dirty="0" smtClean="0"/>
              <a:t>charts should utilise a full PowerPoint slide, stretched to the edges with no border</a:t>
            </a:r>
          </a:p>
          <a:p>
            <a:pPr marL="285750" indent="-285750">
              <a:lnSpc>
                <a:spcPct val="130000"/>
              </a:lnSpc>
              <a:spcAft>
                <a:spcPts val="600"/>
              </a:spcAft>
              <a:buSzPct val="100000"/>
              <a:buFont typeface="Arial" panose="020B0604020202020204" pitchFamily="34" charset="0"/>
              <a:buChar char="•"/>
            </a:pPr>
            <a:r>
              <a:rPr lang="en-AU" sz="1600" dirty="0" smtClean="0"/>
              <a:t>use </a:t>
            </a:r>
            <a:r>
              <a:rPr lang="en-AU" sz="1600" dirty="0"/>
              <a:t>Arial font (non-bold), size 22 for all axis and labels</a:t>
            </a:r>
          </a:p>
          <a:p>
            <a:pPr marL="285750" indent="-285750">
              <a:lnSpc>
                <a:spcPct val="130000"/>
              </a:lnSpc>
              <a:spcAft>
                <a:spcPts val="600"/>
              </a:spcAft>
              <a:buSzPct val="100000"/>
              <a:buFont typeface="Arial" panose="020B0604020202020204" pitchFamily="34" charset="0"/>
              <a:buChar char="•"/>
            </a:pPr>
            <a:r>
              <a:rPr lang="en-AU" sz="1600" dirty="0"/>
              <a:t>avoid angled and vertical text</a:t>
            </a:r>
          </a:p>
          <a:p>
            <a:pPr marL="285750" indent="-285750">
              <a:lnSpc>
                <a:spcPct val="130000"/>
              </a:lnSpc>
              <a:spcAft>
                <a:spcPts val="600"/>
              </a:spcAft>
              <a:buSzPct val="100000"/>
              <a:buFont typeface="Arial" panose="020B0604020202020204" pitchFamily="34" charset="0"/>
              <a:buChar char="•"/>
            </a:pPr>
            <a:r>
              <a:rPr lang="en-AU" sz="1600" dirty="0"/>
              <a:t>use textboxes for labels not shown on axes </a:t>
            </a:r>
            <a:r>
              <a:rPr lang="en-AU" sz="1600" dirty="0" smtClean="0"/>
              <a:t>(Arial, size </a:t>
            </a:r>
            <a:r>
              <a:rPr lang="en-AU" sz="1600" dirty="0"/>
              <a:t>22, use bold for coloured text)</a:t>
            </a:r>
          </a:p>
        </p:txBody>
      </p:sp>
      <p:pic>
        <p:nvPicPr>
          <p:cNvPr id="5" name="Picture 8" descr="GrattanLogo"/>
          <p:cNvPicPr>
            <a:picLocks noChangeAspect="1" noChangeArrowheads="1"/>
          </p:cNvPicPr>
          <p:nvPr/>
        </p:nvPicPr>
        <p:blipFill>
          <a:blip r:embed="rId2"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2127011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72268"/>
            <a:ext cx="4081245" cy="369332"/>
          </a:xfrm>
        </p:spPr>
        <p:txBody>
          <a:bodyPr wrap="none" lIns="0" tIns="0" rIns="0" bIns="0">
            <a:spAutoFit/>
          </a:bodyPr>
          <a:lstStyle/>
          <a:p>
            <a:r>
              <a:rPr lang="en-AU" sz="2400" dirty="0"/>
              <a:t>Charts showing distribution</a:t>
            </a:r>
          </a:p>
        </p:txBody>
      </p:sp>
      <p:sp>
        <p:nvSpPr>
          <p:cNvPr id="3" name="Content Placeholder 2"/>
          <p:cNvSpPr>
            <a:spLocks noGrp="1"/>
          </p:cNvSpPr>
          <p:nvPr>
            <p:ph idx="1"/>
          </p:nvPr>
        </p:nvSpPr>
        <p:spPr>
          <a:xfrm>
            <a:off x="498232" y="1076324"/>
            <a:ext cx="8642349" cy="5305004"/>
          </a:xfrm>
        </p:spPr>
        <p:txBody>
          <a:bodyPr/>
          <a:lstStyle/>
          <a:p>
            <a:pPr marL="285750" indent="-285750">
              <a:lnSpc>
                <a:spcPct val="130000"/>
              </a:lnSpc>
              <a:spcAft>
                <a:spcPts val="600"/>
              </a:spcAft>
              <a:buFont typeface="Arial" panose="020B0604020202020204" pitchFamily="34" charset="0"/>
              <a:buChar char="•"/>
            </a:pPr>
            <a:r>
              <a:rPr lang="en-AU" sz="1600" dirty="0"/>
              <a:t>histogram: shows the </a:t>
            </a:r>
            <a:r>
              <a:rPr lang="en-AU" sz="1600" dirty="0" smtClean="0"/>
              <a:t>frequency or </a:t>
            </a:r>
            <a:r>
              <a:rPr lang="en-AU" sz="1600" dirty="0"/>
              <a:t>proportion of data points that lie within pre-specified bin ranges (use column chart with no gap between columns, or a scatter chart overlaid with an area chart</a:t>
            </a:r>
            <a:r>
              <a:rPr lang="en-AU" sz="1600" dirty="0" smtClean="0"/>
              <a:t>)</a:t>
            </a:r>
          </a:p>
          <a:p>
            <a:pPr marL="285750" indent="-285750">
              <a:lnSpc>
                <a:spcPct val="130000"/>
              </a:lnSpc>
              <a:spcAft>
                <a:spcPts val="600"/>
              </a:spcAft>
              <a:buFont typeface="Arial" panose="020B0604020202020204" pitchFamily="34" charset="0"/>
              <a:buChar char="•"/>
            </a:pPr>
            <a:r>
              <a:rPr lang="en-AU" sz="1600" dirty="0" smtClean="0"/>
              <a:t>scatter </a:t>
            </a:r>
            <a:r>
              <a:rPr lang="en-AU" sz="1600" dirty="0"/>
              <a:t>plot: </a:t>
            </a:r>
            <a:r>
              <a:rPr lang="en-AU" sz="1600" dirty="0" smtClean="0"/>
              <a:t>used to visualise a relationship (especially linear) between two variables (usually the independent variable on x-axis), showing how this relationship is distributed. Can include </a:t>
            </a:r>
            <a:r>
              <a:rPr lang="en-AU" sz="1600" dirty="0"/>
              <a:t>a line of best fit, if </a:t>
            </a:r>
            <a:r>
              <a:rPr lang="en-AU" sz="1600" dirty="0" smtClean="0"/>
              <a:t>relevant. Also can be </a:t>
            </a:r>
            <a:r>
              <a:rPr lang="en-AU" sz="1600" dirty="0"/>
              <a:t>used to show how the distribution of one variable differs across different categories</a:t>
            </a:r>
          </a:p>
          <a:p>
            <a:pPr marL="285750" indent="-285750">
              <a:lnSpc>
                <a:spcPct val="130000"/>
              </a:lnSpc>
              <a:spcAft>
                <a:spcPts val="600"/>
              </a:spcAft>
              <a:buFont typeface="Arial" panose="020B0604020202020204" pitchFamily="34" charset="0"/>
              <a:buChar char="•"/>
            </a:pPr>
            <a:r>
              <a:rPr lang="en-AU" sz="1600" dirty="0"/>
              <a:t>bubble chart: a scatter plot with weights — useful for displaying the relationship between two variables where data points have different weights (e.g. countries weighted by population)</a:t>
            </a:r>
          </a:p>
          <a:p>
            <a:pPr marL="285750" indent="-285750">
              <a:lnSpc>
                <a:spcPct val="130000"/>
              </a:lnSpc>
              <a:spcAft>
                <a:spcPts val="600"/>
              </a:spcAft>
              <a:buFont typeface="Arial" panose="020B0604020202020204" pitchFamily="34" charset="0"/>
              <a:buChar char="•"/>
            </a:pPr>
            <a:r>
              <a:rPr lang="en-AU" sz="1600" dirty="0"/>
              <a:t>average-min-max </a:t>
            </a:r>
            <a:r>
              <a:rPr lang="en-AU" sz="1600" dirty="0" smtClean="0"/>
              <a:t>chart (similar to box plot): </a:t>
            </a:r>
            <a:r>
              <a:rPr lang="en-AU" sz="1600" dirty="0"/>
              <a:t>shows the spread of data across a range of categories from minimum to maximum (or a 95 per cent confidence interval) with the average/median displayed. Can also be used to display regression results (use stacked column with a scatter plot on secondary axis)</a:t>
            </a:r>
          </a:p>
        </p:txBody>
      </p:sp>
      <p:pic>
        <p:nvPicPr>
          <p:cNvPr id="5" name="Picture 8" descr="GrattanLogo"/>
          <p:cNvPicPr>
            <a:picLocks noChangeAspect="1" noChangeArrowheads="1"/>
          </p:cNvPicPr>
          <p:nvPr/>
        </p:nvPicPr>
        <p:blipFill>
          <a:blip r:embed="rId2"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10525381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422970333"/>
              </p:ext>
            </p:extLst>
          </p:nvPr>
        </p:nvGraphicFramePr>
        <p:xfrm>
          <a:off x="-24799" y="0"/>
          <a:ext cx="9930805"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3909967" y="6510486"/>
            <a:ext cx="2333716" cy="338554"/>
          </a:xfrm>
          <a:prstGeom prst="rect">
            <a:avLst/>
          </a:prstGeom>
        </p:spPr>
        <p:txBody>
          <a:bodyPr wrap="none" lIns="0" tIns="0" rIns="0" bIns="0">
            <a:spAutoFit/>
          </a:bodyPr>
          <a:lstStyle/>
          <a:p>
            <a:r>
              <a:rPr lang="en-AU" sz="2200" dirty="0" smtClean="0">
                <a:ln w="635">
                  <a:noFill/>
                </a:ln>
              </a:rPr>
              <a:t>Weekly income ($)</a:t>
            </a:r>
            <a:endParaRPr lang="en-AU" sz="2200" dirty="0">
              <a:ln w="635">
                <a:noFill/>
              </a:ln>
            </a:endParaRPr>
          </a:p>
        </p:txBody>
      </p:sp>
    </p:spTree>
    <p:extLst>
      <p:ext uri="{BB962C8B-B14F-4D97-AF65-F5344CB8AC3E}">
        <p14:creationId xmlns:p14="http://schemas.microsoft.com/office/powerpoint/2010/main" val="37516326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7855213"/>
              </p:ext>
            </p:extLst>
          </p:nvPr>
        </p:nvGraphicFramePr>
        <p:xfrm>
          <a:off x="8" y="0"/>
          <a:ext cx="9905999"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3909967" y="6510486"/>
            <a:ext cx="2333716" cy="338554"/>
          </a:xfrm>
          <a:prstGeom prst="rect">
            <a:avLst/>
          </a:prstGeom>
        </p:spPr>
        <p:txBody>
          <a:bodyPr wrap="none" lIns="0" tIns="0" rIns="0" bIns="0">
            <a:spAutoFit/>
          </a:bodyPr>
          <a:lstStyle/>
          <a:p>
            <a:r>
              <a:rPr lang="en-AU" sz="2200" dirty="0" smtClean="0">
                <a:ln w="635">
                  <a:noFill/>
                </a:ln>
              </a:rPr>
              <a:t>Weekly income ($)</a:t>
            </a:r>
            <a:endParaRPr lang="en-AU" sz="2200" dirty="0">
              <a:ln w="635">
                <a:noFill/>
              </a:ln>
            </a:endParaRPr>
          </a:p>
        </p:txBody>
      </p:sp>
    </p:spTree>
    <p:extLst>
      <p:ext uri="{BB962C8B-B14F-4D97-AF65-F5344CB8AC3E}">
        <p14:creationId xmlns:p14="http://schemas.microsoft.com/office/powerpoint/2010/main" val="41602609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438532033"/>
              </p:ext>
            </p:extLst>
          </p:nvPr>
        </p:nvGraphicFramePr>
        <p:xfrm>
          <a:off x="9134" y="-18256"/>
          <a:ext cx="9896873" cy="6876256"/>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571127" y="323131"/>
            <a:ext cx="2149626" cy="338554"/>
          </a:xfrm>
          <a:prstGeom prst="rect">
            <a:avLst/>
          </a:prstGeom>
          <a:noFill/>
        </p:spPr>
        <p:txBody>
          <a:bodyPr wrap="none" lIns="0" tIns="0" rIns="0" bIns="0" rtlCol="0">
            <a:spAutoFit/>
          </a:bodyPr>
          <a:lstStyle/>
          <a:p>
            <a:pPr algn="r"/>
            <a:r>
              <a:rPr lang="en-US" sz="2200" dirty="0" smtClean="0"/>
              <a:t>Cholecystectomy</a:t>
            </a:r>
            <a:endParaRPr lang="en-US" sz="2200" dirty="0"/>
          </a:p>
        </p:txBody>
      </p:sp>
      <p:sp>
        <p:nvSpPr>
          <p:cNvPr id="4" name="TextBox 3"/>
          <p:cNvSpPr txBox="1"/>
          <p:nvPr/>
        </p:nvSpPr>
        <p:spPr>
          <a:xfrm>
            <a:off x="1387053" y="777900"/>
            <a:ext cx="1333698" cy="338554"/>
          </a:xfrm>
          <a:prstGeom prst="rect">
            <a:avLst/>
          </a:prstGeom>
          <a:noFill/>
        </p:spPr>
        <p:txBody>
          <a:bodyPr wrap="none" lIns="0" tIns="0" rIns="0" bIns="0" rtlCol="0">
            <a:spAutoFit/>
          </a:bodyPr>
          <a:lstStyle/>
          <a:p>
            <a:pPr algn="r"/>
            <a:r>
              <a:rPr lang="en-US" sz="2200" dirty="0" smtClean="0"/>
              <a:t>Colectomy</a:t>
            </a:r>
            <a:endParaRPr lang="en-US" sz="2200" dirty="0"/>
          </a:p>
        </p:txBody>
      </p:sp>
      <p:sp>
        <p:nvSpPr>
          <p:cNvPr id="5" name="TextBox 4"/>
          <p:cNvSpPr txBox="1"/>
          <p:nvPr/>
        </p:nvSpPr>
        <p:spPr>
          <a:xfrm>
            <a:off x="664101" y="1232669"/>
            <a:ext cx="2056652" cy="338554"/>
          </a:xfrm>
          <a:prstGeom prst="rect">
            <a:avLst/>
          </a:prstGeom>
          <a:noFill/>
        </p:spPr>
        <p:txBody>
          <a:bodyPr wrap="none" lIns="0" tIns="0" rIns="0" bIns="0" rtlCol="0">
            <a:spAutoFit/>
          </a:bodyPr>
          <a:lstStyle/>
          <a:p>
            <a:pPr algn="r"/>
            <a:r>
              <a:rPr lang="en-US" sz="2200" dirty="0" smtClean="0"/>
              <a:t>Hip replacement</a:t>
            </a:r>
            <a:endParaRPr lang="en-US" sz="2200" dirty="0"/>
          </a:p>
        </p:txBody>
      </p:sp>
      <p:sp>
        <p:nvSpPr>
          <p:cNvPr id="6" name="TextBox 5"/>
          <p:cNvSpPr txBox="1"/>
          <p:nvPr/>
        </p:nvSpPr>
        <p:spPr>
          <a:xfrm>
            <a:off x="1103330" y="2142207"/>
            <a:ext cx="1617429" cy="338554"/>
          </a:xfrm>
          <a:prstGeom prst="rect">
            <a:avLst/>
          </a:prstGeom>
          <a:noFill/>
        </p:spPr>
        <p:txBody>
          <a:bodyPr wrap="none" lIns="0" tIns="0" rIns="0" bIns="0" rtlCol="0">
            <a:spAutoFit/>
          </a:bodyPr>
          <a:lstStyle/>
          <a:p>
            <a:pPr algn="r"/>
            <a:r>
              <a:rPr lang="en-US" sz="2200" dirty="0" smtClean="0"/>
              <a:t>Lumpectomy</a:t>
            </a:r>
            <a:endParaRPr lang="en-US" sz="2200" dirty="0"/>
          </a:p>
        </p:txBody>
      </p:sp>
      <p:sp>
        <p:nvSpPr>
          <p:cNvPr id="7" name="TextBox 6"/>
          <p:cNvSpPr txBox="1"/>
          <p:nvPr/>
        </p:nvSpPr>
        <p:spPr>
          <a:xfrm>
            <a:off x="1197906" y="2596976"/>
            <a:ext cx="1522853" cy="338554"/>
          </a:xfrm>
          <a:prstGeom prst="rect">
            <a:avLst/>
          </a:prstGeom>
          <a:noFill/>
        </p:spPr>
        <p:txBody>
          <a:bodyPr wrap="none" lIns="0" tIns="0" rIns="0" bIns="0" rtlCol="0">
            <a:spAutoFit/>
          </a:bodyPr>
          <a:lstStyle/>
          <a:p>
            <a:pPr algn="r"/>
            <a:r>
              <a:rPr lang="en-US" sz="2200" dirty="0" smtClean="0"/>
              <a:t>Mastectomy</a:t>
            </a:r>
            <a:endParaRPr lang="en-US" sz="2200" dirty="0"/>
          </a:p>
        </p:txBody>
      </p:sp>
      <p:sp>
        <p:nvSpPr>
          <p:cNvPr id="8" name="TextBox 7"/>
          <p:cNvSpPr txBox="1"/>
          <p:nvPr/>
        </p:nvSpPr>
        <p:spPr>
          <a:xfrm>
            <a:off x="428458" y="3051745"/>
            <a:ext cx="2292294" cy="338554"/>
          </a:xfrm>
          <a:prstGeom prst="rect">
            <a:avLst/>
          </a:prstGeom>
          <a:noFill/>
        </p:spPr>
        <p:txBody>
          <a:bodyPr wrap="none" lIns="0" tIns="0" rIns="0" bIns="0" rtlCol="0">
            <a:spAutoFit/>
          </a:bodyPr>
          <a:lstStyle/>
          <a:p>
            <a:pPr algn="r"/>
            <a:r>
              <a:rPr lang="en-US" sz="2200" dirty="0" smtClean="0"/>
              <a:t>Knee replacement</a:t>
            </a:r>
            <a:endParaRPr lang="en-US" sz="2200" dirty="0"/>
          </a:p>
        </p:txBody>
      </p:sp>
      <p:sp>
        <p:nvSpPr>
          <p:cNvPr id="9" name="TextBox 8"/>
          <p:cNvSpPr txBox="1"/>
          <p:nvPr/>
        </p:nvSpPr>
        <p:spPr>
          <a:xfrm>
            <a:off x="1922464" y="3506514"/>
            <a:ext cx="798295" cy="338554"/>
          </a:xfrm>
          <a:prstGeom prst="rect">
            <a:avLst/>
          </a:prstGeom>
          <a:noFill/>
        </p:spPr>
        <p:txBody>
          <a:bodyPr wrap="none" lIns="0" tIns="0" rIns="0" bIns="0" rtlCol="0">
            <a:spAutoFit/>
          </a:bodyPr>
          <a:lstStyle/>
          <a:p>
            <a:pPr algn="r"/>
            <a:r>
              <a:rPr lang="en-US" sz="2200" dirty="0" smtClean="0"/>
              <a:t>CABG</a:t>
            </a:r>
            <a:endParaRPr lang="en-US" sz="2200" dirty="0"/>
          </a:p>
        </p:txBody>
      </p:sp>
      <p:sp>
        <p:nvSpPr>
          <p:cNvPr id="10" name="TextBox 9"/>
          <p:cNvSpPr txBox="1"/>
          <p:nvPr/>
        </p:nvSpPr>
        <p:spPr>
          <a:xfrm>
            <a:off x="176794" y="4416052"/>
            <a:ext cx="2543965" cy="338554"/>
          </a:xfrm>
          <a:prstGeom prst="rect">
            <a:avLst/>
          </a:prstGeom>
          <a:noFill/>
        </p:spPr>
        <p:txBody>
          <a:bodyPr wrap="none" lIns="0" tIns="0" rIns="0" bIns="0" rtlCol="0">
            <a:spAutoFit/>
          </a:bodyPr>
          <a:lstStyle/>
          <a:p>
            <a:pPr algn="r"/>
            <a:r>
              <a:rPr lang="en-US" sz="2200" dirty="0" smtClean="0"/>
              <a:t>Open prostatectomy</a:t>
            </a:r>
            <a:endParaRPr lang="en-US" sz="2200" dirty="0"/>
          </a:p>
        </p:txBody>
      </p:sp>
      <p:sp>
        <p:nvSpPr>
          <p:cNvPr id="11" name="TextBox 10"/>
          <p:cNvSpPr txBox="1"/>
          <p:nvPr/>
        </p:nvSpPr>
        <p:spPr>
          <a:xfrm>
            <a:off x="-10758" y="4870821"/>
            <a:ext cx="2731517" cy="338554"/>
          </a:xfrm>
          <a:prstGeom prst="rect">
            <a:avLst/>
          </a:prstGeom>
          <a:noFill/>
        </p:spPr>
        <p:txBody>
          <a:bodyPr wrap="none" lIns="0" tIns="0" rIns="0" bIns="0" rtlCol="0">
            <a:spAutoFit/>
          </a:bodyPr>
          <a:lstStyle/>
          <a:p>
            <a:pPr algn="r"/>
            <a:r>
              <a:rPr lang="en-US" sz="2200" dirty="0" smtClean="0"/>
              <a:t>Closed prostatectomy</a:t>
            </a:r>
            <a:endParaRPr lang="en-US" sz="2200" dirty="0"/>
          </a:p>
        </p:txBody>
      </p:sp>
      <p:sp>
        <p:nvSpPr>
          <p:cNvPr id="12" name="TextBox 11"/>
          <p:cNvSpPr txBox="1"/>
          <p:nvPr/>
        </p:nvSpPr>
        <p:spPr>
          <a:xfrm>
            <a:off x="1025609" y="5325591"/>
            <a:ext cx="1695143" cy="338554"/>
          </a:xfrm>
          <a:prstGeom prst="rect">
            <a:avLst/>
          </a:prstGeom>
          <a:noFill/>
        </p:spPr>
        <p:txBody>
          <a:bodyPr wrap="none" lIns="0" tIns="0" rIns="0" bIns="0" rtlCol="0">
            <a:spAutoFit/>
          </a:bodyPr>
          <a:lstStyle/>
          <a:p>
            <a:pPr algn="r"/>
            <a:r>
              <a:rPr lang="en-US" sz="2200" dirty="0" smtClean="0"/>
              <a:t>Tonsillectomy</a:t>
            </a:r>
            <a:endParaRPr lang="en-US" sz="2200" dirty="0"/>
          </a:p>
        </p:txBody>
      </p:sp>
      <p:sp>
        <p:nvSpPr>
          <p:cNvPr id="13" name="TextBox 12"/>
          <p:cNvSpPr txBox="1"/>
          <p:nvPr/>
        </p:nvSpPr>
        <p:spPr>
          <a:xfrm>
            <a:off x="837225" y="1687438"/>
            <a:ext cx="1883528" cy="338554"/>
          </a:xfrm>
          <a:prstGeom prst="rect">
            <a:avLst/>
          </a:prstGeom>
          <a:noFill/>
        </p:spPr>
        <p:txBody>
          <a:bodyPr wrap="none" lIns="0" tIns="0" rIns="0" bIns="0" rtlCol="0">
            <a:spAutoFit/>
          </a:bodyPr>
          <a:lstStyle/>
          <a:p>
            <a:pPr algn="r"/>
            <a:r>
              <a:rPr lang="en-US" sz="2200" dirty="0" smtClean="0"/>
              <a:t>Appendectomy</a:t>
            </a:r>
            <a:endParaRPr lang="en-US" sz="2200" dirty="0"/>
          </a:p>
        </p:txBody>
      </p:sp>
      <p:sp>
        <p:nvSpPr>
          <p:cNvPr id="14" name="TextBox 13"/>
          <p:cNvSpPr txBox="1"/>
          <p:nvPr/>
        </p:nvSpPr>
        <p:spPr>
          <a:xfrm>
            <a:off x="994319" y="3961283"/>
            <a:ext cx="1726434" cy="338554"/>
          </a:xfrm>
          <a:prstGeom prst="rect">
            <a:avLst/>
          </a:prstGeom>
          <a:noFill/>
        </p:spPr>
        <p:txBody>
          <a:bodyPr wrap="none" lIns="0" tIns="0" rIns="0" bIns="0" rtlCol="0">
            <a:spAutoFit/>
          </a:bodyPr>
          <a:lstStyle/>
          <a:p>
            <a:pPr algn="r"/>
            <a:r>
              <a:rPr lang="en-US" sz="2200" dirty="0" smtClean="0"/>
              <a:t>Hysterectomy</a:t>
            </a:r>
            <a:endParaRPr lang="en-US" sz="2200" dirty="0"/>
          </a:p>
        </p:txBody>
      </p:sp>
      <p:sp>
        <p:nvSpPr>
          <p:cNvPr id="15" name="Title 1"/>
          <p:cNvSpPr txBox="1">
            <a:spLocks/>
          </p:cNvSpPr>
          <p:nvPr/>
        </p:nvSpPr>
        <p:spPr bwMode="auto">
          <a:xfrm>
            <a:off x="2936777" y="6496195"/>
            <a:ext cx="6552728" cy="338554"/>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a:lstStyle>
          <a:p>
            <a:pPr algn="ctr"/>
            <a:r>
              <a:rPr lang="en-AU" sz="2200" b="0" kern="0" dirty="0" smtClean="0"/>
              <a:t>Deviation from national average</a:t>
            </a:r>
            <a:endParaRPr lang="en-AU" sz="2200" b="0" kern="0" dirty="0"/>
          </a:p>
        </p:txBody>
      </p:sp>
      <p:sp>
        <p:nvSpPr>
          <p:cNvPr id="16" name="Title 1"/>
          <p:cNvSpPr txBox="1">
            <a:spLocks/>
          </p:cNvSpPr>
          <p:nvPr/>
        </p:nvSpPr>
        <p:spPr bwMode="auto">
          <a:xfrm>
            <a:off x="8122811" y="149399"/>
            <a:ext cx="1365758" cy="677108"/>
          </a:xfrm>
          <a:prstGeom prst="rect">
            <a:avLst/>
          </a:prstGeom>
          <a:noFill/>
          <a:ln w="9525">
            <a:noFill/>
            <a:miter lim="800000"/>
            <a:headEnd/>
            <a:tailEnd/>
          </a:ln>
        </p:spPr>
        <p:txBody>
          <a:bodyPr vert="horz" wrap="none" lIns="0" tIns="0" rIns="0" bIns="0" numCol="1" anchor="b" anchorCtr="0" compatLnSpc="1">
            <a:prstTxWarp prst="textNoShape">
              <a:avLst/>
            </a:prstTxWarp>
            <a:spAutoFit/>
          </a:bodyPr>
          <a:lst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a:lstStyle>
          <a:p>
            <a:pPr algn="ctr"/>
            <a:r>
              <a:rPr lang="en-AU" sz="2200" b="0" kern="0" dirty="0" smtClean="0"/>
              <a:t>Medicare</a:t>
            </a:r>
          </a:p>
          <a:p>
            <a:pPr algn="ctr"/>
            <a:r>
              <a:rPr lang="en-AU" sz="2200" b="0" kern="0" dirty="0" smtClean="0"/>
              <a:t>local areas</a:t>
            </a:r>
            <a:endParaRPr lang="en-AU" sz="2200" b="0" kern="0" dirty="0"/>
          </a:p>
        </p:txBody>
      </p:sp>
      <p:sp>
        <p:nvSpPr>
          <p:cNvPr id="17" name="Oval 16"/>
          <p:cNvSpPr>
            <a:spLocks noChangeAspect="1"/>
          </p:cNvSpPr>
          <p:nvPr/>
        </p:nvSpPr>
        <p:spPr bwMode="auto">
          <a:xfrm>
            <a:off x="8009455" y="251614"/>
            <a:ext cx="108476" cy="108476"/>
          </a:xfrm>
          <a:prstGeom prst="ellipse">
            <a:avLst/>
          </a:prstGeom>
          <a:solidFill>
            <a:srgbClr val="F68B33">
              <a:alpha val="50196"/>
            </a:srgbClr>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Tree>
    <p:extLst>
      <p:ext uri="{BB962C8B-B14F-4D97-AF65-F5344CB8AC3E}">
        <p14:creationId xmlns:p14="http://schemas.microsoft.com/office/powerpoint/2010/main" val="11449577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506308904"/>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6" name="Oval 5"/>
          <p:cNvSpPr/>
          <p:nvPr/>
        </p:nvSpPr>
        <p:spPr bwMode="auto">
          <a:xfrm>
            <a:off x="7689307" y="298748"/>
            <a:ext cx="720080" cy="720080"/>
          </a:xfrm>
          <a:prstGeom prst="ellipse">
            <a:avLst/>
          </a:prstGeom>
          <a:solidFill>
            <a:schemeClr val="bg1">
              <a:lumMod val="85000"/>
              <a:alpha val="70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a typeface="ＭＳ Ｐゴシック" pitchFamily="34" charset="-128"/>
            </a:endParaRPr>
          </a:p>
        </p:txBody>
      </p:sp>
      <p:sp>
        <p:nvSpPr>
          <p:cNvPr id="8" name="TextBox 7"/>
          <p:cNvSpPr txBox="1"/>
          <p:nvPr/>
        </p:nvSpPr>
        <p:spPr>
          <a:xfrm>
            <a:off x="8565690" y="443925"/>
            <a:ext cx="793486" cy="338554"/>
          </a:xfrm>
          <a:prstGeom prst="rect">
            <a:avLst/>
          </a:prstGeom>
          <a:noFill/>
        </p:spPr>
        <p:txBody>
          <a:bodyPr wrap="none" lIns="0" tIns="0" rIns="0" bIns="0" rtlCol="0">
            <a:spAutoFit/>
          </a:bodyPr>
          <a:lstStyle/>
          <a:p>
            <a:pPr algn="r"/>
            <a:r>
              <a:rPr lang="en-US" sz="2200" dirty="0" smtClean="0"/>
              <a:t>= 5 Mt</a:t>
            </a:r>
            <a:endParaRPr lang="en-US" sz="2200" dirty="0"/>
          </a:p>
        </p:txBody>
      </p:sp>
      <p:sp>
        <p:nvSpPr>
          <p:cNvPr id="11" name="TextBox 10"/>
          <p:cNvSpPr txBox="1"/>
          <p:nvPr/>
        </p:nvSpPr>
        <p:spPr>
          <a:xfrm>
            <a:off x="2104366" y="1268760"/>
            <a:ext cx="688394" cy="338554"/>
          </a:xfrm>
          <a:prstGeom prst="rect">
            <a:avLst/>
          </a:prstGeom>
          <a:noFill/>
        </p:spPr>
        <p:txBody>
          <a:bodyPr wrap="none" lIns="0" tIns="0" rIns="0" bIns="0" rtlCol="0">
            <a:spAutoFit/>
          </a:bodyPr>
          <a:lstStyle/>
          <a:p>
            <a:r>
              <a:rPr lang="en-US" sz="2200" b="1" dirty="0" smtClean="0">
                <a:solidFill>
                  <a:schemeClr val="accent2"/>
                </a:solidFill>
              </a:rPr>
              <a:t>Wind</a:t>
            </a:r>
            <a:endParaRPr lang="en-US" sz="2200" b="1" dirty="0">
              <a:solidFill>
                <a:schemeClr val="accent2"/>
              </a:solidFill>
            </a:endParaRPr>
          </a:p>
        </p:txBody>
      </p:sp>
      <p:sp>
        <p:nvSpPr>
          <p:cNvPr id="12" name="TextBox 11"/>
          <p:cNvSpPr txBox="1"/>
          <p:nvPr/>
        </p:nvSpPr>
        <p:spPr>
          <a:xfrm>
            <a:off x="5471822" y="3789040"/>
            <a:ext cx="705321" cy="338554"/>
          </a:xfrm>
          <a:prstGeom prst="rect">
            <a:avLst/>
          </a:prstGeom>
          <a:noFill/>
        </p:spPr>
        <p:txBody>
          <a:bodyPr wrap="none" lIns="0" tIns="0" rIns="0" bIns="0" rtlCol="0">
            <a:spAutoFit/>
          </a:bodyPr>
          <a:lstStyle/>
          <a:p>
            <a:r>
              <a:rPr lang="en-US" sz="2200" b="1" dirty="0" smtClean="0">
                <a:solidFill>
                  <a:schemeClr val="accent3"/>
                </a:solidFill>
              </a:rPr>
              <a:t>Solar</a:t>
            </a:r>
            <a:endParaRPr lang="en-US" sz="2200" b="1" dirty="0">
              <a:solidFill>
                <a:schemeClr val="accent3"/>
              </a:solidFill>
            </a:endParaRPr>
          </a:p>
        </p:txBody>
      </p:sp>
      <p:sp>
        <p:nvSpPr>
          <p:cNvPr id="13" name="TextBox 12"/>
          <p:cNvSpPr txBox="1"/>
          <p:nvPr/>
        </p:nvSpPr>
        <p:spPr>
          <a:xfrm>
            <a:off x="7004956" y="5085184"/>
            <a:ext cx="612347" cy="338554"/>
          </a:xfrm>
          <a:prstGeom prst="rect">
            <a:avLst/>
          </a:prstGeom>
          <a:noFill/>
        </p:spPr>
        <p:txBody>
          <a:bodyPr wrap="none" lIns="0" tIns="0" rIns="0" bIns="0" rtlCol="0">
            <a:spAutoFit/>
          </a:bodyPr>
          <a:lstStyle/>
          <a:p>
            <a:r>
              <a:rPr lang="en-US" sz="2200" b="1" dirty="0" smtClean="0">
                <a:solidFill>
                  <a:schemeClr val="tx2"/>
                </a:solidFill>
              </a:rPr>
              <a:t>Coal</a:t>
            </a:r>
            <a:endParaRPr lang="en-US" sz="2200" b="1" dirty="0">
              <a:solidFill>
                <a:schemeClr val="tx2"/>
              </a:solidFill>
            </a:endParaRPr>
          </a:p>
        </p:txBody>
      </p:sp>
    </p:spTree>
    <p:extLst>
      <p:ext uri="{BB962C8B-B14F-4D97-AF65-F5344CB8AC3E}">
        <p14:creationId xmlns:p14="http://schemas.microsoft.com/office/powerpoint/2010/main" val="30204020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052412227"/>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2"/>
          <p:cNvSpPr txBox="1">
            <a:spLocks/>
          </p:cNvSpPr>
          <p:nvPr/>
        </p:nvSpPr>
        <p:spPr>
          <a:xfrm>
            <a:off x="8117850" y="332656"/>
            <a:ext cx="1098057"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2200" b="0" dirty="0" smtClean="0"/>
              <a:t>Australia</a:t>
            </a:r>
            <a:endParaRPr lang="en-US" sz="2200" b="0" dirty="0"/>
          </a:p>
        </p:txBody>
      </p:sp>
      <p:cxnSp>
        <p:nvCxnSpPr>
          <p:cNvPr id="5" name="Straight Arrow Connector 4"/>
          <p:cNvCxnSpPr/>
          <p:nvPr/>
        </p:nvCxnSpPr>
        <p:spPr bwMode="auto">
          <a:xfrm>
            <a:off x="8654592" y="663512"/>
            <a:ext cx="0" cy="360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 name="Content Placeholder 2"/>
          <p:cNvSpPr txBox="1">
            <a:spLocks/>
          </p:cNvSpPr>
          <p:nvPr/>
        </p:nvSpPr>
        <p:spPr>
          <a:xfrm>
            <a:off x="1172897" y="231464"/>
            <a:ext cx="1789401"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r>
              <a:rPr lang="en-US" sz="2200" b="0" dirty="0" smtClean="0"/>
              <a:t>North America</a:t>
            </a:r>
            <a:endParaRPr lang="en-US" sz="2200" b="0" dirty="0"/>
          </a:p>
        </p:txBody>
      </p:sp>
      <p:sp>
        <p:nvSpPr>
          <p:cNvPr id="7" name="Content Placeholder 2"/>
          <p:cNvSpPr txBox="1">
            <a:spLocks/>
          </p:cNvSpPr>
          <p:nvPr/>
        </p:nvSpPr>
        <p:spPr>
          <a:xfrm>
            <a:off x="1172897" y="620307"/>
            <a:ext cx="1835887"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r>
              <a:rPr lang="en-US" sz="2200" b="0" dirty="0" smtClean="0"/>
              <a:t>South America</a:t>
            </a:r>
            <a:endParaRPr lang="en-US" sz="2200" b="0" dirty="0"/>
          </a:p>
        </p:txBody>
      </p:sp>
      <p:sp>
        <p:nvSpPr>
          <p:cNvPr id="8" name="Content Placeholder 2"/>
          <p:cNvSpPr txBox="1">
            <a:spLocks/>
          </p:cNvSpPr>
          <p:nvPr/>
        </p:nvSpPr>
        <p:spPr>
          <a:xfrm>
            <a:off x="1172897" y="1009150"/>
            <a:ext cx="548227"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r>
              <a:rPr lang="en-US" sz="2200" b="0" dirty="0" smtClean="0"/>
              <a:t>Asia</a:t>
            </a:r>
            <a:endParaRPr lang="en-US" sz="2200" b="0" dirty="0"/>
          </a:p>
        </p:txBody>
      </p:sp>
      <p:sp>
        <p:nvSpPr>
          <p:cNvPr id="9" name="Content Placeholder 2"/>
          <p:cNvSpPr txBox="1">
            <a:spLocks/>
          </p:cNvSpPr>
          <p:nvPr/>
        </p:nvSpPr>
        <p:spPr>
          <a:xfrm>
            <a:off x="1172897" y="1397993"/>
            <a:ext cx="910506"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r>
              <a:rPr lang="en-US" sz="2200" b="0" dirty="0" smtClean="0"/>
              <a:t>Europe</a:t>
            </a:r>
            <a:endParaRPr lang="en-US" sz="2200" b="0" dirty="0"/>
          </a:p>
        </p:txBody>
      </p:sp>
      <p:sp>
        <p:nvSpPr>
          <p:cNvPr id="10" name="Content Placeholder 2"/>
          <p:cNvSpPr txBox="1">
            <a:spLocks/>
          </p:cNvSpPr>
          <p:nvPr/>
        </p:nvSpPr>
        <p:spPr>
          <a:xfrm>
            <a:off x="1172897" y="1786836"/>
            <a:ext cx="1051570"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r>
              <a:rPr lang="en-US" sz="2200" b="0" dirty="0" smtClean="0"/>
              <a:t>Oceania</a:t>
            </a:r>
            <a:endParaRPr lang="en-US" sz="2200" b="0" dirty="0"/>
          </a:p>
        </p:txBody>
      </p:sp>
      <p:sp>
        <p:nvSpPr>
          <p:cNvPr id="11" name="Content Placeholder 2"/>
          <p:cNvSpPr txBox="1">
            <a:spLocks/>
          </p:cNvSpPr>
          <p:nvPr/>
        </p:nvSpPr>
        <p:spPr>
          <a:xfrm>
            <a:off x="1172897" y="2175680"/>
            <a:ext cx="721351"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r>
              <a:rPr lang="en-US" sz="2200" b="0" dirty="0" smtClean="0">
                <a:ln w="9525">
                  <a:noFill/>
                </a:ln>
              </a:rPr>
              <a:t>Africa</a:t>
            </a:r>
            <a:endParaRPr lang="en-US" sz="2200" b="0" dirty="0">
              <a:ln w="9525">
                <a:noFill/>
              </a:ln>
            </a:endParaRPr>
          </a:p>
        </p:txBody>
      </p:sp>
      <p:sp>
        <p:nvSpPr>
          <p:cNvPr id="12" name="Content Placeholder 2"/>
          <p:cNvSpPr txBox="1">
            <a:spLocks/>
          </p:cNvSpPr>
          <p:nvPr/>
        </p:nvSpPr>
        <p:spPr>
          <a:xfrm>
            <a:off x="3582561" y="6519446"/>
            <a:ext cx="2740879"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2200" b="0" dirty="0" smtClean="0"/>
              <a:t>GDP per capita ($US)</a:t>
            </a:r>
            <a:endParaRPr lang="en-US" sz="2200" b="0" dirty="0"/>
          </a:p>
        </p:txBody>
      </p:sp>
      <p:sp>
        <p:nvSpPr>
          <p:cNvPr id="13" name="Oval 12"/>
          <p:cNvSpPr>
            <a:spLocks noChangeAspect="1"/>
          </p:cNvSpPr>
          <p:nvPr/>
        </p:nvSpPr>
        <p:spPr bwMode="auto">
          <a:xfrm>
            <a:off x="7582296" y="3880504"/>
            <a:ext cx="732906" cy="732906"/>
          </a:xfrm>
          <a:prstGeom prst="ellipse">
            <a:avLst/>
          </a:prstGeom>
          <a:solidFill>
            <a:schemeClr val="bg1">
              <a:lumMod val="85000"/>
              <a:alpha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a typeface="ＭＳ Ｐゴシック" pitchFamily="34" charset="-128"/>
            </a:endParaRPr>
          </a:p>
        </p:txBody>
      </p:sp>
      <p:sp>
        <p:nvSpPr>
          <p:cNvPr id="14" name="TextBox 13"/>
          <p:cNvSpPr txBox="1"/>
          <p:nvPr/>
        </p:nvSpPr>
        <p:spPr>
          <a:xfrm>
            <a:off x="8408595" y="4087961"/>
            <a:ext cx="950581" cy="338554"/>
          </a:xfrm>
          <a:prstGeom prst="rect">
            <a:avLst/>
          </a:prstGeom>
          <a:noFill/>
        </p:spPr>
        <p:txBody>
          <a:bodyPr wrap="none" lIns="0" tIns="0" rIns="0" bIns="0" rtlCol="0">
            <a:spAutoFit/>
          </a:bodyPr>
          <a:lstStyle/>
          <a:p>
            <a:pPr algn="r"/>
            <a:r>
              <a:rPr lang="en-US" sz="2200" dirty="0" smtClean="0"/>
              <a:t>= 300m</a:t>
            </a:r>
            <a:endParaRPr lang="en-US" sz="2200" dirty="0"/>
          </a:p>
        </p:txBody>
      </p:sp>
      <p:sp>
        <p:nvSpPr>
          <p:cNvPr id="15" name="Oval 14"/>
          <p:cNvSpPr>
            <a:spLocks noChangeAspect="1"/>
          </p:cNvSpPr>
          <p:nvPr/>
        </p:nvSpPr>
        <p:spPr bwMode="auto">
          <a:xfrm>
            <a:off x="776536" y="243074"/>
            <a:ext cx="288032" cy="288032"/>
          </a:xfrm>
          <a:prstGeom prst="ellipse">
            <a:avLst/>
          </a:prstGeom>
          <a:solidFill>
            <a:srgbClr val="621214">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a typeface="ＭＳ Ｐゴシック" pitchFamily="34" charset="-128"/>
            </a:endParaRPr>
          </a:p>
        </p:txBody>
      </p:sp>
      <p:sp>
        <p:nvSpPr>
          <p:cNvPr id="16" name="Oval 15"/>
          <p:cNvSpPr>
            <a:spLocks noChangeAspect="1"/>
          </p:cNvSpPr>
          <p:nvPr/>
        </p:nvSpPr>
        <p:spPr bwMode="auto">
          <a:xfrm>
            <a:off x="776536" y="631917"/>
            <a:ext cx="288032" cy="288032"/>
          </a:xfrm>
          <a:prstGeom prst="ellipse">
            <a:avLst/>
          </a:prstGeom>
          <a:solidFill>
            <a:srgbClr val="A02226">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a typeface="ＭＳ Ｐゴシック" pitchFamily="34" charset="-128"/>
            </a:endParaRPr>
          </a:p>
        </p:txBody>
      </p:sp>
      <p:sp>
        <p:nvSpPr>
          <p:cNvPr id="17" name="Oval 16"/>
          <p:cNvSpPr>
            <a:spLocks noChangeAspect="1"/>
          </p:cNvSpPr>
          <p:nvPr/>
        </p:nvSpPr>
        <p:spPr bwMode="auto">
          <a:xfrm>
            <a:off x="776536" y="1020760"/>
            <a:ext cx="288032" cy="288032"/>
          </a:xfrm>
          <a:prstGeom prst="ellipse">
            <a:avLst/>
          </a:prstGeom>
          <a:solidFill>
            <a:srgbClr val="D4582A">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a typeface="ＭＳ Ｐゴシック" pitchFamily="34" charset="-128"/>
            </a:endParaRPr>
          </a:p>
        </p:txBody>
      </p:sp>
      <p:sp>
        <p:nvSpPr>
          <p:cNvPr id="18" name="Oval 17"/>
          <p:cNvSpPr>
            <a:spLocks noChangeAspect="1"/>
          </p:cNvSpPr>
          <p:nvPr/>
        </p:nvSpPr>
        <p:spPr bwMode="auto">
          <a:xfrm>
            <a:off x="776536" y="1409603"/>
            <a:ext cx="288032" cy="288032"/>
          </a:xfrm>
          <a:prstGeom prst="ellipse">
            <a:avLst/>
          </a:prstGeom>
          <a:solidFill>
            <a:srgbClr val="F68B33">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a typeface="ＭＳ Ｐゴシック" pitchFamily="34" charset="-128"/>
            </a:endParaRPr>
          </a:p>
        </p:txBody>
      </p:sp>
      <p:sp>
        <p:nvSpPr>
          <p:cNvPr id="19" name="Oval 18"/>
          <p:cNvSpPr>
            <a:spLocks noChangeAspect="1"/>
          </p:cNvSpPr>
          <p:nvPr/>
        </p:nvSpPr>
        <p:spPr bwMode="auto">
          <a:xfrm>
            <a:off x="776536" y="1798446"/>
            <a:ext cx="288032" cy="288032"/>
          </a:xfrm>
          <a:prstGeom prst="ellipse">
            <a:avLst/>
          </a:prstGeom>
          <a:solidFill>
            <a:srgbClr val="FFC35A">
              <a:alpha val="8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a typeface="ＭＳ Ｐゴシック" pitchFamily="34" charset="-128"/>
            </a:endParaRPr>
          </a:p>
        </p:txBody>
      </p:sp>
      <p:sp>
        <p:nvSpPr>
          <p:cNvPr id="20" name="Oval 19"/>
          <p:cNvSpPr>
            <a:spLocks noChangeAspect="1"/>
          </p:cNvSpPr>
          <p:nvPr/>
        </p:nvSpPr>
        <p:spPr bwMode="auto">
          <a:xfrm>
            <a:off x="776536" y="2187290"/>
            <a:ext cx="288032" cy="288032"/>
          </a:xfrm>
          <a:prstGeom prst="ellipse">
            <a:avLst/>
          </a:prstGeom>
          <a:solidFill>
            <a:srgbClr val="FFE07F">
              <a:alpha val="5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a typeface="ＭＳ Ｐゴシック" pitchFamily="34" charset="-128"/>
            </a:endParaRPr>
          </a:p>
        </p:txBody>
      </p:sp>
    </p:spTree>
    <p:extLst>
      <p:ext uri="{BB962C8B-B14F-4D97-AF65-F5344CB8AC3E}">
        <p14:creationId xmlns:p14="http://schemas.microsoft.com/office/powerpoint/2010/main" val="3860574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p:cNvGraphicFramePr>
            <a:graphicFrameLocks/>
          </p:cNvGraphicFramePr>
          <p:nvPr>
            <p:extLst>
              <p:ext uri="{D42A27DB-BD31-4B8C-83A1-F6EECF244321}">
                <p14:modId xmlns:p14="http://schemas.microsoft.com/office/powerpoint/2010/main" val="405289697"/>
              </p:ext>
            </p:extLst>
          </p:nvPr>
        </p:nvGraphicFramePr>
        <p:xfrm>
          <a:off x="1856656" y="0"/>
          <a:ext cx="5040559"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p:cNvSpPr/>
          <p:nvPr/>
        </p:nvSpPr>
        <p:spPr>
          <a:xfrm>
            <a:off x="746868" y="158445"/>
            <a:ext cx="2189702" cy="246221"/>
          </a:xfrm>
          <a:prstGeom prst="rect">
            <a:avLst/>
          </a:prstGeom>
        </p:spPr>
        <p:txBody>
          <a:bodyPr wrap="none" lIns="0" tIns="0" rIns="0" bIns="0">
            <a:spAutoFit/>
          </a:bodyPr>
          <a:lstStyle/>
          <a:p>
            <a:pPr algn="r"/>
            <a:r>
              <a:rPr lang="en-AU" sz="1600" dirty="0"/>
              <a:t>Coronary artery </a:t>
            </a:r>
            <a:r>
              <a:rPr lang="en-AU" sz="1600" dirty="0" smtClean="0"/>
              <a:t>disease</a:t>
            </a:r>
            <a:endParaRPr lang="en-AU" sz="1600" dirty="0"/>
          </a:p>
        </p:txBody>
      </p:sp>
      <p:sp>
        <p:nvSpPr>
          <p:cNvPr id="9" name="Rectangle 8"/>
          <p:cNvSpPr/>
          <p:nvPr/>
        </p:nvSpPr>
        <p:spPr>
          <a:xfrm>
            <a:off x="1981145" y="436189"/>
            <a:ext cx="955390" cy="246221"/>
          </a:xfrm>
          <a:prstGeom prst="rect">
            <a:avLst/>
          </a:prstGeom>
        </p:spPr>
        <p:txBody>
          <a:bodyPr wrap="none" lIns="0" tIns="0" rIns="0" bIns="0">
            <a:spAutoFit/>
          </a:bodyPr>
          <a:lstStyle/>
          <a:p>
            <a:pPr algn="r"/>
            <a:r>
              <a:rPr lang="en-AU" sz="1600" dirty="0" smtClean="0"/>
              <a:t>Dyspepsia</a:t>
            </a:r>
            <a:endParaRPr lang="en-AU" sz="1600" dirty="0"/>
          </a:p>
        </p:txBody>
      </p:sp>
      <p:sp>
        <p:nvSpPr>
          <p:cNvPr id="10" name="Rectangle 9"/>
          <p:cNvSpPr/>
          <p:nvPr/>
        </p:nvSpPr>
        <p:spPr>
          <a:xfrm>
            <a:off x="1089940" y="713936"/>
            <a:ext cx="1846659" cy="246221"/>
          </a:xfrm>
          <a:prstGeom prst="rect">
            <a:avLst/>
          </a:prstGeom>
        </p:spPr>
        <p:txBody>
          <a:bodyPr wrap="none" lIns="0" tIns="0" rIns="0" bIns="0">
            <a:spAutoFit/>
          </a:bodyPr>
          <a:lstStyle/>
          <a:p>
            <a:pPr lvl="0" algn="r"/>
            <a:r>
              <a:rPr lang="en-AU" sz="1600" dirty="0">
                <a:solidFill>
                  <a:srgbClr val="000000"/>
                </a:solidFill>
              </a:rPr>
              <a:t>Chronic heart </a:t>
            </a:r>
            <a:r>
              <a:rPr lang="en-AU" sz="1600" dirty="0" smtClean="0">
                <a:solidFill>
                  <a:srgbClr val="000000"/>
                </a:solidFill>
              </a:rPr>
              <a:t>failure</a:t>
            </a:r>
            <a:endParaRPr lang="en-AU" sz="1600" dirty="0">
              <a:solidFill>
                <a:srgbClr val="000000"/>
              </a:solidFill>
            </a:endParaRPr>
          </a:p>
        </p:txBody>
      </p:sp>
      <p:sp>
        <p:nvSpPr>
          <p:cNvPr id="11" name="Rectangle 10"/>
          <p:cNvSpPr/>
          <p:nvPr/>
        </p:nvSpPr>
        <p:spPr>
          <a:xfrm>
            <a:off x="1729539" y="991678"/>
            <a:ext cx="1207061" cy="246221"/>
          </a:xfrm>
          <a:prstGeom prst="rect">
            <a:avLst/>
          </a:prstGeom>
        </p:spPr>
        <p:txBody>
          <a:bodyPr wrap="none" lIns="0" tIns="0" rIns="0" bIns="0">
            <a:spAutoFit/>
          </a:bodyPr>
          <a:lstStyle/>
          <a:p>
            <a:pPr lvl="0" algn="r"/>
            <a:r>
              <a:rPr lang="en-AU" sz="1600" dirty="0" smtClean="0">
                <a:solidFill>
                  <a:srgbClr val="000000"/>
                </a:solidFill>
              </a:rPr>
              <a:t>Hypertension</a:t>
            </a:r>
            <a:endParaRPr lang="en-AU" sz="1600" dirty="0">
              <a:solidFill>
                <a:srgbClr val="000000"/>
              </a:solidFill>
            </a:endParaRPr>
          </a:p>
        </p:txBody>
      </p:sp>
      <p:sp>
        <p:nvSpPr>
          <p:cNvPr id="12" name="Rectangle 11"/>
          <p:cNvSpPr/>
          <p:nvPr/>
        </p:nvSpPr>
        <p:spPr>
          <a:xfrm>
            <a:off x="1626954" y="1269425"/>
            <a:ext cx="1309653" cy="246221"/>
          </a:xfrm>
          <a:prstGeom prst="rect">
            <a:avLst/>
          </a:prstGeom>
        </p:spPr>
        <p:txBody>
          <a:bodyPr wrap="none" lIns="0" tIns="0" rIns="0" bIns="0">
            <a:spAutoFit/>
          </a:bodyPr>
          <a:lstStyle/>
          <a:p>
            <a:pPr lvl="0" algn="r"/>
            <a:r>
              <a:rPr lang="en-AU" sz="1600" dirty="0">
                <a:solidFill>
                  <a:srgbClr val="000000"/>
                </a:solidFill>
              </a:rPr>
              <a:t>Low back </a:t>
            </a:r>
            <a:r>
              <a:rPr lang="en-AU" sz="1600" dirty="0" smtClean="0">
                <a:solidFill>
                  <a:srgbClr val="000000"/>
                </a:solidFill>
              </a:rPr>
              <a:t>pain</a:t>
            </a:r>
            <a:endParaRPr lang="en-AU" sz="1600" dirty="0">
              <a:solidFill>
                <a:srgbClr val="000000"/>
              </a:solidFill>
            </a:endParaRPr>
          </a:p>
        </p:txBody>
      </p:sp>
      <p:sp>
        <p:nvSpPr>
          <p:cNvPr id="13" name="Rectangle 12"/>
          <p:cNvSpPr/>
          <p:nvPr/>
        </p:nvSpPr>
        <p:spPr>
          <a:xfrm>
            <a:off x="1626999" y="1547169"/>
            <a:ext cx="1309653" cy="246221"/>
          </a:xfrm>
          <a:prstGeom prst="rect">
            <a:avLst/>
          </a:prstGeom>
        </p:spPr>
        <p:txBody>
          <a:bodyPr wrap="none" lIns="0" tIns="0" rIns="0" bIns="0">
            <a:spAutoFit/>
          </a:bodyPr>
          <a:lstStyle/>
          <a:p>
            <a:pPr lvl="0" algn="r"/>
            <a:r>
              <a:rPr lang="en-AU" sz="1600" dirty="0">
                <a:solidFill>
                  <a:srgbClr val="000000"/>
                </a:solidFill>
              </a:rPr>
              <a:t>Panic </a:t>
            </a:r>
            <a:r>
              <a:rPr lang="en-AU" sz="1600" dirty="0" smtClean="0">
                <a:solidFill>
                  <a:srgbClr val="000000"/>
                </a:solidFill>
              </a:rPr>
              <a:t>disorder</a:t>
            </a:r>
            <a:endParaRPr lang="en-AU" sz="1600" dirty="0">
              <a:solidFill>
                <a:srgbClr val="000000"/>
              </a:solidFill>
            </a:endParaRPr>
          </a:p>
        </p:txBody>
      </p:sp>
      <p:sp>
        <p:nvSpPr>
          <p:cNvPr id="14" name="Rectangle 13"/>
          <p:cNvSpPr/>
          <p:nvPr/>
        </p:nvSpPr>
        <p:spPr>
          <a:xfrm>
            <a:off x="2329718" y="1824914"/>
            <a:ext cx="591508" cy="246221"/>
          </a:xfrm>
          <a:prstGeom prst="rect">
            <a:avLst/>
          </a:prstGeom>
        </p:spPr>
        <p:txBody>
          <a:bodyPr wrap="none" lIns="0" tIns="0" rIns="0" bIns="0">
            <a:spAutoFit/>
          </a:bodyPr>
          <a:lstStyle/>
          <a:p>
            <a:pPr lvl="0" algn="r"/>
            <a:r>
              <a:rPr lang="en-AU" sz="1600" dirty="0" smtClean="0">
                <a:solidFill>
                  <a:srgbClr val="000000"/>
                </a:solidFill>
              </a:rPr>
              <a:t>COPD</a:t>
            </a:r>
            <a:endParaRPr lang="en-AU" sz="1600" dirty="0">
              <a:solidFill>
                <a:srgbClr val="000000"/>
              </a:solidFill>
            </a:endParaRPr>
          </a:p>
        </p:txBody>
      </p:sp>
      <p:sp>
        <p:nvSpPr>
          <p:cNvPr id="15" name="Rectangle 14"/>
          <p:cNvSpPr/>
          <p:nvPr/>
        </p:nvSpPr>
        <p:spPr>
          <a:xfrm>
            <a:off x="2128864" y="2102658"/>
            <a:ext cx="807913" cy="246221"/>
          </a:xfrm>
          <a:prstGeom prst="rect">
            <a:avLst/>
          </a:prstGeom>
        </p:spPr>
        <p:txBody>
          <a:bodyPr wrap="none" lIns="0" tIns="0" rIns="0" bIns="0">
            <a:spAutoFit/>
          </a:bodyPr>
          <a:lstStyle/>
          <a:p>
            <a:pPr lvl="0" algn="r"/>
            <a:r>
              <a:rPr lang="en-AU" sz="1600" dirty="0" smtClean="0">
                <a:solidFill>
                  <a:srgbClr val="000000"/>
                </a:solidFill>
              </a:rPr>
              <a:t>Diabetes</a:t>
            </a:r>
            <a:endParaRPr lang="en-AU" sz="1600" dirty="0">
              <a:solidFill>
                <a:srgbClr val="000000"/>
              </a:solidFill>
            </a:endParaRPr>
          </a:p>
        </p:txBody>
      </p:sp>
      <p:sp>
        <p:nvSpPr>
          <p:cNvPr id="16" name="Rectangle 15"/>
          <p:cNvSpPr/>
          <p:nvPr/>
        </p:nvSpPr>
        <p:spPr>
          <a:xfrm>
            <a:off x="565887" y="2380403"/>
            <a:ext cx="2370713" cy="246221"/>
          </a:xfrm>
          <a:prstGeom prst="rect">
            <a:avLst/>
          </a:prstGeom>
        </p:spPr>
        <p:txBody>
          <a:bodyPr wrap="none" lIns="0" tIns="0" rIns="0" bIns="0">
            <a:spAutoFit/>
          </a:bodyPr>
          <a:lstStyle/>
          <a:p>
            <a:pPr lvl="0" algn="r"/>
            <a:r>
              <a:rPr lang="en-AU" sz="1600" dirty="0">
                <a:solidFill>
                  <a:srgbClr val="000000"/>
                </a:solidFill>
              </a:rPr>
              <a:t>Venous </a:t>
            </a:r>
            <a:r>
              <a:rPr lang="en-AU" sz="1600" dirty="0" smtClean="0">
                <a:solidFill>
                  <a:srgbClr val="000000"/>
                </a:solidFill>
              </a:rPr>
              <a:t>thromboembolism</a:t>
            </a:r>
            <a:endParaRPr lang="en-AU" sz="1600" dirty="0">
              <a:solidFill>
                <a:srgbClr val="000000"/>
              </a:solidFill>
            </a:endParaRPr>
          </a:p>
        </p:txBody>
      </p:sp>
      <p:sp>
        <p:nvSpPr>
          <p:cNvPr id="17" name="Rectangle 16"/>
          <p:cNvSpPr/>
          <p:nvPr/>
        </p:nvSpPr>
        <p:spPr>
          <a:xfrm>
            <a:off x="1728033" y="2658152"/>
            <a:ext cx="1208664" cy="246221"/>
          </a:xfrm>
          <a:prstGeom prst="rect">
            <a:avLst/>
          </a:prstGeom>
        </p:spPr>
        <p:txBody>
          <a:bodyPr wrap="none" lIns="0" tIns="0" rIns="0" bIns="0">
            <a:spAutoFit/>
          </a:bodyPr>
          <a:lstStyle/>
          <a:p>
            <a:pPr lvl="0" algn="r"/>
            <a:r>
              <a:rPr lang="en-AU" sz="1600" dirty="0" smtClean="0">
                <a:solidFill>
                  <a:srgbClr val="000000"/>
                </a:solidFill>
              </a:rPr>
              <a:t>Osteoporosis</a:t>
            </a:r>
            <a:endParaRPr lang="en-AU" sz="1600" dirty="0">
              <a:solidFill>
                <a:srgbClr val="000000"/>
              </a:solidFill>
            </a:endParaRPr>
          </a:p>
        </p:txBody>
      </p:sp>
      <p:sp>
        <p:nvSpPr>
          <p:cNvPr id="18" name="Rectangle 17"/>
          <p:cNvSpPr/>
          <p:nvPr/>
        </p:nvSpPr>
        <p:spPr>
          <a:xfrm>
            <a:off x="1901185" y="2935894"/>
            <a:ext cx="1035540" cy="246221"/>
          </a:xfrm>
          <a:prstGeom prst="rect">
            <a:avLst/>
          </a:prstGeom>
        </p:spPr>
        <p:txBody>
          <a:bodyPr wrap="none" lIns="0" tIns="0" rIns="0" bIns="0">
            <a:spAutoFit/>
          </a:bodyPr>
          <a:lstStyle/>
          <a:p>
            <a:pPr lvl="0" algn="r"/>
            <a:r>
              <a:rPr lang="en-AU" sz="1600" dirty="0" smtClean="0">
                <a:solidFill>
                  <a:srgbClr val="000000"/>
                </a:solidFill>
              </a:rPr>
              <a:t>Depression</a:t>
            </a:r>
            <a:endParaRPr lang="en-AU" sz="1600" dirty="0">
              <a:solidFill>
                <a:srgbClr val="000000"/>
              </a:solidFill>
            </a:endParaRPr>
          </a:p>
        </p:txBody>
      </p:sp>
      <p:sp>
        <p:nvSpPr>
          <p:cNvPr id="19" name="Rectangle 18"/>
          <p:cNvSpPr/>
          <p:nvPr/>
        </p:nvSpPr>
        <p:spPr>
          <a:xfrm>
            <a:off x="1548492" y="3213641"/>
            <a:ext cx="1388201" cy="246221"/>
          </a:xfrm>
          <a:prstGeom prst="rect">
            <a:avLst/>
          </a:prstGeom>
        </p:spPr>
        <p:txBody>
          <a:bodyPr wrap="none" lIns="0" tIns="0" rIns="0" bIns="0">
            <a:spAutoFit/>
          </a:bodyPr>
          <a:lstStyle/>
          <a:p>
            <a:pPr lvl="0" algn="r"/>
            <a:r>
              <a:rPr lang="en-AU" sz="1600" dirty="0">
                <a:solidFill>
                  <a:srgbClr val="000000"/>
                </a:solidFill>
              </a:rPr>
              <a:t>Atrial </a:t>
            </a:r>
            <a:r>
              <a:rPr lang="en-AU" sz="1600" dirty="0" smtClean="0">
                <a:solidFill>
                  <a:srgbClr val="000000"/>
                </a:solidFill>
              </a:rPr>
              <a:t>ﬁbrillation</a:t>
            </a:r>
            <a:endParaRPr lang="en-AU" sz="1600" dirty="0">
              <a:solidFill>
                <a:srgbClr val="000000"/>
              </a:solidFill>
            </a:endParaRPr>
          </a:p>
        </p:txBody>
      </p:sp>
      <p:sp>
        <p:nvSpPr>
          <p:cNvPr id="20" name="Rectangle 19"/>
          <p:cNvSpPr/>
          <p:nvPr/>
        </p:nvSpPr>
        <p:spPr>
          <a:xfrm>
            <a:off x="612297" y="3491383"/>
            <a:ext cx="2324354" cy="246221"/>
          </a:xfrm>
          <a:prstGeom prst="rect">
            <a:avLst/>
          </a:prstGeom>
        </p:spPr>
        <p:txBody>
          <a:bodyPr wrap="none" lIns="0" tIns="0" rIns="0" bIns="0">
            <a:spAutoFit/>
          </a:bodyPr>
          <a:lstStyle/>
          <a:p>
            <a:pPr lvl="0" algn="r"/>
            <a:r>
              <a:rPr lang="en-AU" sz="1600" dirty="0" smtClean="0">
                <a:solidFill>
                  <a:srgbClr val="000000"/>
                </a:solidFill>
              </a:rPr>
              <a:t>Cerebrovascular accident</a:t>
            </a:r>
            <a:endParaRPr lang="en-AU" sz="1600" dirty="0">
              <a:solidFill>
                <a:srgbClr val="000000"/>
              </a:solidFill>
            </a:endParaRPr>
          </a:p>
        </p:txBody>
      </p:sp>
      <p:sp>
        <p:nvSpPr>
          <p:cNvPr id="21" name="Rectangle 20"/>
          <p:cNvSpPr/>
          <p:nvPr/>
        </p:nvSpPr>
        <p:spPr>
          <a:xfrm>
            <a:off x="-25754" y="3769130"/>
            <a:ext cx="2962349" cy="246221"/>
          </a:xfrm>
          <a:prstGeom prst="rect">
            <a:avLst/>
          </a:prstGeom>
        </p:spPr>
        <p:txBody>
          <a:bodyPr wrap="none" lIns="0" tIns="0" rIns="0" bIns="0">
            <a:spAutoFit/>
          </a:bodyPr>
          <a:lstStyle/>
          <a:p>
            <a:pPr lvl="0" algn="r"/>
            <a:r>
              <a:rPr lang="en-AU" sz="1600" dirty="0">
                <a:solidFill>
                  <a:srgbClr val="000000"/>
                </a:solidFill>
              </a:rPr>
              <a:t>Community-acquired </a:t>
            </a:r>
            <a:r>
              <a:rPr lang="en-AU" sz="1600" dirty="0" smtClean="0">
                <a:solidFill>
                  <a:srgbClr val="000000"/>
                </a:solidFill>
              </a:rPr>
              <a:t>pneumonia</a:t>
            </a:r>
            <a:endParaRPr lang="en-AU" sz="1600" dirty="0">
              <a:solidFill>
                <a:srgbClr val="000000"/>
              </a:solidFill>
            </a:endParaRPr>
          </a:p>
        </p:txBody>
      </p:sp>
      <p:sp>
        <p:nvSpPr>
          <p:cNvPr id="22" name="Rectangle 21"/>
          <p:cNvSpPr/>
          <p:nvPr/>
        </p:nvSpPr>
        <p:spPr>
          <a:xfrm>
            <a:off x="1715157" y="4046874"/>
            <a:ext cx="1221488" cy="246221"/>
          </a:xfrm>
          <a:prstGeom prst="rect">
            <a:avLst/>
          </a:prstGeom>
        </p:spPr>
        <p:txBody>
          <a:bodyPr wrap="none" lIns="0" tIns="0" rIns="0" bIns="0">
            <a:spAutoFit/>
          </a:bodyPr>
          <a:lstStyle/>
          <a:p>
            <a:pPr lvl="0" algn="r"/>
            <a:r>
              <a:rPr lang="en-AU" sz="1600" dirty="0" smtClean="0">
                <a:solidFill>
                  <a:srgbClr val="000000"/>
                </a:solidFill>
              </a:rPr>
              <a:t>Osteoarthritis</a:t>
            </a:r>
            <a:endParaRPr lang="en-AU" sz="1600" dirty="0">
              <a:solidFill>
                <a:srgbClr val="000000"/>
              </a:solidFill>
            </a:endParaRPr>
          </a:p>
        </p:txBody>
      </p:sp>
      <p:sp>
        <p:nvSpPr>
          <p:cNvPr id="23" name="Rectangle 22"/>
          <p:cNvSpPr/>
          <p:nvPr/>
        </p:nvSpPr>
        <p:spPr>
          <a:xfrm>
            <a:off x="1511641" y="4324619"/>
            <a:ext cx="1425069" cy="246221"/>
          </a:xfrm>
          <a:prstGeom prst="rect">
            <a:avLst/>
          </a:prstGeom>
        </p:spPr>
        <p:txBody>
          <a:bodyPr wrap="none" lIns="0" tIns="0" rIns="0" bIns="0">
            <a:spAutoFit/>
          </a:bodyPr>
          <a:lstStyle/>
          <a:p>
            <a:pPr lvl="0" algn="r"/>
            <a:r>
              <a:rPr lang="en-AU" sz="1600" dirty="0">
                <a:solidFill>
                  <a:srgbClr val="000000"/>
                </a:solidFill>
              </a:rPr>
              <a:t>Preventive </a:t>
            </a:r>
            <a:r>
              <a:rPr lang="en-AU" sz="1600" dirty="0" smtClean="0">
                <a:solidFill>
                  <a:srgbClr val="000000"/>
                </a:solidFill>
              </a:rPr>
              <a:t>care</a:t>
            </a:r>
            <a:endParaRPr lang="en-AU" sz="1600" dirty="0">
              <a:solidFill>
                <a:srgbClr val="000000"/>
              </a:solidFill>
            </a:endParaRPr>
          </a:p>
        </p:txBody>
      </p:sp>
      <p:sp>
        <p:nvSpPr>
          <p:cNvPr id="24" name="Rectangle 23"/>
          <p:cNvSpPr/>
          <p:nvPr/>
        </p:nvSpPr>
        <p:spPr>
          <a:xfrm>
            <a:off x="1000258" y="4602363"/>
            <a:ext cx="1936428" cy="246221"/>
          </a:xfrm>
          <a:prstGeom prst="rect">
            <a:avLst/>
          </a:prstGeom>
        </p:spPr>
        <p:txBody>
          <a:bodyPr wrap="none" lIns="0" tIns="0" rIns="0" bIns="0">
            <a:spAutoFit/>
          </a:bodyPr>
          <a:lstStyle/>
          <a:p>
            <a:pPr lvl="0" algn="r"/>
            <a:r>
              <a:rPr lang="en-AU" sz="1600" dirty="0">
                <a:solidFill>
                  <a:srgbClr val="000000"/>
                </a:solidFill>
              </a:rPr>
              <a:t>Surgical site </a:t>
            </a:r>
            <a:r>
              <a:rPr lang="en-AU" sz="1600" dirty="0" smtClean="0">
                <a:solidFill>
                  <a:srgbClr val="000000"/>
                </a:solidFill>
              </a:rPr>
              <a:t>infection</a:t>
            </a:r>
            <a:endParaRPr lang="en-AU" sz="1600" dirty="0">
              <a:solidFill>
                <a:srgbClr val="000000"/>
              </a:solidFill>
            </a:endParaRPr>
          </a:p>
        </p:txBody>
      </p:sp>
      <p:sp>
        <p:nvSpPr>
          <p:cNvPr id="25" name="Rectangle 24"/>
          <p:cNvSpPr/>
          <p:nvPr/>
        </p:nvSpPr>
        <p:spPr>
          <a:xfrm>
            <a:off x="2241055" y="4880108"/>
            <a:ext cx="695703" cy="246221"/>
          </a:xfrm>
          <a:prstGeom prst="rect">
            <a:avLst/>
          </a:prstGeom>
        </p:spPr>
        <p:txBody>
          <a:bodyPr wrap="none" lIns="0" tIns="0" rIns="0" bIns="0">
            <a:spAutoFit/>
          </a:bodyPr>
          <a:lstStyle/>
          <a:p>
            <a:pPr lvl="0" algn="r"/>
            <a:r>
              <a:rPr lang="en-AU" sz="1600" dirty="0" smtClean="0">
                <a:solidFill>
                  <a:srgbClr val="000000"/>
                </a:solidFill>
              </a:rPr>
              <a:t>Asthma</a:t>
            </a:r>
            <a:endParaRPr lang="en-AU" sz="1600" dirty="0">
              <a:solidFill>
                <a:srgbClr val="000000"/>
              </a:solidFill>
            </a:endParaRPr>
          </a:p>
        </p:txBody>
      </p:sp>
      <p:sp>
        <p:nvSpPr>
          <p:cNvPr id="26" name="Rectangle 25"/>
          <p:cNvSpPr/>
          <p:nvPr/>
        </p:nvSpPr>
        <p:spPr>
          <a:xfrm>
            <a:off x="1470005" y="5157857"/>
            <a:ext cx="1466747" cy="246221"/>
          </a:xfrm>
          <a:prstGeom prst="rect">
            <a:avLst/>
          </a:prstGeom>
        </p:spPr>
        <p:txBody>
          <a:bodyPr wrap="none" lIns="0" tIns="0" rIns="0" bIns="0">
            <a:spAutoFit/>
          </a:bodyPr>
          <a:lstStyle/>
          <a:p>
            <a:pPr lvl="0" algn="r"/>
            <a:r>
              <a:rPr lang="en-AU" sz="1600" dirty="0" smtClean="0">
                <a:solidFill>
                  <a:srgbClr val="000000"/>
                </a:solidFill>
              </a:rPr>
              <a:t>Hyperlipidaemia</a:t>
            </a:r>
            <a:endParaRPr lang="en-AU" sz="1600" dirty="0">
              <a:solidFill>
                <a:srgbClr val="000000"/>
              </a:solidFill>
            </a:endParaRPr>
          </a:p>
        </p:txBody>
      </p:sp>
      <p:sp>
        <p:nvSpPr>
          <p:cNvPr id="27" name="Rectangle 26"/>
          <p:cNvSpPr/>
          <p:nvPr/>
        </p:nvSpPr>
        <p:spPr>
          <a:xfrm>
            <a:off x="2241022" y="5435599"/>
            <a:ext cx="695703" cy="246221"/>
          </a:xfrm>
          <a:prstGeom prst="rect">
            <a:avLst/>
          </a:prstGeom>
        </p:spPr>
        <p:txBody>
          <a:bodyPr wrap="none" lIns="0" tIns="0" rIns="0" bIns="0">
            <a:spAutoFit/>
          </a:bodyPr>
          <a:lstStyle/>
          <a:p>
            <a:pPr lvl="0" algn="r"/>
            <a:r>
              <a:rPr lang="en-AU" sz="1600" dirty="0" smtClean="0">
                <a:solidFill>
                  <a:srgbClr val="000000"/>
                </a:solidFill>
              </a:rPr>
              <a:t>Obesity</a:t>
            </a:r>
            <a:endParaRPr lang="en-AU" sz="1600" dirty="0">
              <a:solidFill>
                <a:srgbClr val="000000"/>
              </a:solidFill>
            </a:endParaRPr>
          </a:p>
        </p:txBody>
      </p:sp>
      <p:sp>
        <p:nvSpPr>
          <p:cNvPr id="28" name="Rectangle 27"/>
          <p:cNvSpPr/>
          <p:nvPr/>
        </p:nvSpPr>
        <p:spPr>
          <a:xfrm>
            <a:off x="1718430" y="5713346"/>
            <a:ext cx="1218282" cy="246221"/>
          </a:xfrm>
          <a:prstGeom prst="rect">
            <a:avLst/>
          </a:prstGeom>
        </p:spPr>
        <p:txBody>
          <a:bodyPr wrap="none" lIns="0" tIns="0" rIns="0" bIns="0">
            <a:spAutoFit/>
          </a:bodyPr>
          <a:lstStyle/>
          <a:p>
            <a:pPr lvl="0" algn="r"/>
            <a:r>
              <a:rPr lang="en-AU" sz="1600" dirty="0">
                <a:solidFill>
                  <a:srgbClr val="000000"/>
                </a:solidFill>
              </a:rPr>
              <a:t>Antibiotic </a:t>
            </a:r>
            <a:r>
              <a:rPr lang="en-AU" sz="1600" dirty="0" smtClean="0">
                <a:solidFill>
                  <a:srgbClr val="000000"/>
                </a:solidFill>
              </a:rPr>
              <a:t>use</a:t>
            </a:r>
            <a:endParaRPr lang="en-AU" sz="1600" dirty="0">
              <a:solidFill>
                <a:srgbClr val="000000"/>
              </a:solidFill>
            </a:endParaRPr>
          </a:p>
        </p:txBody>
      </p:sp>
      <p:sp>
        <p:nvSpPr>
          <p:cNvPr id="29" name="Rectangle 28"/>
          <p:cNvSpPr/>
          <p:nvPr/>
        </p:nvSpPr>
        <p:spPr>
          <a:xfrm>
            <a:off x="1081950" y="5991095"/>
            <a:ext cx="1854674" cy="246221"/>
          </a:xfrm>
          <a:prstGeom prst="rect">
            <a:avLst/>
          </a:prstGeom>
        </p:spPr>
        <p:txBody>
          <a:bodyPr wrap="none" lIns="0" tIns="0" rIns="0" bIns="0">
            <a:spAutoFit/>
          </a:bodyPr>
          <a:lstStyle/>
          <a:p>
            <a:pPr lvl="0" algn="r"/>
            <a:r>
              <a:rPr lang="en-AU" sz="1600" dirty="0">
                <a:solidFill>
                  <a:srgbClr val="000000"/>
                </a:solidFill>
              </a:rPr>
              <a:t>Alcohol dependence</a:t>
            </a:r>
          </a:p>
        </p:txBody>
      </p:sp>
      <p:sp>
        <p:nvSpPr>
          <p:cNvPr id="30" name="Rectangle 29"/>
          <p:cNvSpPr/>
          <p:nvPr/>
        </p:nvSpPr>
        <p:spPr>
          <a:xfrm>
            <a:off x="3019941" y="6597353"/>
            <a:ext cx="3661259" cy="246221"/>
          </a:xfrm>
          <a:prstGeom prst="rect">
            <a:avLst/>
          </a:prstGeom>
        </p:spPr>
        <p:txBody>
          <a:bodyPr wrap="none" lIns="0" tIns="0" rIns="0" bIns="0">
            <a:spAutoFit/>
          </a:bodyPr>
          <a:lstStyle/>
          <a:p>
            <a:pPr lvl="0" algn="ctr"/>
            <a:r>
              <a:rPr lang="en-AU" sz="1600" dirty="0" smtClean="0">
                <a:solidFill>
                  <a:srgbClr val="000000"/>
                </a:solidFill>
              </a:rPr>
              <a:t>Percentage of appropriate care received</a:t>
            </a:r>
          </a:p>
        </p:txBody>
      </p:sp>
    </p:spTree>
    <p:extLst>
      <p:ext uri="{BB962C8B-B14F-4D97-AF65-F5344CB8AC3E}">
        <p14:creationId xmlns:p14="http://schemas.microsoft.com/office/powerpoint/2010/main" val="39770209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72268"/>
            <a:ext cx="4783361" cy="369332"/>
          </a:xfrm>
        </p:spPr>
        <p:txBody>
          <a:bodyPr wrap="none" lIns="0" tIns="0" rIns="0" bIns="0">
            <a:spAutoFit/>
          </a:bodyPr>
          <a:lstStyle/>
          <a:p>
            <a:r>
              <a:rPr lang="en-AU" sz="2400" dirty="0"/>
              <a:t>Combination and multiple charts</a:t>
            </a:r>
          </a:p>
        </p:txBody>
      </p:sp>
      <p:sp>
        <p:nvSpPr>
          <p:cNvPr id="3" name="Content Placeholder 2"/>
          <p:cNvSpPr>
            <a:spLocks noGrp="1"/>
          </p:cNvSpPr>
          <p:nvPr>
            <p:ph idx="1"/>
          </p:nvPr>
        </p:nvSpPr>
        <p:spPr>
          <a:xfrm>
            <a:off x="498232" y="1076324"/>
            <a:ext cx="8642349" cy="5305004"/>
          </a:xfrm>
        </p:spPr>
        <p:txBody>
          <a:bodyPr/>
          <a:lstStyle/>
          <a:p>
            <a:pPr marL="285750" indent="-285750">
              <a:lnSpc>
                <a:spcPct val="130000"/>
              </a:lnSpc>
              <a:spcAft>
                <a:spcPts val="600"/>
              </a:spcAft>
              <a:buFont typeface="Arial" panose="020B0604020202020204" pitchFamily="34" charset="0"/>
              <a:buChar char="•"/>
            </a:pPr>
            <a:r>
              <a:rPr lang="en-AU" sz="1600" dirty="0"/>
              <a:t>combination: chart with a secondary y-axis, and two (or more) chart types (e.g. bar chart and line chart). It is easy to mislead with such a chart, so caution is </a:t>
            </a:r>
            <a:r>
              <a:rPr lang="en-AU" sz="1600" dirty="0" smtClean="0"/>
              <a:t>advised</a:t>
            </a:r>
          </a:p>
          <a:p>
            <a:pPr marL="465138" lvl="1" indent="-285750">
              <a:lnSpc>
                <a:spcPct val="130000"/>
              </a:lnSpc>
              <a:spcAft>
                <a:spcPts val="600"/>
              </a:spcAft>
              <a:buFont typeface="Arial" panose="020B0604020202020204" pitchFamily="34" charset="0"/>
              <a:buChar char="–"/>
            </a:pPr>
            <a:r>
              <a:rPr lang="en-AU" sz="1600" b="1" dirty="0" smtClean="0"/>
              <a:t>tick marks on secondary y-axis should align with those on primary axis — ensure that axes’ units are formatted correctly</a:t>
            </a:r>
            <a:endParaRPr lang="en-AU" sz="1600" b="1" dirty="0"/>
          </a:p>
          <a:p>
            <a:pPr marL="285750" indent="-285750">
              <a:lnSpc>
                <a:spcPct val="130000"/>
              </a:lnSpc>
              <a:spcAft>
                <a:spcPts val="600"/>
              </a:spcAft>
              <a:buFont typeface="Arial" panose="020B0604020202020204" pitchFamily="34" charset="0"/>
              <a:buChar char="•"/>
            </a:pPr>
            <a:r>
              <a:rPr lang="en-AU" sz="1600" dirty="0"/>
              <a:t>multiple charts with a common axis (2x1, 1x2, 3x1, 2x2, </a:t>
            </a:r>
            <a:r>
              <a:rPr lang="en-AU" sz="1600" dirty="0" smtClean="0"/>
              <a:t>3x2, etc</a:t>
            </a:r>
            <a:r>
              <a:rPr lang="en-AU" sz="1600" dirty="0"/>
              <a:t>.) — sometimes two categories cannot be display on the same chart, or it is easier to read when displayed separately</a:t>
            </a:r>
          </a:p>
        </p:txBody>
      </p:sp>
      <p:pic>
        <p:nvPicPr>
          <p:cNvPr id="5" name="Picture 8" descr="GrattanLogo"/>
          <p:cNvPicPr>
            <a:picLocks noChangeAspect="1" noChangeArrowheads="1"/>
          </p:cNvPicPr>
          <p:nvPr/>
        </p:nvPicPr>
        <p:blipFill>
          <a:blip r:embed="rId2"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32380383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p:nvPr>
            <p:extLst>
              <p:ext uri="{D42A27DB-BD31-4B8C-83A1-F6EECF244321}">
                <p14:modId xmlns:p14="http://schemas.microsoft.com/office/powerpoint/2010/main" val="3868571294"/>
              </p:ext>
            </p:extLst>
          </p:nvPr>
        </p:nvGraphicFramePr>
        <p:xfrm>
          <a:off x="12306" y="0"/>
          <a:ext cx="9893694"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9525" y="6524"/>
            <a:ext cx="1365758" cy="338554"/>
          </a:xfrm>
          <a:prstGeom prst="rect">
            <a:avLst/>
          </a:prstGeom>
          <a:noFill/>
        </p:spPr>
        <p:txBody>
          <a:bodyPr wrap="none" lIns="0" tIns="0" rIns="0" bIns="0" rtlCol="0">
            <a:spAutoFit/>
          </a:bodyPr>
          <a:lstStyle/>
          <a:p>
            <a:r>
              <a:rPr lang="en-AU" sz="2200" dirty="0" smtClean="0">
                <a:ln w="635">
                  <a:noFill/>
                </a:ln>
              </a:rPr>
              <a:t>Megawatts</a:t>
            </a:r>
          </a:p>
        </p:txBody>
      </p:sp>
      <p:sp>
        <p:nvSpPr>
          <p:cNvPr id="5" name="TextBox 4"/>
          <p:cNvSpPr txBox="1"/>
          <p:nvPr/>
        </p:nvSpPr>
        <p:spPr>
          <a:xfrm>
            <a:off x="8949701" y="0"/>
            <a:ext cx="956993" cy="338554"/>
          </a:xfrm>
          <a:prstGeom prst="rect">
            <a:avLst/>
          </a:prstGeom>
          <a:noFill/>
        </p:spPr>
        <p:txBody>
          <a:bodyPr wrap="none" lIns="0" tIns="0" rIns="0" bIns="0" rtlCol="0">
            <a:spAutoFit/>
          </a:bodyPr>
          <a:lstStyle/>
          <a:p>
            <a:r>
              <a:rPr lang="en-AU" sz="2200" dirty="0" smtClean="0">
                <a:ln w="635">
                  <a:noFill/>
                </a:ln>
              </a:rPr>
              <a:t>$ billion</a:t>
            </a:r>
          </a:p>
        </p:txBody>
      </p:sp>
      <p:sp>
        <p:nvSpPr>
          <p:cNvPr id="6" name="TextBox 5"/>
          <p:cNvSpPr txBox="1"/>
          <p:nvPr/>
        </p:nvSpPr>
        <p:spPr>
          <a:xfrm>
            <a:off x="5284465" y="717079"/>
            <a:ext cx="1695977" cy="677108"/>
          </a:xfrm>
          <a:prstGeom prst="rect">
            <a:avLst/>
          </a:prstGeom>
          <a:noFill/>
        </p:spPr>
        <p:txBody>
          <a:bodyPr wrap="none" lIns="0" tIns="0" rIns="0" bIns="0" rtlCol="0">
            <a:spAutoFit/>
          </a:bodyPr>
          <a:lstStyle/>
          <a:p>
            <a:r>
              <a:rPr lang="en-AU" sz="2200" b="1" dirty="0" smtClean="0">
                <a:ln w="635">
                  <a:noFill/>
                </a:ln>
                <a:solidFill>
                  <a:schemeClr val="tx2"/>
                </a:solidFill>
              </a:rPr>
              <a:t>Cumulative</a:t>
            </a:r>
          </a:p>
          <a:p>
            <a:r>
              <a:rPr lang="en-AU" sz="2200" b="1" dirty="0" smtClean="0">
                <a:ln w="635">
                  <a:noFill/>
                </a:ln>
                <a:solidFill>
                  <a:schemeClr val="tx2"/>
                </a:solidFill>
              </a:rPr>
              <a:t>spend (RHS)</a:t>
            </a:r>
          </a:p>
        </p:txBody>
      </p:sp>
      <p:sp>
        <p:nvSpPr>
          <p:cNvPr id="8" name="TextBox 7"/>
          <p:cNvSpPr txBox="1"/>
          <p:nvPr/>
        </p:nvSpPr>
        <p:spPr>
          <a:xfrm>
            <a:off x="5845674" y="3635499"/>
            <a:ext cx="2311530" cy="677108"/>
          </a:xfrm>
          <a:prstGeom prst="rect">
            <a:avLst/>
          </a:prstGeom>
          <a:noFill/>
        </p:spPr>
        <p:txBody>
          <a:bodyPr wrap="none" lIns="0" tIns="0" rIns="0" bIns="0" rtlCol="0">
            <a:spAutoFit/>
          </a:bodyPr>
          <a:lstStyle/>
          <a:p>
            <a:pPr algn="ctr"/>
            <a:r>
              <a:rPr lang="en-AU" sz="2200" b="1" dirty="0" smtClean="0">
                <a:ln w="635">
                  <a:noFill/>
                </a:ln>
                <a:solidFill>
                  <a:schemeClr val="accent2"/>
                </a:solidFill>
              </a:rPr>
              <a:t>Monthly installed</a:t>
            </a:r>
          </a:p>
          <a:p>
            <a:pPr algn="ctr"/>
            <a:r>
              <a:rPr lang="en-AU" sz="2200" b="1" dirty="0">
                <a:ln w="635">
                  <a:noFill/>
                </a:ln>
                <a:solidFill>
                  <a:schemeClr val="accent2"/>
                </a:solidFill>
              </a:rPr>
              <a:t>c</a:t>
            </a:r>
            <a:r>
              <a:rPr lang="en-AU" sz="2200" b="1" dirty="0" smtClean="0">
                <a:ln w="635">
                  <a:noFill/>
                </a:ln>
                <a:solidFill>
                  <a:schemeClr val="accent2"/>
                </a:solidFill>
              </a:rPr>
              <a:t>apacity (LHS)</a:t>
            </a:r>
          </a:p>
        </p:txBody>
      </p:sp>
    </p:spTree>
    <p:extLst>
      <p:ext uri="{BB962C8B-B14F-4D97-AF65-F5344CB8AC3E}">
        <p14:creationId xmlns:p14="http://schemas.microsoft.com/office/powerpoint/2010/main" val="40686296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396825731"/>
              </p:ext>
            </p:extLst>
          </p:nvPr>
        </p:nvGraphicFramePr>
        <p:xfrm>
          <a:off x="1860" y="0"/>
          <a:ext cx="990414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1"/>
          <p:cNvSpPr txBox="1"/>
          <p:nvPr/>
        </p:nvSpPr>
        <p:spPr>
          <a:xfrm>
            <a:off x="3277360" y="1700808"/>
            <a:ext cx="628377"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1976</a:t>
            </a:r>
          </a:p>
        </p:txBody>
      </p:sp>
      <p:sp>
        <p:nvSpPr>
          <p:cNvPr id="4" name="TextBox 1"/>
          <p:cNvSpPr txBox="1"/>
          <p:nvPr/>
        </p:nvSpPr>
        <p:spPr>
          <a:xfrm>
            <a:off x="4584982" y="840295"/>
            <a:ext cx="607410"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2011</a:t>
            </a:r>
          </a:p>
        </p:txBody>
      </p:sp>
      <p:sp>
        <p:nvSpPr>
          <p:cNvPr id="5" name="TextBox 1"/>
          <p:cNvSpPr txBox="1"/>
          <p:nvPr/>
        </p:nvSpPr>
        <p:spPr>
          <a:xfrm>
            <a:off x="1474285" y="6448318"/>
            <a:ext cx="722955"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15-19</a:t>
            </a:r>
          </a:p>
        </p:txBody>
      </p:sp>
      <p:sp>
        <p:nvSpPr>
          <p:cNvPr id="6" name="TextBox 1"/>
          <p:cNvSpPr txBox="1"/>
          <p:nvPr/>
        </p:nvSpPr>
        <p:spPr>
          <a:xfrm>
            <a:off x="2683177" y="6448318"/>
            <a:ext cx="722955"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20-24</a:t>
            </a:r>
          </a:p>
        </p:txBody>
      </p:sp>
      <p:sp>
        <p:nvSpPr>
          <p:cNvPr id="7" name="TextBox 1"/>
          <p:cNvSpPr txBox="1"/>
          <p:nvPr/>
        </p:nvSpPr>
        <p:spPr>
          <a:xfrm>
            <a:off x="3892069" y="6448318"/>
            <a:ext cx="722955"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25-34</a:t>
            </a:r>
          </a:p>
        </p:txBody>
      </p:sp>
      <p:sp>
        <p:nvSpPr>
          <p:cNvPr id="8" name="TextBox 1"/>
          <p:cNvSpPr txBox="1"/>
          <p:nvPr/>
        </p:nvSpPr>
        <p:spPr>
          <a:xfrm>
            <a:off x="5100961" y="6448318"/>
            <a:ext cx="722955"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35-44</a:t>
            </a:r>
          </a:p>
        </p:txBody>
      </p:sp>
      <p:sp>
        <p:nvSpPr>
          <p:cNvPr id="9" name="TextBox 1"/>
          <p:cNvSpPr txBox="1"/>
          <p:nvPr/>
        </p:nvSpPr>
        <p:spPr>
          <a:xfrm>
            <a:off x="6309853" y="6448318"/>
            <a:ext cx="722955"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45-54</a:t>
            </a:r>
          </a:p>
        </p:txBody>
      </p:sp>
      <p:sp>
        <p:nvSpPr>
          <p:cNvPr id="10" name="TextBox 1"/>
          <p:cNvSpPr txBox="1"/>
          <p:nvPr/>
        </p:nvSpPr>
        <p:spPr>
          <a:xfrm>
            <a:off x="7518745" y="6448318"/>
            <a:ext cx="722955"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55-64</a:t>
            </a:r>
          </a:p>
        </p:txBody>
      </p:sp>
      <p:sp>
        <p:nvSpPr>
          <p:cNvPr id="11" name="TextBox 1"/>
          <p:cNvSpPr txBox="1"/>
          <p:nvPr/>
        </p:nvSpPr>
        <p:spPr>
          <a:xfrm>
            <a:off x="8727637" y="6448318"/>
            <a:ext cx="722955"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65-74</a:t>
            </a:r>
          </a:p>
        </p:txBody>
      </p:sp>
      <p:sp>
        <p:nvSpPr>
          <p:cNvPr id="15" name="TextBox 14"/>
          <p:cNvSpPr txBox="1"/>
          <p:nvPr/>
        </p:nvSpPr>
        <p:spPr>
          <a:xfrm>
            <a:off x="1398606" y="404664"/>
            <a:ext cx="2042226" cy="338554"/>
          </a:xfrm>
          <a:prstGeom prst="rect">
            <a:avLst/>
          </a:prstGeom>
          <a:noFill/>
        </p:spPr>
        <p:txBody>
          <a:bodyPr wrap="none" lIns="0" tIns="0" rIns="0" bIns="0" rtlCol="0">
            <a:spAutoFit/>
          </a:bodyPr>
          <a:lstStyle/>
          <a:p>
            <a:pPr algn="ctr"/>
            <a:r>
              <a:rPr lang="en-AU" sz="2200" b="1" dirty="0" smtClean="0">
                <a:ln w="635">
                  <a:noFill/>
                </a:ln>
                <a:solidFill>
                  <a:schemeClr val="tx2"/>
                </a:solidFill>
              </a:rPr>
              <a:t>Income decline</a:t>
            </a:r>
          </a:p>
        </p:txBody>
      </p:sp>
      <p:sp>
        <p:nvSpPr>
          <p:cNvPr id="16" name="TextBox 15"/>
          <p:cNvSpPr txBox="1"/>
          <p:nvPr/>
        </p:nvSpPr>
        <p:spPr>
          <a:xfrm>
            <a:off x="6091376" y="404664"/>
            <a:ext cx="2213748" cy="338554"/>
          </a:xfrm>
          <a:prstGeom prst="rect">
            <a:avLst/>
          </a:prstGeom>
          <a:noFill/>
        </p:spPr>
        <p:txBody>
          <a:bodyPr wrap="none" lIns="0" tIns="0" rIns="0" bIns="0" rtlCol="0">
            <a:spAutoFit/>
          </a:bodyPr>
          <a:lstStyle/>
          <a:p>
            <a:pPr algn="ctr"/>
            <a:r>
              <a:rPr lang="en-AU" sz="2200" b="1" dirty="0" smtClean="0">
                <a:ln w="635">
                  <a:noFill/>
                </a:ln>
                <a:solidFill>
                  <a:schemeClr val="accent2"/>
                </a:solidFill>
              </a:rPr>
              <a:t>Income increase</a:t>
            </a:r>
          </a:p>
        </p:txBody>
      </p:sp>
    </p:spTree>
    <p:extLst>
      <p:ext uri="{BB962C8B-B14F-4D97-AF65-F5344CB8AC3E}">
        <p14:creationId xmlns:p14="http://schemas.microsoft.com/office/powerpoint/2010/main" val="1229205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72268"/>
            <a:ext cx="1367362" cy="369332"/>
          </a:xfrm>
        </p:spPr>
        <p:txBody>
          <a:bodyPr wrap="none" lIns="0" tIns="0" rIns="0" bIns="0">
            <a:spAutoFit/>
          </a:bodyPr>
          <a:lstStyle/>
          <a:p>
            <a:r>
              <a:rPr lang="en-AU" sz="2400" dirty="0"/>
              <a:t>The rules</a:t>
            </a:r>
          </a:p>
        </p:txBody>
      </p:sp>
      <p:sp>
        <p:nvSpPr>
          <p:cNvPr id="3" name="Content Placeholder 2"/>
          <p:cNvSpPr>
            <a:spLocks noGrp="1"/>
          </p:cNvSpPr>
          <p:nvPr>
            <p:ph idx="1"/>
          </p:nvPr>
        </p:nvSpPr>
        <p:spPr>
          <a:xfrm>
            <a:off x="505369" y="1076324"/>
            <a:ext cx="8642349" cy="5593036"/>
          </a:xfrm>
        </p:spPr>
        <p:txBody>
          <a:bodyPr/>
          <a:lstStyle/>
          <a:p>
            <a:pPr marL="285750" indent="-285750">
              <a:lnSpc>
                <a:spcPct val="130000"/>
              </a:lnSpc>
              <a:spcAft>
                <a:spcPts val="600"/>
              </a:spcAft>
              <a:buSzPct val="100000"/>
              <a:buFont typeface="Arial" panose="020B0604020202020204" pitchFamily="34" charset="0"/>
              <a:buChar char="•"/>
            </a:pPr>
            <a:r>
              <a:rPr lang="en-AU" sz="1600" dirty="0"/>
              <a:t>use only Grattan colours, and avoid using greys to represent data (these clash with colours when printed in black and white</a:t>
            </a:r>
            <a:r>
              <a:rPr lang="en-AU" sz="1600" dirty="0" smtClean="0"/>
              <a:t>) — if you want to draw readers’ attention away from certain data, use the lightest shade of yellow</a:t>
            </a:r>
            <a:endParaRPr lang="en-AU" sz="1600" dirty="0"/>
          </a:p>
          <a:p>
            <a:pPr marL="285750" indent="-285750">
              <a:lnSpc>
                <a:spcPct val="130000"/>
              </a:lnSpc>
              <a:spcAft>
                <a:spcPts val="600"/>
              </a:spcAft>
              <a:buSzPct val="100000"/>
              <a:buFont typeface="Arial" panose="020B0604020202020204" pitchFamily="34" charset="0"/>
              <a:buChar char="•"/>
            </a:pPr>
            <a:r>
              <a:rPr lang="en-AU" sz="1600" dirty="0"/>
              <a:t>axes should be black (including text</a:t>
            </a:r>
            <a:r>
              <a:rPr lang="en-AU" sz="1600" dirty="0" smtClean="0"/>
              <a:t>)</a:t>
            </a:r>
          </a:p>
          <a:p>
            <a:pPr marL="285750" indent="-285750">
              <a:lnSpc>
                <a:spcPct val="130000"/>
              </a:lnSpc>
              <a:spcAft>
                <a:spcPts val="600"/>
              </a:spcAft>
              <a:buSzPct val="100000"/>
              <a:buFont typeface="Arial" panose="020B0604020202020204" pitchFamily="34" charset="0"/>
              <a:buChar char="•"/>
            </a:pPr>
            <a:r>
              <a:rPr lang="en-AU" sz="1600" dirty="0" smtClean="0"/>
              <a:t>gridlines should be grey</a:t>
            </a:r>
            <a:endParaRPr lang="en-AU" sz="1600" dirty="0"/>
          </a:p>
          <a:p>
            <a:pPr marL="285750" indent="-285750">
              <a:lnSpc>
                <a:spcPct val="130000"/>
              </a:lnSpc>
              <a:spcAft>
                <a:spcPts val="600"/>
              </a:spcAft>
              <a:buSzPct val="100000"/>
              <a:buFont typeface="Arial" panose="020B0604020202020204" pitchFamily="34" charset="0"/>
              <a:buChar char="•"/>
            </a:pPr>
            <a:r>
              <a:rPr lang="en-AU" sz="1600" dirty="0"/>
              <a:t>keep units displayed on y-axis to a minimum (ten gridlines is too many!)</a:t>
            </a:r>
          </a:p>
          <a:p>
            <a:pPr marL="285750" indent="-285750">
              <a:lnSpc>
                <a:spcPct val="130000"/>
              </a:lnSpc>
              <a:spcAft>
                <a:spcPts val="600"/>
              </a:spcAft>
              <a:buSzPct val="100000"/>
              <a:buFont typeface="Arial" panose="020B0604020202020204" pitchFamily="34" charset="0"/>
              <a:buChar char="•"/>
            </a:pPr>
            <a:r>
              <a:rPr lang="en-AU" sz="1600" dirty="0"/>
              <a:t>scale units appropriately (e.g. use millions of dollars instead of dollars)</a:t>
            </a:r>
          </a:p>
          <a:p>
            <a:pPr marL="285750" indent="-285750">
              <a:lnSpc>
                <a:spcPct val="130000"/>
              </a:lnSpc>
              <a:spcAft>
                <a:spcPts val="600"/>
              </a:spcAft>
              <a:buSzPct val="100000"/>
              <a:buFont typeface="Arial" panose="020B0604020202020204" pitchFamily="34" charset="0"/>
              <a:buChar char="•"/>
            </a:pPr>
            <a:r>
              <a:rPr lang="en-AU" sz="1600" dirty="0"/>
              <a:t>y-axis units label is generally displayed in chart subtitle (do not display on chart)</a:t>
            </a:r>
          </a:p>
          <a:p>
            <a:pPr marL="509587" lvl="2" indent="-285750">
              <a:lnSpc>
                <a:spcPct val="130000"/>
              </a:lnSpc>
              <a:spcAft>
                <a:spcPts val="600"/>
              </a:spcAft>
              <a:buSzPct val="100000"/>
              <a:buFont typeface="Arial" panose="020B0604020202020204" pitchFamily="34" charset="0"/>
              <a:buChar char="–"/>
            </a:pPr>
            <a:r>
              <a:rPr lang="en-AU" sz="1600" b="1" dirty="0">
                <a:cs typeface="+mn-cs"/>
              </a:rPr>
              <a:t>note: if units are $ or %, this is displayed in the chart title; it is not necessary to display this on the axis numbers as </a:t>
            </a:r>
            <a:r>
              <a:rPr lang="en-AU" sz="1600" b="1" dirty="0" smtClean="0">
                <a:cs typeface="+mn-cs"/>
              </a:rPr>
              <a:t>well, although sometimes this can help</a:t>
            </a:r>
            <a:endParaRPr lang="en-AU" sz="1600" b="1" dirty="0">
              <a:cs typeface="+mn-cs"/>
            </a:endParaRPr>
          </a:p>
          <a:p>
            <a:pPr marL="285750" indent="-285750">
              <a:lnSpc>
                <a:spcPct val="130000"/>
              </a:lnSpc>
              <a:spcAft>
                <a:spcPts val="600"/>
              </a:spcAft>
              <a:buSzPct val="100000"/>
              <a:buFont typeface="Arial" panose="020B0604020202020204" pitchFamily="34" charset="0"/>
              <a:buChar char="•"/>
            </a:pPr>
            <a:r>
              <a:rPr lang="en-AU" sz="1600" dirty="0"/>
              <a:t>only label x-axis when units not clear (year, state, country, etc. are </a:t>
            </a:r>
            <a:r>
              <a:rPr lang="en-AU" sz="1600" dirty="0" smtClean="0"/>
              <a:t>obvious, but ‘financial year ending’ should be labelled)</a:t>
            </a:r>
            <a:endParaRPr lang="en-AU" sz="1600" dirty="0"/>
          </a:p>
          <a:p>
            <a:pPr marL="285750" indent="-285750">
              <a:lnSpc>
                <a:spcPct val="130000"/>
              </a:lnSpc>
              <a:spcAft>
                <a:spcPts val="600"/>
              </a:spcAft>
              <a:buSzPct val="100000"/>
              <a:buFont typeface="Arial" panose="020B0604020202020204" pitchFamily="34" charset="0"/>
              <a:buChar char="•"/>
            </a:pPr>
            <a:r>
              <a:rPr lang="en-AU" sz="1600" dirty="0" smtClean="0"/>
              <a:t>to </a:t>
            </a:r>
            <a:r>
              <a:rPr lang="en-AU" sz="1600" dirty="0"/>
              <a:t>paste a chart into a report, copy the entire slide, then (in Word) ‘paste special’ and select </a:t>
            </a:r>
            <a:r>
              <a:rPr lang="en-AU" sz="1600" dirty="0" smtClean="0"/>
              <a:t>‘picture (enhanced metafile)’ (for a mac, just paste normally)</a:t>
            </a:r>
            <a:endParaRPr lang="en-AU" sz="1600" dirty="0"/>
          </a:p>
        </p:txBody>
      </p:sp>
      <p:pic>
        <p:nvPicPr>
          <p:cNvPr id="5" name="Picture 8" descr="GrattanLogo"/>
          <p:cNvPicPr>
            <a:picLocks noChangeAspect="1" noChangeArrowheads="1"/>
          </p:cNvPicPr>
          <p:nvPr/>
        </p:nvPicPr>
        <p:blipFill>
          <a:blip r:embed="rId2"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31944968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3608277559"/>
              </p:ext>
            </p:extLst>
          </p:nvPr>
        </p:nvGraphicFramePr>
        <p:xfrm>
          <a:off x="0" y="0"/>
          <a:ext cx="5097016"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5" name="Content Placeholder 2"/>
          <p:cNvSpPr txBox="1">
            <a:spLocks/>
          </p:cNvSpPr>
          <p:nvPr/>
        </p:nvSpPr>
        <p:spPr>
          <a:xfrm>
            <a:off x="1743750" y="44625"/>
            <a:ext cx="1665969"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2200" dirty="0" smtClean="0"/>
              <a:t>Value-added</a:t>
            </a:r>
            <a:endParaRPr lang="en-US" sz="2200" dirty="0"/>
          </a:p>
        </p:txBody>
      </p:sp>
      <p:graphicFrame>
        <p:nvGraphicFramePr>
          <p:cNvPr id="10" name="Content Placeholder 3"/>
          <p:cNvGraphicFramePr>
            <a:graphicFrameLocks noGrp="1"/>
          </p:cNvGraphicFramePr>
          <p:nvPr>
            <p:ph idx="1"/>
            <p:extLst>
              <p:ext uri="{D42A27DB-BD31-4B8C-83A1-F6EECF244321}">
                <p14:modId xmlns:p14="http://schemas.microsoft.com/office/powerpoint/2010/main" val="2236749557"/>
              </p:ext>
            </p:extLst>
          </p:nvPr>
        </p:nvGraphicFramePr>
        <p:xfrm>
          <a:off x="5025008" y="-3626"/>
          <a:ext cx="4880992" cy="6858000"/>
        </p:xfrm>
        <a:graphic>
          <a:graphicData uri="http://schemas.openxmlformats.org/drawingml/2006/chart">
            <c:chart xmlns:c="http://schemas.openxmlformats.org/drawingml/2006/chart" xmlns:r="http://schemas.openxmlformats.org/officeDocument/2006/relationships" r:id="rId4"/>
          </a:graphicData>
        </a:graphic>
      </p:graphicFrame>
      <p:sp>
        <p:nvSpPr>
          <p:cNvPr id="12" name="Content Placeholder 2"/>
          <p:cNvSpPr txBox="1">
            <a:spLocks/>
          </p:cNvSpPr>
          <p:nvPr/>
        </p:nvSpPr>
        <p:spPr>
          <a:xfrm>
            <a:off x="3563686" y="3877488"/>
            <a:ext cx="974626"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2200" dirty="0">
                <a:solidFill>
                  <a:schemeClr val="tx2"/>
                </a:solidFill>
              </a:rPr>
              <a:t>Median</a:t>
            </a:r>
          </a:p>
        </p:txBody>
      </p:sp>
      <p:sp>
        <p:nvSpPr>
          <p:cNvPr id="13" name="Content Placeholder 2"/>
          <p:cNvSpPr txBox="1">
            <a:spLocks/>
          </p:cNvSpPr>
          <p:nvPr/>
        </p:nvSpPr>
        <p:spPr>
          <a:xfrm>
            <a:off x="2670690" y="2773134"/>
            <a:ext cx="1880322"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2200" dirty="0">
                <a:solidFill>
                  <a:srgbClr val="F68B33"/>
                </a:solidFill>
              </a:rPr>
              <a:t>90</a:t>
            </a:r>
            <a:r>
              <a:rPr lang="en-US" sz="2200" baseline="30000" dirty="0">
                <a:solidFill>
                  <a:srgbClr val="F68B33"/>
                </a:solidFill>
              </a:rPr>
              <a:t>th </a:t>
            </a:r>
            <a:r>
              <a:rPr lang="en-US" sz="2200" dirty="0">
                <a:solidFill>
                  <a:srgbClr val="F68B33"/>
                </a:solidFill>
              </a:rPr>
              <a:t>percentile</a:t>
            </a:r>
          </a:p>
        </p:txBody>
      </p:sp>
      <p:sp>
        <p:nvSpPr>
          <p:cNvPr id="14" name="Content Placeholder 2"/>
          <p:cNvSpPr txBox="1">
            <a:spLocks/>
          </p:cNvSpPr>
          <p:nvPr/>
        </p:nvSpPr>
        <p:spPr>
          <a:xfrm>
            <a:off x="3329648" y="5085184"/>
            <a:ext cx="1208664"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2200" dirty="0" smtClean="0"/>
              <a:t>Australia</a:t>
            </a:r>
            <a:endParaRPr lang="en-US" sz="2200" dirty="0"/>
          </a:p>
        </p:txBody>
      </p:sp>
      <p:sp>
        <p:nvSpPr>
          <p:cNvPr id="15" name="Content Placeholder 2"/>
          <p:cNvSpPr txBox="1">
            <a:spLocks/>
          </p:cNvSpPr>
          <p:nvPr/>
        </p:nvSpPr>
        <p:spPr>
          <a:xfrm>
            <a:off x="6939718" y="44624"/>
            <a:ext cx="1051570"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2200" dirty="0" smtClean="0"/>
              <a:t>Exports</a:t>
            </a:r>
            <a:endParaRPr lang="en-US" sz="2200" dirty="0"/>
          </a:p>
        </p:txBody>
      </p:sp>
      <p:sp>
        <p:nvSpPr>
          <p:cNvPr id="6" name="Content Placeholder 2"/>
          <p:cNvSpPr txBox="1">
            <a:spLocks/>
          </p:cNvSpPr>
          <p:nvPr/>
        </p:nvSpPr>
        <p:spPr>
          <a:xfrm>
            <a:off x="646495" y="4311332"/>
            <a:ext cx="1880322"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2200" dirty="0">
                <a:solidFill>
                  <a:schemeClr val="accent2"/>
                </a:solidFill>
              </a:rPr>
              <a:t>10</a:t>
            </a:r>
            <a:r>
              <a:rPr lang="en-US" sz="2200" baseline="30000" dirty="0">
                <a:solidFill>
                  <a:schemeClr val="accent2"/>
                </a:solidFill>
              </a:rPr>
              <a:t>th </a:t>
            </a:r>
            <a:r>
              <a:rPr lang="en-US" sz="2200" dirty="0">
                <a:solidFill>
                  <a:schemeClr val="accent2"/>
                </a:solidFill>
              </a:rPr>
              <a:t>percentile</a:t>
            </a:r>
          </a:p>
        </p:txBody>
      </p:sp>
      <p:sp>
        <p:nvSpPr>
          <p:cNvPr id="19" name="Content Placeholder 2"/>
          <p:cNvSpPr txBox="1">
            <a:spLocks/>
          </p:cNvSpPr>
          <p:nvPr/>
        </p:nvSpPr>
        <p:spPr>
          <a:xfrm>
            <a:off x="8488670" y="3645024"/>
            <a:ext cx="974626"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2200" dirty="0">
                <a:solidFill>
                  <a:schemeClr val="tx2"/>
                </a:solidFill>
              </a:rPr>
              <a:t>Median</a:t>
            </a:r>
          </a:p>
        </p:txBody>
      </p:sp>
      <p:sp>
        <p:nvSpPr>
          <p:cNvPr id="20" name="Content Placeholder 2"/>
          <p:cNvSpPr txBox="1">
            <a:spLocks/>
          </p:cNvSpPr>
          <p:nvPr/>
        </p:nvSpPr>
        <p:spPr>
          <a:xfrm>
            <a:off x="7576624" y="938436"/>
            <a:ext cx="1880322"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2200" dirty="0">
                <a:solidFill>
                  <a:srgbClr val="F68B33"/>
                </a:solidFill>
              </a:rPr>
              <a:t>90</a:t>
            </a:r>
            <a:r>
              <a:rPr lang="en-US" sz="2200" baseline="30000" dirty="0">
                <a:solidFill>
                  <a:srgbClr val="F68B33"/>
                </a:solidFill>
              </a:rPr>
              <a:t>th </a:t>
            </a:r>
            <a:r>
              <a:rPr lang="en-US" sz="2200" dirty="0" smtClean="0">
                <a:solidFill>
                  <a:srgbClr val="F68B33"/>
                </a:solidFill>
              </a:rPr>
              <a:t>percentile</a:t>
            </a:r>
            <a:endParaRPr lang="en-US" sz="2200" dirty="0">
              <a:solidFill>
                <a:srgbClr val="F68B33"/>
              </a:solidFill>
            </a:endParaRPr>
          </a:p>
        </p:txBody>
      </p:sp>
      <p:sp>
        <p:nvSpPr>
          <p:cNvPr id="21" name="Content Placeholder 2"/>
          <p:cNvSpPr txBox="1">
            <a:spLocks/>
          </p:cNvSpPr>
          <p:nvPr/>
        </p:nvSpPr>
        <p:spPr>
          <a:xfrm>
            <a:off x="8254632" y="5869355"/>
            <a:ext cx="1208664"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2200" dirty="0" smtClean="0"/>
              <a:t>Australia</a:t>
            </a:r>
            <a:endParaRPr lang="en-US" sz="2200" dirty="0"/>
          </a:p>
        </p:txBody>
      </p:sp>
      <p:sp>
        <p:nvSpPr>
          <p:cNvPr id="22" name="Content Placeholder 2"/>
          <p:cNvSpPr txBox="1">
            <a:spLocks/>
          </p:cNvSpPr>
          <p:nvPr/>
        </p:nvSpPr>
        <p:spPr>
          <a:xfrm>
            <a:off x="7582974" y="5284155"/>
            <a:ext cx="1880322" cy="338554"/>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2200" dirty="0">
                <a:solidFill>
                  <a:srgbClr val="FFFFFF"/>
                </a:solidFill>
              </a:rPr>
              <a:t>10</a:t>
            </a:r>
            <a:r>
              <a:rPr lang="en-US" sz="2200" baseline="30000" dirty="0">
                <a:solidFill>
                  <a:srgbClr val="FFFFFF"/>
                </a:solidFill>
              </a:rPr>
              <a:t>th </a:t>
            </a:r>
            <a:r>
              <a:rPr lang="en-US" sz="2200" dirty="0">
                <a:solidFill>
                  <a:srgbClr val="FFFFFF"/>
                </a:solidFill>
              </a:rPr>
              <a:t>percentile</a:t>
            </a:r>
          </a:p>
        </p:txBody>
      </p:sp>
    </p:spTree>
    <p:extLst>
      <p:ext uri="{BB962C8B-B14F-4D97-AF65-F5344CB8AC3E}">
        <p14:creationId xmlns:p14="http://schemas.microsoft.com/office/powerpoint/2010/main" val="38545491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1522695952"/>
              </p:ext>
            </p:extLst>
          </p:nvPr>
        </p:nvGraphicFramePr>
        <p:xfrm>
          <a:off x="-1" y="-7987"/>
          <a:ext cx="7075239" cy="3429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3"/>
          <p:cNvGraphicFramePr>
            <a:graphicFrameLocks noGrp="1"/>
          </p:cNvGraphicFramePr>
          <p:nvPr>
            <p:ph idx="1"/>
            <p:extLst>
              <p:ext uri="{D42A27DB-BD31-4B8C-83A1-F6EECF244321}">
                <p14:modId xmlns:p14="http://schemas.microsoft.com/office/powerpoint/2010/main" val="864227018"/>
              </p:ext>
            </p:extLst>
          </p:nvPr>
        </p:nvGraphicFramePr>
        <p:xfrm>
          <a:off x="0" y="3353366"/>
          <a:ext cx="7185248" cy="3504634"/>
        </p:xfrm>
        <a:graphic>
          <a:graphicData uri="http://schemas.openxmlformats.org/drawingml/2006/chart">
            <c:chart xmlns:c="http://schemas.openxmlformats.org/drawingml/2006/chart" xmlns:r="http://schemas.openxmlformats.org/officeDocument/2006/relationships" r:id="rId4"/>
          </a:graphicData>
        </a:graphic>
      </p:graphicFrame>
      <p:sp>
        <p:nvSpPr>
          <p:cNvPr id="5" name="Content Placeholder 2"/>
          <p:cNvSpPr txBox="1">
            <a:spLocks/>
          </p:cNvSpPr>
          <p:nvPr/>
        </p:nvSpPr>
        <p:spPr>
          <a:xfrm>
            <a:off x="2806254" y="44625"/>
            <a:ext cx="1206932" cy="246221"/>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1600" dirty="0" smtClean="0"/>
              <a:t>Value-added</a:t>
            </a:r>
            <a:endParaRPr lang="en-US" sz="1600" dirty="0"/>
          </a:p>
        </p:txBody>
      </p:sp>
      <p:sp>
        <p:nvSpPr>
          <p:cNvPr id="12" name="Content Placeholder 2"/>
          <p:cNvSpPr txBox="1">
            <a:spLocks/>
          </p:cNvSpPr>
          <p:nvPr/>
        </p:nvSpPr>
        <p:spPr>
          <a:xfrm>
            <a:off x="5108297" y="1934388"/>
            <a:ext cx="706924" cy="246221"/>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1600" dirty="0">
                <a:solidFill>
                  <a:schemeClr val="tx2"/>
                </a:solidFill>
              </a:rPr>
              <a:t>Median</a:t>
            </a:r>
          </a:p>
        </p:txBody>
      </p:sp>
      <p:sp>
        <p:nvSpPr>
          <p:cNvPr id="13" name="Content Placeholder 2"/>
          <p:cNvSpPr txBox="1">
            <a:spLocks/>
          </p:cNvSpPr>
          <p:nvPr/>
        </p:nvSpPr>
        <p:spPr>
          <a:xfrm>
            <a:off x="4451066" y="1412776"/>
            <a:ext cx="1364155" cy="246221"/>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1600" dirty="0">
                <a:solidFill>
                  <a:srgbClr val="F68B33"/>
                </a:solidFill>
              </a:rPr>
              <a:t>90</a:t>
            </a:r>
            <a:r>
              <a:rPr lang="en-US" sz="1600" baseline="30000" dirty="0">
                <a:solidFill>
                  <a:srgbClr val="F68B33"/>
                </a:solidFill>
              </a:rPr>
              <a:t>th </a:t>
            </a:r>
            <a:r>
              <a:rPr lang="en-US" sz="1600" dirty="0">
                <a:solidFill>
                  <a:srgbClr val="F68B33"/>
                </a:solidFill>
              </a:rPr>
              <a:t>percentile</a:t>
            </a:r>
          </a:p>
        </p:txBody>
      </p:sp>
      <p:sp>
        <p:nvSpPr>
          <p:cNvPr id="14" name="Content Placeholder 2"/>
          <p:cNvSpPr txBox="1">
            <a:spLocks/>
          </p:cNvSpPr>
          <p:nvPr/>
        </p:nvSpPr>
        <p:spPr>
          <a:xfrm>
            <a:off x="5011858" y="5961484"/>
            <a:ext cx="936154" cy="246221"/>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1600" dirty="0"/>
              <a:t>Australia </a:t>
            </a:r>
          </a:p>
        </p:txBody>
      </p:sp>
      <p:sp>
        <p:nvSpPr>
          <p:cNvPr id="15" name="Content Placeholder 2"/>
          <p:cNvSpPr txBox="1">
            <a:spLocks/>
          </p:cNvSpPr>
          <p:nvPr/>
        </p:nvSpPr>
        <p:spPr>
          <a:xfrm>
            <a:off x="3028205" y="3356992"/>
            <a:ext cx="763029" cy="246221"/>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ctr"/>
            <a:r>
              <a:rPr lang="en-US" sz="1600" dirty="0" smtClean="0"/>
              <a:t>Exports</a:t>
            </a:r>
            <a:endParaRPr lang="en-US" sz="1600" dirty="0"/>
          </a:p>
        </p:txBody>
      </p:sp>
      <p:sp>
        <p:nvSpPr>
          <p:cNvPr id="6" name="Content Placeholder 2"/>
          <p:cNvSpPr txBox="1">
            <a:spLocks/>
          </p:cNvSpPr>
          <p:nvPr/>
        </p:nvSpPr>
        <p:spPr>
          <a:xfrm>
            <a:off x="743562" y="2092007"/>
            <a:ext cx="1364155" cy="246221"/>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1600" dirty="0">
                <a:solidFill>
                  <a:schemeClr val="accent2"/>
                </a:solidFill>
              </a:rPr>
              <a:t>10</a:t>
            </a:r>
            <a:r>
              <a:rPr lang="en-US" sz="1600" baseline="30000" dirty="0">
                <a:solidFill>
                  <a:schemeClr val="accent2"/>
                </a:solidFill>
              </a:rPr>
              <a:t>th </a:t>
            </a:r>
            <a:r>
              <a:rPr lang="en-US" sz="1600" dirty="0">
                <a:solidFill>
                  <a:schemeClr val="accent2"/>
                </a:solidFill>
              </a:rPr>
              <a:t>percentile</a:t>
            </a:r>
          </a:p>
        </p:txBody>
      </p:sp>
      <p:sp>
        <p:nvSpPr>
          <p:cNvPr id="19" name="Content Placeholder 2"/>
          <p:cNvSpPr txBox="1">
            <a:spLocks/>
          </p:cNvSpPr>
          <p:nvPr/>
        </p:nvSpPr>
        <p:spPr>
          <a:xfrm>
            <a:off x="5079722" y="5140449"/>
            <a:ext cx="706924" cy="246221"/>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1600" dirty="0">
                <a:solidFill>
                  <a:schemeClr val="tx2"/>
                </a:solidFill>
              </a:rPr>
              <a:t>Median</a:t>
            </a:r>
          </a:p>
        </p:txBody>
      </p:sp>
      <p:sp>
        <p:nvSpPr>
          <p:cNvPr id="20" name="Content Placeholder 2"/>
          <p:cNvSpPr txBox="1">
            <a:spLocks/>
          </p:cNvSpPr>
          <p:nvPr/>
        </p:nvSpPr>
        <p:spPr>
          <a:xfrm>
            <a:off x="4953000" y="3769990"/>
            <a:ext cx="1364155" cy="246221"/>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1600" dirty="0">
                <a:solidFill>
                  <a:srgbClr val="F68B33"/>
                </a:solidFill>
              </a:rPr>
              <a:t>90</a:t>
            </a:r>
            <a:r>
              <a:rPr lang="en-US" sz="1600" baseline="30000" dirty="0">
                <a:solidFill>
                  <a:srgbClr val="F68B33"/>
                </a:solidFill>
              </a:rPr>
              <a:t>th </a:t>
            </a:r>
            <a:r>
              <a:rPr lang="en-US" sz="1600" dirty="0" smtClean="0">
                <a:solidFill>
                  <a:srgbClr val="F68B33"/>
                </a:solidFill>
              </a:rPr>
              <a:t>percentile</a:t>
            </a:r>
            <a:endParaRPr lang="en-US" sz="1600" dirty="0">
              <a:solidFill>
                <a:srgbClr val="F68B33"/>
              </a:solidFill>
            </a:endParaRPr>
          </a:p>
        </p:txBody>
      </p:sp>
      <p:sp>
        <p:nvSpPr>
          <p:cNvPr id="21" name="Content Placeholder 2"/>
          <p:cNvSpPr txBox="1">
            <a:spLocks/>
          </p:cNvSpPr>
          <p:nvPr/>
        </p:nvSpPr>
        <p:spPr>
          <a:xfrm>
            <a:off x="4936775" y="2573096"/>
            <a:ext cx="878446" cy="246221"/>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1600" dirty="0" smtClean="0"/>
              <a:t>Australia</a:t>
            </a:r>
            <a:endParaRPr lang="en-US" sz="1600" dirty="0"/>
          </a:p>
        </p:txBody>
      </p:sp>
      <p:sp>
        <p:nvSpPr>
          <p:cNvPr id="22" name="Content Placeholder 2"/>
          <p:cNvSpPr txBox="1">
            <a:spLocks/>
          </p:cNvSpPr>
          <p:nvPr/>
        </p:nvSpPr>
        <p:spPr>
          <a:xfrm>
            <a:off x="2353841" y="5952331"/>
            <a:ext cx="1364155" cy="246221"/>
          </a:xfrm>
          <a:prstGeom prst="rect">
            <a:avLst/>
          </a:prstGeom>
        </p:spPr>
        <p:txBody>
          <a:bodyPr wrap="none" lIns="0" tIns="0" rIns="0" bIns="0">
            <a:spAutoFit/>
          </a:bodyPr>
          <a:lstStyle>
            <a:lvl1pPr algn="l" rtl="0" eaLnBrk="1" fontAlgn="base" hangingPunct="1">
              <a:spcBef>
                <a:spcPct val="0"/>
              </a:spcBef>
              <a:spcAft>
                <a:spcPct val="0"/>
              </a:spcAft>
              <a:defRPr sz="1200" b="1">
                <a:solidFill>
                  <a:schemeClr val="tx1"/>
                </a:solidFill>
                <a:latin typeface="+mn-lt"/>
                <a:ea typeface="+mn-ea"/>
                <a:cs typeface="+mn-cs"/>
              </a:defRPr>
            </a:lvl1pPr>
            <a:lvl2pPr marL="179388" indent="-177800" algn="l" rtl="0" eaLnBrk="1" fontAlgn="base" hangingPunct="1">
              <a:spcBef>
                <a:spcPct val="0"/>
              </a:spcBef>
              <a:spcAft>
                <a:spcPct val="0"/>
              </a:spcAft>
              <a:buSzPct val="130000"/>
              <a:buChar char="•"/>
              <a:defRPr sz="1200">
                <a:solidFill>
                  <a:schemeClr val="tx1"/>
                </a:solidFill>
                <a:latin typeface="+mn-lt"/>
                <a:ea typeface="+mn-ea"/>
              </a:defRPr>
            </a:lvl2pPr>
            <a:lvl3pPr marL="403225" indent="-222250" algn="l" rtl="0" eaLnBrk="1" fontAlgn="base" hangingPunct="1">
              <a:spcBef>
                <a:spcPct val="0"/>
              </a:spcBef>
              <a:spcAft>
                <a:spcPct val="0"/>
              </a:spcAft>
              <a:buFont typeface="Arial" charset="0"/>
              <a:buChar char="–"/>
              <a:defRPr sz="1200">
                <a:solidFill>
                  <a:schemeClr val="tx1"/>
                </a:solidFill>
                <a:latin typeface="+mn-lt"/>
                <a:ea typeface="+mn-ea"/>
              </a:defRPr>
            </a:lvl3pPr>
            <a:lvl4pPr marL="560388" indent="-142875" algn="l" rtl="0" eaLnBrk="1" fontAlgn="base" hangingPunct="1">
              <a:spcBef>
                <a:spcPct val="0"/>
              </a:spcBef>
              <a:spcAft>
                <a:spcPct val="0"/>
              </a:spcAft>
              <a:buFont typeface="Arial" charset="0"/>
              <a:buChar char="-"/>
              <a:defRPr sz="1200">
                <a:solidFill>
                  <a:schemeClr val="tx1"/>
                </a:solidFill>
                <a:latin typeface="+mn-lt"/>
                <a:ea typeface="+mn-ea"/>
              </a:defRPr>
            </a:lvl4pPr>
            <a:lvl5pPr marL="788988" indent="-209550" algn="l" rtl="0" eaLnBrk="1" fontAlgn="base" hangingPunct="1">
              <a:spcBef>
                <a:spcPct val="0"/>
              </a:spcBef>
              <a:spcAft>
                <a:spcPct val="0"/>
              </a:spcAft>
              <a:buFont typeface="Arial" charset="0"/>
              <a:buChar char="&gt;"/>
              <a:defRPr sz="1200">
                <a:solidFill>
                  <a:schemeClr val="tx1"/>
                </a:solidFill>
                <a:latin typeface="+mn-lt"/>
                <a:ea typeface="+mn-ea"/>
              </a:defRPr>
            </a:lvl5pPr>
            <a:lvl6pPr marL="1246188" indent="-209550" algn="l" rtl="0" eaLnBrk="1" fontAlgn="base" hangingPunct="1">
              <a:spcBef>
                <a:spcPct val="0"/>
              </a:spcBef>
              <a:spcAft>
                <a:spcPct val="0"/>
              </a:spcAft>
              <a:buFont typeface="Arial" charset="0"/>
              <a:buChar char="&gt;"/>
              <a:defRPr sz="1200">
                <a:solidFill>
                  <a:schemeClr val="tx1"/>
                </a:solidFill>
                <a:latin typeface="+mn-lt"/>
                <a:ea typeface="+mn-ea"/>
              </a:defRPr>
            </a:lvl6pPr>
            <a:lvl7pPr marL="1703388" indent="-209550" algn="l" rtl="0" eaLnBrk="1" fontAlgn="base" hangingPunct="1">
              <a:spcBef>
                <a:spcPct val="0"/>
              </a:spcBef>
              <a:spcAft>
                <a:spcPct val="0"/>
              </a:spcAft>
              <a:buFont typeface="Arial" charset="0"/>
              <a:buChar char="&gt;"/>
              <a:defRPr sz="1200">
                <a:solidFill>
                  <a:schemeClr val="tx1"/>
                </a:solidFill>
                <a:latin typeface="+mn-lt"/>
                <a:ea typeface="+mn-ea"/>
              </a:defRPr>
            </a:lvl7pPr>
            <a:lvl8pPr marL="2160588" indent="-209550" algn="l" rtl="0" eaLnBrk="1" fontAlgn="base" hangingPunct="1">
              <a:spcBef>
                <a:spcPct val="0"/>
              </a:spcBef>
              <a:spcAft>
                <a:spcPct val="0"/>
              </a:spcAft>
              <a:buFont typeface="Arial" charset="0"/>
              <a:buChar char="&gt;"/>
              <a:defRPr sz="1200">
                <a:solidFill>
                  <a:schemeClr val="tx1"/>
                </a:solidFill>
                <a:latin typeface="+mn-lt"/>
                <a:ea typeface="+mn-ea"/>
              </a:defRPr>
            </a:lvl8pPr>
            <a:lvl9pPr marL="2617788" indent="-209550" algn="l" rtl="0" eaLnBrk="1" fontAlgn="base" hangingPunct="1">
              <a:spcBef>
                <a:spcPct val="0"/>
              </a:spcBef>
              <a:spcAft>
                <a:spcPct val="0"/>
              </a:spcAft>
              <a:buFont typeface="Arial" charset="0"/>
              <a:buChar char="&gt;"/>
              <a:defRPr sz="1200">
                <a:solidFill>
                  <a:schemeClr val="tx1"/>
                </a:solidFill>
                <a:latin typeface="+mn-lt"/>
                <a:ea typeface="+mn-ea"/>
              </a:defRPr>
            </a:lvl9pPr>
          </a:lstStyle>
          <a:p>
            <a:pPr algn="r"/>
            <a:r>
              <a:rPr lang="en-US" sz="1600" dirty="0">
                <a:solidFill>
                  <a:srgbClr val="FFFFFF"/>
                </a:solidFill>
              </a:rPr>
              <a:t>10</a:t>
            </a:r>
            <a:r>
              <a:rPr lang="en-US" sz="1600" baseline="30000" dirty="0">
                <a:solidFill>
                  <a:srgbClr val="FFFFFF"/>
                </a:solidFill>
              </a:rPr>
              <a:t>th </a:t>
            </a:r>
            <a:r>
              <a:rPr lang="en-US" sz="1600" dirty="0">
                <a:solidFill>
                  <a:srgbClr val="FFFFFF"/>
                </a:solidFill>
              </a:rPr>
              <a:t>percentile</a:t>
            </a:r>
          </a:p>
        </p:txBody>
      </p:sp>
    </p:spTree>
    <p:extLst>
      <p:ext uri="{BB962C8B-B14F-4D97-AF65-F5344CB8AC3E}">
        <p14:creationId xmlns:p14="http://schemas.microsoft.com/office/powerpoint/2010/main" val="278984416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9"/>
          <p:cNvGraphicFramePr>
            <a:graphicFrameLocks/>
          </p:cNvGraphicFramePr>
          <p:nvPr>
            <p:extLst>
              <p:ext uri="{D42A27DB-BD31-4B8C-83A1-F6EECF244321}">
                <p14:modId xmlns:p14="http://schemas.microsoft.com/office/powerpoint/2010/main" val="2274653640"/>
              </p:ext>
            </p:extLst>
          </p:nvPr>
        </p:nvGraphicFramePr>
        <p:xfrm>
          <a:off x="1064568" y="4509120"/>
          <a:ext cx="5687992" cy="2348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9"/>
          <p:cNvGraphicFramePr>
            <a:graphicFrameLocks/>
          </p:cNvGraphicFramePr>
          <p:nvPr>
            <p:extLst>
              <p:ext uri="{D42A27DB-BD31-4B8C-83A1-F6EECF244321}">
                <p14:modId xmlns:p14="http://schemas.microsoft.com/office/powerpoint/2010/main" val="1438898935"/>
              </p:ext>
            </p:extLst>
          </p:nvPr>
        </p:nvGraphicFramePr>
        <p:xfrm>
          <a:off x="1064568" y="2240868"/>
          <a:ext cx="5687992" cy="22322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9"/>
          <p:cNvGraphicFramePr>
            <a:graphicFrameLocks/>
          </p:cNvGraphicFramePr>
          <p:nvPr>
            <p:extLst>
              <p:ext uri="{D42A27DB-BD31-4B8C-83A1-F6EECF244321}">
                <p14:modId xmlns:p14="http://schemas.microsoft.com/office/powerpoint/2010/main" val="3136170268"/>
              </p:ext>
            </p:extLst>
          </p:nvPr>
        </p:nvGraphicFramePr>
        <p:xfrm>
          <a:off x="1064568" y="0"/>
          <a:ext cx="5687992" cy="2204864"/>
        </p:xfrm>
        <a:graphic>
          <a:graphicData uri="http://schemas.openxmlformats.org/drawingml/2006/chart">
            <c:chart xmlns:c="http://schemas.openxmlformats.org/drawingml/2006/chart" xmlns:r="http://schemas.openxmlformats.org/officeDocument/2006/relationships" r:id="rId5"/>
          </a:graphicData>
        </a:graphic>
      </p:graphicFrame>
      <p:sp>
        <p:nvSpPr>
          <p:cNvPr id="8" name="Rectangle 6"/>
          <p:cNvSpPr>
            <a:spLocks noChangeArrowheads="1"/>
          </p:cNvSpPr>
          <p:nvPr/>
        </p:nvSpPr>
        <p:spPr bwMode="auto">
          <a:xfrm>
            <a:off x="3498" y="3068960"/>
            <a:ext cx="1048364" cy="492443"/>
          </a:xfrm>
          <a:prstGeom prst="rect">
            <a:avLst/>
          </a:prstGeom>
          <a:noFill/>
          <a:ln w="9525">
            <a:noFill/>
            <a:miter lim="800000"/>
            <a:headEnd/>
            <a:tailEnd/>
          </a:ln>
        </p:spPr>
        <p:txBody>
          <a:bodyPr wrap="none" lIns="0" tIns="0" rIns="0" bIns="0" anchor="b">
            <a:spAutoFit/>
          </a:bodyPr>
          <a:lstStyle/>
          <a:p>
            <a:pPr algn="ctr"/>
            <a:r>
              <a:rPr lang="en-US" sz="1600" dirty="0" smtClean="0">
                <a:latin typeface="+mn-lt"/>
              </a:rPr>
              <a:t>Real output</a:t>
            </a:r>
          </a:p>
          <a:p>
            <a:pPr algn="ctr"/>
            <a:r>
              <a:rPr lang="en-US" sz="1600" dirty="0" smtClean="0">
                <a:latin typeface="+mn-lt"/>
              </a:rPr>
              <a:t>per capita</a:t>
            </a:r>
            <a:endParaRPr lang="en-US" sz="1600" dirty="0">
              <a:latin typeface="+mn-lt"/>
            </a:endParaRPr>
          </a:p>
        </p:txBody>
      </p:sp>
      <p:sp>
        <p:nvSpPr>
          <p:cNvPr id="10" name="Rectangle 6"/>
          <p:cNvSpPr>
            <a:spLocks noChangeArrowheads="1"/>
          </p:cNvSpPr>
          <p:nvPr/>
        </p:nvSpPr>
        <p:spPr bwMode="auto">
          <a:xfrm>
            <a:off x="44375" y="5405502"/>
            <a:ext cx="966611" cy="246221"/>
          </a:xfrm>
          <a:prstGeom prst="rect">
            <a:avLst/>
          </a:prstGeom>
          <a:noFill/>
          <a:ln w="9525">
            <a:noFill/>
            <a:miter lim="800000"/>
            <a:headEnd/>
            <a:tailEnd/>
          </a:ln>
        </p:spPr>
        <p:txBody>
          <a:bodyPr wrap="none" lIns="0" tIns="0" rIns="0" bIns="0" anchor="b">
            <a:spAutoFit/>
          </a:bodyPr>
          <a:lstStyle/>
          <a:p>
            <a:pPr algn="ctr"/>
            <a:r>
              <a:rPr lang="en-US" sz="1600" dirty="0" smtClean="0">
                <a:latin typeface="+mn-lt"/>
              </a:rPr>
              <a:t>Population</a:t>
            </a:r>
            <a:endParaRPr lang="en-US" sz="1600" dirty="0">
              <a:latin typeface="+mn-lt"/>
            </a:endParaRPr>
          </a:p>
        </p:txBody>
      </p:sp>
      <p:sp>
        <p:nvSpPr>
          <p:cNvPr id="11" name="Rectangle 10"/>
          <p:cNvSpPr/>
          <p:nvPr/>
        </p:nvSpPr>
        <p:spPr>
          <a:xfrm>
            <a:off x="219102" y="836712"/>
            <a:ext cx="617157" cy="492443"/>
          </a:xfrm>
          <a:prstGeom prst="rect">
            <a:avLst/>
          </a:prstGeom>
        </p:spPr>
        <p:txBody>
          <a:bodyPr wrap="none" lIns="0" tIns="0" rIns="0" bIns="0">
            <a:spAutoFit/>
          </a:bodyPr>
          <a:lstStyle/>
          <a:p>
            <a:pPr algn="ctr"/>
            <a:r>
              <a:rPr lang="en-US" sz="1600" dirty="0" smtClean="0"/>
              <a:t>Output</a:t>
            </a:r>
          </a:p>
          <a:p>
            <a:pPr algn="ctr"/>
            <a:r>
              <a:rPr lang="en-US" sz="1600" dirty="0" smtClean="0"/>
              <a:t>price</a:t>
            </a:r>
            <a:endParaRPr lang="en-US" sz="1600" dirty="0"/>
          </a:p>
        </p:txBody>
      </p:sp>
      <p:sp>
        <p:nvSpPr>
          <p:cNvPr id="13" name="TextBox 11"/>
          <p:cNvSpPr txBox="1">
            <a:spLocks noChangeArrowheads="1"/>
          </p:cNvSpPr>
          <p:nvPr/>
        </p:nvSpPr>
        <p:spPr bwMode="auto">
          <a:xfrm>
            <a:off x="1712640" y="771793"/>
            <a:ext cx="1790555" cy="246221"/>
          </a:xfrm>
          <a:prstGeom prst="rect">
            <a:avLst/>
          </a:prstGeom>
          <a:noFill/>
          <a:ln w="9525">
            <a:noFill/>
            <a:miter lim="800000"/>
            <a:headEnd/>
            <a:tailEnd/>
          </a:ln>
        </p:spPr>
        <p:txBody>
          <a:bodyPr wrap="none" lIns="0" tIns="0" rIns="0" bIns="0">
            <a:spAutoFit/>
          </a:bodyPr>
          <a:lstStyle/>
          <a:p>
            <a:r>
              <a:rPr lang="en-US" sz="1600" b="1" dirty="0" smtClean="0">
                <a:solidFill>
                  <a:schemeClr val="tx2"/>
                </a:solidFill>
                <a:latin typeface="+mn-lt"/>
              </a:rPr>
              <a:t>Non-mining states</a:t>
            </a:r>
            <a:endParaRPr lang="en-US" sz="1600" b="1" dirty="0">
              <a:solidFill>
                <a:schemeClr val="tx2"/>
              </a:solidFill>
              <a:latin typeface="+mn-lt"/>
            </a:endParaRPr>
          </a:p>
        </p:txBody>
      </p:sp>
      <p:sp>
        <p:nvSpPr>
          <p:cNvPr id="14" name="TextBox 12"/>
          <p:cNvSpPr txBox="1">
            <a:spLocks noChangeArrowheads="1"/>
          </p:cNvSpPr>
          <p:nvPr/>
        </p:nvSpPr>
        <p:spPr bwMode="auto">
          <a:xfrm>
            <a:off x="1712640" y="495722"/>
            <a:ext cx="1312860" cy="246221"/>
          </a:xfrm>
          <a:prstGeom prst="rect">
            <a:avLst/>
          </a:prstGeom>
          <a:noFill/>
          <a:ln w="9525">
            <a:noFill/>
            <a:miter lim="800000"/>
            <a:headEnd/>
            <a:tailEnd/>
          </a:ln>
        </p:spPr>
        <p:txBody>
          <a:bodyPr wrap="none" lIns="0" tIns="0" rIns="0" bIns="0">
            <a:spAutoFit/>
          </a:bodyPr>
          <a:lstStyle/>
          <a:p>
            <a:r>
              <a:rPr lang="en-US" sz="1600" b="1" dirty="0" smtClean="0">
                <a:solidFill>
                  <a:schemeClr val="accent2"/>
                </a:solidFill>
                <a:latin typeface="+mn-lt"/>
              </a:rPr>
              <a:t>Mining states</a:t>
            </a:r>
            <a:endParaRPr lang="en-US" sz="1600" b="1" dirty="0">
              <a:solidFill>
                <a:schemeClr val="accent2"/>
              </a:solidFill>
              <a:latin typeface="+mn-lt"/>
            </a:endParaRPr>
          </a:p>
        </p:txBody>
      </p:sp>
    </p:spTree>
    <p:extLst>
      <p:ext uri="{BB962C8B-B14F-4D97-AF65-F5344CB8AC3E}">
        <p14:creationId xmlns:p14="http://schemas.microsoft.com/office/powerpoint/2010/main" val="42285187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13"/>
          <p:cNvGraphicFramePr>
            <a:graphicFrameLocks/>
          </p:cNvGraphicFramePr>
          <p:nvPr>
            <p:extLst>
              <p:ext uri="{D42A27DB-BD31-4B8C-83A1-F6EECF244321}">
                <p14:modId xmlns:p14="http://schemas.microsoft.com/office/powerpoint/2010/main" val="2223236753"/>
              </p:ext>
            </p:extLst>
          </p:nvPr>
        </p:nvGraphicFramePr>
        <p:xfrm>
          <a:off x="5241031" y="4113376"/>
          <a:ext cx="4446439" cy="270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14"/>
          <p:cNvGraphicFramePr>
            <a:graphicFrameLocks/>
          </p:cNvGraphicFramePr>
          <p:nvPr>
            <p:extLst>
              <p:ext uri="{D42A27DB-BD31-4B8C-83A1-F6EECF244321}">
                <p14:modId xmlns:p14="http://schemas.microsoft.com/office/powerpoint/2010/main" val="154113425"/>
              </p:ext>
            </p:extLst>
          </p:nvPr>
        </p:nvGraphicFramePr>
        <p:xfrm>
          <a:off x="5313039" y="1124745"/>
          <a:ext cx="4374431" cy="28847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Chart 13"/>
          <p:cNvGraphicFramePr>
            <a:graphicFrameLocks/>
          </p:cNvGraphicFramePr>
          <p:nvPr>
            <p:extLst>
              <p:ext uri="{D42A27DB-BD31-4B8C-83A1-F6EECF244321}">
                <p14:modId xmlns:p14="http://schemas.microsoft.com/office/powerpoint/2010/main" val="2526215850"/>
              </p:ext>
            </p:extLst>
          </p:nvPr>
        </p:nvGraphicFramePr>
        <p:xfrm>
          <a:off x="7" y="4062577"/>
          <a:ext cx="4746015" cy="2700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4"/>
          <p:cNvGraphicFramePr>
            <a:graphicFrameLocks/>
          </p:cNvGraphicFramePr>
          <p:nvPr>
            <p:extLst>
              <p:ext uri="{D42A27DB-BD31-4B8C-83A1-F6EECF244321}">
                <p14:modId xmlns:p14="http://schemas.microsoft.com/office/powerpoint/2010/main" val="2846224841"/>
              </p:ext>
            </p:extLst>
          </p:nvPr>
        </p:nvGraphicFramePr>
        <p:xfrm>
          <a:off x="2" y="1124744"/>
          <a:ext cx="4793728" cy="2888196"/>
        </p:xfrm>
        <a:graphic>
          <a:graphicData uri="http://schemas.openxmlformats.org/drawingml/2006/chart">
            <c:chart xmlns:c="http://schemas.openxmlformats.org/drawingml/2006/chart" xmlns:r="http://schemas.openxmlformats.org/officeDocument/2006/relationships" r:id="rId6"/>
          </a:graphicData>
        </a:graphic>
      </p:graphicFrame>
      <p:sp>
        <p:nvSpPr>
          <p:cNvPr id="6" name="Rectangle 6"/>
          <p:cNvSpPr>
            <a:spLocks noChangeArrowheads="1"/>
          </p:cNvSpPr>
          <p:nvPr/>
        </p:nvSpPr>
        <p:spPr bwMode="auto">
          <a:xfrm>
            <a:off x="2383935" y="814745"/>
            <a:ext cx="5150449" cy="338554"/>
          </a:xfrm>
          <a:prstGeom prst="rect">
            <a:avLst/>
          </a:prstGeom>
          <a:noFill/>
          <a:ln w="9525">
            <a:noFill/>
            <a:miter lim="800000"/>
            <a:headEnd/>
            <a:tailEnd/>
          </a:ln>
        </p:spPr>
        <p:txBody>
          <a:bodyPr wrap="none" lIns="0" tIns="0" rIns="0" bIns="0" anchor="b">
            <a:spAutoFit/>
          </a:bodyPr>
          <a:lstStyle/>
          <a:p>
            <a:pPr algn="ctr"/>
            <a:r>
              <a:rPr lang="en-US" sz="2200" dirty="0" smtClean="0"/>
              <a:t>Growth in average weekly earnings (real)</a:t>
            </a:r>
            <a:endParaRPr lang="en-US" sz="2200" dirty="0"/>
          </a:p>
        </p:txBody>
      </p:sp>
      <p:sp>
        <p:nvSpPr>
          <p:cNvPr id="7" name="Rectangle 7"/>
          <p:cNvSpPr>
            <a:spLocks noChangeArrowheads="1"/>
          </p:cNvSpPr>
          <p:nvPr/>
        </p:nvSpPr>
        <p:spPr bwMode="auto">
          <a:xfrm>
            <a:off x="2114145" y="3762901"/>
            <a:ext cx="5748369" cy="338554"/>
          </a:xfrm>
          <a:prstGeom prst="rect">
            <a:avLst/>
          </a:prstGeom>
          <a:noFill/>
          <a:ln w="9525">
            <a:noFill/>
            <a:miter lim="800000"/>
            <a:headEnd/>
            <a:tailEnd/>
          </a:ln>
        </p:spPr>
        <p:txBody>
          <a:bodyPr wrap="none" lIns="0" tIns="0" rIns="0" bIns="0" anchor="b">
            <a:spAutoFit/>
          </a:bodyPr>
          <a:lstStyle/>
          <a:p>
            <a:pPr algn="ctr"/>
            <a:r>
              <a:rPr lang="en-US" sz="2200" dirty="0" smtClean="0"/>
              <a:t>Growth in household income per person (real)</a:t>
            </a:r>
            <a:endParaRPr lang="en-US" sz="2200" dirty="0"/>
          </a:p>
        </p:txBody>
      </p:sp>
      <p:sp>
        <p:nvSpPr>
          <p:cNvPr id="11" name="Rectangle 10"/>
          <p:cNvSpPr/>
          <p:nvPr/>
        </p:nvSpPr>
        <p:spPr>
          <a:xfrm>
            <a:off x="6266571" y="260648"/>
            <a:ext cx="2683427" cy="369332"/>
          </a:xfrm>
          <a:prstGeom prst="rect">
            <a:avLst/>
          </a:prstGeom>
        </p:spPr>
        <p:txBody>
          <a:bodyPr wrap="none" lIns="0" tIns="0" rIns="0" bIns="0">
            <a:spAutoFit/>
          </a:bodyPr>
          <a:lstStyle/>
          <a:p>
            <a:pPr algn="ctr"/>
            <a:r>
              <a:rPr lang="en-US" b="1" dirty="0" smtClean="0"/>
              <a:t>Non-mining states</a:t>
            </a:r>
            <a:endParaRPr lang="en-US" b="1" dirty="0"/>
          </a:p>
        </p:txBody>
      </p:sp>
      <p:sp>
        <p:nvSpPr>
          <p:cNvPr id="12" name="TextBox 11"/>
          <p:cNvSpPr txBox="1">
            <a:spLocks noChangeArrowheads="1"/>
          </p:cNvSpPr>
          <p:nvPr/>
        </p:nvSpPr>
        <p:spPr bwMode="auto">
          <a:xfrm>
            <a:off x="2645400" y="1412776"/>
            <a:ext cx="1005532" cy="677108"/>
          </a:xfrm>
          <a:prstGeom prst="rect">
            <a:avLst/>
          </a:prstGeom>
        </p:spPr>
        <p:txBody>
          <a:bodyPr wrap="none" lIns="0" tIns="0" rIns="0" bIns="0">
            <a:spAutoFit/>
          </a:bodyPr>
          <a:lstStyle/>
          <a:p>
            <a:pPr algn="ctr"/>
            <a:r>
              <a:rPr lang="en-US" sz="2200" b="1" dirty="0" smtClean="0">
                <a:solidFill>
                  <a:schemeClr val="accent2"/>
                </a:solidFill>
              </a:rPr>
              <a:t>2002/3-</a:t>
            </a:r>
          </a:p>
          <a:p>
            <a:pPr algn="ctr"/>
            <a:r>
              <a:rPr lang="en-US" sz="2200" b="1" dirty="0" smtClean="0">
                <a:solidFill>
                  <a:schemeClr val="accent2"/>
                </a:solidFill>
              </a:rPr>
              <a:t>2011/12</a:t>
            </a:r>
            <a:endParaRPr lang="en-US" sz="2200" b="1" dirty="0">
              <a:solidFill>
                <a:schemeClr val="accent2"/>
              </a:solidFill>
            </a:endParaRPr>
          </a:p>
        </p:txBody>
      </p:sp>
      <p:sp>
        <p:nvSpPr>
          <p:cNvPr id="13" name="TextBox 12"/>
          <p:cNvSpPr txBox="1">
            <a:spLocks noChangeArrowheads="1"/>
          </p:cNvSpPr>
          <p:nvPr/>
        </p:nvSpPr>
        <p:spPr bwMode="auto">
          <a:xfrm>
            <a:off x="1536704" y="1412776"/>
            <a:ext cx="958596" cy="677108"/>
          </a:xfrm>
          <a:prstGeom prst="rect">
            <a:avLst/>
          </a:prstGeom>
        </p:spPr>
        <p:txBody>
          <a:bodyPr wrap="none" lIns="0" tIns="0" rIns="0" bIns="0">
            <a:spAutoFit/>
          </a:bodyPr>
          <a:lstStyle/>
          <a:p>
            <a:pPr algn="ctr"/>
            <a:r>
              <a:rPr lang="en-US" sz="2200" b="1" dirty="0" smtClean="0">
                <a:solidFill>
                  <a:schemeClr val="tx2"/>
                </a:solidFill>
              </a:rPr>
              <a:t>1995/6-</a:t>
            </a:r>
          </a:p>
          <a:p>
            <a:pPr algn="ctr"/>
            <a:r>
              <a:rPr lang="en-US" sz="2200" b="1" dirty="0" smtClean="0">
                <a:solidFill>
                  <a:schemeClr val="tx2"/>
                </a:solidFill>
              </a:rPr>
              <a:t>2002/3</a:t>
            </a:r>
            <a:endParaRPr lang="en-US" sz="2200" b="1" dirty="0">
              <a:solidFill>
                <a:schemeClr val="tx2"/>
              </a:solidFill>
            </a:endParaRPr>
          </a:p>
        </p:txBody>
      </p:sp>
      <p:sp>
        <p:nvSpPr>
          <p:cNvPr id="17" name="TextBox 16"/>
          <p:cNvSpPr txBox="1"/>
          <p:nvPr/>
        </p:nvSpPr>
        <p:spPr>
          <a:xfrm>
            <a:off x="1547511" y="260648"/>
            <a:ext cx="1965282" cy="369332"/>
          </a:xfrm>
          <a:prstGeom prst="rect">
            <a:avLst/>
          </a:prstGeom>
        </p:spPr>
        <p:txBody>
          <a:bodyPr wrap="none" lIns="0" tIns="0" rIns="0" bIns="0">
            <a:spAutoFit/>
          </a:bodyPr>
          <a:lstStyle>
            <a:defPPr>
              <a:defRPr lang="en-US"/>
            </a:defPPr>
            <a:lvl1pPr algn="ctr">
              <a:defRPr b="1"/>
            </a:lvl1pPr>
          </a:lstStyle>
          <a:p>
            <a:r>
              <a:rPr lang="en-US" dirty="0"/>
              <a:t>Mining states</a:t>
            </a:r>
          </a:p>
        </p:txBody>
      </p:sp>
      <p:sp>
        <p:nvSpPr>
          <p:cNvPr id="18" name="TextBox 11"/>
          <p:cNvSpPr txBox="1">
            <a:spLocks noChangeArrowheads="1"/>
          </p:cNvSpPr>
          <p:nvPr/>
        </p:nvSpPr>
        <p:spPr bwMode="auto">
          <a:xfrm>
            <a:off x="7535762" y="1412776"/>
            <a:ext cx="1005532" cy="677108"/>
          </a:xfrm>
          <a:prstGeom prst="rect">
            <a:avLst/>
          </a:prstGeom>
        </p:spPr>
        <p:txBody>
          <a:bodyPr wrap="none" lIns="0" tIns="0" rIns="0" bIns="0">
            <a:spAutoFit/>
          </a:bodyPr>
          <a:lstStyle/>
          <a:p>
            <a:pPr algn="ctr"/>
            <a:r>
              <a:rPr lang="en-US" sz="2200" b="1" dirty="0" smtClean="0">
                <a:solidFill>
                  <a:schemeClr val="accent2"/>
                </a:solidFill>
              </a:rPr>
              <a:t>2002/3-</a:t>
            </a:r>
          </a:p>
          <a:p>
            <a:pPr algn="ctr"/>
            <a:r>
              <a:rPr lang="en-US" sz="2200" b="1" dirty="0" smtClean="0">
                <a:solidFill>
                  <a:schemeClr val="accent2"/>
                </a:solidFill>
              </a:rPr>
              <a:t>2011/12</a:t>
            </a:r>
            <a:endParaRPr lang="en-US" sz="2200" b="1" dirty="0">
              <a:solidFill>
                <a:schemeClr val="accent2"/>
              </a:solidFill>
            </a:endParaRPr>
          </a:p>
        </p:txBody>
      </p:sp>
      <p:sp>
        <p:nvSpPr>
          <p:cNvPr id="19" name="TextBox 12"/>
          <p:cNvSpPr txBox="1">
            <a:spLocks noChangeArrowheads="1"/>
          </p:cNvSpPr>
          <p:nvPr/>
        </p:nvSpPr>
        <p:spPr bwMode="auto">
          <a:xfrm>
            <a:off x="6446118" y="1412776"/>
            <a:ext cx="958596" cy="677108"/>
          </a:xfrm>
          <a:prstGeom prst="rect">
            <a:avLst/>
          </a:prstGeom>
        </p:spPr>
        <p:txBody>
          <a:bodyPr wrap="none" lIns="0" tIns="0" rIns="0" bIns="0">
            <a:spAutoFit/>
          </a:bodyPr>
          <a:lstStyle/>
          <a:p>
            <a:pPr algn="ctr"/>
            <a:r>
              <a:rPr lang="en-US" sz="2200" b="1" dirty="0" smtClean="0">
                <a:solidFill>
                  <a:schemeClr val="tx2"/>
                </a:solidFill>
              </a:rPr>
              <a:t>1995/6-</a:t>
            </a:r>
          </a:p>
          <a:p>
            <a:pPr algn="ctr"/>
            <a:r>
              <a:rPr lang="en-US" sz="2200" b="1" dirty="0" smtClean="0">
                <a:solidFill>
                  <a:schemeClr val="tx2"/>
                </a:solidFill>
              </a:rPr>
              <a:t>2002/3</a:t>
            </a:r>
            <a:endParaRPr lang="en-US" sz="2200" b="1" dirty="0">
              <a:solidFill>
                <a:schemeClr val="tx2"/>
              </a:solidFill>
            </a:endParaRPr>
          </a:p>
        </p:txBody>
      </p:sp>
    </p:spTree>
    <p:extLst>
      <p:ext uri="{BB962C8B-B14F-4D97-AF65-F5344CB8AC3E}">
        <p14:creationId xmlns:p14="http://schemas.microsoft.com/office/powerpoint/2010/main" val="25260271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389665250"/>
              </p:ext>
            </p:extLst>
          </p:nvPr>
        </p:nvGraphicFramePr>
        <p:xfrm>
          <a:off x="0" y="529568"/>
          <a:ext cx="4976400" cy="3114000"/>
        </p:xfrm>
        <a:graphic>
          <a:graphicData uri="http://schemas.openxmlformats.org/drawingml/2006/chart">
            <c:chart xmlns:c="http://schemas.openxmlformats.org/drawingml/2006/chart" xmlns:r="http://schemas.openxmlformats.org/officeDocument/2006/relationships" r:id="rId3"/>
          </a:graphicData>
        </a:graphic>
      </p:graphicFrame>
      <p:sp>
        <p:nvSpPr>
          <p:cNvPr id="36" name="TextBox 35"/>
          <p:cNvSpPr txBox="1"/>
          <p:nvPr/>
        </p:nvSpPr>
        <p:spPr>
          <a:xfrm>
            <a:off x="2159585" y="198368"/>
            <a:ext cx="657231" cy="338554"/>
          </a:xfrm>
          <a:prstGeom prst="rect">
            <a:avLst/>
          </a:prstGeom>
          <a:noFill/>
        </p:spPr>
        <p:txBody>
          <a:bodyPr wrap="none" lIns="0" tIns="0" rIns="0" bIns="0" rtlCol="0">
            <a:spAutoFit/>
          </a:bodyPr>
          <a:lstStyle/>
          <a:p>
            <a:pPr algn="ctr"/>
            <a:r>
              <a:rPr lang="en-AU" sz="2200" b="1" dirty="0" smtClean="0"/>
              <a:t>NSW</a:t>
            </a:r>
          </a:p>
        </p:txBody>
      </p:sp>
      <p:sp>
        <p:nvSpPr>
          <p:cNvPr id="37" name="TextBox 36"/>
          <p:cNvSpPr txBox="1"/>
          <p:nvPr/>
        </p:nvSpPr>
        <p:spPr>
          <a:xfrm>
            <a:off x="7169463" y="198368"/>
            <a:ext cx="496675" cy="338554"/>
          </a:xfrm>
          <a:prstGeom prst="rect">
            <a:avLst/>
          </a:prstGeom>
          <a:noFill/>
        </p:spPr>
        <p:txBody>
          <a:bodyPr wrap="none" lIns="0" tIns="0" rIns="0" bIns="0" rtlCol="0">
            <a:spAutoFit/>
          </a:bodyPr>
          <a:lstStyle/>
          <a:p>
            <a:pPr algn="ctr"/>
            <a:r>
              <a:rPr lang="en-AU" sz="2200" b="1" dirty="0" smtClean="0"/>
              <a:t>Vic.</a:t>
            </a:r>
          </a:p>
        </p:txBody>
      </p:sp>
      <p:graphicFrame>
        <p:nvGraphicFramePr>
          <p:cNvPr id="45" name="Chart 44"/>
          <p:cNvGraphicFramePr>
            <a:graphicFrameLocks/>
          </p:cNvGraphicFramePr>
          <p:nvPr>
            <p:extLst>
              <p:ext uri="{D42A27DB-BD31-4B8C-83A1-F6EECF244321}">
                <p14:modId xmlns:p14="http://schemas.microsoft.com/office/powerpoint/2010/main" val="1337257980"/>
              </p:ext>
            </p:extLst>
          </p:nvPr>
        </p:nvGraphicFramePr>
        <p:xfrm>
          <a:off x="4929600" y="531024"/>
          <a:ext cx="4976400" cy="3114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7" name="Chart 46"/>
          <p:cNvGraphicFramePr>
            <a:graphicFrameLocks/>
          </p:cNvGraphicFramePr>
          <p:nvPr>
            <p:extLst>
              <p:ext uri="{D42A27DB-BD31-4B8C-83A1-F6EECF244321}">
                <p14:modId xmlns:p14="http://schemas.microsoft.com/office/powerpoint/2010/main" val="500537619"/>
              </p:ext>
            </p:extLst>
          </p:nvPr>
        </p:nvGraphicFramePr>
        <p:xfrm>
          <a:off x="3026" y="3717032"/>
          <a:ext cx="4976400" cy="3114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8" name="Chart 47"/>
          <p:cNvGraphicFramePr>
            <a:graphicFrameLocks/>
          </p:cNvGraphicFramePr>
          <p:nvPr>
            <p:extLst>
              <p:ext uri="{D42A27DB-BD31-4B8C-83A1-F6EECF244321}">
                <p14:modId xmlns:p14="http://schemas.microsoft.com/office/powerpoint/2010/main" val="3146350486"/>
              </p:ext>
            </p:extLst>
          </p:nvPr>
        </p:nvGraphicFramePr>
        <p:xfrm>
          <a:off x="4932626" y="3718488"/>
          <a:ext cx="4976400" cy="3114000"/>
        </p:xfrm>
        <a:graphic>
          <a:graphicData uri="http://schemas.openxmlformats.org/drawingml/2006/chart">
            <c:chart xmlns:c="http://schemas.openxmlformats.org/drawingml/2006/chart" xmlns:r="http://schemas.openxmlformats.org/officeDocument/2006/relationships" r:id="rId6"/>
          </a:graphicData>
        </a:graphic>
      </p:graphicFrame>
      <p:sp>
        <p:nvSpPr>
          <p:cNvPr id="13" name="TextBox 12"/>
          <p:cNvSpPr txBox="1"/>
          <p:nvPr/>
        </p:nvSpPr>
        <p:spPr>
          <a:xfrm>
            <a:off x="118641" y="2566298"/>
            <a:ext cx="384721" cy="276999"/>
          </a:xfrm>
          <a:prstGeom prst="rect">
            <a:avLst/>
          </a:prstGeom>
          <a:noFill/>
        </p:spPr>
        <p:txBody>
          <a:bodyPr wrap="none" lIns="0" tIns="0" rIns="0" bIns="0" rtlCol="0">
            <a:spAutoFit/>
          </a:bodyPr>
          <a:lstStyle/>
          <a:p>
            <a:r>
              <a:rPr lang="en-AU" sz="1800" b="1" dirty="0" smtClean="0"/>
              <a:t>100</a:t>
            </a:r>
          </a:p>
        </p:txBody>
      </p:sp>
      <p:sp>
        <p:nvSpPr>
          <p:cNvPr id="14" name="TextBox 13"/>
          <p:cNvSpPr txBox="1"/>
          <p:nvPr/>
        </p:nvSpPr>
        <p:spPr>
          <a:xfrm>
            <a:off x="118641" y="5752306"/>
            <a:ext cx="384721" cy="276999"/>
          </a:xfrm>
          <a:prstGeom prst="rect">
            <a:avLst/>
          </a:prstGeom>
          <a:noFill/>
        </p:spPr>
        <p:txBody>
          <a:bodyPr wrap="none" lIns="0" tIns="0" rIns="0" bIns="0" rtlCol="0">
            <a:spAutoFit/>
          </a:bodyPr>
          <a:lstStyle/>
          <a:p>
            <a:r>
              <a:rPr lang="en-AU" sz="1800" b="1" dirty="0" smtClean="0"/>
              <a:t>100</a:t>
            </a:r>
          </a:p>
        </p:txBody>
      </p:sp>
      <p:sp>
        <p:nvSpPr>
          <p:cNvPr id="15" name="TextBox 14"/>
          <p:cNvSpPr txBox="1"/>
          <p:nvPr/>
        </p:nvSpPr>
        <p:spPr>
          <a:xfrm>
            <a:off x="5024710" y="2566298"/>
            <a:ext cx="384721" cy="276999"/>
          </a:xfrm>
          <a:prstGeom prst="rect">
            <a:avLst/>
          </a:prstGeom>
          <a:noFill/>
        </p:spPr>
        <p:txBody>
          <a:bodyPr wrap="none" lIns="0" tIns="0" rIns="0" bIns="0" rtlCol="0">
            <a:spAutoFit/>
          </a:bodyPr>
          <a:lstStyle/>
          <a:p>
            <a:r>
              <a:rPr lang="en-AU" sz="1800" b="1" dirty="0" smtClean="0"/>
              <a:t>100</a:t>
            </a:r>
          </a:p>
        </p:txBody>
      </p:sp>
      <p:sp>
        <p:nvSpPr>
          <p:cNvPr id="16" name="TextBox 15"/>
          <p:cNvSpPr txBox="1"/>
          <p:nvPr/>
        </p:nvSpPr>
        <p:spPr>
          <a:xfrm>
            <a:off x="5024710" y="5752306"/>
            <a:ext cx="384721" cy="276999"/>
          </a:xfrm>
          <a:prstGeom prst="rect">
            <a:avLst/>
          </a:prstGeom>
          <a:noFill/>
        </p:spPr>
        <p:txBody>
          <a:bodyPr wrap="none" lIns="0" tIns="0" rIns="0" bIns="0" rtlCol="0">
            <a:spAutoFit/>
          </a:bodyPr>
          <a:lstStyle/>
          <a:p>
            <a:r>
              <a:rPr lang="en-AU" sz="1800" b="1" dirty="0" smtClean="0"/>
              <a:t>100</a:t>
            </a:r>
          </a:p>
        </p:txBody>
      </p:sp>
      <p:sp>
        <p:nvSpPr>
          <p:cNvPr id="26" name="TextBox 25"/>
          <p:cNvSpPr txBox="1"/>
          <p:nvPr/>
        </p:nvSpPr>
        <p:spPr>
          <a:xfrm>
            <a:off x="4458469" y="1774210"/>
            <a:ext cx="371961" cy="276999"/>
          </a:xfrm>
          <a:prstGeom prst="rect">
            <a:avLst/>
          </a:prstGeom>
          <a:noFill/>
        </p:spPr>
        <p:txBody>
          <a:bodyPr wrap="none" lIns="0" tIns="0" rIns="0" bIns="0" rtlCol="0">
            <a:spAutoFit/>
          </a:bodyPr>
          <a:lstStyle/>
          <a:p>
            <a:r>
              <a:rPr lang="en-AU" sz="1800" b="1" dirty="0" smtClean="0"/>
              <a:t>114</a:t>
            </a:r>
          </a:p>
        </p:txBody>
      </p:sp>
      <p:sp>
        <p:nvSpPr>
          <p:cNvPr id="27" name="TextBox 26"/>
          <p:cNvSpPr txBox="1"/>
          <p:nvPr/>
        </p:nvSpPr>
        <p:spPr>
          <a:xfrm>
            <a:off x="4458469" y="2518673"/>
            <a:ext cx="384721" cy="276999"/>
          </a:xfrm>
          <a:prstGeom prst="rect">
            <a:avLst/>
          </a:prstGeom>
          <a:noFill/>
        </p:spPr>
        <p:txBody>
          <a:bodyPr wrap="none" lIns="0" tIns="0" rIns="0" bIns="0" rtlCol="0">
            <a:spAutoFit/>
          </a:bodyPr>
          <a:lstStyle/>
          <a:p>
            <a:r>
              <a:rPr lang="en-AU" sz="1800" b="1" dirty="0" smtClean="0"/>
              <a:t>101</a:t>
            </a:r>
          </a:p>
        </p:txBody>
      </p:sp>
      <p:sp>
        <p:nvSpPr>
          <p:cNvPr id="30" name="TextBox 29"/>
          <p:cNvSpPr txBox="1"/>
          <p:nvPr/>
        </p:nvSpPr>
        <p:spPr>
          <a:xfrm>
            <a:off x="9393113" y="1054130"/>
            <a:ext cx="384721" cy="276999"/>
          </a:xfrm>
          <a:prstGeom prst="rect">
            <a:avLst/>
          </a:prstGeom>
          <a:noFill/>
        </p:spPr>
        <p:txBody>
          <a:bodyPr wrap="none" lIns="0" tIns="0" rIns="0" bIns="0" rtlCol="0">
            <a:spAutoFit/>
          </a:bodyPr>
          <a:lstStyle/>
          <a:p>
            <a:r>
              <a:rPr lang="en-AU" sz="1800" b="1" dirty="0" smtClean="0"/>
              <a:t>127</a:t>
            </a:r>
          </a:p>
        </p:txBody>
      </p:sp>
      <p:sp>
        <p:nvSpPr>
          <p:cNvPr id="31" name="TextBox 30"/>
          <p:cNvSpPr txBox="1"/>
          <p:nvPr/>
        </p:nvSpPr>
        <p:spPr>
          <a:xfrm>
            <a:off x="9388921" y="2529706"/>
            <a:ext cx="384721" cy="276999"/>
          </a:xfrm>
          <a:prstGeom prst="rect">
            <a:avLst/>
          </a:prstGeom>
          <a:noFill/>
        </p:spPr>
        <p:txBody>
          <a:bodyPr wrap="none" lIns="0" tIns="0" rIns="0" bIns="0" rtlCol="0">
            <a:spAutoFit/>
          </a:bodyPr>
          <a:lstStyle/>
          <a:p>
            <a:r>
              <a:rPr lang="en-AU" sz="1800" b="1" dirty="0" smtClean="0"/>
              <a:t>101</a:t>
            </a:r>
          </a:p>
        </p:txBody>
      </p:sp>
      <p:sp>
        <p:nvSpPr>
          <p:cNvPr id="32" name="TextBox 31"/>
          <p:cNvSpPr txBox="1"/>
          <p:nvPr/>
        </p:nvSpPr>
        <p:spPr>
          <a:xfrm>
            <a:off x="4453136" y="3745607"/>
            <a:ext cx="384721" cy="276999"/>
          </a:xfrm>
          <a:prstGeom prst="rect">
            <a:avLst/>
          </a:prstGeom>
          <a:noFill/>
        </p:spPr>
        <p:txBody>
          <a:bodyPr wrap="none" lIns="0" tIns="0" rIns="0" bIns="0" rtlCol="0">
            <a:spAutoFit/>
          </a:bodyPr>
          <a:lstStyle/>
          <a:p>
            <a:r>
              <a:rPr lang="en-AU" sz="1800" b="1" dirty="0" smtClean="0"/>
              <a:t>135</a:t>
            </a:r>
          </a:p>
        </p:txBody>
      </p:sp>
      <p:sp>
        <p:nvSpPr>
          <p:cNvPr id="33" name="TextBox 32"/>
          <p:cNvSpPr txBox="1"/>
          <p:nvPr/>
        </p:nvSpPr>
        <p:spPr>
          <a:xfrm>
            <a:off x="4458469" y="4653136"/>
            <a:ext cx="371961" cy="276999"/>
          </a:xfrm>
          <a:prstGeom prst="rect">
            <a:avLst/>
          </a:prstGeom>
          <a:noFill/>
        </p:spPr>
        <p:txBody>
          <a:bodyPr wrap="none" lIns="0" tIns="0" rIns="0" bIns="0" rtlCol="0">
            <a:spAutoFit/>
          </a:bodyPr>
          <a:lstStyle/>
          <a:p>
            <a:r>
              <a:rPr lang="en-AU" sz="1800" b="1" dirty="0" smtClean="0"/>
              <a:t>119</a:t>
            </a:r>
          </a:p>
        </p:txBody>
      </p:sp>
      <p:sp>
        <p:nvSpPr>
          <p:cNvPr id="34" name="TextBox 33"/>
          <p:cNvSpPr txBox="1"/>
          <p:nvPr/>
        </p:nvSpPr>
        <p:spPr>
          <a:xfrm>
            <a:off x="9393113" y="4986109"/>
            <a:ext cx="371961" cy="276999"/>
          </a:xfrm>
          <a:prstGeom prst="rect">
            <a:avLst/>
          </a:prstGeom>
          <a:noFill/>
        </p:spPr>
        <p:txBody>
          <a:bodyPr wrap="none" lIns="0" tIns="0" rIns="0" bIns="0" rtlCol="0">
            <a:spAutoFit/>
          </a:bodyPr>
          <a:lstStyle/>
          <a:p>
            <a:r>
              <a:rPr lang="en-AU" sz="1800" b="1" dirty="0" smtClean="0"/>
              <a:t>114</a:t>
            </a:r>
          </a:p>
        </p:txBody>
      </p:sp>
      <p:sp>
        <p:nvSpPr>
          <p:cNvPr id="35" name="TextBox 34"/>
          <p:cNvSpPr txBox="1"/>
          <p:nvPr/>
        </p:nvSpPr>
        <p:spPr>
          <a:xfrm>
            <a:off x="9455596" y="5958805"/>
            <a:ext cx="256480" cy="276999"/>
          </a:xfrm>
          <a:prstGeom prst="rect">
            <a:avLst/>
          </a:prstGeom>
          <a:noFill/>
        </p:spPr>
        <p:txBody>
          <a:bodyPr wrap="none" lIns="0" tIns="0" rIns="0" bIns="0" rtlCol="0">
            <a:spAutoFit/>
          </a:bodyPr>
          <a:lstStyle/>
          <a:p>
            <a:r>
              <a:rPr lang="en-AU" sz="1800" b="1" dirty="0" smtClean="0"/>
              <a:t>96</a:t>
            </a:r>
          </a:p>
        </p:txBody>
      </p:sp>
      <p:sp>
        <p:nvSpPr>
          <p:cNvPr id="38" name="TextBox 37"/>
          <p:cNvSpPr txBox="1"/>
          <p:nvPr/>
        </p:nvSpPr>
        <p:spPr>
          <a:xfrm>
            <a:off x="2252558" y="3315995"/>
            <a:ext cx="471284" cy="338554"/>
          </a:xfrm>
          <a:prstGeom prst="rect">
            <a:avLst/>
          </a:prstGeom>
          <a:noFill/>
        </p:spPr>
        <p:txBody>
          <a:bodyPr wrap="none" lIns="0" tIns="0" rIns="0" bIns="0" rtlCol="0">
            <a:spAutoFit/>
          </a:bodyPr>
          <a:lstStyle/>
          <a:p>
            <a:pPr algn="ctr"/>
            <a:r>
              <a:rPr lang="en-AU" sz="2200" b="1" dirty="0" smtClean="0"/>
              <a:t>Qld</a:t>
            </a:r>
          </a:p>
        </p:txBody>
      </p:sp>
      <p:sp>
        <p:nvSpPr>
          <p:cNvPr id="39" name="TextBox 38"/>
          <p:cNvSpPr txBox="1"/>
          <p:nvPr/>
        </p:nvSpPr>
        <p:spPr>
          <a:xfrm>
            <a:off x="7222233" y="3315995"/>
            <a:ext cx="391134" cy="338554"/>
          </a:xfrm>
          <a:prstGeom prst="rect">
            <a:avLst/>
          </a:prstGeom>
          <a:noFill/>
        </p:spPr>
        <p:txBody>
          <a:bodyPr wrap="none" lIns="0" tIns="0" rIns="0" bIns="0" rtlCol="0">
            <a:spAutoFit/>
          </a:bodyPr>
          <a:lstStyle/>
          <a:p>
            <a:pPr algn="ctr"/>
            <a:r>
              <a:rPr lang="en-AU" sz="2200" b="1" dirty="0" smtClean="0"/>
              <a:t>SA</a:t>
            </a:r>
          </a:p>
        </p:txBody>
      </p:sp>
      <p:sp>
        <p:nvSpPr>
          <p:cNvPr id="40" name="TextBox 39"/>
          <p:cNvSpPr txBox="1"/>
          <p:nvPr/>
        </p:nvSpPr>
        <p:spPr>
          <a:xfrm>
            <a:off x="56456" y="819056"/>
            <a:ext cx="1821011" cy="338554"/>
          </a:xfrm>
          <a:prstGeom prst="rect">
            <a:avLst/>
          </a:prstGeom>
          <a:noFill/>
        </p:spPr>
        <p:txBody>
          <a:bodyPr wrap="none" lIns="0" tIns="0" rIns="0" bIns="0" rtlCol="0">
            <a:spAutoFit/>
          </a:bodyPr>
          <a:lstStyle/>
          <a:p>
            <a:r>
              <a:rPr lang="en-AU" sz="2200" b="1" dirty="0" smtClean="0">
                <a:solidFill>
                  <a:schemeClr val="tx2"/>
                </a:solidFill>
              </a:rPr>
              <a:t>Peak demand</a:t>
            </a:r>
          </a:p>
        </p:txBody>
      </p:sp>
      <p:sp>
        <p:nvSpPr>
          <p:cNvPr id="41" name="TextBox 40"/>
          <p:cNvSpPr txBox="1"/>
          <p:nvPr/>
        </p:nvSpPr>
        <p:spPr>
          <a:xfrm>
            <a:off x="56456" y="1173763"/>
            <a:ext cx="2510174" cy="338554"/>
          </a:xfrm>
          <a:prstGeom prst="rect">
            <a:avLst/>
          </a:prstGeom>
          <a:noFill/>
        </p:spPr>
        <p:txBody>
          <a:bodyPr wrap="none" lIns="0" tIns="0" rIns="0" bIns="0" rtlCol="0">
            <a:spAutoFit/>
          </a:bodyPr>
          <a:lstStyle/>
          <a:p>
            <a:r>
              <a:rPr lang="en-AU" sz="2200" b="1" dirty="0" smtClean="0">
                <a:solidFill>
                  <a:schemeClr val="accent2"/>
                </a:solidFill>
              </a:rPr>
              <a:t>Total consumption</a:t>
            </a:r>
          </a:p>
        </p:txBody>
      </p:sp>
    </p:spTree>
    <p:extLst>
      <p:ext uri="{BB962C8B-B14F-4D97-AF65-F5344CB8AC3E}">
        <p14:creationId xmlns:p14="http://schemas.microsoft.com/office/powerpoint/2010/main" val="31883344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72268"/>
            <a:ext cx="5455019" cy="369332"/>
          </a:xfrm>
        </p:spPr>
        <p:txBody>
          <a:bodyPr wrap="none" lIns="0" tIns="0" rIns="0" bIns="0">
            <a:spAutoFit/>
          </a:bodyPr>
          <a:lstStyle/>
          <a:p>
            <a:r>
              <a:rPr lang="en-AU" sz="2400" dirty="0"/>
              <a:t>Charts in boxes and advanced charts</a:t>
            </a:r>
          </a:p>
        </p:txBody>
      </p:sp>
      <p:sp>
        <p:nvSpPr>
          <p:cNvPr id="3" name="Content Placeholder 2"/>
          <p:cNvSpPr>
            <a:spLocks noGrp="1"/>
          </p:cNvSpPr>
          <p:nvPr>
            <p:ph idx="1"/>
          </p:nvPr>
        </p:nvSpPr>
        <p:spPr>
          <a:xfrm>
            <a:off x="498232" y="1076324"/>
            <a:ext cx="8642349" cy="5305004"/>
          </a:xfrm>
        </p:spPr>
        <p:txBody>
          <a:bodyPr/>
          <a:lstStyle/>
          <a:p>
            <a:pPr marL="285750" indent="-285750">
              <a:lnSpc>
                <a:spcPct val="130000"/>
              </a:lnSpc>
              <a:spcAft>
                <a:spcPts val="600"/>
              </a:spcAft>
              <a:buFont typeface="Arial" panose="020B0604020202020204" pitchFamily="34" charset="0"/>
              <a:buChar char="•"/>
            </a:pPr>
            <a:r>
              <a:rPr lang="en-AU" sz="1600" dirty="0"/>
              <a:t>charts that appear in a report box: design tab, background styles, format background, choose colour: R:254, G:240, </a:t>
            </a:r>
            <a:r>
              <a:rPr lang="en-AU" sz="1600" dirty="0" smtClean="0"/>
              <a:t>B:222 </a:t>
            </a:r>
            <a:r>
              <a:rPr lang="en-AU" sz="1600" dirty="0"/>
              <a:t>to match box. Can be pasted into a box (small or large) in the normal way (make sure </a:t>
            </a:r>
            <a:r>
              <a:rPr lang="en-AU" sz="1600" dirty="0" smtClean="0"/>
              <a:t>any text </a:t>
            </a:r>
            <a:r>
              <a:rPr lang="en-AU" sz="1600" dirty="0"/>
              <a:t>boxes have ‘no fill’)</a:t>
            </a:r>
          </a:p>
          <a:p>
            <a:pPr marL="285750" indent="-285750">
              <a:lnSpc>
                <a:spcPct val="130000"/>
              </a:lnSpc>
              <a:spcAft>
                <a:spcPts val="600"/>
              </a:spcAft>
              <a:buFont typeface="Arial" panose="020B0604020202020204" pitchFamily="34" charset="0"/>
              <a:buChar char="•"/>
            </a:pPr>
            <a:r>
              <a:rPr lang="en-AU" sz="1600" dirty="0"/>
              <a:t>advanced charts can be created using specialised software, for example:</a:t>
            </a:r>
          </a:p>
          <a:p>
            <a:pPr marL="509587" lvl="2" indent="-285750">
              <a:lnSpc>
                <a:spcPct val="130000"/>
              </a:lnSpc>
              <a:spcAft>
                <a:spcPts val="600"/>
              </a:spcAft>
              <a:buSzPct val="100000"/>
              <a:buFont typeface="Arial" panose="020B0604020202020204" pitchFamily="34" charset="0"/>
              <a:buChar char="–"/>
            </a:pPr>
            <a:r>
              <a:rPr lang="en-AU" sz="1600" b="1" dirty="0">
                <a:cs typeface="+mn-cs"/>
              </a:rPr>
              <a:t>map with colour-coded areas (</a:t>
            </a:r>
            <a:r>
              <a:rPr lang="en-AU" sz="1600" b="1" dirty="0" err="1">
                <a:cs typeface="+mn-cs"/>
              </a:rPr>
              <a:t>choropleth</a:t>
            </a:r>
            <a:r>
              <a:rPr lang="en-AU" sz="1600" b="1" dirty="0">
                <a:cs typeface="+mn-cs"/>
              </a:rPr>
              <a:t>): MapInfo, ArcGIS, Q-GIS, Stata, R, Tableau</a:t>
            </a:r>
          </a:p>
          <a:p>
            <a:pPr marL="509587" lvl="2" indent="-285750">
              <a:lnSpc>
                <a:spcPct val="130000"/>
              </a:lnSpc>
              <a:spcAft>
                <a:spcPts val="600"/>
              </a:spcAft>
              <a:buSzPct val="100000"/>
              <a:buFont typeface="Arial" panose="020B0604020202020204" pitchFamily="34" charset="0"/>
              <a:buChar char="–"/>
            </a:pPr>
            <a:r>
              <a:rPr lang="en-AU" sz="1600" b="1" dirty="0">
                <a:cs typeface="+mn-cs"/>
              </a:rPr>
              <a:t>square pie chart: an alternative to a pie chart, which looks much better when there are more categories (Tableau, </a:t>
            </a:r>
            <a:r>
              <a:rPr lang="en-AU" sz="1600" b="1" dirty="0" err="1">
                <a:cs typeface="+mn-cs"/>
              </a:rPr>
              <a:t>LaTeX</a:t>
            </a:r>
            <a:r>
              <a:rPr lang="en-AU" sz="1600" b="1" dirty="0">
                <a:cs typeface="+mn-cs"/>
              </a:rPr>
              <a:t>)</a:t>
            </a:r>
          </a:p>
          <a:p>
            <a:pPr marL="509587" lvl="2" indent="-285750">
              <a:lnSpc>
                <a:spcPct val="130000"/>
              </a:lnSpc>
              <a:spcAft>
                <a:spcPts val="600"/>
              </a:spcAft>
              <a:buSzPct val="100000"/>
              <a:buFont typeface="Arial" panose="020B0604020202020204" pitchFamily="34" charset="0"/>
              <a:buChar char="–"/>
            </a:pPr>
            <a:r>
              <a:rPr lang="en-AU" sz="1600" b="1" dirty="0">
                <a:cs typeface="+mn-cs"/>
              </a:rPr>
              <a:t>heat map matrix: relationship between two variables indicated by colour (R, Tableau, </a:t>
            </a:r>
            <a:r>
              <a:rPr lang="en-AU" sz="1600" b="1" dirty="0" smtClean="0">
                <a:cs typeface="+mn-cs"/>
              </a:rPr>
              <a:t>Excel, e.g</a:t>
            </a:r>
            <a:r>
              <a:rPr lang="en-AU" sz="1600" b="1" dirty="0">
                <a:cs typeface="+mn-cs"/>
              </a:rPr>
              <a:t>. number of customers every hour across a week</a:t>
            </a:r>
            <a:r>
              <a:rPr lang="en-AU" sz="1600" b="1" dirty="0" smtClean="0">
                <a:cs typeface="+mn-cs"/>
              </a:rPr>
              <a:t>)</a:t>
            </a:r>
          </a:p>
          <a:p>
            <a:pPr marL="509587" lvl="2" indent="-285750">
              <a:lnSpc>
                <a:spcPct val="130000"/>
              </a:lnSpc>
              <a:spcAft>
                <a:spcPts val="600"/>
              </a:spcAft>
              <a:buSzPct val="100000"/>
              <a:buFont typeface="Arial" panose="020B0604020202020204" pitchFamily="34" charset="0"/>
              <a:buChar char="–"/>
            </a:pPr>
            <a:r>
              <a:rPr lang="en-AU" sz="1600" b="1" dirty="0" smtClean="0">
                <a:cs typeface="+mn-cs"/>
              </a:rPr>
              <a:t>contour map: can show a density/histogram across two dimensions (Stata, R)</a:t>
            </a:r>
            <a:endParaRPr lang="en-AU" sz="1600" b="1" dirty="0">
              <a:cs typeface="+mn-cs"/>
            </a:endParaRPr>
          </a:p>
          <a:p>
            <a:pPr marL="509587" lvl="2" indent="-285750">
              <a:lnSpc>
                <a:spcPct val="130000"/>
              </a:lnSpc>
              <a:spcAft>
                <a:spcPts val="600"/>
              </a:spcAft>
              <a:buSzPct val="100000"/>
              <a:buFont typeface="Arial" panose="020B0604020202020204" pitchFamily="34" charset="0"/>
              <a:buChar char="–"/>
            </a:pPr>
            <a:r>
              <a:rPr lang="en-AU" sz="1600" b="1" dirty="0" err="1">
                <a:cs typeface="+mn-cs"/>
              </a:rPr>
              <a:t>venn</a:t>
            </a:r>
            <a:r>
              <a:rPr lang="en-AU" sz="1600" b="1" dirty="0">
                <a:cs typeface="+mn-cs"/>
              </a:rPr>
              <a:t> diagram: can be created using ‘SmartArt’, but </a:t>
            </a:r>
            <a:r>
              <a:rPr lang="en-AU" sz="1600" b="1" dirty="0" err="1">
                <a:cs typeface="+mn-cs"/>
                <a:hlinkClick r:id="rId2"/>
              </a:rPr>
              <a:t>venn</a:t>
            </a:r>
            <a:r>
              <a:rPr lang="en-AU" sz="1600" b="1" dirty="0">
                <a:cs typeface="+mn-cs"/>
                <a:hlinkClick r:id="rId2"/>
              </a:rPr>
              <a:t> diagram plotter</a:t>
            </a:r>
            <a:r>
              <a:rPr lang="en-AU" sz="1600" b="1" dirty="0">
                <a:cs typeface="+mn-cs"/>
              </a:rPr>
              <a:t> allows the size and overlap of the circles to vary according to input </a:t>
            </a:r>
            <a:r>
              <a:rPr lang="en-AU" sz="1600" b="1" dirty="0" smtClean="0">
                <a:cs typeface="+mn-cs"/>
              </a:rPr>
              <a:t>data</a:t>
            </a:r>
          </a:p>
          <a:p>
            <a:pPr marL="509587" lvl="2" indent="-285750">
              <a:lnSpc>
                <a:spcPct val="130000"/>
              </a:lnSpc>
              <a:spcAft>
                <a:spcPts val="600"/>
              </a:spcAft>
              <a:buSzPct val="100000"/>
              <a:buFont typeface="Arial" panose="020B0604020202020204" pitchFamily="34" charset="0"/>
              <a:buChar char="–"/>
            </a:pPr>
            <a:r>
              <a:rPr lang="en-AU" sz="1600" b="1" dirty="0" smtClean="0">
                <a:cs typeface="+mn-cs"/>
              </a:rPr>
              <a:t>interactive charts: unchartered waters for Grattan, but there’s a first for everything…</a:t>
            </a:r>
            <a:endParaRPr lang="en-AU" sz="1600" b="1" dirty="0">
              <a:cs typeface="+mn-cs"/>
            </a:endParaRPr>
          </a:p>
          <a:p>
            <a:pPr marL="285750" indent="-285750">
              <a:lnSpc>
                <a:spcPct val="130000"/>
              </a:lnSpc>
              <a:spcAft>
                <a:spcPts val="600"/>
              </a:spcAft>
              <a:buFont typeface="Arial" panose="020B0604020202020204" pitchFamily="34" charset="0"/>
              <a:buChar char="•"/>
            </a:pPr>
            <a:endParaRPr lang="en-AU" sz="1600" dirty="0"/>
          </a:p>
          <a:p>
            <a:pPr marL="285750" indent="-285750">
              <a:lnSpc>
                <a:spcPct val="150000"/>
              </a:lnSpc>
              <a:buFont typeface="Arial" panose="020B0604020202020204" pitchFamily="34" charset="0"/>
              <a:buChar char="•"/>
            </a:pPr>
            <a:endParaRPr lang="en-AU" sz="1600" dirty="0" smtClean="0"/>
          </a:p>
        </p:txBody>
      </p:sp>
      <p:pic>
        <p:nvPicPr>
          <p:cNvPr id="5" name="Picture 8" descr="GrattanLogo"/>
          <p:cNvPicPr>
            <a:picLocks noChangeAspect="1" noChangeArrowheads="1"/>
          </p:cNvPicPr>
          <p:nvPr/>
        </p:nvPicPr>
        <p:blipFill>
          <a:blip r:embed="rId3"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5891968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EF0DE"/>
        </a:solidFill>
        <a:effectLst/>
      </p:bgPr>
    </p:bg>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055297443"/>
              </p:ext>
            </p:extLst>
          </p:nvPr>
        </p:nvGraphicFramePr>
        <p:xfrm>
          <a:off x="0" y="0"/>
          <a:ext cx="9906000"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1"/>
          <p:cNvSpPr txBox="1"/>
          <p:nvPr/>
        </p:nvSpPr>
        <p:spPr>
          <a:xfrm>
            <a:off x="6475456" y="718770"/>
            <a:ext cx="1005082"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b="1" dirty="0" smtClean="0">
                <a:solidFill>
                  <a:schemeClr val="bg2"/>
                </a:solidFill>
              </a:rPr>
              <a:t>Sydney</a:t>
            </a:r>
          </a:p>
        </p:txBody>
      </p:sp>
      <p:sp>
        <p:nvSpPr>
          <p:cNvPr id="4" name="TextBox 1"/>
          <p:cNvSpPr txBox="1"/>
          <p:nvPr/>
        </p:nvSpPr>
        <p:spPr>
          <a:xfrm>
            <a:off x="6475449" y="1454842"/>
            <a:ext cx="1208664"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b="1" dirty="0" smtClean="0">
                <a:solidFill>
                  <a:schemeClr val="accent2"/>
                </a:solidFill>
              </a:rPr>
              <a:t>Brisbane</a:t>
            </a:r>
          </a:p>
        </p:txBody>
      </p:sp>
      <p:sp>
        <p:nvSpPr>
          <p:cNvPr id="7" name="TextBox 1"/>
          <p:cNvSpPr txBox="1"/>
          <p:nvPr/>
        </p:nvSpPr>
        <p:spPr>
          <a:xfrm>
            <a:off x="6475448" y="1822877"/>
            <a:ext cx="1178208"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b="1" dirty="0" smtClean="0">
                <a:solidFill>
                  <a:schemeClr val="accent3"/>
                </a:solidFill>
              </a:rPr>
              <a:t>Adelaide</a:t>
            </a:r>
          </a:p>
        </p:txBody>
      </p:sp>
      <p:sp>
        <p:nvSpPr>
          <p:cNvPr id="8" name="TextBox 1"/>
          <p:cNvSpPr txBox="1"/>
          <p:nvPr/>
        </p:nvSpPr>
        <p:spPr>
          <a:xfrm>
            <a:off x="6475457" y="1086806"/>
            <a:ext cx="1429879"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b="1" dirty="0" smtClean="0">
                <a:solidFill>
                  <a:schemeClr val="tx2"/>
                </a:solidFill>
              </a:rPr>
              <a:t>Melbourne</a:t>
            </a:r>
          </a:p>
        </p:txBody>
      </p:sp>
    </p:spTree>
    <p:extLst>
      <p:ext uri="{BB962C8B-B14F-4D97-AF65-F5344CB8AC3E}">
        <p14:creationId xmlns:p14="http://schemas.microsoft.com/office/powerpoint/2010/main" val="8012907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64919" y="2144995"/>
            <a:ext cx="598205" cy="2623558"/>
          </a:xfrm>
          <a:prstGeom prst="rect">
            <a:avLst/>
          </a:prstGeom>
          <a:gradFill>
            <a:gsLst>
              <a:gs pos="80000">
                <a:schemeClr val="tx2"/>
              </a:gs>
              <a:gs pos="5000">
                <a:schemeClr val="accent4"/>
              </a:gs>
              <a:gs pos="20000">
                <a:schemeClr val="accent3"/>
              </a:gs>
              <a:gs pos="60000">
                <a:schemeClr val="accent1"/>
              </a:gs>
              <a:gs pos="95000">
                <a:schemeClr val="bg2"/>
              </a:gs>
              <a:gs pos="40000">
                <a:schemeClr val="accent2"/>
              </a:gs>
              <a:gs pos="0">
                <a:schemeClr val="accent4"/>
              </a:gs>
              <a:gs pos="100000">
                <a:schemeClr val="bg2"/>
              </a:gs>
            </a:gsLst>
            <a:lin ang="162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434" y="0"/>
            <a:ext cx="7484102" cy="6858000"/>
          </a:xfrm>
          <a:prstGeom prst="rect">
            <a:avLst/>
          </a:prstGeom>
        </p:spPr>
      </p:pic>
      <p:pic>
        <p:nvPicPr>
          <p:cNvPr id="15" name="Picture 14"/>
          <p:cNvPicPr>
            <a:picLocks/>
          </p:cNvPicPr>
          <p:nvPr/>
        </p:nvPicPr>
        <p:blipFill>
          <a:blip r:embed="rId4">
            <a:extLst>
              <a:ext uri="{28A0092B-C50C-407E-A947-70E740481C1C}">
                <a14:useLocalDpi xmlns:a14="http://schemas.microsoft.com/office/drawing/2010/main" val="0"/>
              </a:ext>
            </a:extLst>
          </a:blip>
          <a:stretch>
            <a:fillRect/>
          </a:stretch>
        </p:blipFill>
        <p:spPr>
          <a:xfrm>
            <a:off x="2585149" y="6258348"/>
            <a:ext cx="1411200" cy="72458"/>
          </a:xfrm>
          <a:prstGeom prst="rect">
            <a:avLst/>
          </a:prstGeom>
        </p:spPr>
      </p:pic>
      <p:sp>
        <p:nvSpPr>
          <p:cNvPr id="16" name="TextBox 15"/>
          <p:cNvSpPr txBox="1"/>
          <p:nvPr/>
        </p:nvSpPr>
        <p:spPr>
          <a:xfrm>
            <a:off x="2572692" y="6330806"/>
            <a:ext cx="1412246" cy="338554"/>
          </a:xfrm>
          <a:prstGeom prst="rect">
            <a:avLst/>
          </a:prstGeom>
          <a:noFill/>
        </p:spPr>
        <p:txBody>
          <a:bodyPr wrap="square" lIns="0" tIns="0" rIns="0" bIns="0" rtlCol="0">
            <a:spAutoFit/>
          </a:bodyPr>
          <a:lstStyle/>
          <a:p>
            <a:pPr algn="ctr"/>
            <a:r>
              <a:rPr lang="en-AU" sz="2200" dirty="0" smtClean="0">
                <a:ln w="15875">
                  <a:noFill/>
                </a:ln>
              </a:rPr>
              <a:t>kilometres</a:t>
            </a:r>
            <a:endParaRPr lang="en-AU" sz="2200" dirty="0">
              <a:ln w="15875">
                <a:noFill/>
              </a:ln>
            </a:endParaRPr>
          </a:p>
        </p:txBody>
      </p:sp>
      <p:sp>
        <p:nvSpPr>
          <p:cNvPr id="17" name="TextBox 16"/>
          <p:cNvSpPr txBox="1"/>
          <p:nvPr/>
        </p:nvSpPr>
        <p:spPr>
          <a:xfrm>
            <a:off x="2504728" y="5920998"/>
            <a:ext cx="157094" cy="338554"/>
          </a:xfrm>
          <a:prstGeom prst="rect">
            <a:avLst/>
          </a:prstGeom>
          <a:noFill/>
        </p:spPr>
        <p:txBody>
          <a:bodyPr wrap="none" lIns="0" tIns="0" rIns="0" bIns="0" rtlCol="0">
            <a:spAutoFit/>
          </a:bodyPr>
          <a:lstStyle/>
          <a:p>
            <a:r>
              <a:rPr lang="en-AU" sz="2200" dirty="0" smtClean="0">
                <a:ln w="15875">
                  <a:noFill/>
                </a:ln>
              </a:rPr>
              <a:t>0</a:t>
            </a:r>
            <a:endParaRPr lang="en-AU" sz="2200" dirty="0">
              <a:ln w="15875">
                <a:noFill/>
              </a:ln>
            </a:endParaRPr>
          </a:p>
        </p:txBody>
      </p:sp>
      <p:sp>
        <p:nvSpPr>
          <p:cNvPr id="18" name="TextBox 17"/>
          <p:cNvSpPr txBox="1"/>
          <p:nvPr/>
        </p:nvSpPr>
        <p:spPr>
          <a:xfrm>
            <a:off x="3832219" y="5920998"/>
            <a:ext cx="314189" cy="338554"/>
          </a:xfrm>
          <a:prstGeom prst="rect">
            <a:avLst/>
          </a:prstGeom>
          <a:noFill/>
        </p:spPr>
        <p:txBody>
          <a:bodyPr wrap="none" lIns="0" tIns="0" rIns="0" bIns="0" rtlCol="0">
            <a:spAutoFit/>
          </a:bodyPr>
          <a:lstStyle/>
          <a:p>
            <a:pPr algn="ctr"/>
            <a:r>
              <a:rPr lang="en-AU" sz="2200" dirty="0" smtClean="0">
                <a:ln w="15875">
                  <a:noFill/>
                </a:ln>
              </a:rPr>
              <a:t>10</a:t>
            </a:r>
            <a:endParaRPr lang="en-AU" sz="2200" dirty="0">
              <a:ln w="15875">
                <a:noFill/>
              </a:ln>
            </a:endParaRPr>
          </a:p>
        </p:txBody>
      </p:sp>
      <p:sp>
        <p:nvSpPr>
          <p:cNvPr id="30" name="TextBox 29"/>
          <p:cNvSpPr txBox="1"/>
          <p:nvPr/>
        </p:nvSpPr>
        <p:spPr>
          <a:xfrm>
            <a:off x="905136" y="4541763"/>
            <a:ext cx="479298" cy="446917"/>
          </a:xfrm>
          <a:prstGeom prst="rect">
            <a:avLst/>
          </a:prstGeom>
          <a:noFill/>
        </p:spPr>
        <p:txBody>
          <a:bodyPr wrap="none" lIns="0" tIns="0" rIns="0" bIns="0" rtlCol="0">
            <a:spAutoFit/>
          </a:bodyPr>
          <a:lstStyle/>
          <a:p>
            <a:pPr>
              <a:lnSpc>
                <a:spcPct val="132000"/>
              </a:lnSpc>
            </a:pPr>
            <a:r>
              <a:rPr lang="en-AU" sz="2200" dirty="0" smtClean="0"/>
              <a:t>&lt;50</a:t>
            </a:r>
          </a:p>
        </p:txBody>
      </p:sp>
      <p:sp>
        <p:nvSpPr>
          <p:cNvPr id="31" name="TextBox 30"/>
          <p:cNvSpPr txBox="1"/>
          <p:nvPr/>
        </p:nvSpPr>
        <p:spPr>
          <a:xfrm>
            <a:off x="905136" y="1920599"/>
            <a:ext cx="793487" cy="446917"/>
          </a:xfrm>
          <a:prstGeom prst="rect">
            <a:avLst/>
          </a:prstGeom>
          <a:noFill/>
        </p:spPr>
        <p:txBody>
          <a:bodyPr wrap="none" lIns="0" tIns="0" rIns="0" bIns="0" rtlCol="0">
            <a:spAutoFit/>
          </a:bodyPr>
          <a:lstStyle/>
          <a:p>
            <a:pPr>
              <a:lnSpc>
                <a:spcPct val="132000"/>
              </a:lnSpc>
            </a:pPr>
            <a:r>
              <a:rPr lang="en-AU" sz="2200" dirty="0" smtClean="0"/>
              <a:t>&gt;5000</a:t>
            </a:r>
          </a:p>
        </p:txBody>
      </p:sp>
    </p:spTree>
    <p:extLst>
      <p:ext uri="{BB962C8B-B14F-4D97-AF65-F5344CB8AC3E}">
        <p14:creationId xmlns:p14="http://schemas.microsoft.com/office/powerpoint/2010/main" val="32364949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chisholmc\Downloads\Sheet 2.png"/>
          <p:cNvPicPr>
            <a:picLocks noChangeAspect="1" noChangeArrowheads="1"/>
          </p:cNvPicPr>
          <p:nvPr/>
        </p:nvPicPr>
        <p:blipFill rotWithShape="1">
          <a:blip r:embed="rId3">
            <a:extLst>
              <a:ext uri="{28A0092B-C50C-407E-A947-70E740481C1C}">
                <a14:useLocalDpi xmlns:a14="http://schemas.microsoft.com/office/drawing/2010/main" val="0"/>
              </a:ext>
            </a:extLst>
          </a:blip>
          <a:srcRect l="574" t="5561" r="17600" b="1157"/>
          <a:stretch/>
        </p:blipFill>
        <p:spPr bwMode="auto">
          <a:xfrm>
            <a:off x="9897" y="0"/>
            <a:ext cx="9921938" cy="60932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364910" y="1447383"/>
            <a:ext cx="1037143" cy="677108"/>
          </a:xfrm>
          <a:prstGeom prst="rect">
            <a:avLst/>
          </a:prstGeom>
          <a:solidFill>
            <a:schemeClr val="bg2"/>
          </a:solidFill>
        </p:spPr>
        <p:txBody>
          <a:bodyPr wrap="none" lIns="0" tIns="0" rIns="0" bIns="0" rtlCol="0" anchor="ctr" anchorCtr="0">
            <a:spAutoFit/>
          </a:bodyPr>
          <a:lstStyle/>
          <a:p>
            <a:pPr algn="ctr"/>
            <a:r>
              <a:rPr lang="en-AU" sz="2200" dirty="0" smtClean="0">
                <a:solidFill>
                  <a:schemeClr val="bg1"/>
                </a:solidFill>
              </a:rPr>
              <a:t>Sydney</a:t>
            </a:r>
          </a:p>
          <a:p>
            <a:pPr algn="ctr"/>
            <a:r>
              <a:rPr lang="en-AU" sz="2200" dirty="0" smtClean="0">
                <a:solidFill>
                  <a:schemeClr val="bg1"/>
                </a:solidFill>
              </a:rPr>
              <a:t>$274.3b</a:t>
            </a:r>
          </a:p>
        </p:txBody>
      </p:sp>
      <p:sp>
        <p:nvSpPr>
          <p:cNvPr id="5" name="TextBox 4"/>
          <p:cNvSpPr txBox="1"/>
          <p:nvPr/>
        </p:nvSpPr>
        <p:spPr>
          <a:xfrm>
            <a:off x="3941993" y="1274311"/>
            <a:ext cx="1037143" cy="1015663"/>
          </a:xfrm>
          <a:prstGeom prst="rect">
            <a:avLst/>
          </a:prstGeom>
          <a:solidFill>
            <a:schemeClr val="bg2"/>
          </a:solidFill>
        </p:spPr>
        <p:txBody>
          <a:bodyPr wrap="none" lIns="0" tIns="0" rIns="0" bIns="0" rtlCol="0" anchor="ctr" anchorCtr="0">
            <a:spAutoFit/>
          </a:bodyPr>
          <a:lstStyle/>
          <a:p>
            <a:pPr algn="ctr"/>
            <a:r>
              <a:rPr lang="en-AU" sz="2200" dirty="0" smtClean="0">
                <a:solidFill>
                  <a:schemeClr val="bg1"/>
                </a:solidFill>
              </a:rPr>
              <a:t>Rest of</a:t>
            </a:r>
          </a:p>
          <a:p>
            <a:pPr algn="ctr"/>
            <a:r>
              <a:rPr lang="en-AU" sz="2200" dirty="0" smtClean="0">
                <a:solidFill>
                  <a:schemeClr val="bg1"/>
                </a:solidFill>
              </a:rPr>
              <a:t>NSW</a:t>
            </a:r>
          </a:p>
          <a:p>
            <a:pPr algn="ctr"/>
            <a:r>
              <a:rPr lang="en-AU" sz="2200" dirty="0" smtClean="0">
                <a:solidFill>
                  <a:schemeClr val="bg1"/>
                </a:solidFill>
              </a:rPr>
              <a:t>$101.7b</a:t>
            </a:r>
          </a:p>
        </p:txBody>
      </p:sp>
      <p:sp>
        <p:nvSpPr>
          <p:cNvPr id="6" name="TextBox 5"/>
          <p:cNvSpPr txBox="1"/>
          <p:nvPr/>
        </p:nvSpPr>
        <p:spPr>
          <a:xfrm>
            <a:off x="5856146" y="883511"/>
            <a:ext cx="1114087" cy="677108"/>
          </a:xfrm>
          <a:prstGeom prst="rect">
            <a:avLst/>
          </a:prstGeom>
          <a:solidFill>
            <a:schemeClr val="accent1"/>
          </a:solidFill>
        </p:spPr>
        <p:txBody>
          <a:bodyPr wrap="none" lIns="0" tIns="0" rIns="0" bIns="0" rtlCol="0" anchor="ctr" anchorCtr="0">
            <a:spAutoFit/>
          </a:bodyPr>
          <a:lstStyle/>
          <a:p>
            <a:pPr algn="ctr"/>
            <a:r>
              <a:rPr lang="en-AU" sz="2200" dirty="0" smtClean="0">
                <a:solidFill>
                  <a:schemeClr val="bg1"/>
                </a:solidFill>
              </a:rPr>
              <a:t>Brisbane</a:t>
            </a:r>
          </a:p>
          <a:p>
            <a:pPr algn="ctr"/>
            <a:r>
              <a:rPr lang="en-AU" sz="2200" dirty="0" smtClean="0">
                <a:solidFill>
                  <a:schemeClr val="bg1"/>
                </a:solidFill>
              </a:rPr>
              <a:t>$124.5b</a:t>
            </a:r>
          </a:p>
        </p:txBody>
      </p:sp>
      <p:sp>
        <p:nvSpPr>
          <p:cNvPr id="7" name="TextBox 6"/>
          <p:cNvSpPr txBox="1"/>
          <p:nvPr/>
        </p:nvSpPr>
        <p:spPr>
          <a:xfrm>
            <a:off x="5707066" y="3212373"/>
            <a:ext cx="1412246" cy="677108"/>
          </a:xfrm>
          <a:prstGeom prst="rect">
            <a:avLst/>
          </a:prstGeom>
          <a:solidFill>
            <a:schemeClr val="accent1"/>
          </a:solidFill>
        </p:spPr>
        <p:txBody>
          <a:bodyPr wrap="none" lIns="0" tIns="0" rIns="0" bIns="0" rtlCol="0" anchor="ctr" anchorCtr="0">
            <a:spAutoFit/>
          </a:bodyPr>
          <a:lstStyle/>
          <a:p>
            <a:pPr algn="ctr"/>
            <a:r>
              <a:rPr lang="en-AU" sz="2200" dirty="0" smtClean="0">
                <a:solidFill>
                  <a:schemeClr val="bg1"/>
                </a:solidFill>
              </a:rPr>
              <a:t>Rest of Qld</a:t>
            </a:r>
          </a:p>
          <a:p>
            <a:pPr algn="ctr"/>
            <a:r>
              <a:rPr lang="en-AU" sz="2200" dirty="0" smtClean="0">
                <a:solidFill>
                  <a:schemeClr val="bg1"/>
                </a:solidFill>
              </a:rPr>
              <a:t>$114.2b</a:t>
            </a:r>
          </a:p>
        </p:txBody>
      </p:sp>
      <p:sp>
        <p:nvSpPr>
          <p:cNvPr id="8" name="TextBox 7"/>
          <p:cNvSpPr txBox="1"/>
          <p:nvPr/>
        </p:nvSpPr>
        <p:spPr>
          <a:xfrm>
            <a:off x="8271105" y="1178786"/>
            <a:ext cx="1037142" cy="677108"/>
          </a:xfrm>
          <a:prstGeom prst="rect">
            <a:avLst/>
          </a:prstGeom>
          <a:solidFill>
            <a:schemeClr val="accent2"/>
          </a:solidFill>
        </p:spPr>
        <p:txBody>
          <a:bodyPr wrap="none" lIns="0" tIns="0" rIns="0" bIns="0" rtlCol="0" anchor="ctr" anchorCtr="0">
            <a:spAutoFit/>
          </a:bodyPr>
          <a:lstStyle/>
          <a:p>
            <a:pPr algn="ctr"/>
            <a:r>
              <a:rPr lang="en-AU" sz="2200" dirty="0" smtClean="0">
                <a:solidFill>
                  <a:schemeClr val="bg1"/>
                </a:solidFill>
              </a:rPr>
              <a:t>Perth</a:t>
            </a:r>
          </a:p>
          <a:p>
            <a:pPr algn="ctr"/>
            <a:r>
              <a:rPr lang="en-AU" sz="2200" dirty="0" smtClean="0">
                <a:solidFill>
                  <a:schemeClr val="bg1"/>
                </a:solidFill>
              </a:rPr>
              <a:t>$137.9b</a:t>
            </a:r>
          </a:p>
        </p:txBody>
      </p:sp>
      <p:sp>
        <p:nvSpPr>
          <p:cNvPr id="9" name="TextBox 8"/>
          <p:cNvSpPr txBox="1"/>
          <p:nvPr/>
        </p:nvSpPr>
        <p:spPr>
          <a:xfrm>
            <a:off x="8091090" y="3493361"/>
            <a:ext cx="1416222" cy="677108"/>
          </a:xfrm>
          <a:prstGeom prst="rect">
            <a:avLst/>
          </a:prstGeom>
          <a:solidFill>
            <a:schemeClr val="accent2"/>
          </a:solidFill>
        </p:spPr>
        <p:txBody>
          <a:bodyPr wrap="none" lIns="0" tIns="0" rIns="0" bIns="0" rtlCol="0" anchor="ctr" anchorCtr="0">
            <a:spAutoFit/>
          </a:bodyPr>
          <a:lstStyle/>
          <a:p>
            <a:pPr algn="ctr"/>
            <a:r>
              <a:rPr lang="en-AU" sz="2200" dirty="0" smtClean="0">
                <a:solidFill>
                  <a:schemeClr val="bg1"/>
                </a:solidFill>
              </a:rPr>
              <a:t>Rest of WA</a:t>
            </a:r>
          </a:p>
          <a:p>
            <a:pPr algn="ctr"/>
            <a:r>
              <a:rPr lang="en-AU" sz="2200" dirty="0" smtClean="0">
                <a:solidFill>
                  <a:schemeClr val="bg1"/>
                </a:solidFill>
              </a:rPr>
              <a:t>$75.6b</a:t>
            </a:r>
          </a:p>
        </p:txBody>
      </p:sp>
      <p:sp>
        <p:nvSpPr>
          <p:cNvPr id="10" name="TextBox 9"/>
          <p:cNvSpPr txBox="1"/>
          <p:nvPr/>
        </p:nvSpPr>
        <p:spPr>
          <a:xfrm>
            <a:off x="1411664" y="4498247"/>
            <a:ext cx="1335301" cy="677108"/>
          </a:xfrm>
          <a:prstGeom prst="rect">
            <a:avLst/>
          </a:prstGeom>
          <a:solidFill>
            <a:schemeClr val="tx2"/>
          </a:solidFill>
        </p:spPr>
        <p:txBody>
          <a:bodyPr wrap="none" lIns="0" tIns="0" rIns="0" bIns="0" rtlCol="0" anchor="ctr" anchorCtr="0">
            <a:spAutoFit/>
          </a:bodyPr>
          <a:lstStyle/>
          <a:p>
            <a:pPr algn="ctr"/>
            <a:r>
              <a:rPr lang="en-AU" sz="2200" dirty="0" smtClean="0">
                <a:solidFill>
                  <a:schemeClr val="bg1"/>
                </a:solidFill>
              </a:rPr>
              <a:t>Melbourne</a:t>
            </a:r>
          </a:p>
          <a:p>
            <a:pPr algn="ctr"/>
            <a:r>
              <a:rPr lang="en-AU" sz="2200" dirty="0" smtClean="0">
                <a:solidFill>
                  <a:schemeClr val="bg1"/>
                </a:solidFill>
              </a:rPr>
              <a:t>$216.1b</a:t>
            </a:r>
          </a:p>
        </p:txBody>
      </p:sp>
      <p:sp>
        <p:nvSpPr>
          <p:cNvPr id="11" name="TextBox 10"/>
          <p:cNvSpPr txBox="1"/>
          <p:nvPr/>
        </p:nvSpPr>
        <p:spPr>
          <a:xfrm>
            <a:off x="4212752" y="4333907"/>
            <a:ext cx="880048" cy="1015663"/>
          </a:xfrm>
          <a:prstGeom prst="rect">
            <a:avLst/>
          </a:prstGeom>
          <a:solidFill>
            <a:schemeClr val="tx2"/>
          </a:solidFill>
        </p:spPr>
        <p:txBody>
          <a:bodyPr wrap="none" lIns="0" tIns="0" rIns="0" bIns="0" rtlCol="0" anchor="ctr" anchorCtr="0">
            <a:spAutoFit/>
          </a:bodyPr>
          <a:lstStyle/>
          <a:p>
            <a:pPr algn="ctr"/>
            <a:r>
              <a:rPr lang="en-AU" sz="2200" dirty="0" smtClean="0">
                <a:solidFill>
                  <a:schemeClr val="bg1"/>
                </a:solidFill>
              </a:rPr>
              <a:t>Rest</a:t>
            </a:r>
          </a:p>
          <a:p>
            <a:pPr algn="ctr"/>
            <a:r>
              <a:rPr lang="en-AU" sz="2200" dirty="0" smtClean="0">
                <a:solidFill>
                  <a:schemeClr val="bg1"/>
                </a:solidFill>
              </a:rPr>
              <a:t>of Vic.</a:t>
            </a:r>
          </a:p>
          <a:p>
            <a:pPr algn="ctr"/>
            <a:r>
              <a:rPr lang="en-AU" sz="2200" dirty="0" smtClean="0">
                <a:solidFill>
                  <a:schemeClr val="bg1"/>
                </a:solidFill>
              </a:rPr>
              <a:t>$51.5b</a:t>
            </a:r>
          </a:p>
        </p:txBody>
      </p:sp>
      <p:sp>
        <p:nvSpPr>
          <p:cNvPr id="12" name="TextBox 11"/>
          <p:cNvSpPr txBox="1"/>
          <p:nvPr/>
        </p:nvSpPr>
        <p:spPr>
          <a:xfrm>
            <a:off x="5616511" y="5031647"/>
            <a:ext cx="1098058" cy="677108"/>
          </a:xfrm>
          <a:prstGeom prst="rect">
            <a:avLst/>
          </a:prstGeom>
          <a:solidFill>
            <a:schemeClr val="accent3"/>
          </a:solidFill>
        </p:spPr>
        <p:txBody>
          <a:bodyPr wrap="none" lIns="0" tIns="0" rIns="0" bIns="0" rtlCol="0" anchor="ctr" anchorCtr="0">
            <a:spAutoFit/>
          </a:bodyPr>
          <a:lstStyle/>
          <a:p>
            <a:pPr algn="ctr"/>
            <a:r>
              <a:rPr lang="en-AU" sz="2200" dirty="0" smtClean="0"/>
              <a:t>Adelaide</a:t>
            </a:r>
          </a:p>
          <a:p>
            <a:pPr algn="ctr"/>
            <a:r>
              <a:rPr lang="en-AU" sz="2200" dirty="0" smtClean="0"/>
              <a:t>$60.4b</a:t>
            </a:r>
          </a:p>
        </p:txBody>
      </p:sp>
      <p:sp>
        <p:nvSpPr>
          <p:cNvPr id="13" name="TextBox 12"/>
          <p:cNvSpPr txBox="1"/>
          <p:nvPr/>
        </p:nvSpPr>
        <p:spPr>
          <a:xfrm>
            <a:off x="6805159" y="6136268"/>
            <a:ext cx="1348125" cy="677108"/>
          </a:xfrm>
          <a:prstGeom prst="rect">
            <a:avLst/>
          </a:prstGeom>
          <a:noFill/>
        </p:spPr>
        <p:txBody>
          <a:bodyPr wrap="none" lIns="0" tIns="0" rIns="0" bIns="0" rtlCol="0" anchor="ctr" anchorCtr="0">
            <a:spAutoFit/>
          </a:bodyPr>
          <a:lstStyle/>
          <a:p>
            <a:pPr algn="ctr"/>
            <a:r>
              <a:rPr lang="en-AU" sz="2200" dirty="0" smtClean="0"/>
              <a:t>Rest of SA</a:t>
            </a:r>
          </a:p>
          <a:p>
            <a:pPr algn="ctr"/>
            <a:r>
              <a:rPr lang="en-AU" sz="2200" dirty="0" smtClean="0"/>
              <a:t>$16.3b</a:t>
            </a:r>
          </a:p>
        </p:txBody>
      </p:sp>
      <p:sp>
        <p:nvSpPr>
          <p:cNvPr id="15" name="TextBox 14"/>
          <p:cNvSpPr txBox="1"/>
          <p:nvPr/>
        </p:nvSpPr>
        <p:spPr>
          <a:xfrm>
            <a:off x="8122168" y="4745501"/>
            <a:ext cx="880048" cy="677108"/>
          </a:xfrm>
          <a:prstGeom prst="rect">
            <a:avLst/>
          </a:prstGeom>
          <a:solidFill>
            <a:schemeClr val="tx1"/>
          </a:solidFill>
        </p:spPr>
        <p:txBody>
          <a:bodyPr wrap="none" lIns="0" tIns="0" rIns="0" bIns="0" rtlCol="0" anchor="ctr" anchorCtr="0">
            <a:spAutoFit/>
          </a:bodyPr>
          <a:lstStyle/>
          <a:p>
            <a:pPr algn="ctr"/>
            <a:r>
              <a:rPr lang="en-AU" sz="2200" dirty="0" smtClean="0">
                <a:solidFill>
                  <a:schemeClr val="bg1"/>
                </a:solidFill>
              </a:rPr>
              <a:t>ACT</a:t>
            </a:r>
          </a:p>
          <a:p>
            <a:pPr algn="ctr"/>
            <a:r>
              <a:rPr lang="en-AU" sz="2200" dirty="0" smtClean="0">
                <a:solidFill>
                  <a:schemeClr val="bg1"/>
                </a:solidFill>
              </a:rPr>
              <a:t>$28.7b</a:t>
            </a:r>
          </a:p>
        </p:txBody>
      </p:sp>
      <p:sp>
        <p:nvSpPr>
          <p:cNvPr id="16" name="TextBox 15"/>
          <p:cNvSpPr txBox="1"/>
          <p:nvPr/>
        </p:nvSpPr>
        <p:spPr>
          <a:xfrm>
            <a:off x="7772370" y="5591247"/>
            <a:ext cx="1596464" cy="338554"/>
          </a:xfrm>
          <a:prstGeom prst="rect">
            <a:avLst/>
          </a:prstGeom>
          <a:solidFill>
            <a:schemeClr val="accent4"/>
          </a:solidFill>
        </p:spPr>
        <p:txBody>
          <a:bodyPr wrap="none" lIns="0" tIns="0" rIns="0" bIns="0" rtlCol="0" anchor="ctr" anchorCtr="0">
            <a:spAutoFit/>
          </a:bodyPr>
          <a:lstStyle/>
          <a:p>
            <a:pPr algn="ctr"/>
            <a:r>
              <a:rPr lang="en-AU" sz="2200" dirty="0" smtClean="0"/>
              <a:t>TAS: $20.4b</a:t>
            </a:r>
          </a:p>
        </p:txBody>
      </p:sp>
      <p:sp>
        <p:nvSpPr>
          <p:cNvPr id="17" name="TextBox 16"/>
          <p:cNvSpPr txBox="1"/>
          <p:nvPr/>
        </p:nvSpPr>
        <p:spPr>
          <a:xfrm>
            <a:off x="8965303" y="6136268"/>
            <a:ext cx="880049" cy="677108"/>
          </a:xfrm>
          <a:prstGeom prst="rect">
            <a:avLst/>
          </a:prstGeom>
          <a:noFill/>
        </p:spPr>
        <p:txBody>
          <a:bodyPr wrap="none" lIns="0" tIns="0" rIns="0" bIns="0" rtlCol="0" anchor="ctr" anchorCtr="0">
            <a:spAutoFit/>
          </a:bodyPr>
          <a:lstStyle/>
          <a:p>
            <a:pPr algn="r"/>
            <a:r>
              <a:rPr lang="en-AU" sz="2200" dirty="0" smtClean="0"/>
              <a:t>NT</a:t>
            </a:r>
          </a:p>
          <a:p>
            <a:pPr algn="ctr"/>
            <a:r>
              <a:rPr lang="en-AU" sz="2200" dirty="0" smtClean="0"/>
              <a:t>$16.0b</a:t>
            </a:r>
          </a:p>
        </p:txBody>
      </p:sp>
      <p:sp>
        <p:nvSpPr>
          <p:cNvPr id="3" name="Rectangle 2"/>
          <p:cNvSpPr/>
          <p:nvPr/>
        </p:nvSpPr>
        <p:spPr bwMode="auto">
          <a:xfrm>
            <a:off x="7204298" y="5085184"/>
            <a:ext cx="504056" cy="504056"/>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i="0" u="none" strike="noStrike" cap="none" normalizeH="0" baseline="0" smtClean="0">
              <a:ln>
                <a:noFill/>
              </a:ln>
              <a:solidFill>
                <a:schemeClr val="tx1"/>
              </a:solidFill>
              <a:effectLst/>
              <a:latin typeface="Arial" charset="0"/>
              <a:ea typeface="ＭＳ Ｐゴシック" pitchFamily="34" charset="-128"/>
            </a:endParaRPr>
          </a:p>
        </p:txBody>
      </p:sp>
      <p:sp>
        <p:nvSpPr>
          <p:cNvPr id="19" name="Rectangle 18"/>
          <p:cNvSpPr/>
          <p:nvPr/>
        </p:nvSpPr>
        <p:spPr bwMode="auto">
          <a:xfrm>
            <a:off x="9433148" y="5066134"/>
            <a:ext cx="425227" cy="504056"/>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i="0" u="none" strike="noStrike" cap="none" normalizeH="0" baseline="0" smtClean="0">
              <a:ln>
                <a:noFill/>
              </a:ln>
              <a:solidFill>
                <a:schemeClr val="tx1"/>
              </a:solidFill>
              <a:effectLst/>
              <a:latin typeface="Arial" charset="0"/>
              <a:ea typeface="ＭＳ Ｐゴシック" pitchFamily="34" charset="-128"/>
            </a:endParaRPr>
          </a:p>
        </p:txBody>
      </p:sp>
      <p:cxnSp>
        <p:nvCxnSpPr>
          <p:cNvPr id="22" name="Straight Arrow Connector 21"/>
          <p:cNvCxnSpPr/>
          <p:nvPr/>
        </p:nvCxnSpPr>
        <p:spPr bwMode="auto">
          <a:xfrm flipH="1" flipV="1">
            <a:off x="7473280" y="5733256"/>
            <a:ext cx="5942" cy="403012"/>
          </a:xfrm>
          <a:prstGeom prst="straightConnector1">
            <a:avLst/>
          </a:prstGeom>
          <a:solidFill>
            <a:schemeClr val="accent1"/>
          </a:solidFill>
          <a:ln w="9525" cap="flat" cmpd="sng" algn="ctr">
            <a:solidFill>
              <a:schemeClr val="accent6">
                <a:lumMod val="75000"/>
              </a:schemeClr>
            </a:solidFill>
            <a:prstDash val="solid"/>
            <a:round/>
            <a:headEnd type="none" w="med" len="med"/>
            <a:tailEnd type="arrow"/>
          </a:ln>
          <a:effectLst/>
        </p:spPr>
      </p:cxnSp>
      <p:cxnSp>
        <p:nvCxnSpPr>
          <p:cNvPr id="23" name="Straight Arrow Connector 22"/>
          <p:cNvCxnSpPr/>
          <p:nvPr/>
        </p:nvCxnSpPr>
        <p:spPr bwMode="auto">
          <a:xfrm flipH="1" flipV="1">
            <a:off x="9637103" y="5733256"/>
            <a:ext cx="5942" cy="403012"/>
          </a:xfrm>
          <a:prstGeom prst="straightConnector1">
            <a:avLst/>
          </a:prstGeom>
          <a:solidFill>
            <a:schemeClr val="accent1"/>
          </a:solidFill>
          <a:ln w="9525" cap="flat" cmpd="sng" algn="ctr">
            <a:solidFill>
              <a:schemeClr val="accent6">
                <a:lumMod val="60000"/>
                <a:lumOff val="40000"/>
              </a:schemeClr>
            </a:solidFill>
            <a:prstDash val="solid"/>
            <a:round/>
            <a:headEnd type="none" w="med" len="med"/>
            <a:tailEnd type="arrow"/>
          </a:ln>
          <a:effectLst/>
        </p:spPr>
      </p:cxnSp>
    </p:spTree>
    <p:extLst>
      <p:ext uri="{BB962C8B-B14F-4D97-AF65-F5344CB8AC3E}">
        <p14:creationId xmlns:p14="http://schemas.microsoft.com/office/powerpoint/2010/main" val="216252705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p:cNvGraphicFramePr/>
          <p:nvPr>
            <p:extLst>
              <p:ext uri="{D42A27DB-BD31-4B8C-83A1-F6EECF244321}">
                <p14:modId xmlns:p14="http://schemas.microsoft.com/office/powerpoint/2010/main" val="2279981841"/>
              </p:ext>
            </p:extLst>
          </p:nvPr>
        </p:nvGraphicFramePr>
        <p:xfrm>
          <a:off x="-375592" y="908720"/>
          <a:ext cx="12385376" cy="561966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1"/>
          <p:cNvSpPr txBox="1"/>
          <p:nvPr/>
        </p:nvSpPr>
        <p:spPr>
          <a:xfrm>
            <a:off x="2153368" y="6009469"/>
            <a:ext cx="1575496"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Year 3 score</a:t>
            </a:r>
          </a:p>
        </p:txBody>
      </p:sp>
      <p:sp>
        <p:nvSpPr>
          <p:cNvPr id="7" name="TextBox 1"/>
          <p:cNvSpPr txBox="1"/>
          <p:nvPr/>
        </p:nvSpPr>
        <p:spPr>
          <a:xfrm>
            <a:off x="65136" y="703729"/>
            <a:ext cx="1575496"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Year 9 score</a:t>
            </a:r>
          </a:p>
        </p:txBody>
      </p:sp>
      <p:sp>
        <p:nvSpPr>
          <p:cNvPr id="22" name="Rectangle 21"/>
          <p:cNvSpPr/>
          <p:nvPr/>
        </p:nvSpPr>
        <p:spPr bwMode="auto">
          <a:xfrm>
            <a:off x="272480" y="6142452"/>
            <a:ext cx="401450" cy="28803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23" name="TextBox 1"/>
          <p:cNvSpPr txBox="1"/>
          <p:nvPr/>
        </p:nvSpPr>
        <p:spPr>
          <a:xfrm>
            <a:off x="6978557" y="6009469"/>
            <a:ext cx="1575496"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Year 3 score</a:t>
            </a:r>
          </a:p>
        </p:txBody>
      </p:sp>
      <p:sp>
        <p:nvSpPr>
          <p:cNvPr id="24" name="TextBox 1"/>
          <p:cNvSpPr txBox="1"/>
          <p:nvPr/>
        </p:nvSpPr>
        <p:spPr>
          <a:xfrm>
            <a:off x="1561138" y="188640"/>
            <a:ext cx="2763578"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b="1" dirty="0" smtClean="0"/>
              <a:t>Highest SES quintile</a:t>
            </a:r>
          </a:p>
        </p:txBody>
      </p:sp>
      <p:sp>
        <p:nvSpPr>
          <p:cNvPr id="25" name="TextBox 1"/>
          <p:cNvSpPr txBox="1"/>
          <p:nvPr/>
        </p:nvSpPr>
        <p:spPr>
          <a:xfrm>
            <a:off x="6393160" y="188640"/>
            <a:ext cx="2701060"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b="1" dirty="0" smtClean="0"/>
              <a:t>Lowest SES quintile</a:t>
            </a:r>
          </a:p>
        </p:txBody>
      </p:sp>
      <p:pic>
        <p:nvPicPr>
          <p:cNvPr id="12" name="Picture 11"/>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1969" t="12151" r="21941" b="40226"/>
          <a:stretch/>
        </p:blipFill>
        <p:spPr>
          <a:xfrm>
            <a:off x="5771722" y="1098110"/>
            <a:ext cx="3872140" cy="4364870"/>
          </a:xfrm>
          <a:prstGeom prst="rect">
            <a:avLst/>
          </a:prstGeom>
          <a:ln>
            <a:noFill/>
          </a:ln>
        </p:spPr>
      </p:pic>
      <p:pic>
        <p:nvPicPr>
          <p:cNvPr id="4" name="Picture 3"/>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22050" t="12008" r="22022" b="40465"/>
          <a:stretch/>
        </p:blipFill>
        <p:spPr>
          <a:xfrm>
            <a:off x="776361" y="1097126"/>
            <a:ext cx="3857607" cy="4364858"/>
          </a:xfrm>
          <a:prstGeom prst="rect">
            <a:avLst/>
          </a:prstGeom>
          <a:ln>
            <a:noFill/>
          </a:ln>
        </p:spPr>
      </p:pic>
      <p:graphicFrame>
        <p:nvGraphicFramePr>
          <p:cNvPr id="19" name="Chart 18"/>
          <p:cNvGraphicFramePr/>
          <p:nvPr>
            <p:extLst>
              <p:ext uri="{D42A27DB-BD31-4B8C-83A1-F6EECF244321}">
                <p14:modId xmlns:p14="http://schemas.microsoft.com/office/powerpoint/2010/main" val="3746229005"/>
              </p:ext>
            </p:extLst>
          </p:nvPr>
        </p:nvGraphicFramePr>
        <p:xfrm>
          <a:off x="4448944" y="905676"/>
          <a:ext cx="6165077" cy="56196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p:nvPr>
            <p:extLst>
              <p:ext uri="{D42A27DB-BD31-4B8C-83A1-F6EECF244321}">
                <p14:modId xmlns:p14="http://schemas.microsoft.com/office/powerpoint/2010/main" val="4244654340"/>
              </p:ext>
            </p:extLst>
          </p:nvPr>
        </p:nvGraphicFramePr>
        <p:xfrm>
          <a:off x="-375592" y="905676"/>
          <a:ext cx="6165077" cy="5619668"/>
        </p:xfrm>
        <a:graphic>
          <a:graphicData uri="http://schemas.openxmlformats.org/drawingml/2006/chart">
            <c:chart xmlns:c="http://schemas.openxmlformats.org/drawingml/2006/chart" xmlns:r="http://schemas.openxmlformats.org/officeDocument/2006/relationships" r:id="rId7"/>
          </a:graphicData>
        </a:graphic>
      </p:graphicFrame>
      <p:sp>
        <p:nvSpPr>
          <p:cNvPr id="21" name="Rectangle 20"/>
          <p:cNvSpPr/>
          <p:nvPr/>
        </p:nvSpPr>
        <p:spPr bwMode="auto">
          <a:xfrm>
            <a:off x="4376936" y="5466734"/>
            <a:ext cx="401450" cy="18022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4" name="Rectangle 13"/>
          <p:cNvSpPr/>
          <p:nvPr/>
        </p:nvSpPr>
        <p:spPr bwMode="auto">
          <a:xfrm>
            <a:off x="4502212" y="5589240"/>
            <a:ext cx="648072"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20" name="TextBox 1"/>
          <p:cNvSpPr txBox="1"/>
          <p:nvPr/>
        </p:nvSpPr>
        <p:spPr>
          <a:xfrm>
            <a:off x="4592960" y="5598118"/>
            <a:ext cx="471283" cy="338554"/>
          </a:xfrm>
          <a:prstGeom prst="rect">
            <a:avLst/>
          </a:prstGeom>
          <a:noFill/>
        </p:spPr>
        <p:txBody>
          <a:bodyPr wrap="non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2200" dirty="0" smtClean="0"/>
              <a:t>800</a:t>
            </a:r>
          </a:p>
        </p:txBody>
      </p:sp>
      <p:sp>
        <p:nvSpPr>
          <p:cNvPr id="6" name="Rectangle 5"/>
          <p:cNvSpPr/>
          <p:nvPr/>
        </p:nvSpPr>
        <p:spPr bwMode="auto">
          <a:xfrm>
            <a:off x="344488" y="6093296"/>
            <a:ext cx="576064" cy="56202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27" name="TextBox 1"/>
          <p:cNvSpPr txBox="1"/>
          <p:nvPr/>
        </p:nvSpPr>
        <p:spPr>
          <a:xfrm>
            <a:off x="2163245" y="1775534"/>
            <a:ext cx="70532"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smtClean="0"/>
              <a:t>1</a:t>
            </a:r>
          </a:p>
        </p:txBody>
      </p:sp>
      <p:sp>
        <p:nvSpPr>
          <p:cNvPr id="28" name="TextBox 1"/>
          <p:cNvSpPr txBox="1"/>
          <p:nvPr/>
        </p:nvSpPr>
        <p:spPr>
          <a:xfrm>
            <a:off x="2754634" y="1828102"/>
            <a:ext cx="141064"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smtClean="0"/>
              <a:t>20</a:t>
            </a:r>
          </a:p>
        </p:txBody>
      </p:sp>
      <p:sp>
        <p:nvSpPr>
          <p:cNvPr id="29" name="TextBox 1"/>
          <p:cNvSpPr txBox="1"/>
          <p:nvPr/>
        </p:nvSpPr>
        <p:spPr>
          <a:xfrm>
            <a:off x="2430172" y="2190416"/>
            <a:ext cx="141064"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a:t>4</a:t>
            </a:r>
            <a:r>
              <a:rPr lang="en-AU" sz="1000" dirty="0" smtClean="0"/>
              <a:t>0</a:t>
            </a:r>
          </a:p>
        </p:txBody>
      </p:sp>
      <p:sp>
        <p:nvSpPr>
          <p:cNvPr id="30" name="TextBox 1"/>
          <p:cNvSpPr txBox="1"/>
          <p:nvPr/>
        </p:nvSpPr>
        <p:spPr>
          <a:xfrm>
            <a:off x="2691504" y="2235681"/>
            <a:ext cx="141064"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a:t>6</a:t>
            </a:r>
            <a:r>
              <a:rPr lang="en-AU" sz="1000" dirty="0" smtClean="0"/>
              <a:t>0</a:t>
            </a:r>
          </a:p>
        </p:txBody>
      </p:sp>
      <p:sp>
        <p:nvSpPr>
          <p:cNvPr id="31" name="TextBox 1"/>
          <p:cNvSpPr txBox="1"/>
          <p:nvPr/>
        </p:nvSpPr>
        <p:spPr>
          <a:xfrm>
            <a:off x="2698875" y="2587193"/>
            <a:ext cx="141064"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a:solidFill>
                  <a:schemeClr val="bg1"/>
                </a:solidFill>
              </a:rPr>
              <a:t>8</a:t>
            </a:r>
            <a:r>
              <a:rPr lang="en-AU" sz="1000" dirty="0" smtClean="0">
                <a:solidFill>
                  <a:schemeClr val="bg1"/>
                </a:solidFill>
              </a:rPr>
              <a:t>0</a:t>
            </a:r>
          </a:p>
        </p:txBody>
      </p:sp>
      <p:sp>
        <p:nvSpPr>
          <p:cNvPr id="32" name="TextBox 1"/>
          <p:cNvSpPr txBox="1"/>
          <p:nvPr/>
        </p:nvSpPr>
        <p:spPr>
          <a:xfrm>
            <a:off x="2347888" y="2594365"/>
            <a:ext cx="141064"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a:solidFill>
                  <a:schemeClr val="bg1"/>
                </a:solidFill>
              </a:rPr>
              <a:t>9</a:t>
            </a:r>
            <a:r>
              <a:rPr lang="en-AU" sz="1000" dirty="0" smtClean="0">
                <a:solidFill>
                  <a:schemeClr val="bg1"/>
                </a:solidFill>
              </a:rPr>
              <a:t>0</a:t>
            </a:r>
          </a:p>
        </p:txBody>
      </p:sp>
      <p:sp>
        <p:nvSpPr>
          <p:cNvPr id="33" name="TextBox 1"/>
          <p:cNvSpPr txBox="1"/>
          <p:nvPr/>
        </p:nvSpPr>
        <p:spPr>
          <a:xfrm>
            <a:off x="7049536" y="1891975"/>
            <a:ext cx="70532"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smtClean="0"/>
              <a:t>1</a:t>
            </a:r>
          </a:p>
        </p:txBody>
      </p:sp>
      <p:sp>
        <p:nvSpPr>
          <p:cNvPr id="34" name="TextBox 1"/>
          <p:cNvSpPr txBox="1"/>
          <p:nvPr/>
        </p:nvSpPr>
        <p:spPr>
          <a:xfrm>
            <a:off x="7509352" y="2174585"/>
            <a:ext cx="141064"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smtClean="0"/>
              <a:t>20</a:t>
            </a:r>
          </a:p>
        </p:txBody>
      </p:sp>
      <p:sp>
        <p:nvSpPr>
          <p:cNvPr id="35" name="TextBox 1"/>
          <p:cNvSpPr txBox="1"/>
          <p:nvPr/>
        </p:nvSpPr>
        <p:spPr>
          <a:xfrm>
            <a:off x="7164812" y="2532766"/>
            <a:ext cx="141064"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a:t>4</a:t>
            </a:r>
            <a:r>
              <a:rPr lang="en-AU" sz="1000" dirty="0" smtClean="0"/>
              <a:t>0</a:t>
            </a:r>
          </a:p>
        </p:txBody>
      </p:sp>
      <p:sp>
        <p:nvSpPr>
          <p:cNvPr id="36" name="TextBox 1"/>
          <p:cNvSpPr txBox="1"/>
          <p:nvPr/>
        </p:nvSpPr>
        <p:spPr>
          <a:xfrm>
            <a:off x="7455275" y="2596137"/>
            <a:ext cx="141064"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a:t>6</a:t>
            </a:r>
            <a:r>
              <a:rPr lang="en-AU" sz="1000" dirty="0" smtClean="0"/>
              <a:t>0</a:t>
            </a:r>
          </a:p>
        </p:txBody>
      </p:sp>
      <p:sp>
        <p:nvSpPr>
          <p:cNvPr id="37" name="TextBox 1"/>
          <p:cNvSpPr txBox="1"/>
          <p:nvPr/>
        </p:nvSpPr>
        <p:spPr>
          <a:xfrm>
            <a:off x="7412085" y="2866172"/>
            <a:ext cx="141064"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a:solidFill>
                  <a:schemeClr val="bg1"/>
                </a:solidFill>
              </a:rPr>
              <a:t>8</a:t>
            </a:r>
            <a:r>
              <a:rPr lang="en-AU" sz="1000" dirty="0" smtClean="0">
                <a:solidFill>
                  <a:schemeClr val="bg1"/>
                </a:solidFill>
              </a:rPr>
              <a:t>0</a:t>
            </a:r>
          </a:p>
        </p:txBody>
      </p:sp>
      <p:sp>
        <p:nvSpPr>
          <p:cNvPr id="38" name="TextBox 1"/>
          <p:cNvSpPr txBox="1"/>
          <p:nvPr/>
        </p:nvSpPr>
        <p:spPr>
          <a:xfrm>
            <a:off x="6951153" y="3114559"/>
            <a:ext cx="141064" cy="153888"/>
          </a:xfrm>
          <a:prstGeom prst="rect">
            <a:avLst/>
          </a:prstGeom>
          <a:noFill/>
        </p:spPr>
        <p:txBody>
          <a:bodyPr wrap="none" lIns="0" tIns="0" rIns="0" bIns="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AU" sz="1000" dirty="0">
                <a:solidFill>
                  <a:schemeClr val="bg1"/>
                </a:solidFill>
              </a:rPr>
              <a:t>9</a:t>
            </a:r>
            <a:r>
              <a:rPr lang="en-AU" sz="1000" dirty="0" smtClean="0">
                <a:solidFill>
                  <a:schemeClr val="bg1"/>
                </a:solidFill>
              </a:rPr>
              <a:t>0</a:t>
            </a:r>
          </a:p>
        </p:txBody>
      </p:sp>
    </p:spTree>
    <p:extLst>
      <p:ext uri="{BB962C8B-B14F-4D97-AF65-F5344CB8AC3E}">
        <p14:creationId xmlns:p14="http://schemas.microsoft.com/office/powerpoint/2010/main" val="1486142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6900" y="1078136"/>
            <a:ext cx="3530601"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Content Placeholder 23"/>
          <p:cNvSpPr>
            <a:spLocks noGrp="1"/>
          </p:cNvSpPr>
          <p:nvPr>
            <p:ph idx="1"/>
          </p:nvPr>
        </p:nvSpPr>
        <p:spPr>
          <a:xfrm>
            <a:off x="631833" y="3284984"/>
            <a:ext cx="8642349" cy="3573016"/>
          </a:xfrm>
        </p:spPr>
        <p:txBody>
          <a:bodyPr/>
          <a:lstStyle/>
          <a:p>
            <a:pPr>
              <a:lnSpc>
                <a:spcPct val="130000"/>
              </a:lnSpc>
            </a:pPr>
            <a:r>
              <a:rPr lang="en-AU" sz="1600" dirty="0" smtClean="0"/>
              <a:t>Suggested order for colour use (for consistency, clarity, contrast):</a:t>
            </a:r>
          </a:p>
          <a:p>
            <a:pPr marL="285750" indent="-285750">
              <a:lnSpc>
                <a:spcPct val="130000"/>
              </a:lnSpc>
              <a:buFont typeface="Arial" panose="020B0604020202020204" pitchFamily="34" charset="0"/>
              <a:buChar char="•"/>
            </a:pPr>
            <a:r>
              <a:rPr lang="en-AU" sz="1600" dirty="0" smtClean="0"/>
              <a:t>one colour:</a:t>
            </a:r>
          </a:p>
          <a:p>
            <a:pPr marL="285750" indent="-285750">
              <a:lnSpc>
                <a:spcPct val="130000"/>
              </a:lnSpc>
              <a:buFont typeface="Arial" panose="020B0604020202020204" pitchFamily="34" charset="0"/>
              <a:buChar char="•"/>
            </a:pPr>
            <a:r>
              <a:rPr lang="en-AU" sz="1600" dirty="0" smtClean="0"/>
              <a:t>two colours:</a:t>
            </a:r>
          </a:p>
          <a:p>
            <a:pPr marL="285750" indent="-285750">
              <a:lnSpc>
                <a:spcPct val="130000"/>
              </a:lnSpc>
              <a:buFont typeface="Arial" panose="020B0604020202020204" pitchFamily="34" charset="0"/>
              <a:buChar char="•"/>
            </a:pPr>
            <a:r>
              <a:rPr lang="en-AU" sz="1600" dirty="0" smtClean="0"/>
              <a:t>three colours:</a:t>
            </a:r>
          </a:p>
          <a:p>
            <a:pPr marL="285750" indent="-285750">
              <a:lnSpc>
                <a:spcPct val="130000"/>
              </a:lnSpc>
              <a:buFont typeface="Arial" panose="020B0604020202020204" pitchFamily="34" charset="0"/>
              <a:buChar char="•"/>
            </a:pPr>
            <a:r>
              <a:rPr lang="en-AU" sz="1600" dirty="0" smtClean="0"/>
              <a:t>four colours:</a:t>
            </a:r>
          </a:p>
          <a:p>
            <a:pPr marL="285750" indent="-285750">
              <a:lnSpc>
                <a:spcPct val="130000"/>
              </a:lnSpc>
              <a:buFont typeface="Arial" panose="020B0604020202020204" pitchFamily="34" charset="0"/>
              <a:buChar char="•"/>
            </a:pPr>
            <a:r>
              <a:rPr lang="en-AU" sz="1600" dirty="0" smtClean="0"/>
              <a:t>five colours:</a:t>
            </a:r>
          </a:p>
          <a:p>
            <a:pPr marL="285750" indent="-285750">
              <a:lnSpc>
                <a:spcPct val="130000"/>
              </a:lnSpc>
              <a:buFont typeface="Arial" panose="020B0604020202020204" pitchFamily="34" charset="0"/>
              <a:buChar char="•"/>
            </a:pPr>
            <a:r>
              <a:rPr lang="en-AU" sz="1600" dirty="0" smtClean="0"/>
              <a:t>six colours:</a:t>
            </a:r>
          </a:p>
          <a:p>
            <a:pPr marL="285750" indent="-285750">
              <a:lnSpc>
                <a:spcPct val="130000"/>
              </a:lnSpc>
              <a:buFont typeface="Arial" panose="020B0604020202020204" pitchFamily="34" charset="0"/>
              <a:buChar char="•"/>
            </a:pPr>
            <a:r>
              <a:rPr lang="en-AU" sz="1600" dirty="0" smtClean="0"/>
              <a:t>seven colours:</a:t>
            </a:r>
          </a:p>
          <a:p>
            <a:pPr>
              <a:lnSpc>
                <a:spcPct val="130000"/>
              </a:lnSpc>
            </a:pPr>
            <a:endParaRPr lang="en-AU" sz="1600" dirty="0" smtClean="0"/>
          </a:p>
          <a:p>
            <a:pPr>
              <a:lnSpc>
                <a:spcPct val="130000"/>
              </a:lnSpc>
            </a:pPr>
            <a:r>
              <a:rPr lang="en-AU" sz="1600" dirty="0" smtClean="0"/>
              <a:t>If you require seven or more colours, are you are displaying too much information?</a:t>
            </a:r>
          </a:p>
        </p:txBody>
      </p:sp>
      <p:sp>
        <p:nvSpPr>
          <p:cNvPr id="9" name="Oval 8"/>
          <p:cNvSpPr/>
          <p:nvPr/>
        </p:nvSpPr>
        <p:spPr bwMode="auto">
          <a:xfrm>
            <a:off x="3051206" y="1381844"/>
            <a:ext cx="2952327" cy="43204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 name="Oval 9"/>
          <p:cNvSpPr/>
          <p:nvPr/>
        </p:nvSpPr>
        <p:spPr bwMode="auto">
          <a:xfrm>
            <a:off x="5935714" y="1381844"/>
            <a:ext cx="720080" cy="43204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1" name="Oval 10"/>
          <p:cNvSpPr/>
          <p:nvPr/>
        </p:nvSpPr>
        <p:spPr bwMode="auto">
          <a:xfrm>
            <a:off x="6249145" y="2317948"/>
            <a:ext cx="432048" cy="36004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4" name="TextBox 13"/>
          <p:cNvSpPr txBox="1"/>
          <p:nvPr/>
        </p:nvSpPr>
        <p:spPr>
          <a:xfrm>
            <a:off x="823151" y="1525860"/>
            <a:ext cx="1554913" cy="338554"/>
          </a:xfrm>
          <a:prstGeom prst="rect">
            <a:avLst/>
          </a:prstGeom>
          <a:noFill/>
        </p:spPr>
        <p:txBody>
          <a:bodyPr wrap="none" lIns="0" tIns="0" rIns="0" bIns="0" rtlCol="0">
            <a:spAutoFit/>
          </a:bodyPr>
          <a:lstStyle/>
          <a:p>
            <a:r>
              <a:rPr lang="en-US" sz="2200" b="1" dirty="0" smtClean="0">
                <a:solidFill>
                  <a:srgbClr val="000000"/>
                </a:solidFill>
              </a:rPr>
              <a:t>Main theme</a:t>
            </a:r>
          </a:p>
        </p:txBody>
      </p:sp>
      <p:cxnSp>
        <p:nvCxnSpPr>
          <p:cNvPr id="13" name="Straight Arrow Connector 12"/>
          <p:cNvCxnSpPr>
            <a:stCxn id="14" idx="3"/>
            <a:endCxn id="9" idx="2"/>
          </p:cNvCxnSpPr>
          <p:nvPr/>
        </p:nvCxnSpPr>
        <p:spPr bwMode="auto">
          <a:xfrm flipV="1">
            <a:off x="2378064" y="1597868"/>
            <a:ext cx="673142" cy="97269"/>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sp>
        <p:nvSpPr>
          <p:cNvPr id="17" name="TextBox 16"/>
          <p:cNvSpPr txBox="1"/>
          <p:nvPr/>
        </p:nvSpPr>
        <p:spPr>
          <a:xfrm>
            <a:off x="7447917" y="1453852"/>
            <a:ext cx="1681551" cy="338554"/>
          </a:xfrm>
          <a:prstGeom prst="rect">
            <a:avLst/>
          </a:prstGeom>
          <a:noFill/>
        </p:spPr>
        <p:txBody>
          <a:bodyPr wrap="none" lIns="0" tIns="0" rIns="0" bIns="0" rtlCol="0">
            <a:spAutoFit/>
          </a:bodyPr>
          <a:lstStyle/>
          <a:p>
            <a:r>
              <a:rPr lang="en-US" sz="2200" b="1" dirty="0" smtClean="0">
                <a:solidFill>
                  <a:srgbClr val="000000"/>
                </a:solidFill>
              </a:rPr>
              <a:t>Grattan logo</a:t>
            </a:r>
          </a:p>
        </p:txBody>
      </p:sp>
      <p:cxnSp>
        <p:nvCxnSpPr>
          <p:cNvPr id="18" name="Straight Arrow Connector 17"/>
          <p:cNvCxnSpPr>
            <a:endCxn id="10" idx="6"/>
          </p:cNvCxnSpPr>
          <p:nvPr/>
        </p:nvCxnSpPr>
        <p:spPr bwMode="auto">
          <a:xfrm flipH="1" flipV="1">
            <a:off x="6655799" y="1597868"/>
            <a:ext cx="756939" cy="30708"/>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sp>
        <p:nvSpPr>
          <p:cNvPr id="25" name="TextBox 24"/>
          <p:cNvSpPr txBox="1"/>
          <p:nvPr/>
        </p:nvSpPr>
        <p:spPr>
          <a:xfrm>
            <a:off x="7447881" y="2317948"/>
            <a:ext cx="1224694" cy="338554"/>
          </a:xfrm>
          <a:prstGeom prst="rect">
            <a:avLst/>
          </a:prstGeom>
          <a:noFill/>
        </p:spPr>
        <p:txBody>
          <a:bodyPr wrap="none" lIns="0" tIns="0" rIns="0" bIns="0" rtlCol="0">
            <a:spAutoFit/>
          </a:bodyPr>
          <a:lstStyle/>
          <a:p>
            <a:r>
              <a:rPr lang="en-US" sz="2200" b="1" dirty="0" smtClean="0">
                <a:solidFill>
                  <a:srgbClr val="000000"/>
                </a:solidFill>
              </a:rPr>
              <a:t>Gridlines</a:t>
            </a:r>
          </a:p>
        </p:txBody>
      </p:sp>
      <p:cxnSp>
        <p:nvCxnSpPr>
          <p:cNvPr id="26" name="Straight Arrow Connector 25"/>
          <p:cNvCxnSpPr>
            <a:endCxn id="11" idx="6"/>
          </p:cNvCxnSpPr>
          <p:nvPr/>
        </p:nvCxnSpPr>
        <p:spPr bwMode="auto">
          <a:xfrm flipH="1">
            <a:off x="6681194" y="2492672"/>
            <a:ext cx="731507" cy="5296"/>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sp>
        <p:nvSpPr>
          <p:cNvPr id="80" name="Rectangle 79"/>
          <p:cNvSpPr/>
          <p:nvPr/>
        </p:nvSpPr>
        <p:spPr bwMode="auto">
          <a:xfrm>
            <a:off x="3033169" y="5617816"/>
            <a:ext cx="216024" cy="216024"/>
          </a:xfrm>
          <a:prstGeom prst="rect">
            <a:avLst/>
          </a:prstGeom>
          <a:solidFill>
            <a:schemeClr val="bg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81" name="Rectangle 80"/>
          <p:cNvSpPr/>
          <p:nvPr/>
        </p:nvSpPr>
        <p:spPr bwMode="auto">
          <a:xfrm>
            <a:off x="3465217" y="5617816"/>
            <a:ext cx="216024" cy="216024"/>
          </a:xfrm>
          <a:prstGeom prst="rect">
            <a:avLst/>
          </a:prstGeom>
          <a:solidFill>
            <a:schemeClr val="tx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82" name="Rectangle 81"/>
          <p:cNvSpPr/>
          <p:nvPr/>
        </p:nvSpPr>
        <p:spPr bwMode="auto">
          <a:xfrm>
            <a:off x="3897263" y="5617816"/>
            <a:ext cx="216024" cy="216024"/>
          </a:xfrm>
          <a:prstGeom prst="rect">
            <a:avLst/>
          </a:prstGeom>
          <a:solidFill>
            <a:schemeClr val="accent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83" name="Rectangle 82"/>
          <p:cNvSpPr/>
          <p:nvPr/>
        </p:nvSpPr>
        <p:spPr bwMode="auto">
          <a:xfrm>
            <a:off x="4329311" y="5617816"/>
            <a:ext cx="216024" cy="216024"/>
          </a:xfrm>
          <a:prstGeom prst="rect">
            <a:avLst/>
          </a:prstGeom>
          <a:solidFill>
            <a:schemeClr val="accent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84" name="Rectangle 83"/>
          <p:cNvSpPr/>
          <p:nvPr/>
        </p:nvSpPr>
        <p:spPr bwMode="auto">
          <a:xfrm>
            <a:off x="4761360" y="5617816"/>
            <a:ext cx="216024" cy="216024"/>
          </a:xfrm>
          <a:prstGeom prst="rect">
            <a:avLst/>
          </a:prstGeom>
          <a:solidFill>
            <a:schemeClr val="accent3"/>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85" name="Rectangle 84"/>
          <p:cNvSpPr/>
          <p:nvPr/>
        </p:nvSpPr>
        <p:spPr bwMode="auto">
          <a:xfrm>
            <a:off x="5193408" y="5617816"/>
            <a:ext cx="216024" cy="216024"/>
          </a:xfrm>
          <a:prstGeom prst="rect">
            <a:avLst/>
          </a:prstGeom>
          <a:solidFill>
            <a:schemeClr val="accent4"/>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86" name="Rectangle 85"/>
          <p:cNvSpPr/>
          <p:nvPr/>
        </p:nvSpPr>
        <p:spPr bwMode="auto">
          <a:xfrm>
            <a:off x="2601120" y="5617816"/>
            <a:ext cx="216024" cy="216024"/>
          </a:xfrm>
          <a:prstGeom prst="rect">
            <a:avLst/>
          </a:prstGeom>
          <a:solidFill>
            <a:schemeClr val="tx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87" name="Rectangle 86"/>
          <p:cNvSpPr/>
          <p:nvPr/>
        </p:nvSpPr>
        <p:spPr bwMode="auto">
          <a:xfrm>
            <a:off x="2601120" y="5301208"/>
            <a:ext cx="216024" cy="216024"/>
          </a:xfrm>
          <a:prstGeom prst="rect">
            <a:avLst/>
          </a:prstGeom>
          <a:solidFill>
            <a:schemeClr val="bg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88" name="Rectangle 87"/>
          <p:cNvSpPr/>
          <p:nvPr/>
        </p:nvSpPr>
        <p:spPr bwMode="auto">
          <a:xfrm>
            <a:off x="3033169" y="5301208"/>
            <a:ext cx="216024" cy="216024"/>
          </a:xfrm>
          <a:prstGeom prst="rect">
            <a:avLst/>
          </a:prstGeom>
          <a:solidFill>
            <a:schemeClr val="tx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89" name="Rectangle 88"/>
          <p:cNvSpPr/>
          <p:nvPr/>
        </p:nvSpPr>
        <p:spPr bwMode="auto">
          <a:xfrm>
            <a:off x="3465217" y="5301208"/>
            <a:ext cx="216024" cy="216024"/>
          </a:xfrm>
          <a:prstGeom prst="rect">
            <a:avLst/>
          </a:prstGeom>
          <a:solidFill>
            <a:schemeClr val="accent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0" name="Rectangle 89"/>
          <p:cNvSpPr/>
          <p:nvPr/>
        </p:nvSpPr>
        <p:spPr bwMode="auto">
          <a:xfrm>
            <a:off x="3897263" y="5301208"/>
            <a:ext cx="216024" cy="216024"/>
          </a:xfrm>
          <a:prstGeom prst="rect">
            <a:avLst/>
          </a:prstGeom>
          <a:solidFill>
            <a:schemeClr val="accent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1" name="Rectangle 90"/>
          <p:cNvSpPr/>
          <p:nvPr/>
        </p:nvSpPr>
        <p:spPr bwMode="auto">
          <a:xfrm>
            <a:off x="4329311" y="5301208"/>
            <a:ext cx="216024" cy="216024"/>
          </a:xfrm>
          <a:prstGeom prst="rect">
            <a:avLst/>
          </a:prstGeom>
          <a:solidFill>
            <a:schemeClr val="accent3"/>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2" name="Rectangle 91"/>
          <p:cNvSpPr/>
          <p:nvPr/>
        </p:nvSpPr>
        <p:spPr bwMode="auto">
          <a:xfrm>
            <a:off x="4761360" y="5301208"/>
            <a:ext cx="216024" cy="216024"/>
          </a:xfrm>
          <a:prstGeom prst="rect">
            <a:avLst/>
          </a:prstGeom>
          <a:solidFill>
            <a:schemeClr val="accent4"/>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3" name="Rectangle 92"/>
          <p:cNvSpPr/>
          <p:nvPr/>
        </p:nvSpPr>
        <p:spPr bwMode="auto">
          <a:xfrm>
            <a:off x="2601120" y="4979268"/>
            <a:ext cx="216024" cy="216024"/>
          </a:xfrm>
          <a:prstGeom prst="rect">
            <a:avLst/>
          </a:prstGeom>
          <a:solidFill>
            <a:schemeClr val="bg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4" name="Rectangle 93"/>
          <p:cNvSpPr/>
          <p:nvPr/>
        </p:nvSpPr>
        <p:spPr bwMode="auto">
          <a:xfrm>
            <a:off x="3033169" y="4979268"/>
            <a:ext cx="216024" cy="216024"/>
          </a:xfrm>
          <a:prstGeom prst="rect">
            <a:avLst/>
          </a:prstGeom>
          <a:solidFill>
            <a:schemeClr val="tx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5" name="Rectangle 94"/>
          <p:cNvSpPr/>
          <p:nvPr/>
        </p:nvSpPr>
        <p:spPr bwMode="auto">
          <a:xfrm>
            <a:off x="3465217" y="4979268"/>
            <a:ext cx="216024" cy="216024"/>
          </a:xfrm>
          <a:prstGeom prst="rect">
            <a:avLst/>
          </a:prstGeom>
          <a:solidFill>
            <a:schemeClr val="accent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6" name="Rectangle 95"/>
          <p:cNvSpPr/>
          <p:nvPr/>
        </p:nvSpPr>
        <p:spPr bwMode="auto">
          <a:xfrm>
            <a:off x="3897263" y="4979268"/>
            <a:ext cx="216024" cy="216024"/>
          </a:xfrm>
          <a:prstGeom prst="rect">
            <a:avLst/>
          </a:prstGeom>
          <a:solidFill>
            <a:schemeClr val="accent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7" name="Rectangle 96"/>
          <p:cNvSpPr/>
          <p:nvPr/>
        </p:nvSpPr>
        <p:spPr bwMode="auto">
          <a:xfrm>
            <a:off x="4329311" y="4979268"/>
            <a:ext cx="216024" cy="216024"/>
          </a:xfrm>
          <a:prstGeom prst="rect">
            <a:avLst/>
          </a:prstGeom>
          <a:solidFill>
            <a:schemeClr val="accent3"/>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8" name="Rectangle 97"/>
          <p:cNvSpPr/>
          <p:nvPr/>
        </p:nvSpPr>
        <p:spPr bwMode="auto">
          <a:xfrm>
            <a:off x="2601120" y="4667994"/>
            <a:ext cx="216024" cy="216024"/>
          </a:xfrm>
          <a:prstGeom prst="rect">
            <a:avLst/>
          </a:prstGeom>
          <a:solidFill>
            <a:schemeClr val="bg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9" name="Rectangle 98"/>
          <p:cNvSpPr/>
          <p:nvPr/>
        </p:nvSpPr>
        <p:spPr bwMode="auto">
          <a:xfrm>
            <a:off x="3033169" y="4667994"/>
            <a:ext cx="216024" cy="216024"/>
          </a:xfrm>
          <a:prstGeom prst="rect">
            <a:avLst/>
          </a:prstGeom>
          <a:solidFill>
            <a:schemeClr val="tx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0" name="Rectangle 99"/>
          <p:cNvSpPr/>
          <p:nvPr/>
        </p:nvSpPr>
        <p:spPr bwMode="auto">
          <a:xfrm>
            <a:off x="3465217" y="4667994"/>
            <a:ext cx="216024" cy="216024"/>
          </a:xfrm>
          <a:prstGeom prst="rect">
            <a:avLst/>
          </a:prstGeom>
          <a:solidFill>
            <a:schemeClr val="accent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1" name="Rectangle 100"/>
          <p:cNvSpPr/>
          <p:nvPr/>
        </p:nvSpPr>
        <p:spPr bwMode="auto">
          <a:xfrm>
            <a:off x="3897263" y="4667994"/>
            <a:ext cx="216024" cy="216024"/>
          </a:xfrm>
          <a:prstGeom prst="rect">
            <a:avLst/>
          </a:prstGeom>
          <a:solidFill>
            <a:schemeClr val="accent3"/>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2" name="Rectangle 101"/>
          <p:cNvSpPr/>
          <p:nvPr/>
        </p:nvSpPr>
        <p:spPr bwMode="auto">
          <a:xfrm>
            <a:off x="2601120" y="4365104"/>
            <a:ext cx="216024" cy="216024"/>
          </a:xfrm>
          <a:prstGeom prst="rect">
            <a:avLst/>
          </a:prstGeom>
          <a:solidFill>
            <a:schemeClr val="tx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3" name="Rectangle 102"/>
          <p:cNvSpPr/>
          <p:nvPr/>
        </p:nvSpPr>
        <p:spPr bwMode="auto">
          <a:xfrm>
            <a:off x="3033169" y="4365104"/>
            <a:ext cx="216024" cy="216024"/>
          </a:xfrm>
          <a:prstGeom prst="rect">
            <a:avLst/>
          </a:prstGeom>
          <a:solidFill>
            <a:schemeClr val="accent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4" name="Rectangle 103"/>
          <p:cNvSpPr/>
          <p:nvPr/>
        </p:nvSpPr>
        <p:spPr bwMode="auto">
          <a:xfrm>
            <a:off x="3465217" y="4365104"/>
            <a:ext cx="216024" cy="216024"/>
          </a:xfrm>
          <a:prstGeom prst="rect">
            <a:avLst/>
          </a:prstGeom>
          <a:solidFill>
            <a:schemeClr val="accent3"/>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5" name="Rectangle 104"/>
          <p:cNvSpPr/>
          <p:nvPr/>
        </p:nvSpPr>
        <p:spPr bwMode="auto">
          <a:xfrm>
            <a:off x="2601120" y="4048497"/>
            <a:ext cx="216024" cy="216024"/>
          </a:xfrm>
          <a:prstGeom prst="rect">
            <a:avLst/>
          </a:prstGeom>
          <a:solidFill>
            <a:schemeClr val="tx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6" name="Rectangle 105"/>
          <p:cNvSpPr/>
          <p:nvPr/>
        </p:nvSpPr>
        <p:spPr bwMode="auto">
          <a:xfrm>
            <a:off x="3033169" y="4048497"/>
            <a:ext cx="216024" cy="216024"/>
          </a:xfrm>
          <a:prstGeom prst="rect">
            <a:avLst/>
          </a:prstGeom>
          <a:solidFill>
            <a:schemeClr val="accent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7" name="Rectangle 106"/>
          <p:cNvSpPr/>
          <p:nvPr/>
        </p:nvSpPr>
        <p:spPr bwMode="auto">
          <a:xfrm>
            <a:off x="2601120" y="3726557"/>
            <a:ext cx="216024" cy="216024"/>
          </a:xfrm>
          <a:prstGeom prst="rect">
            <a:avLst/>
          </a:prstGeom>
          <a:solidFill>
            <a:schemeClr val="accent2"/>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8" name="Oval 107"/>
          <p:cNvSpPr/>
          <p:nvPr/>
        </p:nvSpPr>
        <p:spPr bwMode="auto">
          <a:xfrm>
            <a:off x="4664968" y="5229200"/>
            <a:ext cx="432048" cy="36004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09" name="TextBox 108"/>
          <p:cNvSpPr txBox="1"/>
          <p:nvPr/>
        </p:nvSpPr>
        <p:spPr>
          <a:xfrm>
            <a:off x="5863711" y="5229200"/>
            <a:ext cx="3211585" cy="338554"/>
          </a:xfrm>
          <a:prstGeom prst="rect">
            <a:avLst/>
          </a:prstGeom>
          <a:noFill/>
        </p:spPr>
        <p:txBody>
          <a:bodyPr wrap="none" lIns="0" tIns="0" rIns="0" bIns="0" rtlCol="0">
            <a:spAutoFit/>
          </a:bodyPr>
          <a:lstStyle/>
          <a:p>
            <a:r>
              <a:rPr lang="en-US" sz="2200" b="1" dirty="0" smtClean="0">
                <a:solidFill>
                  <a:srgbClr val="000000"/>
                </a:solidFill>
              </a:rPr>
              <a:t>Avoid text in this </a:t>
            </a:r>
            <a:r>
              <a:rPr lang="en-US" sz="2200" b="1" dirty="0" err="1" smtClean="0">
                <a:solidFill>
                  <a:srgbClr val="000000"/>
                </a:solidFill>
              </a:rPr>
              <a:t>colour</a:t>
            </a:r>
            <a:endParaRPr lang="en-US" sz="2200" b="1" dirty="0" smtClean="0">
              <a:solidFill>
                <a:srgbClr val="000000"/>
              </a:solidFill>
            </a:endParaRPr>
          </a:p>
        </p:txBody>
      </p:sp>
      <p:cxnSp>
        <p:nvCxnSpPr>
          <p:cNvPr id="110" name="Straight Arrow Connector 109"/>
          <p:cNvCxnSpPr>
            <a:endCxn id="108" idx="6"/>
          </p:cNvCxnSpPr>
          <p:nvPr/>
        </p:nvCxnSpPr>
        <p:spPr bwMode="auto">
          <a:xfrm flipH="1">
            <a:off x="5097017" y="5403924"/>
            <a:ext cx="731507" cy="5296"/>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sp>
        <p:nvSpPr>
          <p:cNvPr id="111" name="Oval 110"/>
          <p:cNvSpPr/>
          <p:nvPr/>
        </p:nvSpPr>
        <p:spPr bwMode="auto">
          <a:xfrm>
            <a:off x="6249145" y="1772816"/>
            <a:ext cx="432048" cy="36004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112" name="TextBox 111"/>
          <p:cNvSpPr txBox="1"/>
          <p:nvPr/>
        </p:nvSpPr>
        <p:spPr>
          <a:xfrm>
            <a:off x="7447880" y="1866310"/>
            <a:ext cx="1335302" cy="338554"/>
          </a:xfrm>
          <a:prstGeom prst="rect">
            <a:avLst/>
          </a:prstGeom>
          <a:noFill/>
        </p:spPr>
        <p:txBody>
          <a:bodyPr wrap="none" lIns="0" tIns="0" rIns="0" bIns="0" rtlCol="0">
            <a:spAutoFit/>
          </a:bodyPr>
          <a:lstStyle/>
          <a:p>
            <a:r>
              <a:rPr lang="en-US" sz="2200" b="1" dirty="0" smtClean="0">
                <a:solidFill>
                  <a:srgbClr val="000000"/>
                </a:solidFill>
              </a:rPr>
              <a:t>Forecasts</a:t>
            </a:r>
          </a:p>
        </p:txBody>
      </p:sp>
      <p:cxnSp>
        <p:nvCxnSpPr>
          <p:cNvPr id="113" name="Straight Arrow Connector 112"/>
          <p:cNvCxnSpPr>
            <a:endCxn id="111" idx="6"/>
          </p:cNvCxnSpPr>
          <p:nvPr/>
        </p:nvCxnSpPr>
        <p:spPr bwMode="auto">
          <a:xfrm flipH="1" flipV="1">
            <a:off x="6681192" y="1952836"/>
            <a:ext cx="700683" cy="85514"/>
          </a:xfrm>
          <a:prstGeom prst="straightConnector1">
            <a:avLst/>
          </a:prstGeom>
          <a:solidFill>
            <a:schemeClr val="accent1"/>
          </a:solidFill>
          <a:ln w="38100" cap="flat" cmpd="sng" algn="ctr">
            <a:solidFill>
              <a:schemeClr val="accent1"/>
            </a:solidFill>
            <a:prstDash val="solid"/>
            <a:round/>
            <a:headEnd type="none" w="med" len="med"/>
            <a:tailEnd type="arrow"/>
          </a:ln>
          <a:effectLst/>
        </p:spPr>
      </p:cxnSp>
      <p:pic>
        <p:nvPicPr>
          <p:cNvPr id="49" name="Picture 8" descr="GrattanLogo"/>
          <p:cNvPicPr>
            <a:picLocks noChangeAspect="1" noChangeArrowheads="1"/>
          </p:cNvPicPr>
          <p:nvPr/>
        </p:nvPicPr>
        <p:blipFill>
          <a:blip r:embed="rId3" cstate="print"/>
          <a:srcRect/>
          <a:stretch>
            <a:fillRect/>
          </a:stretch>
        </p:blipFill>
        <p:spPr bwMode="auto">
          <a:xfrm>
            <a:off x="7711710" y="327766"/>
            <a:ext cx="1561770" cy="397298"/>
          </a:xfrm>
          <a:prstGeom prst="rect">
            <a:avLst/>
          </a:prstGeom>
          <a:noFill/>
        </p:spPr>
      </p:pic>
      <p:cxnSp>
        <p:nvCxnSpPr>
          <p:cNvPr id="50" name="Straight Connector 49"/>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
        <p:nvSpPr>
          <p:cNvPr id="51" name="Title 1"/>
          <p:cNvSpPr txBox="1">
            <a:spLocks/>
          </p:cNvSpPr>
          <p:nvPr/>
        </p:nvSpPr>
        <p:spPr>
          <a:xfrm>
            <a:off x="631834" y="572268"/>
            <a:ext cx="2172069" cy="369332"/>
          </a:xfrm>
          <a:prstGeom prst="rect">
            <a:avLst/>
          </a:prstGeom>
        </p:spPr>
        <p:txBody>
          <a:bodyPr wrap="none" lIns="0" tIns="0" rIns="0" bIns="0">
            <a:spAutoFit/>
          </a:bodyPr>
          <a:lst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a:lstStyle>
          <a:p>
            <a:r>
              <a:rPr lang="en-AU" sz="2400" kern="0" dirty="0" smtClean="0"/>
              <a:t>Grattan palette</a:t>
            </a:r>
            <a:endParaRPr lang="en-AU" sz="2400" kern="0" dirty="0"/>
          </a:p>
        </p:txBody>
      </p:sp>
    </p:spTree>
    <p:extLst>
      <p:ext uri="{BB962C8B-B14F-4D97-AF65-F5344CB8AC3E}">
        <p14:creationId xmlns:p14="http://schemas.microsoft.com/office/powerpoint/2010/main" val="12849096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5400000">
            <a:off x="5678358" y="5408233"/>
            <a:ext cx="241597" cy="2623558"/>
          </a:xfrm>
          <a:prstGeom prst="rect">
            <a:avLst/>
          </a:prstGeom>
          <a:gradFill>
            <a:gsLst>
              <a:gs pos="5000">
                <a:schemeClr val="accent4"/>
              </a:gs>
              <a:gs pos="95000">
                <a:schemeClr val="tx2"/>
              </a:gs>
              <a:gs pos="50000">
                <a:schemeClr val="accent1"/>
              </a:gs>
              <a:gs pos="0">
                <a:schemeClr val="accent4"/>
              </a:gs>
              <a:gs pos="100000">
                <a:schemeClr val="tx2"/>
              </a:gs>
            </a:gsLst>
            <a:lin ang="16200000" scaled="1"/>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6" name="TextBox 5"/>
          <p:cNvSpPr txBox="1"/>
          <p:nvPr/>
        </p:nvSpPr>
        <p:spPr>
          <a:xfrm>
            <a:off x="4417926" y="6197947"/>
            <a:ext cx="157094" cy="399405"/>
          </a:xfrm>
          <a:prstGeom prst="rect">
            <a:avLst/>
          </a:prstGeom>
          <a:noFill/>
        </p:spPr>
        <p:txBody>
          <a:bodyPr wrap="none" lIns="0" tIns="0" rIns="0" bIns="0" rtlCol="0">
            <a:spAutoFit/>
          </a:bodyPr>
          <a:lstStyle/>
          <a:p>
            <a:pPr>
              <a:lnSpc>
                <a:spcPct val="132000"/>
              </a:lnSpc>
            </a:pPr>
            <a:r>
              <a:rPr lang="en-AU" sz="2200" dirty="0" smtClean="0"/>
              <a:t>0</a:t>
            </a:r>
          </a:p>
        </p:txBody>
      </p:sp>
      <p:sp>
        <p:nvSpPr>
          <p:cNvPr id="7" name="TextBox 6"/>
          <p:cNvSpPr txBox="1"/>
          <p:nvPr/>
        </p:nvSpPr>
        <p:spPr>
          <a:xfrm>
            <a:off x="5557259" y="6197947"/>
            <a:ext cx="392736" cy="399405"/>
          </a:xfrm>
          <a:prstGeom prst="rect">
            <a:avLst/>
          </a:prstGeom>
          <a:noFill/>
        </p:spPr>
        <p:txBody>
          <a:bodyPr wrap="none" lIns="0" tIns="0" rIns="0" bIns="0" rtlCol="0">
            <a:spAutoFit/>
          </a:bodyPr>
          <a:lstStyle/>
          <a:p>
            <a:pPr>
              <a:lnSpc>
                <a:spcPct val="132000"/>
              </a:lnSpc>
            </a:pPr>
            <a:r>
              <a:rPr lang="en-AU" sz="2200" dirty="0" smtClean="0"/>
              <a:t>0.3</a:t>
            </a:r>
          </a:p>
        </p:txBody>
      </p:sp>
      <p:sp>
        <p:nvSpPr>
          <p:cNvPr id="8" name="TextBox 7"/>
          <p:cNvSpPr txBox="1"/>
          <p:nvPr/>
        </p:nvSpPr>
        <p:spPr>
          <a:xfrm>
            <a:off x="6836984" y="6197947"/>
            <a:ext cx="557845" cy="399405"/>
          </a:xfrm>
          <a:prstGeom prst="rect">
            <a:avLst/>
          </a:prstGeom>
          <a:noFill/>
        </p:spPr>
        <p:txBody>
          <a:bodyPr wrap="none" lIns="0" tIns="0" rIns="0" bIns="0" rtlCol="0">
            <a:spAutoFit/>
          </a:bodyPr>
          <a:lstStyle/>
          <a:p>
            <a:pPr>
              <a:lnSpc>
                <a:spcPct val="132000"/>
              </a:lnSpc>
            </a:pPr>
            <a:r>
              <a:rPr lang="en-AU" sz="2200" dirty="0" smtClean="0"/>
              <a:t>&gt;1.0</a:t>
            </a:r>
          </a:p>
        </p:txBody>
      </p:sp>
      <p:sp>
        <p:nvSpPr>
          <p:cNvPr id="9" name="TextBox 8"/>
          <p:cNvSpPr txBox="1"/>
          <p:nvPr/>
        </p:nvSpPr>
        <p:spPr>
          <a:xfrm>
            <a:off x="2511171" y="6328370"/>
            <a:ext cx="1804981" cy="446917"/>
          </a:xfrm>
          <a:prstGeom prst="rect">
            <a:avLst/>
          </a:prstGeom>
          <a:noFill/>
        </p:spPr>
        <p:txBody>
          <a:bodyPr wrap="none" lIns="0" tIns="0" rIns="0" bIns="0" rtlCol="0">
            <a:spAutoFit/>
          </a:bodyPr>
          <a:lstStyle/>
          <a:p>
            <a:pPr>
              <a:lnSpc>
                <a:spcPct val="132000"/>
              </a:lnSpc>
            </a:pPr>
            <a:r>
              <a:rPr lang="en-AU" sz="2200" dirty="0" smtClean="0"/>
              <a:t>kilowatt hours:</a:t>
            </a:r>
          </a:p>
        </p:txBody>
      </p:sp>
      <p:pic>
        <p:nvPicPr>
          <p:cNvPr id="4103" name="Picture 7"/>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55"/>
          <a:stretch/>
        </p:blipFill>
        <p:spPr bwMode="auto">
          <a:xfrm>
            <a:off x="6797" y="1"/>
            <a:ext cx="9892407" cy="6021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3138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2914" r="22914"/>
          <a:stretch/>
        </p:blipFill>
        <p:spPr bwMode="auto">
          <a:xfrm>
            <a:off x="5485262" y="1089240"/>
            <a:ext cx="3932234" cy="45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4" name="Oval 93"/>
          <p:cNvSpPr/>
          <p:nvPr/>
        </p:nvSpPr>
        <p:spPr bwMode="auto">
          <a:xfrm>
            <a:off x="6058231" y="2259175"/>
            <a:ext cx="3215755" cy="3219097"/>
          </a:xfrm>
          <a:prstGeom prst="ellipse">
            <a:avLst/>
          </a:prstGeom>
          <a:noFill/>
          <a:ln w="5080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2400" b="0" i="0" u="none" strike="noStrike" cap="none" normalizeH="0" baseline="0" smtClean="0">
              <a:ln>
                <a:noFill/>
              </a:ln>
              <a:solidFill>
                <a:schemeClr val="tx1"/>
              </a:solidFill>
              <a:effectLst/>
              <a:latin typeface="Arial" charset="0"/>
              <a:ea typeface="ＭＳ Ｐゴシック" pitchFamily="34" charset="-128"/>
            </a:endParaRPr>
          </a:p>
        </p:txBody>
      </p:sp>
      <p:sp>
        <p:nvSpPr>
          <p:cNvPr id="93" name="Oval 92"/>
          <p:cNvSpPr/>
          <p:nvPr/>
        </p:nvSpPr>
        <p:spPr bwMode="auto">
          <a:xfrm>
            <a:off x="5640579" y="1211778"/>
            <a:ext cx="3251533" cy="3251534"/>
          </a:xfrm>
          <a:prstGeom prst="ellipse">
            <a:avLst/>
          </a:prstGeom>
          <a:noFill/>
          <a:ln w="50800" cap="flat" cmpd="sng" algn="ctr">
            <a:solidFill>
              <a:schemeClr val="bg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Arial" charset="0"/>
              <a:ea typeface="ＭＳ Ｐゴシック" pitchFamily="34" charset="-128"/>
            </a:endParaRPr>
          </a:p>
        </p:txBody>
      </p:sp>
      <p:sp>
        <p:nvSpPr>
          <p:cNvPr id="95" name="Oval 94"/>
          <p:cNvSpPr/>
          <p:nvPr/>
        </p:nvSpPr>
        <p:spPr bwMode="auto">
          <a:xfrm>
            <a:off x="8429861" y="2439597"/>
            <a:ext cx="788315" cy="780897"/>
          </a:xfrm>
          <a:prstGeom prst="ellipse">
            <a:avLst/>
          </a:prstGeom>
          <a:noFill/>
          <a:ln w="50800" cap="flat" cmpd="sng" algn="ctr">
            <a:solidFill>
              <a:schemeClr val="accent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accent1"/>
              </a:solidFill>
              <a:effectLst/>
              <a:latin typeface="Arial" charset="0"/>
              <a:ea typeface="ＭＳ Ｐゴシック" pitchFamily="34" charset="-128"/>
            </a:endParaRPr>
          </a:p>
        </p:txBody>
      </p:sp>
      <p:pic>
        <p:nvPicPr>
          <p:cNvPr id="512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7812" r="17812"/>
          <a:stretch/>
        </p:blipFill>
        <p:spPr bwMode="auto">
          <a:xfrm>
            <a:off x="70541" y="1193062"/>
            <a:ext cx="4367635" cy="443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7" name="TextBox 56"/>
          <p:cNvSpPr txBox="1"/>
          <p:nvPr/>
        </p:nvSpPr>
        <p:spPr>
          <a:xfrm>
            <a:off x="9525" y="1173861"/>
            <a:ext cx="1287211" cy="677108"/>
          </a:xfrm>
          <a:prstGeom prst="rect">
            <a:avLst/>
          </a:prstGeom>
          <a:noFill/>
        </p:spPr>
        <p:txBody>
          <a:bodyPr wrap="none" lIns="0" tIns="0" rIns="0" bIns="0" rtlCol="0">
            <a:spAutoFit/>
          </a:bodyPr>
          <a:lstStyle/>
          <a:p>
            <a:r>
              <a:rPr lang="en-AU" sz="2200" b="1" dirty="0" smtClean="0">
                <a:ln w="635">
                  <a:noFill/>
                </a:ln>
                <a:solidFill>
                  <a:schemeClr val="bg2"/>
                </a:solidFill>
              </a:rPr>
              <a:t>Hot water</a:t>
            </a:r>
          </a:p>
          <a:p>
            <a:r>
              <a:rPr lang="en-AU" sz="2200" b="1" dirty="0" smtClean="0">
                <a:ln w="635">
                  <a:noFill/>
                </a:ln>
                <a:solidFill>
                  <a:schemeClr val="bg2"/>
                </a:solidFill>
              </a:rPr>
              <a:t> (84)</a:t>
            </a:r>
          </a:p>
        </p:txBody>
      </p:sp>
      <p:sp>
        <p:nvSpPr>
          <p:cNvPr id="58" name="TextBox 57"/>
          <p:cNvSpPr txBox="1"/>
          <p:nvPr/>
        </p:nvSpPr>
        <p:spPr>
          <a:xfrm>
            <a:off x="3368824" y="1173861"/>
            <a:ext cx="1037142" cy="677108"/>
          </a:xfrm>
          <a:prstGeom prst="rect">
            <a:avLst/>
          </a:prstGeom>
          <a:noFill/>
        </p:spPr>
        <p:txBody>
          <a:bodyPr wrap="none" lIns="0" tIns="0" rIns="0" bIns="0" rtlCol="0">
            <a:spAutoFit/>
          </a:bodyPr>
          <a:lstStyle/>
          <a:p>
            <a:pPr algn="ctr"/>
            <a:r>
              <a:rPr lang="en-AU" sz="2200" b="1" dirty="0" smtClean="0">
                <a:ln w="635">
                  <a:noFill/>
                </a:ln>
                <a:solidFill>
                  <a:schemeClr val="accent1"/>
                </a:solidFill>
              </a:rPr>
              <a:t>Heating</a:t>
            </a:r>
          </a:p>
          <a:p>
            <a:pPr algn="r"/>
            <a:r>
              <a:rPr lang="en-AU" sz="2200" b="1" dirty="0" smtClean="0">
                <a:ln w="635">
                  <a:noFill/>
                </a:ln>
                <a:solidFill>
                  <a:schemeClr val="accent1"/>
                </a:solidFill>
              </a:rPr>
              <a:t>(84) </a:t>
            </a:r>
          </a:p>
        </p:txBody>
      </p:sp>
      <p:sp>
        <p:nvSpPr>
          <p:cNvPr id="59" name="TextBox 58"/>
          <p:cNvSpPr txBox="1"/>
          <p:nvPr/>
        </p:nvSpPr>
        <p:spPr>
          <a:xfrm>
            <a:off x="1733048" y="5538718"/>
            <a:ext cx="1131720" cy="677108"/>
          </a:xfrm>
          <a:prstGeom prst="rect">
            <a:avLst/>
          </a:prstGeom>
          <a:noFill/>
        </p:spPr>
        <p:txBody>
          <a:bodyPr wrap="none" lIns="0" tIns="0" rIns="0" bIns="0" rtlCol="0">
            <a:spAutoFit/>
          </a:bodyPr>
          <a:lstStyle/>
          <a:p>
            <a:pPr algn="ctr"/>
            <a:r>
              <a:rPr lang="en-AU" sz="2200" b="1" dirty="0" smtClean="0">
                <a:ln w="635">
                  <a:noFill/>
                </a:ln>
                <a:solidFill>
                  <a:schemeClr val="tx2"/>
                </a:solidFill>
              </a:rPr>
              <a:t>Cooking</a:t>
            </a:r>
          </a:p>
          <a:p>
            <a:pPr algn="ctr"/>
            <a:r>
              <a:rPr lang="en-AU" sz="2200" b="1" dirty="0" smtClean="0">
                <a:ln w="635">
                  <a:noFill/>
                </a:ln>
                <a:solidFill>
                  <a:schemeClr val="tx2"/>
                </a:solidFill>
              </a:rPr>
              <a:t>(82)</a:t>
            </a:r>
          </a:p>
        </p:txBody>
      </p:sp>
      <p:sp>
        <p:nvSpPr>
          <p:cNvPr id="86" name="TextBox 85"/>
          <p:cNvSpPr txBox="1"/>
          <p:nvPr/>
        </p:nvSpPr>
        <p:spPr>
          <a:xfrm>
            <a:off x="5097016" y="1173861"/>
            <a:ext cx="1287211" cy="677108"/>
          </a:xfrm>
          <a:prstGeom prst="rect">
            <a:avLst/>
          </a:prstGeom>
          <a:noFill/>
        </p:spPr>
        <p:txBody>
          <a:bodyPr wrap="none" lIns="0" tIns="0" rIns="0" bIns="0" rtlCol="0">
            <a:spAutoFit/>
          </a:bodyPr>
          <a:lstStyle/>
          <a:p>
            <a:pPr algn="ctr"/>
            <a:r>
              <a:rPr lang="en-AU" sz="2200" b="1" dirty="0" smtClean="0">
                <a:ln w="635">
                  <a:noFill/>
                </a:ln>
                <a:solidFill>
                  <a:schemeClr val="bg2"/>
                </a:solidFill>
              </a:rPr>
              <a:t>Hot water</a:t>
            </a:r>
          </a:p>
          <a:p>
            <a:r>
              <a:rPr lang="en-AU" sz="2200" b="1" dirty="0" smtClean="0">
                <a:ln w="635">
                  <a:noFill/>
                </a:ln>
                <a:solidFill>
                  <a:schemeClr val="bg2"/>
                </a:solidFill>
              </a:rPr>
              <a:t> (70)</a:t>
            </a:r>
          </a:p>
        </p:txBody>
      </p:sp>
      <p:sp>
        <p:nvSpPr>
          <p:cNvPr id="87" name="TextBox 86"/>
          <p:cNvSpPr txBox="1"/>
          <p:nvPr/>
        </p:nvSpPr>
        <p:spPr>
          <a:xfrm>
            <a:off x="8880779" y="2111367"/>
            <a:ext cx="1037142" cy="677108"/>
          </a:xfrm>
          <a:prstGeom prst="rect">
            <a:avLst/>
          </a:prstGeom>
          <a:noFill/>
        </p:spPr>
        <p:txBody>
          <a:bodyPr wrap="none" lIns="0" tIns="0" rIns="0" bIns="0" rtlCol="0">
            <a:spAutoFit/>
          </a:bodyPr>
          <a:lstStyle/>
          <a:p>
            <a:pPr algn="ctr"/>
            <a:r>
              <a:rPr lang="en-AU" sz="2200" b="1" dirty="0" smtClean="0">
                <a:ln w="635">
                  <a:noFill/>
                </a:ln>
                <a:solidFill>
                  <a:schemeClr val="accent1"/>
                </a:solidFill>
              </a:rPr>
              <a:t>Heating</a:t>
            </a:r>
          </a:p>
          <a:p>
            <a:pPr algn="r"/>
            <a:r>
              <a:rPr lang="en-AU" sz="2200" b="1" dirty="0" smtClean="0">
                <a:ln w="635">
                  <a:noFill/>
                </a:ln>
                <a:solidFill>
                  <a:schemeClr val="accent1"/>
                </a:solidFill>
              </a:rPr>
              <a:t>(4) </a:t>
            </a:r>
          </a:p>
        </p:txBody>
      </p:sp>
      <p:sp>
        <p:nvSpPr>
          <p:cNvPr id="88" name="TextBox 87"/>
          <p:cNvSpPr txBox="1"/>
          <p:nvPr/>
        </p:nvSpPr>
        <p:spPr>
          <a:xfrm>
            <a:off x="7653943" y="5538718"/>
            <a:ext cx="1131720" cy="677108"/>
          </a:xfrm>
          <a:prstGeom prst="rect">
            <a:avLst/>
          </a:prstGeom>
          <a:noFill/>
        </p:spPr>
        <p:txBody>
          <a:bodyPr wrap="none" lIns="0" tIns="0" rIns="0" bIns="0" rtlCol="0">
            <a:spAutoFit/>
          </a:bodyPr>
          <a:lstStyle/>
          <a:p>
            <a:pPr algn="ctr"/>
            <a:r>
              <a:rPr lang="en-AU" sz="2200" b="1" dirty="0" smtClean="0">
                <a:ln w="635">
                  <a:noFill/>
                </a:ln>
                <a:solidFill>
                  <a:schemeClr val="tx2"/>
                </a:solidFill>
              </a:rPr>
              <a:t>Cooking</a:t>
            </a:r>
          </a:p>
          <a:p>
            <a:pPr algn="ctr"/>
            <a:r>
              <a:rPr lang="en-AU" sz="2200" b="1" dirty="0" smtClean="0">
                <a:ln w="635">
                  <a:noFill/>
                </a:ln>
                <a:solidFill>
                  <a:schemeClr val="tx2"/>
                </a:solidFill>
              </a:rPr>
              <a:t>(68)</a:t>
            </a:r>
          </a:p>
        </p:txBody>
      </p:sp>
      <p:sp>
        <p:nvSpPr>
          <p:cNvPr id="89" name="TextBox 88"/>
          <p:cNvSpPr txBox="1"/>
          <p:nvPr/>
        </p:nvSpPr>
        <p:spPr>
          <a:xfrm>
            <a:off x="8766613" y="1703138"/>
            <a:ext cx="144270" cy="338554"/>
          </a:xfrm>
          <a:prstGeom prst="rect">
            <a:avLst/>
          </a:prstGeom>
          <a:noFill/>
        </p:spPr>
        <p:txBody>
          <a:bodyPr wrap="none" lIns="0" tIns="0" rIns="0" bIns="0" rtlCol="0">
            <a:spAutoFit/>
          </a:bodyPr>
          <a:lstStyle/>
          <a:p>
            <a:r>
              <a:rPr lang="en-AU" sz="2200" b="1" spc="-100" dirty="0" smtClean="0">
                <a:ln w="635">
                  <a:noFill/>
                </a:ln>
              </a:rPr>
              <a:t>1</a:t>
            </a:r>
          </a:p>
        </p:txBody>
      </p:sp>
      <p:sp>
        <p:nvSpPr>
          <p:cNvPr id="90" name="TextBox 89"/>
          <p:cNvSpPr txBox="1"/>
          <p:nvPr/>
        </p:nvSpPr>
        <p:spPr>
          <a:xfrm>
            <a:off x="9366927" y="3218240"/>
            <a:ext cx="144270" cy="338554"/>
          </a:xfrm>
          <a:prstGeom prst="rect">
            <a:avLst/>
          </a:prstGeom>
          <a:noFill/>
        </p:spPr>
        <p:txBody>
          <a:bodyPr wrap="none" lIns="0" tIns="0" rIns="0" bIns="0" rtlCol="0">
            <a:spAutoFit/>
          </a:bodyPr>
          <a:lstStyle/>
          <a:p>
            <a:r>
              <a:rPr lang="en-AU" sz="2200" b="1" spc="-100" dirty="0" smtClean="0">
                <a:ln w="635">
                  <a:noFill/>
                </a:ln>
              </a:rPr>
              <a:t>1</a:t>
            </a:r>
          </a:p>
        </p:txBody>
      </p:sp>
      <p:cxnSp>
        <p:nvCxnSpPr>
          <p:cNvPr id="91" name="Straight Connector 90"/>
          <p:cNvCxnSpPr/>
          <p:nvPr/>
        </p:nvCxnSpPr>
        <p:spPr bwMode="auto">
          <a:xfrm flipH="1">
            <a:off x="8785664" y="2028243"/>
            <a:ext cx="68787" cy="5248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2" name="Straight Connector 91"/>
          <p:cNvCxnSpPr/>
          <p:nvPr/>
        </p:nvCxnSpPr>
        <p:spPr bwMode="auto">
          <a:xfrm flipH="1" flipV="1">
            <a:off x="8953500" y="3076575"/>
            <a:ext cx="383312" cy="26339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3" name="TextBox 102"/>
          <p:cNvSpPr txBox="1"/>
          <p:nvPr/>
        </p:nvSpPr>
        <p:spPr>
          <a:xfrm>
            <a:off x="1565948" y="642174"/>
            <a:ext cx="1429880" cy="338554"/>
          </a:xfrm>
          <a:prstGeom prst="rect">
            <a:avLst/>
          </a:prstGeom>
          <a:noFill/>
        </p:spPr>
        <p:txBody>
          <a:bodyPr wrap="none" lIns="0" tIns="0" rIns="0" bIns="0" rtlCol="0">
            <a:spAutoFit/>
          </a:bodyPr>
          <a:lstStyle/>
          <a:p>
            <a:pPr algn="ctr"/>
            <a:r>
              <a:rPr lang="en-AU" sz="2200" b="1" dirty="0" smtClean="0">
                <a:ln w="635">
                  <a:noFill/>
                </a:ln>
              </a:rPr>
              <a:t>Melbourne</a:t>
            </a:r>
          </a:p>
        </p:txBody>
      </p:sp>
      <p:sp>
        <p:nvSpPr>
          <p:cNvPr id="104" name="TextBox 103"/>
          <p:cNvSpPr txBox="1"/>
          <p:nvPr/>
        </p:nvSpPr>
        <p:spPr>
          <a:xfrm>
            <a:off x="7003187" y="642174"/>
            <a:ext cx="1208664" cy="338554"/>
          </a:xfrm>
          <a:prstGeom prst="rect">
            <a:avLst/>
          </a:prstGeom>
          <a:noFill/>
        </p:spPr>
        <p:txBody>
          <a:bodyPr wrap="none" lIns="0" tIns="0" rIns="0" bIns="0" rtlCol="0">
            <a:spAutoFit/>
          </a:bodyPr>
          <a:lstStyle/>
          <a:p>
            <a:pPr algn="ctr"/>
            <a:r>
              <a:rPr lang="en-AU" sz="2200" b="1" dirty="0" smtClean="0">
                <a:ln w="635">
                  <a:noFill/>
                </a:ln>
              </a:rPr>
              <a:t>Brisbane</a:t>
            </a:r>
          </a:p>
        </p:txBody>
      </p:sp>
      <p:sp>
        <p:nvSpPr>
          <p:cNvPr id="62" name="Oval 61"/>
          <p:cNvSpPr/>
          <p:nvPr/>
        </p:nvSpPr>
        <p:spPr bwMode="auto">
          <a:xfrm>
            <a:off x="416809" y="1819402"/>
            <a:ext cx="3701605" cy="3705971"/>
          </a:xfrm>
          <a:prstGeom prst="ellipse">
            <a:avLst/>
          </a:prstGeom>
          <a:noFill/>
          <a:ln w="5080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2"/>
              </a:solidFill>
              <a:effectLst/>
              <a:latin typeface="Arial" charset="0"/>
              <a:ea typeface="ＭＳ Ｐゴシック" pitchFamily="34" charset="-128"/>
            </a:endParaRPr>
          </a:p>
        </p:txBody>
      </p:sp>
      <p:sp>
        <p:nvSpPr>
          <p:cNvPr id="60" name="Oval 59"/>
          <p:cNvSpPr/>
          <p:nvPr/>
        </p:nvSpPr>
        <p:spPr bwMode="auto">
          <a:xfrm>
            <a:off x="185816" y="1311337"/>
            <a:ext cx="3732058" cy="3741525"/>
          </a:xfrm>
          <a:prstGeom prst="ellipse">
            <a:avLst/>
          </a:prstGeom>
          <a:noFill/>
          <a:ln w="50800" cap="flat" cmpd="sng" algn="ctr">
            <a:solidFill>
              <a:schemeClr val="bg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Arial" charset="0"/>
              <a:ea typeface="ＭＳ Ｐゴシック" pitchFamily="34" charset="-128"/>
            </a:endParaRPr>
          </a:p>
        </p:txBody>
      </p:sp>
      <p:sp>
        <p:nvSpPr>
          <p:cNvPr id="61" name="Oval 60"/>
          <p:cNvSpPr/>
          <p:nvPr/>
        </p:nvSpPr>
        <p:spPr bwMode="auto">
          <a:xfrm>
            <a:off x="584429" y="1311337"/>
            <a:ext cx="3746972" cy="3744680"/>
          </a:xfrm>
          <a:prstGeom prst="ellipse">
            <a:avLst/>
          </a:prstGeom>
          <a:noFill/>
          <a:ln w="50800" cap="flat" cmpd="sng" algn="ctr">
            <a:solidFill>
              <a:schemeClr val="accent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accent1"/>
              </a:solidFill>
              <a:effectLst/>
              <a:latin typeface="Arial" charset="0"/>
              <a:ea typeface="ＭＳ Ｐゴシック" pitchFamily="34" charset="-128"/>
            </a:endParaRPr>
          </a:p>
        </p:txBody>
      </p:sp>
      <p:sp>
        <p:nvSpPr>
          <p:cNvPr id="50" name="TextBox 49"/>
          <p:cNvSpPr txBox="1"/>
          <p:nvPr/>
        </p:nvSpPr>
        <p:spPr>
          <a:xfrm>
            <a:off x="3788259" y="3952074"/>
            <a:ext cx="137858" cy="338554"/>
          </a:xfrm>
          <a:prstGeom prst="rect">
            <a:avLst/>
          </a:prstGeom>
          <a:noFill/>
        </p:spPr>
        <p:txBody>
          <a:bodyPr wrap="none" lIns="0" tIns="0" rIns="0" bIns="0" rtlCol="0">
            <a:spAutoFit/>
          </a:bodyPr>
          <a:lstStyle/>
          <a:p>
            <a:r>
              <a:rPr lang="en-AU" sz="2200" b="1" spc="-150" dirty="0" smtClean="0">
                <a:ln w="635">
                  <a:noFill/>
                </a:ln>
              </a:rPr>
              <a:t>9</a:t>
            </a:r>
          </a:p>
        </p:txBody>
      </p:sp>
      <p:sp>
        <p:nvSpPr>
          <p:cNvPr id="51" name="TextBox 50"/>
          <p:cNvSpPr txBox="1"/>
          <p:nvPr/>
        </p:nvSpPr>
        <p:spPr>
          <a:xfrm>
            <a:off x="2094644" y="3196298"/>
            <a:ext cx="288541" cy="338554"/>
          </a:xfrm>
          <a:prstGeom prst="rect">
            <a:avLst/>
          </a:prstGeom>
          <a:noFill/>
        </p:spPr>
        <p:txBody>
          <a:bodyPr wrap="none" lIns="0" tIns="0" rIns="0" bIns="0" rtlCol="0">
            <a:spAutoFit/>
          </a:bodyPr>
          <a:lstStyle/>
          <a:p>
            <a:r>
              <a:rPr lang="en-AU" sz="2200" b="1" spc="-100" dirty="0" smtClean="0">
                <a:ln w="635">
                  <a:noFill/>
                </a:ln>
              </a:rPr>
              <a:t>59</a:t>
            </a:r>
          </a:p>
        </p:txBody>
      </p:sp>
      <p:sp>
        <p:nvSpPr>
          <p:cNvPr id="52" name="TextBox 51"/>
          <p:cNvSpPr txBox="1"/>
          <p:nvPr/>
        </p:nvSpPr>
        <p:spPr>
          <a:xfrm>
            <a:off x="613470" y="3990174"/>
            <a:ext cx="137858" cy="338554"/>
          </a:xfrm>
          <a:prstGeom prst="rect">
            <a:avLst/>
          </a:prstGeom>
          <a:noFill/>
        </p:spPr>
        <p:txBody>
          <a:bodyPr wrap="none" lIns="0" tIns="0" rIns="0" bIns="0" rtlCol="0">
            <a:spAutoFit/>
          </a:bodyPr>
          <a:lstStyle/>
          <a:p>
            <a:r>
              <a:rPr lang="en-AU" sz="2200" b="1" kern="0" spc="-150" dirty="0" smtClean="0">
                <a:ln w="635">
                  <a:noFill/>
                </a:ln>
              </a:rPr>
              <a:t>9</a:t>
            </a:r>
          </a:p>
        </p:txBody>
      </p:sp>
      <p:sp>
        <p:nvSpPr>
          <p:cNvPr id="53" name="TextBox 52"/>
          <p:cNvSpPr txBox="1"/>
          <p:nvPr/>
        </p:nvSpPr>
        <p:spPr>
          <a:xfrm>
            <a:off x="3882430" y="2254699"/>
            <a:ext cx="144270" cy="338554"/>
          </a:xfrm>
          <a:prstGeom prst="rect">
            <a:avLst/>
          </a:prstGeom>
          <a:noFill/>
        </p:spPr>
        <p:txBody>
          <a:bodyPr wrap="none" lIns="0" tIns="0" rIns="0" bIns="0" rtlCol="0">
            <a:spAutoFit/>
          </a:bodyPr>
          <a:lstStyle/>
          <a:p>
            <a:r>
              <a:rPr lang="en-AU" sz="2200" b="1" spc="-100" dirty="0" smtClean="0">
                <a:ln w="635">
                  <a:noFill/>
                </a:ln>
              </a:rPr>
              <a:t>2</a:t>
            </a:r>
          </a:p>
        </p:txBody>
      </p:sp>
      <p:sp>
        <p:nvSpPr>
          <p:cNvPr id="54" name="TextBox 53"/>
          <p:cNvSpPr txBox="1"/>
          <p:nvPr/>
        </p:nvSpPr>
        <p:spPr>
          <a:xfrm>
            <a:off x="2094644" y="1412776"/>
            <a:ext cx="288541" cy="338554"/>
          </a:xfrm>
          <a:prstGeom prst="rect">
            <a:avLst/>
          </a:prstGeom>
          <a:noFill/>
        </p:spPr>
        <p:txBody>
          <a:bodyPr wrap="none" lIns="0" tIns="0" rIns="0" bIns="0" rtlCol="0">
            <a:spAutoFit/>
          </a:bodyPr>
          <a:lstStyle/>
          <a:p>
            <a:r>
              <a:rPr lang="en-AU" sz="2200" b="1" spc="-100" dirty="0" smtClean="0">
                <a:ln w="635">
                  <a:noFill/>
                </a:ln>
              </a:rPr>
              <a:t>14</a:t>
            </a:r>
          </a:p>
        </p:txBody>
      </p:sp>
      <p:sp>
        <p:nvSpPr>
          <p:cNvPr id="55" name="TextBox 54"/>
          <p:cNvSpPr txBox="1"/>
          <p:nvPr/>
        </p:nvSpPr>
        <p:spPr>
          <a:xfrm>
            <a:off x="445096" y="2269057"/>
            <a:ext cx="144270" cy="338554"/>
          </a:xfrm>
          <a:prstGeom prst="rect">
            <a:avLst/>
          </a:prstGeom>
          <a:noFill/>
        </p:spPr>
        <p:txBody>
          <a:bodyPr wrap="none" lIns="0" tIns="0" rIns="0" bIns="0" rtlCol="0">
            <a:spAutoFit/>
          </a:bodyPr>
          <a:lstStyle/>
          <a:p>
            <a:r>
              <a:rPr lang="en-AU" sz="2200" b="1" spc="-100" dirty="0" smtClean="0">
                <a:ln w="635">
                  <a:noFill/>
                </a:ln>
              </a:rPr>
              <a:t>2</a:t>
            </a:r>
          </a:p>
        </p:txBody>
      </p:sp>
      <p:sp>
        <p:nvSpPr>
          <p:cNvPr id="56" name="TextBox 55"/>
          <p:cNvSpPr txBox="1"/>
          <p:nvPr/>
        </p:nvSpPr>
        <p:spPr>
          <a:xfrm>
            <a:off x="2276177" y="5117706"/>
            <a:ext cx="144270" cy="338554"/>
          </a:xfrm>
          <a:prstGeom prst="rect">
            <a:avLst/>
          </a:prstGeom>
          <a:noFill/>
        </p:spPr>
        <p:txBody>
          <a:bodyPr wrap="none" lIns="0" tIns="0" rIns="0" bIns="0" rtlCol="0">
            <a:spAutoFit/>
          </a:bodyPr>
          <a:lstStyle/>
          <a:p>
            <a:r>
              <a:rPr lang="en-AU" sz="2200" b="1" spc="-100" dirty="0" smtClean="0">
                <a:ln w="635">
                  <a:noFill/>
                </a:ln>
              </a:rPr>
              <a:t>5</a:t>
            </a:r>
          </a:p>
        </p:txBody>
      </p:sp>
      <p:sp>
        <p:nvSpPr>
          <p:cNvPr id="81" name="TextBox 80"/>
          <p:cNvSpPr txBox="1"/>
          <p:nvPr/>
        </p:nvSpPr>
        <p:spPr>
          <a:xfrm>
            <a:off x="8604597" y="2706960"/>
            <a:ext cx="144270" cy="338554"/>
          </a:xfrm>
          <a:prstGeom prst="rect">
            <a:avLst/>
          </a:prstGeom>
          <a:noFill/>
        </p:spPr>
        <p:txBody>
          <a:bodyPr wrap="none" lIns="0" tIns="0" rIns="0" bIns="0" rtlCol="0">
            <a:spAutoFit/>
          </a:bodyPr>
          <a:lstStyle/>
          <a:p>
            <a:r>
              <a:rPr lang="en-AU" sz="2200" b="1" spc="-100" dirty="0" smtClean="0">
                <a:ln w="635">
                  <a:noFill/>
                </a:ln>
              </a:rPr>
              <a:t>1</a:t>
            </a:r>
          </a:p>
        </p:txBody>
      </p:sp>
      <p:sp>
        <p:nvSpPr>
          <p:cNvPr id="82" name="TextBox 81"/>
          <p:cNvSpPr txBox="1"/>
          <p:nvPr/>
        </p:nvSpPr>
        <p:spPr>
          <a:xfrm>
            <a:off x="7357637" y="3182707"/>
            <a:ext cx="288541" cy="338554"/>
          </a:xfrm>
          <a:prstGeom prst="rect">
            <a:avLst/>
          </a:prstGeom>
          <a:noFill/>
        </p:spPr>
        <p:txBody>
          <a:bodyPr wrap="none" lIns="0" tIns="0" rIns="0" bIns="0" rtlCol="0">
            <a:spAutoFit/>
          </a:bodyPr>
          <a:lstStyle/>
          <a:p>
            <a:r>
              <a:rPr lang="en-AU" sz="2200" b="1" spc="-100" dirty="0" smtClean="0">
                <a:ln w="635">
                  <a:noFill/>
                </a:ln>
              </a:rPr>
              <a:t>38</a:t>
            </a:r>
          </a:p>
        </p:txBody>
      </p:sp>
      <p:sp>
        <p:nvSpPr>
          <p:cNvPr id="84" name="TextBox 83"/>
          <p:cNvSpPr txBox="1"/>
          <p:nvPr/>
        </p:nvSpPr>
        <p:spPr>
          <a:xfrm>
            <a:off x="6918030" y="1653857"/>
            <a:ext cx="288541" cy="338554"/>
          </a:xfrm>
          <a:prstGeom prst="rect">
            <a:avLst/>
          </a:prstGeom>
          <a:noFill/>
        </p:spPr>
        <p:txBody>
          <a:bodyPr wrap="none" lIns="0" tIns="0" rIns="0" bIns="0" rtlCol="0">
            <a:spAutoFit/>
          </a:bodyPr>
          <a:lstStyle/>
          <a:p>
            <a:r>
              <a:rPr lang="en-AU" sz="2200" b="1" spc="-100" dirty="0" smtClean="0">
                <a:ln w="635">
                  <a:noFill/>
                </a:ln>
              </a:rPr>
              <a:t>30</a:t>
            </a:r>
          </a:p>
        </p:txBody>
      </p:sp>
      <p:sp>
        <p:nvSpPr>
          <p:cNvPr id="85" name="TextBox 84"/>
          <p:cNvSpPr txBox="1"/>
          <p:nvPr/>
        </p:nvSpPr>
        <p:spPr>
          <a:xfrm>
            <a:off x="8085337" y="4645107"/>
            <a:ext cx="288541" cy="338554"/>
          </a:xfrm>
          <a:prstGeom prst="rect">
            <a:avLst/>
          </a:prstGeom>
          <a:noFill/>
        </p:spPr>
        <p:txBody>
          <a:bodyPr wrap="none" lIns="0" tIns="0" rIns="0" bIns="0" rtlCol="0">
            <a:spAutoFit/>
          </a:bodyPr>
          <a:lstStyle/>
          <a:p>
            <a:r>
              <a:rPr lang="en-AU" sz="2200" b="1" spc="-100" dirty="0" smtClean="0">
                <a:ln w="635">
                  <a:noFill/>
                </a:ln>
              </a:rPr>
              <a:t>28</a:t>
            </a:r>
          </a:p>
        </p:txBody>
      </p:sp>
      <p:sp>
        <p:nvSpPr>
          <p:cNvPr id="36" name="TextBox 35"/>
          <p:cNvSpPr txBox="1"/>
          <p:nvPr/>
        </p:nvSpPr>
        <p:spPr>
          <a:xfrm>
            <a:off x="8981804" y="2601869"/>
            <a:ext cx="144270" cy="338554"/>
          </a:xfrm>
          <a:prstGeom prst="rect">
            <a:avLst/>
          </a:prstGeom>
          <a:noFill/>
        </p:spPr>
        <p:txBody>
          <a:bodyPr wrap="none" lIns="0" tIns="0" rIns="0" bIns="0" rtlCol="0">
            <a:spAutoFit/>
          </a:bodyPr>
          <a:lstStyle/>
          <a:p>
            <a:r>
              <a:rPr lang="en-AU" sz="2200" b="1" spc="-100" dirty="0" smtClean="0">
                <a:ln w="635">
                  <a:noFill/>
                </a:ln>
              </a:rPr>
              <a:t>1</a:t>
            </a:r>
          </a:p>
        </p:txBody>
      </p:sp>
    </p:spTree>
    <p:extLst>
      <p:ext uri="{BB962C8B-B14F-4D97-AF65-F5344CB8AC3E}">
        <p14:creationId xmlns:p14="http://schemas.microsoft.com/office/powerpoint/2010/main" val="4229037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8" descr="GrattanLogo"/>
          <p:cNvPicPr>
            <a:picLocks noChangeAspect="1" noChangeArrowheads="1"/>
          </p:cNvPicPr>
          <p:nvPr/>
        </p:nvPicPr>
        <p:blipFill>
          <a:blip r:embed="rId2" cstate="print"/>
          <a:srcRect/>
          <a:stretch>
            <a:fillRect/>
          </a:stretch>
        </p:blipFill>
        <p:spPr bwMode="auto">
          <a:xfrm>
            <a:off x="7711710" y="327766"/>
            <a:ext cx="1561770" cy="397298"/>
          </a:xfrm>
          <a:prstGeom prst="rect">
            <a:avLst/>
          </a:prstGeom>
          <a:noFill/>
        </p:spPr>
      </p:pic>
      <p:sp>
        <p:nvSpPr>
          <p:cNvPr id="51" name="Title 1"/>
          <p:cNvSpPr txBox="1">
            <a:spLocks/>
          </p:cNvSpPr>
          <p:nvPr/>
        </p:nvSpPr>
        <p:spPr>
          <a:xfrm>
            <a:off x="631834" y="572268"/>
            <a:ext cx="2172069" cy="369332"/>
          </a:xfrm>
          <a:prstGeom prst="rect">
            <a:avLst/>
          </a:prstGeom>
        </p:spPr>
        <p:txBody>
          <a:bodyPr wrap="none" lIns="0" tIns="0" rIns="0" bIns="0">
            <a:spAutoFit/>
          </a:bodyPr>
          <a:lstStyle>
            <a:lvl1pPr algn="l" rtl="0" eaLnBrk="1" fontAlgn="base" hangingPunct="1">
              <a:spcBef>
                <a:spcPct val="0"/>
              </a:spcBef>
              <a:spcAft>
                <a:spcPct val="0"/>
              </a:spcAft>
              <a:defRPr b="1">
                <a:solidFill>
                  <a:schemeClr val="tx1"/>
                </a:solidFill>
                <a:latin typeface="+mj-lt"/>
                <a:ea typeface="+mj-ea"/>
                <a:cs typeface="+mj-cs"/>
              </a:defRPr>
            </a:lvl1pPr>
            <a:lvl2pPr algn="l" rtl="0" eaLnBrk="1" fontAlgn="base" hangingPunct="1">
              <a:spcBef>
                <a:spcPct val="0"/>
              </a:spcBef>
              <a:spcAft>
                <a:spcPct val="0"/>
              </a:spcAft>
              <a:defRPr b="1">
                <a:solidFill>
                  <a:schemeClr val="tx1"/>
                </a:solidFill>
                <a:latin typeface="Arial" charset="0"/>
                <a:ea typeface="ＭＳ Ｐゴシック" pitchFamily="34" charset="-128"/>
              </a:defRPr>
            </a:lvl2pPr>
            <a:lvl3pPr algn="l" rtl="0" eaLnBrk="1" fontAlgn="base" hangingPunct="1">
              <a:spcBef>
                <a:spcPct val="0"/>
              </a:spcBef>
              <a:spcAft>
                <a:spcPct val="0"/>
              </a:spcAft>
              <a:defRPr b="1">
                <a:solidFill>
                  <a:schemeClr val="tx1"/>
                </a:solidFill>
                <a:latin typeface="Arial" charset="0"/>
                <a:ea typeface="ＭＳ Ｐゴシック" pitchFamily="34" charset="-128"/>
              </a:defRPr>
            </a:lvl3pPr>
            <a:lvl4pPr algn="l" rtl="0" eaLnBrk="1" fontAlgn="base" hangingPunct="1">
              <a:spcBef>
                <a:spcPct val="0"/>
              </a:spcBef>
              <a:spcAft>
                <a:spcPct val="0"/>
              </a:spcAft>
              <a:defRPr b="1">
                <a:solidFill>
                  <a:schemeClr val="tx1"/>
                </a:solidFill>
                <a:latin typeface="Arial" charset="0"/>
                <a:ea typeface="ＭＳ Ｐゴシック" pitchFamily="34" charset="-128"/>
              </a:defRPr>
            </a:lvl4pPr>
            <a:lvl5pPr algn="l" rtl="0" eaLnBrk="1" fontAlgn="base" hangingPunct="1">
              <a:spcBef>
                <a:spcPct val="0"/>
              </a:spcBef>
              <a:spcAft>
                <a:spcPct val="0"/>
              </a:spcAft>
              <a:defRPr b="1">
                <a:solidFill>
                  <a:schemeClr val="tx1"/>
                </a:solidFill>
                <a:latin typeface="Arial" charset="0"/>
                <a:ea typeface="ＭＳ Ｐゴシック" pitchFamily="34" charset="-128"/>
              </a:defRPr>
            </a:lvl5pPr>
            <a:lvl6pPr marL="457200" algn="l" rtl="0" eaLnBrk="1" fontAlgn="base" hangingPunct="1">
              <a:spcBef>
                <a:spcPct val="0"/>
              </a:spcBef>
              <a:spcAft>
                <a:spcPct val="0"/>
              </a:spcAft>
              <a:defRPr b="1">
                <a:solidFill>
                  <a:schemeClr val="tx1"/>
                </a:solidFill>
                <a:latin typeface="Arial" charset="0"/>
                <a:ea typeface="ＭＳ Ｐゴシック" pitchFamily="34" charset="-128"/>
              </a:defRPr>
            </a:lvl6pPr>
            <a:lvl7pPr marL="914400" algn="l" rtl="0" eaLnBrk="1" fontAlgn="base" hangingPunct="1">
              <a:spcBef>
                <a:spcPct val="0"/>
              </a:spcBef>
              <a:spcAft>
                <a:spcPct val="0"/>
              </a:spcAft>
              <a:defRPr b="1">
                <a:solidFill>
                  <a:schemeClr val="tx1"/>
                </a:solidFill>
                <a:latin typeface="Arial" charset="0"/>
                <a:ea typeface="ＭＳ Ｐゴシック" pitchFamily="34" charset="-128"/>
              </a:defRPr>
            </a:lvl7pPr>
            <a:lvl8pPr marL="1371600" algn="l" rtl="0" eaLnBrk="1" fontAlgn="base" hangingPunct="1">
              <a:spcBef>
                <a:spcPct val="0"/>
              </a:spcBef>
              <a:spcAft>
                <a:spcPct val="0"/>
              </a:spcAft>
              <a:defRPr b="1">
                <a:solidFill>
                  <a:schemeClr val="tx1"/>
                </a:solidFill>
                <a:latin typeface="Arial" charset="0"/>
                <a:ea typeface="ＭＳ Ｐゴシック" pitchFamily="34" charset="-128"/>
              </a:defRPr>
            </a:lvl8pPr>
            <a:lvl9pPr marL="1828800" algn="l" rtl="0" eaLnBrk="1" fontAlgn="base" hangingPunct="1">
              <a:spcBef>
                <a:spcPct val="0"/>
              </a:spcBef>
              <a:spcAft>
                <a:spcPct val="0"/>
              </a:spcAft>
              <a:defRPr b="1">
                <a:solidFill>
                  <a:schemeClr val="tx1"/>
                </a:solidFill>
                <a:latin typeface="Arial" charset="0"/>
                <a:ea typeface="ＭＳ Ｐゴシック" pitchFamily="34" charset="-128"/>
              </a:defRPr>
            </a:lvl9pPr>
          </a:lstStyle>
          <a:p>
            <a:r>
              <a:rPr lang="en-AU" sz="2400" kern="0" dirty="0" smtClean="0"/>
              <a:t>Grattan palette</a:t>
            </a:r>
            <a:endParaRPr lang="en-AU" sz="2400" kern="0" dirty="0"/>
          </a:p>
        </p:txBody>
      </p:sp>
      <p:sp>
        <p:nvSpPr>
          <p:cNvPr id="117" name="Slide Number Placeholder 3"/>
          <p:cNvSpPr txBox="1">
            <a:spLocks/>
          </p:cNvSpPr>
          <p:nvPr/>
        </p:nvSpPr>
        <p:spPr bwMode="auto">
          <a:xfrm>
            <a:off x="7978775" y="6516688"/>
            <a:ext cx="1295400" cy="1524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r" rtl="0" eaLnBrk="1" fontAlgn="base" hangingPunct="1">
              <a:spcBef>
                <a:spcPct val="0"/>
              </a:spcBef>
              <a:spcAft>
                <a:spcPct val="0"/>
              </a:spcAft>
              <a:defRPr sz="2400" i="1" kern="1200">
                <a:solidFill>
                  <a:schemeClr val="tx1"/>
                </a:solidFill>
                <a:latin typeface="Arial" charset="0"/>
                <a:ea typeface="ＭＳ Ｐゴシック" charset="-128"/>
                <a:cs typeface="+mn-cs"/>
              </a:defRPr>
            </a:lvl1pPr>
            <a:lvl2pPr marL="37931725" indent="-37474525" algn="l" rtl="0" eaLnBrk="0" fontAlgn="base" hangingPunct="0">
              <a:spcBef>
                <a:spcPct val="0"/>
              </a:spcBef>
              <a:spcAft>
                <a:spcPct val="0"/>
              </a:spcAft>
              <a:defRPr sz="2400"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128"/>
                <a:cs typeface="+mn-cs"/>
              </a:defRPr>
            </a:lvl5pPr>
            <a:lvl6pPr marL="457200" algn="l" defTabSz="914400" rtl="0" eaLnBrk="0" fontAlgn="base" latinLnBrk="0" hangingPunct="0">
              <a:spcBef>
                <a:spcPct val="0"/>
              </a:spcBef>
              <a:spcAft>
                <a:spcPct val="0"/>
              </a:spcAft>
              <a:defRPr sz="2400" kern="1200">
                <a:solidFill>
                  <a:schemeClr val="tx1"/>
                </a:solidFill>
                <a:latin typeface="Arial" charset="0"/>
                <a:ea typeface="ＭＳ Ｐゴシック" charset="-128"/>
                <a:cs typeface="+mn-cs"/>
              </a:defRPr>
            </a:lvl6pPr>
            <a:lvl7pPr marL="914400" algn="l" defTabSz="914400" rtl="0" eaLnBrk="0" fontAlgn="base" latinLnBrk="0" hangingPunct="0">
              <a:spcBef>
                <a:spcPct val="0"/>
              </a:spcBef>
              <a:spcAft>
                <a:spcPct val="0"/>
              </a:spcAft>
              <a:defRPr sz="2400" kern="1200">
                <a:solidFill>
                  <a:schemeClr val="tx1"/>
                </a:solidFill>
                <a:latin typeface="Arial" charset="0"/>
                <a:ea typeface="ＭＳ Ｐゴシック" charset="-128"/>
                <a:cs typeface="+mn-cs"/>
              </a:defRPr>
            </a:lvl7pPr>
            <a:lvl8pPr marL="1371600" algn="l" defTabSz="914400" rtl="0" eaLnBrk="0" fontAlgn="base" latinLnBrk="0" hangingPunct="0">
              <a:spcBef>
                <a:spcPct val="0"/>
              </a:spcBef>
              <a:spcAft>
                <a:spcPct val="0"/>
              </a:spcAft>
              <a:defRPr sz="2400" kern="1200">
                <a:solidFill>
                  <a:schemeClr val="tx1"/>
                </a:solidFill>
                <a:latin typeface="Arial" charset="0"/>
                <a:ea typeface="ＭＳ Ｐゴシック" charset="-128"/>
                <a:cs typeface="+mn-cs"/>
              </a:defRPr>
            </a:lvl8pPr>
            <a:lvl9pPr marL="1828800" algn="l" defTabSz="914400" rtl="0" eaLnBrk="0" fontAlgn="base" latinLnBrk="0" hangingPunct="0">
              <a:spcBef>
                <a:spcPct val="0"/>
              </a:spcBef>
              <a:spcAft>
                <a:spcPct val="0"/>
              </a:spcAft>
              <a:defRPr sz="2400" kern="1200">
                <a:solidFill>
                  <a:schemeClr val="tx1"/>
                </a:solidFill>
                <a:latin typeface="Arial" charset="0"/>
                <a:ea typeface="ＭＳ Ｐゴシック" charset="-128"/>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en-US" sz="1000" b="0" i="1" u="none" strike="noStrike" kern="1200" cap="none" spc="0" normalizeH="0" baseline="0" noProof="0" smtClean="0">
                <a:ln>
                  <a:noFill/>
                </a:ln>
                <a:solidFill>
                  <a:srgbClr val="000000"/>
                </a:solidFill>
                <a:effectLst/>
                <a:uLnTx/>
                <a:uFillTx/>
                <a:latin typeface="Arial" charset="0"/>
                <a:ea typeface="ＭＳ Ｐゴシック" charset="-128"/>
                <a:cs typeface="+mn-cs"/>
              </a:rPr>
              <a:t>P </a:t>
            </a:r>
            <a:fld id="{1D8F31D7-0440-4507-AAD0-604FC2692A17}" type="slidenum">
              <a:rPr kumimoji="0" lang="en-US" altLang="en-US" sz="1000" b="0" i="1" u="none" strike="noStrike" kern="1200" cap="none" spc="0" normalizeH="0" baseline="0" noProof="0" smtClean="0">
                <a:ln>
                  <a:noFill/>
                </a:ln>
                <a:solidFill>
                  <a:srgbClr val="000000"/>
                </a:solidFill>
                <a:effectLst/>
                <a:uLnTx/>
                <a:uFillTx/>
                <a:latin typeface="Arial"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AU" altLang="en-US" sz="1000" b="0" i="1" u="none" strike="noStrike" kern="1200" cap="none" spc="0" normalizeH="0" baseline="0" noProof="0" smtClean="0">
              <a:ln>
                <a:noFill/>
              </a:ln>
              <a:solidFill>
                <a:srgbClr val="000000"/>
              </a:solidFill>
              <a:effectLst/>
              <a:uLnTx/>
              <a:uFillTx/>
              <a:latin typeface="Arial" charset="0"/>
              <a:ea typeface="ＭＳ Ｐゴシック" charset="-128"/>
              <a:cs typeface="+mn-cs"/>
            </a:endParaRPr>
          </a:p>
        </p:txBody>
      </p:sp>
      <p:sp>
        <p:nvSpPr>
          <p:cNvPr id="118" name="Rectangle 3"/>
          <p:cNvSpPr txBox="1">
            <a:spLocks noChangeArrowheads="1"/>
          </p:cNvSpPr>
          <p:nvPr/>
        </p:nvSpPr>
        <p:spPr bwMode="auto">
          <a:xfrm>
            <a:off x="631825" y="1076325"/>
            <a:ext cx="28629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marL="342900" indent="-342900" algn="l" rtl="0" eaLnBrk="0" fontAlgn="base" hangingPunct="0">
              <a:spcBef>
                <a:spcPct val="0"/>
              </a:spcBef>
              <a:spcAft>
                <a:spcPct val="0"/>
              </a:spcAft>
              <a:defRPr sz="1200" b="1">
                <a:solidFill>
                  <a:schemeClr val="tx1"/>
                </a:solidFill>
                <a:latin typeface="+mn-lt"/>
                <a:ea typeface="+mn-ea"/>
                <a:cs typeface="ＭＳ Ｐゴシック" charset="-128"/>
              </a:defRPr>
            </a:lvl1pPr>
            <a:lvl2pPr marL="179388" indent="-177800" algn="l" rtl="0" eaLnBrk="0" fontAlgn="base" hangingPunct="0">
              <a:spcBef>
                <a:spcPct val="0"/>
              </a:spcBef>
              <a:spcAft>
                <a:spcPct val="0"/>
              </a:spcAft>
              <a:buSzPct val="130000"/>
              <a:buChar char="•"/>
              <a:defRPr sz="1200">
                <a:solidFill>
                  <a:schemeClr val="tx1"/>
                </a:solidFill>
                <a:latin typeface="+mn-lt"/>
                <a:ea typeface="+mn-ea"/>
              </a:defRPr>
            </a:lvl2pPr>
            <a:lvl3pPr marL="403225" indent="-222250" algn="l" rtl="0" eaLnBrk="0" fontAlgn="base" hangingPunct="0">
              <a:spcBef>
                <a:spcPct val="0"/>
              </a:spcBef>
              <a:spcAft>
                <a:spcPct val="0"/>
              </a:spcAft>
              <a:buFont typeface="Arial" charset="0"/>
              <a:buChar char="–"/>
              <a:defRPr sz="1200">
                <a:solidFill>
                  <a:schemeClr val="tx1"/>
                </a:solidFill>
                <a:latin typeface="+mn-lt"/>
                <a:ea typeface="+mn-ea"/>
              </a:defRPr>
            </a:lvl3pPr>
            <a:lvl4pPr marL="560388" indent="-142875" algn="l" rtl="0" eaLnBrk="0" fontAlgn="base" hangingPunct="0">
              <a:spcBef>
                <a:spcPct val="0"/>
              </a:spcBef>
              <a:spcAft>
                <a:spcPct val="0"/>
              </a:spcAft>
              <a:buFont typeface="Arial" charset="0"/>
              <a:buChar char="-"/>
              <a:defRPr sz="1200">
                <a:solidFill>
                  <a:schemeClr val="tx1"/>
                </a:solidFill>
                <a:latin typeface="+mn-lt"/>
                <a:ea typeface="+mn-ea"/>
              </a:defRPr>
            </a:lvl4pPr>
            <a:lvl5pPr marL="788988" indent="-209550" algn="l" rtl="0" eaLnBrk="0" fontAlgn="base" hangingPunct="0">
              <a:spcBef>
                <a:spcPct val="0"/>
              </a:spcBef>
              <a:spcAft>
                <a:spcPct val="0"/>
              </a:spcAft>
              <a:buFont typeface="Arial" charset="0"/>
              <a:buChar char="&gt;"/>
              <a:defRPr sz="1200">
                <a:solidFill>
                  <a:schemeClr val="tx1"/>
                </a:solidFill>
                <a:latin typeface="+mn-lt"/>
                <a:ea typeface="+mn-ea"/>
              </a:defRPr>
            </a:lvl5pPr>
            <a:lvl6pPr marL="1246188" indent="-209550" algn="l" rtl="0" fontAlgn="base">
              <a:spcBef>
                <a:spcPct val="0"/>
              </a:spcBef>
              <a:spcAft>
                <a:spcPct val="0"/>
              </a:spcAft>
              <a:buFont typeface="Arial" charset="0"/>
              <a:buChar char="&gt;"/>
              <a:defRPr sz="1200">
                <a:solidFill>
                  <a:schemeClr val="tx1"/>
                </a:solidFill>
                <a:latin typeface="+mn-lt"/>
                <a:ea typeface="+mn-ea"/>
              </a:defRPr>
            </a:lvl6pPr>
            <a:lvl7pPr marL="1703388" indent="-209550" algn="l" rtl="0" fontAlgn="base">
              <a:spcBef>
                <a:spcPct val="0"/>
              </a:spcBef>
              <a:spcAft>
                <a:spcPct val="0"/>
              </a:spcAft>
              <a:buFont typeface="Arial" charset="0"/>
              <a:buChar char="&gt;"/>
              <a:defRPr sz="1200">
                <a:solidFill>
                  <a:schemeClr val="tx1"/>
                </a:solidFill>
                <a:latin typeface="+mn-lt"/>
                <a:ea typeface="+mn-ea"/>
              </a:defRPr>
            </a:lvl7pPr>
            <a:lvl8pPr marL="2160588" indent="-209550" algn="l" rtl="0" fontAlgn="base">
              <a:spcBef>
                <a:spcPct val="0"/>
              </a:spcBef>
              <a:spcAft>
                <a:spcPct val="0"/>
              </a:spcAft>
              <a:buFont typeface="Arial" charset="0"/>
              <a:buChar char="&gt;"/>
              <a:defRPr sz="1200">
                <a:solidFill>
                  <a:schemeClr val="tx1"/>
                </a:solidFill>
                <a:latin typeface="+mn-lt"/>
                <a:ea typeface="+mn-ea"/>
              </a:defRPr>
            </a:lvl8pPr>
            <a:lvl9pPr marL="2617788" indent="-209550" algn="l" rtl="0" fontAlgn="base">
              <a:spcBef>
                <a:spcPct val="0"/>
              </a:spcBef>
              <a:spcAft>
                <a:spcPct val="0"/>
              </a:spcAft>
              <a:buFont typeface="Arial" charset="0"/>
              <a:buChar char="&gt;"/>
              <a:defRPr sz="1200">
                <a:solidFill>
                  <a:schemeClr val="tx1"/>
                </a:solidFill>
                <a:latin typeface="+mn-lt"/>
                <a:ea typeface="+mn-ea"/>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dirty="0" smtClean="0">
                <a:ln>
                  <a:noFill/>
                </a:ln>
                <a:solidFill>
                  <a:srgbClr val="000000"/>
                </a:solidFill>
                <a:effectLst/>
                <a:uLnTx/>
                <a:uFillTx/>
                <a:latin typeface="Arial"/>
                <a:ea typeface="ＭＳ Ｐゴシック"/>
              </a:rPr>
              <a:t>Grattan Colour</a:t>
            </a:r>
            <a:r>
              <a:rPr kumimoji="0" lang="en-US" altLang="en-US" sz="1600" b="1" i="0" u="none" strike="noStrike" kern="0" cap="none" spc="0" normalizeH="0" noProof="0" dirty="0" smtClean="0">
                <a:ln>
                  <a:noFill/>
                </a:ln>
                <a:solidFill>
                  <a:srgbClr val="000000"/>
                </a:solidFill>
                <a:effectLst/>
                <a:uLnTx/>
                <a:uFillTx/>
                <a:latin typeface="Arial"/>
                <a:ea typeface="ＭＳ Ｐゴシック"/>
              </a:rPr>
              <a:t> Scheme RGB</a:t>
            </a:r>
            <a:endParaRPr kumimoji="0" lang="en-AU" altLang="en-US" sz="1600" b="1" i="0" u="none" strike="noStrike" kern="0" cap="none" spc="0" normalizeH="0" baseline="0" noProof="0" dirty="0" smtClean="0">
              <a:ln>
                <a:noFill/>
              </a:ln>
              <a:solidFill>
                <a:srgbClr val="000000"/>
              </a:solidFill>
              <a:effectLst/>
              <a:uLnTx/>
              <a:uFillTx/>
              <a:latin typeface="Arial"/>
              <a:ea typeface="ＭＳ Ｐゴシック"/>
            </a:endParaRPr>
          </a:p>
        </p:txBody>
      </p:sp>
      <p:sp>
        <p:nvSpPr>
          <p:cNvPr id="119" name="Oval 4"/>
          <p:cNvSpPr>
            <a:spLocks noChangeArrowheads="1"/>
          </p:cNvSpPr>
          <p:nvPr/>
        </p:nvSpPr>
        <p:spPr bwMode="auto">
          <a:xfrm>
            <a:off x="3748088" y="1399603"/>
            <a:ext cx="1073150" cy="990600"/>
          </a:xfrm>
          <a:prstGeom prst="ellipse">
            <a:avLst/>
          </a:prstGeom>
          <a:solidFill>
            <a:srgbClr val="F68B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0" name="Oval 5"/>
          <p:cNvSpPr>
            <a:spLocks noChangeArrowheads="1"/>
          </p:cNvSpPr>
          <p:nvPr/>
        </p:nvSpPr>
        <p:spPr bwMode="auto">
          <a:xfrm>
            <a:off x="2393950" y="1399603"/>
            <a:ext cx="1073150" cy="990600"/>
          </a:xfrm>
          <a:prstGeom prst="ellipse">
            <a:avLst/>
          </a:prstGeom>
          <a:solidFill>
            <a:srgbClr val="FEC35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1" name="Oval 6"/>
          <p:cNvSpPr>
            <a:spLocks noChangeArrowheads="1"/>
          </p:cNvSpPr>
          <p:nvPr/>
        </p:nvSpPr>
        <p:spPr bwMode="auto">
          <a:xfrm>
            <a:off x="5083175" y="1399603"/>
            <a:ext cx="1073150" cy="990600"/>
          </a:xfrm>
          <a:prstGeom prst="ellipse">
            <a:avLst/>
          </a:prstGeom>
          <a:solidFill>
            <a:srgbClr val="D4582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2" name="Oval 7"/>
          <p:cNvSpPr>
            <a:spLocks noChangeArrowheads="1"/>
          </p:cNvSpPr>
          <p:nvPr/>
        </p:nvSpPr>
        <p:spPr bwMode="auto">
          <a:xfrm>
            <a:off x="6421438" y="1399603"/>
            <a:ext cx="1073150" cy="990600"/>
          </a:xfrm>
          <a:prstGeom prst="ellipse">
            <a:avLst/>
          </a:prstGeom>
          <a:solidFill>
            <a:srgbClr val="A022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3" name="Oval 8"/>
          <p:cNvSpPr>
            <a:spLocks noChangeArrowheads="1"/>
          </p:cNvSpPr>
          <p:nvPr/>
        </p:nvSpPr>
        <p:spPr bwMode="auto">
          <a:xfrm>
            <a:off x="7759700" y="1399603"/>
            <a:ext cx="1073150" cy="990600"/>
          </a:xfrm>
          <a:prstGeom prst="ellipse">
            <a:avLst/>
          </a:prstGeom>
          <a:solidFill>
            <a:srgbClr val="62121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4" name="Oval 9"/>
          <p:cNvSpPr>
            <a:spLocks noChangeArrowheads="1"/>
          </p:cNvSpPr>
          <p:nvPr/>
        </p:nvSpPr>
        <p:spPr bwMode="auto">
          <a:xfrm>
            <a:off x="1073150" y="1399603"/>
            <a:ext cx="1073150" cy="990600"/>
          </a:xfrm>
          <a:prstGeom prst="ellipse">
            <a:avLst/>
          </a:prstGeom>
          <a:solidFill>
            <a:srgbClr val="FFE0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5" name="Oval 10"/>
          <p:cNvSpPr>
            <a:spLocks noChangeArrowheads="1"/>
          </p:cNvSpPr>
          <p:nvPr/>
        </p:nvSpPr>
        <p:spPr bwMode="auto">
          <a:xfrm>
            <a:off x="3763963" y="3023615"/>
            <a:ext cx="1073150" cy="990600"/>
          </a:xfrm>
          <a:prstGeom prst="ellipse">
            <a:avLst/>
          </a:prstGeom>
          <a:solidFill>
            <a:srgbClr val="82828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6" name="Oval 11"/>
          <p:cNvSpPr>
            <a:spLocks noChangeArrowheads="1"/>
          </p:cNvSpPr>
          <p:nvPr/>
        </p:nvSpPr>
        <p:spPr bwMode="auto">
          <a:xfrm>
            <a:off x="2411413" y="3023615"/>
            <a:ext cx="1073150" cy="990600"/>
          </a:xfrm>
          <a:prstGeom prst="ellipse">
            <a:avLst/>
          </a:pr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7" name="Oval 12"/>
          <p:cNvSpPr>
            <a:spLocks noChangeArrowheads="1"/>
          </p:cNvSpPr>
          <p:nvPr/>
        </p:nvSpPr>
        <p:spPr bwMode="auto">
          <a:xfrm>
            <a:off x="5100638" y="3023615"/>
            <a:ext cx="1073150" cy="990600"/>
          </a:xfrm>
          <a:prstGeom prst="ellipse">
            <a:avLst/>
          </a:pr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8" name="Oval 13"/>
          <p:cNvSpPr>
            <a:spLocks noChangeArrowheads="1"/>
          </p:cNvSpPr>
          <p:nvPr/>
        </p:nvSpPr>
        <p:spPr bwMode="auto">
          <a:xfrm>
            <a:off x="6438900" y="3023615"/>
            <a:ext cx="1073150" cy="990600"/>
          </a:xfrm>
          <a:prstGeom prst="ellipse">
            <a:avLst/>
          </a:pr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29" name="Oval 14"/>
          <p:cNvSpPr>
            <a:spLocks noChangeArrowheads="1"/>
          </p:cNvSpPr>
          <p:nvPr/>
        </p:nvSpPr>
        <p:spPr bwMode="auto">
          <a:xfrm>
            <a:off x="7759700" y="3023615"/>
            <a:ext cx="1073150" cy="9906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0" name="Oval 15"/>
          <p:cNvSpPr>
            <a:spLocks noChangeArrowheads="1"/>
          </p:cNvSpPr>
          <p:nvPr/>
        </p:nvSpPr>
        <p:spPr bwMode="auto">
          <a:xfrm>
            <a:off x="1090613" y="3023615"/>
            <a:ext cx="1073150" cy="990600"/>
          </a:xfrm>
          <a:prstGeom prst="ellipse">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1" name="Oval 19"/>
          <p:cNvSpPr>
            <a:spLocks noChangeArrowheads="1"/>
          </p:cNvSpPr>
          <p:nvPr/>
        </p:nvSpPr>
        <p:spPr bwMode="auto">
          <a:xfrm>
            <a:off x="2411413" y="5110163"/>
            <a:ext cx="1073150" cy="990600"/>
          </a:xfrm>
          <a:prstGeom prst="ellipse">
            <a:avLst/>
          </a:prstGeom>
          <a:solidFill>
            <a:srgbClr val="6A737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2" name="Oval 20"/>
          <p:cNvSpPr>
            <a:spLocks noChangeArrowheads="1"/>
          </p:cNvSpPr>
          <p:nvPr/>
        </p:nvSpPr>
        <p:spPr bwMode="auto">
          <a:xfrm>
            <a:off x="1090613" y="5110163"/>
            <a:ext cx="1073150" cy="990600"/>
          </a:xfrm>
          <a:prstGeom prst="ellipse">
            <a:avLst/>
          </a:prstGeom>
          <a:solidFill>
            <a:srgbClr val="F390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33" name="Rectangle 22"/>
          <p:cNvSpPr>
            <a:spLocks noChangeArrowheads="1"/>
          </p:cNvSpPr>
          <p:nvPr/>
        </p:nvSpPr>
        <p:spPr bwMode="auto">
          <a:xfrm>
            <a:off x="631825" y="4782565"/>
            <a:ext cx="287739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smtClean="0">
                <a:ln>
                  <a:noFill/>
                </a:ln>
                <a:solidFill>
                  <a:srgbClr val="000000"/>
                </a:solidFill>
                <a:effectLst/>
                <a:uLnTx/>
                <a:uFillTx/>
                <a:latin typeface="Arial" charset="0"/>
                <a:ea typeface="ＭＳ Ｐゴシック" charset="-128"/>
              </a:rPr>
              <a:t>Grattan Official Logo </a:t>
            </a:r>
            <a:r>
              <a:rPr kumimoji="0" lang="en-US" altLang="en-US" sz="1600" b="1" i="0" u="none" strike="noStrike" kern="0" cap="none" spc="0" normalizeH="0" baseline="0" noProof="0" dirty="0" err="1" smtClean="0">
                <a:ln>
                  <a:noFill/>
                </a:ln>
                <a:solidFill>
                  <a:srgbClr val="000000"/>
                </a:solidFill>
                <a:effectLst/>
                <a:uLnTx/>
                <a:uFillTx/>
                <a:latin typeface="Arial" charset="0"/>
                <a:ea typeface="ＭＳ Ｐゴシック" charset="-128"/>
              </a:rPr>
              <a:t>Colours</a:t>
            </a:r>
            <a:endParaRPr kumimoji="0" lang="en-AU" altLang="en-US" sz="1600" b="1" i="0" u="none" strike="noStrike" kern="0" cap="none" spc="0" normalizeH="0" baseline="0" noProof="0" dirty="0" smtClean="0">
              <a:ln>
                <a:noFill/>
              </a:ln>
              <a:solidFill>
                <a:srgbClr val="000000"/>
              </a:solidFill>
              <a:effectLst/>
              <a:uLnTx/>
              <a:uFillTx/>
              <a:latin typeface="Arial" charset="0"/>
              <a:ea typeface="ＭＳ Ｐゴシック" charset="-128"/>
            </a:endParaRPr>
          </a:p>
        </p:txBody>
      </p:sp>
      <p:sp>
        <p:nvSpPr>
          <p:cNvPr id="134" name="Text Box 23"/>
          <p:cNvSpPr txBox="1">
            <a:spLocks noChangeArrowheads="1"/>
          </p:cNvSpPr>
          <p:nvPr/>
        </p:nvSpPr>
        <p:spPr bwMode="auto">
          <a:xfrm>
            <a:off x="1303338" y="6129338"/>
            <a:ext cx="5984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dirty="0" smtClean="0">
                <a:ln>
                  <a:noFill/>
                </a:ln>
                <a:solidFill>
                  <a:srgbClr val="FF0000"/>
                </a:solidFill>
                <a:effectLst/>
                <a:uLnTx/>
                <a:uFillTx/>
                <a:latin typeface="Arial" charset="0"/>
                <a:ea typeface="ＭＳ Ｐゴシック" charset="-128"/>
              </a:rPr>
              <a:t>R = 243</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dirty="0" smtClean="0">
                <a:ln>
                  <a:noFill/>
                </a:ln>
                <a:solidFill>
                  <a:srgbClr val="33CC33"/>
                </a:solidFill>
                <a:effectLst/>
                <a:uLnTx/>
                <a:uFillTx/>
                <a:latin typeface="Arial" charset="0"/>
                <a:ea typeface="ＭＳ Ｐゴシック" charset="-128"/>
              </a:rPr>
              <a:t>G = 144</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dirty="0" smtClean="0">
                <a:ln>
                  <a:noFill/>
                </a:ln>
                <a:solidFill>
                  <a:srgbClr val="0066FF"/>
                </a:solidFill>
                <a:effectLst/>
                <a:uLnTx/>
                <a:uFillTx/>
                <a:latin typeface="Arial" charset="0"/>
                <a:ea typeface="ＭＳ Ｐゴシック" charset="-128"/>
              </a:rPr>
              <a:t>B = 29</a:t>
            </a:r>
            <a:endParaRPr kumimoji="0" lang="en-AU" altLang="en-US" sz="800" b="1" i="0" u="none" strike="noStrike" kern="0" cap="none" spc="0" normalizeH="0" baseline="0" noProof="0" dirty="0" smtClean="0">
              <a:ln>
                <a:noFill/>
              </a:ln>
              <a:solidFill>
                <a:srgbClr val="0066FF"/>
              </a:solidFill>
              <a:effectLst/>
              <a:uLnTx/>
              <a:uFillTx/>
              <a:latin typeface="Arial" charset="0"/>
              <a:ea typeface="ＭＳ Ｐゴシック" charset="-128"/>
            </a:endParaRPr>
          </a:p>
        </p:txBody>
      </p:sp>
      <p:sp>
        <p:nvSpPr>
          <p:cNvPr id="135" name="Text Box 25"/>
          <p:cNvSpPr txBox="1">
            <a:spLocks noChangeArrowheads="1"/>
          </p:cNvSpPr>
          <p:nvPr/>
        </p:nvSpPr>
        <p:spPr bwMode="auto">
          <a:xfrm>
            <a:off x="2660650" y="6129338"/>
            <a:ext cx="5984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106</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115</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123</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36" name="Text Box 32"/>
          <p:cNvSpPr txBox="1">
            <a:spLocks noChangeArrowheads="1"/>
          </p:cNvSpPr>
          <p:nvPr/>
        </p:nvSpPr>
        <p:spPr bwMode="auto">
          <a:xfrm>
            <a:off x="2624138" y="4085653"/>
            <a:ext cx="5984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174</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174</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174</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37" name="Text Box 33"/>
          <p:cNvSpPr txBox="1">
            <a:spLocks noChangeArrowheads="1"/>
          </p:cNvSpPr>
          <p:nvPr/>
        </p:nvSpPr>
        <p:spPr bwMode="auto">
          <a:xfrm>
            <a:off x="4010025" y="4085653"/>
            <a:ext cx="5984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130</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130</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130</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38" name="Text Box 34"/>
          <p:cNvSpPr txBox="1">
            <a:spLocks noChangeArrowheads="1"/>
          </p:cNvSpPr>
          <p:nvPr/>
        </p:nvSpPr>
        <p:spPr bwMode="auto">
          <a:xfrm>
            <a:off x="5313363" y="4085653"/>
            <a:ext cx="5984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87</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87</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87</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39" name="Text Box 35"/>
          <p:cNvSpPr txBox="1">
            <a:spLocks noChangeArrowheads="1"/>
          </p:cNvSpPr>
          <p:nvPr/>
        </p:nvSpPr>
        <p:spPr bwMode="auto">
          <a:xfrm>
            <a:off x="6670675" y="4085653"/>
            <a:ext cx="5984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43</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43</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43</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40" name="Text Box 36"/>
          <p:cNvSpPr txBox="1">
            <a:spLocks noChangeArrowheads="1"/>
          </p:cNvSpPr>
          <p:nvPr/>
        </p:nvSpPr>
        <p:spPr bwMode="auto">
          <a:xfrm>
            <a:off x="8010525" y="4085653"/>
            <a:ext cx="5984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0</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0</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0</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41" name="Text Box 37"/>
          <p:cNvSpPr txBox="1">
            <a:spLocks noChangeArrowheads="1"/>
          </p:cNvSpPr>
          <p:nvPr/>
        </p:nvSpPr>
        <p:spPr bwMode="auto">
          <a:xfrm>
            <a:off x="1338263" y="4085653"/>
            <a:ext cx="5984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217</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217</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217</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42" name="Text Box 38"/>
          <p:cNvSpPr txBox="1">
            <a:spLocks noChangeArrowheads="1"/>
          </p:cNvSpPr>
          <p:nvPr/>
        </p:nvSpPr>
        <p:spPr bwMode="auto">
          <a:xfrm>
            <a:off x="2624138" y="2418778"/>
            <a:ext cx="5984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255</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195</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90</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43" name="Text Box 39"/>
          <p:cNvSpPr txBox="1">
            <a:spLocks noChangeArrowheads="1"/>
          </p:cNvSpPr>
          <p:nvPr/>
        </p:nvSpPr>
        <p:spPr bwMode="auto">
          <a:xfrm>
            <a:off x="4010025" y="2418778"/>
            <a:ext cx="5984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246</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139</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51</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44" name="Text Box 40"/>
          <p:cNvSpPr txBox="1">
            <a:spLocks noChangeArrowheads="1"/>
          </p:cNvSpPr>
          <p:nvPr/>
        </p:nvSpPr>
        <p:spPr bwMode="auto">
          <a:xfrm>
            <a:off x="5313363" y="2418778"/>
            <a:ext cx="5984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212</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88</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42</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45" name="Text Box 41"/>
          <p:cNvSpPr txBox="1">
            <a:spLocks noChangeArrowheads="1"/>
          </p:cNvSpPr>
          <p:nvPr/>
        </p:nvSpPr>
        <p:spPr bwMode="auto">
          <a:xfrm>
            <a:off x="6670675" y="2418778"/>
            <a:ext cx="5984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160</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34</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38</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46" name="Text Box 42"/>
          <p:cNvSpPr txBox="1">
            <a:spLocks noChangeArrowheads="1"/>
          </p:cNvSpPr>
          <p:nvPr/>
        </p:nvSpPr>
        <p:spPr bwMode="auto">
          <a:xfrm>
            <a:off x="8010525" y="2418778"/>
            <a:ext cx="598488"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98</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18</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20</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47" name="Text Box 43"/>
          <p:cNvSpPr txBox="1">
            <a:spLocks noChangeArrowheads="1"/>
          </p:cNvSpPr>
          <p:nvPr/>
        </p:nvSpPr>
        <p:spPr bwMode="auto">
          <a:xfrm>
            <a:off x="1338263" y="2418778"/>
            <a:ext cx="5984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FF0000"/>
                </a:solidFill>
                <a:effectLst/>
                <a:uLnTx/>
                <a:uFillTx/>
                <a:latin typeface="Arial" charset="0"/>
                <a:ea typeface="ＭＳ Ｐゴシック" charset="-128"/>
              </a:rPr>
              <a:t>R = 255</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33CC33"/>
                </a:solidFill>
                <a:effectLst/>
                <a:uLnTx/>
                <a:uFillTx/>
                <a:latin typeface="Arial" charset="0"/>
                <a:ea typeface="ＭＳ Ｐゴシック" charset="-128"/>
              </a:rPr>
              <a:t>G = 224</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smtClean="0">
                <a:ln>
                  <a:noFill/>
                </a:ln>
                <a:solidFill>
                  <a:srgbClr val="0066FF"/>
                </a:solidFill>
                <a:effectLst/>
                <a:uLnTx/>
                <a:uFillTx/>
                <a:latin typeface="Arial" charset="0"/>
                <a:ea typeface="ＭＳ Ｐゴシック" charset="-128"/>
              </a:rPr>
              <a:t>B = 127</a:t>
            </a:r>
            <a:endParaRPr kumimoji="0" lang="en-AU" altLang="en-US" sz="800" b="1" i="0" u="none" strike="noStrike" kern="0" cap="none" spc="0" normalizeH="0" baseline="0" noProof="0" smtClean="0">
              <a:ln>
                <a:noFill/>
              </a:ln>
              <a:solidFill>
                <a:srgbClr val="0066FF"/>
              </a:solidFill>
              <a:effectLst/>
              <a:uLnTx/>
              <a:uFillTx/>
              <a:latin typeface="Arial" charset="0"/>
              <a:ea typeface="ＭＳ Ｐゴシック" charset="-128"/>
            </a:endParaRPr>
          </a:p>
        </p:txBody>
      </p:sp>
      <p:sp>
        <p:nvSpPr>
          <p:cNvPr id="150" name="Rectangle 22"/>
          <p:cNvSpPr>
            <a:spLocks noChangeArrowheads="1"/>
          </p:cNvSpPr>
          <p:nvPr/>
        </p:nvSpPr>
        <p:spPr bwMode="auto">
          <a:xfrm>
            <a:off x="4880992" y="4782565"/>
            <a:ext cx="23564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smtClean="0">
                <a:ln>
                  <a:noFill/>
                </a:ln>
                <a:solidFill>
                  <a:srgbClr val="000000"/>
                </a:solidFill>
                <a:effectLst/>
                <a:uLnTx/>
                <a:uFillTx/>
                <a:latin typeface="Arial" charset="0"/>
                <a:ea typeface="ＭＳ Ｐゴシック" charset="-128"/>
              </a:rPr>
              <a:t>Box Background</a:t>
            </a:r>
            <a:r>
              <a:rPr kumimoji="0" lang="en-US" altLang="en-US" sz="1600" b="1" i="0" u="none" strike="noStrike" kern="0" cap="none" spc="0" normalizeH="0" noProof="0" dirty="0" smtClean="0">
                <a:ln>
                  <a:noFill/>
                </a:ln>
                <a:solidFill>
                  <a:srgbClr val="000000"/>
                </a:solidFill>
                <a:effectLst/>
                <a:uLnTx/>
                <a:uFillTx/>
                <a:latin typeface="Arial" charset="0"/>
                <a:ea typeface="ＭＳ Ｐゴシック" charset="-128"/>
              </a:rPr>
              <a:t> </a:t>
            </a:r>
            <a:r>
              <a:rPr kumimoji="0" lang="en-US" altLang="en-US" sz="1600" b="1" i="0" u="none" strike="noStrike" kern="0" cap="none" spc="0" normalizeH="0" baseline="0" noProof="0" dirty="0" smtClean="0">
                <a:ln>
                  <a:noFill/>
                </a:ln>
                <a:solidFill>
                  <a:srgbClr val="000000"/>
                </a:solidFill>
                <a:effectLst/>
                <a:uLnTx/>
                <a:uFillTx/>
                <a:latin typeface="Arial" charset="0"/>
                <a:ea typeface="ＭＳ Ｐゴシック" charset="-128"/>
              </a:rPr>
              <a:t>Colour</a:t>
            </a:r>
            <a:endParaRPr kumimoji="0" lang="en-AU" altLang="en-US" sz="1600" b="1" i="0" u="none" strike="noStrike" kern="0" cap="none" spc="0" normalizeH="0" baseline="0" noProof="0" dirty="0" smtClean="0">
              <a:ln>
                <a:noFill/>
              </a:ln>
              <a:solidFill>
                <a:srgbClr val="000000"/>
              </a:solidFill>
              <a:effectLst/>
              <a:uLnTx/>
              <a:uFillTx/>
              <a:latin typeface="Arial" charset="0"/>
              <a:ea typeface="ＭＳ Ｐゴシック" charset="-128"/>
            </a:endParaRPr>
          </a:p>
        </p:txBody>
      </p:sp>
      <p:sp>
        <p:nvSpPr>
          <p:cNvPr id="151" name="Oval 20"/>
          <p:cNvSpPr>
            <a:spLocks noChangeArrowheads="1"/>
          </p:cNvSpPr>
          <p:nvPr/>
        </p:nvSpPr>
        <p:spPr bwMode="auto">
          <a:xfrm>
            <a:off x="5320010" y="5110163"/>
            <a:ext cx="1073150" cy="990600"/>
          </a:xfrm>
          <a:prstGeom prst="ellipse">
            <a:avLst/>
          </a:prstGeom>
          <a:solidFill>
            <a:srgbClr val="FEF0DE"/>
          </a:solidFill>
          <a:ln>
            <a:noFill/>
          </a:ln>
        </p:spPr>
        <p:txBody>
          <a:bodyPr wrap="none" anchor="ct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smtClean="0">
              <a:ln>
                <a:noFill/>
              </a:ln>
              <a:solidFill>
                <a:srgbClr val="000000"/>
              </a:solidFill>
              <a:effectLst/>
              <a:uLnTx/>
              <a:uFillTx/>
              <a:latin typeface="Arial" charset="0"/>
              <a:ea typeface="ＭＳ Ｐゴシック" charset="-128"/>
            </a:endParaRPr>
          </a:p>
        </p:txBody>
      </p:sp>
      <p:sp>
        <p:nvSpPr>
          <p:cNvPr id="152" name="Text Box 23"/>
          <p:cNvSpPr txBox="1">
            <a:spLocks noChangeArrowheads="1"/>
          </p:cNvSpPr>
          <p:nvPr/>
        </p:nvSpPr>
        <p:spPr bwMode="auto">
          <a:xfrm>
            <a:off x="5532735" y="6129338"/>
            <a:ext cx="598487"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dirty="0" smtClean="0">
                <a:ln>
                  <a:noFill/>
                </a:ln>
                <a:solidFill>
                  <a:srgbClr val="FF0000"/>
                </a:solidFill>
                <a:effectLst/>
                <a:uLnTx/>
                <a:uFillTx/>
                <a:latin typeface="Arial" charset="0"/>
                <a:ea typeface="ＭＳ Ｐゴシック" charset="-128"/>
              </a:rPr>
              <a:t>R = 254</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dirty="0" smtClean="0">
                <a:ln>
                  <a:noFill/>
                </a:ln>
                <a:solidFill>
                  <a:srgbClr val="33CC33"/>
                </a:solidFill>
                <a:effectLst/>
                <a:uLnTx/>
                <a:uFillTx/>
                <a:latin typeface="Arial" charset="0"/>
                <a:ea typeface="ＭＳ Ｐゴシック" charset="-128"/>
              </a:rPr>
              <a:t>G = 240</a:t>
            </a:r>
          </a:p>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en-US" sz="800" b="1" i="0" u="none" strike="noStrike" kern="0" cap="none" spc="0" normalizeH="0" baseline="0" noProof="0" dirty="0" smtClean="0">
                <a:ln>
                  <a:noFill/>
                </a:ln>
                <a:solidFill>
                  <a:srgbClr val="0066FF"/>
                </a:solidFill>
                <a:effectLst/>
                <a:uLnTx/>
                <a:uFillTx/>
                <a:latin typeface="Arial" charset="0"/>
                <a:ea typeface="ＭＳ Ｐゴシック" charset="-128"/>
              </a:rPr>
              <a:t>B = 222</a:t>
            </a:r>
            <a:endParaRPr kumimoji="0" lang="en-AU" altLang="en-US" sz="800" b="1" i="0" u="none" strike="noStrike" kern="0" cap="none" spc="0" normalizeH="0" baseline="0" noProof="0" dirty="0" smtClean="0">
              <a:ln>
                <a:noFill/>
              </a:ln>
              <a:solidFill>
                <a:srgbClr val="0066FF"/>
              </a:solidFill>
              <a:effectLst/>
              <a:uLnTx/>
              <a:uFillTx/>
              <a:latin typeface="Arial" charset="0"/>
              <a:ea typeface="ＭＳ Ｐゴシック" charset="-128"/>
            </a:endParaRPr>
          </a:p>
        </p:txBody>
      </p:sp>
      <p:cxnSp>
        <p:nvCxnSpPr>
          <p:cNvPr id="153" name="Straight Connector 152"/>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26608352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72268"/>
            <a:ext cx="3590727" cy="369332"/>
          </a:xfrm>
        </p:spPr>
        <p:txBody>
          <a:bodyPr wrap="none" lIns="0" tIns="0" rIns="0" bIns="0">
            <a:spAutoFit/>
          </a:bodyPr>
          <a:lstStyle/>
          <a:p>
            <a:r>
              <a:rPr lang="en-AU" sz="2400" dirty="0"/>
              <a:t>Making charts replicable</a:t>
            </a:r>
          </a:p>
        </p:txBody>
      </p:sp>
      <p:sp>
        <p:nvSpPr>
          <p:cNvPr id="3" name="Content Placeholder 2"/>
          <p:cNvSpPr>
            <a:spLocks noGrp="1"/>
          </p:cNvSpPr>
          <p:nvPr>
            <p:ph idx="1"/>
          </p:nvPr>
        </p:nvSpPr>
        <p:spPr>
          <a:xfrm>
            <a:off x="498232" y="1076324"/>
            <a:ext cx="8642349" cy="5593036"/>
          </a:xfrm>
        </p:spPr>
        <p:txBody>
          <a:bodyPr/>
          <a:lstStyle/>
          <a:p>
            <a:pPr marL="285750" indent="-285750">
              <a:lnSpc>
                <a:spcPct val="130000"/>
              </a:lnSpc>
              <a:spcAft>
                <a:spcPts val="600"/>
              </a:spcAft>
              <a:buFont typeface="Arial" panose="020B0604020202020204" pitchFamily="34" charset="0"/>
              <a:buChar char="•"/>
            </a:pPr>
            <a:r>
              <a:rPr lang="en-AU" sz="1600" dirty="0" smtClean="0"/>
              <a:t>many Grattan charts are used in multiple reports and presentations; it should be easy for someone else to edit your chart in PowerPoint if you get hit by a bus</a:t>
            </a:r>
          </a:p>
          <a:p>
            <a:pPr marL="285750" indent="-285750">
              <a:lnSpc>
                <a:spcPct val="130000"/>
              </a:lnSpc>
              <a:spcAft>
                <a:spcPts val="600"/>
              </a:spcAft>
              <a:buFont typeface="Arial" panose="020B0604020202020204" pitchFamily="34" charset="0"/>
              <a:buChar char="•"/>
            </a:pPr>
            <a:r>
              <a:rPr lang="en-AU" sz="1600" dirty="0" smtClean="0"/>
              <a:t>all Grattan charts should be checked by someone external to the program before publication, as part of the quality control process. The ‘notes’ below each slide should provide the reviewer with all necessary information:</a:t>
            </a:r>
          </a:p>
          <a:p>
            <a:pPr marL="465138" lvl="1" indent="-285750">
              <a:lnSpc>
                <a:spcPct val="130000"/>
              </a:lnSpc>
              <a:spcAft>
                <a:spcPts val="600"/>
              </a:spcAft>
              <a:buFont typeface="Arial" panose="020B0604020202020204" pitchFamily="34" charset="0"/>
              <a:buChar char="–"/>
            </a:pPr>
            <a:r>
              <a:rPr lang="en-AU" sz="1600" b="1" dirty="0" smtClean="0"/>
              <a:t>chart </a:t>
            </a:r>
            <a:r>
              <a:rPr lang="en-AU" sz="1600" b="1" dirty="0"/>
              <a:t>title, units, data sources (with </a:t>
            </a:r>
            <a:r>
              <a:rPr lang="en-AU" sz="1600" b="1" dirty="0" err="1"/>
              <a:t>url</a:t>
            </a:r>
            <a:r>
              <a:rPr lang="en-AU" sz="1600" b="1" dirty="0"/>
              <a:t>), file path of analysis (ideally on the S drive so that anyone within Grattan can access it), and any additional information that the reader should be aware of</a:t>
            </a:r>
          </a:p>
          <a:p>
            <a:pPr marL="285750" indent="-285750">
              <a:lnSpc>
                <a:spcPct val="130000"/>
              </a:lnSpc>
              <a:spcAft>
                <a:spcPts val="600"/>
              </a:spcAft>
              <a:buFont typeface="Arial" panose="020B0604020202020204" pitchFamily="34" charset="0"/>
              <a:buChar char="•"/>
            </a:pPr>
            <a:r>
              <a:rPr lang="en-AU" sz="1600" dirty="0" smtClean="0"/>
              <a:t>rather than linking your chart directly to a spreadsheet containing your analysis, data should be copied and pasted into the spreadsheet that appears when you right click on a chart and select ‘edit data’. This ensures that the link to the data is not lost when the chart file is saved in a different location</a:t>
            </a:r>
          </a:p>
          <a:p>
            <a:pPr marL="285750" indent="-285750">
              <a:lnSpc>
                <a:spcPct val="130000"/>
              </a:lnSpc>
              <a:spcAft>
                <a:spcPts val="600"/>
              </a:spcAft>
              <a:buFont typeface="Arial" panose="020B0604020202020204" pitchFamily="34" charset="0"/>
              <a:buChar char="•"/>
            </a:pPr>
            <a:r>
              <a:rPr lang="en-AU" sz="1600" dirty="0" smtClean="0"/>
              <a:t>after report publication, all chart data (not analysis) should be saved in an Excel file to be uploaded to the Grattan website, so that all charts can be replicated (by anyone within or outside Grattan). A template for this file can </a:t>
            </a:r>
            <a:r>
              <a:rPr lang="en-AU" sz="1600" dirty="0"/>
              <a:t>be found at: S:\Templates\Chart data </a:t>
            </a:r>
            <a:r>
              <a:rPr lang="en-AU" sz="1600" dirty="0" smtClean="0"/>
              <a:t>template\</a:t>
            </a:r>
            <a:endParaRPr lang="en-AU" sz="1600" dirty="0"/>
          </a:p>
        </p:txBody>
      </p:sp>
      <p:pic>
        <p:nvPicPr>
          <p:cNvPr id="5" name="Picture 8" descr="GrattanLogo"/>
          <p:cNvPicPr>
            <a:picLocks noChangeAspect="1" noChangeArrowheads="1"/>
          </p:cNvPicPr>
          <p:nvPr/>
        </p:nvPicPr>
        <p:blipFill>
          <a:blip r:embed="rId2"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35117405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34" y="572268"/>
            <a:ext cx="2531142" cy="369332"/>
          </a:xfrm>
        </p:spPr>
        <p:txBody>
          <a:bodyPr wrap="none" lIns="0" tIns="0" rIns="0" bIns="0">
            <a:spAutoFit/>
          </a:bodyPr>
          <a:lstStyle/>
          <a:p>
            <a:r>
              <a:rPr lang="en-AU" sz="2400" dirty="0"/>
              <a:t>Bar/column chart</a:t>
            </a:r>
          </a:p>
        </p:txBody>
      </p:sp>
      <p:sp>
        <p:nvSpPr>
          <p:cNvPr id="3" name="Content Placeholder 2"/>
          <p:cNvSpPr>
            <a:spLocks noGrp="1"/>
          </p:cNvSpPr>
          <p:nvPr>
            <p:ph idx="1"/>
          </p:nvPr>
        </p:nvSpPr>
        <p:spPr>
          <a:xfrm>
            <a:off x="498232" y="1076324"/>
            <a:ext cx="8642349" cy="5305004"/>
          </a:xfrm>
        </p:spPr>
        <p:txBody>
          <a:bodyPr/>
          <a:lstStyle/>
          <a:p>
            <a:pPr marL="285750" indent="-285750">
              <a:lnSpc>
                <a:spcPct val="130000"/>
              </a:lnSpc>
              <a:spcAft>
                <a:spcPts val="600"/>
              </a:spcAft>
              <a:buFont typeface="Arial" panose="020B0604020202020204" pitchFamily="34" charset="0"/>
              <a:buChar char="•"/>
            </a:pPr>
            <a:r>
              <a:rPr lang="en-AU" sz="1600" dirty="0"/>
              <a:t>useful for displaying data across different categories (e.g. states, cities, age groups)</a:t>
            </a:r>
          </a:p>
          <a:p>
            <a:pPr marL="285750" indent="-285750">
              <a:lnSpc>
                <a:spcPct val="130000"/>
              </a:lnSpc>
              <a:spcAft>
                <a:spcPts val="600"/>
              </a:spcAft>
              <a:buFont typeface="Arial" panose="020B0604020202020204" pitchFamily="34" charset="0"/>
              <a:buChar char="•"/>
            </a:pPr>
            <a:r>
              <a:rPr lang="en-AU" sz="1600" dirty="0"/>
              <a:t>can be used for time-series data when measuring </a:t>
            </a:r>
            <a:r>
              <a:rPr lang="en-AU" sz="1600" dirty="0" smtClean="0"/>
              <a:t>flows or </a:t>
            </a:r>
            <a:r>
              <a:rPr lang="en-AU" sz="1600" i="1" dirty="0" smtClean="0"/>
              <a:t>discrete time data </a:t>
            </a:r>
            <a:r>
              <a:rPr lang="en-AU" sz="1600" dirty="0"/>
              <a:t>(e.g. government spending by year, intake of international students by year)</a:t>
            </a:r>
          </a:p>
          <a:p>
            <a:pPr marL="285750" indent="-285750">
              <a:lnSpc>
                <a:spcPct val="130000"/>
              </a:lnSpc>
              <a:spcAft>
                <a:spcPts val="600"/>
              </a:spcAft>
              <a:buFont typeface="Arial" panose="020B0604020202020204" pitchFamily="34" charset="0"/>
              <a:buChar char="•"/>
            </a:pPr>
            <a:r>
              <a:rPr lang="en-AU" sz="1600" dirty="0"/>
              <a:t>vertical bars are preferred (Excel/PowerPoint refer to this as a ‘column chart’)</a:t>
            </a:r>
          </a:p>
          <a:p>
            <a:pPr marL="285750" indent="-285750">
              <a:lnSpc>
                <a:spcPct val="130000"/>
              </a:lnSpc>
              <a:spcAft>
                <a:spcPts val="600"/>
              </a:spcAft>
              <a:buFont typeface="Arial" panose="020B0604020202020204" pitchFamily="34" charset="0"/>
              <a:buChar char="•"/>
            </a:pPr>
            <a:r>
              <a:rPr lang="en-AU" sz="1600" dirty="0"/>
              <a:t>use horizontal bars when there are many categories, long category names, or positive and negative values (Excel/PowerPoint refer to this as a ‘bar chart’)</a:t>
            </a:r>
          </a:p>
          <a:p>
            <a:pPr marL="285750" indent="-285750">
              <a:lnSpc>
                <a:spcPct val="130000"/>
              </a:lnSpc>
              <a:spcAft>
                <a:spcPts val="600"/>
              </a:spcAft>
              <a:buFont typeface="Arial" panose="020B0604020202020204" pitchFamily="34" charset="0"/>
              <a:buChar char="•"/>
            </a:pPr>
            <a:r>
              <a:rPr lang="en-AU" sz="1600" dirty="0" smtClean="0"/>
              <a:t>black </a:t>
            </a:r>
            <a:r>
              <a:rPr lang="en-AU" sz="1600" dirty="0"/>
              <a:t>border around bars, </a:t>
            </a:r>
            <a:r>
              <a:rPr lang="en-AU" sz="1600" dirty="0" smtClean="0"/>
              <a:t>0.25pt</a:t>
            </a:r>
          </a:p>
          <a:p>
            <a:pPr marL="285750" indent="-285750">
              <a:lnSpc>
                <a:spcPct val="130000"/>
              </a:lnSpc>
              <a:spcAft>
                <a:spcPts val="600"/>
              </a:spcAft>
              <a:buFont typeface="Arial" panose="020B0604020202020204" pitchFamily="34" charset="0"/>
              <a:buChar char="•"/>
            </a:pPr>
            <a:r>
              <a:rPr lang="en-AU" sz="1600" dirty="0" smtClean="0"/>
              <a:t>if </a:t>
            </a:r>
            <a:r>
              <a:rPr lang="en-AU" sz="1600" dirty="0"/>
              <a:t>categories have no natural order, consider ascending/descending order by </a:t>
            </a:r>
            <a:r>
              <a:rPr lang="en-AU" sz="1600" dirty="0" smtClean="0"/>
              <a:t>values</a:t>
            </a:r>
          </a:p>
          <a:p>
            <a:pPr marL="285750" indent="-285750">
              <a:lnSpc>
                <a:spcPct val="130000"/>
              </a:lnSpc>
              <a:spcAft>
                <a:spcPts val="600"/>
              </a:spcAft>
              <a:buFont typeface="Arial" panose="020B0604020202020204" pitchFamily="34" charset="0"/>
              <a:buChar char="•"/>
            </a:pPr>
            <a:r>
              <a:rPr lang="en-AU" sz="1600" dirty="0" smtClean="0"/>
              <a:t>if multiple colours are used, these should be in from lightest to darkest (or vice versa), purely for </a:t>
            </a:r>
            <a:r>
              <a:rPr lang="en-AU" sz="1600" dirty="0" err="1" smtClean="0"/>
              <a:t>asthetics</a:t>
            </a:r>
            <a:endParaRPr lang="en-AU" sz="1600" dirty="0"/>
          </a:p>
          <a:p>
            <a:pPr marL="285750" indent="-285750">
              <a:lnSpc>
                <a:spcPct val="150000"/>
              </a:lnSpc>
              <a:buFont typeface="Arial" panose="020B0604020202020204" pitchFamily="34" charset="0"/>
              <a:buChar char="•"/>
            </a:pPr>
            <a:endParaRPr lang="en-AU" sz="1600" dirty="0"/>
          </a:p>
        </p:txBody>
      </p:sp>
      <p:pic>
        <p:nvPicPr>
          <p:cNvPr id="5" name="Picture 8" descr="GrattanLogo"/>
          <p:cNvPicPr>
            <a:picLocks noChangeAspect="1" noChangeArrowheads="1"/>
          </p:cNvPicPr>
          <p:nvPr/>
        </p:nvPicPr>
        <p:blipFill>
          <a:blip r:embed="rId2" cstate="print"/>
          <a:srcRect/>
          <a:stretch>
            <a:fillRect/>
          </a:stretch>
        </p:blipFill>
        <p:spPr bwMode="auto">
          <a:xfrm>
            <a:off x="7711710" y="327766"/>
            <a:ext cx="1561770" cy="397298"/>
          </a:xfrm>
          <a:prstGeom prst="rect">
            <a:avLst/>
          </a:prstGeom>
          <a:noFill/>
        </p:spPr>
      </p:pic>
      <p:cxnSp>
        <p:nvCxnSpPr>
          <p:cNvPr id="6" name="Straight Connector 5"/>
          <p:cNvCxnSpPr/>
          <p:nvPr/>
        </p:nvCxnSpPr>
        <p:spPr bwMode="auto">
          <a:xfrm>
            <a:off x="632520" y="980728"/>
            <a:ext cx="8640960" cy="0"/>
          </a:xfrm>
          <a:prstGeom prst="line">
            <a:avLst/>
          </a:prstGeom>
          <a:solidFill>
            <a:schemeClr val="accent1"/>
          </a:solidFill>
          <a:ln w="19050" cap="flat" cmpd="sng" algn="ctr">
            <a:solidFill>
              <a:schemeClr val="accent5"/>
            </a:solidFill>
            <a:prstDash val="solid"/>
            <a:round/>
            <a:headEnd type="none" w="med" len="med"/>
            <a:tailEnd type="none" w="med" len="med"/>
          </a:ln>
          <a:effectLst/>
        </p:spPr>
      </p:cxnSp>
    </p:spTree>
    <p:extLst>
      <p:ext uri="{BB962C8B-B14F-4D97-AF65-F5344CB8AC3E}">
        <p14:creationId xmlns:p14="http://schemas.microsoft.com/office/powerpoint/2010/main" val="4456451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fxAc2APnBUCF8KyTGkwtl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J81FK74rUW8ILrjzljTq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3FRelidUN0O9bqUyMFA5Gg"/>
</p:tagLst>
</file>

<file path=ppt/theme/theme1.xml><?xml version="1.0" encoding="utf-8"?>
<a:theme xmlns:a="http://schemas.openxmlformats.org/drawingml/2006/main" name="Chart guidebook">
  <a:themeElements>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W IMPROVED Charts for REPORTS 16 MAY 2016">
  <a:themeElements>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txDef>
      <a:spPr>
        <a:noFill/>
      </a:spPr>
      <a:bodyPr wrap="square" lIns="0" tIns="0" rIns="0" bIns="0" rtlCol="0">
        <a:spAutoFit/>
      </a:bodyPr>
      <a:lstStyle>
        <a:defPPr>
          <a:defRPr sz="2200" b="1" dirty="0" smtClean="0"/>
        </a:defPPr>
      </a:lstStyle>
    </a:txDef>
  </a:objectDefaults>
  <a:extraClrSchemeLst>
    <a:extraClrScheme>
      <a:clrScheme name="Blank Presentation 1">
        <a:dk1>
          <a:srgbClr val="000000"/>
        </a:dk1>
        <a:lt1>
          <a:srgbClr val="FFFFFF"/>
        </a:lt1>
        <a:dk2>
          <a:srgbClr val="621214"/>
        </a:dk2>
        <a:lt2>
          <a:srgbClr val="A02226"/>
        </a:lt2>
        <a:accent1>
          <a:srgbClr val="FFE07F"/>
        </a:accent1>
        <a:accent2>
          <a:srgbClr val="FFC35A"/>
        </a:accent2>
        <a:accent3>
          <a:srgbClr val="FFFFFF"/>
        </a:accent3>
        <a:accent4>
          <a:srgbClr val="000000"/>
        </a:accent4>
        <a:accent5>
          <a:srgbClr val="FFEDC0"/>
        </a:accent5>
        <a:accent6>
          <a:srgbClr val="E7B051"/>
        </a:accent6>
        <a:hlink>
          <a:srgbClr val="F68B33"/>
        </a:hlink>
        <a:folHlink>
          <a:srgbClr val="D4582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themeOverride>
</file>

<file path=ppt/theme/themeOverride3.xml><?xml version="1.0" encoding="utf-8"?>
<a:themeOverride xmlns:a="http://schemas.openxmlformats.org/drawingml/2006/main">
  <a:clrScheme name="Custom 3">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621214"/>
    </a:hlink>
    <a:folHlink>
      <a:srgbClr val="A02226"/>
    </a:folHlink>
  </a:clrScheme>
</a:themeOverride>
</file>

<file path=ppt/theme/themeOverride4.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Grattan">
    <a:dk1>
      <a:srgbClr val="000000"/>
    </a:dk1>
    <a:lt1>
      <a:srgbClr val="FFFFFF"/>
    </a:lt1>
    <a:dk2>
      <a:srgbClr val="A02226"/>
    </a:dk2>
    <a:lt2>
      <a:srgbClr val="621214"/>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Grattan 1">
    <a:dk1>
      <a:srgbClr val="000000"/>
    </a:dk1>
    <a:lt1>
      <a:srgbClr val="FFFFFF"/>
    </a:lt1>
    <a:dk2>
      <a:srgbClr val="621214"/>
    </a:dk2>
    <a:lt2>
      <a:srgbClr val="A02226"/>
    </a:lt2>
    <a:accent1>
      <a:srgbClr val="D4582A"/>
    </a:accent1>
    <a:accent2>
      <a:srgbClr val="F68B33"/>
    </a:accent2>
    <a:accent3>
      <a:srgbClr val="FFC35A"/>
    </a:accent3>
    <a:accent4>
      <a:srgbClr val="FFE07F"/>
    </a:accent4>
    <a:accent5>
      <a:srgbClr val="F3901D"/>
    </a:accent5>
    <a:accent6>
      <a:srgbClr val="6A737B"/>
    </a:accent6>
    <a:hlink>
      <a:srgbClr val="757575"/>
    </a:hlink>
    <a:folHlink>
      <a:srgbClr val="AEAEAE"/>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Chart guidebook</Template>
  <TotalTime>1</TotalTime>
  <Words>5306</Words>
  <Application>Microsoft Office PowerPoint</Application>
  <PresentationFormat>A4 Paper (210x297 mm)</PresentationFormat>
  <Paragraphs>830</Paragraphs>
  <Slides>61</Slides>
  <Notes>44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61</vt:i4>
      </vt:variant>
    </vt:vector>
  </HeadingPairs>
  <TitlesOfParts>
    <vt:vector size="66" baseType="lpstr">
      <vt:lpstr>ＭＳ Ｐゴシック</vt:lpstr>
      <vt:lpstr>Arial</vt:lpstr>
      <vt:lpstr>Arial Black</vt:lpstr>
      <vt:lpstr>Chart guidebook</vt:lpstr>
      <vt:lpstr>NEW IMPROVED Charts for REPORTS 16 MAY 2016</vt:lpstr>
      <vt:lpstr>Chart Guidebook</vt:lpstr>
      <vt:lpstr>Contents</vt:lpstr>
      <vt:lpstr>What makes a good Grattan chart?</vt:lpstr>
      <vt:lpstr>The rules</vt:lpstr>
      <vt:lpstr>The rules</vt:lpstr>
      <vt:lpstr>PowerPoint Presentation</vt:lpstr>
      <vt:lpstr>PowerPoint Presentation</vt:lpstr>
      <vt:lpstr>Making charts replicable</vt:lpstr>
      <vt:lpstr>Bar/column chart</vt:lpstr>
      <vt:lpstr>Bar/column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Line chart</vt:lpstr>
      <vt:lpstr>PowerPoint Presentation</vt:lpstr>
      <vt:lpstr>PowerPoint Presentation</vt:lpstr>
      <vt:lpstr>PowerPoint Presentation</vt:lpstr>
      <vt:lpstr>PowerPoint Presentation</vt:lpstr>
      <vt:lpstr>PowerPoint Presentation</vt:lpstr>
      <vt:lpstr>Area chart</vt:lpstr>
      <vt:lpstr>PowerPoint Presentation</vt:lpstr>
      <vt:lpstr>PowerPoint Presentation</vt:lpstr>
      <vt:lpstr>PowerPoint Presentation</vt:lpstr>
      <vt:lpstr>PowerPoint Presentation</vt:lpstr>
      <vt:lpstr>PowerPoint Presentation</vt:lpstr>
      <vt:lpstr>PowerPoint Presentation</vt:lpstr>
      <vt:lpstr>Pie chart</vt:lpstr>
      <vt:lpstr>PowerPoint Presentation</vt:lpstr>
      <vt:lpstr>PowerPoint Presentation</vt:lpstr>
      <vt:lpstr>Waterfall chart</vt:lpstr>
      <vt:lpstr>PowerPoint Presentation</vt:lpstr>
      <vt:lpstr>PowerPoint Presentation</vt:lpstr>
      <vt:lpstr>PowerPoint Presentation</vt:lpstr>
      <vt:lpstr>PowerPoint Presentation</vt:lpstr>
      <vt:lpstr>PowerPoint Presentation</vt:lpstr>
      <vt:lpstr>Charts showing distribution</vt:lpstr>
      <vt:lpstr>PowerPoint Presentation</vt:lpstr>
      <vt:lpstr>PowerPoint Presentation</vt:lpstr>
      <vt:lpstr>PowerPoint Presentation</vt:lpstr>
      <vt:lpstr>PowerPoint Presentation</vt:lpstr>
      <vt:lpstr>PowerPoint Presentation</vt:lpstr>
      <vt:lpstr>PowerPoint Presentation</vt:lpstr>
      <vt:lpstr>Combination and multiple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Charts in boxes and advanced charts</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Guidebook</dc:title>
  <dc:creator>Hugh Parsonage</dc:creator>
  <cp:lastModifiedBy>Hugh Parsonage</cp:lastModifiedBy>
  <cp:revision>1</cp:revision>
  <cp:lastPrinted>2015-07-02T06:10:52Z</cp:lastPrinted>
  <dcterms:created xsi:type="dcterms:W3CDTF">2016-01-31T08:31:32Z</dcterms:created>
  <dcterms:modified xsi:type="dcterms:W3CDTF">2016-01-31T08:33:07Z</dcterms:modified>
</cp:coreProperties>
</file>