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app.xml" Type="http://schemas.openxmlformats.org/officeDocument/2006/relationships/extended-properties" Id="rId3"></Relationship><Relationship Target="docProps/core.xml" Type="http://schemas.openxmlformats.org/package/2006/relationships/metadata/core-properties" Id="rId2"></Relationship><Relationship Target="ppt/presentation.xml" Type="http://schemas.openxmlformats.org/officeDocument/2006/relationships/officeDocument" Id="rId1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howSpecialPlsOnTitleSld="false" strictFirstAndLastChars="false" saveSubsetFonts="true">
  <p:sldMasterIdLst>
    <p:sldMasterId id="2147483654" r:id="rId1"/>
  </p:sldMasterIdLst>
  <p:notesMasterIdLst>
    <p:notesMasterId r:id="rId4"/>
  </p:notesMasterIdLst>
  <p:sldIdLst>
    <p:sldId id="400" r:id="rId2"/>
    <p:sldId id="444" r:id="rId3"/>
    <p:sldId id="82134535" r:id="rId10"/>
  </p:sldIdLst>
  <p:sldSz cx="9144000" cy="6858000" type="screen4x3"/>
  <p:notesSz cx="6797675" cy="9928225"/>
  <p:defaultTextStyle>
    <a:defPPr>
      <a:defRPr lang="en-US"/>
    </a:defPPr>
    <a:lvl1pPr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false" eaLnBrk="false" fontAlgn="base" hangingPunct="fal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p1510="http://schemas.microsoft.com/office/powerpoint/2015/10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000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tableStyles.xml" Type="http://schemas.openxmlformats.org/officeDocument/2006/relationships/tableStyles" Id="rId8"></Relationship><Relationship Target="slides/slide2.xml" Type="http://schemas.openxmlformats.org/officeDocument/2006/relationships/slide" Id="rId3"></Relationship><Relationship Target="theme/theme1.xml" Type="http://schemas.openxmlformats.org/officeDocument/2006/relationships/theme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viewProps.xml" Type="http://schemas.openxmlformats.org/officeDocument/2006/relationships/viewProps" Id="rId6"></Relationship><Relationship Target="presProps.xml" Type="http://schemas.openxmlformats.org/officeDocument/2006/relationships/presProps" Id="rId5"></Relationship><Relationship Target="notesMasters/notesMaster1.xml" Type="http://schemas.openxmlformats.org/officeDocument/2006/relationships/notesMaster" Id="rId4"></Relationship><Relationship Target="revisionInfo.xml" Type="http://schemas.microsoft.com/office/2015/10/relationships/revisionInfo" Id="rId9"></Relationship><Relationship Target="slides/slide3.xml" Type="http://schemas.openxmlformats.org/officeDocument/2006/relationships/slide" Id="rId10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false"/>
          </a:p>
        </p:txBody>
      </p:sp>
      <p:sp>
        <p:nvSpPr>
          <p:cNvPr id="133123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false"/>
          </a:p>
        </p:txBody>
      </p:sp>
      <p:sp>
        <p:nvSpPr>
          <p:cNvPr id="13312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false"/>
          </a:p>
        </p:txBody>
      </p:sp>
      <p:sp>
        <p:nvSpPr>
          <p:cNvPr id="13312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false" compatLnSpc="true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true" noChangeArrowheads="true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false" hangingPunct="false">
              <a:defRPr sz="1292" i="false"/>
            </a:lvl1pPr>
          </a:lstStyle>
          <a:p>
            <a:fld id="{3E7C0CC8-E12B-4B1E-958E-BC6C5916F62C}" type="slidenum">
              <a:rPr lang="en-US" smtClean="false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true" noChangeArrowheads="true"/>
          </p:cNvPicPr>
          <p:nvPr userDrawn="true"/>
        </p:nvPicPr>
        <p:blipFill>
          <a:blip cstate="print" r:embed="rId2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  <p:sp>
        <p:nvSpPr>
          <p:cNvPr id="5" name="Chart Placeholder 4"/>
          <p:cNvSpPr>
            <a:spLocks noGrp="true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true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false"/>
              <a:t>Notes:</a:t>
            </a:r>
          </a:p>
          <a:p>
            <a:pPr lvl="0"/>
            <a:r>
              <a:rPr lang="en-US" dirty="false"/>
              <a:t>Source:</a:t>
            </a:r>
            <a:endParaRPr lang="en-AU" dirty="false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false"/>
              <a:t>Title</a:t>
            </a:r>
            <a:endParaRPr lang="en-AU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1.jpeg" Type="http://schemas.openxmlformats.org/officeDocument/2006/relationships/image" Id="rId6"></Relationship><Relationship Target="../theme/theme1.xml" Type="http://schemas.openxmlformats.org/officeDocument/2006/relationships/theme" Id="rId5"></Relationship><Relationship Target="../slideLayouts/slideLayout4.xml" Type="http://schemas.openxmlformats.org/officeDocument/2006/relationships/slideLayout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false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false" compatLnSpc="true">
            <a:prstTxWarp prst="textNoShape">
              <a:avLst/>
            </a:prstTxWarp>
            <a:spAutoFit/>
          </a:bodyPr>
          <a:lstStyle/>
          <a:p>
            <a:pPr lvl="0"/>
            <a:r>
              <a:rPr lang="en-AU" dirty="false"/>
              <a:t>Heading </a:t>
            </a:r>
            <a:endParaRPr lang="en-US" dirty="false"/>
          </a:p>
          <a:p>
            <a:pPr lvl="1"/>
            <a:r>
              <a:rPr lang="en-US" dirty="false"/>
              <a:t>First bullet</a:t>
            </a:r>
          </a:p>
          <a:p>
            <a:pPr lvl="2"/>
            <a:r>
              <a:rPr lang="en-US" dirty="false"/>
              <a:t>Second level</a:t>
            </a:r>
          </a:p>
          <a:p>
            <a:pPr lvl="3"/>
            <a:r>
              <a:rPr lang="en-US" dirty="false"/>
              <a:t>Third level</a:t>
            </a:r>
          </a:p>
          <a:p>
            <a:pPr lvl="4"/>
            <a:r>
              <a:rPr lang="en-US" dirty="false"/>
              <a:t>Fourth level</a:t>
            </a:r>
          </a:p>
        </p:txBody>
      </p:sp>
      <p:sp>
        <p:nvSpPr>
          <p:cNvPr id="1031" name="Line 7"/>
          <p:cNvSpPr>
            <a:spLocks noChangeShapeType="true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true" noChangeArrowheads="true"/>
          </p:cNvPicPr>
          <p:nvPr/>
        </p:nvPicPr>
        <p:blipFill>
          <a:blip cstate="print" r:embed="rId6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true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pPr algn="r"/>
            <a:fld id="{E232749A-1F16-48E7-8C9C-B29AF4C40EC4}" type="slidenum">
              <a:rPr lang="en-US" sz="1015" i="false" smtClean="false"/>
              <a:pPr algn="r"/>
              <a:t>‹#›</a:t>
            </a:fld>
            <a:endParaRPr lang="en-US" sz="1015" i="false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1800" b="true">
          <a:solidFill>
            <a:schemeClr val="tx1"/>
          </a:solidFill>
          <a:latin typeface="+mj-lt"/>
          <a:ea typeface="+mj-ea"/>
          <a:cs typeface="+mj-cs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false" eaLnBrk="true" fontAlgn="base" hangingPunct="true">
        <a:spcBef>
          <a:spcPct val="0"/>
        </a:spcBef>
        <a:spcAft>
          <a:spcPct val="0"/>
        </a:spcAft>
        <a:defRPr b="true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false" eaLnBrk="true" fontAlgn="base" hangingPunct="true">
        <a:spcBef>
          <a:spcPct val="0"/>
        </a:spcBef>
        <a:spcAft>
          <a:spcPct val="0"/>
        </a:spcAft>
        <a:defRPr sz="1800" b="false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false" eaLnBrk="true" fontAlgn="base" hangingPunct="true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false" eaLnBrk="true" fontAlgn="base" hangingPunct="true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false" eaLnBrk="true" latinLnBrk="false" hangingPunct="true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></Relationship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3" y="1052736"/>
            <a:ext cx="7976183" cy="5625643"/>
          </a:xfrm>
        </p:spPr>
        <p:txBody>
          <a:bodyPr/>
          <a:lstStyle/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Arial, 18pt font for all text on slides with a chart (except for notes/sources – 10pt, italic)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insert a slide with a chart from scratch: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‘Insert → Chart’, and choose a chart from ‘Templates’ (ensure that the Grattan templates are saved in your local directory – see the Chart Guidebook for more details); the chart should appear in the correct position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 if necessary (turn on under ‘View’ tab); ensure y-axis text is touching the left guide, and x-axis text touching the base guide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create chart in the usual way (right click → edit data in Excel)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To copy and paste a chart that has already been generated for a report: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‘Home → New slide → Slide with chart from report’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select the slide containing the report chart and click anywhere on the chart. Select all (Ctrl + A), copy (Ctrl + C), and paste into the newly-generated slide; the chart should be the correct size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dirty="0"/>
              <a:t>use guides to align chart; ensure y-axis text is touching the left guide, and x-axis text touching the base guide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dirty="0"/>
              <a:t>Use a descriptive title (above orange line), and y-axis units on subtitle</a:t>
            </a:r>
          </a:p>
        </p:txBody>
      </p:sp>
    </p:spTree>
    <p:extLst>
      <p:ext uri="{BB962C8B-B14F-4D97-AF65-F5344CB8AC3E}">
        <p14:creationId xmlns:p14="http://schemas.microsoft.com/office/powerpoint/2010/main" val="146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914400" y="1828800"/>
            <a:ext cx="8105241" cy="5303520"/>
            <a:chOff x="914400" y="1828800"/>
            <a:chExt cx="8105241" cy="5303520"/>
          </a:xfrm>
        </p:grpSpPr>
        <p:sp>
          <p:nvSpPr>
            <p:cNvPr id="4" name="pl4"/>
            <p:cNvSpPr/>
            <p:nvPr/>
          </p:nvSpPr>
          <p:spPr>
            <a:xfrm>
              <a:off x="1842934" y="5589837"/>
              <a:ext cx="6021055" cy="0"/>
            </a:xfrm>
            <a:custGeom>
              <a:avLst/>
              <a:pathLst>
                <a:path w="6021055" h="0">
                  <a:moveTo>
                    <a:pt x="0" y="0"/>
                  </a:moveTo>
                  <a:lnTo>
                    <a:pt x="6021055" y="0"/>
                  </a:lnTo>
                  <a:lnTo>
                    <a:pt x="6021055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42934" y="4774521"/>
              <a:ext cx="6021055" cy="0"/>
            </a:xfrm>
            <a:custGeom>
              <a:avLst/>
              <a:pathLst>
                <a:path w="6021055" h="0">
                  <a:moveTo>
                    <a:pt x="0" y="0"/>
                  </a:moveTo>
                  <a:lnTo>
                    <a:pt x="6021055" y="0"/>
                  </a:lnTo>
                  <a:lnTo>
                    <a:pt x="6021055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42934" y="3959206"/>
              <a:ext cx="6021055" cy="0"/>
            </a:xfrm>
            <a:custGeom>
              <a:avLst/>
              <a:pathLst>
                <a:path w="6021055" h="0">
                  <a:moveTo>
                    <a:pt x="0" y="0"/>
                  </a:moveTo>
                  <a:lnTo>
                    <a:pt x="6021055" y="0"/>
                  </a:lnTo>
                  <a:lnTo>
                    <a:pt x="6021055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42934" y="3143890"/>
              <a:ext cx="6021055" cy="0"/>
            </a:xfrm>
            <a:custGeom>
              <a:avLst/>
              <a:pathLst>
                <a:path w="6021055" h="0">
                  <a:moveTo>
                    <a:pt x="0" y="0"/>
                  </a:moveTo>
                  <a:lnTo>
                    <a:pt x="6021055" y="0"/>
                  </a:lnTo>
                  <a:lnTo>
                    <a:pt x="6021055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42934" y="2328574"/>
              <a:ext cx="6021055" cy="0"/>
            </a:xfrm>
            <a:custGeom>
              <a:avLst/>
              <a:pathLst>
                <a:path w="6021055" h="0">
                  <a:moveTo>
                    <a:pt x="0" y="0"/>
                  </a:moveTo>
                  <a:lnTo>
                    <a:pt x="6021055" y="0"/>
                  </a:lnTo>
                  <a:lnTo>
                    <a:pt x="6021055" y="0"/>
                  </a:lnTo>
                </a:path>
              </a:pathLst>
            </a:custGeom>
            <a:ln w="13550" cap="flat">
              <a:solidFill>
                <a:srgbClr val="DADA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514705" y="2328574"/>
              <a:ext cx="99521" cy="2519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415183" y="2328574"/>
              <a:ext cx="99521" cy="4321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315662" y="2328574"/>
              <a:ext cx="99521" cy="3514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16140" y="2328574"/>
              <a:ext cx="99521" cy="1392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16618" y="2328574"/>
              <a:ext cx="99521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67602" y="2328574"/>
              <a:ext cx="99521" cy="2334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68081" y="2328574"/>
              <a:ext cx="99521" cy="43708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68559" y="2328574"/>
              <a:ext cx="99521" cy="3685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769038" y="2328574"/>
              <a:ext cx="99521" cy="15617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669516" y="2328574"/>
              <a:ext cx="99521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620500" y="2328574"/>
              <a:ext cx="99521" cy="21169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520978" y="2328574"/>
              <a:ext cx="99521" cy="4425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21457" y="2328574"/>
              <a:ext cx="99521" cy="38487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321935" y="2328574"/>
              <a:ext cx="99521" cy="1748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22414" y="2328574"/>
              <a:ext cx="99521" cy="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73398" y="2328574"/>
              <a:ext cx="99521" cy="1920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73876" y="2328574"/>
              <a:ext cx="99521" cy="44580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974355" y="2328574"/>
              <a:ext cx="99521" cy="39829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74833" y="2328574"/>
              <a:ext cx="99521" cy="1929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75311" y="2328574"/>
              <a:ext cx="99521" cy="953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26295" y="2328574"/>
              <a:ext cx="99521" cy="61418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626774" y="2328574"/>
              <a:ext cx="99521" cy="88681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527252" y="2328574"/>
              <a:ext cx="99521" cy="8487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27731" y="2328574"/>
              <a:ext cx="99521" cy="38733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28209" y="2328574"/>
              <a:ext cx="99521" cy="3774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279193" y="2328574"/>
              <a:ext cx="99521" cy="59816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179671" y="2328574"/>
              <a:ext cx="99521" cy="88496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080150" y="2328574"/>
              <a:ext cx="99521" cy="8575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80628" y="2328574"/>
              <a:ext cx="99521" cy="42217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881107" y="2328574"/>
              <a:ext cx="99521" cy="8520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832091" y="2328574"/>
              <a:ext cx="99521" cy="33347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732569" y="2328574"/>
              <a:ext cx="99521" cy="98131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633047" y="2328574"/>
              <a:ext cx="99521" cy="8640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33526" y="2328574"/>
              <a:ext cx="99521" cy="45485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34004" y="2328574"/>
              <a:ext cx="99521" cy="15727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4988" y="2328574"/>
              <a:ext cx="99521" cy="34820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285467" y="2328574"/>
              <a:ext cx="99521" cy="10177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85945" y="2328574"/>
              <a:ext cx="99521" cy="86869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086424" y="2328574"/>
              <a:ext cx="99521" cy="48517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986902" y="2328574"/>
              <a:ext cx="99521" cy="24035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937886" y="2328574"/>
              <a:ext cx="99521" cy="36334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838364" y="2328574"/>
              <a:ext cx="99521" cy="106038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738843" y="2328574"/>
              <a:ext cx="99521" cy="8714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639321" y="2328574"/>
              <a:ext cx="99521" cy="5158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539800" y="2328574"/>
              <a:ext cx="99521" cy="32604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490784" y="2328574"/>
              <a:ext cx="99521" cy="378693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91262" y="2328574"/>
              <a:ext cx="99521" cy="110861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291740" y="2328574"/>
              <a:ext cx="99521" cy="8722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192219" y="2328574"/>
              <a:ext cx="99521" cy="5457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092697" y="2328574"/>
              <a:ext cx="99521" cy="41564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914400" y="5460555"/>
              <a:ext cx="832693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−$4,000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14400" y="4645239"/>
              <a:ext cx="832693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−$3,000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14400" y="3829924"/>
              <a:ext cx="832693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−$2,000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14400" y="3014608"/>
              <a:ext cx="832693" cy="2111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−$1,000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492820" y="2208023"/>
              <a:ext cx="254272" cy="2024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1842934" y="6304859"/>
              <a:ext cx="6021055" cy="0"/>
            </a:xfrm>
            <a:custGeom>
              <a:avLst/>
              <a:pathLst>
                <a:path w="6021055" h="0">
                  <a:moveTo>
                    <a:pt x="0" y="0"/>
                  </a:moveTo>
                  <a:lnTo>
                    <a:pt x="60210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18320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024115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29911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235706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341501" y="6304859"/>
              <a:ext cx="0" cy="50291"/>
            </a:xfrm>
            <a:custGeom>
              <a:avLst/>
              <a:pathLst>
                <a:path w="0" h="50291">
                  <a:moveTo>
                    <a:pt x="0" y="50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664047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769842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75638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981433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087228" y="6397327"/>
              <a:ext cx="508545" cy="1670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84733" y="6691262"/>
              <a:ext cx="2337457" cy="2117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Financial year ending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8007990" y="3414392"/>
              <a:ext cx="994887" cy="161530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079990" y="3467143"/>
              <a:ext cx="850887" cy="1829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Quintile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8079990" y="370039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088990" y="3709395"/>
              <a:ext cx="233460" cy="233459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079990" y="3951855"/>
              <a:ext cx="251459" cy="251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088990" y="3960855"/>
              <a:ext cx="233460" cy="23345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079990" y="420331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088990" y="4212315"/>
              <a:ext cx="233460" cy="2334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079990" y="4454775"/>
              <a:ext cx="251459" cy="251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088990" y="4463775"/>
              <a:ext cx="233460" cy="23345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079990" y="4706235"/>
              <a:ext cx="251459" cy="2514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088990" y="4715235"/>
              <a:ext cx="233460" cy="23345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356596" y="3743674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356596" y="3995134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356596" y="4243617"/>
              <a:ext cx="127136" cy="1672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356596" y="4498649"/>
              <a:ext cx="127136" cy="16371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356596" y="4749712"/>
              <a:ext cx="127136" cy="16410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842934" y="1883441"/>
              <a:ext cx="2604901" cy="2117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Average individual impact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Charts for presentations</properties:Template>
  <properties:Company>The University of Melbourne</properties:Company>
  <properties:Words>254</properties:Words>
  <properties:PresentationFormat>On-screen Show (4:3)</properties:PresentationFormat>
  <properties:Paragraphs>14</properties:Paragraphs>
  <properties:Slides>2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properties:HeadingPairs>
  <properties:TitlesOfParts>
    <vt:vector baseType="lpstr" size="5">
      <vt:lpstr>ＭＳ Ｐゴシック</vt:lpstr>
      <vt:lpstr>Arial</vt:lpstr>
      <vt:lpstr>Charts for overheads</vt:lpstr>
      <vt:lpstr>Charts for presentations</vt:lpstr>
      <vt:lpstr>Quick instructions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2017-08-27T11:48:52Z</dcterms:created>
  <dc:creator>Hugh Parsonage</dc:creator>
  <cp:lastModifiedBy>docx4j</cp:lastModifiedBy>
  <dcterms:modified xmlns:xsi="http://www.w3.org/2001/XMLSchema-instance" xsi:type="dcterms:W3CDTF">2017-08-27T11:49:01Z</dcterms:modified>
  <cp:revision>1</cp:revision>
  <dc:title>Charts for presentations</dc:title>
</cp:coreProperties>
</file>