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  <p:sldMasterId id="2147483657" r:id="rId2"/>
    <p:sldMasterId id="2147483676" r:id="rId3"/>
    <p:sldMasterId id="2147483695" r:id="rId4"/>
  </p:sldMasterIdLst>
  <p:notesMasterIdLst>
    <p:notesMasterId r:id="rId22"/>
  </p:notesMasterIdLst>
  <p:sldIdLst>
    <p:sldId id="743" r:id="rId5"/>
    <p:sldId id="746" r:id="rId6"/>
    <p:sldId id="734" r:id="rId7"/>
    <p:sldId id="677" r:id="rId8"/>
    <p:sldId id="735" r:id="rId9"/>
    <p:sldId id="744" r:id="rId10"/>
    <p:sldId id="633" r:id="rId11"/>
    <p:sldId id="694" r:id="rId12"/>
    <p:sldId id="702" r:id="rId13"/>
    <p:sldId id="712" r:id="rId14"/>
    <p:sldId id="726" r:id="rId15"/>
    <p:sldId id="689" r:id="rId16"/>
    <p:sldId id="686" r:id="rId17"/>
    <p:sldId id="728" r:id="rId18"/>
    <p:sldId id="733" r:id="rId19"/>
    <p:sldId id="736" r:id="rId20"/>
    <p:sldId id="742" r:id="rId21"/>
  </p:sldIdLst>
  <p:sldSz cx="9906000" cy="6858000" type="A4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1092">
          <p15:clr>
            <a:srgbClr val="A4A3A4"/>
          </p15:clr>
        </p15:guide>
        <p15:guide id="5" orient="horz" pos="216">
          <p15:clr>
            <a:srgbClr val="A4A3A4"/>
          </p15:clr>
        </p15:guide>
        <p15:guide id="6" pos="3030">
          <p15:clr>
            <a:srgbClr val="A4A3A4"/>
          </p15:clr>
        </p15:guide>
        <p15:guide id="7" pos="398">
          <p15:clr>
            <a:srgbClr val="A4A3A4"/>
          </p15:clr>
        </p15:guide>
        <p15:guide id="8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B6C"/>
    <a:srgbClr val="F79F57"/>
    <a:srgbClr val="FFFFFF"/>
    <a:srgbClr val="F68B33"/>
    <a:srgbClr val="000000"/>
    <a:srgbClr val="828282"/>
    <a:srgbClr val="D9D9D9"/>
    <a:srgbClr val="AEAEAE"/>
    <a:srgbClr val="2B2B2B"/>
    <a:srgbClr val="FE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223" autoAdjust="0"/>
  </p:normalViewPr>
  <p:slideViewPr>
    <p:cSldViewPr>
      <p:cViewPr varScale="1">
        <p:scale>
          <a:sx n="75" d="100"/>
          <a:sy n="75" d="100"/>
        </p:scale>
        <p:origin x="1176" y="66"/>
      </p:cViewPr>
      <p:guideLst>
        <p:guide orient="horz" pos="626"/>
        <p:guide orient="horz" pos="3792"/>
        <p:guide orient="horz" pos="708"/>
        <p:guide orient="horz" pos="1092"/>
        <p:guide orient="horz" pos="216"/>
        <p:guide pos="3030"/>
        <p:guide pos="398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984151019584094E-2"/>
          <c:y val="4.9353630401836331E-2"/>
          <c:w val="0.86957015949929339"/>
          <c:h val="0.87036541265675127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NEM intermittent capacity (Megawatts of wind and solar)</c:v>
                </c:pt>
              </c:strCache>
            </c:strRef>
          </c:tx>
          <c:spPr>
            <a:solidFill>
              <a:schemeClr val="accent4"/>
            </a:solidFill>
            <a:ln w="57150">
              <a:solidFill>
                <a:schemeClr val="bg1"/>
              </a:solidFill>
            </a:ln>
            <a:effectLst/>
          </c:spPr>
          <c:cat>
            <c:strRef>
              <c:f>Sheet1!$A$2:$A$20</c:f>
              <c:strCache>
                <c:ptCount val="19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  <c:pt idx="18">
                  <c:v>2016-17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12">
                  <c:v>45877</c:v>
                </c:pt>
                <c:pt idx="13" formatCode="0">
                  <c:v>46156</c:v>
                </c:pt>
                <c:pt idx="14" formatCode="0">
                  <c:v>46610</c:v>
                </c:pt>
                <c:pt idx="15" formatCode="0">
                  <c:v>44626</c:v>
                </c:pt>
                <c:pt idx="16" formatCode="0">
                  <c:v>44569</c:v>
                </c:pt>
                <c:pt idx="17" formatCode="0">
                  <c:v>44440</c:v>
                </c:pt>
                <c:pt idx="18" formatCode="0">
                  <c:v>43213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F-4F69-84DD-1FD7E91AF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NEM firm capacity (Megawatts)</c:v>
                </c:pt>
              </c:strCache>
            </c:strRef>
          </c:tx>
          <c:spPr>
            <a:solidFill>
              <a:schemeClr val="accent3"/>
            </a:solidFill>
            <a:ln w="57150">
              <a:solidFill>
                <a:schemeClr val="bg1"/>
              </a:solidFill>
            </a:ln>
            <a:effectLst/>
          </c:spPr>
          <c:cat>
            <c:strRef>
              <c:f>Sheet1!$A$2:$A$20</c:f>
              <c:strCache>
                <c:ptCount val="19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  <c:pt idx="18">
                  <c:v>2016-17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33350</c:v>
                </c:pt>
                <c:pt idx="1">
                  <c:v>34197</c:v>
                </c:pt>
                <c:pt idx="2">
                  <c:v>35246</c:v>
                </c:pt>
                <c:pt idx="3">
                  <c:v>36072</c:v>
                </c:pt>
                <c:pt idx="4">
                  <c:v>36946</c:v>
                </c:pt>
                <c:pt idx="5">
                  <c:v>37085</c:v>
                </c:pt>
                <c:pt idx="6">
                  <c:v>39504</c:v>
                </c:pt>
                <c:pt idx="7">
                  <c:v>40412</c:v>
                </c:pt>
                <c:pt idx="8">
                  <c:v>41659</c:v>
                </c:pt>
                <c:pt idx="9">
                  <c:v>41436</c:v>
                </c:pt>
                <c:pt idx="10">
                  <c:v>43728</c:v>
                </c:pt>
                <c:pt idx="11">
                  <c:v>44357</c:v>
                </c:pt>
                <c:pt idx="12">
                  <c:v>45877</c:v>
                </c:pt>
                <c:pt idx="13" formatCode="0">
                  <c:v>44033.35</c:v>
                </c:pt>
                <c:pt idx="14" formatCode="0">
                  <c:v>43836.65</c:v>
                </c:pt>
                <c:pt idx="15" formatCode="0">
                  <c:v>41815.97</c:v>
                </c:pt>
                <c:pt idx="16" formatCode="0">
                  <c:v>40691.769</c:v>
                </c:pt>
                <c:pt idx="17" formatCode="0">
                  <c:v>40500.300000000003</c:v>
                </c:pt>
                <c:pt idx="18">
                  <c:v>39132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F-4F69-84DD-1FD7E91AF6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NEM demand (Megawatts)</c:v>
                </c:pt>
              </c:strCache>
            </c:strRef>
          </c:tx>
          <c:spPr>
            <a:solidFill>
              <a:schemeClr val="accent2"/>
            </a:solidFill>
            <a:ln w="57150">
              <a:solidFill>
                <a:schemeClr val="bg1"/>
              </a:solidFill>
            </a:ln>
            <a:effectLst/>
          </c:spPr>
          <c:cat>
            <c:strRef>
              <c:f>Sheet1!$A$2:$A$20</c:f>
              <c:strCache>
                <c:ptCount val="19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  <c:pt idx="18">
                  <c:v>2016-17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25713</c:v>
                </c:pt>
                <c:pt idx="1">
                  <c:v>26977</c:v>
                </c:pt>
                <c:pt idx="2">
                  <c:v>27502</c:v>
                </c:pt>
                <c:pt idx="3">
                  <c:v>27094</c:v>
                </c:pt>
                <c:pt idx="4">
                  <c:v>28480</c:v>
                </c:pt>
                <c:pt idx="5">
                  <c:v>29791</c:v>
                </c:pt>
                <c:pt idx="6">
                  <c:v>31244</c:v>
                </c:pt>
                <c:pt idx="7">
                  <c:v>31789</c:v>
                </c:pt>
                <c:pt idx="8">
                  <c:v>32883</c:v>
                </c:pt>
                <c:pt idx="9">
                  <c:v>33470</c:v>
                </c:pt>
                <c:pt idx="10">
                  <c:v>35833</c:v>
                </c:pt>
                <c:pt idx="11">
                  <c:v>34397</c:v>
                </c:pt>
                <c:pt idx="12">
                  <c:v>35662</c:v>
                </c:pt>
                <c:pt idx="13">
                  <c:v>31797</c:v>
                </c:pt>
                <c:pt idx="14">
                  <c:v>32538</c:v>
                </c:pt>
                <c:pt idx="15">
                  <c:v>33610</c:v>
                </c:pt>
                <c:pt idx="16">
                  <c:v>30201</c:v>
                </c:pt>
                <c:pt idx="17">
                  <c:v>32859</c:v>
                </c:pt>
                <c:pt idx="18">
                  <c:v>34823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C-43A0-A66C-3D30BC4CD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331488"/>
        <c:axId val="559337392"/>
      </c:areaChart>
      <c:catAx>
        <c:axId val="5593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7392"/>
        <c:crosses val="autoZero"/>
        <c:auto val="1"/>
        <c:lblAlgn val="ctr"/>
        <c:lblOffset val="100"/>
        <c:tickLblSkip val="3"/>
        <c:noMultiLvlLbl val="0"/>
      </c:catAx>
      <c:valAx>
        <c:axId val="5593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1488"/>
        <c:crosses val="autoZero"/>
        <c:crossBetween val="midCat"/>
        <c:majorUnit val="10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2.831014873140858E-2"/>
          <c:w val="0.90562790228144563"/>
          <c:h val="0.94326071741032369"/>
        </c:manualLayout>
      </c:layout>
      <c:areaChart>
        <c:grouping val="stacked"/>
        <c:varyColors val="0"/>
        <c:ser>
          <c:idx val="12"/>
          <c:order val="4"/>
          <c:tx>
            <c:v>QLD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8A-4D80-8DA4-4B97D68488A9}"/>
            </c:ext>
          </c:extLst>
        </c:ser>
        <c:ser>
          <c:idx val="4"/>
          <c:order val="5"/>
          <c:tx>
            <c:v>QLD max area</c:v>
          </c:tx>
          <c:spPr>
            <a:solidFill>
              <a:srgbClr val="621214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D-4F2E-A078-CFE64840782B}"/>
            </c:ext>
          </c:extLst>
        </c:ser>
        <c:ser>
          <c:idx val="13"/>
          <c:order val="6"/>
          <c:tx>
            <c:v>NSW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D3-44A5-BD56-C461235A21A3}"/>
            </c:ext>
          </c:extLst>
        </c:ser>
        <c:ser>
          <c:idx val="5"/>
          <c:order val="7"/>
          <c:tx>
            <c:v>NSW max area</c:v>
          </c:tx>
          <c:spPr>
            <a:solidFill>
              <a:srgbClr val="A02226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D-4F2E-A078-CFE64840782B}"/>
            </c:ext>
          </c:extLst>
        </c:ser>
        <c:ser>
          <c:idx val="14"/>
          <c:order val="8"/>
          <c:tx>
            <c:v>VIC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D3-44A5-BD56-C461235A21A3}"/>
            </c:ext>
          </c:extLst>
        </c:ser>
        <c:ser>
          <c:idx val="6"/>
          <c:order val="9"/>
          <c:tx>
            <c:v>VIC max area</c:v>
          </c:tx>
          <c:spPr>
            <a:solidFill>
              <a:srgbClr val="F68B33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D-4F2E-A078-CFE64840782B}"/>
            </c:ext>
          </c:extLst>
        </c:ser>
        <c:ser>
          <c:idx val="7"/>
          <c:order val="10"/>
          <c:tx>
            <c:v>SA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4D-4F2E-A078-CFE64840782B}"/>
            </c:ext>
          </c:extLst>
        </c:ser>
        <c:ser>
          <c:idx val="10"/>
          <c:order val="11"/>
          <c:tx>
            <c:v>SA max area</c:v>
          </c:tx>
          <c:spPr>
            <a:solidFill>
              <a:srgbClr val="FFC35A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8A-4D80-8DA4-4B97D6848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84352"/>
        <c:axId val="4488588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QLD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Sheet1!$B$2:$B$54</c:f>
              <c:numCache>
                <c:formatCode>0%</c:formatCode>
                <c:ptCount val="53"/>
                <c:pt idx="1">
                  <c:v>1.0559006211180124</c:v>
                </c:pt>
                <c:pt idx="2">
                  <c:v>1.2955465587044535</c:v>
                </c:pt>
                <c:pt idx="3">
                  <c:v>0.9375</c:v>
                </c:pt>
                <c:pt idx="4">
                  <c:v>2.3017408123791103</c:v>
                </c:pt>
                <c:pt idx="5">
                  <c:v>1.0251450676982592</c:v>
                </c:pt>
                <c:pt idx="6">
                  <c:v>1.720226843100189</c:v>
                </c:pt>
                <c:pt idx="7">
                  <c:v>1.0267749822429906</c:v>
                </c:pt>
                <c:pt idx="8">
                  <c:v>0.89750701160541591</c:v>
                </c:pt>
                <c:pt idx="9">
                  <c:v>1.4718490988372093</c:v>
                </c:pt>
                <c:pt idx="10">
                  <c:v>2.627576961793372</c:v>
                </c:pt>
                <c:pt idx="11">
                  <c:v>2.0274729781640475</c:v>
                </c:pt>
                <c:pt idx="12">
                  <c:v>0.61811570621468925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14" formatCode="0%">
                  <c:v>1.4654002713704206</c:v>
                </c:pt>
                <c:pt idx="15" formatCode="0%">
                  <c:v>1.021505376344086</c:v>
                </c:pt>
                <c:pt idx="16" formatCode="0%">
                  <c:v>1.0807291666666667</c:v>
                </c:pt>
                <c:pt idx="17" formatCode="0%">
                  <c:v>1.6284987277353691</c:v>
                </c:pt>
                <c:pt idx="18" formatCode="0%">
                  <c:v>1.2674271229404308</c:v>
                </c:pt>
                <c:pt idx="19" formatCode="0%">
                  <c:v>0.74120603015075381</c:v>
                </c:pt>
                <c:pt idx="20" formatCode="0%">
                  <c:v>1.0697710221910828</c:v>
                </c:pt>
                <c:pt idx="21" formatCode="0%">
                  <c:v>2.5255460691421256</c:v>
                </c:pt>
                <c:pt idx="22" formatCode="0%">
                  <c:v>1.2646401195219124</c:v>
                </c:pt>
                <c:pt idx="23" formatCode="0%">
                  <c:v>1.371568903631285</c:v>
                </c:pt>
                <c:pt idx="24" formatCode="0%">
                  <c:v>1.2233258887237159</c:v>
                </c:pt>
                <c:pt idx="25" formatCode="0%">
                  <c:v>0.5579749715504978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VIC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7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23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Sheet1!$D$2:$D$54</c:f>
              <c:numCache>
                <c:formatCode>General</c:formatCode>
                <c:ptCount val="53"/>
                <c:pt idx="27" formatCode="0%">
                  <c:v>1.0162601626016259</c:v>
                </c:pt>
                <c:pt idx="28" formatCode="0%">
                  <c:v>0.98591549295774639</c:v>
                </c:pt>
                <c:pt idx="29" formatCode="0%">
                  <c:v>0.79051383399209485</c:v>
                </c:pt>
                <c:pt idx="30" formatCode="0%">
                  <c:v>1.4864864864864866</c:v>
                </c:pt>
                <c:pt idx="31" formatCode="0%">
                  <c:v>2.6375711574952558</c:v>
                </c:pt>
                <c:pt idx="32" formatCode="0%">
                  <c:v>0.91603053435114501</c:v>
                </c:pt>
                <c:pt idx="33" formatCode="0%">
                  <c:v>1.1590949618320612</c:v>
                </c:pt>
                <c:pt idx="34" formatCode="0%">
                  <c:v>0.8671739827255277</c:v>
                </c:pt>
                <c:pt idx="35" formatCode="0%">
                  <c:v>1.0187618023255813</c:v>
                </c:pt>
                <c:pt idx="36" formatCode="0%">
                  <c:v>1.0330668071005917</c:v>
                </c:pt>
                <c:pt idx="37" formatCode="0%">
                  <c:v>1.1627351389217648</c:v>
                </c:pt>
                <c:pt idx="38" formatCode="0%">
                  <c:v>0.24611985074626866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31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Sheet1!$E$2:$E$54</c:f>
              <c:numCache>
                <c:formatCode>General</c:formatCode>
                <c:ptCount val="53"/>
                <c:pt idx="40" formatCode="0%">
                  <c:v>0.8527131782945736</c:v>
                </c:pt>
                <c:pt idx="41" formatCode="0%">
                  <c:v>0.70866141732283472</c:v>
                </c:pt>
                <c:pt idx="42" formatCode="0%">
                  <c:v>0.46875</c:v>
                </c:pt>
                <c:pt idx="43" formatCode="0%">
                  <c:v>0.97902097902097895</c:v>
                </c:pt>
                <c:pt idx="44" formatCode="0%">
                  <c:v>0.90909090909090906</c:v>
                </c:pt>
                <c:pt idx="45" formatCode="0%">
                  <c:v>0.68965517241379315</c:v>
                </c:pt>
                <c:pt idx="46" formatCode="0%">
                  <c:v>1.4838159722222222</c:v>
                </c:pt>
                <c:pt idx="47" formatCode="0%">
                  <c:v>1.7772428965517242</c:v>
                </c:pt>
                <c:pt idx="48" formatCode="0%">
                  <c:v>0.23484332142857142</c:v>
                </c:pt>
                <c:pt idx="49" formatCode="0%">
                  <c:v>0.41752538582733811</c:v>
                </c:pt>
                <c:pt idx="50" formatCode="0%">
                  <c:v>0.44678144650231344</c:v>
                </c:pt>
                <c:pt idx="51" formatCode="0%">
                  <c:v>0.30139984615384613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8"/>
          <c:order val="12"/>
          <c:tx>
            <c:v>Label line</c:v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2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833-4618-AB94-E62CC5CDE3B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val>
            <c:numRef>
              <c:f>Sheet1!$F$2:$F$54</c:f>
              <c:numCache>
                <c:formatCode>0%</c:formatCode>
                <c:ptCount val="53"/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84352"/>
        <c:axId val="44885888"/>
      </c:lineChart>
      <c:catAx>
        <c:axId val="4488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44885888"/>
        <c:crosses val="autoZero"/>
        <c:auto val="1"/>
        <c:lblAlgn val="ctr"/>
        <c:lblOffset val="100"/>
        <c:noMultiLvlLbl val="0"/>
      </c:catAx>
      <c:valAx>
        <c:axId val="44885888"/>
        <c:scaling>
          <c:orientation val="minMax"/>
          <c:max val="3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4884352"/>
        <c:crosses val="autoZero"/>
        <c:crossBetween val="between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megawatt hours under contracts of one year or less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55.4</c:v>
                </c:pt>
                <c:pt idx="1">
                  <c:v>94.1</c:v>
                </c:pt>
                <c:pt idx="2">
                  <c:v>55.8</c:v>
                </c:pt>
                <c:pt idx="3">
                  <c:v>71.5</c:v>
                </c:pt>
                <c:pt idx="4">
                  <c:v>95.4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F-4C07-A36E-7DCBDAE19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32953864"/>
        <c:axId val="432967640"/>
      </c:barChart>
      <c:catAx>
        <c:axId val="43295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67640"/>
        <c:crosses val="autoZero"/>
        <c:auto val="1"/>
        <c:lblAlgn val="ctr"/>
        <c:lblOffset val="100"/>
        <c:noMultiLvlLbl val="0"/>
      </c:catAx>
      <c:valAx>
        <c:axId val="4329676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5386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206339592166364E-2"/>
          <c:y val="6.9050889472149324E-2"/>
          <c:w val="0.90097314758732083"/>
          <c:h val="0.902519976669582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QLD-Max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7"/>
            <c:marker>
              <c:symbol val="circle"/>
              <c:size val="10"/>
              <c:spPr>
                <a:noFill/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F98E-4FA2-AE6C-E74467466F02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1">
                  <c:v>4</c:v>
                </c:pt>
                <c:pt idx="2">
                  <c:v>3</c:v>
                </c:pt>
                <c:pt idx="3">
                  <c:v>9</c:v>
                </c:pt>
                <c:pt idx="4">
                  <c:v>7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NSW-Max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0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F98E-4FA2-AE6C-E74467466F02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17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F98E-4FA2-AE6C-E74467466F0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8</c:v>
                </c:pt>
                <c:pt idx="16">
                  <c:v>10</c:v>
                </c:pt>
                <c:pt idx="1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VIC-Max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7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F98E-4FA2-AE6C-E74467466F02}"/>
              </c:ext>
            </c:extLst>
          </c:dPt>
          <c:dPt>
            <c:idx val="23"/>
            <c:bubble3D val="0"/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19">
                  <c:v>6</c:v>
                </c:pt>
                <c:pt idx="20">
                  <c:v>4</c:v>
                </c:pt>
                <c:pt idx="21">
                  <c:v>7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SA-Max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28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F98E-4FA2-AE6C-E74467466F02}"/>
              </c:ext>
            </c:extLst>
          </c:dPt>
          <c:dPt>
            <c:idx val="31"/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Sheet1!$F$2:$F$37</c:f>
              <c:numCache>
                <c:formatCode>General</c:formatCode>
                <c:ptCount val="36"/>
                <c:pt idx="28">
                  <c:v>6</c:v>
                </c:pt>
                <c:pt idx="29">
                  <c:v>4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5</c:v>
                </c:pt>
                <c:pt idx="3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8"/>
          <c:order val="4"/>
          <c:tx>
            <c:v>Label line</c:v>
          </c:tx>
          <c:spPr>
            <a:ln w="5080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F98E-4FA2-AE6C-E74467466F02}"/>
              </c:ext>
            </c:extLst>
          </c:dPt>
          <c:dPt>
            <c:idx val="10"/>
            <c:marker>
              <c:symbol val="circle"/>
              <c:size val="10"/>
              <c:spPr>
                <a:solidFill>
                  <a:srgbClr val="000000"/>
                </a:solidFill>
                <a:ln w="12700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Sheet1!$H$2:$H$37</c:f>
              <c:numCache>
                <c:formatCode>General</c:formatCode>
                <c:ptCount val="36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ser>
          <c:idx val="4"/>
          <c:order val="5"/>
          <c:tx>
            <c:strRef>
              <c:f>Sheet1!$E$1</c:f>
              <c:strCache>
                <c:ptCount val="1"/>
                <c:pt idx="0">
                  <c:v>VIC-caveat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ot"/>
            </a:ln>
          </c:spPr>
          <c:marker>
            <c:symbol val="none"/>
          </c:marker>
          <c:dPt>
            <c:idx val="26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F98E-4FA2-AE6C-E74467466F0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Sheet1!$E$2:$E$37</c:f>
              <c:numCache>
                <c:formatCode>General</c:formatCode>
                <c:ptCount val="36"/>
                <c:pt idx="25">
                  <c:v>2</c:v>
                </c:pt>
                <c:pt idx="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98E-4FA2-AE6C-E74467466F02}"/>
            </c:ext>
          </c:extLst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SA-caveat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ysDot"/>
            </a:ln>
          </c:spPr>
          <c:marker>
            <c:symbol val="none"/>
          </c:marker>
          <c:dPt>
            <c:idx val="3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F98E-4FA2-AE6C-E74467466F0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cat>
          <c:val>
            <c:numRef>
              <c:f>Sheet1!$G$2:$G$37</c:f>
              <c:numCache>
                <c:formatCode>General</c:formatCode>
                <c:ptCount val="36"/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98E-4FA2-AE6C-E74467466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84352"/>
        <c:axId val="44885888"/>
      </c:lineChart>
      <c:catAx>
        <c:axId val="4488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4885888"/>
        <c:crosses val="autoZero"/>
        <c:auto val="1"/>
        <c:lblAlgn val="ctr"/>
        <c:lblOffset val="100"/>
        <c:noMultiLvlLbl val="0"/>
      </c:catAx>
      <c:valAx>
        <c:axId val="44885888"/>
        <c:scaling>
          <c:orientation val="minMax"/>
          <c:max val="10.199999999999999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4884352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65505754088431E-2"/>
          <c:y val="2.8310148731408573E-2"/>
          <c:w val="0.91108853220270547"/>
          <c:h val="0.827941382327209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8">
                  <c:v>a</c:v>
                </c:pt>
                <c:pt idx="9">
                  <c:v>b</c:v>
                </c:pt>
                <c:pt idx="10">
                  <c:v>c</c:v>
                </c:pt>
                <c:pt idx="11">
                  <c:v>d</c:v>
                </c:pt>
                <c:pt idx="12">
                  <c:v>e</c:v>
                </c:pt>
                <c:pt idx="13">
                  <c:v>f</c:v>
                </c:pt>
                <c:pt idx="14">
                  <c:v>g</c:v>
                </c:pt>
                <c:pt idx="16">
                  <c:v>a</c:v>
                </c:pt>
                <c:pt idx="17">
                  <c:v>b</c:v>
                </c:pt>
                <c:pt idx="18">
                  <c:v>c</c:v>
                </c:pt>
                <c:pt idx="19">
                  <c:v>d</c:v>
                </c:pt>
                <c:pt idx="20">
                  <c:v>e</c:v>
                </c:pt>
                <c:pt idx="21">
                  <c:v>f</c:v>
                </c:pt>
                <c:pt idx="22">
                  <c:v>g</c:v>
                </c:pt>
              </c:strCache>
            </c:strRef>
          </c:cat>
          <c:val>
            <c:numRef>
              <c:f>Sheet1!$B$2:$B$24</c:f>
              <c:numCache>
                <c:formatCode>_("$"* #,##0.00_);_("$"* \(#,##0.00\);_("$"* "-"??_);_(@_)</c:formatCode>
                <c:ptCount val="23"/>
                <c:pt idx="0">
                  <c:v>33.65</c:v>
                </c:pt>
                <c:pt idx="1">
                  <c:v>40.642532749759702</c:v>
                </c:pt>
                <c:pt idx="2">
                  <c:v>39.53</c:v>
                </c:pt>
                <c:pt idx="3">
                  <c:v>50.55</c:v>
                </c:pt>
                <c:pt idx="4">
                  <c:v>53.14</c:v>
                </c:pt>
                <c:pt idx="5">
                  <c:v>66.25</c:v>
                </c:pt>
                <c:pt idx="6">
                  <c:v>61.378493676097015</c:v>
                </c:pt>
                <c:pt idx="8">
                  <c:v>22.94</c:v>
                </c:pt>
                <c:pt idx="9">
                  <c:v>26.773625122732632</c:v>
                </c:pt>
                <c:pt idx="10">
                  <c:v>27.49</c:v>
                </c:pt>
                <c:pt idx="11">
                  <c:v>35.229999999999997</c:v>
                </c:pt>
                <c:pt idx="12">
                  <c:v>36.159999999999997</c:v>
                </c:pt>
                <c:pt idx="13">
                  <c:v>46.52</c:v>
                </c:pt>
                <c:pt idx="14">
                  <c:v>40.58</c:v>
                </c:pt>
                <c:pt idx="16">
                  <c:v>21.94</c:v>
                </c:pt>
                <c:pt idx="17">
                  <c:v>24.62</c:v>
                </c:pt>
                <c:pt idx="18">
                  <c:v>26.56</c:v>
                </c:pt>
                <c:pt idx="19">
                  <c:v>31.72</c:v>
                </c:pt>
                <c:pt idx="20">
                  <c:v>29.23</c:v>
                </c:pt>
                <c:pt idx="21">
                  <c:v>31.6</c:v>
                </c:pt>
                <c:pt idx="22">
                  <c:v>30.06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3-432A-8EB4-1E2829D181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Ancillary Services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8">
                  <c:v>a</c:v>
                </c:pt>
                <c:pt idx="9">
                  <c:v>b</c:v>
                </c:pt>
                <c:pt idx="10">
                  <c:v>c</c:v>
                </c:pt>
                <c:pt idx="11">
                  <c:v>d</c:v>
                </c:pt>
                <c:pt idx="12">
                  <c:v>e</c:v>
                </c:pt>
                <c:pt idx="13">
                  <c:v>f</c:v>
                </c:pt>
                <c:pt idx="14">
                  <c:v>g</c:v>
                </c:pt>
                <c:pt idx="16">
                  <c:v>a</c:v>
                </c:pt>
                <c:pt idx="17">
                  <c:v>b</c:v>
                </c:pt>
                <c:pt idx="18">
                  <c:v>c</c:v>
                </c:pt>
                <c:pt idx="19">
                  <c:v>d</c:v>
                </c:pt>
                <c:pt idx="20">
                  <c:v>e</c:v>
                </c:pt>
                <c:pt idx="21">
                  <c:v>f</c:v>
                </c:pt>
                <c:pt idx="22">
                  <c:v>g</c:v>
                </c:pt>
              </c:strCache>
            </c:strRef>
          </c:cat>
          <c:val>
            <c:numRef>
              <c:f>Sheet1!$C$2:$C$24</c:f>
              <c:numCache>
                <c:formatCode>_("$"* #,##0.00_);_("$"* \(#,##0.00\);_("$"* "-"??_);_(@_)</c:formatCode>
                <c:ptCount val="23"/>
                <c:pt idx="0">
                  <c:v>0.8</c:v>
                </c:pt>
                <c:pt idx="1">
                  <c:v>2.2636655545106121</c:v>
                </c:pt>
                <c:pt idx="2">
                  <c:v>0.52</c:v>
                </c:pt>
                <c:pt idx="3">
                  <c:v>1.6500000000000001</c:v>
                </c:pt>
                <c:pt idx="4">
                  <c:v>2.83</c:v>
                </c:pt>
                <c:pt idx="5">
                  <c:v>3.23</c:v>
                </c:pt>
                <c:pt idx="6">
                  <c:v>0.31772533470731668</c:v>
                </c:pt>
                <c:pt idx="8">
                  <c:v>0.54</c:v>
                </c:pt>
                <c:pt idx="9">
                  <c:v>1.9332545477156069</c:v>
                </c:pt>
                <c:pt idx="10">
                  <c:v>0.29000000000000004</c:v>
                </c:pt>
                <c:pt idx="11">
                  <c:v>1.58</c:v>
                </c:pt>
                <c:pt idx="12">
                  <c:v>1.31</c:v>
                </c:pt>
                <c:pt idx="13">
                  <c:v>1.58</c:v>
                </c:pt>
                <c:pt idx="14">
                  <c:v>1.4550000000000001</c:v>
                </c:pt>
                <c:pt idx="16">
                  <c:v>0.53</c:v>
                </c:pt>
                <c:pt idx="17">
                  <c:v>1.77</c:v>
                </c:pt>
                <c:pt idx="18">
                  <c:v>0.28000000000000003</c:v>
                </c:pt>
                <c:pt idx="19">
                  <c:v>1.7900000000000003</c:v>
                </c:pt>
                <c:pt idx="20">
                  <c:v>0.89</c:v>
                </c:pt>
                <c:pt idx="21">
                  <c:v>1.63</c:v>
                </c:pt>
                <c:pt idx="22">
                  <c:v>1.0699999999999998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E3-432A-8EB4-1E2829D181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Capacity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8">
                  <c:v>a</c:v>
                </c:pt>
                <c:pt idx="9">
                  <c:v>b</c:v>
                </c:pt>
                <c:pt idx="10">
                  <c:v>c</c:v>
                </c:pt>
                <c:pt idx="11">
                  <c:v>d</c:v>
                </c:pt>
                <c:pt idx="12">
                  <c:v>e</c:v>
                </c:pt>
                <c:pt idx="13">
                  <c:v>f</c:v>
                </c:pt>
                <c:pt idx="14">
                  <c:v>g</c:v>
                </c:pt>
                <c:pt idx="16">
                  <c:v>a</c:v>
                </c:pt>
                <c:pt idx="17">
                  <c:v>b</c:v>
                </c:pt>
                <c:pt idx="18">
                  <c:v>c</c:v>
                </c:pt>
                <c:pt idx="19">
                  <c:v>d</c:v>
                </c:pt>
                <c:pt idx="20">
                  <c:v>e</c:v>
                </c:pt>
                <c:pt idx="21">
                  <c:v>f</c:v>
                </c:pt>
                <c:pt idx="22">
                  <c:v>g</c:v>
                </c:pt>
              </c:strCache>
            </c:strRef>
          </c:cat>
          <c:val>
            <c:numRef>
              <c:f>Sheet1!$D$2:$D$24</c:f>
              <c:numCache>
                <c:formatCode>_("$"* #,##0.00_);_("$"* \(#,##0.00\);_("$"* "-"??_);_(@_)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0.56000000000000005</c:v>
                </c:pt>
                <c:pt idx="3">
                  <c:v>0</c:v>
                </c:pt>
                <c:pt idx="4">
                  <c:v>9.2100000000000009</c:v>
                </c:pt>
                <c:pt idx="5">
                  <c:v>8.36</c:v>
                </c:pt>
                <c:pt idx="6">
                  <c:v>11.463747564466404</c:v>
                </c:pt>
                <c:pt idx="8">
                  <c:v>0</c:v>
                </c:pt>
                <c:pt idx="9">
                  <c:v>0</c:v>
                </c:pt>
                <c:pt idx="10">
                  <c:v>1.1000000000000001</c:v>
                </c:pt>
                <c:pt idx="11">
                  <c:v>0</c:v>
                </c:pt>
                <c:pt idx="12">
                  <c:v>11.25</c:v>
                </c:pt>
                <c:pt idx="13">
                  <c:v>8.67</c:v>
                </c:pt>
                <c:pt idx="14">
                  <c:v>17.739999999999998</c:v>
                </c:pt>
                <c:pt idx="16">
                  <c:v>0</c:v>
                </c:pt>
                <c:pt idx="17">
                  <c:v>0</c:v>
                </c:pt>
                <c:pt idx="18">
                  <c:v>2.4300000000000002</c:v>
                </c:pt>
                <c:pt idx="20">
                  <c:v>10.96</c:v>
                </c:pt>
                <c:pt idx="21">
                  <c:v>9.66</c:v>
                </c:pt>
                <c:pt idx="22">
                  <c:v>12.68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E3-432A-8EB4-1E2829D18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7570096"/>
        <c:axId val="477607816"/>
      </c:barChart>
      <c:catAx>
        <c:axId val="47757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07816"/>
        <c:crosses val="autoZero"/>
        <c:auto val="1"/>
        <c:lblAlgn val="ctr"/>
        <c:lblOffset val="100"/>
        <c:noMultiLvlLbl val="0"/>
      </c:catAx>
      <c:valAx>
        <c:axId val="477607816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7009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283161720169596E-2"/>
          <c:y val="3.2013852435112275E-2"/>
          <c:w val="0.93761427417726628"/>
          <c:h val="0.887705161854768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tx2"/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1241</c:v>
                </c:pt>
                <c:pt idx="1">
                  <c:v>744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C-4DE3-ACC9-A528362E33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 venture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1343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EC-4DE3-ACC9-A528362E33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3588</c:v>
                </c:pt>
                <c:pt idx="1">
                  <c:v>1901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4-43E2-B563-B59FD2486D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QGS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1970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4-4DEB-A515-FBE5E1D513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A-4697-BE3C-D5342ECF6D0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Solar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Government</c:v>
                </c:pt>
                <c:pt idx="2">
                  <c:v>Subsidised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A-4697-BE3C-D5342ECF6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31822544"/>
        <c:axId val="431825168"/>
      </c:barChart>
      <c:catAx>
        <c:axId val="43182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825168"/>
        <c:crosses val="autoZero"/>
        <c:auto val="1"/>
        <c:lblAlgn val="ctr"/>
        <c:lblOffset val="100"/>
        <c:noMultiLvlLbl val="0"/>
      </c:catAx>
      <c:valAx>
        <c:axId val="431825168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822544"/>
        <c:crosses val="autoZero"/>
        <c:crossBetween val="between"/>
        <c:majorUnit val="2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2.831014873140858E-2"/>
          <c:w val="0.89793559458913785"/>
          <c:h val="0.943260717410323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QLD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Sheet1!$B$2:$B$81</c:f>
              <c:numCache>
                <c:formatCode>General</c:formatCode>
                <c:ptCount val="80"/>
                <c:pt idx="1">
                  <c:v>60</c:v>
                </c:pt>
                <c:pt idx="2">
                  <c:v>49</c:v>
                </c:pt>
                <c:pt idx="3">
                  <c:v>45</c:v>
                </c:pt>
                <c:pt idx="4">
                  <c:v>38</c:v>
                </c:pt>
                <c:pt idx="5">
                  <c:v>41</c:v>
                </c:pt>
                <c:pt idx="6">
                  <c:v>31</c:v>
                </c:pt>
                <c:pt idx="7">
                  <c:v>31</c:v>
                </c:pt>
                <c:pt idx="8">
                  <c:v>31</c:v>
                </c:pt>
                <c:pt idx="9">
                  <c:v>57</c:v>
                </c:pt>
                <c:pt idx="10">
                  <c:v>58</c:v>
                </c:pt>
                <c:pt idx="11">
                  <c:v>36</c:v>
                </c:pt>
                <c:pt idx="12">
                  <c:v>37</c:v>
                </c:pt>
                <c:pt idx="13">
                  <c:v>34</c:v>
                </c:pt>
                <c:pt idx="14">
                  <c:v>30</c:v>
                </c:pt>
                <c:pt idx="15">
                  <c:v>70</c:v>
                </c:pt>
                <c:pt idx="16">
                  <c:v>61</c:v>
                </c:pt>
                <c:pt idx="17">
                  <c:v>61</c:v>
                </c:pt>
                <c:pt idx="18">
                  <c:v>64</c:v>
                </c:pt>
                <c:pt idx="19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NSW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Sheet1!$D$2:$D$81</c:f>
              <c:numCache>
                <c:formatCode>General</c:formatCode>
                <c:ptCount val="80"/>
                <c:pt idx="25">
                  <c:v>25</c:v>
                </c:pt>
                <c:pt idx="26">
                  <c:v>30</c:v>
                </c:pt>
                <c:pt idx="27">
                  <c:v>41</c:v>
                </c:pt>
                <c:pt idx="28">
                  <c:v>38</c:v>
                </c:pt>
                <c:pt idx="29">
                  <c:v>37</c:v>
                </c:pt>
                <c:pt idx="30">
                  <c:v>37</c:v>
                </c:pt>
                <c:pt idx="31">
                  <c:v>46</c:v>
                </c:pt>
                <c:pt idx="32">
                  <c:v>43</c:v>
                </c:pt>
                <c:pt idx="33">
                  <c:v>67</c:v>
                </c:pt>
                <c:pt idx="34">
                  <c:v>44</c:v>
                </c:pt>
                <c:pt idx="35">
                  <c:v>43</c:v>
                </c:pt>
                <c:pt idx="36">
                  <c:v>52</c:v>
                </c:pt>
                <c:pt idx="37">
                  <c:v>43</c:v>
                </c:pt>
                <c:pt idx="38">
                  <c:v>31</c:v>
                </c:pt>
                <c:pt idx="39">
                  <c:v>56</c:v>
                </c:pt>
                <c:pt idx="40">
                  <c:v>53</c:v>
                </c:pt>
                <c:pt idx="41">
                  <c:v>36</c:v>
                </c:pt>
                <c:pt idx="42">
                  <c:v>54</c:v>
                </c:pt>
                <c:pt idx="43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VIC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7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23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Sheet1!$F$2:$F$81</c:f>
              <c:numCache>
                <c:formatCode>General</c:formatCode>
                <c:ptCount val="80"/>
                <c:pt idx="49">
                  <c:v>27</c:v>
                </c:pt>
                <c:pt idx="50">
                  <c:v>28</c:v>
                </c:pt>
                <c:pt idx="51">
                  <c:v>49</c:v>
                </c:pt>
                <c:pt idx="52">
                  <c:v>33</c:v>
                </c:pt>
                <c:pt idx="53">
                  <c:v>30</c:v>
                </c:pt>
                <c:pt idx="54">
                  <c:v>27</c:v>
                </c:pt>
                <c:pt idx="55">
                  <c:v>29</c:v>
                </c:pt>
                <c:pt idx="56">
                  <c:v>36</c:v>
                </c:pt>
                <c:pt idx="57">
                  <c:v>61</c:v>
                </c:pt>
                <c:pt idx="58">
                  <c:v>51</c:v>
                </c:pt>
                <c:pt idx="59">
                  <c:v>49</c:v>
                </c:pt>
                <c:pt idx="60">
                  <c:v>42</c:v>
                </c:pt>
                <c:pt idx="61">
                  <c:v>29</c:v>
                </c:pt>
                <c:pt idx="62">
                  <c:v>28</c:v>
                </c:pt>
                <c:pt idx="63">
                  <c:v>61</c:v>
                </c:pt>
                <c:pt idx="64">
                  <c:v>54</c:v>
                </c:pt>
                <c:pt idx="65">
                  <c:v>32</c:v>
                </c:pt>
                <c:pt idx="66">
                  <c:v>50</c:v>
                </c:pt>
                <c:pt idx="67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SA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31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Sheet1!$H$2:$H$96</c:f>
              <c:numCache>
                <c:formatCode>General</c:formatCode>
                <c:ptCount val="95"/>
                <c:pt idx="73">
                  <c:v>54</c:v>
                </c:pt>
                <c:pt idx="74">
                  <c:v>69</c:v>
                </c:pt>
                <c:pt idx="75">
                  <c:v>67</c:v>
                </c:pt>
                <c:pt idx="76">
                  <c:v>34</c:v>
                </c:pt>
                <c:pt idx="77">
                  <c:v>33</c:v>
                </c:pt>
                <c:pt idx="78">
                  <c:v>39</c:v>
                </c:pt>
                <c:pt idx="79">
                  <c:v>39</c:v>
                </c:pt>
                <c:pt idx="80">
                  <c:v>44</c:v>
                </c:pt>
                <c:pt idx="81">
                  <c:v>59</c:v>
                </c:pt>
                <c:pt idx="82">
                  <c:v>101</c:v>
                </c:pt>
                <c:pt idx="83">
                  <c:v>69</c:v>
                </c:pt>
                <c:pt idx="84">
                  <c:v>83</c:v>
                </c:pt>
                <c:pt idx="85">
                  <c:v>42</c:v>
                </c:pt>
                <c:pt idx="86">
                  <c:v>32</c:v>
                </c:pt>
                <c:pt idx="87">
                  <c:v>74</c:v>
                </c:pt>
                <c:pt idx="88">
                  <c:v>68</c:v>
                </c:pt>
                <c:pt idx="89">
                  <c:v>42</c:v>
                </c:pt>
                <c:pt idx="90">
                  <c:v>67</c:v>
                </c:pt>
                <c:pt idx="91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8"/>
          <c:order val="4"/>
          <c:tx>
            <c:v>Label line</c:v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A833-4618-AB94-E62CC5CDE3B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>
                      <a:alpha val="95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5F7-48BE-B34D-FAEADC9E56EC}"/>
              </c:ext>
            </c:extLst>
          </c:dPt>
          <c:dPt>
            <c:idx val="21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5F7-48BE-B34D-FAEADC9E56EC}"/>
              </c:ext>
            </c:extLst>
          </c:dPt>
          <c:dPt>
            <c:idx val="25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6F1-439E-9390-7D5F863C8C54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02-45F7-48BE-B34D-FAEADC9E56EC}"/>
              </c:ext>
            </c:extLst>
          </c:dPt>
          <c:dPt>
            <c:idx val="43"/>
            <c:marker>
              <c:symbol val="circle"/>
              <c:size val="10"/>
              <c:spPr>
                <a:solidFill>
                  <a:srgbClr val="000000">
                    <a:alpha val="98000"/>
                  </a:srgbClr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6F1-439E-9390-7D5F863C8C54}"/>
              </c:ext>
            </c:extLst>
          </c:dPt>
          <c:val>
            <c:numRef>
              <c:f>Sheet1!$J$2:$J$81</c:f>
              <c:numCache>
                <c:formatCode>General</c:formatCode>
                <c:ptCount val="80"/>
                <c:pt idx="25">
                  <c:v>130</c:v>
                </c:pt>
                <c:pt idx="26">
                  <c:v>130</c:v>
                </c:pt>
                <c:pt idx="27">
                  <c:v>130</c:v>
                </c:pt>
                <c:pt idx="28">
                  <c:v>130</c:v>
                </c:pt>
                <c:pt idx="29">
                  <c:v>130</c:v>
                </c:pt>
                <c:pt idx="30">
                  <c:v>130</c:v>
                </c:pt>
                <c:pt idx="31">
                  <c:v>130</c:v>
                </c:pt>
                <c:pt idx="32">
                  <c:v>130</c:v>
                </c:pt>
                <c:pt idx="33">
                  <c:v>130</c:v>
                </c:pt>
                <c:pt idx="34">
                  <c:v>130</c:v>
                </c:pt>
                <c:pt idx="35">
                  <c:v>130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ser>
          <c:idx val="4"/>
          <c:order val="5"/>
          <c:tx>
            <c:strRef>
              <c:f>Sheet1!$C$1</c:f>
              <c:strCache>
                <c:ptCount val="1"/>
                <c:pt idx="0">
                  <c:v>QLD-exp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ot"/>
            </a:ln>
          </c:spPr>
          <c:marker>
            <c:symbol val="none"/>
          </c:marker>
          <c:val>
            <c:numRef>
              <c:f>Sheet1!$C$2:$C$96</c:f>
              <c:numCache>
                <c:formatCode>General</c:formatCode>
                <c:ptCount val="95"/>
                <c:pt idx="19">
                  <c:v>103</c:v>
                </c:pt>
                <c:pt idx="20" formatCode="0">
                  <c:v>85.125</c:v>
                </c:pt>
                <c:pt idx="21" formatCode="0">
                  <c:v>70.2</c:v>
                </c:pt>
                <c:pt idx="22" formatCode="0">
                  <c:v>64.05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1-439E-9390-7D5F863C8C54}"/>
            </c:ext>
          </c:extLst>
        </c:ser>
        <c:ser>
          <c:idx val="5"/>
          <c:order val="6"/>
          <c:tx>
            <c:strRef>
              <c:f>Sheet1!$E$1</c:f>
              <c:strCache>
                <c:ptCount val="1"/>
                <c:pt idx="0">
                  <c:v>NSW-exp</c:v>
                </c:pt>
              </c:strCache>
            </c:strRef>
          </c:tx>
          <c:spPr>
            <a:ln w="50800">
              <a:solidFill>
                <a:srgbClr val="A02226"/>
              </a:solidFill>
              <a:prstDash val="sysDot"/>
            </a:ln>
          </c:spPr>
          <c:marker>
            <c:symbol val="none"/>
          </c:marker>
          <c:val>
            <c:numRef>
              <c:f>Sheet1!$E$2:$E$96</c:f>
              <c:numCache>
                <c:formatCode>General</c:formatCode>
                <c:ptCount val="95"/>
                <c:pt idx="43">
                  <c:v>88</c:v>
                </c:pt>
                <c:pt idx="44" formatCode="0">
                  <c:v>91.6</c:v>
                </c:pt>
                <c:pt idx="45" formatCode="0">
                  <c:v>77.575000000000003</c:v>
                </c:pt>
                <c:pt idx="46" formatCode="0">
                  <c:v>72.325000000000003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F1-439E-9390-7D5F863C8C54}"/>
            </c:ext>
          </c:extLst>
        </c:ser>
        <c:ser>
          <c:idx val="6"/>
          <c:order val="7"/>
          <c:tx>
            <c:strRef>
              <c:f>Sheet1!$G$1</c:f>
              <c:strCache>
                <c:ptCount val="1"/>
                <c:pt idx="0">
                  <c:v>VIC-exp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ot"/>
            </a:ln>
          </c:spPr>
          <c:marker>
            <c:symbol val="none"/>
          </c:marker>
          <c:val>
            <c:numRef>
              <c:f>Sheet1!$G$2:$G$96</c:f>
              <c:numCache>
                <c:formatCode>General</c:formatCode>
                <c:ptCount val="95"/>
                <c:pt idx="67">
                  <c:v>70</c:v>
                </c:pt>
                <c:pt idx="68" formatCode="0">
                  <c:v>113.625</c:v>
                </c:pt>
                <c:pt idx="69" formatCode="0">
                  <c:v>88.35</c:v>
                </c:pt>
                <c:pt idx="70" formatCode="0">
                  <c:v>78.900000000000006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F1-439E-9390-7D5F863C8C54}"/>
            </c:ext>
          </c:extLst>
        </c:ser>
        <c:ser>
          <c:idx val="7"/>
          <c:order val="8"/>
          <c:tx>
            <c:strRef>
              <c:f>Sheet1!$I$1</c:f>
              <c:strCache>
                <c:ptCount val="1"/>
                <c:pt idx="0">
                  <c:v>SA-exp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ysDot"/>
            </a:ln>
          </c:spPr>
          <c:marker>
            <c:symbol val="none"/>
          </c:marker>
          <c:val>
            <c:numRef>
              <c:f>Sheet1!$I$2:$I$96</c:f>
              <c:numCache>
                <c:formatCode>General</c:formatCode>
                <c:ptCount val="95"/>
                <c:pt idx="91">
                  <c:v>123</c:v>
                </c:pt>
                <c:pt idx="92">
                  <c:v>131.55000000000001</c:v>
                </c:pt>
                <c:pt idx="93">
                  <c:v>109.2</c:v>
                </c:pt>
                <c:pt idx="94">
                  <c:v>93.75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1-439E-9390-7D5F863C8C5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Column1</c:v>
                </c:pt>
              </c:strCache>
            </c:strRef>
          </c:tx>
          <c:spPr>
            <a:ln w="50800">
              <a:solidFill>
                <a:srgbClr val="000000"/>
              </a:solidFill>
              <a:prstDash val="sysDot"/>
            </a:ln>
          </c:spPr>
          <c:marker>
            <c:symbol val="none"/>
          </c:marker>
          <c:val>
            <c:numRef>
              <c:f>Sheet1!$K$2:$K$96</c:f>
              <c:numCache>
                <c:formatCode>General</c:formatCode>
                <c:ptCount val="95"/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F1-439E-9390-7D5F863C8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84352"/>
        <c:axId val="44885888"/>
      </c:lineChart>
      <c:catAx>
        <c:axId val="4488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44885888"/>
        <c:crosses val="autoZero"/>
        <c:auto val="1"/>
        <c:lblAlgn val="ctr"/>
        <c:lblOffset val="100"/>
        <c:noMultiLvlLbl val="0"/>
      </c:catAx>
      <c:valAx>
        <c:axId val="44885888"/>
        <c:scaling>
          <c:orientation val="minMax"/>
          <c:max val="15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4884352"/>
        <c:crosses val="autoZero"/>
        <c:crossBetween val="between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1872905309913187E-2"/>
          <c:y val="3.2013852435112275E-2"/>
          <c:w val="0.92841338582677169"/>
          <c:h val="0.87789953339165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Wind</c:v>
                </c:pt>
              </c:strCache>
            </c:strRef>
          </c:tx>
          <c:spPr>
            <a:solidFill>
              <a:srgbClr val="FFE07F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NSW - proposed</c:v>
                </c:pt>
                <c:pt idx="1">
                  <c:v>VIC - proposed</c:v>
                </c:pt>
                <c:pt idx="2">
                  <c:v>QLD - proposed</c:v>
                </c:pt>
                <c:pt idx="3">
                  <c:v>SA - proposed</c:v>
                </c:pt>
                <c:pt idx="4">
                  <c:v>Column1</c:v>
                </c:pt>
                <c:pt idx="5">
                  <c:v>NSW - committed</c:v>
                </c:pt>
                <c:pt idx="6">
                  <c:v>VIC - committed</c:v>
                </c:pt>
                <c:pt idx="7">
                  <c:v>QLD - committed</c:v>
                </c:pt>
                <c:pt idx="8">
                  <c:v>SA - committed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4465.5</c:v>
                </c:pt>
                <c:pt idx="1">
                  <c:v>3364.2</c:v>
                </c:pt>
                <c:pt idx="2">
                  <c:v>809</c:v>
                </c:pt>
                <c:pt idx="3">
                  <c:v>2966.4</c:v>
                </c:pt>
                <c:pt idx="5">
                  <c:v>172.5</c:v>
                </c:pt>
                <c:pt idx="6">
                  <c:v>125.8</c:v>
                </c:pt>
                <c:pt idx="7">
                  <c:v>180.5</c:v>
                </c:pt>
                <c:pt idx="8">
                  <c:v>211.4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5-4E36-BED7-2410B9C55E5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Solar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NSW - proposed</c:v>
                </c:pt>
                <c:pt idx="1">
                  <c:v>VIC - proposed</c:v>
                </c:pt>
                <c:pt idx="2">
                  <c:v>QLD - proposed</c:v>
                </c:pt>
                <c:pt idx="3">
                  <c:v>SA - proposed</c:v>
                </c:pt>
                <c:pt idx="4">
                  <c:v>Column1</c:v>
                </c:pt>
                <c:pt idx="5">
                  <c:v>NSW - committed</c:v>
                </c:pt>
                <c:pt idx="6">
                  <c:v>VIC - committed</c:v>
                </c:pt>
                <c:pt idx="7">
                  <c:v>QLD - committed</c:v>
                </c:pt>
                <c:pt idx="8">
                  <c:v>SA - committed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837.2</c:v>
                </c:pt>
                <c:pt idx="1">
                  <c:v>1079.8</c:v>
                </c:pt>
                <c:pt idx="2">
                  <c:v>3762.6</c:v>
                </c:pt>
                <c:pt idx="3">
                  <c:v>1295</c:v>
                </c:pt>
                <c:pt idx="5">
                  <c:v>144.9</c:v>
                </c:pt>
                <c:pt idx="6">
                  <c:v>50</c:v>
                </c:pt>
                <c:pt idx="7">
                  <c:v>277.5</c:v>
                </c:pt>
                <c:pt idx="8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45-4E36-BED7-2410B9C55E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 Gas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NSW - proposed</c:v>
                </c:pt>
                <c:pt idx="1">
                  <c:v>VIC - proposed</c:v>
                </c:pt>
                <c:pt idx="2">
                  <c:v>QLD - proposed</c:v>
                </c:pt>
                <c:pt idx="3">
                  <c:v>SA - proposed</c:v>
                </c:pt>
                <c:pt idx="4">
                  <c:v>Column1</c:v>
                </c:pt>
                <c:pt idx="5">
                  <c:v>NSW - committed</c:v>
                </c:pt>
                <c:pt idx="6">
                  <c:v>VIC - committed</c:v>
                </c:pt>
                <c:pt idx="7">
                  <c:v>QLD - committed</c:v>
                </c:pt>
                <c:pt idx="8">
                  <c:v>SA - committed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515</c:v>
                </c:pt>
                <c:pt idx="1">
                  <c:v>600</c:v>
                </c:pt>
                <c:pt idx="2">
                  <c:v>2045</c:v>
                </c:pt>
                <c:pt idx="3">
                  <c:v>780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45-4E36-BED7-2410B9C55E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Coal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NSW - proposed</c:v>
                </c:pt>
                <c:pt idx="1">
                  <c:v>VIC - proposed</c:v>
                </c:pt>
                <c:pt idx="2">
                  <c:v>QLD - proposed</c:v>
                </c:pt>
                <c:pt idx="3">
                  <c:v>SA - proposed</c:v>
                </c:pt>
                <c:pt idx="4">
                  <c:v>Column1</c:v>
                </c:pt>
                <c:pt idx="5">
                  <c:v>NSW - committed</c:v>
                </c:pt>
                <c:pt idx="6">
                  <c:v>VIC - committed</c:v>
                </c:pt>
                <c:pt idx="7">
                  <c:v>QLD - committed</c:v>
                </c:pt>
                <c:pt idx="8">
                  <c:v>SA - committed</c:v>
                </c:pt>
              </c:strCache>
            </c:strRef>
          </c:cat>
          <c:val>
            <c:numRef>
              <c:f>Sheet1!$B$5:$J$5</c:f>
              <c:numCache>
                <c:formatCode>General</c:formatCode>
                <c:ptCount val="9"/>
                <c:pt idx="0">
                  <c:v>0</c:v>
                </c:pt>
                <c:pt idx="1">
                  <c:v>80</c:v>
                </c:pt>
                <c:pt idx="2">
                  <c:v>0</c:v>
                </c:pt>
                <c:pt idx="3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5-4E36-BED7-2410B9C55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029584968"/>
        <c:axId val="-2029581528"/>
      </c:barChart>
      <c:catAx>
        <c:axId val="-2029584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-2029581528"/>
        <c:crosses val="autoZero"/>
        <c:auto val="1"/>
        <c:lblAlgn val="ctr"/>
        <c:lblOffset val="100"/>
        <c:noMultiLvlLbl val="0"/>
      </c:catAx>
      <c:valAx>
        <c:axId val="-2029581528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9584968"/>
        <c:crosses val="autoZero"/>
        <c:crossBetween val="between"/>
        <c:majorUnit val="2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03775489602267E-2"/>
          <c:y val="3.2013852435112275E-2"/>
          <c:w val="0.87845073692711484"/>
          <c:h val="0.82474219889180522"/>
        </c:manualLayout>
      </c:layout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Max % hedged</c:v>
                </c:pt>
              </c:strCache>
            </c:strRef>
          </c:tx>
          <c:spPr>
            <a:solidFill>
              <a:schemeClr val="tx2"/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1</c:v>
                </c:pt>
                <c:pt idx="1">
                  <c:v>0.7</c:v>
                </c:pt>
                <c:pt idx="2">
                  <c:v>0.3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3-485A-8129-E6D55CD8A87E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Min % hedged</c:v>
                </c:pt>
              </c:strCache>
            </c:strRef>
          </c:tx>
          <c:spPr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0.9</c:v>
                </c:pt>
                <c:pt idx="1">
                  <c:v>0.6</c:v>
                </c:pt>
                <c:pt idx="2">
                  <c:v>0.2</c:v>
                </c:pt>
                <c:pt idx="3">
                  <c:v>0.05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3-485A-8129-E6D55CD8A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152792"/>
        <c:axId val="246153448"/>
      </c:areaChart>
      <c:catAx>
        <c:axId val="246152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53448"/>
        <c:crosses val="autoZero"/>
        <c:auto val="1"/>
        <c:lblAlgn val="ctr"/>
        <c:lblOffset val="100"/>
        <c:noMultiLvlLbl val="0"/>
      </c:catAx>
      <c:valAx>
        <c:axId val="246153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527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  <c:pt idx="14">
                  <c:v>2015-16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31-4D28-BF50-1C8837A6EF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  <c:pt idx="14">
                  <c:v>2015-16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4.9999999999999998E-7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31-4D28-BF50-1C8837A6EF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  <c:pt idx="14">
                  <c:v>2015-16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4.0000000000000001E-3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31-4D28-BF50-1C8837A6EF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  <c:pt idx="14">
                  <c:v>2015-16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3.2000000000000002E-3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B31-4D28-BF50-1C8837A6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87904024"/>
        <c:axId val="-2124359832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Standard</c:v>
                </c:pt>
              </c:strCache>
            </c:strRef>
          </c:tx>
          <c:spPr>
            <a:ln w="50800">
              <a:solidFill>
                <a:srgbClr val="000000"/>
              </a:solidFill>
            </a:ln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  <c:pt idx="14">
                  <c:v>2015-16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2E-3</c:v>
                </c:pt>
                <c:pt idx="1">
                  <c:v>2E-3</c:v>
                </c:pt>
                <c:pt idx="2">
                  <c:v>2E-3</c:v>
                </c:pt>
                <c:pt idx="3">
                  <c:v>2E-3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  <c:pt idx="11">
                  <c:v>2E-3</c:v>
                </c:pt>
                <c:pt idx="12">
                  <c:v>2E-3</c:v>
                </c:pt>
                <c:pt idx="13">
                  <c:v>2E-3</c:v>
                </c:pt>
                <c:pt idx="14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B31-4D28-BF50-1C8837A6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904024"/>
        <c:axId val="-2124359832"/>
      </c:lineChart>
      <c:catAx>
        <c:axId val="-208790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4359832"/>
        <c:crosses val="autoZero"/>
        <c:auto val="1"/>
        <c:lblAlgn val="ctr"/>
        <c:lblOffset val="100"/>
        <c:tickLblSkip val="7"/>
        <c:noMultiLvlLbl val="0"/>
      </c:catAx>
      <c:valAx>
        <c:axId val="-21243598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904024"/>
        <c:crosses val="autoZero"/>
        <c:crossBetween val="between"/>
        <c:majorUnit val="1E-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161518271754482E-2"/>
          <c:y val="4.4433025639489622E-2"/>
          <c:w val="0.90596820109024834"/>
          <c:h val="0.794700320794662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300</c:v>
                </c:pt>
                <c:pt idx="1">
                  <c:v>571</c:v>
                </c:pt>
                <c:pt idx="2">
                  <c:v>840</c:v>
                </c:pt>
                <c:pt idx="3">
                  <c:v>870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724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F-4DF5-86E7-D72E3B5F55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571</c:v>
                </c:pt>
                <c:pt idx="1">
                  <c:v>489</c:v>
                </c:pt>
                <c:pt idx="2">
                  <c:v>1035</c:v>
                </c:pt>
                <c:pt idx="3">
                  <c:v>0</c:v>
                </c:pt>
                <c:pt idx="4">
                  <c:v>0</c:v>
                </c:pt>
                <c:pt idx="5">
                  <c:v>311</c:v>
                </c:pt>
                <c:pt idx="6">
                  <c:v>326</c:v>
                </c:pt>
                <c:pt idx="7">
                  <c:v>522</c:v>
                </c:pt>
                <c:pt idx="8">
                  <c:v>0</c:v>
                </c:pt>
                <c:pt idx="9">
                  <c:v>2030.6</c:v>
                </c:pt>
                <c:pt idx="10">
                  <c:v>1160</c:v>
                </c:pt>
                <c:pt idx="11">
                  <c:v>152</c:v>
                </c:pt>
                <c:pt idx="12">
                  <c:v>518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F-4DF5-86E7-D72E3B5F55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537</c:v>
                </c:pt>
                <c:pt idx="7">
                  <c:v>159</c:v>
                </c:pt>
                <c:pt idx="8">
                  <c:v>194</c:v>
                </c:pt>
                <c:pt idx="9">
                  <c:v>490</c:v>
                </c:pt>
                <c:pt idx="10">
                  <c:v>164</c:v>
                </c:pt>
                <c:pt idx="11">
                  <c:v>370.5</c:v>
                </c:pt>
                <c:pt idx="12">
                  <c:v>97</c:v>
                </c:pt>
                <c:pt idx="13">
                  <c:v>608</c:v>
                </c:pt>
                <c:pt idx="14">
                  <c:v>567</c:v>
                </c:pt>
                <c:pt idx="15">
                  <c:v>267</c:v>
                </c:pt>
                <c:pt idx="16">
                  <c:v>67</c:v>
                </c:pt>
                <c:pt idx="17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F-4DF5-86E7-D72E3B5F55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170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257</c:v>
                </c:pt>
                <c:pt idx="11">
                  <c:v>53</c:v>
                </c:pt>
                <c:pt idx="12">
                  <c:v>0</c:v>
                </c:pt>
                <c:pt idx="13">
                  <c:v>42</c:v>
                </c:pt>
                <c:pt idx="14">
                  <c:v>45</c:v>
                </c:pt>
                <c:pt idx="15">
                  <c:v>185</c:v>
                </c:pt>
                <c:pt idx="16">
                  <c:v>109</c:v>
                </c:pt>
                <c:pt idx="17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F-4DF5-86E7-D72E3B5F5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259736"/>
        <c:axId val="76259408"/>
      </c:barChart>
      <c:catAx>
        <c:axId val="76259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25940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7625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59736"/>
        <c:crosses val="autoZero"/>
        <c:crossBetween val="between"/>
        <c:majorUnit val="1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578235412881097E-2"/>
          <c:y val="7.403514873732113E-2"/>
          <c:w val="0.90592832626690889"/>
          <c:h val="0.7186451534033874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-90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-400</c:v>
                </c:pt>
                <c:pt idx="8">
                  <c:v>0</c:v>
                </c:pt>
                <c:pt idx="9">
                  <c:v>0</c:v>
                </c:pt>
                <c:pt idx="10">
                  <c:v>-240</c:v>
                </c:pt>
                <c:pt idx="11">
                  <c:v>-120</c:v>
                </c:pt>
                <c:pt idx="12">
                  <c:v>-120</c:v>
                </c:pt>
                <c:pt idx="13">
                  <c:v>-780</c:v>
                </c:pt>
                <c:pt idx="14">
                  <c:v>0</c:v>
                </c:pt>
                <c:pt idx="15">
                  <c:v>-1349</c:v>
                </c:pt>
                <c:pt idx="16">
                  <c:v>-936</c:v>
                </c:pt>
                <c:pt idx="17">
                  <c:v>-1630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C-4E16-8383-EB1E591AC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-175</c:v>
                </c:pt>
                <c:pt idx="4">
                  <c:v>-30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-240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C-4E16-8383-EB1E591AC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DC-4E16-8383-EB1E591AC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1999-2000</c:v>
                </c:pt>
                <c:pt idx="1">
                  <c:v>2000-01</c:v>
                </c:pt>
                <c:pt idx="2">
                  <c:v>2001-02</c:v>
                </c:pt>
                <c:pt idx="3">
                  <c:v>2002-03</c:v>
                </c:pt>
                <c:pt idx="4">
                  <c:v>2003-04</c:v>
                </c:pt>
                <c:pt idx="5">
                  <c:v>2004-05</c:v>
                </c:pt>
                <c:pt idx="6">
                  <c:v>2005-06</c:v>
                </c:pt>
                <c:pt idx="7">
                  <c:v>2006-07</c:v>
                </c:pt>
                <c:pt idx="8">
                  <c:v>2007-08</c:v>
                </c:pt>
                <c:pt idx="9">
                  <c:v>2008-09</c:v>
                </c:pt>
                <c:pt idx="10">
                  <c:v>2009-10</c:v>
                </c:pt>
                <c:pt idx="11">
                  <c:v>2010-11</c:v>
                </c:pt>
                <c:pt idx="12">
                  <c:v>2011-12</c:v>
                </c:pt>
                <c:pt idx="13">
                  <c:v>2012-13</c:v>
                </c:pt>
                <c:pt idx="14">
                  <c:v>2013-14</c:v>
                </c:pt>
                <c:pt idx="15">
                  <c:v>2014-15</c:v>
                </c:pt>
                <c:pt idx="16">
                  <c:v>2015-16</c:v>
                </c:pt>
                <c:pt idx="17">
                  <c:v>2016-17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DC-4E16-8383-EB1E591AC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259736"/>
        <c:axId val="76259408"/>
      </c:barChart>
      <c:catAx>
        <c:axId val="7625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5940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7625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59736"/>
        <c:crosses val="autoZero"/>
        <c:crossBetween val="between"/>
        <c:majorUnit val="1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470391681809003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0F-4F5A-B960-D572FC3077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33</c:v>
                </c:pt>
                <c:pt idx="1">
                  <c:v>17</c:v>
                </c:pt>
                <c:pt idx="2">
                  <c:v>32</c:v>
                </c:pt>
                <c:pt idx="3">
                  <c:v>2</c:v>
                </c:pt>
                <c:pt idx="4">
                  <c:v>15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0F-4F5A-B960-D572FC3077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177</c:v>
                </c:pt>
                <c:pt idx="1">
                  <c:v>120</c:v>
                </c:pt>
                <c:pt idx="2">
                  <c:v>40</c:v>
                </c:pt>
                <c:pt idx="3">
                  <c:v>18</c:v>
                </c:pt>
                <c:pt idx="4">
                  <c:v>154</c:v>
                </c:pt>
                <c:pt idx="5">
                  <c:v>288</c:v>
                </c:pt>
                <c:pt idx="6">
                  <c:v>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0F-4F5A-B960-D572FC3077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</c:v>
                </c:pt>
                <c:pt idx="3">
                  <c:v>6</c:v>
                </c:pt>
                <c:pt idx="4">
                  <c:v>28</c:v>
                </c:pt>
                <c:pt idx="5">
                  <c:v>72</c:v>
                </c:pt>
                <c:pt idx="6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0F-4F5A-B960-D572FC307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333624"/>
        <c:axId val="577334280"/>
      </c:lineChart>
      <c:catAx>
        <c:axId val="57733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34280"/>
        <c:crosses val="autoZero"/>
        <c:auto val="1"/>
        <c:lblAlgn val="ctr"/>
        <c:lblOffset val="100"/>
        <c:noMultiLvlLbl val="0"/>
      </c:catAx>
      <c:valAx>
        <c:axId val="577334280"/>
        <c:scaling>
          <c:orientation val="minMax"/>
          <c:max val="415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733362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470391681809003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10</c:v>
                </c:pt>
                <c:pt idx="6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EE-429B-8EDA-EB01FCBCE3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37</c:v>
                </c:pt>
                <c:pt idx="1">
                  <c:v>22</c:v>
                </c:pt>
                <c:pt idx="2">
                  <c:v>168</c:v>
                </c:pt>
                <c:pt idx="3">
                  <c:v>59</c:v>
                </c:pt>
                <c:pt idx="4">
                  <c:v>106</c:v>
                </c:pt>
                <c:pt idx="5">
                  <c:v>88</c:v>
                </c:pt>
                <c:pt idx="6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EE-429B-8EDA-EB01FCBCE3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</c:v>
                </c:pt>
                <c:pt idx="1">
                  <c:v>12</c:v>
                </c:pt>
                <c:pt idx="2">
                  <c:v>88</c:v>
                </c:pt>
                <c:pt idx="3">
                  <c:v>74</c:v>
                </c:pt>
                <c:pt idx="4">
                  <c:v>49</c:v>
                </c:pt>
                <c:pt idx="5">
                  <c:v>185</c:v>
                </c:pt>
                <c:pt idx="6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EE-429B-8EDA-EB01FCBCE3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30</c:v>
                </c:pt>
                <c:pt idx="3">
                  <c:v>26</c:v>
                </c:pt>
                <c:pt idx="4">
                  <c:v>1</c:v>
                </c:pt>
                <c:pt idx="5">
                  <c:v>16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EE-429B-8EDA-EB01FCBCE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333624"/>
        <c:axId val="577334280"/>
      </c:lineChart>
      <c:catAx>
        <c:axId val="57733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34280"/>
        <c:crosses val="autoZero"/>
        <c:auto val="1"/>
        <c:lblAlgn val="ctr"/>
        <c:lblOffset val="100"/>
        <c:noMultiLvlLbl val="0"/>
      </c:catAx>
      <c:valAx>
        <c:axId val="577334280"/>
        <c:scaling>
          <c:orientation val="minMax"/>
          <c:max val="415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733362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Sheet1!$A$2:$A$7</cx:f>
        <cx:lvl ptCount="6">
          <cx:pt idx="0">Gen 1</cx:pt>
          <cx:pt idx="1">Gen 2</cx:pt>
          <cx:pt idx="2">Gen 3</cx:pt>
          <cx:pt idx="3">Gen 4</cx:pt>
          <cx:pt idx="4">Gen 5</cx:pt>
          <cx:pt idx="5">Gen 6</cx:pt>
        </cx:lvl>
      </cx:strDim>
      <cx:numDim type="val">
        <cx:f>Sheet1!$B$2:$B$7</cx:f>
        <cx:lvl ptCount="6" formatCode="General">
          <cx:pt idx="0">200</cx:pt>
          <cx:pt idx="1">100</cx:pt>
          <cx:pt idx="2">400</cx:pt>
          <cx:pt idx="3">150</cx:pt>
          <cx:pt idx="4">150</cx:pt>
          <cx:pt idx="5">200</cx:pt>
        </cx:lvl>
      </cx:numDim>
    </cx:data>
    <cx:data id="1">
      <cx:numDim type="val">
        <cx:f>Sheet1!$E$2:$E$7</cx:f>
        <cx:lvl ptCount="6" formatCode="&quot;$&quot;#,##0;[Red]\-&quot;$&quot;#,##0">
          <cx:pt idx="0">25</cx:pt>
          <cx:pt idx="1">30</cx:pt>
          <cx:pt idx="2">40</cx:pt>
          <cx:pt idx="3">50</cx:pt>
          <cx:pt idx="4">55</cx:pt>
          <cx:pt idx="5">90</cx:pt>
        </cx:lvl>
      </cx:numDim>
    </cx:data>
  </cx:chartData>
  <cx:chart>
    <cx:plotArea>
      <cx:plotAreaRegion>
        <cx:series layoutId="waterfall" uniqueId="{CF5AF70A-B110-4510-A971-769AF7D768A5}" formatIdx="0">
          <cx:tx>
            <cx:txData>
              <cx:f>Sheet1!$B$1</cx:f>
              <cx:v>MW</cx:v>
            </cx:txData>
          </cx:tx>
          <cx:spPr>
            <a:solidFill>
              <a:schemeClr val="accent2"/>
            </a:solidFill>
            <a:ln w="9525">
              <a:solidFill>
                <a:schemeClr val="bg1"/>
              </a:solidFill>
            </a:ln>
          </cx:spPr>
          <cx:dataPt idx="4">
            <cx:spPr>
              <a:solidFill>
                <a:srgbClr val="A02226"/>
              </a:solidFill>
            </cx:spPr>
          </cx:dataPt>
          <cx:dataPt idx="5">
            <cx:spPr>
              <a:solidFill>
                <a:srgbClr val="FFC35A"/>
              </a:solidFill>
            </cx:spPr>
          </cx:dataPt>
          <cx:dataId val="0"/>
          <cx:layoutPr>
            <cx:visibility connectorLines="1"/>
            <cx:subtotals>
              <cx:idx val="0"/>
              <cx:idx val="7"/>
            </cx:subtotals>
          </cx:layoutPr>
        </cx:series>
        <cx:series layoutId="waterfall" hidden="1" uniqueId="{00000000-C6F2-4A69-B4FE-A174F84FA5B9}" formatIdx="1">
          <cx:tx>
            <cx:txData>
              <cx:f>Sheet1!$E$2:$E$7</cx:f>
              <cx:v>$25 $30 $40 $50 $55 $90</cx:v>
            </cx:txData>
          </cx:tx>
          <cx:dataId val="1"/>
          <cx:layoutPr>
            <cx:subtotals/>
          </cx:layoutPr>
        </cx:series>
      </cx:plotAreaRegion>
      <cx:axis id="0">
        <cx:catScaling gapWidth="0.25"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200">
                <a:solidFill>
                  <a:schemeClr val="tx1"/>
                </a:solidFill>
              </a:defRPr>
            </a:pPr>
            <a:endParaRPr lang="en-US" sz="2200" b="0" i="0" u="none" strike="noStrike" baseline="0">
              <a:solidFill>
                <a:schemeClr val="tx1"/>
              </a:solidFill>
              <a:latin typeface="Arial"/>
              <a:ea typeface="ＭＳ Ｐゴシック"/>
            </a:endParaRPr>
          </a:p>
        </cx:txPr>
      </cx:axis>
      <cx:axis id="1">
        <cx:valScaling max="1200"/>
        <cx:tickLabels/>
        <cx:numFmt formatCode="#,##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200">
                <a:solidFill>
                  <a:schemeClr val="tx1"/>
                </a:solidFill>
              </a:defRPr>
            </a:pPr>
            <a:endParaRPr lang="en-US" sz="2200" b="0" i="0" u="none" strike="noStrike" baseline="0">
              <a:solidFill>
                <a:schemeClr val="tx1"/>
              </a:solidFill>
              <a:latin typeface="Arial"/>
              <a:ea typeface="ＭＳ Ｐゴシック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0.27466</cdr:x>
      <cdr:y>0.08001</cdr:y>
    </cdr:from>
    <cdr:to>
      <cdr:x>0.38236</cdr:x>
      <cdr:y>0.12938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20752" y="548680"/>
          <a:ext cx="1066876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dirty="0"/>
            <a:t>1998-99</a:t>
          </a:r>
        </a:p>
      </cdr:txBody>
    </cdr:sp>
  </cdr:relSizeAnchor>
  <cdr:relSizeAnchor xmlns:cdr="http://schemas.openxmlformats.org/drawingml/2006/chartDrawing">
    <cdr:from>
      <cdr:x>0.42004</cdr:x>
      <cdr:y>0.08001</cdr:y>
    </cdr:from>
    <cdr:to>
      <cdr:x>0.52773</cdr:x>
      <cdr:y>0.12937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160912" y="548680"/>
          <a:ext cx="106677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dirty="0"/>
            <a:t>2016-17</a:t>
          </a:r>
        </a:p>
      </cdr:txBody>
    </cdr:sp>
  </cdr:relSizeAnchor>
  <cdr:relSizeAnchor xmlns:cdr="http://schemas.openxmlformats.org/drawingml/2006/chartDrawing">
    <cdr:from>
      <cdr:x>0.07839</cdr:x>
      <cdr:y>0.857</cdr:y>
    </cdr:from>
    <cdr:to>
      <cdr:x>0.31172</cdr:x>
      <cdr:y>0.90635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76536" y="5877272"/>
          <a:ext cx="2311367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b="1" dirty="0">
              <a:solidFill>
                <a:srgbClr val="621214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0.32554</cdr:x>
      <cdr:y>0.857</cdr:y>
    </cdr:from>
    <cdr:to>
      <cdr:x>0.55888</cdr:x>
      <cdr:y>0.90635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24808" y="5877272"/>
          <a:ext cx="231146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A02226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0.55328</cdr:x>
      <cdr:y>0.857</cdr:y>
    </cdr:from>
    <cdr:to>
      <cdr:x>0.78661</cdr:x>
      <cdr:y>0.90635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480765" y="5877272"/>
          <a:ext cx="2311367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68B33"/>
              </a:solidFill>
            </a:rPr>
            <a:t>VIC</a:t>
          </a:r>
        </a:p>
      </cdr:txBody>
    </cdr:sp>
  </cdr:relSizeAnchor>
  <cdr:relSizeAnchor xmlns:cdr="http://schemas.openxmlformats.org/drawingml/2006/chartDrawing">
    <cdr:from>
      <cdr:x>0.76666</cdr:x>
      <cdr:y>0.857</cdr:y>
    </cdr:from>
    <cdr:to>
      <cdr:x>1</cdr:x>
      <cdr:y>0.90635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594534" y="5877272"/>
          <a:ext cx="231146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FC35A"/>
              </a:solidFill>
            </a:rPr>
            <a:t>SA</a:t>
          </a:r>
        </a:p>
      </cdr:txBody>
    </cdr:sp>
  </cdr:relSizeAnchor>
  <cdr:relSizeAnchor xmlns:cdr="http://schemas.openxmlformats.org/drawingml/2006/chartDrawing">
    <cdr:from>
      <cdr:x>0.60177</cdr:x>
      <cdr:y>0.08001</cdr:y>
    </cdr:from>
    <cdr:to>
      <cdr:x>0.79803</cdr:x>
      <cdr:y>0.17874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A2B10F5C-D439-4618-93B4-13154E6D15DB}"/>
            </a:ext>
          </a:extLst>
        </cdr:cNvPr>
        <cdr:cNvSpPr txBox="1"/>
      </cdr:nvSpPr>
      <cdr:spPr>
        <a:xfrm xmlns:a="http://schemas.openxmlformats.org/drawingml/2006/main">
          <a:off x="5961112" y="548680"/>
          <a:ext cx="1944216" cy="6771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dirty="0"/>
            <a:t>Contract prices to 2019-20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0.06385</cdr:x>
      <cdr:y>0.857</cdr:y>
    </cdr:from>
    <cdr:to>
      <cdr:x>0.17155</cdr:x>
      <cdr:y>0.90637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2520" y="5877272"/>
          <a:ext cx="1066876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dirty="0"/>
            <a:t>2003/04</a:t>
          </a:r>
        </a:p>
      </cdr:txBody>
    </cdr:sp>
  </cdr:relSizeAnchor>
  <cdr:relSizeAnchor xmlns:cdr="http://schemas.openxmlformats.org/drawingml/2006/chartDrawing">
    <cdr:from>
      <cdr:x>0.25285</cdr:x>
      <cdr:y>0.857</cdr:y>
    </cdr:from>
    <cdr:to>
      <cdr:x>0.36054</cdr:x>
      <cdr:y>0.90636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04728" y="5877272"/>
          <a:ext cx="1066777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dirty="0"/>
            <a:t>2014/15</a:t>
          </a:r>
        </a:p>
      </cdr:txBody>
    </cdr:sp>
  </cdr:relSizeAnchor>
  <cdr:relSizeAnchor xmlns:cdr="http://schemas.openxmlformats.org/drawingml/2006/chartDrawing">
    <cdr:from>
      <cdr:x>0.08336</cdr:x>
      <cdr:y>0.05901</cdr:y>
    </cdr:from>
    <cdr:to>
      <cdr:x>0.31669</cdr:x>
      <cdr:y>0.10837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25764" y="404664"/>
          <a:ext cx="2311367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b="1" dirty="0">
              <a:solidFill>
                <a:srgbClr val="621214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0.34505</cdr:x>
      <cdr:y>0.05901</cdr:y>
    </cdr:from>
    <cdr:to>
      <cdr:x>0.57839</cdr:x>
      <cdr:y>0.10837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418065" y="404664"/>
          <a:ext cx="231146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A02226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0.55586</cdr:x>
      <cdr:y>0.05901</cdr:y>
    </cdr:from>
    <cdr:to>
      <cdr:x>0.78919</cdr:x>
      <cdr:y>0.10837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506349" y="404664"/>
          <a:ext cx="2311367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68B33"/>
              </a:solidFill>
            </a:rPr>
            <a:t>VIC</a:t>
          </a:r>
        </a:p>
      </cdr:txBody>
    </cdr:sp>
  </cdr:relSizeAnchor>
  <cdr:relSizeAnchor xmlns:cdr="http://schemas.openxmlformats.org/drawingml/2006/chartDrawing">
    <cdr:from>
      <cdr:x>0.76666</cdr:x>
      <cdr:y>0.05901</cdr:y>
    </cdr:from>
    <cdr:to>
      <cdr:x>1</cdr:x>
      <cdr:y>0.10837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594534" y="404664"/>
          <a:ext cx="231146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FC35A"/>
              </a:solidFill>
            </a:rPr>
            <a:t>SA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0.06385</cdr:x>
      <cdr:y>0.90949</cdr:y>
    </cdr:from>
    <cdr:to>
      <cdr:x>0.17155</cdr:x>
      <cdr:y>0.95886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2520" y="6237312"/>
          <a:ext cx="106687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dirty="0"/>
            <a:t>2010</a:t>
          </a:r>
        </a:p>
      </cdr:txBody>
    </cdr:sp>
  </cdr:relSizeAnchor>
  <cdr:relSizeAnchor xmlns:cdr="http://schemas.openxmlformats.org/drawingml/2006/chartDrawing">
    <cdr:from>
      <cdr:x>0.25039</cdr:x>
      <cdr:y>0.90949</cdr:y>
    </cdr:from>
    <cdr:to>
      <cdr:x>0.35808</cdr:x>
      <cdr:y>0.95885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20280" y="6237312"/>
          <a:ext cx="108396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dirty="0"/>
            <a:t>2017</a:t>
          </a:r>
        </a:p>
      </cdr:txBody>
    </cdr:sp>
  </cdr:relSizeAnchor>
  <cdr:relSizeAnchor xmlns:cdr="http://schemas.openxmlformats.org/drawingml/2006/chartDrawing">
    <cdr:from>
      <cdr:x>0.07869</cdr:x>
      <cdr:y>0.01701</cdr:y>
    </cdr:from>
    <cdr:to>
      <cdr:x>0.31202</cdr:x>
      <cdr:y>0.06637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92088" y="116632"/>
          <a:ext cx="234859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b="1" dirty="0">
              <a:solidFill>
                <a:srgbClr val="621214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0.33623</cdr:x>
      <cdr:y>0.01701</cdr:y>
    </cdr:from>
    <cdr:to>
      <cdr:x>0.56957</cdr:x>
      <cdr:y>0.06637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384376" y="116632"/>
          <a:ext cx="23487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A02226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0.558</cdr:x>
      <cdr:y>0.01701</cdr:y>
    </cdr:from>
    <cdr:to>
      <cdr:x>0.79133</cdr:x>
      <cdr:y>0.06637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16624" y="116632"/>
          <a:ext cx="2348599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68B33"/>
              </a:solidFill>
            </a:rPr>
            <a:t>VIC</a:t>
          </a:r>
        </a:p>
      </cdr:txBody>
    </cdr:sp>
  </cdr:relSizeAnchor>
  <cdr:relSizeAnchor xmlns:cdr="http://schemas.openxmlformats.org/drawingml/2006/chartDrawing">
    <cdr:from>
      <cdr:x>0.76604</cdr:x>
      <cdr:y>0.01701</cdr:y>
    </cdr:from>
    <cdr:to>
      <cdr:x>0.99938</cdr:x>
      <cdr:y>0.06637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710592" y="116632"/>
          <a:ext cx="23487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FC35A"/>
              </a:solidFill>
            </a:rPr>
            <a:t>SA</a:t>
          </a:r>
        </a:p>
      </cdr:txBody>
    </cdr:sp>
  </cdr:relSizeAnchor>
  <cdr:relSizeAnchor xmlns:cdr="http://schemas.openxmlformats.org/drawingml/2006/chartDrawing">
    <cdr:from>
      <cdr:x>0.05512</cdr:x>
      <cdr:y>0.03986</cdr:y>
    </cdr:from>
    <cdr:to>
      <cdr:x>0.0899</cdr:x>
      <cdr:y>0.08922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70B5AB0D-83CA-4320-B2CA-7515390227F0}"/>
            </a:ext>
          </a:extLst>
        </cdr:cNvPr>
        <cdr:cNvSpPr txBox="1"/>
      </cdr:nvSpPr>
      <cdr:spPr>
        <a:xfrm xmlns:a="http://schemas.openxmlformats.org/drawingml/2006/main">
          <a:off x="554856" y="273348"/>
          <a:ext cx="35008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solidFill>
                <a:schemeClr val="tx1"/>
              </a:solidFill>
            </a:rPr>
            <a:t>+</a:t>
          </a:r>
        </a:p>
      </cdr:txBody>
    </cdr:sp>
  </cdr:relSizeAnchor>
  <cdr:relSizeAnchor xmlns:cdr="http://schemas.openxmlformats.org/drawingml/2006/chartDrawing">
    <cdr:from>
      <cdr:x>0.76547</cdr:x>
      <cdr:y>0.815</cdr:y>
    </cdr:from>
    <cdr:to>
      <cdr:x>0.95862</cdr:x>
      <cdr:y>0.96309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F33E194D-69F1-4F94-845F-9A9D4D732ED5}"/>
            </a:ext>
          </a:extLst>
        </cdr:cNvPr>
        <cdr:cNvSpPr txBox="1"/>
      </cdr:nvSpPr>
      <cdr:spPr>
        <a:xfrm xmlns:a="http://schemas.openxmlformats.org/drawingml/2006/main">
          <a:off x="7704856" y="5589240"/>
          <a:ext cx="1944216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dirty="0"/>
            <a:t>No shortfall with measures in place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accent6"/>
                </a:solidFill>
              </a:rPr>
              <a:t>After five years of excess capacity, supply is now tightening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accent6"/>
                </a:solidFill>
              </a:rPr>
              <a:t>Units: Gigawatts</a:t>
            </a:r>
          </a:p>
          <a:p>
            <a:r>
              <a:rPr lang="en-AU" dirty="0"/>
              <a:t>This figure compares total generation capacity with NEM peak demand since the NEM began</a:t>
            </a:r>
          </a:p>
          <a:p>
            <a:r>
              <a:rPr lang="en-AU" dirty="0"/>
              <a:t>Sources: AER wholesale statistics as at end 2016-17</a:t>
            </a:r>
          </a:p>
          <a:p>
            <a:r>
              <a:rPr lang="en-AU" dirty="0"/>
              <a:t>https://www.aer.gov.au/wholesale-markets/wholesale-statistics/generation-capacity-and-peak-demand</a:t>
            </a:r>
          </a:p>
          <a:p>
            <a:r>
              <a:rPr lang="en-AU" dirty="0"/>
              <a:t>AEMO Generation information 2012-2017 for intermittent component (NOTE: info not available prior to 2012)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4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Figure: % megawatt hours under contracts of 1 year or less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AFMA 2015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</a:t>
            </a:r>
            <a:r>
              <a:rPr lang="en-AU" sz="1200" dirty="0"/>
              <a:t>Resource adequacy projections over time</a:t>
            </a:r>
          </a:p>
          <a:p>
            <a:r>
              <a:rPr lang="en-AU" sz="1200" dirty="0"/>
              <a:t>Units: Number of years until first identified reserve shortfall</a:t>
            </a:r>
          </a:p>
          <a:p>
            <a:r>
              <a:rPr lang="en-AU" sz="1200" dirty="0"/>
              <a:t>Notes: ESOO projections look up to 10 years out. The Victorian and South Australian resource adequacy projection for 2016 was impacted by the announcement of Hazelwood’s retirement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Source: Grattan</a:t>
            </a:r>
            <a:r>
              <a:rPr kumimoji="0" lang="en-AU" sz="1200" b="0" i="0" u="none" strike="noStrike" kern="0" cap="none" spc="0" normalizeH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analysis of </a:t>
            </a: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AEMO </a:t>
            </a:r>
            <a:r>
              <a:rPr lang="en-AU" dirty="0"/>
              <a:t>Electricity Statement of Opportunities (ESOO) reports 2010-2016</a:t>
            </a:r>
            <a:endParaRPr kumimoji="0" lang="en-AU" sz="1200" b="0" i="0" u="none" strike="noStrike" kern="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88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Illustrative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Notes: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a = SPP, b = ERCOT, c = MISO Average, d = CAISO, e = PJM Average, f = ISO-NE Hub, g = NYISO Average</a:t>
            </a:r>
          </a:p>
          <a:p>
            <a:r>
              <a:rPr lang="en-AU" dirty="0"/>
              <a:t>Source: ERCOT state of the energy market reports 2015 and 2016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089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Flow chart of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New public and private investment in coal, gas and wind since the NEM began (1999-2016)</a:t>
            </a:r>
          </a:p>
          <a:p>
            <a:r>
              <a:rPr lang="en-AU" dirty="0"/>
              <a:t>Units: Gigawatts</a:t>
            </a:r>
          </a:p>
          <a:p>
            <a:r>
              <a:rPr lang="en-AU" dirty="0"/>
              <a:t>Notes: Coal, gas, wind and solar represent 95% of large-scale generation investment in the NEM since 1998. The other 5% includes hydro, landfill gas, diesel among other things. Joint ventures (50/50 public/private) are included in the government column (1.3 GW); Wind projects are subsidised through the RET;</a:t>
            </a:r>
          </a:p>
          <a:p>
            <a:r>
              <a:rPr lang="en-AU" dirty="0"/>
              <a:t>Source: Pieced together from AER data of new investment over time by fuel type, AEMO generation information and </a:t>
            </a:r>
            <a:r>
              <a:rPr lang="en-AU" dirty="0" err="1"/>
              <a:t>Simshauser</a:t>
            </a:r>
            <a:r>
              <a:rPr lang="en-AU" dirty="0"/>
              <a:t> 2008.</a:t>
            </a:r>
          </a:p>
          <a:p>
            <a:r>
              <a:rPr lang="en-AU" dirty="0"/>
              <a:t>See AER Fig 1.16 KG edits.xlsx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Wholesale electricity prices have increased and are expected to remain above historic levels</a:t>
            </a:r>
          </a:p>
          <a:p>
            <a:r>
              <a:rPr lang="en-AU" dirty="0"/>
              <a:t>Annual volume-weighted a</a:t>
            </a:r>
            <a:r>
              <a:rPr lang="en-AU" sz="1200" dirty="0"/>
              <a:t>verage wholesale prices since the NEM began + futures prices to 2019/20</a:t>
            </a:r>
          </a:p>
          <a:p>
            <a:r>
              <a:rPr lang="en-AU" sz="1200" dirty="0"/>
              <a:t>Units: $/MWh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Notes: prices 4 years out tend to be lower because there is less demand – most hedging occurs up to 2 years out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Source: AER wholesale statistics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https://www.aer.gov.au/wholesale-markets/wholesale-statistics/annual-volume-weighted-average-spot-prices</a:t>
            </a:r>
          </a:p>
          <a:p>
            <a:r>
              <a:rPr lang="en-AU" dirty="0"/>
              <a:t>AER wholesale statistics – average quarterly base futures prices to 2020, as at end of Q2 2017</a:t>
            </a:r>
          </a:p>
          <a:p>
            <a:r>
              <a:rPr lang="en-AU" dirty="0"/>
              <a:t>https://www.aer.gov.au/wholesale-markets/wholesale-statistics/quarterly-base-futures-prices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4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Proposed and committed projects, by fuel type and location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Units: ‘000 </a:t>
            </a:r>
            <a:r>
              <a:rPr lang="en-AU" sz="1200" dirty="0">
                <a:solidFill>
                  <a:schemeClr val="accent6"/>
                </a:solidFill>
              </a:rPr>
              <a:t>MW (Gigawatts of potential new generation by fuel type and region)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Notes: Potential new generation projects as at June 2017. Proposed projects are those that have been publicly announced and may have completed initial feasibility studies, but have not yet received a Final Investment Decision (FID). Projects at the Committed stage of development have received a FID and have either started, or are expected to start construction.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Rooftop solar PV installations not included. Hydro and biomass not included (only a very small share of proposed projects).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Source: Investment pipeline as at 5 June 2017, AEMO Generation Information: http://www.aemo.com.au/Electricity/National-Electricity-Market-NEM/Planning-and-forecasting/Generation-information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0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Hypothetical example of the merit order / bid stack to meet demand of 1000 MW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A typical hedge profile</a:t>
            </a:r>
          </a:p>
          <a:p>
            <a:r>
              <a:rPr lang="en-AU" dirty="0"/>
              <a:t>Source: reproduced from MEI 2016 -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Submission to the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Energy Value of Distributed Generation Distributed Generation Inquiry Stage 1 Draft Report. </a:t>
            </a:r>
            <a:r>
              <a:rPr lang="en-AU" dirty="0"/>
              <a:t>http://www.esc.vic.gov.au/wp-content/uploads/2016/06/Melbourne-Energy-Institute.pdf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37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</a:t>
            </a:r>
            <a:r>
              <a:rPr lang="en-AU" sz="1200" dirty="0"/>
              <a:t>Only two breaches in past years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Units: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Unsupplied energy (% of regional native consumption)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Notes: </a:t>
            </a:r>
            <a:r>
              <a:rPr lang="en-AU" sz="1200" kern="0" dirty="0">
                <a:solidFill>
                  <a:schemeClr val="accent6"/>
                </a:solidFill>
              </a:rPr>
              <a:t>Actual data not yet published for 2016-17.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0" dirty="0">
                <a:solidFill>
                  <a:schemeClr val="accent6"/>
                </a:solidFill>
              </a:rPr>
              <a:t>Source: AEMC Annual market performance reports – 2016 + historical data in the 2015 and 2013 reports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5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AER provided data up to 2015-16; 2016-17 data comes from AEMO generation information </a:t>
            </a:r>
          </a:p>
          <a:p>
            <a:r>
              <a:rPr lang="en-AU" dirty="0"/>
              <a:t>Note: Retirements exclude mothballed plant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Frequency of prices below $0 or above $300 by financial year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Kael’s analysis in R (replicated by Kate)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</a:t>
            </a:r>
            <a:r>
              <a:rPr lang="en-AU" sz="1200" dirty="0"/>
              <a:t>Trading activity has typically been lower in South Australia</a:t>
            </a:r>
          </a:p>
          <a:p>
            <a:r>
              <a:rPr lang="en-AU" sz="1200" dirty="0"/>
              <a:t>Units: Volume of electricity traded by region as a share of regional consumption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Source: Grattan</a:t>
            </a:r>
            <a:r>
              <a:rPr kumimoji="0" lang="en-AU" sz="1200" b="0" i="0" u="none" strike="noStrike" kern="0" cap="none" spc="0" normalizeH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analysis of </a:t>
            </a: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AFMA 2015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95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3" y="3213100"/>
            <a:ext cx="7345362" cy="609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3" y="4105275"/>
            <a:ext cx="7345362" cy="365125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7" cy="1081088"/>
          </a:xfrm>
          <a:prstGeom prst="rect">
            <a:avLst/>
          </a:prstGeom>
          <a:noFill/>
        </p:spPr>
      </p:pic>
      <p:pic>
        <p:nvPicPr>
          <p:cNvPr id="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7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17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8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07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14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40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08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59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059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63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1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754" y="642938"/>
            <a:ext cx="6913563" cy="2746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754" y="1063968"/>
            <a:ext cx="8642350" cy="2769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en-AU" dirty="0"/>
              <a:t>stuff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6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20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22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06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34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9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143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89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573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15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89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799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893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249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756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896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212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51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02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7714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7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8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87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32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99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3577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334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1505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3962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698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584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9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896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54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041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12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15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0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1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48243"/>
            <a:ext cx="6913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76325"/>
            <a:ext cx="86423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Heading </a:t>
            </a:r>
            <a:endParaRPr lang="en-US"/>
          </a:p>
          <a:p>
            <a:pPr lvl="1"/>
            <a:r>
              <a:rPr lang="en-US"/>
              <a:t>First bullet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1" r:id="rId3"/>
    <p:sldLayoutId id="2147483652" r:id="rId4"/>
    <p:sldLayoutId id="214748365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4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0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F491-FDE1-4435-B864-BA3B58F4AD72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9291-F87D-4703-A7F6-4C8985F4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8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E547663-6E86-4C0E-807D-87B658329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35711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F038556-B16C-4367-95CD-C988520A066B}"/>
              </a:ext>
            </a:extLst>
          </p:cNvPr>
          <p:cNvSpPr/>
          <p:nvPr/>
        </p:nvSpPr>
        <p:spPr>
          <a:xfrm>
            <a:off x="7041232" y="3070121"/>
            <a:ext cx="20882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Peak demand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461C3-76AB-4383-ABCC-940C5BAB8DB2}"/>
              </a:ext>
            </a:extLst>
          </p:cNvPr>
          <p:cNvSpPr/>
          <p:nvPr/>
        </p:nvSpPr>
        <p:spPr>
          <a:xfrm>
            <a:off x="7185248" y="1628800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Built 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3EC57-7932-45CF-89F6-60D7FA188CE9}"/>
              </a:ext>
            </a:extLst>
          </p:cNvPr>
          <p:cNvSpPr/>
          <p:nvPr/>
        </p:nvSpPr>
        <p:spPr>
          <a:xfrm>
            <a:off x="6177136" y="188640"/>
            <a:ext cx="345638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  Intermittent component  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03E9-2C7B-4DD2-A0FD-ED35579F1B73}"/>
              </a:ext>
            </a:extLst>
          </p:cNvPr>
          <p:cNvCxnSpPr>
            <a:cxnSpLocks/>
          </p:cNvCxnSpPr>
          <p:nvPr/>
        </p:nvCxnSpPr>
        <p:spPr bwMode="auto">
          <a:xfrm>
            <a:off x="8583880" y="631736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2DB40C0-F66B-42EA-A6C4-EB1624377F31}"/>
              </a:ext>
            </a:extLst>
          </p:cNvPr>
          <p:cNvSpPr/>
          <p:nvPr/>
        </p:nvSpPr>
        <p:spPr bwMode="auto">
          <a:xfrm>
            <a:off x="9284528" y="980728"/>
            <a:ext cx="144016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51FCE-48DF-420E-A6D2-B91D1F3EBBD0}"/>
              </a:ext>
            </a:extLst>
          </p:cNvPr>
          <p:cNvSpPr/>
          <p:nvPr/>
        </p:nvSpPr>
        <p:spPr bwMode="auto">
          <a:xfrm>
            <a:off x="573575" y="1997453"/>
            <a:ext cx="144016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0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F81024-AC71-4D0D-AAC2-05BB8B821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887932"/>
              </p:ext>
            </p:extLst>
          </p:nvPr>
        </p:nvGraphicFramePr>
        <p:xfrm>
          <a:off x="12093" y="3396342"/>
          <a:ext cx="9893907" cy="346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9412F1-0042-4C57-AF9D-E0989756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815615"/>
              </p:ext>
            </p:extLst>
          </p:nvPr>
        </p:nvGraphicFramePr>
        <p:xfrm>
          <a:off x="0" y="0"/>
          <a:ext cx="9906000" cy="330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CCF172-5915-41E7-B833-7C8D0D9B14C6}"/>
              </a:ext>
            </a:extLst>
          </p:cNvPr>
          <p:cNvSpPr/>
          <p:nvPr/>
        </p:nvSpPr>
        <p:spPr>
          <a:xfrm>
            <a:off x="9079655" y="260648"/>
            <a:ext cx="575799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6C8B6-2FBF-47B7-A27B-61B5F690CEE9}"/>
              </a:ext>
            </a:extLst>
          </p:cNvPr>
          <p:cNvSpPr/>
          <p:nvPr/>
        </p:nvSpPr>
        <p:spPr>
          <a:xfrm>
            <a:off x="9079655" y="1749012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62121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QLD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165B5-77DF-49A4-87B5-60DCD72F8D27}"/>
              </a:ext>
            </a:extLst>
          </p:cNvPr>
          <p:cNvSpPr/>
          <p:nvPr/>
        </p:nvSpPr>
        <p:spPr>
          <a:xfrm>
            <a:off x="9079655" y="2206025"/>
            <a:ext cx="8418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NSW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0483E-64A6-4328-B843-E20B552ADFEC}"/>
              </a:ext>
            </a:extLst>
          </p:cNvPr>
          <p:cNvSpPr/>
          <p:nvPr/>
        </p:nvSpPr>
        <p:spPr>
          <a:xfrm>
            <a:off x="9079655" y="2658571"/>
            <a:ext cx="654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47F09-654E-4229-AB8A-51317039005E}"/>
              </a:ext>
            </a:extLst>
          </p:cNvPr>
          <p:cNvSpPr/>
          <p:nvPr/>
        </p:nvSpPr>
        <p:spPr>
          <a:xfrm>
            <a:off x="776536" y="3861048"/>
            <a:ext cx="1345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Below $0</a:t>
            </a:r>
            <a:endParaRPr lang="en-AU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CFE52-F7B8-47F1-A8D8-9D255CB4135C}"/>
              </a:ext>
            </a:extLst>
          </p:cNvPr>
          <p:cNvSpPr/>
          <p:nvPr/>
        </p:nvSpPr>
        <p:spPr>
          <a:xfrm>
            <a:off x="776536" y="399391"/>
            <a:ext cx="16914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Above $300</a:t>
            </a:r>
            <a:endParaRPr lang="en-AU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2D0FE-184E-4A52-ADF4-42503FC739A0}"/>
              </a:ext>
            </a:extLst>
          </p:cNvPr>
          <p:cNvSpPr/>
          <p:nvPr/>
        </p:nvSpPr>
        <p:spPr>
          <a:xfrm>
            <a:off x="9079655" y="4078233"/>
            <a:ext cx="575799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1501FC-E4DA-4DB3-880A-979EBAF67357}"/>
              </a:ext>
            </a:extLst>
          </p:cNvPr>
          <p:cNvSpPr/>
          <p:nvPr/>
        </p:nvSpPr>
        <p:spPr>
          <a:xfrm>
            <a:off x="9079655" y="5949280"/>
            <a:ext cx="780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62121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QLD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66B54-3804-42F4-9F85-62FBD6D6B7C1}"/>
              </a:ext>
            </a:extLst>
          </p:cNvPr>
          <p:cNvSpPr/>
          <p:nvPr/>
        </p:nvSpPr>
        <p:spPr>
          <a:xfrm>
            <a:off x="9079655" y="5590401"/>
            <a:ext cx="8418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NSW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D5319-4772-4684-8329-0381663ADD55}"/>
              </a:ext>
            </a:extLst>
          </p:cNvPr>
          <p:cNvSpPr/>
          <p:nvPr/>
        </p:nvSpPr>
        <p:spPr>
          <a:xfrm>
            <a:off x="9079655" y="5230361"/>
            <a:ext cx="654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27075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1305934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05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E7DD20-0F98-40DC-9D79-ED292F0FD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06779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776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12652374"/>
              </p:ext>
            </p:extLst>
          </p:nvPr>
        </p:nvGraphicFramePr>
        <p:xfrm>
          <a:off x="-159568" y="0"/>
          <a:ext cx="100655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79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300234-564D-4D5B-B4A0-FE7CB0D97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1936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22553">
                  <a:extLst>
                    <a:ext uri="{9D8B030D-6E8A-4147-A177-3AD203B41FA5}">
                      <a16:colId xmlns:a16="http://schemas.microsoft.com/office/drawing/2014/main" val="394881374"/>
                    </a:ext>
                  </a:extLst>
                </a:gridCol>
                <a:gridCol w="2088674">
                  <a:extLst>
                    <a:ext uri="{9D8B030D-6E8A-4147-A177-3AD203B41FA5}">
                      <a16:colId xmlns:a16="http://schemas.microsoft.com/office/drawing/2014/main" val="717598130"/>
                    </a:ext>
                  </a:extLst>
                </a:gridCol>
                <a:gridCol w="1838033">
                  <a:extLst>
                    <a:ext uri="{9D8B030D-6E8A-4147-A177-3AD203B41FA5}">
                      <a16:colId xmlns:a16="http://schemas.microsoft.com/office/drawing/2014/main" val="2983110094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072050285"/>
                    </a:ext>
                  </a:extLst>
                </a:gridCol>
                <a:gridCol w="1569348">
                  <a:extLst>
                    <a:ext uri="{9D8B030D-6E8A-4147-A177-3AD203B41FA5}">
                      <a16:colId xmlns:a16="http://schemas.microsoft.com/office/drawing/2014/main" val="3942966093"/>
                    </a:ext>
                  </a:extLst>
                </a:gridCol>
              </a:tblGrid>
              <a:tr h="490625">
                <a:tc rowSpan="2">
                  <a:txBody>
                    <a:bodyPr/>
                    <a:lstStyle/>
                    <a:p>
                      <a:pPr algn="l"/>
                      <a:r>
                        <a:rPr lang="en-AU" sz="2200" dirty="0"/>
                        <a:t>Policy </a:t>
                      </a:r>
                    </a:p>
                    <a:p>
                      <a:pPr algn="l"/>
                      <a:r>
                        <a:rPr lang="en-AU" sz="2200" dirty="0"/>
                        <a:t>outcomes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Reliability mechanisms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87591"/>
                  </a:ext>
                </a:extLst>
              </a:tr>
              <a:tr h="783385">
                <a:tc vMerge="1">
                  <a:txBody>
                    <a:bodyPr/>
                    <a:lstStyle/>
                    <a:p>
                      <a:endParaRPr lang="en-AU" sz="2200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Energy-only market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Day-ahead market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Strategic reserves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Capacity market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5691"/>
                  </a:ext>
                </a:extLst>
              </a:tr>
              <a:tr h="844673">
                <a:tc>
                  <a:txBody>
                    <a:bodyPr/>
                    <a:lstStyle/>
                    <a:p>
                      <a:r>
                        <a:rPr lang="en-AU" sz="2200" dirty="0"/>
                        <a:t>Supply 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✗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53024"/>
                  </a:ext>
                </a:extLst>
              </a:tr>
              <a:tr h="814317">
                <a:tc>
                  <a:txBody>
                    <a:bodyPr/>
                    <a:lstStyle/>
                    <a:p>
                      <a:r>
                        <a:rPr lang="en-AU" sz="2200" dirty="0"/>
                        <a:t>Back-up 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657528"/>
                  </a:ext>
                </a:extLst>
              </a:tr>
              <a:tr h="981250">
                <a:tc>
                  <a:txBody>
                    <a:bodyPr/>
                    <a:lstStyle/>
                    <a:p>
                      <a:r>
                        <a:rPr lang="en-AU" sz="2200" b="1" dirty="0"/>
                        <a:t>Sufficient generation built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✗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8779"/>
                  </a:ext>
                </a:extLst>
              </a:tr>
              <a:tr h="981250">
                <a:tc>
                  <a:txBody>
                    <a:bodyPr/>
                    <a:lstStyle/>
                    <a:p>
                      <a:r>
                        <a:rPr lang="en-AU" sz="2200" dirty="0"/>
                        <a:t>Cost to consumers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624672"/>
                  </a:ext>
                </a:extLst>
              </a:tr>
              <a:tr h="981250">
                <a:tc>
                  <a:txBody>
                    <a:bodyPr/>
                    <a:lstStyle/>
                    <a:p>
                      <a:r>
                        <a:rPr lang="en-AU" sz="2200" dirty="0"/>
                        <a:t>Flexibility through the transition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268514"/>
                  </a:ext>
                </a:extLst>
              </a:tr>
              <a:tr h="981250">
                <a:tc>
                  <a:txBody>
                    <a:bodyPr/>
                    <a:lstStyle/>
                    <a:p>
                      <a:r>
                        <a:rPr lang="en-AU" sz="2200" dirty="0"/>
                        <a:t>Environmental performance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2200" i="1" dirty="0"/>
                        <a:t>Depends on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sz="22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sz="22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sz="2200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6585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317DA1-1C55-4F50-8DC0-89799F0554F6}"/>
              </a:ext>
            </a:extLst>
          </p:cNvPr>
          <p:cNvCxnSpPr/>
          <p:nvPr/>
        </p:nvCxnSpPr>
        <p:spPr bwMode="auto">
          <a:xfrm>
            <a:off x="7905328" y="6381328"/>
            <a:ext cx="72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C47A37-FC47-470E-847D-796D9BD9AD18}"/>
              </a:ext>
            </a:extLst>
          </p:cNvPr>
          <p:cNvCxnSpPr>
            <a:cxnSpLocks/>
          </p:cNvCxnSpPr>
          <p:nvPr/>
        </p:nvCxnSpPr>
        <p:spPr bwMode="auto">
          <a:xfrm flipH="1">
            <a:off x="4088904" y="6381328"/>
            <a:ext cx="72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02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7246E4-B896-4D2D-A808-831A953F2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84085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9C54B2-4049-48D8-8A81-AD951F4C655B}"/>
              </a:ext>
            </a:extLst>
          </p:cNvPr>
          <p:cNvSpPr/>
          <p:nvPr/>
        </p:nvSpPr>
        <p:spPr>
          <a:xfrm>
            <a:off x="7263580" y="1084674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Energy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9B07C-A19D-47B9-8671-EB00E395CF23}"/>
              </a:ext>
            </a:extLst>
          </p:cNvPr>
          <p:cNvSpPr/>
          <p:nvPr/>
        </p:nvSpPr>
        <p:spPr>
          <a:xfrm>
            <a:off x="7263580" y="210851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Capacity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9A885-FAEC-4A77-9B82-EBD9969B8E16}"/>
              </a:ext>
            </a:extLst>
          </p:cNvPr>
          <p:cNvSpPr/>
          <p:nvPr/>
        </p:nvSpPr>
        <p:spPr>
          <a:xfrm>
            <a:off x="7263580" y="641738"/>
            <a:ext cx="236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Ancillary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164D1-9A90-44CC-AFAB-C91ECF54C7FC}"/>
              </a:ext>
            </a:extLst>
          </p:cNvPr>
          <p:cNvSpPr/>
          <p:nvPr/>
        </p:nvSpPr>
        <p:spPr>
          <a:xfrm>
            <a:off x="1811164" y="6380155"/>
            <a:ext cx="8130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9A70B-4AF3-4A68-869D-0B29E09013F6}"/>
              </a:ext>
            </a:extLst>
          </p:cNvPr>
          <p:cNvSpPr/>
          <p:nvPr/>
        </p:nvSpPr>
        <p:spPr>
          <a:xfrm>
            <a:off x="4953000" y="6380156"/>
            <a:ext cx="8130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DA9D5-04BF-4C96-894A-29CCA2B303E5}"/>
              </a:ext>
            </a:extLst>
          </p:cNvPr>
          <p:cNvSpPr/>
          <p:nvPr/>
        </p:nvSpPr>
        <p:spPr>
          <a:xfrm>
            <a:off x="8038631" y="6380155"/>
            <a:ext cx="8130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5858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35B3091-57B0-4401-9C92-D4E179BE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2" y="465409"/>
            <a:ext cx="5572944" cy="587900"/>
          </a:xfrm>
          <a:noFill/>
          <a:ln w="28575">
            <a:solidFill>
              <a:schemeClr val="accent2"/>
            </a:solidFill>
          </a:ln>
        </p:spPr>
        <p:txBody>
          <a:bodyPr wrap="square" lIns="144000" tIns="108000" rIns="144000" bIns="108000"/>
          <a:lstStyle/>
          <a:p>
            <a:r>
              <a:rPr lang="en-AU" sz="2000" dirty="0">
                <a:solidFill>
                  <a:schemeClr val="accent2"/>
                </a:solidFill>
              </a:rPr>
              <a:t>1. Governments implement the Finkel blueprint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699516-1B2D-4BE3-8F38-48692C8349B6}"/>
              </a:ext>
            </a:extLst>
          </p:cNvPr>
          <p:cNvSpPr txBox="1">
            <a:spLocks/>
          </p:cNvSpPr>
          <p:nvPr/>
        </p:nvSpPr>
        <p:spPr bwMode="auto">
          <a:xfrm>
            <a:off x="6681192" y="188640"/>
            <a:ext cx="3312368" cy="114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ctr"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+mn-cs"/>
              </a:rPr>
              <a:t>Resolve </a:t>
            </a:r>
            <a:r>
              <a:rPr lang="en-AU" sz="2000" kern="0" dirty="0">
                <a:solidFill>
                  <a:srgbClr val="000000"/>
                </a:solidFill>
              </a:rPr>
              <a:t>emissions reduction mechanism for </a:t>
            </a: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+mn-cs"/>
              </a:rPr>
              <a:t>the electricity sector</a:t>
            </a:r>
            <a:endParaRPr lang="en-AU" sz="2000" kern="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BFCF8-A469-4F3A-A255-D47E787DB891}"/>
              </a:ext>
            </a:extLst>
          </p:cNvPr>
          <p:cNvSpPr txBox="1"/>
          <p:nvPr/>
        </p:nvSpPr>
        <p:spPr>
          <a:xfrm>
            <a:off x="5982419" y="26064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No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360834-B21A-4538-A82E-0B421BC03B61}"/>
              </a:ext>
            </a:extLst>
          </p:cNvPr>
          <p:cNvSpPr txBox="1">
            <a:spLocks/>
          </p:cNvSpPr>
          <p:nvPr/>
        </p:nvSpPr>
        <p:spPr bwMode="auto">
          <a:xfrm>
            <a:off x="244152" y="4971601"/>
            <a:ext cx="5572943" cy="833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000" kern="0" dirty="0">
                <a:solidFill>
                  <a:schemeClr val="accent2"/>
                </a:solidFill>
                <a:ea typeface="ＭＳ Ｐゴシック"/>
              </a:rPr>
              <a:t>4. AEMO and the ESB monitor the market</a:t>
            </a:r>
          </a:p>
          <a:p>
            <a:pPr lvl="0">
              <a:defRPr/>
            </a:pPr>
            <a:r>
              <a:rPr lang="en-AU" sz="2000" kern="0" dirty="0">
                <a:solidFill>
                  <a:srgbClr val="000000"/>
                </a:solidFill>
              </a:rPr>
              <a:t>Have the criteria for intervention been met?</a:t>
            </a:r>
            <a:endParaRPr kumimoji="0" lang="en-AU" sz="20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4DB82-F23C-4742-A23E-E12EF629D573}"/>
              </a:ext>
            </a:extLst>
          </p:cNvPr>
          <p:cNvSpPr txBox="1"/>
          <p:nvPr/>
        </p:nvSpPr>
        <p:spPr>
          <a:xfrm>
            <a:off x="2029708" y="1124744"/>
            <a:ext cx="66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Yes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BBF6322-1022-47C1-A6EC-CF98E4F2DF44}"/>
              </a:ext>
            </a:extLst>
          </p:cNvPr>
          <p:cNvSpPr txBox="1">
            <a:spLocks/>
          </p:cNvSpPr>
          <p:nvPr/>
        </p:nvSpPr>
        <p:spPr bwMode="auto">
          <a:xfrm>
            <a:off x="6681192" y="4971601"/>
            <a:ext cx="3312368" cy="83366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ＭＳ Ｐゴシック"/>
                <a:cs typeface="+mn-cs"/>
              </a:rPr>
              <a:t>No further action required</a:t>
            </a:r>
          </a:p>
        </p:txBody>
      </p:sp>
      <p:cxnSp>
        <p:nvCxnSpPr>
          <p:cNvPr id="28" name="Elbow Connector 22">
            <a:extLst>
              <a:ext uri="{FF2B5EF4-FFF2-40B4-BE49-F238E27FC236}">
                <a16:creationId xmlns:a16="http://schemas.microsoft.com/office/drawing/2014/main" id="{335FE588-B290-4477-8D8C-C16ED96EA2AA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 bwMode="auto">
          <a:xfrm>
            <a:off x="3030624" y="5805264"/>
            <a:ext cx="1" cy="482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2">
            <a:extLst>
              <a:ext uri="{FF2B5EF4-FFF2-40B4-BE49-F238E27FC236}">
                <a16:creationId xmlns:a16="http://schemas.microsoft.com/office/drawing/2014/main" id="{7EBD469A-87D9-4F71-BAD8-2511D24A61F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 bwMode="auto">
          <a:xfrm flipH="1">
            <a:off x="3030623" y="1053309"/>
            <a:ext cx="1" cy="533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F4B4B5-8D72-48F6-96FF-05CAFA676630}"/>
              </a:ext>
            </a:extLst>
          </p:cNvPr>
          <p:cNvSpPr txBox="1"/>
          <p:nvPr/>
        </p:nvSpPr>
        <p:spPr>
          <a:xfrm>
            <a:off x="5982419" y="3085798"/>
            <a:ext cx="62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No</a:t>
            </a:r>
          </a:p>
        </p:txBody>
      </p:sp>
      <p:cxnSp>
        <p:nvCxnSpPr>
          <p:cNvPr id="33" name="Elbow Connector 22">
            <a:extLst>
              <a:ext uri="{FF2B5EF4-FFF2-40B4-BE49-F238E27FC236}">
                <a16:creationId xmlns:a16="http://schemas.microsoft.com/office/drawing/2014/main" id="{A2A35B6B-6CDE-44A9-9C0A-BA73733A11B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5817096" y="759359"/>
            <a:ext cx="8640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E0EA73-FC78-4AA9-BC22-9AF4C403ECC4}"/>
              </a:ext>
            </a:extLst>
          </p:cNvPr>
          <p:cNvSpPr txBox="1"/>
          <p:nvPr/>
        </p:nvSpPr>
        <p:spPr>
          <a:xfrm>
            <a:off x="5982419" y="490109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No</a:t>
            </a:r>
          </a:p>
        </p:txBody>
      </p:sp>
      <p:cxnSp>
        <p:nvCxnSpPr>
          <p:cNvPr id="38" name="Elbow Connector 22">
            <a:extLst>
              <a:ext uri="{FF2B5EF4-FFF2-40B4-BE49-F238E27FC236}">
                <a16:creationId xmlns:a16="http://schemas.microsoft.com/office/drawing/2014/main" id="{519DE2B0-A373-4A0C-96B0-8249BE5B75C4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 bwMode="auto">
          <a:xfrm>
            <a:off x="3030624" y="4138391"/>
            <a:ext cx="0" cy="833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FB78FF2-2AC3-47AC-BC25-7CCE29D55500}"/>
              </a:ext>
            </a:extLst>
          </p:cNvPr>
          <p:cNvSpPr txBox="1">
            <a:spLocks/>
          </p:cNvSpPr>
          <p:nvPr/>
        </p:nvSpPr>
        <p:spPr bwMode="auto">
          <a:xfrm>
            <a:off x="244152" y="2996952"/>
            <a:ext cx="5572944" cy="114143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000" kern="0" dirty="0">
                <a:solidFill>
                  <a:schemeClr val="accent2"/>
                </a:solidFill>
                <a:ea typeface="ＭＳ Ｐゴシック"/>
              </a:rPr>
              <a:t>3. ESB begins preliminary work on a retailer capacity obligation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+mn-cs"/>
              </a:rPr>
              <a:t>Is there a model that works with the NEM?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1BF4E-9826-4EED-BE32-CE724CF39F28}"/>
              </a:ext>
            </a:extLst>
          </p:cNvPr>
          <p:cNvSpPr txBox="1"/>
          <p:nvPr/>
        </p:nvSpPr>
        <p:spPr>
          <a:xfrm>
            <a:off x="2029708" y="4365104"/>
            <a:ext cx="61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Yes</a:t>
            </a:r>
          </a:p>
        </p:txBody>
      </p:sp>
      <p:cxnSp>
        <p:nvCxnSpPr>
          <p:cNvPr id="42" name="Elbow Connector 22">
            <a:extLst>
              <a:ext uri="{FF2B5EF4-FFF2-40B4-BE49-F238E27FC236}">
                <a16:creationId xmlns:a16="http://schemas.microsoft.com/office/drawing/2014/main" id="{D92A8B2A-3583-44D5-8226-7128AB7531A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 bwMode="auto">
          <a:xfrm>
            <a:off x="5817095" y="5388433"/>
            <a:ext cx="864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EA43BF-1A93-42DF-88D7-7EE041BEE29F}"/>
              </a:ext>
            </a:extLst>
          </p:cNvPr>
          <p:cNvSpPr txBox="1"/>
          <p:nvPr/>
        </p:nvSpPr>
        <p:spPr>
          <a:xfrm>
            <a:off x="2029708" y="5877272"/>
            <a:ext cx="86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Yes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81B1675-5CE6-4B27-84E4-C895EC8EAD92}"/>
              </a:ext>
            </a:extLst>
          </p:cNvPr>
          <p:cNvSpPr txBox="1">
            <a:spLocks/>
          </p:cNvSpPr>
          <p:nvPr/>
        </p:nvSpPr>
        <p:spPr bwMode="auto">
          <a:xfrm>
            <a:off x="244154" y="6287490"/>
            <a:ext cx="5572942" cy="52588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ＭＳ Ｐゴシック"/>
                <a:cs typeface="+mn-cs"/>
              </a:rPr>
              <a:t>Introduce preferred capacity mechanism</a:t>
            </a:r>
          </a:p>
        </p:txBody>
      </p:sp>
      <p:cxnSp>
        <p:nvCxnSpPr>
          <p:cNvPr id="81" name="Elbow Connector 22">
            <a:extLst>
              <a:ext uri="{FF2B5EF4-FFF2-40B4-BE49-F238E27FC236}">
                <a16:creationId xmlns:a16="http://schemas.microsoft.com/office/drawing/2014/main" id="{F523715C-900A-4BA0-8F51-617AD1C479E0}"/>
              </a:ext>
            </a:extLst>
          </p:cNvPr>
          <p:cNvCxnSpPr>
            <a:cxnSpLocks/>
            <a:stCxn id="39" idx="3"/>
            <a:endCxn id="90" idx="1"/>
          </p:cNvCxnSpPr>
          <p:nvPr/>
        </p:nvCxnSpPr>
        <p:spPr bwMode="auto">
          <a:xfrm>
            <a:off x="5817096" y="356767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8F7D6DD-E1EC-4312-A707-6B20EEAF5DFB}"/>
              </a:ext>
            </a:extLst>
          </p:cNvPr>
          <p:cNvSpPr txBox="1">
            <a:spLocks/>
          </p:cNvSpPr>
          <p:nvPr/>
        </p:nvSpPr>
        <p:spPr bwMode="auto">
          <a:xfrm>
            <a:off x="6681192" y="3150840"/>
            <a:ext cx="3312368" cy="8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000" kern="0" dirty="0">
                <a:solidFill>
                  <a:srgbClr val="000000"/>
                </a:solidFill>
                <a:ea typeface="ＭＳ Ｐゴシック"/>
              </a:rPr>
              <a:t>Consider another capacity mechanism instead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/>
              <a:cs typeface="+mn-cs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93687BD-7B86-4A32-AECD-9994376718F4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rot="5400000">
            <a:off x="5780697" y="1962312"/>
            <a:ext cx="534489" cy="457887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DB46360-96B3-47DC-B775-6FE264FB7492}"/>
              </a:ext>
            </a:extLst>
          </p:cNvPr>
          <p:cNvCxnSpPr>
            <a:cxnSpLocks/>
            <a:stCxn id="19" idx="2"/>
            <a:endCxn id="26" idx="3"/>
          </p:cNvCxnSpPr>
          <p:nvPr/>
        </p:nvCxnSpPr>
        <p:spPr bwMode="auto">
          <a:xfrm rot="5400000">
            <a:off x="6740247" y="406928"/>
            <a:ext cx="673978" cy="25202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AAB5232-5225-498C-815B-7C9BEAFABDC0}"/>
              </a:ext>
            </a:extLst>
          </p:cNvPr>
          <p:cNvSpPr txBox="1">
            <a:spLocks/>
          </p:cNvSpPr>
          <p:nvPr/>
        </p:nvSpPr>
        <p:spPr bwMode="auto">
          <a:xfrm>
            <a:off x="244151" y="1587225"/>
            <a:ext cx="5572944" cy="833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144000" tIns="108000" rIns="144000" bIns="108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sz="2000" kern="0" dirty="0">
                <a:solidFill>
                  <a:schemeClr val="accent2"/>
                </a:solidFill>
              </a:rPr>
              <a:t>2. AEMO implements a new resource adequacy monitoring system</a:t>
            </a:r>
          </a:p>
        </p:txBody>
      </p:sp>
      <p:cxnSp>
        <p:nvCxnSpPr>
          <p:cNvPr id="50" name="Elbow Connector 22">
            <a:extLst>
              <a:ext uri="{FF2B5EF4-FFF2-40B4-BE49-F238E27FC236}">
                <a16:creationId xmlns:a16="http://schemas.microsoft.com/office/drawing/2014/main" id="{B92C7069-3CC4-45C5-9B67-27D539DCA2A8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 bwMode="auto">
          <a:xfrm>
            <a:off x="3030623" y="2420888"/>
            <a:ext cx="1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ABD2FF-0B84-4126-836B-9AFCCE4F4454}"/>
              </a:ext>
            </a:extLst>
          </p:cNvPr>
          <p:cNvSpPr txBox="1"/>
          <p:nvPr/>
        </p:nvSpPr>
        <p:spPr>
          <a:xfrm>
            <a:off x="2029708" y="2492896"/>
            <a:ext cx="66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8E8930-0EF0-47AF-B9F2-0911833E2257}"/>
              </a:ext>
            </a:extLst>
          </p:cNvPr>
          <p:cNvSpPr txBox="1"/>
          <p:nvPr/>
        </p:nvSpPr>
        <p:spPr>
          <a:xfrm>
            <a:off x="-43879" y="4437112"/>
            <a:ext cx="154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Ongoing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2E82BF-A5F4-472E-94FA-1C45FC652233}"/>
              </a:ext>
            </a:extLst>
          </p:cNvPr>
          <p:cNvSpPr txBox="1"/>
          <p:nvPr/>
        </p:nvSpPr>
        <p:spPr>
          <a:xfrm>
            <a:off x="-43879" y="4554"/>
            <a:ext cx="154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96058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359BF1-E5AE-4E2E-953C-80BA1331B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32207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260390-CA6E-4F7F-8698-0BAFBF5906E0}"/>
              </a:ext>
            </a:extLst>
          </p:cNvPr>
          <p:cNvSpPr/>
          <p:nvPr/>
        </p:nvSpPr>
        <p:spPr>
          <a:xfrm>
            <a:off x="4349366" y="4892093"/>
            <a:ext cx="1584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Coal joint venture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26087-7E7A-4EE3-942C-554A8EA3CBEE}"/>
              </a:ext>
            </a:extLst>
          </p:cNvPr>
          <p:cNvSpPr/>
          <p:nvPr/>
        </p:nvSpPr>
        <p:spPr>
          <a:xfrm>
            <a:off x="3152800" y="5572572"/>
            <a:ext cx="7970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AE59F-67A7-4A05-B1CB-B3A9B79A7E82}"/>
              </a:ext>
            </a:extLst>
          </p:cNvPr>
          <p:cNvSpPr/>
          <p:nvPr/>
        </p:nvSpPr>
        <p:spPr>
          <a:xfrm>
            <a:off x="3192073" y="3973904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Gas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EC88A-A8DA-4821-8AE5-25DC9CCC1D92}"/>
              </a:ext>
            </a:extLst>
          </p:cNvPr>
          <p:cNvSpPr/>
          <p:nvPr/>
        </p:nvSpPr>
        <p:spPr>
          <a:xfrm>
            <a:off x="1640632" y="548680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43%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936C2-C361-4389-BF86-295BB4AF09C7}"/>
              </a:ext>
            </a:extLst>
          </p:cNvPr>
          <p:cNvSpPr/>
          <p:nvPr/>
        </p:nvSpPr>
        <p:spPr>
          <a:xfrm>
            <a:off x="6236316" y="3443116"/>
            <a:ext cx="8730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Wind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4CEA13-84A8-4C7E-B37C-660D6175ECA3}"/>
              </a:ext>
            </a:extLst>
          </p:cNvPr>
          <p:cNvSpPr/>
          <p:nvPr/>
        </p:nvSpPr>
        <p:spPr>
          <a:xfrm>
            <a:off x="6223253" y="2780928"/>
            <a:ext cx="889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E07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Solar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08BC3-C86F-4BFA-A5D2-C1DC64C90798}"/>
              </a:ext>
            </a:extLst>
          </p:cNvPr>
          <p:cNvSpPr/>
          <p:nvPr/>
        </p:nvSpPr>
        <p:spPr>
          <a:xfrm>
            <a:off x="8246146" y="548679"/>
            <a:ext cx="15664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AU" sz="2200" b="1" dirty="0"/>
              <a:t>(5% other)</a:t>
            </a:r>
            <a:endParaRPr kumimoji="0" lang="en-A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6009DE-DA22-4DC2-B172-F16AA782CCB0}"/>
              </a:ext>
            </a:extLst>
          </p:cNvPr>
          <p:cNvSpPr/>
          <p:nvPr/>
        </p:nvSpPr>
        <p:spPr>
          <a:xfrm>
            <a:off x="4795896" y="262482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200" b="1" dirty="0"/>
              <a:t>26</a:t>
            </a: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99B1F-A3B3-42F8-99C0-3D579450160F}"/>
              </a:ext>
            </a:extLst>
          </p:cNvPr>
          <p:cNvSpPr/>
          <p:nvPr/>
        </p:nvSpPr>
        <p:spPr>
          <a:xfrm>
            <a:off x="7905328" y="259283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200" b="1" dirty="0"/>
              <a:t>26</a:t>
            </a: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067815-EEC3-4601-A01D-CB1C0094B154}"/>
              </a:ext>
            </a:extLst>
          </p:cNvPr>
          <p:cNvSpPr/>
          <p:nvPr/>
        </p:nvSpPr>
        <p:spPr>
          <a:xfrm>
            <a:off x="1223004" y="1503291"/>
            <a:ext cx="1584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Qld Gas Scheme</a:t>
            </a:r>
          </a:p>
        </p:txBody>
      </p:sp>
    </p:spTree>
    <p:extLst>
      <p:ext uri="{BB962C8B-B14F-4D97-AF65-F5344CB8AC3E}">
        <p14:creationId xmlns:p14="http://schemas.microsoft.com/office/powerpoint/2010/main" val="7363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2227148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95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CB0B7A-9488-43EB-A616-087273BBE04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 flipV="1">
            <a:off x="4779610" y="1061716"/>
            <a:ext cx="1354898" cy="877183"/>
          </a:xfrm>
          <a:prstGeom prst="bentConnector3">
            <a:avLst>
              <a:gd name="adj1" fmla="val 29754"/>
            </a:avLst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52E68-B816-4D5C-A000-E5BA60AF8E56}"/>
              </a:ext>
            </a:extLst>
          </p:cNvPr>
          <p:cNvSpPr/>
          <p:nvPr/>
        </p:nvSpPr>
        <p:spPr bwMode="auto">
          <a:xfrm>
            <a:off x="5673080" y="692696"/>
            <a:ext cx="3813225" cy="1750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2E3C-D1FD-4378-AF49-E53D3EA38011}"/>
              </a:ext>
            </a:extLst>
          </p:cNvPr>
          <p:cNvSpPr/>
          <p:nvPr/>
        </p:nvSpPr>
        <p:spPr>
          <a:xfrm>
            <a:off x="0" y="3041084"/>
            <a:ext cx="2144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</a:rPr>
              <a:t>A dependable supply of electricity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9234F-0268-480C-A3DD-1E7E52986ECF}"/>
              </a:ext>
            </a:extLst>
          </p:cNvPr>
          <p:cNvSpPr/>
          <p:nvPr/>
        </p:nvSpPr>
        <p:spPr>
          <a:xfrm>
            <a:off x="3080792" y="1723455"/>
            <a:ext cx="1698818" cy="430887"/>
          </a:xfrm>
          <a:prstGeom prst="rect">
            <a:avLst/>
          </a:prstGeom>
        </p:spPr>
        <p:txBody>
          <a:bodyPr wrap="none" lIns="180000" rIns="180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</a:rPr>
              <a:t>Reliability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33B89-FDE7-4665-A816-B55D34E3D796}"/>
              </a:ext>
            </a:extLst>
          </p:cNvPr>
          <p:cNvSpPr/>
          <p:nvPr/>
        </p:nvSpPr>
        <p:spPr>
          <a:xfrm>
            <a:off x="3097624" y="5086345"/>
            <a:ext cx="1477603" cy="430887"/>
          </a:xfrm>
          <a:prstGeom prst="rect">
            <a:avLst/>
          </a:prstGeom>
        </p:spPr>
        <p:txBody>
          <a:bodyPr wrap="none" lIns="180000" rIns="180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A32F8-2C17-4B9E-BE4D-070CEB3C47C4}"/>
              </a:ext>
            </a:extLst>
          </p:cNvPr>
          <p:cNvSpPr/>
          <p:nvPr/>
        </p:nvSpPr>
        <p:spPr>
          <a:xfrm>
            <a:off x="6169146" y="2875583"/>
            <a:ext cx="2516692" cy="430887"/>
          </a:xfrm>
          <a:prstGeom prst="rect">
            <a:avLst/>
          </a:prstGeom>
        </p:spPr>
        <p:txBody>
          <a:bodyPr wrap="none" lIns="180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</a:rPr>
              <a:t>Supply availability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5F6B8-C91A-4CAD-8B13-09B76164E252}"/>
              </a:ext>
            </a:extLst>
          </p:cNvPr>
          <p:cNvSpPr/>
          <p:nvPr/>
        </p:nvSpPr>
        <p:spPr>
          <a:xfrm>
            <a:off x="6134508" y="846272"/>
            <a:ext cx="2855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</a:rPr>
              <a:t>Resource adequacy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34514-84AF-4038-B2A7-4825D381F09D}"/>
              </a:ext>
            </a:extLst>
          </p:cNvPr>
          <p:cNvSpPr/>
          <p:nvPr/>
        </p:nvSpPr>
        <p:spPr>
          <a:xfrm>
            <a:off x="5673080" y="1289448"/>
            <a:ext cx="38132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AU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Sufficient and appropriate </a:t>
            </a:r>
            <a:r>
              <a:rPr lang="en-AU" sz="2200" i="1" dirty="0">
                <a:solidFill>
                  <a:srgbClr val="000000"/>
                </a:solidFill>
              </a:rPr>
              <a:t>generation is built in time </a:t>
            </a:r>
            <a:r>
              <a:rPr kumimoji="0" lang="en-AU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to meet future demand 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DB9E9-3824-45A6-A64D-AC04917919C4}"/>
              </a:ext>
            </a:extLst>
          </p:cNvPr>
          <p:cNvSpPr/>
          <p:nvPr/>
        </p:nvSpPr>
        <p:spPr>
          <a:xfrm>
            <a:off x="5673080" y="3307631"/>
            <a:ext cx="38132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1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Existing generation produces electricity when needed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EE9A0E-CA38-47C0-AA0A-398E580189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2144687" y="1938899"/>
            <a:ext cx="936105" cy="1656183"/>
          </a:xfrm>
          <a:prstGeom prst="bentConnector3">
            <a:avLst>
              <a:gd name="adj1" fmla="val 47209"/>
            </a:avLst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5BA254-812D-4689-9955-9AFD3C3C15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2144687" y="3595082"/>
            <a:ext cx="952937" cy="1706707"/>
          </a:xfrm>
          <a:prstGeom prst="bentConnector3">
            <a:avLst>
              <a:gd name="adj1" fmla="val 45888"/>
            </a:avLst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4A39FE-0CFB-49FF-B95F-FEF2A15E857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4779610" y="1938899"/>
            <a:ext cx="1389536" cy="1152128"/>
          </a:xfrm>
          <a:prstGeom prst="bentConnector3">
            <a:avLst>
              <a:gd name="adj1" fmla="val 29318"/>
            </a:avLst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1E146-4CF8-440E-A2CF-46DB2B42D3F9}"/>
              </a:ext>
            </a:extLst>
          </p:cNvPr>
          <p:cNvSpPr/>
          <p:nvPr/>
        </p:nvSpPr>
        <p:spPr>
          <a:xfrm>
            <a:off x="5673080" y="4869160"/>
            <a:ext cx="38008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i="1" dirty="0">
                <a:solidFill>
                  <a:srgbClr val="6A737B"/>
                </a:solidFill>
              </a:rPr>
              <a:t>The system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 is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balance even when something breaks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EB33B3-BD9F-4FCF-BB01-6B999472613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4575227" y="5301789"/>
            <a:ext cx="91493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Graphic 39" descr="Lightbulb">
            <a:extLst>
              <a:ext uri="{FF2B5EF4-FFF2-40B4-BE49-F238E27FC236}">
                <a16:creationId xmlns:a16="http://schemas.microsoft.com/office/drawing/2014/main" id="{38EA59D9-49EB-47BE-A020-7353D7E0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20" y="2010544"/>
            <a:ext cx="914400" cy="9144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335E405-11A4-44B7-AB10-BB3234A201BB}"/>
              </a:ext>
            </a:extLst>
          </p:cNvPr>
          <p:cNvSpPr/>
          <p:nvPr/>
        </p:nvSpPr>
        <p:spPr>
          <a:xfrm>
            <a:off x="7329264" y="108926"/>
            <a:ext cx="2144687" cy="40011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Report scope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68B33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60192665"/>
              </p:ext>
            </p:extLst>
          </p:nvPr>
        </p:nvGraphicFramePr>
        <p:xfrm>
          <a:off x="0" y="0"/>
          <a:ext cx="9906000" cy="717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4808984" y="2566065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Gas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8984" y="4005064"/>
            <a:ext cx="8730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Wind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8984" y="3356992"/>
            <a:ext cx="889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Solar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7167" y="6364393"/>
            <a:ext cx="5597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SA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4332" y="6364393"/>
            <a:ext cx="7649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QLD</a:t>
            </a:r>
          </a:p>
        </p:txBody>
      </p:sp>
      <p:sp>
        <p:nvSpPr>
          <p:cNvPr id="8" name="Rectangle 7"/>
          <p:cNvSpPr/>
          <p:nvPr/>
        </p:nvSpPr>
        <p:spPr>
          <a:xfrm>
            <a:off x="560512" y="6364394"/>
            <a:ext cx="8418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NSW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640" y="6364394"/>
            <a:ext cx="654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01743" y="6342445"/>
            <a:ext cx="5597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3320" y="6342445"/>
            <a:ext cx="7649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QLD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5088" y="6342446"/>
            <a:ext cx="8418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NSW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90942" y="6342446"/>
            <a:ext cx="654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VIC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6656" y="404664"/>
            <a:ext cx="1487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Proposed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5208" y="404664"/>
            <a:ext cx="16594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Committed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25061A-5C1F-4C2F-B1B1-35DB6F65146B}"/>
              </a:ext>
            </a:extLst>
          </p:cNvPr>
          <p:cNvSpPr/>
          <p:nvPr/>
        </p:nvSpPr>
        <p:spPr>
          <a:xfrm>
            <a:off x="4808984" y="1890621"/>
            <a:ext cx="7970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Coal</a:t>
            </a:r>
          </a:p>
        </p:txBody>
      </p:sp>
    </p:spTree>
    <p:extLst>
      <p:ext uri="{BB962C8B-B14F-4D97-AF65-F5344CB8AC3E}">
        <p14:creationId xmlns:p14="http://schemas.microsoft.com/office/powerpoint/2010/main" val="9403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8576D-3E84-4292-80A3-FF860F1933DE}"/>
              </a:ext>
            </a:extLst>
          </p:cNvPr>
          <p:cNvGrpSpPr/>
          <p:nvPr/>
        </p:nvGrpSpPr>
        <p:grpSpPr>
          <a:xfrm>
            <a:off x="0" y="0"/>
            <a:ext cx="9908489" cy="6858000"/>
            <a:chOff x="0" y="0"/>
            <a:chExt cx="9908489" cy="6858000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B7E17BF1-7DF1-4FDB-B046-9F23A55DF6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80220172"/>
                    </p:ext>
                  </p:extLst>
                </p:nvPr>
              </p:nvGraphicFramePr>
              <p:xfrm>
                <a:off x="0" y="0"/>
                <a:ext cx="9906000" cy="68580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4" name="Chart 3">
                  <a:extLst>
                    <a:ext uri="{FF2B5EF4-FFF2-40B4-BE49-F238E27FC236}">
                      <a16:creationId xmlns:a16="http://schemas.microsoft.com/office/drawing/2014/main" id="{B7E17BF1-7DF1-4FDB-B046-9F23A55DF60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9906000" cy="685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A4D539-655D-4916-ADC4-B0AD082B28FE}"/>
                </a:ext>
              </a:extLst>
            </p:cNvPr>
            <p:cNvSpPr/>
            <p:nvPr/>
          </p:nvSpPr>
          <p:spPr>
            <a:xfrm>
              <a:off x="5745088" y="2206025"/>
              <a:ext cx="79208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$40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53B99D-AAE4-46D0-BA0E-5AE369BB3F41}"/>
                </a:ext>
              </a:extLst>
            </p:cNvPr>
            <p:cNvSpPr/>
            <p:nvPr/>
          </p:nvSpPr>
          <p:spPr>
            <a:xfrm>
              <a:off x="1280592" y="5517232"/>
              <a:ext cx="7116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$20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F5EA76-CA07-45FB-82A0-A64C7D15D987}"/>
                </a:ext>
              </a:extLst>
            </p:cNvPr>
            <p:cNvSpPr/>
            <p:nvPr/>
          </p:nvSpPr>
          <p:spPr>
            <a:xfrm>
              <a:off x="2792760" y="4798313"/>
              <a:ext cx="7200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$30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782830-F7D7-4718-8762-93918D95E105}"/>
                </a:ext>
              </a:extLst>
            </p:cNvPr>
            <p:cNvSpPr/>
            <p:nvPr/>
          </p:nvSpPr>
          <p:spPr>
            <a:xfrm>
              <a:off x="4313312" y="3502169"/>
              <a:ext cx="78370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$35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85405E-1EE9-4D5C-8B08-1BAB02A5BEB0}"/>
                </a:ext>
              </a:extLst>
            </p:cNvPr>
            <p:cNvSpPr/>
            <p:nvPr/>
          </p:nvSpPr>
          <p:spPr>
            <a:xfrm>
              <a:off x="7245288" y="1413937"/>
              <a:ext cx="80405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$50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C01769-67F8-4A75-B4F3-D333E216B035}"/>
                </a:ext>
              </a:extLst>
            </p:cNvPr>
            <p:cNvSpPr/>
            <p:nvPr/>
          </p:nvSpPr>
          <p:spPr>
            <a:xfrm>
              <a:off x="8725644" y="548680"/>
              <a:ext cx="6918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$75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99CC71-C3C1-412A-8429-3E89D721B6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0552" y="1255697"/>
              <a:ext cx="8987937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D80905-4410-4361-ACE7-E00A15B4D7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5642" y="5277394"/>
            <a:ext cx="363055" cy="4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B0EAEC-01DF-412B-BF68-AE675201B7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768052" y="4789714"/>
            <a:ext cx="363055" cy="4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2F2DC-7444-46B5-AF10-73BCCB9481B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9800" y="2760617"/>
            <a:ext cx="363055" cy="4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8414B2-4443-4F76-A0B7-68ACABD6A8D8}"/>
              </a:ext>
            </a:extLst>
          </p:cNvPr>
          <p:cNvCxnSpPr>
            <a:cxnSpLocks/>
          </p:cNvCxnSpPr>
          <p:nvPr/>
        </p:nvCxnSpPr>
        <p:spPr bwMode="auto">
          <a:xfrm flipV="1">
            <a:off x="6711548" y="2011680"/>
            <a:ext cx="363055" cy="4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55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375199-B55B-4CD6-8BDB-AF316CA701AC}"/>
              </a:ext>
            </a:extLst>
          </p:cNvPr>
          <p:cNvGraphicFramePr/>
          <p:nvPr/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7D50E96-A1FB-435E-BF6E-92EAE4CDA539}"/>
              </a:ext>
            </a:extLst>
          </p:cNvPr>
          <p:cNvSpPr/>
          <p:nvPr/>
        </p:nvSpPr>
        <p:spPr>
          <a:xfrm>
            <a:off x="4376936" y="6406193"/>
            <a:ext cx="19172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Years forward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0F609-491B-4FF4-8BBA-FBAFA322BEB7}"/>
              </a:ext>
            </a:extLst>
          </p:cNvPr>
          <p:cNvSpPr/>
          <p:nvPr/>
        </p:nvSpPr>
        <p:spPr>
          <a:xfrm>
            <a:off x="2072680" y="405825"/>
            <a:ext cx="15359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Min</a:t>
            </a: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– </a:t>
            </a: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M</a:t>
            </a:r>
            <a:r>
              <a:rPr kumimoji="0" lang="en-A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ax</a:t>
            </a:r>
            <a:endParaRPr kumimoji="0" lang="en-AU" sz="2200" b="1" i="0" u="none" strike="noStrike" kern="1200" cap="none" spc="0" normalizeH="0" baseline="0" noProof="0" dirty="0">
              <a:ln>
                <a:noFill/>
              </a:ln>
              <a:solidFill>
                <a:srgbClr val="A02226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1146520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673080" y="2132112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SA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5827" y="2132112"/>
            <a:ext cx="654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592" y="3429000"/>
            <a:ext cx="2880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Reliability standard</a:t>
            </a:r>
          </a:p>
        </p:txBody>
      </p:sp>
    </p:spTree>
    <p:extLst>
      <p:ext uri="{BB962C8B-B14F-4D97-AF65-F5344CB8AC3E}">
        <p14:creationId xmlns:p14="http://schemas.microsoft.com/office/powerpoint/2010/main" val="13263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1CB1A1-7750-4579-A05F-A6F69EDCF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161269"/>
              </p:ext>
            </p:extLst>
          </p:nvPr>
        </p:nvGraphicFramePr>
        <p:xfrm>
          <a:off x="62176" y="0"/>
          <a:ext cx="9906000" cy="494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642F07C-0F08-4B21-B199-B2E38D9EB7A2}"/>
              </a:ext>
            </a:extLst>
          </p:cNvPr>
          <p:cNvSpPr/>
          <p:nvPr/>
        </p:nvSpPr>
        <p:spPr bwMode="auto">
          <a:xfrm>
            <a:off x="128464" y="3933056"/>
            <a:ext cx="4320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116B4-AC45-403E-A797-491BD3F0921D}"/>
              </a:ext>
            </a:extLst>
          </p:cNvPr>
          <p:cNvSpPr/>
          <p:nvPr/>
        </p:nvSpPr>
        <p:spPr>
          <a:xfrm>
            <a:off x="8743533" y="693857"/>
            <a:ext cx="8730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Wind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6802E-EFE5-40E0-A857-4D08C5EBA588}"/>
              </a:ext>
            </a:extLst>
          </p:cNvPr>
          <p:cNvSpPr/>
          <p:nvPr/>
        </p:nvSpPr>
        <p:spPr>
          <a:xfrm>
            <a:off x="8743533" y="1557953"/>
            <a:ext cx="7970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F8872-D8D2-45B6-9C3B-D7622C8DDAE2}"/>
              </a:ext>
            </a:extLst>
          </p:cNvPr>
          <p:cNvSpPr/>
          <p:nvPr/>
        </p:nvSpPr>
        <p:spPr>
          <a:xfrm>
            <a:off x="8743533" y="1125905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Gas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55806-01A7-4249-B690-CE19DEF70C1C}"/>
              </a:ext>
            </a:extLst>
          </p:cNvPr>
          <p:cNvSpPr/>
          <p:nvPr/>
        </p:nvSpPr>
        <p:spPr>
          <a:xfrm>
            <a:off x="8743533" y="260648"/>
            <a:ext cx="9380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FFE07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Other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5E1718-FA89-4B3C-B5BD-615C39DC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08784"/>
              </p:ext>
            </p:extLst>
          </p:nvPr>
        </p:nvGraphicFramePr>
        <p:xfrm>
          <a:off x="56456" y="3933056"/>
          <a:ext cx="9906000" cy="290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CD1D01C-07A1-4B90-B52C-67362B495218}"/>
              </a:ext>
            </a:extLst>
          </p:cNvPr>
          <p:cNvSpPr/>
          <p:nvPr/>
        </p:nvSpPr>
        <p:spPr>
          <a:xfrm>
            <a:off x="1064568" y="691535"/>
            <a:ext cx="2880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Additions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072E9-0691-4E0A-AC6D-12C2BCC2740A}"/>
              </a:ext>
            </a:extLst>
          </p:cNvPr>
          <p:cNvSpPr/>
          <p:nvPr/>
        </p:nvSpPr>
        <p:spPr>
          <a:xfrm>
            <a:off x="1064568" y="5359055"/>
            <a:ext cx="2880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Retirements</a:t>
            </a:r>
          </a:p>
        </p:txBody>
      </p:sp>
    </p:spTree>
    <p:extLst>
      <p:ext uri="{BB962C8B-B14F-4D97-AF65-F5344CB8AC3E}">
        <p14:creationId xmlns:p14="http://schemas.microsoft.com/office/powerpoint/2010/main" val="36014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1136576" y="6195784"/>
            <a:ext cx="8181032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163842" y="2876364"/>
            <a:ext cx="808175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891" y="133937"/>
            <a:ext cx="955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</a:t>
            </a:r>
            <a:endParaRPr lang="en-AU" sz="2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65666" y="6303974"/>
            <a:ext cx="1142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91" y="2728471"/>
            <a:ext cx="1004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LRMC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163842" y="4633573"/>
            <a:ext cx="808175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891" y="4437112"/>
            <a:ext cx="1185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SRMC</a:t>
            </a:r>
          </a:p>
        </p:txBody>
      </p:sp>
      <p:sp>
        <p:nvSpPr>
          <p:cNvPr id="2" name="Freeform: Shape 1"/>
          <p:cNvSpPr/>
          <p:nvPr/>
        </p:nvSpPr>
        <p:spPr>
          <a:xfrm>
            <a:off x="1165568" y="2526814"/>
            <a:ext cx="8152040" cy="2341186"/>
          </a:xfrm>
          <a:custGeom>
            <a:avLst/>
            <a:gdLst>
              <a:gd name="connsiteX0" fmla="*/ 0 w 4984995"/>
              <a:gd name="connsiteY0" fmla="*/ 208268 h 3422672"/>
              <a:gd name="connsiteX1" fmla="*/ 763398 w 4984995"/>
              <a:gd name="connsiteY1" fmla="*/ 3152803 h 3422672"/>
              <a:gd name="connsiteX2" fmla="*/ 1468073 w 4984995"/>
              <a:gd name="connsiteY2" fmla="*/ 2976635 h 3422672"/>
              <a:gd name="connsiteX3" fmla="*/ 2197915 w 4984995"/>
              <a:gd name="connsiteY3" fmla="*/ 392825 h 3422672"/>
              <a:gd name="connsiteX4" fmla="*/ 2768367 w 4984995"/>
              <a:gd name="connsiteY4" fmla="*/ 728385 h 3422672"/>
              <a:gd name="connsiteX5" fmla="*/ 3582099 w 4984995"/>
              <a:gd name="connsiteY5" fmla="*/ 3177970 h 3422672"/>
              <a:gd name="connsiteX6" fmla="*/ 4219662 w 4984995"/>
              <a:gd name="connsiteY6" fmla="*/ 3001802 h 3422672"/>
              <a:gd name="connsiteX7" fmla="*/ 4915948 w 4984995"/>
              <a:gd name="connsiteY7" fmla="*/ 283769 h 3422672"/>
              <a:gd name="connsiteX8" fmla="*/ 4907559 w 4984995"/>
              <a:gd name="connsiteY8" fmla="*/ 308936 h 3422672"/>
              <a:gd name="connsiteX9" fmla="*/ 4454554 w 4984995"/>
              <a:gd name="connsiteY9" fmla="*/ 2280348 h 34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4995" h="3422672">
                <a:moveTo>
                  <a:pt x="0" y="208268"/>
                </a:moveTo>
                <a:cubicBezTo>
                  <a:pt x="259359" y="1449838"/>
                  <a:pt x="518719" y="2691409"/>
                  <a:pt x="763398" y="3152803"/>
                </a:cubicBezTo>
                <a:cubicBezTo>
                  <a:pt x="1008077" y="3614197"/>
                  <a:pt x="1228987" y="3436631"/>
                  <a:pt x="1468073" y="2976635"/>
                </a:cubicBezTo>
                <a:cubicBezTo>
                  <a:pt x="1707159" y="2516639"/>
                  <a:pt x="1981199" y="767533"/>
                  <a:pt x="2197915" y="392825"/>
                </a:cubicBezTo>
                <a:cubicBezTo>
                  <a:pt x="2414631" y="18117"/>
                  <a:pt x="2537670" y="264194"/>
                  <a:pt x="2768367" y="728385"/>
                </a:cubicBezTo>
                <a:cubicBezTo>
                  <a:pt x="2999064" y="1192576"/>
                  <a:pt x="3340217" y="2799067"/>
                  <a:pt x="3582099" y="3177970"/>
                </a:cubicBezTo>
                <a:cubicBezTo>
                  <a:pt x="3823981" y="3556873"/>
                  <a:pt x="3997354" y="3484169"/>
                  <a:pt x="4219662" y="3001802"/>
                </a:cubicBezTo>
                <a:cubicBezTo>
                  <a:pt x="4441970" y="2519435"/>
                  <a:pt x="4801299" y="732580"/>
                  <a:pt x="4915948" y="283769"/>
                </a:cubicBezTo>
                <a:cubicBezTo>
                  <a:pt x="5030598" y="-165042"/>
                  <a:pt x="4984458" y="-23827"/>
                  <a:pt x="4907559" y="308936"/>
                </a:cubicBezTo>
                <a:cubicBezTo>
                  <a:pt x="4830660" y="641699"/>
                  <a:pt x="4642607" y="1461023"/>
                  <a:pt x="4454554" y="2280348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en-AU" sz="2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1163842" y="548681"/>
            <a:ext cx="8081758" cy="5328592"/>
          </a:xfrm>
          <a:custGeom>
            <a:avLst/>
            <a:gdLst>
              <a:gd name="connsiteX0" fmla="*/ 0 w 9194334"/>
              <a:gd name="connsiteY0" fmla="*/ 273623 h 6015470"/>
              <a:gd name="connsiteX1" fmla="*/ 1417739 w 9194334"/>
              <a:gd name="connsiteY1" fmla="*/ 5609021 h 6015470"/>
              <a:gd name="connsiteX2" fmla="*/ 2382473 w 9194334"/>
              <a:gd name="connsiteY2" fmla="*/ 5046959 h 6015470"/>
              <a:gd name="connsiteX3" fmla="*/ 4043493 w 9194334"/>
              <a:gd name="connsiteY3" fmla="*/ 290401 h 6015470"/>
              <a:gd name="connsiteX4" fmla="*/ 5117284 w 9194334"/>
              <a:gd name="connsiteY4" fmla="*/ 1104133 h 6015470"/>
              <a:gd name="connsiteX5" fmla="*/ 6962862 w 9194334"/>
              <a:gd name="connsiteY5" fmla="*/ 5885858 h 6015470"/>
              <a:gd name="connsiteX6" fmla="*/ 8397379 w 9194334"/>
              <a:gd name="connsiteY6" fmla="*/ 3151047 h 6015470"/>
              <a:gd name="connsiteX7" fmla="*/ 9194334 w 9194334"/>
              <a:gd name="connsiteY7" fmla="*/ 47120 h 601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4334" h="6015470">
                <a:moveTo>
                  <a:pt x="0" y="273623"/>
                </a:moveTo>
                <a:cubicBezTo>
                  <a:pt x="510330" y="2543544"/>
                  <a:pt x="1020660" y="4813465"/>
                  <a:pt x="1417739" y="5609021"/>
                </a:cubicBezTo>
                <a:cubicBezTo>
                  <a:pt x="1814818" y="6404577"/>
                  <a:pt x="1944847" y="5933396"/>
                  <a:pt x="2382473" y="5046959"/>
                </a:cubicBezTo>
                <a:cubicBezTo>
                  <a:pt x="2820099" y="4160522"/>
                  <a:pt x="3587691" y="947539"/>
                  <a:pt x="4043493" y="290401"/>
                </a:cubicBezTo>
                <a:cubicBezTo>
                  <a:pt x="4499295" y="-366737"/>
                  <a:pt x="4630722" y="171557"/>
                  <a:pt x="5117284" y="1104133"/>
                </a:cubicBezTo>
                <a:cubicBezTo>
                  <a:pt x="5603846" y="2036709"/>
                  <a:pt x="6416180" y="5544706"/>
                  <a:pt x="6962862" y="5885858"/>
                </a:cubicBezTo>
                <a:cubicBezTo>
                  <a:pt x="7509545" y="6227010"/>
                  <a:pt x="8025467" y="4124170"/>
                  <a:pt x="8397379" y="3151047"/>
                </a:cubicBezTo>
                <a:cubicBezTo>
                  <a:pt x="8769291" y="2177924"/>
                  <a:pt x="8981812" y="1112522"/>
                  <a:pt x="9194334" y="47120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en-AU" sz="2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291ED3-AFB5-4C81-A427-37819A6A522D}"/>
              </a:ext>
            </a:extLst>
          </p:cNvPr>
          <p:cNvCxnSpPr>
            <a:cxnSpLocks/>
          </p:cNvCxnSpPr>
          <p:nvPr/>
        </p:nvCxnSpPr>
        <p:spPr>
          <a:xfrm>
            <a:off x="1151816" y="500590"/>
            <a:ext cx="0" cy="5688824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79F565-2B22-4EB6-A1C6-B53D75BCC9C8}"/>
              </a:ext>
            </a:extLst>
          </p:cNvPr>
          <p:cNvSpPr txBox="1"/>
          <p:nvPr/>
        </p:nvSpPr>
        <p:spPr>
          <a:xfrm>
            <a:off x="3324849" y="5457418"/>
            <a:ext cx="371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Intermittent renewables depress prices when available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42C71-C097-46DE-846E-65839BB335E4}"/>
              </a:ext>
            </a:extLst>
          </p:cNvPr>
          <p:cNvSpPr txBox="1"/>
          <p:nvPr/>
        </p:nvSpPr>
        <p:spPr>
          <a:xfrm>
            <a:off x="4232920" y="3212976"/>
            <a:ext cx="175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 volatility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8AA6E1-BB51-4C06-B7DC-30478089C6DF}"/>
              </a:ext>
            </a:extLst>
          </p:cNvPr>
          <p:cNvCxnSpPr>
            <a:cxnSpLocks/>
          </p:cNvCxnSpPr>
          <p:nvPr/>
        </p:nvCxnSpPr>
        <p:spPr>
          <a:xfrm>
            <a:off x="5097016" y="2666023"/>
            <a:ext cx="0" cy="546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F41B25-E18C-4444-9695-334457DAD944}"/>
              </a:ext>
            </a:extLst>
          </p:cNvPr>
          <p:cNvCxnSpPr>
            <a:cxnSpLocks/>
          </p:cNvCxnSpPr>
          <p:nvPr/>
        </p:nvCxnSpPr>
        <p:spPr>
          <a:xfrm>
            <a:off x="3018141" y="5733256"/>
            <a:ext cx="710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8E116C-E608-4D7B-B4AF-86FC5BA8E9F7}"/>
              </a:ext>
            </a:extLst>
          </p:cNvPr>
          <p:cNvCxnSpPr>
            <a:cxnSpLocks/>
          </p:cNvCxnSpPr>
          <p:nvPr/>
        </p:nvCxnSpPr>
        <p:spPr>
          <a:xfrm>
            <a:off x="5257009" y="551557"/>
            <a:ext cx="8300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14E956-9D60-4CB1-B599-5380BC20412B}"/>
              </a:ext>
            </a:extLst>
          </p:cNvPr>
          <p:cNvSpPr txBox="1"/>
          <p:nvPr/>
        </p:nvSpPr>
        <p:spPr>
          <a:xfrm>
            <a:off x="5889104" y="379531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20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generators increase prices when intermittent renewables are unavailable</a:t>
            </a:r>
          </a:p>
        </p:txBody>
      </p:sp>
    </p:spTree>
    <p:extLst>
      <p:ext uri="{BB962C8B-B14F-4D97-AF65-F5344CB8AC3E}">
        <p14:creationId xmlns:p14="http://schemas.microsoft.com/office/powerpoint/2010/main" val="1461777024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tail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10106</TotalTime>
  <Words>1088</Words>
  <Application>Microsoft Office PowerPoint</Application>
  <PresentationFormat>A4 Paper (210x297 mm)</PresentationFormat>
  <Paragraphs>214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Charts for overheads</vt:lpstr>
      <vt:lpstr>Grattan charts</vt:lpstr>
      <vt:lpstr>Retail charts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overheads</dc:title>
  <dc:creator>Kate Griffiths</dc:creator>
  <cp:lastModifiedBy>Kate Griffiths</cp:lastModifiedBy>
  <cp:revision>503</cp:revision>
  <dcterms:created xsi:type="dcterms:W3CDTF">2015-12-02T02:44:01Z</dcterms:created>
  <dcterms:modified xsi:type="dcterms:W3CDTF">2017-09-07T02:41:39Z</dcterms:modified>
</cp:coreProperties>
</file>