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7"/>
  </p:notesMasterIdLst>
  <p:sldIdLst>
    <p:sldId id="661" r:id="rId3"/>
    <p:sldId id="662" r:id="rId4"/>
    <p:sldId id="663" r:id="rId5"/>
    <p:sldId id="664" r:id="rId6"/>
  </p:sldIdLst>
  <p:sldSz cx="7977188" cy="88201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9" userDrawn="1">
          <p15:clr>
            <a:srgbClr val="A4A3A4"/>
          </p15:clr>
        </p15:guide>
        <p15:guide id="2" orient="horz" pos="105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59"/>
    <a:srgbClr val="DC2C32"/>
    <a:srgbClr val="C8292E"/>
    <a:srgbClr val="F68B33"/>
    <a:srgbClr val="A02226"/>
    <a:srgbClr val="FFC35A"/>
    <a:srgbClr val="FFE07F"/>
    <a:srgbClr val="D4582A"/>
    <a:srgbClr val="621214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3837" autoAdjust="0"/>
  </p:normalViewPr>
  <p:slideViewPr>
    <p:cSldViewPr>
      <p:cViewPr varScale="1">
        <p:scale>
          <a:sx n="85" d="100"/>
          <a:sy n="85" d="100"/>
        </p:scale>
        <p:origin x="2304" y="120"/>
      </p:cViewPr>
      <p:guideLst>
        <p:guide orient="horz" pos="5149"/>
        <p:guide orient="horz" pos="105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1-19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7E-4B66-B814-9B3B8BB71A99}"/>
              </c:ext>
            </c:extLst>
          </c:dPt>
          <c:cat>
            <c:strRef>
              <c:f>Sheet1!$A$2:$A$32</c:f>
              <c:strCache>
                <c:ptCount val="31"/>
                <c:pt idx="0">
                  <c:v>United States</c:v>
                </c:pt>
                <c:pt idx="1">
                  <c:v>Brazil</c:v>
                </c:pt>
                <c:pt idx="2">
                  <c:v>United Kingdom</c:v>
                </c:pt>
                <c:pt idx="3">
                  <c:v>Germany</c:v>
                </c:pt>
                <c:pt idx="4">
                  <c:v>Mexico</c:v>
                </c:pt>
                <c:pt idx="5">
                  <c:v>Finland</c:v>
                </c:pt>
                <c:pt idx="6">
                  <c:v>Slovak Republic</c:v>
                </c:pt>
                <c:pt idx="7">
                  <c:v>Australia</c:v>
                </c:pt>
                <c:pt idx="8">
                  <c:v>Poland</c:v>
                </c:pt>
                <c:pt idx="9">
                  <c:v>Czech Republic</c:v>
                </c:pt>
                <c:pt idx="10">
                  <c:v>Hungary</c:v>
                </c:pt>
                <c:pt idx="11">
                  <c:v>France</c:v>
                </c:pt>
                <c:pt idx="12">
                  <c:v>Sweden</c:v>
                </c:pt>
                <c:pt idx="13">
                  <c:v>Romania</c:v>
                </c:pt>
                <c:pt idx="14">
                  <c:v>Ireland</c:v>
                </c:pt>
                <c:pt idx="15">
                  <c:v>Denmark</c:v>
                </c:pt>
                <c:pt idx="16">
                  <c:v>Spain</c:v>
                </c:pt>
                <c:pt idx="17">
                  <c:v>Switzerland</c:v>
                </c:pt>
                <c:pt idx="18">
                  <c:v>Netherlands</c:v>
                </c:pt>
                <c:pt idx="19">
                  <c:v>Belgium</c:v>
                </c:pt>
                <c:pt idx="20">
                  <c:v>Austria</c:v>
                </c:pt>
                <c:pt idx="21">
                  <c:v>Turkey</c:v>
                </c:pt>
                <c:pt idx="22">
                  <c:v>Lithuania</c:v>
                </c:pt>
                <c:pt idx="23">
                  <c:v>Norway</c:v>
                </c:pt>
                <c:pt idx="24">
                  <c:v>Slovenia</c:v>
                </c:pt>
                <c:pt idx="25">
                  <c:v>Bulgaria</c:v>
                </c:pt>
                <c:pt idx="26">
                  <c:v>Italy</c:v>
                </c:pt>
                <c:pt idx="27">
                  <c:v>Portugal</c:v>
                </c:pt>
                <c:pt idx="28">
                  <c:v>Greece</c:v>
                </c:pt>
                <c:pt idx="29">
                  <c:v>Latvia</c:v>
                </c:pt>
                <c:pt idx="30">
                  <c:v>Estonia</c:v>
                </c:pt>
              </c:strCache>
            </c:strRef>
          </c:cat>
          <c:val>
            <c:numRef>
              <c:f>Sheet1!$B$2:$B$32</c:f>
              <c:numCache>
                <c:formatCode>#,##0.0_ ;\-#,##0.0\ </c:formatCode>
                <c:ptCount val="31"/>
                <c:pt idx="0">
                  <c:v>13.450585840198121</c:v>
                </c:pt>
                <c:pt idx="1">
                  <c:v>17.285355170108364</c:v>
                </c:pt>
                <c:pt idx="2">
                  <c:v>18.57259094866167</c:v>
                </c:pt>
                <c:pt idx="3">
                  <c:v>17.360477779928825</c:v>
                </c:pt>
                <c:pt idx="4">
                  <c:v>18.263542980157492</c:v>
                </c:pt>
                <c:pt idx="5">
                  <c:v>21.291644971325717</c:v>
                </c:pt>
                <c:pt idx="6">
                  <c:v>25.897667312496342</c:v>
                </c:pt>
                <c:pt idx="7">
                  <c:v>29.769562528031496</c:v>
                </c:pt>
                <c:pt idx="8">
                  <c:v>25.853643211675077</c:v>
                </c:pt>
                <c:pt idx="9">
                  <c:v>24.632562753116222</c:v>
                </c:pt>
                <c:pt idx="10">
                  <c:v>27.42534876334652</c:v>
                </c:pt>
                <c:pt idx="11">
                  <c:v>28.519699965429922</c:v>
                </c:pt>
                <c:pt idx="12">
                  <c:v>25.619023568059596</c:v>
                </c:pt>
                <c:pt idx="13">
                  <c:v>25.138278209689801</c:v>
                </c:pt>
                <c:pt idx="14">
                  <c:v>33.215480100403362</c:v>
                </c:pt>
                <c:pt idx="15">
                  <c:v>28.197082786059504</c:v>
                </c:pt>
                <c:pt idx="16">
                  <c:v>31.968564573295154</c:v>
                </c:pt>
                <c:pt idx="17">
                  <c:v>19.419083007359834</c:v>
                </c:pt>
                <c:pt idx="18">
                  <c:v>23.564982850808487</c:v>
                </c:pt>
                <c:pt idx="19">
                  <c:v>32.426600433402307</c:v>
                </c:pt>
                <c:pt idx="20">
                  <c:v>24.828589977562444</c:v>
                </c:pt>
                <c:pt idx="21">
                  <c:v>28.237728771256844</c:v>
                </c:pt>
                <c:pt idx="22">
                  <c:v>27.026785080367592</c:v>
                </c:pt>
                <c:pt idx="23">
                  <c:v>33.18999500414759</c:v>
                </c:pt>
                <c:pt idx="24">
                  <c:v>29.971117613465175</c:v>
                </c:pt>
                <c:pt idx="25">
                  <c:v>30.675992416486341</c:v>
                </c:pt>
                <c:pt idx="26">
                  <c:v>37.233545408107567</c:v>
                </c:pt>
                <c:pt idx="27">
                  <c:v>33.246623209567055</c:v>
                </c:pt>
                <c:pt idx="28">
                  <c:v>45.574782293316083</c:v>
                </c:pt>
                <c:pt idx="29">
                  <c:v>35.577036882853989</c:v>
                </c:pt>
                <c:pt idx="30">
                  <c:v>41.611633450377539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20-249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7E-4B66-B814-9B3B8BB71A99}"/>
              </c:ext>
            </c:extLst>
          </c:dPt>
          <c:cat>
            <c:strRef>
              <c:f>Sheet1!$A$2:$A$32</c:f>
              <c:strCache>
                <c:ptCount val="31"/>
                <c:pt idx="0">
                  <c:v>United States</c:v>
                </c:pt>
                <c:pt idx="1">
                  <c:v>Brazil</c:v>
                </c:pt>
                <c:pt idx="2">
                  <c:v>United Kingdom</c:v>
                </c:pt>
                <c:pt idx="3">
                  <c:v>Germany</c:v>
                </c:pt>
                <c:pt idx="4">
                  <c:v>Mexico</c:v>
                </c:pt>
                <c:pt idx="5">
                  <c:v>Finland</c:v>
                </c:pt>
                <c:pt idx="6">
                  <c:v>Slovak Republic</c:v>
                </c:pt>
                <c:pt idx="7">
                  <c:v>Australia</c:v>
                </c:pt>
                <c:pt idx="8">
                  <c:v>Poland</c:v>
                </c:pt>
                <c:pt idx="9">
                  <c:v>Czech Republic</c:v>
                </c:pt>
                <c:pt idx="10">
                  <c:v>Hungary</c:v>
                </c:pt>
                <c:pt idx="11">
                  <c:v>France</c:v>
                </c:pt>
                <c:pt idx="12">
                  <c:v>Sweden</c:v>
                </c:pt>
                <c:pt idx="13">
                  <c:v>Romania</c:v>
                </c:pt>
                <c:pt idx="14">
                  <c:v>Ireland</c:v>
                </c:pt>
                <c:pt idx="15">
                  <c:v>Denmark</c:v>
                </c:pt>
                <c:pt idx="16">
                  <c:v>Spain</c:v>
                </c:pt>
                <c:pt idx="17">
                  <c:v>Switzerland</c:v>
                </c:pt>
                <c:pt idx="18">
                  <c:v>Netherlands</c:v>
                </c:pt>
                <c:pt idx="19">
                  <c:v>Belgium</c:v>
                </c:pt>
                <c:pt idx="20">
                  <c:v>Austria</c:v>
                </c:pt>
                <c:pt idx="21">
                  <c:v>Turkey</c:v>
                </c:pt>
                <c:pt idx="22">
                  <c:v>Lithuania</c:v>
                </c:pt>
                <c:pt idx="23">
                  <c:v>Norway</c:v>
                </c:pt>
                <c:pt idx="24">
                  <c:v>Slovenia</c:v>
                </c:pt>
                <c:pt idx="25">
                  <c:v>Bulgaria</c:v>
                </c:pt>
                <c:pt idx="26">
                  <c:v>Italy</c:v>
                </c:pt>
                <c:pt idx="27">
                  <c:v>Portugal</c:v>
                </c:pt>
                <c:pt idx="28">
                  <c:v>Greece</c:v>
                </c:pt>
                <c:pt idx="29">
                  <c:v>Latvia</c:v>
                </c:pt>
                <c:pt idx="30">
                  <c:v>Estonia</c:v>
                </c:pt>
              </c:strCache>
            </c:strRef>
          </c:cat>
          <c:val>
            <c:numRef>
              <c:f>Sheet1!$C$2:$C$32</c:f>
              <c:numCache>
                <c:formatCode>#,##0.0_ ;\-#,##0.0\ </c:formatCode>
                <c:ptCount val="31"/>
                <c:pt idx="0">
                  <c:v>21.207159617762255</c:v>
                </c:pt>
                <c:pt idx="1">
                  <c:v>26.515204423599876</c:v>
                </c:pt>
                <c:pt idx="2">
                  <c:v>25.969498632858002</c:v>
                </c:pt>
                <c:pt idx="3">
                  <c:v>30.834004536992705</c:v>
                </c:pt>
                <c:pt idx="4">
                  <c:v>30.601989208742669</c:v>
                </c:pt>
                <c:pt idx="5">
                  <c:v>30.777589643067078</c:v>
                </c:pt>
                <c:pt idx="6">
                  <c:v>28.911032598483892</c:v>
                </c:pt>
                <c:pt idx="7">
                  <c:v>26.356426678116623</c:v>
                </c:pt>
                <c:pt idx="8">
                  <c:v>30.319886835478339</c:v>
                </c:pt>
                <c:pt idx="9">
                  <c:v>32.448421438764044</c:v>
                </c:pt>
                <c:pt idx="10">
                  <c:v>29.822104444011071</c:v>
                </c:pt>
                <c:pt idx="11">
                  <c:v>28.837407933313663</c:v>
                </c:pt>
                <c:pt idx="12">
                  <c:v>31.794820929140656</c:v>
                </c:pt>
                <c:pt idx="13">
                  <c:v>32.559638142917827</c:v>
                </c:pt>
                <c:pt idx="14">
                  <c:v>25.578056120983554</c:v>
                </c:pt>
                <c:pt idx="15">
                  <c:v>31.572279711737544</c:v>
                </c:pt>
                <c:pt idx="16">
                  <c:v>29.87870198059246</c:v>
                </c:pt>
                <c:pt idx="17">
                  <c:v>43.464464772333223</c:v>
                </c:pt>
                <c:pt idx="18">
                  <c:v>39.580636209761494</c:v>
                </c:pt>
                <c:pt idx="19">
                  <c:v>30.932723993823441</c:v>
                </c:pt>
                <c:pt idx="20">
                  <c:v>40.938809037960475</c:v>
                </c:pt>
                <c:pt idx="21">
                  <c:v>36.681590152811907</c:v>
                </c:pt>
                <c:pt idx="22">
                  <c:v>39.665965939083002</c:v>
                </c:pt>
                <c:pt idx="23">
                  <c:v>35.079260034490659</c:v>
                </c:pt>
                <c:pt idx="24">
                  <c:v>38.080121832991473</c:v>
                </c:pt>
                <c:pt idx="25">
                  <c:v>38.409558558519748</c:v>
                </c:pt>
                <c:pt idx="26">
                  <c:v>31.989682349248433</c:v>
                </c:pt>
                <c:pt idx="27">
                  <c:v>37.227575728450624</c:v>
                </c:pt>
                <c:pt idx="28">
                  <c:v>28.897479349826511</c:v>
                </c:pt>
                <c:pt idx="29">
                  <c:v>41.585754574135066</c:v>
                </c:pt>
                <c:pt idx="30">
                  <c:v>36.245552986520636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250+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7E-4B66-B814-9B3B8BB71A99}"/>
              </c:ext>
            </c:extLst>
          </c:dPt>
          <c:cat>
            <c:strRef>
              <c:f>Sheet1!$A$2:$A$32</c:f>
              <c:strCache>
                <c:ptCount val="31"/>
                <c:pt idx="0">
                  <c:v>United States</c:v>
                </c:pt>
                <c:pt idx="1">
                  <c:v>Brazil</c:v>
                </c:pt>
                <c:pt idx="2">
                  <c:v>United Kingdom</c:v>
                </c:pt>
                <c:pt idx="3">
                  <c:v>Germany</c:v>
                </c:pt>
                <c:pt idx="4">
                  <c:v>Mexico</c:v>
                </c:pt>
                <c:pt idx="5">
                  <c:v>Finland</c:v>
                </c:pt>
                <c:pt idx="6">
                  <c:v>Slovak Republic</c:v>
                </c:pt>
                <c:pt idx="7">
                  <c:v>Australia</c:v>
                </c:pt>
                <c:pt idx="8">
                  <c:v>Poland</c:v>
                </c:pt>
                <c:pt idx="9">
                  <c:v>Czech Republic</c:v>
                </c:pt>
                <c:pt idx="10">
                  <c:v>Hungary</c:v>
                </c:pt>
                <c:pt idx="11">
                  <c:v>France</c:v>
                </c:pt>
                <c:pt idx="12">
                  <c:v>Sweden</c:v>
                </c:pt>
                <c:pt idx="13">
                  <c:v>Romania</c:v>
                </c:pt>
                <c:pt idx="14">
                  <c:v>Ireland</c:v>
                </c:pt>
                <c:pt idx="15">
                  <c:v>Denmark</c:v>
                </c:pt>
                <c:pt idx="16">
                  <c:v>Spain</c:v>
                </c:pt>
                <c:pt idx="17">
                  <c:v>Switzerland</c:v>
                </c:pt>
                <c:pt idx="18">
                  <c:v>Netherlands</c:v>
                </c:pt>
                <c:pt idx="19">
                  <c:v>Belgium</c:v>
                </c:pt>
                <c:pt idx="20">
                  <c:v>Austria</c:v>
                </c:pt>
                <c:pt idx="21">
                  <c:v>Turkey</c:v>
                </c:pt>
                <c:pt idx="22">
                  <c:v>Lithuania</c:v>
                </c:pt>
                <c:pt idx="23">
                  <c:v>Norway</c:v>
                </c:pt>
                <c:pt idx="24">
                  <c:v>Slovenia</c:v>
                </c:pt>
                <c:pt idx="25">
                  <c:v>Bulgaria</c:v>
                </c:pt>
                <c:pt idx="26">
                  <c:v>Italy</c:v>
                </c:pt>
                <c:pt idx="27">
                  <c:v>Portugal</c:v>
                </c:pt>
                <c:pt idx="28">
                  <c:v>Greece</c:v>
                </c:pt>
                <c:pt idx="29">
                  <c:v>Latvia</c:v>
                </c:pt>
                <c:pt idx="30">
                  <c:v>Estonia</c:v>
                </c:pt>
              </c:strCache>
            </c:strRef>
          </c:cat>
          <c:val>
            <c:numRef>
              <c:f>Sheet1!$D$2:$D$32</c:f>
              <c:numCache>
                <c:formatCode>#,##0.0_ ;\-#,##0.0\ </c:formatCode>
                <c:ptCount val="31"/>
                <c:pt idx="0">
                  <c:v>65.34225454203964</c:v>
                </c:pt>
                <c:pt idx="1">
                  <c:v>56.199440406291778</c:v>
                </c:pt>
                <c:pt idx="2">
                  <c:v>55.457910418480324</c:v>
                </c:pt>
                <c:pt idx="3">
                  <c:v>51.80551768307847</c:v>
                </c:pt>
                <c:pt idx="4">
                  <c:v>51.134467811099825</c:v>
                </c:pt>
                <c:pt idx="5">
                  <c:v>47.930765385607202</c:v>
                </c:pt>
                <c:pt idx="6">
                  <c:v>45.191300089019769</c:v>
                </c:pt>
                <c:pt idx="7">
                  <c:v>43.874010793851888</c:v>
                </c:pt>
                <c:pt idx="8">
                  <c:v>43.826469952846587</c:v>
                </c:pt>
                <c:pt idx="9">
                  <c:v>42.919015808119738</c:v>
                </c:pt>
                <c:pt idx="10">
                  <c:v>42.752546792642413</c:v>
                </c:pt>
                <c:pt idx="11">
                  <c:v>42.642892101256415</c:v>
                </c:pt>
                <c:pt idx="12">
                  <c:v>42.586155502799748</c:v>
                </c:pt>
                <c:pt idx="13">
                  <c:v>42.302083647392372</c:v>
                </c:pt>
                <c:pt idx="14">
                  <c:v>41.206463778613092</c:v>
                </c:pt>
                <c:pt idx="15">
                  <c:v>40.230637502202953</c:v>
                </c:pt>
                <c:pt idx="16">
                  <c:v>38.152733446112393</c:v>
                </c:pt>
                <c:pt idx="17">
                  <c:v>37.116452220306947</c:v>
                </c:pt>
                <c:pt idx="18">
                  <c:v>36.854380939430023</c:v>
                </c:pt>
                <c:pt idx="19">
                  <c:v>36.640675572774249</c:v>
                </c:pt>
                <c:pt idx="20">
                  <c:v>34.232600984477081</c:v>
                </c:pt>
                <c:pt idx="21">
                  <c:v>35.080681075931253</c:v>
                </c:pt>
                <c:pt idx="22">
                  <c:v>33.30724898054941</c:v>
                </c:pt>
                <c:pt idx="23">
                  <c:v>31.730744961361751</c:v>
                </c:pt>
                <c:pt idx="24">
                  <c:v>31.948760553543355</c:v>
                </c:pt>
                <c:pt idx="25">
                  <c:v>30.91444902499391</c:v>
                </c:pt>
                <c:pt idx="26">
                  <c:v>30.776772242644014</c:v>
                </c:pt>
                <c:pt idx="27">
                  <c:v>29.525801061982314</c:v>
                </c:pt>
                <c:pt idx="28">
                  <c:v>25.527738356857405</c:v>
                </c:pt>
                <c:pt idx="29">
                  <c:v>22.837208543010952</c:v>
                </c:pt>
                <c:pt idx="30">
                  <c:v>22.142813563101832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226-44EB-BEE9-397510B6D4FB}"/>
              </c:ext>
            </c:extLst>
          </c:dPt>
          <c:cat>
            <c:strRef>
              <c:f>Sheet1!$A$2:$A$26</c:f>
              <c:strCache>
                <c:ptCount val="25"/>
                <c:pt idx="0">
                  <c:v>$159.7b</c:v>
                </c:pt>
                <c:pt idx="1">
                  <c:v>$105.3b</c:v>
                </c:pt>
                <c:pt idx="2">
                  <c:v>$70.8b</c:v>
                </c:pt>
                <c:pt idx="3">
                  <c:v>$63.7b</c:v>
                </c:pt>
                <c:pt idx="4">
                  <c:v>$60.9b</c:v>
                </c:pt>
                <c:pt idx="5">
                  <c:v>$47.1b</c:v>
                </c:pt>
                <c:pt idx="6">
                  <c:v>$46.1b</c:v>
                </c:pt>
                <c:pt idx="7">
                  <c:v>$44.7b</c:v>
                </c:pt>
                <c:pt idx="8">
                  <c:v>$44.1b</c:v>
                </c:pt>
                <c:pt idx="9">
                  <c:v>$43.1b</c:v>
                </c:pt>
                <c:pt idx="10">
                  <c:v>$42.5b</c:v>
                </c:pt>
                <c:pt idx="11">
                  <c:v>$41.7b</c:v>
                </c:pt>
                <c:pt idx="12">
                  <c:v>$41.5b</c:v>
                </c:pt>
                <c:pt idx="13">
                  <c:v>$37.8b</c:v>
                </c:pt>
                <c:pt idx="14">
                  <c:v>$34.7b</c:v>
                </c:pt>
                <c:pt idx="15">
                  <c:v>$33b</c:v>
                </c:pt>
                <c:pt idx="16">
                  <c:v>$31.6b</c:v>
                </c:pt>
                <c:pt idx="17">
                  <c:v>$29.4b</c:v>
                </c:pt>
                <c:pt idx="18">
                  <c:v>$25b</c:v>
                </c:pt>
                <c:pt idx="19">
                  <c:v>$24.6b</c:v>
                </c:pt>
                <c:pt idx="20">
                  <c:v>$24.4b</c:v>
                </c:pt>
                <c:pt idx="21">
                  <c:v>$23.8b</c:v>
                </c:pt>
                <c:pt idx="22">
                  <c:v>$23.1b</c:v>
                </c:pt>
                <c:pt idx="23">
                  <c:v>$22.8b</c:v>
                </c:pt>
                <c:pt idx="24">
                  <c:v>$22.4b</c:v>
                </c:pt>
              </c:strCache>
            </c:strRef>
          </c:cat>
          <c:val>
            <c:numRef>
              <c:f>Sheet1!$B$2:$B$26</c:f>
              <c:numCache>
                <c:formatCode>#,##0.0_ ;\-#,##0.0\ </c:formatCode>
                <c:ptCount val="25"/>
                <c:pt idx="0">
                  <c:v>25.5</c:v>
                </c:pt>
                <c:pt idx="1">
                  <c:v>33.6</c:v>
                </c:pt>
                <c:pt idx="2">
                  <c:v>13.6</c:v>
                </c:pt>
                <c:pt idx="3">
                  <c:v>7.1</c:v>
                </c:pt>
                <c:pt idx="4">
                  <c:v>26.7</c:v>
                </c:pt>
                <c:pt idx="5">
                  <c:v>6.7</c:v>
                </c:pt>
                <c:pt idx="6">
                  <c:v>16.899999999999999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  <c:pt idx="10">
                  <c:v>2.2000000000000002</c:v>
                </c:pt>
                <c:pt idx="11">
                  <c:v>35.5</c:v>
                </c:pt>
                <c:pt idx="12">
                  <c:v>9.6</c:v>
                </c:pt>
                <c:pt idx="13">
                  <c:v>15.1</c:v>
                </c:pt>
                <c:pt idx="14">
                  <c:v>2.9</c:v>
                </c:pt>
                <c:pt idx="15">
                  <c:v>0</c:v>
                </c:pt>
                <c:pt idx="16">
                  <c:v>21</c:v>
                </c:pt>
                <c:pt idx="17">
                  <c:v>15.3</c:v>
                </c:pt>
                <c:pt idx="18">
                  <c:v>0</c:v>
                </c:pt>
                <c:pt idx="19">
                  <c:v>30.2</c:v>
                </c:pt>
                <c:pt idx="20">
                  <c:v>9.1999999999999993</c:v>
                </c:pt>
                <c:pt idx="21">
                  <c:v>26.9</c:v>
                </c:pt>
                <c:pt idx="22">
                  <c:v>0</c:v>
                </c:pt>
                <c:pt idx="23">
                  <c:v>47</c:v>
                </c:pt>
                <c:pt idx="24">
                  <c:v>20.100000000000001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26-44EB-BEE9-397510B6D4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5226-44EB-BEE9-397510B6D4FB}"/>
              </c:ext>
            </c:extLst>
          </c:dPt>
          <c:cat>
            <c:strRef>
              <c:f>Sheet1!$A$2:$A$26</c:f>
              <c:strCache>
                <c:ptCount val="25"/>
                <c:pt idx="0">
                  <c:v>$159.7b</c:v>
                </c:pt>
                <c:pt idx="1">
                  <c:v>$105.3b</c:v>
                </c:pt>
                <c:pt idx="2">
                  <c:v>$70.8b</c:v>
                </c:pt>
                <c:pt idx="3">
                  <c:v>$63.7b</c:v>
                </c:pt>
                <c:pt idx="4">
                  <c:v>$60.9b</c:v>
                </c:pt>
                <c:pt idx="5">
                  <c:v>$47.1b</c:v>
                </c:pt>
                <c:pt idx="6">
                  <c:v>$46.1b</c:v>
                </c:pt>
                <c:pt idx="7">
                  <c:v>$44.7b</c:v>
                </c:pt>
                <c:pt idx="8">
                  <c:v>$44.1b</c:v>
                </c:pt>
                <c:pt idx="9">
                  <c:v>$43.1b</c:v>
                </c:pt>
                <c:pt idx="10">
                  <c:v>$42.5b</c:v>
                </c:pt>
                <c:pt idx="11">
                  <c:v>$41.7b</c:v>
                </c:pt>
                <c:pt idx="12">
                  <c:v>$41.5b</c:v>
                </c:pt>
                <c:pt idx="13">
                  <c:v>$37.8b</c:v>
                </c:pt>
                <c:pt idx="14">
                  <c:v>$34.7b</c:v>
                </c:pt>
                <c:pt idx="15">
                  <c:v>$33b</c:v>
                </c:pt>
                <c:pt idx="16">
                  <c:v>$31.6b</c:v>
                </c:pt>
                <c:pt idx="17">
                  <c:v>$29.4b</c:v>
                </c:pt>
                <c:pt idx="18">
                  <c:v>$25b</c:v>
                </c:pt>
                <c:pt idx="19">
                  <c:v>$24.6b</c:v>
                </c:pt>
                <c:pt idx="20">
                  <c:v>$24.4b</c:v>
                </c:pt>
                <c:pt idx="21">
                  <c:v>$23.8b</c:v>
                </c:pt>
                <c:pt idx="22">
                  <c:v>$23.1b</c:v>
                </c:pt>
                <c:pt idx="23">
                  <c:v>$22.8b</c:v>
                </c:pt>
                <c:pt idx="24">
                  <c:v>$22.4b</c:v>
                </c:pt>
              </c:strCache>
            </c:strRef>
          </c:cat>
          <c:val>
            <c:numRef>
              <c:f>Sheet1!$C$2:$C$26</c:f>
              <c:numCache>
                <c:formatCode>#,##0.0_ ;\-#,##0.0\ </c:formatCode>
                <c:ptCount val="25"/>
                <c:pt idx="0">
                  <c:v>24</c:v>
                </c:pt>
                <c:pt idx="1">
                  <c:v>29.3</c:v>
                </c:pt>
                <c:pt idx="2">
                  <c:v>10.9</c:v>
                </c:pt>
                <c:pt idx="3">
                  <c:v>0</c:v>
                </c:pt>
                <c:pt idx="4">
                  <c:v>20.7</c:v>
                </c:pt>
                <c:pt idx="5">
                  <c:v>0</c:v>
                </c:pt>
                <c:pt idx="6">
                  <c:v>11.3</c:v>
                </c:pt>
                <c:pt idx="7">
                  <c:v>5.8</c:v>
                </c:pt>
                <c:pt idx="8">
                  <c:v>0</c:v>
                </c:pt>
                <c:pt idx="9">
                  <c:v>0</c:v>
                </c:pt>
                <c:pt idx="10">
                  <c:v>2.1</c:v>
                </c:pt>
                <c:pt idx="11">
                  <c:v>25.9</c:v>
                </c:pt>
                <c:pt idx="12">
                  <c:v>0</c:v>
                </c:pt>
                <c:pt idx="13">
                  <c:v>7.8</c:v>
                </c:pt>
                <c:pt idx="14">
                  <c:v>2.6</c:v>
                </c:pt>
                <c:pt idx="15">
                  <c:v>0</c:v>
                </c:pt>
                <c:pt idx="16">
                  <c:v>19.899999999999999</c:v>
                </c:pt>
                <c:pt idx="17">
                  <c:v>0</c:v>
                </c:pt>
                <c:pt idx="18">
                  <c:v>0</c:v>
                </c:pt>
                <c:pt idx="19">
                  <c:v>8.6999999999999993</c:v>
                </c:pt>
                <c:pt idx="20">
                  <c:v>0</c:v>
                </c:pt>
                <c:pt idx="21">
                  <c:v>26.9</c:v>
                </c:pt>
                <c:pt idx="22">
                  <c:v>0</c:v>
                </c:pt>
                <c:pt idx="23">
                  <c:v>25.5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26-44EB-BEE9-397510B6D4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226-44EB-BEE9-397510B6D4FB}"/>
              </c:ext>
            </c:extLst>
          </c:dPt>
          <c:cat>
            <c:strRef>
              <c:f>Sheet1!$A$2:$A$26</c:f>
              <c:strCache>
                <c:ptCount val="25"/>
                <c:pt idx="0">
                  <c:v>$159.7b</c:v>
                </c:pt>
                <c:pt idx="1">
                  <c:v>$105.3b</c:v>
                </c:pt>
                <c:pt idx="2">
                  <c:v>$70.8b</c:v>
                </c:pt>
                <c:pt idx="3">
                  <c:v>$63.7b</c:v>
                </c:pt>
                <c:pt idx="4">
                  <c:v>$60.9b</c:v>
                </c:pt>
                <c:pt idx="5">
                  <c:v>$47.1b</c:v>
                </c:pt>
                <c:pt idx="6">
                  <c:v>$46.1b</c:v>
                </c:pt>
                <c:pt idx="7">
                  <c:v>$44.7b</c:v>
                </c:pt>
                <c:pt idx="8">
                  <c:v>$44.1b</c:v>
                </c:pt>
                <c:pt idx="9">
                  <c:v>$43.1b</c:v>
                </c:pt>
                <c:pt idx="10">
                  <c:v>$42.5b</c:v>
                </c:pt>
                <c:pt idx="11">
                  <c:v>$41.7b</c:v>
                </c:pt>
                <c:pt idx="12">
                  <c:v>$41.5b</c:v>
                </c:pt>
                <c:pt idx="13">
                  <c:v>$37.8b</c:v>
                </c:pt>
                <c:pt idx="14">
                  <c:v>$34.7b</c:v>
                </c:pt>
                <c:pt idx="15">
                  <c:v>$33b</c:v>
                </c:pt>
                <c:pt idx="16">
                  <c:v>$31.6b</c:v>
                </c:pt>
                <c:pt idx="17">
                  <c:v>$29.4b</c:v>
                </c:pt>
                <c:pt idx="18">
                  <c:v>$25b</c:v>
                </c:pt>
                <c:pt idx="19">
                  <c:v>$24.6b</c:v>
                </c:pt>
                <c:pt idx="20">
                  <c:v>$24.4b</c:v>
                </c:pt>
                <c:pt idx="21">
                  <c:v>$23.8b</c:v>
                </c:pt>
                <c:pt idx="22">
                  <c:v>$23.1b</c:v>
                </c:pt>
                <c:pt idx="23">
                  <c:v>$22.8b</c:v>
                </c:pt>
                <c:pt idx="24">
                  <c:v>$22.4b</c:v>
                </c:pt>
              </c:strCache>
            </c:strRef>
          </c:cat>
          <c:val>
            <c:numRef>
              <c:f>Sheet1!$D$2:$D$26</c:f>
              <c:numCache>
                <c:formatCode>#,##0.0_ ;\-#,##0.0\ </c:formatCode>
                <c:ptCount val="25"/>
                <c:pt idx="0">
                  <c:v>22.5</c:v>
                </c:pt>
                <c:pt idx="1">
                  <c:v>8.9</c:v>
                </c:pt>
                <c:pt idx="2">
                  <c:v>9.6999999999999993</c:v>
                </c:pt>
                <c:pt idx="3">
                  <c:v>0</c:v>
                </c:pt>
                <c:pt idx="4">
                  <c:v>11.7</c:v>
                </c:pt>
                <c:pt idx="5">
                  <c:v>0</c:v>
                </c:pt>
                <c:pt idx="6">
                  <c:v>8.9</c:v>
                </c:pt>
                <c:pt idx="7">
                  <c:v>5.3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18.7</c:v>
                </c:pt>
                <c:pt idx="12">
                  <c:v>0</c:v>
                </c:pt>
                <c:pt idx="13">
                  <c:v>4.2</c:v>
                </c:pt>
                <c:pt idx="14">
                  <c:v>0</c:v>
                </c:pt>
                <c:pt idx="15">
                  <c:v>0</c:v>
                </c:pt>
                <c:pt idx="16">
                  <c:v>14.3</c:v>
                </c:pt>
                <c:pt idx="17">
                  <c:v>0</c:v>
                </c:pt>
                <c:pt idx="18">
                  <c:v>0</c:v>
                </c:pt>
                <c:pt idx="19">
                  <c:v>8.4</c:v>
                </c:pt>
                <c:pt idx="20">
                  <c:v>0</c:v>
                </c:pt>
                <c:pt idx="21">
                  <c:v>11.4</c:v>
                </c:pt>
                <c:pt idx="22">
                  <c:v>0</c:v>
                </c:pt>
                <c:pt idx="23">
                  <c:v>16.8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6-44EB-BEE9-397510B6D4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$159.7b</c:v>
                </c:pt>
                <c:pt idx="1">
                  <c:v>$105.3b</c:v>
                </c:pt>
                <c:pt idx="2">
                  <c:v>$70.8b</c:v>
                </c:pt>
                <c:pt idx="3">
                  <c:v>$63.7b</c:v>
                </c:pt>
                <c:pt idx="4">
                  <c:v>$60.9b</c:v>
                </c:pt>
                <c:pt idx="5">
                  <c:v>$47.1b</c:v>
                </c:pt>
                <c:pt idx="6">
                  <c:v>$46.1b</c:v>
                </c:pt>
                <c:pt idx="7">
                  <c:v>$44.7b</c:v>
                </c:pt>
                <c:pt idx="8">
                  <c:v>$44.1b</c:v>
                </c:pt>
                <c:pt idx="9">
                  <c:v>$43.1b</c:v>
                </c:pt>
                <c:pt idx="10">
                  <c:v>$42.5b</c:v>
                </c:pt>
                <c:pt idx="11">
                  <c:v>$41.7b</c:v>
                </c:pt>
                <c:pt idx="12">
                  <c:v>$41.5b</c:v>
                </c:pt>
                <c:pt idx="13">
                  <c:v>$37.8b</c:v>
                </c:pt>
                <c:pt idx="14">
                  <c:v>$34.7b</c:v>
                </c:pt>
                <c:pt idx="15">
                  <c:v>$33b</c:v>
                </c:pt>
                <c:pt idx="16">
                  <c:v>$31.6b</c:v>
                </c:pt>
                <c:pt idx="17">
                  <c:v>$29.4b</c:v>
                </c:pt>
                <c:pt idx="18">
                  <c:v>$25b</c:v>
                </c:pt>
                <c:pt idx="19">
                  <c:v>$24.6b</c:v>
                </c:pt>
                <c:pt idx="20">
                  <c:v>$24.4b</c:v>
                </c:pt>
                <c:pt idx="21">
                  <c:v>$23.8b</c:v>
                </c:pt>
                <c:pt idx="22">
                  <c:v>$23.1b</c:v>
                </c:pt>
                <c:pt idx="23">
                  <c:v>$22.8b</c:v>
                </c:pt>
                <c:pt idx="24">
                  <c:v>$22.4b</c:v>
                </c:pt>
              </c:strCache>
            </c:strRef>
          </c:cat>
          <c:val>
            <c:numRef>
              <c:f>Sheet1!$E$2:$E$26</c:f>
              <c:numCache>
                <c:formatCode>#,##0.0_ ;\-#,##0.0\ </c:formatCode>
                <c:ptCount val="25"/>
                <c:pt idx="0">
                  <c:v>21.7</c:v>
                </c:pt>
                <c:pt idx="1">
                  <c:v>7.1</c:v>
                </c:pt>
                <c:pt idx="2">
                  <c:v>9.4</c:v>
                </c:pt>
                <c:pt idx="3">
                  <c:v>0</c:v>
                </c:pt>
                <c:pt idx="4">
                  <c:v>10.1</c:v>
                </c:pt>
                <c:pt idx="5">
                  <c:v>0</c:v>
                </c:pt>
                <c:pt idx="6">
                  <c:v>0</c:v>
                </c:pt>
                <c:pt idx="7">
                  <c:v>5.0999999999999996</c:v>
                </c:pt>
                <c:pt idx="8">
                  <c:v>0</c:v>
                </c:pt>
                <c:pt idx="9">
                  <c:v>0</c:v>
                </c:pt>
                <c:pt idx="10">
                  <c:v>1.4</c:v>
                </c:pt>
                <c:pt idx="11">
                  <c:v>11.2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10.1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0</c:v>
                </c:pt>
                <c:pt idx="21">
                  <c:v>6.7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226-44EB-BEE9-397510B6D4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$159.7b</c:v>
                </c:pt>
                <c:pt idx="1">
                  <c:v>$105.3b</c:v>
                </c:pt>
                <c:pt idx="2">
                  <c:v>$70.8b</c:v>
                </c:pt>
                <c:pt idx="3">
                  <c:v>$63.7b</c:v>
                </c:pt>
                <c:pt idx="4">
                  <c:v>$60.9b</c:v>
                </c:pt>
                <c:pt idx="5">
                  <c:v>$47.1b</c:v>
                </c:pt>
                <c:pt idx="6">
                  <c:v>$46.1b</c:v>
                </c:pt>
                <c:pt idx="7">
                  <c:v>$44.7b</c:v>
                </c:pt>
                <c:pt idx="8">
                  <c:v>$44.1b</c:v>
                </c:pt>
                <c:pt idx="9">
                  <c:v>$43.1b</c:v>
                </c:pt>
                <c:pt idx="10">
                  <c:v>$42.5b</c:v>
                </c:pt>
                <c:pt idx="11">
                  <c:v>$41.7b</c:v>
                </c:pt>
                <c:pt idx="12">
                  <c:v>$41.5b</c:v>
                </c:pt>
                <c:pt idx="13">
                  <c:v>$37.8b</c:v>
                </c:pt>
                <c:pt idx="14">
                  <c:v>$34.7b</c:v>
                </c:pt>
                <c:pt idx="15">
                  <c:v>$33b</c:v>
                </c:pt>
                <c:pt idx="16">
                  <c:v>$31.6b</c:v>
                </c:pt>
                <c:pt idx="17">
                  <c:v>$29.4b</c:v>
                </c:pt>
                <c:pt idx="18">
                  <c:v>$25b</c:v>
                </c:pt>
                <c:pt idx="19">
                  <c:v>$24.6b</c:v>
                </c:pt>
                <c:pt idx="20">
                  <c:v>$24.4b</c:v>
                </c:pt>
                <c:pt idx="21">
                  <c:v>$23.8b</c:v>
                </c:pt>
                <c:pt idx="22">
                  <c:v>$23.1b</c:v>
                </c:pt>
                <c:pt idx="23">
                  <c:v>$22.8b</c:v>
                </c:pt>
                <c:pt idx="24">
                  <c:v>$22.4b</c:v>
                </c:pt>
              </c:strCache>
            </c:str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6.2999999999999972</c:v>
                </c:pt>
                <c:pt idx="1">
                  <c:v>21.099999999999994</c:v>
                </c:pt>
                <c:pt idx="2">
                  <c:v>56.4</c:v>
                </c:pt>
                <c:pt idx="3">
                  <c:v>92.9</c:v>
                </c:pt>
                <c:pt idx="4">
                  <c:v>30.800000000000011</c:v>
                </c:pt>
                <c:pt idx="5">
                  <c:v>93.3</c:v>
                </c:pt>
                <c:pt idx="6">
                  <c:v>62.9</c:v>
                </c:pt>
                <c:pt idx="7">
                  <c:v>70.8</c:v>
                </c:pt>
                <c:pt idx="8">
                  <c:v>100</c:v>
                </c:pt>
                <c:pt idx="9">
                  <c:v>100</c:v>
                </c:pt>
                <c:pt idx="10">
                  <c:v>92.3</c:v>
                </c:pt>
                <c:pt idx="11">
                  <c:v>8.7000000000000028</c:v>
                </c:pt>
                <c:pt idx="12">
                  <c:v>90.4</c:v>
                </c:pt>
                <c:pt idx="13">
                  <c:v>72.900000000000006</c:v>
                </c:pt>
                <c:pt idx="14">
                  <c:v>94.5</c:v>
                </c:pt>
                <c:pt idx="15">
                  <c:v>100</c:v>
                </c:pt>
                <c:pt idx="16">
                  <c:v>34.700000000000003</c:v>
                </c:pt>
                <c:pt idx="17">
                  <c:v>84.7</c:v>
                </c:pt>
                <c:pt idx="18">
                  <c:v>100</c:v>
                </c:pt>
                <c:pt idx="19">
                  <c:v>48.7</c:v>
                </c:pt>
                <c:pt idx="20">
                  <c:v>90.8</c:v>
                </c:pt>
                <c:pt idx="21">
                  <c:v>28.099999999999994</c:v>
                </c:pt>
                <c:pt idx="22">
                  <c:v>100</c:v>
                </c:pt>
                <c:pt idx="23">
                  <c:v>10.700000000000003</c:v>
                </c:pt>
                <c:pt idx="24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26-44EB-BEE9-397510B6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FC6-4A55-BA30-7E632CD1D797}"/>
              </c:ext>
            </c:extLst>
          </c:dPt>
          <c:cat>
            <c:strRef>
              <c:f>Sheet1!$A$2:$A$26</c:f>
              <c:strCache>
                <c:ptCount val="25"/>
                <c:pt idx="0">
                  <c:v>National and Regional Commercial Banks</c:v>
                </c:pt>
                <c:pt idx="1">
                  <c:v>Supermarkets and Grocery Stores</c:v>
                </c:pt>
                <c:pt idx="2">
                  <c:v>Life Insurance</c:v>
                </c:pt>
                <c:pt idx="3">
                  <c:v>Motor Vehicle Dealers</c:v>
                </c:pt>
                <c:pt idx="4">
                  <c:v>General Insurance</c:v>
                </c:pt>
                <c:pt idx="5">
                  <c:v>Computer System Design Services</c:v>
                </c:pt>
                <c:pt idx="6">
                  <c:v>Electricity Retailing</c:v>
                </c:pt>
                <c:pt idx="7">
                  <c:v>Motor Vehicle Wholesaling</c:v>
                </c:pt>
                <c:pt idx="8">
                  <c:v>Residential Property Operators</c:v>
                </c:pt>
                <c:pt idx="9">
                  <c:v>Engineering Consulting</c:v>
                </c:pt>
                <c:pt idx="10">
                  <c:v>House Construction</c:v>
                </c:pt>
                <c:pt idx="11">
                  <c:v>Petroleum Product Wholesaling</c:v>
                </c:pt>
                <c:pt idx="12">
                  <c:v>Road Freight Transport</c:v>
                </c:pt>
                <c:pt idx="13">
                  <c:v>Heavy Industry and Other Non-Building Construction</c:v>
                </c:pt>
                <c:pt idx="14">
                  <c:v>Commercial and Industrial Building Construction</c:v>
                </c:pt>
                <c:pt idx="15">
                  <c:v>Office Property Operators</c:v>
                </c:pt>
                <c:pt idx="16">
                  <c:v>Fuel Retailing</c:v>
                </c:pt>
                <c:pt idx="17">
                  <c:v>Telecommunications and Other Electrical Goods Wholesaling</c:v>
                </c:pt>
                <c:pt idx="18">
                  <c:v>Site Preparation Services</c:v>
                </c:pt>
                <c:pt idx="19">
                  <c:v>International Airlines</c:v>
                </c:pt>
                <c:pt idx="20">
                  <c:v>Retail Property Operators</c:v>
                </c:pt>
                <c:pt idx="21">
                  <c:v>Health Insurance</c:v>
                </c:pt>
                <c:pt idx="22">
                  <c:v>Legal Services</c:v>
                </c:pt>
                <c:pt idx="23">
                  <c:v>Wireless Telecommunications Carriers</c:v>
                </c:pt>
                <c:pt idx="24">
                  <c:v>Metal and Mineral Wholesaling</c:v>
                </c:pt>
              </c:strCache>
            </c:strRef>
          </c:cat>
          <c:val>
            <c:numRef>
              <c:f>Sheet1!$B$2:$B$26</c:f>
              <c:numCache>
                <c:formatCode>#,##0.0_ ;\-#,##0.0\ </c:formatCode>
                <c:ptCount val="25"/>
                <c:pt idx="0">
                  <c:v>25.5</c:v>
                </c:pt>
                <c:pt idx="1">
                  <c:v>33.6</c:v>
                </c:pt>
                <c:pt idx="2">
                  <c:v>13.6</c:v>
                </c:pt>
                <c:pt idx="3">
                  <c:v>7.1</c:v>
                </c:pt>
                <c:pt idx="4">
                  <c:v>26.7</c:v>
                </c:pt>
                <c:pt idx="5">
                  <c:v>6.7</c:v>
                </c:pt>
                <c:pt idx="6">
                  <c:v>16.899999999999999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  <c:pt idx="10">
                  <c:v>2.2000000000000002</c:v>
                </c:pt>
                <c:pt idx="11">
                  <c:v>35.5</c:v>
                </c:pt>
                <c:pt idx="12">
                  <c:v>9.6</c:v>
                </c:pt>
                <c:pt idx="13">
                  <c:v>15.1</c:v>
                </c:pt>
                <c:pt idx="14">
                  <c:v>2.9</c:v>
                </c:pt>
                <c:pt idx="15">
                  <c:v>0</c:v>
                </c:pt>
                <c:pt idx="16">
                  <c:v>21</c:v>
                </c:pt>
                <c:pt idx="17">
                  <c:v>15.3</c:v>
                </c:pt>
                <c:pt idx="18">
                  <c:v>0</c:v>
                </c:pt>
                <c:pt idx="19">
                  <c:v>30.2</c:v>
                </c:pt>
                <c:pt idx="20">
                  <c:v>9.1999999999999993</c:v>
                </c:pt>
                <c:pt idx="21">
                  <c:v>26.9</c:v>
                </c:pt>
                <c:pt idx="22">
                  <c:v>0</c:v>
                </c:pt>
                <c:pt idx="23">
                  <c:v>47</c:v>
                </c:pt>
                <c:pt idx="24">
                  <c:v>20.100000000000001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6-4A55-BA30-7E632CD1D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FC6-4A55-BA30-7E632CD1D797}"/>
              </c:ext>
            </c:extLst>
          </c:dPt>
          <c:cat>
            <c:strRef>
              <c:f>Sheet1!$A$2:$A$26</c:f>
              <c:strCache>
                <c:ptCount val="25"/>
                <c:pt idx="0">
                  <c:v>National and Regional Commercial Banks</c:v>
                </c:pt>
                <c:pt idx="1">
                  <c:v>Supermarkets and Grocery Stores</c:v>
                </c:pt>
                <c:pt idx="2">
                  <c:v>Life Insurance</c:v>
                </c:pt>
                <c:pt idx="3">
                  <c:v>Motor Vehicle Dealers</c:v>
                </c:pt>
                <c:pt idx="4">
                  <c:v>General Insurance</c:v>
                </c:pt>
                <c:pt idx="5">
                  <c:v>Computer System Design Services</c:v>
                </c:pt>
                <c:pt idx="6">
                  <c:v>Electricity Retailing</c:v>
                </c:pt>
                <c:pt idx="7">
                  <c:v>Motor Vehicle Wholesaling</c:v>
                </c:pt>
                <c:pt idx="8">
                  <c:v>Residential Property Operators</c:v>
                </c:pt>
                <c:pt idx="9">
                  <c:v>Engineering Consulting</c:v>
                </c:pt>
                <c:pt idx="10">
                  <c:v>House Construction</c:v>
                </c:pt>
                <c:pt idx="11">
                  <c:v>Petroleum Product Wholesaling</c:v>
                </c:pt>
                <c:pt idx="12">
                  <c:v>Road Freight Transport</c:v>
                </c:pt>
                <c:pt idx="13">
                  <c:v>Heavy Industry and Other Non-Building Construction</c:v>
                </c:pt>
                <c:pt idx="14">
                  <c:v>Commercial and Industrial Building Construction</c:v>
                </c:pt>
                <c:pt idx="15">
                  <c:v>Office Property Operators</c:v>
                </c:pt>
                <c:pt idx="16">
                  <c:v>Fuel Retailing</c:v>
                </c:pt>
                <c:pt idx="17">
                  <c:v>Telecommunications and Other Electrical Goods Wholesaling</c:v>
                </c:pt>
                <c:pt idx="18">
                  <c:v>Site Preparation Services</c:v>
                </c:pt>
                <c:pt idx="19">
                  <c:v>International Airlines</c:v>
                </c:pt>
                <c:pt idx="20">
                  <c:v>Retail Property Operators</c:v>
                </c:pt>
                <c:pt idx="21">
                  <c:v>Health Insurance</c:v>
                </c:pt>
                <c:pt idx="22">
                  <c:v>Legal Services</c:v>
                </c:pt>
                <c:pt idx="23">
                  <c:v>Wireless Telecommunications Carriers</c:v>
                </c:pt>
                <c:pt idx="24">
                  <c:v>Metal and Mineral Wholesaling</c:v>
                </c:pt>
              </c:strCache>
            </c:strRef>
          </c:cat>
          <c:val>
            <c:numRef>
              <c:f>Sheet1!$C$2:$C$26</c:f>
              <c:numCache>
                <c:formatCode>#,##0.0_ ;\-#,##0.0\ </c:formatCode>
                <c:ptCount val="25"/>
                <c:pt idx="0">
                  <c:v>24</c:v>
                </c:pt>
                <c:pt idx="1">
                  <c:v>29.3</c:v>
                </c:pt>
                <c:pt idx="2">
                  <c:v>10.9</c:v>
                </c:pt>
                <c:pt idx="3">
                  <c:v>0</c:v>
                </c:pt>
                <c:pt idx="4">
                  <c:v>20.7</c:v>
                </c:pt>
                <c:pt idx="5">
                  <c:v>0</c:v>
                </c:pt>
                <c:pt idx="6">
                  <c:v>11.3</c:v>
                </c:pt>
                <c:pt idx="7">
                  <c:v>5.8</c:v>
                </c:pt>
                <c:pt idx="8">
                  <c:v>0</c:v>
                </c:pt>
                <c:pt idx="9">
                  <c:v>0</c:v>
                </c:pt>
                <c:pt idx="10">
                  <c:v>2.1</c:v>
                </c:pt>
                <c:pt idx="11">
                  <c:v>25.9</c:v>
                </c:pt>
                <c:pt idx="12">
                  <c:v>0</c:v>
                </c:pt>
                <c:pt idx="13">
                  <c:v>7.8</c:v>
                </c:pt>
                <c:pt idx="14">
                  <c:v>2.6</c:v>
                </c:pt>
                <c:pt idx="15">
                  <c:v>0</c:v>
                </c:pt>
                <c:pt idx="16">
                  <c:v>19.899999999999999</c:v>
                </c:pt>
                <c:pt idx="17">
                  <c:v>0</c:v>
                </c:pt>
                <c:pt idx="18">
                  <c:v>0</c:v>
                </c:pt>
                <c:pt idx="19">
                  <c:v>8.6999999999999993</c:v>
                </c:pt>
                <c:pt idx="20">
                  <c:v>0</c:v>
                </c:pt>
                <c:pt idx="21">
                  <c:v>26.9</c:v>
                </c:pt>
                <c:pt idx="22">
                  <c:v>0</c:v>
                </c:pt>
                <c:pt idx="23">
                  <c:v>25.5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C6-4A55-BA30-7E632CD1D7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FC6-4A55-BA30-7E632CD1D797}"/>
              </c:ext>
            </c:extLst>
          </c:dPt>
          <c:cat>
            <c:strRef>
              <c:f>Sheet1!$A$2:$A$26</c:f>
              <c:strCache>
                <c:ptCount val="25"/>
                <c:pt idx="0">
                  <c:v>National and Regional Commercial Banks</c:v>
                </c:pt>
                <c:pt idx="1">
                  <c:v>Supermarkets and Grocery Stores</c:v>
                </c:pt>
                <c:pt idx="2">
                  <c:v>Life Insurance</c:v>
                </c:pt>
                <c:pt idx="3">
                  <c:v>Motor Vehicle Dealers</c:v>
                </c:pt>
                <c:pt idx="4">
                  <c:v>General Insurance</c:v>
                </c:pt>
                <c:pt idx="5">
                  <c:v>Computer System Design Services</c:v>
                </c:pt>
                <c:pt idx="6">
                  <c:v>Electricity Retailing</c:v>
                </c:pt>
                <c:pt idx="7">
                  <c:v>Motor Vehicle Wholesaling</c:v>
                </c:pt>
                <c:pt idx="8">
                  <c:v>Residential Property Operators</c:v>
                </c:pt>
                <c:pt idx="9">
                  <c:v>Engineering Consulting</c:v>
                </c:pt>
                <c:pt idx="10">
                  <c:v>House Construction</c:v>
                </c:pt>
                <c:pt idx="11">
                  <c:v>Petroleum Product Wholesaling</c:v>
                </c:pt>
                <c:pt idx="12">
                  <c:v>Road Freight Transport</c:v>
                </c:pt>
                <c:pt idx="13">
                  <c:v>Heavy Industry and Other Non-Building Construction</c:v>
                </c:pt>
                <c:pt idx="14">
                  <c:v>Commercial and Industrial Building Construction</c:v>
                </c:pt>
                <c:pt idx="15">
                  <c:v>Office Property Operators</c:v>
                </c:pt>
                <c:pt idx="16">
                  <c:v>Fuel Retailing</c:v>
                </c:pt>
                <c:pt idx="17">
                  <c:v>Telecommunications and Other Electrical Goods Wholesaling</c:v>
                </c:pt>
                <c:pt idx="18">
                  <c:v>Site Preparation Services</c:v>
                </c:pt>
                <c:pt idx="19">
                  <c:v>International Airlines</c:v>
                </c:pt>
                <c:pt idx="20">
                  <c:v>Retail Property Operators</c:v>
                </c:pt>
                <c:pt idx="21">
                  <c:v>Health Insurance</c:v>
                </c:pt>
                <c:pt idx="22">
                  <c:v>Legal Services</c:v>
                </c:pt>
                <c:pt idx="23">
                  <c:v>Wireless Telecommunications Carriers</c:v>
                </c:pt>
                <c:pt idx="24">
                  <c:v>Metal and Mineral Wholesaling</c:v>
                </c:pt>
              </c:strCache>
            </c:strRef>
          </c:cat>
          <c:val>
            <c:numRef>
              <c:f>Sheet1!$D$2:$D$26</c:f>
              <c:numCache>
                <c:formatCode>#,##0.0_ ;\-#,##0.0\ </c:formatCode>
                <c:ptCount val="25"/>
                <c:pt idx="0">
                  <c:v>22.5</c:v>
                </c:pt>
                <c:pt idx="1">
                  <c:v>8.9</c:v>
                </c:pt>
                <c:pt idx="2">
                  <c:v>9.6999999999999993</c:v>
                </c:pt>
                <c:pt idx="3">
                  <c:v>0</c:v>
                </c:pt>
                <c:pt idx="4">
                  <c:v>11.7</c:v>
                </c:pt>
                <c:pt idx="5">
                  <c:v>0</c:v>
                </c:pt>
                <c:pt idx="6">
                  <c:v>8.9</c:v>
                </c:pt>
                <c:pt idx="7">
                  <c:v>5.3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18.7</c:v>
                </c:pt>
                <c:pt idx="12">
                  <c:v>0</c:v>
                </c:pt>
                <c:pt idx="13">
                  <c:v>4.2</c:v>
                </c:pt>
                <c:pt idx="14">
                  <c:v>0</c:v>
                </c:pt>
                <c:pt idx="15">
                  <c:v>0</c:v>
                </c:pt>
                <c:pt idx="16">
                  <c:v>14.3</c:v>
                </c:pt>
                <c:pt idx="17">
                  <c:v>0</c:v>
                </c:pt>
                <c:pt idx="18">
                  <c:v>0</c:v>
                </c:pt>
                <c:pt idx="19">
                  <c:v>8.4</c:v>
                </c:pt>
                <c:pt idx="20">
                  <c:v>0</c:v>
                </c:pt>
                <c:pt idx="21">
                  <c:v>11.4</c:v>
                </c:pt>
                <c:pt idx="22">
                  <c:v>0</c:v>
                </c:pt>
                <c:pt idx="23">
                  <c:v>16.8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C6-4A55-BA30-7E632CD1D7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National and Regional Commercial Banks</c:v>
                </c:pt>
                <c:pt idx="1">
                  <c:v>Supermarkets and Grocery Stores</c:v>
                </c:pt>
                <c:pt idx="2">
                  <c:v>Life Insurance</c:v>
                </c:pt>
                <c:pt idx="3">
                  <c:v>Motor Vehicle Dealers</c:v>
                </c:pt>
                <c:pt idx="4">
                  <c:v>General Insurance</c:v>
                </c:pt>
                <c:pt idx="5">
                  <c:v>Computer System Design Services</c:v>
                </c:pt>
                <c:pt idx="6">
                  <c:v>Electricity Retailing</c:v>
                </c:pt>
                <c:pt idx="7">
                  <c:v>Motor Vehicle Wholesaling</c:v>
                </c:pt>
                <c:pt idx="8">
                  <c:v>Residential Property Operators</c:v>
                </c:pt>
                <c:pt idx="9">
                  <c:v>Engineering Consulting</c:v>
                </c:pt>
                <c:pt idx="10">
                  <c:v>House Construction</c:v>
                </c:pt>
                <c:pt idx="11">
                  <c:v>Petroleum Product Wholesaling</c:v>
                </c:pt>
                <c:pt idx="12">
                  <c:v>Road Freight Transport</c:v>
                </c:pt>
                <c:pt idx="13">
                  <c:v>Heavy Industry and Other Non-Building Construction</c:v>
                </c:pt>
                <c:pt idx="14">
                  <c:v>Commercial and Industrial Building Construction</c:v>
                </c:pt>
                <c:pt idx="15">
                  <c:v>Office Property Operators</c:v>
                </c:pt>
                <c:pt idx="16">
                  <c:v>Fuel Retailing</c:v>
                </c:pt>
                <c:pt idx="17">
                  <c:v>Telecommunications and Other Electrical Goods Wholesaling</c:v>
                </c:pt>
                <c:pt idx="18">
                  <c:v>Site Preparation Services</c:v>
                </c:pt>
                <c:pt idx="19">
                  <c:v>International Airlines</c:v>
                </c:pt>
                <c:pt idx="20">
                  <c:v>Retail Property Operators</c:v>
                </c:pt>
                <c:pt idx="21">
                  <c:v>Health Insurance</c:v>
                </c:pt>
                <c:pt idx="22">
                  <c:v>Legal Services</c:v>
                </c:pt>
                <c:pt idx="23">
                  <c:v>Wireless Telecommunications Carriers</c:v>
                </c:pt>
                <c:pt idx="24">
                  <c:v>Metal and Mineral Wholesaling</c:v>
                </c:pt>
              </c:strCache>
            </c:strRef>
          </c:cat>
          <c:val>
            <c:numRef>
              <c:f>Sheet1!$E$2:$E$26</c:f>
              <c:numCache>
                <c:formatCode>#,##0.0_ ;\-#,##0.0\ </c:formatCode>
                <c:ptCount val="25"/>
                <c:pt idx="0">
                  <c:v>21.7</c:v>
                </c:pt>
                <c:pt idx="1">
                  <c:v>7.1</c:v>
                </c:pt>
                <c:pt idx="2">
                  <c:v>9.4</c:v>
                </c:pt>
                <c:pt idx="3">
                  <c:v>0</c:v>
                </c:pt>
                <c:pt idx="4">
                  <c:v>10.1</c:v>
                </c:pt>
                <c:pt idx="5">
                  <c:v>0</c:v>
                </c:pt>
                <c:pt idx="6">
                  <c:v>0</c:v>
                </c:pt>
                <c:pt idx="7">
                  <c:v>5.0999999999999996</c:v>
                </c:pt>
                <c:pt idx="8">
                  <c:v>0</c:v>
                </c:pt>
                <c:pt idx="9">
                  <c:v>0</c:v>
                </c:pt>
                <c:pt idx="10">
                  <c:v>1.4</c:v>
                </c:pt>
                <c:pt idx="11">
                  <c:v>11.2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10.1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0</c:v>
                </c:pt>
                <c:pt idx="21">
                  <c:v>6.7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FC6-4A55-BA30-7E632CD1D7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National and Regional Commercial Banks</c:v>
                </c:pt>
                <c:pt idx="1">
                  <c:v>Supermarkets and Grocery Stores</c:v>
                </c:pt>
                <c:pt idx="2">
                  <c:v>Life Insurance</c:v>
                </c:pt>
                <c:pt idx="3">
                  <c:v>Motor Vehicle Dealers</c:v>
                </c:pt>
                <c:pt idx="4">
                  <c:v>General Insurance</c:v>
                </c:pt>
                <c:pt idx="5">
                  <c:v>Computer System Design Services</c:v>
                </c:pt>
                <c:pt idx="6">
                  <c:v>Electricity Retailing</c:v>
                </c:pt>
                <c:pt idx="7">
                  <c:v>Motor Vehicle Wholesaling</c:v>
                </c:pt>
                <c:pt idx="8">
                  <c:v>Residential Property Operators</c:v>
                </c:pt>
                <c:pt idx="9">
                  <c:v>Engineering Consulting</c:v>
                </c:pt>
                <c:pt idx="10">
                  <c:v>House Construction</c:v>
                </c:pt>
                <c:pt idx="11">
                  <c:v>Petroleum Product Wholesaling</c:v>
                </c:pt>
                <c:pt idx="12">
                  <c:v>Road Freight Transport</c:v>
                </c:pt>
                <c:pt idx="13">
                  <c:v>Heavy Industry and Other Non-Building Construction</c:v>
                </c:pt>
                <c:pt idx="14">
                  <c:v>Commercial and Industrial Building Construction</c:v>
                </c:pt>
                <c:pt idx="15">
                  <c:v>Office Property Operators</c:v>
                </c:pt>
                <c:pt idx="16">
                  <c:v>Fuel Retailing</c:v>
                </c:pt>
                <c:pt idx="17">
                  <c:v>Telecommunications and Other Electrical Goods Wholesaling</c:v>
                </c:pt>
                <c:pt idx="18">
                  <c:v>Site Preparation Services</c:v>
                </c:pt>
                <c:pt idx="19">
                  <c:v>International Airlines</c:v>
                </c:pt>
                <c:pt idx="20">
                  <c:v>Retail Property Operators</c:v>
                </c:pt>
                <c:pt idx="21">
                  <c:v>Health Insurance</c:v>
                </c:pt>
                <c:pt idx="22">
                  <c:v>Legal Services</c:v>
                </c:pt>
                <c:pt idx="23">
                  <c:v>Wireless Telecommunications Carriers</c:v>
                </c:pt>
                <c:pt idx="24">
                  <c:v>Metal and Mineral Wholesaling</c:v>
                </c:pt>
              </c:strCache>
            </c:str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6.2999999999999972</c:v>
                </c:pt>
                <c:pt idx="1">
                  <c:v>21.099999999999994</c:v>
                </c:pt>
                <c:pt idx="2">
                  <c:v>56.4</c:v>
                </c:pt>
                <c:pt idx="3">
                  <c:v>92.9</c:v>
                </c:pt>
                <c:pt idx="4">
                  <c:v>30.800000000000011</c:v>
                </c:pt>
                <c:pt idx="5">
                  <c:v>93.3</c:v>
                </c:pt>
                <c:pt idx="6">
                  <c:v>62.9</c:v>
                </c:pt>
                <c:pt idx="7">
                  <c:v>70.8</c:v>
                </c:pt>
                <c:pt idx="8">
                  <c:v>100</c:v>
                </c:pt>
                <c:pt idx="9">
                  <c:v>100</c:v>
                </c:pt>
                <c:pt idx="10">
                  <c:v>92.3</c:v>
                </c:pt>
                <c:pt idx="11">
                  <c:v>8.7000000000000028</c:v>
                </c:pt>
                <c:pt idx="12">
                  <c:v>90.4</c:v>
                </c:pt>
                <c:pt idx="13">
                  <c:v>72.900000000000006</c:v>
                </c:pt>
                <c:pt idx="14">
                  <c:v>94.5</c:v>
                </c:pt>
                <c:pt idx="15">
                  <c:v>100</c:v>
                </c:pt>
                <c:pt idx="16">
                  <c:v>34.700000000000003</c:v>
                </c:pt>
                <c:pt idx="17">
                  <c:v>84.7</c:v>
                </c:pt>
                <c:pt idx="18">
                  <c:v>100</c:v>
                </c:pt>
                <c:pt idx="19">
                  <c:v>48.7</c:v>
                </c:pt>
                <c:pt idx="20">
                  <c:v>90.8</c:v>
                </c:pt>
                <c:pt idx="21">
                  <c:v>28.099999999999994</c:v>
                </c:pt>
                <c:pt idx="22">
                  <c:v>100</c:v>
                </c:pt>
                <c:pt idx="23">
                  <c:v>10.700000000000003</c:v>
                </c:pt>
                <c:pt idx="24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C6-4A55-BA30-7E632CD1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F49-413D-B283-4E6E8171EC9B}"/>
              </c:ext>
            </c:extLst>
          </c:dPt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Sheet1!$B$2:$B$9</c:f>
              <c:numCache>
                <c:formatCode>#,##0.0_ ;\-#,##0.0\ </c:formatCode>
                <c:ptCount val="8"/>
                <c:pt idx="0">
                  <c:v>44.27430093209054</c:v>
                </c:pt>
                <c:pt idx="1">
                  <c:v>30</c:v>
                </c:pt>
                <c:pt idx="3">
                  <c:v>21</c:v>
                </c:pt>
                <c:pt idx="4">
                  <c:v>43</c:v>
                </c:pt>
                <c:pt idx="7" formatCode="General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49-413D-B283-4E6E8171EC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F49-413D-B283-4E6E8171EC9B}"/>
              </c:ext>
            </c:extLst>
          </c:dPt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#,##0.0_ ;\-#,##0.0\ ">
                  <c:v>25.033288948069242</c:v>
                </c:pt>
                <c:pt idx="3" formatCode="#,##0.0_ ;\-#,##0.0\ ">
                  <c:v>19.899999999999999</c:v>
                </c:pt>
                <c:pt idx="4" formatCode="#,##0.0_ ;\-#,##0.0\ ">
                  <c:v>16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49-413D-B283-4E6E8171EC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F49-413D-B283-4E6E8171EC9B}"/>
              </c:ext>
            </c:extLst>
          </c:dPt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 formatCode="#,##0.0_ ;\-#,##0.0\ ">
                  <c:v>16.378162450066576</c:v>
                </c:pt>
                <c:pt idx="3" formatCode="#,##0.0_ ;\-#,##0.0\ ">
                  <c:v>14.3</c:v>
                </c:pt>
                <c:pt idx="4" formatCode="#,##0.0_ ;\-#,##0.0\ ">
                  <c:v>12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49-413D-B283-4E6E8171EC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gradFill>
              <a:gsLst>
                <a:gs pos="71000">
                  <a:srgbClr val="F68B33"/>
                </a:gs>
                <a:gs pos="39000">
                  <a:srgbClr val="D4582A"/>
                </a:gs>
                <a:gs pos="0">
                  <a:srgbClr val="A02226"/>
                </a:gs>
                <a:gs pos="86000">
                  <a:srgbClr val="FFC35A"/>
                </a:gs>
                <a:gs pos="100000">
                  <a:srgbClr val="FFE07F"/>
                </a:gs>
              </a:gsLst>
              <a:lin ang="0" scaled="0"/>
            </a:gradFill>
            <a:ln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F49-413D-B283-4E6E8171EC9B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100000">
                    <a:srgbClr val="FFC35A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BF49-413D-B283-4E6E8171EC9B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F49-413D-B283-4E6E8171EC9B}"/>
              </c:ext>
            </c:extLst>
          </c:dPt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Sheet1!$E$2:$E$9</c:f>
              <c:numCache>
                <c:formatCode>#,##0.0_ ;\-#,##0.0\ </c:formatCode>
                <c:ptCount val="8"/>
                <c:pt idx="0">
                  <c:v>11.384820239680426</c:v>
                </c:pt>
                <c:pt idx="1">
                  <c:v>50</c:v>
                </c:pt>
                <c:pt idx="3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F49-413D-B283-4E6E8171EC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BF49-413D-B283-4E6E8171EC9B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F49-413D-B283-4E6E8171EC9B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F49-413D-B283-4E6E8171EC9B}"/>
              </c:ext>
            </c:extLst>
          </c:dPt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2" formatCode="#,##0.0_ ;\-#,##0.0\ ">
                  <c:v>76</c:v>
                </c:pt>
                <c:pt idx="3">
                  <c:v>6.6</c:v>
                </c:pt>
                <c:pt idx="5" formatCode="#,##0.0_ ;\-#,##0.0\ ">
                  <c:v>70</c:v>
                </c:pt>
                <c:pt idx="6" formatCode="#,##0.0_ ;\-#,##0.0\ 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49-413D-B283-4E6E8171EC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Chile</c:v>
                </c:pt>
                <c:pt idx="1">
                  <c:v>Portugal</c:v>
                </c:pt>
                <c:pt idx="2">
                  <c:v>Austria</c:v>
                </c:pt>
                <c:pt idx="3">
                  <c:v>Australia</c:v>
                </c:pt>
                <c:pt idx="4">
                  <c:v>Spain</c:v>
                </c:pt>
                <c:pt idx="5">
                  <c:v>Turkey</c:v>
                </c:pt>
                <c:pt idx="6">
                  <c:v>Germany</c:v>
                </c:pt>
                <c:pt idx="7">
                  <c:v>Bulgaria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2.929427430093213</c:v>
                </c:pt>
                <c:pt idx="1">
                  <c:v>20</c:v>
                </c:pt>
                <c:pt idx="2">
                  <c:v>24</c:v>
                </c:pt>
                <c:pt idx="3">
                  <c:v>28.100000000000009</c:v>
                </c:pt>
                <c:pt idx="4">
                  <c:v>29</c:v>
                </c:pt>
                <c:pt idx="5">
                  <c:v>30</c:v>
                </c:pt>
                <c:pt idx="6">
                  <c:v>35</c:v>
                </c:pt>
                <c:pt idx="7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F49-413D-B283-4E6E8171E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7E-4B66-B814-9B3B8BB71A99}"/>
              </c:ext>
            </c:extLst>
          </c:dPt>
          <c:cat>
            <c:strRef>
              <c:f>Sheet1!$A$2:$A$7</c:f>
              <c:strCache>
                <c:ptCount val="6"/>
                <c:pt idx="0">
                  <c:v>Korea</c:v>
                </c:pt>
                <c:pt idx="1">
                  <c:v>Australia</c:v>
                </c:pt>
                <c:pt idx="2">
                  <c:v>Greece</c:v>
                </c:pt>
                <c:pt idx="3">
                  <c:v>Portugal</c:v>
                </c:pt>
                <c:pt idx="4">
                  <c:v>Turkey</c:v>
                </c:pt>
                <c:pt idx="5">
                  <c:v>Bulgaria</c:v>
                </c:pt>
              </c:strCache>
            </c:strRef>
          </c:cat>
          <c:val>
            <c:numRef>
              <c:f>Sheet1!$B$2:$B$7</c:f>
              <c:numCache>
                <c:formatCode>#,##0.0_ ;\-#,##0.0\ </c:formatCode>
                <c:ptCount val="6"/>
                <c:pt idx="0">
                  <c:v>34.83</c:v>
                </c:pt>
                <c:pt idx="1">
                  <c:v>35.5</c:v>
                </c:pt>
                <c:pt idx="2">
                  <c:v>67.5</c:v>
                </c:pt>
                <c:pt idx="3">
                  <c:v>45</c:v>
                </c:pt>
                <c:pt idx="4">
                  <c:v>90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7E-4B66-B814-9B3B8BB71A99}"/>
              </c:ext>
            </c:extLst>
          </c:dPt>
          <c:cat>
            <c:strRef>
              <c:f>Sheet1!$A$2:$A$7</c:f>
              <c:strCache>
                <c:ptCount val="6"/>
                <c:pt idx="0">
                  <c:v>Korea</c:v>
                </c:pt>
                <c:pt idx="1">
                  <c:v>Australia</c:v>
                </c:pt>
                <c:pt idx="2">
                  <c:v>Greece</c:v>
                </c:pt>
                <c:pt idx="3">
                  <c:v>Portugal</c:v>
                </c:pt>
                <c:pt idx="4">
                  <c:v>Turkey</c:v>
                </c:pt>
                <c:pt idx="5">
                  <c:v>Bulgaria</c:v>
                </c:pt>
              </c:strCache>
            </c:strRef>
          </c:cat>
          <c:val>
            <c:numRef>
              <c:f>Sheet1!$C$2:$C$7</c:f>
              <c:numCache>
                <c:formatCode>#,##0.0_ ;\-#,##0.0\ </c:formatCode>
                <c:ptCount val="6"/>
                <c:pt idx="0">
                  <c:v>27.23</c:v>
                </c:pt>
                <c:pt idx="1">
                  <c:v>25.9</c:v>
                </c:pt>
                <c:pt idx="2">
                  <c:v>22.5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7E-4B66-B814-9B3B8BB71A99}"/>
              </c:ext>
            </c:extLst>
          </c:dPt>
          <c:cat>
            <c:strRef>
              <c:f>Sheet1!$A$2:$A$7</c:f>
              <c:strCache>
                <c:ptCount val="6"/>
                <c:pt idx="0">
                  <c:v>Korea</c:v>
                </c:pt>
                <c:pt idx="1">
                  <c:v>Australia</c:v>
                </c:pt>
                <c:pt idx="2">
                  <c:v>Greece</c:v>
                </c:pt>
                <c:pt idx="3">
                  <c:v>Portugal</c:v>
                </c:pt>
                <c:pt idx="4">
                  <c:v>Turkey</c:v>
                </c:pt>
                <c:pt idx="5">
                  <c:v>Bulgaria</c:v>
                </c:pt>
              </c:strCache>
            </c:strRef>
          </c:cat>
          <c:val>
            <c:numRef>
              <c:f>Sheet1!$D$2:$D$7</c:f>
              <c:numCache>
                <c:formatCode>#,##0.0_ ;\-#,##0.0\ </c:formatCode>
                <c:ptCount val="6"/>
                <c:pt idx="0">
                  <c:v>20.399999999999999</c:v>
                </c:pt>
                <c:pt idx="1">
                  <c:v>18.7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Korea</c:v>
                </c:pt>
                <c:pt idx="1">
                  <c:v>Australia</c:v>
                </c:pt>
                <c:pt idx="2">
                  <c:v>Greece</c:v>
                </c:pt>
                <c:pt idx="3">
                  <c:v>Portugal</c:v>
                </c:pt>
                <c:pt idx="4">
                  <c:v>Turkey</c:v>
                </c:pt>
                <c:pt idx="5">
                  <c:v>Bulgaria</c:v>
                </c:pt>
              </c:strCache>
            </c:strRef>
          </c:cat>
          <c:val>
            <c:numRef>
              <c:f>Sheet1!$E$2:$E$7</c:f>
              <c:numCache>
                <c:formatCode>#,##0.0_ ;\-#,##0.0\ </c:formatCode>
                <c:ptCount val="6"/>
                <c:pt idx="0">
                  <c:v>15.23</c:v>
                </c:pt>
                <c:pt idx="1">
                  <c:v>11.2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6-4532-8E9D-610B1F1DE5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Korea</c:v>
                </c:pt>
                <c:pt idx="1">
                  <c:v>Australia</c:v>
                </c:pt>
                <c:pt idx="2">
                  <c:v>Greece</c:v>
                </c:pt>
                <c:pt idx="3">
                  <c:v>Portugal</c:v>
                </c:pt>
                <c:pt idx="4">
                  <c:v>Turkey</c:v>
                </c:pt>
                <c:pt idx="5">
                  <c:v>Bulgaria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2.3099999999999881</c:v>
                </c:pt>
                <c:pt idx="1">
                  <c:v>8.7000000000000028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56-4532-8E9D-610B1F1DE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B6-41BB-BAFA-377E70BF3C03}"/>
              </c:ext>
            </c:extLst>
          </c:dPt>
          <c:cat>
            <c:strRef>
              <c:f>Sheet1!$A$2:$A$11</c:f>
              <c:strCache>
                <c:ptCount val="9"/>
                <c:pt idx="0">
                  <c:v>United Kingdom</c:v>
                </c:pt>
                <c:pt idx="1">
                  <c:v>Sweden</c:v>
                </c:pt>
                <c:pt idx="2">
                  <c:v>Poland</c:v>
                </c:pt>
                <c:pt idx="3">
                  <c:v>France</c:v>
                </c:pt>
                <c:pt idx="4">
                  <c:v>Netherlands</c:v>
                </c:pt>
                <c:pt idx="5">
                  <c:v>Austria</c:v>
                </c:pt>
                <c:pt idx="6">
                  <c:v>Australia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9"/>
                <c:pt idx="6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B6-41BB-BAFA-377E70BF3C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B0B6-41BB-BAFA-377E70BF3C03}"/>
              </c:ext>
            </c:extLst>
          </c:dPt>
          <c:cat>
            <c:strRef>
              <c:f>Sheet1!$A$2:$A$11</c:f>
              <c:strCache>
                <c:ptCount val="9"/>
                <c:pt idx="0">
                  <c:v>United Kingdom</c:v>
                </c:pt>
                <c:pt idx="1">
                  <c:v>Sweden</c:v>
                </c:pt>
                <c:pt idx="2">
                  <c:v>Poland</c:v>
                </c:pt>
                <c:pt idx="3">
                  <c:v>France</c:v>
                </c:pt>
                <c:pt idx="4">
                  <c:v>Netherlands</c:v>
                </c:pt>
                <c:pt idx="5">
                  <c:v>Austria</c:v>
                </c:pt>
                <c:pt idx="6">
                  <c:v>Australia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9"/>
                <c:pt idx="6">
                  <c:v>10.9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B6-41BB-BAFA-377E70BF3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B6-41BB-BAFA-377E70BF3C03}"/>
              </c:ext>
            </c:extLst>
          </c:dPt>
          <c:cat>
            <c:strRef>
              <c:f>Sheet1!$A$2:$A$11</c:f>
              <c:strCache>
                <c:ptCount val="9"/>
                <c:pt idx="0">
                  <c:v>United Kingdom</c:v>
                </c:pt>
                <c:pt idx="1">
                  <c:v>Sweden</c:v>
                </c:pt>
                <c:pt idx="2">
                  <c:v>Poland</c:v>
                </c:pt>
                <c:pt idx="3">
                  <c:v>France</c:v>
                </c:pt>
                <c:pt idx="4">
                  <c:v>Netherlands</c:v>
                </c:pt>
                <c:pt idx="5">
                  <c:v>Austria</c:v>
                </c:pt>
                <c:pt idx="6">
                  <c:v>Australia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9"/>
                <c:pt idx="6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B6-41BB-BAFA-377E70BF3C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gradFill>
              <a:gsLst>
                <a:gs pos="71000">
                  <a:srgbClr val="F68B33"/>
                </a:gs>
                <a:gs pos="39000">
                  <a:srgbClr val="D4582A"/>
                </a:gs>
                <a:gs pos="0">
                  <a:srgbClr val="A02226"/>
                </a:gs>
                <a:gs pos="86000">
                  <a:srgbClr val="FFC35A"/>
                </a:gs>
                <a:gs pos="100000">
                  <a:srgbClr val="FFE07F"/>
                </a:gs>
              </a:gsLst>
              <a:lin ang="0" scaled="0"/>
            </a:gradFill>
            <a:ln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E425-4059-A852-7E6DF70B87E9}"/>
              </c:ext>
            </c:extLst>
          </c:dPt>
          <c:cat>
            <c:strRef>
              <c:f>Sheet1!$A$2:$A$11</c:f>
              <c:strCache>
                <c:ptCount val="9"/>
                <c:pt idx="0">
                  <c:v>United Kingdom</c:v>
                </c:pt>
                <c:pt idx="1">
                  <c:v>Sweden</c:v>
                </c:pt>
                <c:pt idx="2">
                  <c:v>Poland</c:v>
                </c:pt>
                <c:pt idx="3">
                  <c:v>France</c:v>
                </c:pt>
                <c:pt idx="4">
                  <c:v>Netherlands</c:v>
                </c:pt>
                <c:pt idx="5">
                  <c:v>Austria</c:v>
                </c:pt>
                <c:pt idx="6">
                  <c:v>Australia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Sheet1!$E$2:$E$11</c:f>
              <c:numCache>
                <c:formatCode>#,##0.0_ ;\-#,##0.0\ </c:formatCode>
                <c:ptCount val="9"/>
                <c:pt idx="0">
                  <c:v>98.81</c:v>
                </c:pt>
                <c:pt idx="1">
                  <c:v>88.4</c:v>
                </c:pt>
                <c:pt idx="2">
                  <c:v>85</c:v>
                </c:pt>
                <c:pt idx="3">
                  <c:v>69.59</c:v>
                </c:pt>
                <c:pt idx="4">
                  <c:v>57.83</c:v>
                </c:pt>
                <c:pt idx="5">
                  <c:v>52</c:v>
                </c:pt>
                <c:pt idx="6">
                  <c:v>9.4</c:v>
                </c:pt>
                <c:pt idx="7">
                  <c:v>41</c:v>
                </c:pt>
                <c:pt idx="8">
                  <c:v>36.869999999999997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0B6-41BB-BAFA-377E70BF3C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425-4059-A852-7E6DF70B87E9}"/>
              </c:ext>
            </c:extLst>
          </c:dPt>
          <c:cat>
            <c:strRef>
              <c:f>Sheet1!$A$2:$A$11</c:f>
              <c:strCache>
                <c:ptCount val="9"/>
                <c:pt idx="0">
                  <c:v>United Kingdom</c:v>
                </c:pt>
                <c:pt idx="1">
                  <c:v>Sweden</c:v>
                </c:pt>
                <c:pt idx="2">
                  <c:v>Poland</c:v>
                </c:pt>
                <c:pt idx="3">
                  <c:v>France</c:v>
                </c:pt>
                <c:pt idx="4">
                  <c:v>Netherlands</c:v>
                </c:pt>
                <c:pt idx="5">
                  <c:v>Austria</c:v>
                </c:pt>
                <c:pt idx="6">
                  <c:v>Australia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9"/>
                <c:pt idx="0">
                  <c:v>1.1899999999999977</c:v>
                </c:pt>
                <c:pt idx="1">
                  <c:v>11.599999999999994</c:v>
                </c:pt>
                <c:pt idx="2">
                  <c:v>15</c:v>
                </c:pt>
                <c:pt idx="3">
                  <c:v>30.409999999999997</c:v>
                </c:pt>
                <c:pt idx="4">
                  <c:v>42.17</c:v>
                </c:pt>
                <c:pt idx="5">
                  <c:v>48</c:v>
                </c:pt>
                <c:pt idx="6">
                  <c:v>56.4</c:v>
                </c:pt>
                <c:pt idx="7">
                  <c:v>59</c:v>
                </c:pt>
                <c:pt idx="8">
                  <c:v>63.13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B6-41BB-BAFA-377E70BF3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669350192311"/>
          <c:y val="3.9000874099762391E-2"/>
          <c:w val="0.72620925271337144"/>
          <c:h val="0.9219982518004752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A964-4F27-8B4C-C49737B85CC9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7E-4B66-B814-9B3B8BB71A99}"/>
              </c:ext>
            </c:extLst>
          </c:dPt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9"/>
                <c:pt idx="2" formatCode="#,##0.0_ ;\-#,##0.0\ 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A964-4F27-8B4C-C49737B85CC9}"/>
              </c:ext>
            </c:extLst>
          </c:dPt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7E-4B66-B814-9B3B8BB71A99}"/>
              </c:ext>
            </c:extLst>
          </c:dPt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9"/>
                <c:pt idx="2" formatCode="#,##0.0_ ;\-#,##0.0\ 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964-4F27-8B4C-C49737B85CC9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7E-4B66-B814-9B3B8BB71A99}"/>
              </c:ext>
            </c:extLst>
          </c:dPt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9"/>
                <c:pt idx="2" formatCode="#,##0.0_ ;\-#,##0.0\ ">
                  <c:v>11.7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A964-4F27-8B4C-C49737B85CC9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964-4F27-8B4C-C49737B85CC9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964-4F27-8B4C-C49737B85CC9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A964-4F27-8B4C-C49737B85CC9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964-4F27-8B4C-C49737B85CC9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964-4F27-8B4C-C49737B85CC9}"/>
              </c:ext>
            </c:extLst>
          </c:dPt>
          <c:dPt>
            <c:idx val="7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964-4F27-8B4C-C49737B85CC9}"/>
              </c:ext>
            </c:extLst>
          </c:dPt>
          <c:dPt>
            <c:idx val="8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964-4F27-8B4C-C49737B85CC9}"/>
              </c:ext>
            </c:extLst>
          </c:dPt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9"/>
                <c:pt idx="2" formatCode="#,##0.0_ ;\-#,##0.0\ ">
                  <c:v>10.1</c:v>
                </c:pt>
                <c:pt idx="6" formatCode="#,##0.0_ ;\-#,##0.0\ 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6-4532-8E9D-610B1F1DE5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A964-4F27-8B4C-C49737B85CC9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A964-4F27-8B4C-C49737B85CC9}"/>
              </c:ext>
            </c:extLst>
          </c:dPt>
          <c:dPt>
            <c:idx val="2"/>
            <c:invertIfNegative val="0"/>
            <c:bubble3D val="0"/>
            <c:spPr>
              <a:solidFill>
                <a:srgbClr val="FFE07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A964-4F27-8B4C-C49737B85CC9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A964-4F27-8B4C-C49737B85CC9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A964-4F27-8B4C-C49737B85CC9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A964-4F27-8B4C-C49737B85CC9}"/>
              </c:ext>
            </c:extLst>
          </c:dPt>
          <c:dPt>
            <c:idx val="7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A964-4F27-8B4C-C49737B85CC9}"/>
              </c:ext>
            </c:extLst>
          </c:dPt>
          <c:dPt>
            <c:idx val="8"/>
            <c:invertIfNegative val="0"/>
            <c:bubble3D val="0"/>
            <c:spPr>
              <a:gradFill>
                <a:gsLst>
                  <a:gs pos="71000">
                    <a:srgbClr val="F68B33"/>
                  </a:gs>
                  <a:gs pos="39000">
                    <a:srgbClr val="D4582A"/>
                  </a:gs>
                  <a:gs pos="0">
                    <a:srgbClr val="A02226"/>
                  </a:gs>
                  <a:gs pos="86000">
                    <a:srgbClr val="FFC35A"/>
                  </a:gs>
                  <a:gs pos="100000">
                    <a:srgbClr val="FFE07F"/>
                  </a:gs>
                </a:gsLst>
                <a:lin ang="0" scaled="0"/>
              </a:gra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A964-4F27-8B4C-C49737B85CC9}"/>
              </c:ext>
            </c:extLst>
          </c:dPt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9"/>
                <c:pt idx="0">
                  <c:v>81.03</c:v>
                </c:pt>
                <c:pt idx="1">
                  <c:v>81</c:v>
                </c:pt>
                <c:pt idx="2">
                  <c:v>9</c:v>
                </c:pt>
                <c:pt idx="3">
                  <c:v>73.650000000000006</c:v>
                </c:pt>
                <c:pt idx="4">
                  <c:v>65</c:v>
                </c:pt>
                <c:pt idx="5">
                  <c:v>61.74</c:v>
                </c:pt>
                <c:pt idx="7">
                  <c:v>30</c:v>
                </c:pt>
                <c:pt idx="8">
                  <c:v>25.04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56-4532-8E9D-610B1F1DE5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invertIfNegative val="0"/>
          <c:cat>
            <c:strRef>
              <c:f>Sheet1!$A$2:$A$11</c:f>
              <c:strCache>
                <c:ptCount val="9"/>
                <c:pt idx="0">
                  <c:v>Netherlands</c:v>
                </c:pt>
                <c:pt idx="1">
                  <c:v>Sweden</c:v>
                </c:pt>
                <c:pt idx="2">
                  <c:v>Australia</c:v>
                </c:pt>
                <c:pt idx="3">
                  <c:v>United Kingdom</c:v>
                </c:pt>
                <c:pt idx="4">
                  <c:v>Poland</c:v>
                </c:pt>
                <c:pt idx="5">
                  <c:v>France</c:v>
                </c:pt>
                <c:pt idx="6">
                  <c:v>Austria</c:v>
                </c:pt>
                <c:pt idx="7">
                  <c:v>Spain</c:v>
                </c:pt>
                <c:pt idx="8">
                  <c:v>Germany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9"/>
                <c:pt idx="0">
                  <c:v>18.97</c:v>
                </c:pt>
                <c:pt idx="1">
                  <c:v>19</c:v>
                </c:pt>
                <c:pt idx="2">
                  <c:v>21.800000000000011</c:v>
                </c:pt>
                <c:pt idx="3">
                  <c:v>26.349999999999994</c:v>
                </c:pt>
                <c:pt idx="4">
                  <c:v>35</c:v>
                </c:pt>
                <c:pt idx="5">
                  <c:v>38.26</c:v>
                </c:pt>
                <c:pt idx="6">
                  <c:v>46</c:v>
                </c:pt>
                <c:pt idx="7">
                  <c:v>70</c:v>
                </c:pt>
                <c:pt idx="8">
                  <c:v>74.960000000000008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964-4F27-8B4C-C49737B85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1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421479624410221"/>
          <c:y val="8.3124629226667232E-2"/>
          <c:w val="0.7262330462947103"/>
          <c:h val="0.833750741546665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181C-4F41-8E48-80D9D59465DF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Sheet1!$B$2:$B$5</c:f>
              <c:numCache>
                <c:formatCode>#,##0.0_ ;\-#,##0.0\ </c:formatCode>
                <c:ptCount val="4"/>
                <c:pt idx="0">
                  <c:v>54</c:v>
                </c:pt>
                <c:pt idx="1">
                  <c:v>48</c:v>
                </c:pt>
                <c:pt idx="2">
                  <c:v>26.9</c:v>
                </c:pt>
                <c:pt idx="3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1C-4F41-8E48-80D9D5946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181C-4F41-8E48-80D9D59465DF}"/>
              </c:ext>
            </c:extLst>
          </c:dPt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Sheet1!$C$2:$C$5</c:f>
              <c:numCache>
                <c:formatCode>#,##0.0_ ;\-#,##0.0\ </c:formatCode>
                <c:ptCount val="4"/>
                <c:pt idx="0">
                  <c:v>19</c:v>
                </c:pt>
                <c:pt idx="1">
                  <c:v>25</c:v>
                </c:pt>
                <c:pt idx="2">
                  <c:v>26.9</c:v>
                </c:pt>
                <c:pt idx="3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1C-4F41-8E48-80D9D5946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181C-4F41-8E48-80D9D59465DF}"/>
              </c:ext>
            </c:extLst>
          </c:dPt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Sheet1!$D$2:$D$5</c:f>
              <c:numCache>
                <c:formatCode>#,##0.0_ ;\-#,##0.0\ </c:formatCode>
                <c:ptCount val="4"/>
                <c:pt idx="0">
                  <c:v>13</c:v>
                </c:pt>
                <c:pt idx="1">
                  <c:v>9</c:v>
                </c:pt>
                <c:pt idx="2">
                  <c:v>11.4</c:v>
                </c:pt>
                <c:pt idx="3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1C-4F41-8E48-80D9D5946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81C-4F41-8E48-80D9D59465D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181C-4F41-8E48-80D9D59465DF}"/>
              </c:ext>
            </c:extLst>
          </c:dPt>
          <c:dPt>
            <c:idx val="2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181C-4F41-8E48-80D9D59465DF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181C-4F41-8E48-80D9D59465D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181C-4F41-8E48-80D9D59465D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181C-4F41-8E48-80D9D59465D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181C-4F41-8E48-80D9D59465D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181C-4F41-8E48-80D9D59465D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2" formatCode="#,##0.0_ ;\-#,##0.0\ ">
                  <c:v>6.7</c:v>
                </c:pt>
                <c:pt idx="3" formatCode="#,##0.0_ ;\-#,##0.0\ 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81C-4F41-8E48-80D9D59465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E07F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2">
                  <c:v>5.9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81C-4F41-8E48-80D9D59465D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1-181C-4F41-8E48-80D9D59465DF}"/>
              </c:ext>
            </c:extLst>
          </c:dPt>
          <c:cat>
            <c:strRef>
              <c:f>Sheet1!$A$2:$A$5</c:f>
              <c:strCache>
                <c:ptCount val="4"/>
                <c:pt idx="0">
                  <c:v>Florida</c:v>
                </c:pt>
                <c:pt idx="1">
                  <c:v>Texas</c:v>
                </c:pt>
                <c:pt idx="2">
                  <c:v>Australia</c:v>
                </c:pt>
                <c:pt idx="3">
                  <c:v>United States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14</c:v>
                </c:pt>
                <c:pt idx="1">
                  <c:v>18</c:v>
                </c:pt>
                <c:pt idx="2">
                  <c:v>22.199999999999989</c:v>
                </c:pt>
                <c:pt idx="3">
                  <c:v>61.1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81C-4F41-8E48-80D9D594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1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9263" y="746125"/>
            <a:ext cx="33702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</a:t>
            </a:r>
            <a:r>
              <a:rPr lang="en-AU" dirty="0" err="1"/>
              <a:t>OECD.Stat</a:t>
            </a:r>
            <a:r>
              <a:rPr lang="en-AU" dirty="0"/>
              <a:t> 2012 (2013 </a:t>
            </a:r>
            <a:r>
              <a:rPr lang="en-AU"/>
              <a:t>for Mexico)</a:t>
            </a:r>
            <a:endParaRPr lang="en-AU" dirty="0"/>
          </a:p>
          <a:p>
            <a:r>
              <a:rPr lang="en-AU" dirty="0"/>
              <a:t>Metric: Proportion of turnover by firm size (number of employees), excludes mining and finance and insurance services.</a:t>
            </a:r>
          </a:p>
          <a:p>
            <a:r>
              <a:rPr lang="en-AU" dirty="0"/>
              <a:t>Dataset:</a:t>
            </a:r>
            <a:r>
              <a:rPr lang="en-AU" baseline="0" dirty="0"/>
              <a:t> SDBS Structural Business Statistics (ISIC Rev. 4), Turnover, 05_82_LESS_K: Business economy, except financial and insurance activities, Business Statistics by Employment Size 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Cam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Cam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Cam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132406"/>
            <a:ext cx="5915136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79856"/>
            <a:ext cx="5915136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032056"/>
            <a:ext cx="1861344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032056"/>
            <a:ext cx="2526110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032056"/>
            <a:ext cx="1861344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24" y="1261776"/>
            <a:ext cx="3422265" cy="1390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6836627" y="8329245"/>
            <a:ext cx="702577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886" i="0" smtClean="0"/>
              <a:pPr algn="r"/>
              <a:t>‹#›</a:t>
            </a:fld>
            <a:endParaRPr lang="en-US" sz="886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5" y="586422"/>
            <a:ext cx="5567413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1384274"/>
            <a:ext cx="695958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80" y="8052473"/>
            <a:ext cx="6593963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3" y="705102"/>
            <a:ext cx="5567413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132406"/>
            <a:ext cx="5915136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79856"/>
            <a:ext cx="5915136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032056"/>
            <a:ext cx="1861344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032056"/>
            <a:ext cx="2526110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032056"/>
            <a:ext cx="1861344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24" y="1261776"/>
            <a:ext cx="3422265" cy="139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813" y="826899"/>
            <a:ext cx="5567413" cy="353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809" y="1384274"/>
            <a:ext cx="6959584" cy="2375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5" y="150001"/>
            <a:ext cx="5567413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890885"/>
            <a:ext cx="695958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80" y="8052473"/>
            <a:ext cx="6593963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3" y="705102"/>
            <a:ext cx="5567413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11713183"/>
              </p:ext>
            </p:extLst>
          </p:nvPr>
        </p:nvGraphicFramePr>
        <p:xfrm>
          <a:off x="-108000" y="-108000"/>
          <a:ext cx="8201050" cy="864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0362" y="8298507"/>
            <a:ext cx="1295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Small (1-19)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6337" y="8298507"/>
            <a:ext cx="1808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Medium (20-249)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1174" y="8298507"/>
            <a:ext cx="13657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Large (250+)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9720" y="8532961"/>
            <a:ext cx="38472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/>
              <a:t>Firm size, by number of employees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000" y="2177827"/>
            <a:ext cx="9874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30175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131736326"/>
              </p:ext>
            </p:extLst>
          </p:nvPr>
        </p:nvGraphicFramePr>
        <p:xfrm>
          <a:off x="6940922" y="-108001"/>
          <a:ext cx="7399527" cy="8766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764458" y="8510947"/>
            <a:ext cx="4176464" cy="363624"/>
            <a:chOff x="2384770" y="8460110"/>
            <a:chExt cx="5692824" cy="363624"/>
          </a:xfrm>
        </p:grpSpPr>
        <p:sp>
          <p:nvSpPr>
            <p:cNvPr id="8" name="Rectangle 7"/>
            <p:cNvSpPr/>
            <p:nvPr/>
          </p:nvSpPr>
          <p:spPr bwMode="auto">
            <a:xfrm>
              <a:off x="3392882" y="8460110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380000" y="8460110"/>
              <a:ext cx="2304257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69146" y="8460110"/>
              <a:ext cx="1522381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065290" y="8460110"/>
              <a:ext cx="10123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84770" y="8463694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081680" y="8510947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891781" y="158798"/>
            <a:ext cx="108540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Revenue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649614084"/>
              </p:ext>
            </p:extLst>
          </p:nvPr>
        </p:nvGraphicFramePr>
        <p:xfrm>
          <a:off x="-43854" y="-108001"/>
          <a:ext cx="7247663" cy="8766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953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738823197"/>
              </p:ext>
            </p:extLst>
          </p:nvPr>
        </p:nvGraphicFramePr>
        <p:xfrm>
          <a:off x="34956" y="3923799"/>
          <a:ext cx="8027375" cy="457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468314" y="8510947"/>
            <a:ext cx="6264696" cy="363624"/>
            <a:chOff x="2384770" y="8460110"/>
            <a:chExt cx="5692824" cy="363624"/>
          </a:xfrm>
        </p:grpSpPr>
        <p:sp>
          <p:nvSpPr>
            <p:cNvPr id="8" name="Rectangle 7"/>
            <p:cNvSpPr/>
            <p:nvPr/>
          </p:nvSpPr>
          <p:spPr bwMode="auto">
            <a:xfrm>
              <a:off x="3392882" y="8460110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380000" y="8460110"/>
              <a:ext cx="2304257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69146" y="8460110"/>
              <a:ext cx="1522381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065290" y="8460110"/>
              <a:ext cx="10123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84770" y="8463694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0" y="8507363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883261532"/>
              </p:ext>
            </p:extLst>
          </p:nvPr>
        </p:nvGraphicFramePr>
        <p:xfrm>
          <a:off x="34956" y="255101"/>
          <a:ext cx="8027375" cy="358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4957" y="0"/>
            <a:ext cx="288032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Wholesale/Refinery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4956" y="3945836"/>
            <a:ext cx="71327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Retail 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5332" y="5978289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5332" y="1313731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723372" y="8514531"/>
            <a:ext cx="16753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39255074"/>
              </p:ext>
            </p:extLst>
          </p:nvPr>
        </p:nvGraphicFramePr>
        <p:xfrm>
          <a:off x="94230" y="-10062"/>
          <a:ext cx="8027375" cy="362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0" y="8507363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0253276"/>
              </p:ext>
            </p:extLst>
          </p:nvPr>
        </p:nvGraphicFramePr>
        <p:xfrm>
          <a:off x="54739" y="3602006"/>
          <a:ext cx="8027375" cy="330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4528" y="3545979"/>
            <a:ext cx="288032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General/Non-life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4528" y="233611"/>
            <a:ext cx="71327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Life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20242" y="2497222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20242" y="4477665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97290413"/>
              </p:ext>
            </p:extLst>
          </p:nvPr>
        </p:nvGraphicFramePr>
        <p:xfrm>
          <a:off x="94229" y="6967826"/>
          <a:ext cx="8027375" cy="153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21081" y="6967825"/>
            <a:ext cx="288032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Health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820242" y="777494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68314" y="8510947"/>
            <a:ext cx="6264696" cy="363624"/>
            <a:chOff x="2384770" y="8460110"/>
            <a:chExt cx="5692824" cy="36362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392882" y="8460110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380000" y="8460110"/>
              <a:ext cx="2304257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69146" y="8460110"/>
              <a:ext cx="1522381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65290" y="8460110"/>
              <a:ext cx="10123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384770" y="8463694"/>
              <a:ext cx="23042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5723372" y="8514531"/>
            <a:ext cx="16753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536151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179725</TotalTime>
  <Words>128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Lucy Percival</cp:lastModifiedBy>
  <cp:revision>834</cp:revision>
  <cp:lastPrinted>2017-06-23T05:31:21Z</cp:lastPrinted>
  <dcterms:created xsi:type="dcterms:W3CDTF">2016-08-05T00:21:55Z</dcterms:created>
  <dcterms:modified xsi:type="dcterms:W3CDTF">2017-10-12T03:03:39Z</dcterms:modified>
</cp:coreProperties>
</file>