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  <p:sldMasterId id="2147483686" r:id="rId3"/>
  </p:sldMasterIdLst>
  <p:notesMasterIdLst>
    <p:notesMasterId r:id="rId17"/>
  </p:notesMasterIdLst>
  <p:sldIdLst>
    <p:sldId id="550" r:id="rId4"/>
    <p:sldId id="551" r:id="rId5"/>
    <p:sldId id="542" r:id="rId6"/>
    <p:sldId id="538" r:id="rId7"/>
    <p:sldId id="556" r:id="rId8"/>
    <p:sldId id="507" r:id="rId9"/>
    <p:sldId id="510" r:id="rId10"/>
    <p:sldId id="505" r:id="rId11"/>
    <p:sldId id="524" r:id="rId12"/>
    <p:sldId id="552" r:id="rId13"/>
    <p:sldId id="553" r:id="rId14"/>
    <p:sldId id="554" r:id="rId15"/>
    <p:sldId id="555" r:id="rId16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5486" autoAdjust="0"/>
  </p:normalViewPr>
  <p:slideViewPr>
    <p:cSldViewPr>
      <p:cViewPr varScale="1">
        <p:scale>
          <a:sx n="92" d="100"/>
          <a:sy n="92" d="100"/>
        </p:scale>
        <p:origin x="1128" y="78"/>
      </p:cViewPr>
      <p:guideLst>
        <p:guide orient="horz" pos="4001"/>
        <p:guide orient="horz" pos="80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5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6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7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420926711084192"/>
          <c:y val="3.016200058326042E-2"/>
          <c:w val="0.86168816878659393"/>
          <c:h val="0.623757509477981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Hattie effect size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Class behaviour</c:v>
                </c:pt>
                <c:pt idx="1">
                  <c:v>Teacher clarity</c:v>
                </c:pt>
                <c:pt idx="2">
                  <c:v>Relationships</c:v>
                </c:pt>
                <c:pt idx="3">
                  <c:v>Cohesion</c:v>
                </c:pt>
                <c:pt idx="4">
                  <c:v>Peers</c:v>
                </c:pt>
                <c:pt idx="5">
                  <c:v>Classroom mgmt</c:v>
                </c:pt>
                <c:pt idx="6">
                  <c:v>Motivation</c:v>
                </c:pt>
                <c:pt idx="7">
                  <c:v>Teacher expectations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0.8</c:v>
                </c:pt>
                <c:pt idx="1">
                  <c:v>0.75</c:v>
                </c:pt>
                <c:pt idx="2">
                  <c:v>0.72</c:v>
                </c:pt>
                <c:pt idx="3">
                  <c:v>0.53</c:v>
                </c:pt>
                <c:pt idx="4">
                  <c:v>0.53</c:v>
                </c:pt>
                <c:pt idx="5">
                  <c:v>0.52</c:v>
                </c:pt>
                <c:pt idx="6">
                  <c:v>0.48</c:v>
                </c:pt>
                <c:pt idx="7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82129224"/>
        <c:axId val="282125304"/>
      </c:barChart>
      <c:catAx>
        <c:axId val="2821292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82125304"/>
        <c:crosses val="autoZero"/>
        <c:auto val="1"/>
        <c:lblAlgn val="ctr"/>
        <c:lblOffset val="100"/>
        <c:noMultiLvlLbl val="0"/>
      </c:catAx>
      <c:valAx>
        <c:axId val="28212530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82129224"/>
        <c:crosses val="autoZero"/>
        <c:crossBetween val="between"/>
        <c:majorUnit val="0.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4665354330708664"/>
          <c:h val="0.63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Remote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Disruption</c:v>
                </c:pt>
                <c:pt idx="1">
                  <c:v>Moving around</c:v>
                </c:pt>
                <c:pt idx="2">
                  <c:v>Distracting noises</c:v>
                </c:pt>
                <c:pt idx="3">
                  <c:v>Impertinent remarks</c:v>
                </c:pt>
                <c:pt idx="4">
                  <c:v>Using mobile</c:v>
                </c:pt>
                <c:pt idx="5">
                  <c:v>Property interference</c:v>
                </c:pt>
                <c:pt idx="6">
                  <c:v>Verbal abuse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46</c:v>
                </c:pt>
                <c:pt idx="1">
                  <c:v>40</c:v>
                </c:pt>
                <c:pt idx="2">
                  <c:v>40</c:v>
                </c:pt>
                <c:pt idx="3">
                  <c:v>32</c:v>
                </c:pt>
                <c:pt idx="4">
                  <c:v>22</c:v>
                </c:pt>
                <c:pt idx="5">
                  <c:v>21</c:v>
                </c:pt>
                <c:pt idx="6">
                  <c:v>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Rural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Disruption</c:v>
                </c:pt>
                <c:pt idx="1">
                  <c:v>Moving around</c:v>
                </c:pt>
                <c:pt idx="2">
                  <c:v>Distracting noises</c:v>
                </c:pt>
                <c:pt idx="3">
                  <c:v>Impertinent remarks</c:v>
                </c:pt>
                <c:pt idx="4">
                  <c:v>Using mobile</c:v>
                </c:pt>
                <c:pt idx="5">
                  <c:v>Property interference</c:v>
                </c:pt>
                <c:pt idx="6">
                  <c:v>Verbal abuse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29</c:v>
                </c:pt>
                <c:pt idx="2">
                  <c:v>29</c:v>
                </c:pt>
                <c:pt idx="3">
                  <c:v>20</c:v>
                </c:pt>
                <c:pt idx="4">
                  <c:v>14</c:v>
                </c:pt>
                <c:pt idx="5">
                  <c:v>17</c:v>
                </c:pt>
                <c:pt idx="6">
                  <c:v>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Metro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Disruption</c:v>
                </c:pt>
                <c:pt idx="1">
                  <c:v>Moving around</c:v>
                </c:pt>
                <c:pt idx="2">
                  <c:v>Distracting noises</c:v>
                </c:pt>
                <c:pt idx="3">
                  <c:v>Impertinent remarks</c:v>
                </c:pt>
                <c:pt idx="4">
                  <c:v>Using mobile</c:v>
                </c:pt>
                <c:pt idx="5">
                  <c:v>Property interference</c:v>
                </c:pt>
                <c:pt idx="6">
                  <c:v>Verbal abuse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31</c:v>
                </c:pt>
                <c:pt idx="1">
                  <c:v>25</c:v>
                </c:pt>
                <c:pt idx="2">
                  <c:v>22</c:v>
                </c:pt>
                <c:pt idx="3">
                  <c:v>19</c:v>
                </c:pt>
                <c:pt idx="4">
                  <c:v>12</c:v>
                </c:pt>
                <c:pt idx="5">
                  <c:v>14</c:v>
                </c:pt>
                <c:pt idx="6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5650048"/>
        <c:axId val="305650440"/>
      </c:lineChart>
      <c:catAx>
        <c:axId val="305650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5650440"/>
        <c:crosses val="autoZero"/>
        <c:auto val="1"/>
        <c:lblAlgn val="ctr"/>
        <c:lblOffset val="100"/>
        <c:noMultiLvlLbl val="0"/>
      </c:catAx>
      <c:valAx>
        <c:axId val="30565044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5650048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School socioeconomic status</c:v>
                </c:pt>
                <c:pt idx="1">
                  <c:v>School remoteness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School socioeconomic status</c:v>
                </c:pt>
                <c:pt idx="1">
                  <c:v>School remoteness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School socioeconomic status</c:v>
                </c:pt>
                <c:pt idx="1">
                  <c:v>School remoteness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26</c:v>
                </c:pt>
                <c:pt idx="1">
                  <c:v>29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School socioeconomic status</c:v>
                </c:pt>
                <c:pt idx="1">
                  <c:v>School remoteness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5651224"/>
        <c:axId val="305651616"/>
      </c:barChart>
      <c:catAx>
        <c:axId val="3056512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5651616"/>
        <c:crosses val="autoZero"/>
        <c:auto val="1"/>
        <c:lblAlgn val="ctr"/>
        <c:lblOffset val="100"/>
        <c:noMultiLvlLbl val="0"/>
      </c:catAx>
      <c:valAx>
        <c:axId val="305651616"/>
        <c:scaling>
          <c:orientation val="minMax"/>
          <c:max val="5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565122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noFill/>
              <a:ln w="3175">
                <a:noFill/>
              </a:ln>
            </c:spPr>
          </c:dPt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59.45</c:v>
                </c:pt>
                <c:pt idx="2">
                  <c:v>82.928449999999998</c:v>
                </c:pt>
                <c:pt idx="3" formatCode="0.00">
                  <c:v>92.33605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bg2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0.00</c:formatCode>
                <c:ptCount val="4"/>
                <c:pt idx="0">
                  <c:v>59.45</c:v>
                </c:pt>
                <c:pt idx="1">
                  <c:v>23.478450000000002</c:v>
                </c:pt>
                <c:pt idx="2">
                  <c:v>9.4075999999999986</c:v>
                </c:pt>
                <c:pt idx="3">
                  <c:v>7.8261499999999993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94428112"/>
        <c:axId val="29442850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both"/>
            <c:errValType val="fixedVal"/>
            <c:noEndCap val="1"/>
            <c:val val="0.25"/>
            <c:spPr>
              <a:ln>
                <a:prstDash val="dash"/>
              </a:ln>
            </c:spPr>
          </c:errBars>
          <c:xVal>
            <c:numRef>
              <c:f>Sheet1!$D$2:$D$5</c:f>
              <c:numCache>
                <c:formatCode>General</c:formatCode>
                <c:ptCount val="4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</c:numCache>
            </c:numRef>
          </c:xVal>
          <c:yVal>
            <c:numRef>
              <c:f>Sheet1!$B$3:$B$5</c:f>
              <c:numCache>
                <c:formatCode>General</c:formatCode>
                <c:ptCount val="3"/>
                <c:pt idx="0">
                  <c:v>59.45</c:v>
                </c:pt>
                <c:pt idx="1">
                  <c:v>82.928449999999998</c:v>
                </c:pt>
                <c:pt idx="2" formatCode="0.00">
                  <c:v>92.33605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4429288"/>
        <c:axId val="294428896"/>
      </c:scatterChart>
      <c:catAx>
        <c:axId val="29442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94428504"/>
        <c:crosses val="autoZero"/>
        <c:auto val="1"/>
        <c:lblAlgn val="ctr"/>
        <c:lblOffset val="100"/>
        <c:noMultiLvlLbl val="0"/>
      </c:catAx>
      <c:valAx>
        <c:axId val="294428504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94428112"/>
        <c:crosses val="autoZero"/>
        <c:crossBetween val="between"/>
        <c:majorUnit val="20"/>
      </c:valAx>
      <c:valAx>
        <c:axId val="29442889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294429288"/>
        <c:crosses val="max"/>
        <c:crossBetween val="midCat"/>
      </c:valAx>
      <c:valAx>
        <c:axId val="294429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94428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all teachers who reported the behaviour occurring several times daily, daily or almost daily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 w="3175"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FFC35A"/>
              </a:solidFill>
              <a:ln w="3175"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FFC35A"/>
              </a:solidFill>
              <a:ln w="3175">
                <a:solidFill>
                  <a:schemeClr val="tx1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</c:dPt>
          <c:dPt>
            <c:idx val="10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</c:dPt>
          <c:dPt>
            <c:idx val="11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</c:dPt>
          <c:dPt>
            <c:idx val="1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</c:dPt>
          <c:cat>
            <c:strRef>
              <c:f>Sheet1!$A$2:$A$14</c:f>
              <c:strCache>
                <c:ptCount val="13"/>
                <c:pt idx="0">
                  <c:v>Avoiding work</c:v>
                </c:pt>
                <c:pt idx="1">
                  <c:v>Disengaged</c:v>
                </c:pt>
                <c:pt idx="2">
                  <c:v>Late for class</c:v>
                </c:pt>
                <c:pt idx="3">
                  <c:v>Talking out of turn</c:v>
                </c:pt>
                <c:pt idx="4">
                  <c:v>Deliberately disruptive</c:v>
                </c:pt>
                <c:pt idx="5">
                  <c:v>Moving around</c:v>
                </c:pt>
                <c:pt idx="6">
                  <c:v>Being rowdy</c:v>
                </c:pt>
                <c:pt idx="7">
                  <c:v>Impertinent remarks</c:v>
                </c:pt>
                <c:pt idx="8">
                  <c:v>Using mobile phone</c:v>
                </c:pt>
                <c:pt idx="9">
                  <c:v>Abusing students</c:v>
                </c:pt>
                <c:pt idx="10">
                  <c:v>Excluding peers</c:v>
                </c:pt>
                <c:pt idx="11">
                  <c:v>Physically aggressive</c:v>
                </c:pt>
                <c:pt idx="12">
                  <c:v>Abusing teacher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75</c:v>
                </c:pt>
                <c:pt idx="1">
                  <c:v>74</c:v>
                </c:pt>
                <c:pt idx="2">
                  <c:v>67</c:v>
                </c:pt>
                <c:pt idx="3">
                  <c:v>79</c:v>
                </c:pt>
                <c:pt idx="4">
                  <c:v>65</c:v>
                </c:pt>
                <c:pt idx="5">
                  <c:v>53</c:v>
                </c:pt>
                <c:pt idx="6">
                  <c:v>49</c:v>
                </c:pt>
                <c:pt idx="7">
                  <c:v>40</c:v>
                </c:pt>
                <c:pt idx="8">
                  <c:v>24</c:v>
                </c:pt>
                <c:pt idx="9">
                  <c:v>27</c:v>
                </c:pt>
                <c:pt idx="10">
                  <c:v>23</c:v>
                </c:pt>
                <c:pt idx="11">
                  <c:v>20</c:v>
                </c:pt>
                <c:pt idx="1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94430072"/>
        <c:axId val="294430464"/>
      </c:barChart>
      <c:catAx>
        <c:axId val="294430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94430464"/>
        <c:crosses val="autoZero"/>
        <c:auto val="1"/>
        <c:lblAlgn val="ctr"/>
        <c:lblOffset val="100"/>
        <c:noMultiLvlLbl val="0"/>
      </c:catAx>
      <c:valAx>
        <c:axId val="29443046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94430072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4665354330708664"/>
          <c:h val="0.63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900 or less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Disruption</c:v>
                </c:pt>
                <c:pt idx="1">
                  <c:v>Moving around</c:v>
                </c:pt>
                <c:pt idx="2">
                  <c:v>Late</c:v>
                </c:pt>
                <c:pt idx="3">
                  <c:v>Distracting noises</c:v>
                </c:pt>
                <c:pt idx="4">
                  <c:v>Impertinent remarks</c:v>
                </c:pt>
                <c:pt idx="5">
                  <c:v>Being rowdy</c:v>
                </c:pt>
                <c:pt idx="6">
                  <c:v>Property interference</c:v>
                </c:pt>
                <c:pt idx="7">
                  <c:v>Verbal abuse</c:v>
                </c:pt>
                <c:pt idx="8">
                  <c:v>Using mobile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63</c:v>
                </c:pt>
                <c:pt idx="1">
                  <c:v>47</c:v>
                </c:pt>
                <c:pt idx="2">
                  <c:v>46</c:v>
                </c:pt>
                <c:pt idx="3">
                  <c:v>45</c:v>
                </c:pt>
                <c:pt idx="4">
                  <c:v>40</c:v>
                </c:pt>
                <c:pt idx="5">
                  <c:v>39</c:v>
                </c:pt>
                <c:pt idx="6">
                  <c:v>37</c:v>
                </c:pt>
                <c:pt idx="7">
                  <c:v>26</c:v>
                </c:pt>
                <c:pt idx="8">
                  <c:v>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901-1000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Disruption</c:v>
                </c:pt>
                <c:pt idx="1">
                  <c:v>Moving around</c:v>
                </c:pt>
                <c:pt idx="2">
                  <c:v>Late</c:v>
                </c:pt>
                <c:pt idx="3">
                  <c:v>Distracting noises</c:v>
                </c:pt>
                <c:pt idx="4">
                  <c:v>Impertinent remarks</c:v>
                </c:pt>
                <c:pt idx="5">
                  <c:v>Being rowdy</c:v>
                </c:pt>
                <c:pt idx="6">
                  <c:v>Property interference</c:v>
                </c:pt>
                <c:pt idx="7">
                  <c:v>Verbal abuse</c:v>
                </c:pt>
                <c:pt idx="8">
                  <c:v>Using mobile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42</c:v>
                </c:pt>
                <c:pt idx="1">
                  <c:v>35</c:v>
                </c:pt>
                <c:pt idx="2">
                  <c:v>29</c:v>
                </c:pt>
                <c:pt idx="3">
                  <c:v>33</c:v>
                </c:pt>
                <c:pt idx="4">
                  <c:v>27</c:v>
                </c:pt>
                <c:pt idx="5">
                  <c:v>28</c:v>
                </c:pt>
                <c:pt idx="6">
                  <c:v>19</c:v>
                </c:pt>
                <c:pt idx="7">
                  <c:v>14</c:v>
                </c:pt>
                <c:pt idx="8">
                  <c:v>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1001-1100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Disruption</c:v>
                </c:pt>
                <c:pt idx="1">
                  <c:v>Moving around</c:v>
                </c:pt>
                <c:pt idx="2">
                  <c:v>Late</c:v>
                </c:pt>
                <c:pt idx="3">
                  <c:v>Distracting noises</c:v>
                </c:pt>
                <c:pt idx="4">
                  <c:v>Impertinent remarks</c:v>
                </c:pt>
                <c:pt idx="5">
                  <c:v>Being rowdy</c:v>
                </c:pt>
                <c:pt idx="6">
                  <c:v>Property interference</c:v>
                </c:pt>
                <c:pt idx="7">
                  <c:v>Verbal abuse</c:v>
                </c:pt>
                <c:pt idx="8">
                  <c:v>Using mobile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26</c:v>
                </c:pt>
                <c:pt idx="1">
                  <c:v>22</c:v>
                </c:pt>
                <c:pt idx="2">
                  <c:v>20</c:v>
                </c:pt>
                <c:pt idx="3">
                  <c:v>19</c:v>
                </c:pt>
                <c:pt idx="4">
                  <c:v>13</c:v>
                </c:pt>
                <c:pt idx="5">
                  <c:v>15</c:v>
                </c:pt>
                <c:pt idx="6">
                  <c:v>12</c:v>
                </c:pt>
                <c:pt idx="7">
                  <c:v>4</c:v>
                </c:pt>
                <c:pt idx="8">
                  <c:v>10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1101 or more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Disruption</c:v>
                </c:pt>
                <c:pt idx="1">
                  <c:v>Moving around</c:v>
                </c:pt>
                <c:pt idx="2">
                  <c:v>Late</c:v>
                </c:pt>
                <c:pt idx="3">
                  <c:v>Distracting noises</c:v>
                </c:pt>
                <c:pt idx="4">
                  <c:v>Impertinent remarks</c:v>
                </c:pt>
                <c:pt idx="5">
                  <c:v>Being rowdy</c:v>
                </c:pt>
                <c:pt idx="6">
                  <c:v>Property interference</c:v>
                </c:pt>
                <c:pt idx="7">
                  <c:v>Verbal abuse</c:v>
                </c:pt>
                <c:pt idx="8">
                  <c:v>Using mobile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11</c:v>
                </c:pt>
                <c:pt idx="1">
                  <c:v>7</c:v>
                </c:pt>
                <c:pt idx="2">
                  <c:v>13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526536"/>
        <c:axId val="305652400"/>
      </c:lineChart>
      <c:catAx>
        <c:axId val="285526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5652400"/>
        <c:crosses val="autoZero"/>
        <c:auto val="1"/>
        <c:lblAlgn val="ctr"/>
        <c:lblOffset val="100"/>
        <c:noMultiLvlLbl val="0"/>
      </c:catAx>
      <c:valAx>
        <c:axId val="30565240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855265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9655057540884311E-2"/>
          <c:y val="3.2013852435112275E-2"/>
          <c:w val="0.88663981425398752"/>
          <c:h val="0.867334791484397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3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circle"/>
            <c:size val="10"/>
            <c:spPr>
              <a:solidFill>
                <a:srgbClr val="FFC35A"/>
              </a:solidFill>
              <a:ln>
                <a:solidFill>
                  <a:srgbClr val="FFC35A"/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Productive</c:v>
                </c:pt>
                <c:pt idx="1">
                  <c:v>Diengaged</c:v>
                </c:pt>
                <c:pt idx="2">
                  <c:v>Disruptive</c:v>
                </c:pt>
                <c:pt idx="3">
                  <c:v>Uncooperative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315</c:v>
                </c:pt>
                <c:pt idx="1">
                  <c:v>267</c:v>
                </c:pt>
                <c:pt idx="2">
                  <c:v>280</c:v>
                </c:pt>
                <c:pt idx="3">
                  <c:v>235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5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circle"/>
            <c:size val="10"/>
            <c:spPr>
              <a:solidFill>
                <a:srgbClr val="F68B33"/>
              </a:solidFill>
              <a:ln>
                <a:solidFill>
                  <a:srgbClr val="F68B33"/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Productive</c:v>
                </c:pt>
                <c:pt idx="1">
                  <c:v>Diengaged</c:v>
                </c:pt>
                <c:pt idx="2">
                  <c:v>Disruptive</c:v>
                </c:pt>
                <c:pt idx="3">
                  <c:v>Uncooperative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380</c:v>
                </c:pt>
                <c:pt idx="1">
                  <c:v>335</c:v>
                </c:pt>
                <c:pt idx="2">
                  <c:v>345</c:v>
                </c:pt>
                <c:pt idx="3">
                  <c:v>310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Year 7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circle"/>
            <c:size val="10"/>
            <c:spPr>
              <a:solidFill>
                <a:srgbClr val="A02226"/>
              </a:solidFill>
              <a:ln>
                <a:solidFill>
                  <a:srgbClr val="A02226"/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Productive</c:v>
                </c:pt>
                <c:pt idx="1">
                  <c:v>Diengaged</c:v>
                </c:pt>
                <c:pt idx="2">
                  <c:v>Disruptive</c:v>
                </c:pt>
                <c:pt idx="3">
                  <c:v>Uncooperative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450</c:v>
                </c:pt>
                <c:pt idx="1">
                  <c:v>403</c:v>
                </c:pt>
                <c:pt idx="2">
                  <c:v>415</c:v>
                </c:pt>
                <c:pt idx="3">
                  <c:v>390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Year 9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circle"/>
            <c:size val="10"/>
            <c:spPr>
              <a:solidFill>
                <a:srgbClr val="621214"/>
              </a:solidFill>
              <a:ln w="38100">
                <a:solidFill>
                  <a:srgbClr val="621214"/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Productive</c:v>
                </c:pt>
                <c:pt idx="1">
                  <c:v>Diengaged</c:v>
                </c:pt>
                <c:pt idx="2">
                  <c:v>Disruptive</c:v>
                </c:pt>
                <c:pt idx="3">
                  <c:v>Uncooperative</c:v>
                </c:pt>
              </c:strCache>
            </c:str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480</c:v>
                </c:pt>
                <c:pt idx="1">
                  <c:v>442</c:v>
                </c:pt>
                <c:pt idx="2">
                  <c:v>450</c:v>
                </c:pt>
                <c:pt idx="3">
                  <c:v>435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113576"/>
        <c:axId val="283109656"/>
      </c:scatterChart>
      <c:valAx>
        <c:axId val="283113576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83109656"/>
        <c:crosses val="autoZero"/>
        <c:crossBetween val="midCat"/>
        <c:majorUnit val="1"/>
      </c:valAx>
      <c:valAx>
        <c:axId val="283109656"/>
        <c:scaling>
          <c:orientation val="minMax"/>
          <c:max val="500"/>
          <c:min val="2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83113576"/>
        <c:crosses val="autoZero"/>
        <c:crossBetween val="midCat"/>
        <c:majorUnit val="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teachers who reported the behaviour as most difficult to manage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12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14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15"/>
            <c:invertIfNegative val="0"/>
            <c:bubble3D val="0"/>
            <c:spPr>
              <a:solidFill>
                <a:srgbClr val="FFC35A"/>
              </a:solidFill>
              <a:ln w="3175">
                <a:solidFill>
                  <a:schemeClr val="tx1"/>
                </a:solidFill>
              </a:ln>
            </c:spPr>
          </c:dPt>
          <c:dPt>
            <c:idx val="16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17"/>
            <c:invertIfNegative val="0"/>
            <c:bubble3D val="0"/>
            <c:spPr>
              <a:solidFill>
                <a:srgbClr val="FFC35A"/>
              </a:solidFill>
              <a:ln w="3175">
                <a:solidFill>
                  <a:schemeClr val="tx1"/>
                </a:solidFill>
              </a:ln>
            </c:spPr>
          </c:dPt>
          <c:dPt>
            <c:idx val="18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19"/>
            <c:invertIfNegative val="0"/>
            <c:bubble3D val="0"/>
            <c:spPr>
              <a:solidFill>
                <a:srgbClr val="FFC35A"/>
              </a:solidFill>
              <a:ln w="3175">
                <a:solidFill>
                  <a:schemeClr val="tx1"/>
                </a:solidFill>
              </a:ln>
            </c:spPr>
          </c:dPt>
          <c:cat>
            <c:strRef>
              <c:f>Sheet1!$A$2:$A$21</c:f>
              <c:strCache>
                <c:ptCount val="20"/>
                <c:pt idx="0">
                  <c:v>Sexual harrassment</c:v>
                </c:pt>
                <c:pt idx="1">
                  <c:v>Verbally abusing teacher</c:v>
                </c:pt>
                <c:pt idx="2">
                  <c:v>Interfering with property</c:v>
                </c:pt>
                <c:pt idx="3">
                  <c:v>Moving around</c:v>
                </c:pt>
                <c:pt idx="4">
                  <c:v>Impertinent remarks</c:v>
                </c:pt>
                <c:pt idx="5">
                  <c:v>Making distracting noises</c:v>
                </c:pt>
                <c:pt idx="6">
                  <c:v>Using laptop</c:v>
                </c:pt>
                <c:pt idx="7">
                  <c:v>Verbally abusing students</c:v>
                </c:pt>
                <c:pt idx="8">
                  <c:v>Violent</c:v>
                </c:pt>
                <c:pt idx="9">
                  <c:v>Spreading rumours</c:v>
                </c:pt>
                <c:pt idx="10">
                  <c:v>Excluding peers</c:v>
                </c:pt>
                <c:pt idx="11">
                  <c:v>Erratic behaviour</c:v>
                </c:pt>
                <c:pt idx="12">
                  <c:v>Being rowdy</c:v>
                </c:pt>
                <c:pt idx="13">
                  <c:v>Physically aggressive</c:v>
                </c:pt>
                <c:pt idx="14">
                  <c:v>Using mobile phone</c:v>
                </c:pt>
                <c:pt idx="15">
                  <c:v>Late for class</c:v>
                </c:pt>
                <c:pt idx="16">
                  <c:v>Talking out of turn</c:v>
                </c:pt>
                <c:pt idx="17">
                  <c:v>Disengaged</c:v>
                </c:pt>
                <c:pt idx="18">
                  <c:v>Disrupting the lesson</c:v>
                </c:pt>
                <c:pt idx="19">
                  <c:v>Avoiding school work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1</c:v>
                </c:pt>
                <c:pt idx="4">
                  <c:v>1.3</c:v>
                </c:pt>
                <c:pt idx="5">
                  <c:v>1.7</c:v>
                </c:pt>
                <c:pt idx="6">
                  <c:v>1.7</c:v>
                </c:pt>
                <c:pt idx="7">
                  <c:v>1.8</c:v>
                </c:pt>
                <c:pt idx="8">
                  <c:v>2.1</c:v>
                </c:pt>
                <c:pt idx="9">
                  <c:v>2.2000000000000002</c:v>
                </c:pt>
                <c:pt idx="10">
                  <c:v>3.6</c:v>
                </c:pt>
                <c:pt idx="11">
                  <c:v>3.6</c:v>
                </c:pt>
                <c:pt idx="12">
                  <c:v>4.0999999999999996</c:v>
                </c:pt>
                <c:pt idx="13">
                  <c:v>4.2</c:v>
                </c:pt>
                <c:pt idx="14">
                  <c:v>4.5999999999999996</c:v>
                </c:pt>
                <c:pt idx="15">
                  <c:v>6.3</c:v>
                </c:pt>
                <c:pt idx="16">
                  <c:v>9.6999999999999993</c:v>
                </c:pt>
                <c:pt idx="17">
                  <c:v>13.9</c:v>
                </c:pt>
                <c:pt idx="18">
                  <c:v>16.7</c:v>
                </c:pt>
                <c:pt idx="19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294432424"/>
        <c:axId val="306433224"/>
      </c:barChart>
      <c:catAx>
        <c:axId val="29443242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000">
                <a:solidFill>
                  <a:schemeClr val="tx1"/>
                </a:solidFill>
              </a:defRPr>
            </a:pPr>
            <a:endParaRPr lang="en-US"/>
          </a:p>
        </c:txPr>
        <c:crossAx val="306433224"/>
        <c:crosses val="autoZero"/>
        <c:auto val="1"/>
        <c:lblAlgn val="ctr"/>
        <c:lblOffset val="100"/>
        <c:noMultiLvlLbl val="0"/>
      </c:catAx>
      <c:valAx>
        <c:axId val="306433224"/>
        <c:scaling>
          <c:orientation val="minMax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94432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006157884110638"/>
          <c:y val="3.203961774451166E-2"/>
          <c:w val="0.79915273571572787"/>
          <c:h val="0.885761442746682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 5 years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Disengaged</c:v>
                </c:pt>
                <c:pt idx="1">
                  <c:v>Low level disruptive</c:v>
                </c:pt>
                <c:pt idx="2">
                  <c:v>Aggressive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3.14</c:v>
                </c:pt>
                <c:pt idx="1">
                  <c:v>2.61</c:v>
                </c:pt>
                <c:pt idx="2">
                  <c:v>1.55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5-9 years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Disengaged</c:v>
                </c:pt>
                <c:pt idx="1">
                  <c:v>Low level disruptive</c:v>
                </c:pt>
                <c:pt idx="2">
                  <c:v>Aggressive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3.02</c:v>
                </c:pt>
                <c:pt idx="1">
                  <c:v>2.41</c:v>
                </c:pt>
                <c:pt idx="2">
                  <c:v>1.48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10+ years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Disengaged</c:v>
                </c:pt>
                <c:pt idx="1">
                  <c:v>Low level disruptive</c:v>
                </c:pt>
                <c:pt idx="2">
                  <c:v>Aggressive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2.96</c:v>
                </c:pt>
                <c:pt idx="1">
                  <c:v>2.35</c:v>
                </c:pt>
                <c:pt idx="2">
                  <c:v>1.48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6434008"/>
        <c:axId val="306434400"/>
      </c:barChart>
      <c:catAx>
        <c:axId val="3064340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6434400"/>
        <c:crosses val="autoZero"/>
        <c:auto val="1"/>
        <c:lblAlgn val="ctr"/>
        <c:lblOffset val="100"/>
        <c:noMultiLvlLbl val="0"/>
      </c:catAx>
      <c:valAx>
        <c:axId val="306434400"/>
        <c:scaling>
          <c:orientation val="minMax"/>
          <c:max val="4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6434008"/>
        <c:crosses val="autoZero"/>
        <c:crossBetween val="between"/>
        <c:majorUnit val="1"/>
      </c:valAx>
      <c:spPr>
        <a:solidFill>
          <a:srgbClr val="D4582A">
            <a:alpha val="0"/>
          </a:srgbClr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primary teachers (&gt;5yrs experience)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Sheet1!$A$2:$A$11</c:f>
              <c:strCache>
                <c:ptCount val="10"/>
                <c:pt idx="0">
                  <c:v>Consistency of assessment</c:v>
                </c:pt>
                <c:pt idx="1">
                  <c:v>Managing classroom activities</c:v>
                </c:pt>
                <c:pt idx="2">
                  <c:v>Available resources</c:v>
                </c:pt>
                <c:pt idx="3">
                  <c:v>Using student assessment info</c:v>
                </c:pt>
                <c:pt idx="4">
                  <c:v>Teaching numeracy</c:v>
                </c:pt>
                <c:pt idx="5">
                  <c:v>Teaching literacy</c:v>
                </c:pt>
                <c:pt idx="6">
                  <c:v>Effective use of ICT</c:v>
                </c:pt>
                <c:pt idx="7">
                  <c:v>Range of backgrounds &amp; abilities</c:v>
                </c:pt>
                <c:pt idx="8">
                  <c:v>Students with disabilities</c:v>
                </c:pt>
                <c:pt idx="9">
                  <c:v>Difficult student behaviour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22.8</c:v>
                </c:pt>
                <c:pt idx="1">
                  <c:v>15</c:v>
                </c:pt>
                <c:pt idx="2">
                  <c:v>27.5</c:v>
                </c:pt>
                <c:pt idx="3">
                  <c:v>24.2</c:v>
                </c:pt>
                <c:pt idx="4">
                  <c:v>20.8</c:v>
                </c:pt>
                <c:pt idx="5">
                  <c:v>20.7</c:v>
                </c:pt>
                <c:pt idx="6">
                  <c:v>50.4</c:v>
                </c:pt>
                <c:pt idx="7">
                  <c:v>26.9</c:v>
                </c:pt>
                <c:pt idx="8">
                  <c:v>30.9</c:v>
                </c:pt>
                <c:pt idx="9">
                  <c:v>29.9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of primary teachers (&lt;5yrs experience)2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Sheet1!$A$2:$A$11</c:f>
              <c:strCache>
                <c:ptCount val="10"/>
                <c:pt idx="0">
                  <c:v>Consistency of assessment</c:v>
                </c:pt>
                <c:pt idx="1">
                  <c:v>Managing classroom activities</c:v>
                </c:pt>
                <c:pt idx="2">
                  <c:v>Available resources</c:v>
                </c:pt>
                <c:pt idx="3">
                  <c:v>Using student assessment info</c:v>
                </c:pt>
                <c:pt idx="4">
                  <c:v>Teaching numeracy</c:v>
                </c:pt>
                <c:pt idx="5">
                  <c:v>Teaching literacy</c:v>
                </c:pt>
                <c:pt idx="6">
                  <c:v>Effective use of ICT</c:v>
                </c:pt>
                <c:pt idx="7">
                  <c:v>Range of backgrounds &amp; abilities</c:v>
                </c:pt>
                <c:pt idx="8">
                  <c:v>Students with disabilities</c:v>
                </c:pt>
                <c:pt idx="9">
                  <c:v>Difficult student behaviour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27.7</c:v>
                </c:pt>
                <c:pt idx="1">
                  <c:v>27.7</c:v>
                </c:pt>
                <c:pt idx="2">
                  <c:v>31.7</c:v>
                </c:pt>
                <c:pt idx="3">
                  <c:v>33.200000000000003</c:v>
                </c:pt>
                <c:pt idx="4">
                  <c:v>33.700000000000003</c:v>
                </c:pt>
                <c:pt idx="5">
                  <c:v>35.9</c:v>
                </c:pt>
                <c:pt idx="6">
                  <c:v>38.299999999999997</c:v>
                </c:pt>
                <c:pt idx="7">
                  <c:v>40.9</c:v>
                </c:pt>
                <c:pt idx="8">
                  <c:v>43.2</c:v>
                </c:pt>
                <c:pt idx="9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6435184"/>
        <c:axId val="306435576"/>
      </c:barChart>
      <c:catAx>
        <c:axId val="3064351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000">
                <a:solidFill>
                  <a:schemeClr val="accent6"/>
                </a:solidFill>
              </a:defRPr>
            </a:pPr>
            <a:endParaRPr lang="en-US"/>
          </a:p>
        </c:txPr>
        <c:crossAx val="306435576"/>
        <c:crosses val="autoZero"/>
        <c:auto val="1"/>
        <c:lblAlgn val="ctr"/>
        <c:lblOffset val="100"/>
        <c:noMultiLvlLbl val="0"/>
      </c:catAx>
      <c:valAx>
        <c:axId val="306435576"/>
        <c:scaling>
          <c:orientation val="minMax"/>
          <c:max val="6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6435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4538865334140925E-2"/>
          <c:y val="9.0740740740740747E-2"/>
          <c:w val="0.93114203513022409"/>
          <c:h val="0.754904199475065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F68B33"/>
              </a:solidFill>
              <a:ln w="3175">
                <a:solidFill>
                  <a:schemeClr val="tx1"/>
                </a:solidFill>
              </a:ln>
            </c:spPr>
          </c:dPt>
          <c:cat>
            <c:strRef>
              <c:f>Sheet1!$A$2:$A$11</c:f>
              <c:strCache>
                <c:ptCount val="9"/>
                <c:pt idx="1">
                  <c:v>Academic     </c:v>
                </c:pt>
                <c:pt idx="2">
                  <c:v>    Behaviour</c:v>
                </c:pt>
                <c:pt idx="4">
                  <c:v>Academic     </c:v>
                </c:pt>
                <c:pt idx="5">
                  <c:v>    Behaviour</c:v>
                </c:pt>
                <c:pt idx="7">
                  <c:v>Academic     </c:v>
                </c:pt>
                <c:pt idx="8">
                  <c:v>    Behaviour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1">
                  <c:v>-6</c:v>
                </c:pt>
                <c:pt idx="2">
                  <c:v>-42</c:v>
                </c:pt>
                <c:pt idx="4">
                  <c:v>-10</c:v>
                </c:pt>
                <c:pt idx="5">
                  <c:v>-40</c:v>
                </c:pt>
                <c:pt idx="7">
                  <c:v>-9</c:v>
                </c:pt>
                <c:pt idx="8">
                  <c:v>-35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</c:dPt>
          <c:cat>
            <c:strRef>
              <c:f>Sheet1!$A$2:$A$11</c:f>
              <c:strCache>
                <c:ptCount val="9"/>
                <c:pt idx="1">
                  <c:v>Academic     </c:v>
                </c:pt>
                <c:pt idx="2">
                  <c:v>    Behaviour</c:v>
                </c:pt>
                <c:pt idx="4">
                  <c:v>Academic     </c:v>
                </c:pt>
                <c:pt idx="5">
                  <c:v>    Behaviour</c:v>
                </c:pt>
                <c:pt idx="7">
                  <c:v>Academic     </c:v>
                </c:pt>
                <c:pt idx="8">
                  <c:v>    Behaviour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1">
                  <c:v>46</c:v>
                </c:pt>
                <c:pt idx="2">
                  <c:v>7</c:v>
                </c:pt>
                <c:pt idx="4">
                  <c:v>38</c:v>
                </c:pt>
                <c:pt idx="5">
                  <c:v>12</c:v>
                </c:pt>
                <c:pt idx="7">
                  <c:v>44</c:v>
                </c:pt>
                <c:pt idx="8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06436360"/>
        <c:axId val="306436752"/>
      </c:barChart>
      <c:catAx>
        <c:axId val="30643636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6436752"/>
        <c:crosses val="autoZero"/>
        <c:auto val="1"/>
        <c:lblAlgn val="ctr"/>
        <c:lblOffset val="100"/>
        <c:noMultiLvlLbl val="0"/>
      </c:catAx>
      <c:valAx>
        <c:axId val="306436752"/>
        <c:scaling>
          <c:orientation val="minMax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6436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FBB98-5B15-4342-BDE8-8E8CB4A54C82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3F3C3734-9D2F-4872-B4CD-A95282E81BD6}">
      <dgm:prSet phldrT="[Text]" custT="1"/>
      <dgm:spPr>
        <a:xfrm>
          <a:off x="1028738" y="580903"/>
          <a:ext cx="1028738" cy="580903"/>
        </a:xfrm>
        <a:solidFill>
          <a:srgbClr val="F68B33">
            <a:hueOff val="133251"/>
            <a:satOff val="1690"/>
            <a:lumOff val="188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AU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gm:t>
    </dgm:pt>
    <dgm:pt modelId="{E129116A-E8DF-41E4-AEC3-5585D966DD54}" type="parTrans" cxnId="{223C8E5A-C1C5-47C2-8EB6-9AAA16DCB7F4}">
      <dgm:prSet/>
      <dgm:spPr/>
      <dgm:t>
        <a:bodyPr/>
        <a:lstStyle/>
        <a:p>
          <a:endParaRPr lang="en-AU" sz="1000"/>
        </a:p>
      </dgm:t>
    </dgm:pt>
    <dgm:pt modelId="{8B0CE7BA-E51A-4A64-9686-F1A439F28EB8}" type="sibTrans" cxnId="{223C8E5A-C1C5-47C2-8EB6-9AAA16DCB7F4}">
      <dgm:prSet/>
      <dgm:spPr/>
      <dgm:t>
        <a:bodyPr/>
        <a:lstStyle/>
        <a:p>
          <a:endParaRPr lang="en-AU" sz="1000"/>
        </a:p>
      </dgm:t>
    </dgm:pt>
    <dgm:pt modelId="{1836595F-6009-4004-9304-738EE37A959B}">
      <dgm:prSet phldrT="[Text]" custT="1"/>
      <dgm:spPr>
        <a:xfrm>
          <a:off x="257184" y="2323614"/>
          <a:ext cx="2571845" cy="580903"/>
        </a:xfrm>
        <a:solidFill>
          <a:srgbClr val="F68B33">
            <a:hueOff val="533004"/>
            <a:satOff val="6761"/>
            <a:lumOff val="753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AU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gm:t>
    </dgm:pt>
    <dgm:pt modelId="{E48FEC55-B7FE-4534-A897-E46019D09688}" type="parTrans" cxnId="{CE565BDC-2D0D-44A5-8D4A-1DFE3A6145AD}">
      <dgm:prSet/>
      <dgm:spPr/>
      <dgm:t>
        <a:bodyPr/>
        <a:lstStyle/>
        <a:p>
          <a:endParaRPr lang="en-AU" sz="1000"/>
        </a:p>
      </dgm:t>
    </dgm:pt>
    <dgm:pt modelId="{F944DF93-0666-4DA8-A77C-26B5E976CF40}" type="sibTrans" cxnId="{CE565BDC-2D0D-44A5-8D4A-1DFE3A6145AD}">
      <dgm:prSet/>
      <dgm:spPr/>
      <dgm:t>
        <a:bodyPr/>
        <a:lstStyle/>
        <a:p>
          <a:endParaRPr lang="en-AU" sz="1000"/>
        </a:p>
      </dgm:t>
    </dgm:pt>
    <dgm:pt modelId="{1B86E265-B027-4055-B895-3020971869CA}">
      <dgm:prSet phldrT="[Text]" custT="1"/>
      <dgm:spPr>
        <a:xfrm>
          <a:off x="0" y="2904518"/>
          <a:ext cx="3086214" cy="580903"/>
        </a:xfrm>
        <a:solidFill>
          <a:srgbClr val="F68B33">
            <a:hueOff val="666255"/>
            <a:satOff val="8451"/>
            <a:lumOff val="94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AU" sz="1000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gm:t>
    </dgm:pt>
    <dgm:pt modelId="{69C1E31A-2673-49A4-842F-FA280B0B1FE4}" type="parTrans" cxnId="{EE4B0C45-225B-4FA1-804C-4AF1CFD7D5B7}">
      <dgm:prSet/>
      <dgm:spPr/>
      <dgm:t>
        <a:bodyPr/>
        <a:lstStyle/>
        <a:p>
          <a:endParaRPr lang="en-AU" sz="1000"/>
        </a:p>
      </dgm:t>
    </dgm:pt>
    <dgm:pt modelId="{52089934-BB61-41C3-A1C7-FD36FA39FE77}" type="sibTrans" cxnId="{EE4B0C45-225B-4FA1-804C-4AF1CFD7D5B7}">
      <dgm:prSet/>
      <dgm:spPr/>
      <dgm:t>
        <a:bodyPr/>
        <a:lstStyle/>
        <a:p>
          <a:endParaRPr lang="en-AU" sz="1000"/>
        </a:p>
      </dgm:t>
    </dgm:pt>
    <dgm:pt modelId="{5C44EB3D-898C-4E27-9506-67EB92EA030D}">
      <dgm:prSet phldrT="[Text]" custT="1"/>
      <dgm:spPr>
        <a:xfrm>
          <a:off x="1285922" y="0"/>
          <a:ext cx="514369" cy="580903"/>
        </a:xfrm>
        <a:solidFill>
          <a:srgbClr val="F68B33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AU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gm:t>
    </dgm:pt>
    <dgm:pt modelId="{FB9B8F11-D1CF-4844-9F6C-040322166BBD}" type="sibTrans" cxnId="{49C1F244-194F-4151-89F2-98139D97BC53}">
      <dgm:prSet/>
      <dgm:spPr/>
      <dgm:t>
        <a:bodyPr/>
        <a:lstStyle/>
        <a:p>
          <a:endParaRPr lang="en-AU" sz="1000"/>
        </a:p>
      </dgm:t>
    </dgm:pt>
    <dgm:pt modelId="{2EDD141B-9290-4558-81B2-B2F1A6D5662E}" type="parTrans" cxnId="{49C1F244-194F-4151-89F2-98139D97BC53}">
      <dgm:prSet/>
      <dgm:spPr/>
      <dgm:t>
        <a:bodyPr/>
        <a:lstStyle/>
        <a:p>
          <a:endParaRPr lang="en-AU" sz="1000"/>
        </a:p>
      </dgm:t>
    </dgm:pt>
    <dgm:pt modelId="{ECB6BCDD-C4FB-44B4-92A2-72C8A463C212}">
      <dgm:prSet phldrT="[Text]" custT="1"/>
      <dgm:spPr>
        <a:xfrm>
          <a:off x="771553" y="1161807"/>
          <a:ext cx="1543107" cy="580903"/>
        </a:xfrm>
        <a:solidFill>
          <a:srgbClr val="F68B33">
            <a:hueOff val="266502"/>
            <a:satOff val="3380"/>
            <a:lumOff val="3765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AU" sz="1000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</a:p>
        <a:p>
          <a:endParaRPr lang="en-AU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gm:t>
    </dgm:pt>
    <dgm:pt modelId="{0D3F75A3-E8A5-4CFB-BF20-4973A5E5FC49}" type="sibTrans" cxnId="{DB46F190-8BB1-46EA-90EC-0C8E06B2A158}">
      <dgm:prSet/>
      <dgm:spPr/>
      <dgm:t>
        <a:bodyPr/>
        <a:lstStyle/>
        <a:p>
          <a:endParaRPr lang="en-AU" sz="1000"/>
        </a:p>
      </dgm:t>
    </dgm:pt>
    <dgm:pt modelId="{37F2536D-291F-4F20-8592-F46D46B4462D}" type="parTrans" cxnId="{DB46F190-8BB1-46EA-90EC-0C8E06B2A158}">
      <dgm:prSet/>
      <dgm:spPr/>
      <dgm:t>
        <a:bodyPr/>
        <a:lstStyle/>
        <a:p>
          <a:endParaRPr lang="en-AU" sz="1000"/>
        </a:p>
      </dgm:t>
    </dgm:pt>
    <dgm:pt modelId="{8BB9787D-AE3F-4C33-A3FB-51AD535F77B0}" type="pres">
      <dgm:prSet presAssocID="{0A3FBB98-5B15-4342-BDE8-8E8CB4A54C82}" presName="Name0" presStyleCnt="0">
        <dgm:presLayoutVars>
          <dgm:dir/>
          <dgm:animLvl val="lvl"/>
          <dgm:resizeHandles val="exact"/>
        </dgm:presLayoutVars>
      </dgm:prSet>
      <dgm:spPr/>
    </dgm:pt>
    <dgm:pt modelId="{A5EC7557-2FFA-4363-B2C1-7A2A1FAB921B}" type="pres">
      <dgm:prSet presAssocID="{5C44EB3D-898C-4E27-9506-67EB92EA030D}" presName="Name8" presStyleCnt="0"/>
      <dgm:spPr/>
    </dgm:pt>
    <dgm:pt modelId="{BF622270-DC46-40E1-A07A-A337371E0DAC}" type="pres">
      <dgm:prSet presAssocID="{5C44EB3D-898C-4E27-9506-67EB92EA030D}" presName="level" presStyleLbl="node1" presStyleIdx="0" presStyleCnt="5">
        <dgm:presLayoutVars>
          <dgm:chMax val="1"/>
          <dgm:bulletEnabled val="1"/>
        </dgm:presLayoutVars>
      </dgm:prSet>
      <dgm:spPr>
        <a:prstGeom prst="trapezoid">
          <a:avLst>
            <a:gd name="adj" fmla="val 50000"/>
          </a:avLst>
        </a:prstGeom>
      </dgm:spPr>
      <dgm:t>
        <a:bodyPr/>
        <a:lstStyle/>
        <a:p>
          <a:endParaRPr lang="en-AU"/>
        </a:p>
      </dgm:t>
    </dgm:pt>
    <dgm:pt modelId="{3910FEC1-B368-4730-A574-D0D64FE1D1C7}" type="pres">
      <dgm:prSet presAssocID="{5C44EB3D-898C-4E27-9506-67EB92EA030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2A309DC-DEF9-4B7C-A3C4-D319FD86259C}" type="pres">
      <dgm:prSet presAssocID="{3F3C3734-9D2F-4872-B4CD-A95282E81BD6}" presName="Name8" presStyleCnt="0"/>
      <dgm:spPr/>
    </dgm:pt>
    <dgm:pt modelId="{42C9F600-3018-45A5-A591-9BD939AC5C51}" type="pres">
      <dgm:prSet presAssocID="{3F3C3734-9D2F-4872-B4CD-A95282E81BD6}" presName="level" presStyleLbl="node1" presStyleIdx="1" presStyleCnt="5">
        <dgm:presLayoutVars>
          <dgm:chMax val="1"/>
          <dgm:bulletEnabled val="1"/>
        </dgm:presLayoutVars>
      </dgm:prSet>
      <dgm:spPr>
        <a:prstGeom prst="trapezoid">
          <a:avLst>
            <a:gd name="adj" fmla="val 44273"/>
          </a:avLst>
        </a:prstGeom>
      </dgm:spPr>
      <dgm:t>
        <a:bodyPr/>
        <a:lstStyle/>
        <a:p>
          <a:endParaRPr lang="en-AU"/>
        </a:p>
      </dgm:t>
    </dgm:pt>
    <dgm:pt modelId="{D0CACB82-3994-47B6-8F3B-8F9516185787}" type="pres">
      <dgm:prSet presAssocID="{3F3C3734-9D2F-4872-B4CD-A95282E81B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5FD470-1848-401E-BEDA-E2376F207462}" type="pres">
      <dgm:prSet presAssocID="{ECB6BCDD-C4FB-44B4-92A2-72C8A463C212}" presName="Name8" presStyleCnt="0"/>
      <dgm:spPr/>
    </dgm:pt>
    <dgm:pt modelId="{3AAC072E-848B-4259-A09B-9757D6B70D72}" type="pres">
      <dgm:prSet presAssocID="{ECB6BCDD-C4FB-44B4-92A2-72C8A463C212}" presName="level" presStyleLbl="node1" presStyleIdx="2" presStyleCnt="5">
        <dgm:presLayoutVars>
          <dgm:chMax val="1"/>
          <dgm:bulletEnabled val="1"/>
        </dgm:presLayoutVars>
      </dgm:prSet>
      <dgm:spPr>
        <a:prstGeom prst="trapezoid">
          <a:avLst>
            <a:gd name="adj" fmla="val 44273"/>
          </a:avLst>
        </a:prstGeom>
      </dgm:spPr>
      <dgm:t>
        <a:bodyPr/>
        <a:lstStyle/>
        <a:p>
          <a:endParaRPr lang="en-AU"/>
        </a:p>
      </dgm:t>
    </dgm:pt>
    <dgm:pt modelId="{0B61BF63-5EA0-4E90-A4B1-DE96CE692678}" type="pres">
      <dgm:prSet presAssocID="{ECB6BCDD-C4FB-44B4-92A2-72C8A463C21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A82273-4C28-4389-970B-3E611C6FBA73}" type="pres">
      <dgm:prSet presAssocID="{1836595F-6009-4004-9304-738EE37A959B}" presName="Name8" presStyleCnt="0"/>
      <dgm:spPr/>
    </dgm:pt>
    <dgm:pt modelId="{591A2E1C-0C5A-42A7-A17A-A9F5AE5A97E2}" type="pres">
      <dgm:prSet presAssocID="{1836595F-6009-4004-9304-738EE37A959B}" presName="level" presStyleLbl="node1" presStyleIdx="3" presStyleCnt="5">
        <dgm:presLayoutVars>
          <dgm:chMax val="1"/>
          <dgm:bulletEnabled val="1"/>
        </dgm:presLayoutVars>
      </dgm:prSet>
      <dgm:spPr>
        <a:prstGeom prst="trapezoid">
          <a:avLst>
            <a:gd name="adj" fmla="val 44273"/>
          </a:avLst>
        </a:prstGeom>
      </dgm:spPr>
      <dgm:t>
        <a:bodyPr/>
        <a:lstStyle/>
        <a:p>
          <a:endParaRPr lang="en-AU"/>
        </a:p>
      </dgm:t>
    </dgm:pt>
    <dgm:pt modelId="{3595D1E8-7461-4E5C-9713-F1F74339E8AE}" type="pres">
      <dgm:prSet presAssocID="{1836595F-6009-4004-9304-738EE37A959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3591BD3-4828-4C0F-BB29-8DE19078CFA4}" type="pres">
      <dgm:prSet presAssocID="{1B86E265-B027-4055-B895-3020971869CA}" presName="Name8" presStyleCnt="0"/>
      <dgm:spPr/>
    </dgm:pt>
    <dgm:pt modelId="{C3749D4F-2837-4BFD-BDE3-D55E345DCB2F}" type="pres">
      <dgm:prSet presAssocID="{1B86E265-B027-4055-B895-3020971869CA}" presName="level" presStyleLbl="node1" presStyleIdx="4" presStyleCnt="5">
        <dgm:presLayoutVars>
          <dgm:chMax val="1"/>
          <dgm:bulletEnabled val="1"/>
        </dgm:presLayoutVars>
      </dgm:prSet>
      <dgm:spPr>
        <a:prstGeom prst="trapezoid">
          <a:avLst>
            <a:gd name="adj" fmla="val 44273"/>
          </a:avLst>
        </a:prstGeom>
      </dgm:spPr>
      <dgm:t>
        <a:bodyPr/>
        <a:lstStyle/>
        <a:p>
          <a:endParaRPr lang="en-AU"/>
        </a:p>
      </dgm:t>
    </dgm:pt>
    <dgm:pt modelId="{6F80E90A-BA76-48DD-A2E4-1F44199CA7AC}" type="pres">
      <dgm:prSet presAssocID="{1B86E265-B027-4055-B895-3020971869C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52CDE60-1400-47C5-A4C3-9E3DCA5632C9}" type="presOf" srcId="{ECB6BCDD-C4FB-44B4-92A2-72C8A463C212}" destId="{3AAC072E-848B-4259-A09B-9757D6B70D72}" srcOrd="0" destOrd="0" presId="urn:microsoft.com/office/officeart/2005/8/layout/pyramid1"/>
    <dgm:cxn modelId="{C5D2DB6F-A8FA-4090-97F7-8F1AB483F11D}" type="presOf" srcId="{5C44EB3D-898C-4E27-9506-67EB92EA030D}" destId="{3910FEC1-B368-4730-A574-D0D64FE1D1C7}" srcOrd="1" destOrd="0" presId="urn:microsoft.com/office/officeart/2005/8/layout/pyramid1"/>
    <dgm:cxn modelId="{262E8B71-626A-48DD-9649-367450C1A24E}" type="presOf" srcId="{1836595F-6009-4004-9304-738EE37A959B}" destId="{591A2E1C-0C5A-42A7-A17A-A9F5AE5A97E2}" srcOrd="0" destOrd="0" presId="urn:microsoft.com/office/officeart/2005/8/layout/pyramid1"/>
    <dgm:cxn modelId="{170A898C-919A-4154-AF52-2AC87E1A79B1}" type="presOf" srcId="{5C44EB3D-898C-4E27-9506-67EB92EA030D}" destId="{BF622270-DC46-40E1-A07A-A337371E0DAC}" srcOrd="0" destOrd="0" presId="urn:microsoft.com/office/officeart/2005/8/layout/pyramid1"/>
    <dgm:cxn modelId="{88AD5EB1-6932-4A93-8B55-3AA599046C40}" type="presOf" srcId="{ECB6BCDD-C4FB-44B4-92A2-72C8A463C212}" destId="{0B61BF63-5EA0-4E90-A4B1-DE96CE692678}" srcOrd="1" destOrd="0" presId="urn:microsoft.com/office/officeart/2005/8/layout/pyramid1"/>
    <dgm:cxn modelId="{CE565BDC-2D0D-44A5-8D4A-1DFE3A6145AD}" srcId="{0A3FBB98-5B15-4342-BDE8-8E8CB4A54C82}" destId="{1836595F-6009-4004-9304-738EE37A959B}" srcOrd="3" destOrd="0" parTransId="{E48FEC55-B7FE-4534-A897-E46019D09688}" sibTransId="{F944DF93-0666-4DA8-A77C-26B5E976CF40}"/>
    <dgm:cxn modelId="{6B0BCCD7-5165-49D7-B153-50DA106B5F17}" type="presOf" srcId="{1B86E265-B027-4055-B895-3020971869CA}" destId="{C3749D4F-2837-4BFD-BDE3-D55E345DCB2F}" srcOrd="0" destOrd="0" presId="urn:microsoft.com/office/officeart/2005/8/layout/pyramid1"/>
    <dgm:cxn modelId="{2CBF20C6-7789-4ADC-B29D-3E9EB48CF32B}" type="presOf" srcId="{0A3FBB98-5B15-4342-BDE8-8E8CB4A54C82}" destId="{8BB9787D-AE3F-4C33-A3FB-51AD535F77B0}" srcOrd="0" destOrd="0" presId="urn:microsoft.com/office/officeart/2005/8/layout/pyramid1"/>
    <dgm:cxn modelId="{49C1F244-194F-4151-89F2-98139D97BC53}" srcId="{0A3FBB98-5B15-4342-BDE8-8E8CB4A54C82}" destId="{5C44EB3D-898C-4E27-9506-67EB92EA030D}" srcOrd="0" destOrd="0" parTransId="{2EDD141B-9290-4558-81B2-B2F1A6D5662E}" sibTransId="{FB9B8F11-D1CF-4844-9F6C-040322166BBD}"/>
    <dgm:cxn modelId="{4706B018-AF42-4E2D-ACD9-8495217BA0F5}" type="presOf" srcId="{1836595F-6009-4004-9304-738EE37A959B}" destId="{3595D1E8-7461-4E5C-9713-F1F74339E8AE}" srcOrd="1" destOrd="0" presId="urn:microsoft.com/office/officeart/2005/8/layout/pyramid1"/>
    <dgm:cxn modelId="{EE4B0C45-225B-4FA1-804C-4AF1CFD7D5B7}" srcId="{0A3FBB98-5B15-4342-BDE8-8E8CB4A54C82}" destId="{1B86E265-B027-4055-B895-3020971869CA}" srcOrd="4" destOrd="0" parTransId="{69C1E31A-2673-49A4-842F-FA280B0B1FE4}" sibTransId="{52089934-BB61-41C3-A1C7-FD36FA39FE77}"/>
    <dgm:cxn modelId="{223C8E5A-C1C5-47C2-8EB6-9AAA16DCB7F4}" srcId="{0A3FBB98-5B15-4342-BDE8-8E8CB4A54C82}" destId="{3F3C3734-9D2F-4872-B4CD-A95282E81BD6}" srcOrd="1" destOrd="0" parTransId="{E129116A-E8DF-41E4-AEC3-5585D966DD54}" sibTransId="{8B0CE7BA-E51A-4A64-9686-F1A439F28EB8}"/>
    <dgm:cxn modelId="{9ADE8E3A-AB2A-469B-B9CF-4E7ACDACC2C4}" type="presOf" srcId="{3F3C3734-9D2F-4872-B4CD-A95282E81BD6}" destId="{D0CACB82-3994-47B6-8F3B-8F9516185787}" srcOrd="1" destOrd="0" presId="urn:microsoft.com/office/officeart/2005/8/layout/pyramid1"/>
    <dgm:cxn modelId="{49BBC153-EE6A-4362-B019-98B7D3FC93B0}" type="presOf" srcId="{3F3C3734-9D2F-4872-B4CD-A95282E81BD6}" destId="{42C9F600-3018-45A5-A591-9BD939AC5C51}" srcOrd="0" destOrd="0" presId="urn:microsoft.com/office/officeart/2005/8/layout/pyramid1"/>
    <dgm:cxn modelId="{DB46F190-8BB1-46EA-90EC-0C8E06B2A158}" srcId="{0A3FBB98-5B15-4342-BDE8-8E8CB4A54C82}" destId="{ECB6BCDD-C4FB-44B4-92A2-72C8A463C212}" srcOrd="2" destOrd="0" parTransId="{37F2536D-291F-4F20-8592-F46D46B4462D}" sibTransId="{0D3F75A3-E8A5-4CFB-BF20-4973A5E5FC49}"/>
    <dgm:cxn modelId="{62DB8AE2-682D-4876-9BF8-CD57E7B9491B}" type="presOf" srcId="{1B86E265-B027-4055-B895-3020971869CA}" destId="{6F80E90A-BA76-48DD-A2E4-1F44199CA7AC}" srcOrd="1" destOrd="0" presId="urn:microsoft.com/office/officeart/2005/8/layout/pyramid1"/>
    <dgm:cxn modelId="{9BC3D19C-3329-47C9-8A17-43D8AF44B482}" type="presParOf" srcId="{8BB9787D-AE3F-4C33-A3FB-51AD535F77B0}" destId="{A5EC7557-2FFA-4363-B2C1-7A2A1FAB921B}" srcOrd="0" destOrd="0" presId="urn:microsoft.com/office/officeart/2005/8/layout/pyramid1"/>
    <dgm:cxn modelId="{52AAD8E3-DC32-40D1-AD69-98CCF5E8DF94}" type="presParOf" srcId="{A5EC7557-2FFA-4363-B2C1-7A2A1FAB921B}" destId="{BF622270-DC46-40E1-A07A-A337371E0DAC}" srcOrd="0" destOrd="0" presId="urn:microsoft.com/office/officeart/2005/8/layout/pyramid1"/>
    <dgm:cxn modelId="{DC842F99-0355-48D6-9A0A-5E6DF4C5342F}" type="presParOf" srcId="{A5EC7557-2FFA-4363-B2C1-7A2A1FAB921B}" destId="{3910FEC1-B368-4730-A574-D0D64FE1D1C7}" srcOrd="1" destOrd="0" presId="urn:microsoft.com/office/officeart/2005/8/layout/pyramid1"/>
    <dgm:cxn modelId="{1812B4E4-E52F-4C70-A38D-9B9777E97F80}" type="presParOf" srcId="{8BB9787D-AE3F-4C33-A3FB-51AD535F77B0}" destId="{52A309DC-DEF9-4B7C-A3C4-D319FD86259C}" srcOrd="1" destOrd="0" presId="urn:microsoft.com/office/officeart/2005/8/layout/pyramid1"/>
    <dgm:cxn modelId="{DD646953-B91E-49E8-881D-C656D43D2347}" type="presParOf" srcId="{52A309DC-DEF9-4B7C-A3C4-D319FD86259C}" destId="{42C9F600-3018-45A5-A591-9BD939AC5C51}" srcOrd="0" destOrd="0" presId="urn:microsoft.com/office/officeart/2005/8/layout/pyramid1"/>
    <dgm:cxn modelId="{5C6D3F2F-79DF-442F-8BDC-FB6FB097E394}" type="presParOf" srcId="{52A309DC-DEF9-4B7C-A3C4-D319FD86259C}" destId="{D0CACB82-3994-47B6-8F3B-8F9516185787}" srcOrd="1" destOrd="0" presId="urn:microsoft.com/office/officeart/2005/8/layout/pyramid1"/>
    <dgm:cxn modelId="{54AF4870-538B-4C70-8990-1B6D9E832D04}" type="presParOf" srcId="{8BB9787D-AE3F-4C33-A3FB-51AD535F77B0}" destId="{7D5FD470-1848-401E-BEDA-E2376F207462}" srcOrd="2" destOrd="0" presId="urn:microsoft.com/office/officeart/2005/8/layout/pyramid1"/>
    <dgm:cxn modelId="{06249569-75C0-4F55-A270-C5BBA3909227}" type="presParOf" srcId="{7D5FD470-1848-401E-BEDA-E2376F207462}" destId="{3AAC072E-848B-4259-A09B-9757D6B70D72}" srcOrd="0" destOrd="0" presId="urn:microsoft.com/office/officeart/2005/8/layout/pyramid1"/>
    <dgm:cxn modelId="{B1292181-705C-4548-B445-F3843ED6396B}" type="presParOf" srcId="{7D5FD470-1848-401E-BEDA-E2376F207462}" destId="{0B61BF63-5EA0-4E90-A4B1-DE96CE692678}" srcOrd="1" destOrd="0" presId="urn:microsoft.com/office/officeart/2005/8/layout/pyramid1"/>
    <dgm:cxn modelId="{B5DDEB33-C758-445A-9DC3-8C7C2C0F53BC}" type="presParOf" srcId="{8BB9787D-AE3F-4C33-A3FB-51AD535F77B0}" destId="{8EA82273-4C28-4389-970B-3E611C6FBA73}" srcOrd="3" destOrd="0" presId="urn:microsoft.com/office/officeart/2005/8/layout/pyramid1"/>
    <dgm:cxn modelId="{9BADC4D4-00F5-4533-AF85-83556DE74B63}" type="presParOf" srcId="{8EA82273-4C28-4389-970B-3E611C6FBA73}" destId="{591A2E1C-0C5A-42A7-A17A-A9F5AE5A97E2}" srcOrd="0" destOrd="0" presId="urn:microsoft.com/office/officeart/2005/8/layout/pyramid1"/>
    <dgm:cxn modelId="{7DF69478-27AA-4390-A4BB-9D760DF97D3F}" type="presParOf" srcId="{8EA82273-4C28-4389-970B-3E611C6FBA73}" destId="{3595D1E8-7461-4E5C-9713-F1F74339E8AE}" srcOrd="1" destOrd="0" presId="urn:microsoft.com/office/officeart/2005/8/layout/pyramid1"/>
    <dgm:cxn modelId="{CC530F56-A2F2-41A7-8B1C-BA3407362757}" type="presParOf" srcId="{8BB9787D-AE3F-4C33-A3FB-51AD535F77B0}" destId="{E3591BD3-4828-4C0F-BB29-8DE19078CFA4}" srcOrd="4" destOrd="0" presId="urn:microsoft.com/office/officeart/2005/8/layout/pyramid1"/>
    <dgm:cxn modelId="{51B1D2EA-6D07-4331-88DC-D6272E1E723B}" type="presParOf" srcId="{E3591BD3-4828-4C0F-BB29-8DE19078CFA4}" destId="{C3749D4F-2837-4BFD-BDE3-D55E345DCB2F}" srcOrd="0" destOrd="0" presId="urn:microsoft.com/office/officeart/2005/8/layout/pyramid1"/>
    <dgm:cxn modelId="{976D04D1-A05C-4EB9-B747-68041AA21DCC}" type="presParOf" srcId="{E3591BD3-4828-4C0F-BB29-8DE19078CFA4}" destId="{6F80E90A-BA76-48DD-A2E4-1F44199CA7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66B9B-E3B3-41B3-9941-89B0E378827F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AU"/>
        </a:p>
      </dgm:t>
    </dgm:pt>
    <dgm:pt modelId="{5F472F17-8AAC-43FA-A2B8-DF83F9F689BF}">
      <dgm:prSet phldrT="[Text]" custT="1"/>
      <dgm:spPr>
        <a:ln w="50800">
          <a:solidFill>
            <a:schemeClr val="accent2"/>
          </a:solidFill>
        </a:ln>
      </dgm:spPr>
      <dgm:t>
        <a:bodyPr/>
        <a:lstStyle/>
        <a:p>
          <a:r>
            <a:rPr lang="en-AU" sz="2200" b="1" dirty="0" smtClean="0"/>
            <a:t>1. </a:t>
          </a:r>
          <a:r>
            <a:rPr lang="en-AU" sz="2200" dirty="0" smtClean="0"/>
            <a:t>Know your students</a:t>
          </a:r>
          <a:endParaRPr lang="en-AU" sz="2200" dirty="0"/>
        </a:p>
      </dgm:t>
    </dgm:pt>
    <dgm:pt modelId="{08D987A2-3565-4388-966B-572F542AEB2A}" type="parTrans" cxnId="{FF3B6DD4-0208-48ED-82FD-2A0A3D38D424}">
      <dgm:prSet/>
      <dgm:spPr/>
      <dgm:t>
        <a:bodyPr/>
        <a:lstStyle/>
        <a:p>
          <a:endParaRPr lang="en-AU" sz="2200"/>
        </a:p>
      </dgm:t>
    </dgm:pt>
    <dgm:pt modelId="{EA0D24C4-BB22-401D-A8F0-6E35C89DE7AD}" type="sibTrans" cxnId="{FF3B6DD4-0208-48ED-82FD-2A0A3D38D424}">
      <dgm:prSet/>
      <dgm:spPr>
        <a:ln w="50800">
          <a:solidFill>
            <a:schemeClr val="accent2"/>
          </a:solidFill>
        </a:ln>
      </dgm:spPr>
      <dgm:t>
        <a:bodyPr/>
        <a:lstStyle/>
        <a:p>
          <a:endParaRPr lang="en-AU" sz="2200"/>
        </a:p>
      </dgm:t>
    </dgm:pt>
    <dgm:pt modelId="{0BB6E752-927F-46FF-A470-3A93060D12C3}">
      <dgm:prSet phldrT="[Text]" custT="1"/>
      <dgm:spPr>
        <a:ln w="50800">
          <a:solidFill>
            <a:schemeClr val="accent2"/>
          </a:solidFill>
        </a:ln>
      </dgm:spPr>
      <dgm:t>
        <a:bodyPr/>
        <a:lstStyle/>
        <a:p>
          <a:r>
            <a:rPr lang="en-AU" sz="2200" b="1" dirty="0" smtClean="0"/>
            <a:t>2. </a:t>
          </a:r>
          <a:r>
            <a:rPr lang="en-AU" sz="2200" dirty="0" smtClean="0"/>
            <a:t>Proactively manage the environment</a:t>
          </a:r>
          <a:endParaRPr lang="en-AU" sz="2200" dirty="0"/>
        </a:p>
      </dgm:t>
    </dgm:pt>
    <dgm:pt modelId="{2D67429E-4F4C-4DE6-8A76-6F5FC4CCAD21}" type="parTrans" cxnId="{28C1C941-E23F-4E60-92D7-1B42CBAFE610}">
      <dgm:prSet/>
      <dgm:spPr/>
      <dgm:t>
        <a:bodyPr/>
        <a:lstStyle/>
        <a:p>
          <a:endParaRPr lang="en-AU" sz="2200"/>
        </a:p>
      </dgm:t>
    </dgm:pt>
    <dgm:pt modelId="{189316C9-1D79-4F7F-9A53-0F71AEE16E05}" type="sibTrans" cxnId="{28C1C941-E23F-4E60-92D7-1B42CBAFE610}">
      <dgm:prSet/>
      <dgm:spPr>
        <a:ln w="50800">
          <a:solidFill>
            <a:schemeClr val="accent2"/>
          </a:solidFill>
        </a:ln>
      </dgm:spPr>
      <dgm:t>
        <a:bodyPr/>
        <a:lstStyle/>
        <a:p>
          <a:endParaRPr lang="en-AU" sz="2200"/>
        </a:p>
      </dgm:t>
    </dgm:pt>
    <dgm:pt modelId="{C8239A7F-AC3A-4B5D-991F-0DC01F9370A8}">
      <dgm:prSet phldrT="[Text]" custT="1"/>
      <dgm:spPr>
        <a:ln w="50800">
          <a:solidFill>
            <a:schemeClr val="accent2"/>
          </a:solidFill>
        </a:ln>
      </dgm:spPr>
      <dgm:t>
        <a:bodyPr/>
        <a:lstStyle/>
        <a:p>
          <a:r>
            <a:rPr lang="en-AU" sz="2200" b="1" dirty="0" smtClean="0"/>
            <a:t>3. </a:t>
          </a:r>
          <a:r>
            <a:rPr lang="en-AU" sz="2200" dirty="0" smtClean="0"/>
            <a:t>Model &amp; reinforce good behaviour</a:t>
          </a:r>
          <a:endParaRPr lang="en-AU" sz="2200" dirty="0"/>
        </a:p>
      </dgm:t>
    </dgm:pt>
    <dgm:pt modelId="{C60C7CBD-5F3A-40E8-9C3F-7FE336F22BBB}" type="parTrans" cxnId="{5AE339EB-07E6-44E1-AB40-D8DCFF71BCAF}">
      <dgm:prSet/>
      <dgm:spPr/>
      <dgm:t>
        <a:bodyPr/>
        <a:lstStyle/>
        <a:p>
          <a:endParaRPr lang="en-AU" sz="2200"/>
        </a:p>
      </dgm:t>
    </dgm:pt>
    <dgm:pt modelId="{9BC0EDB7-FCA7-4C64-BAEF-F61C6323920F}" type="sibTrans" cxnId="{5AE339EB-07E6-44E1-AB40-D8DCFF71BCAF}">
      <dgm:prSet/>
      <dgm:spPr>
        <a:ln w="50800">
          <a:solidFill>
            <a:schemeClr val="accent2"/>
          </a:solidFill>
        </a:ln>
      </dgm:spPr>
      <dgm:t>
        <a:bodyPr/>
        <a:lstStyle/>
        <a:p>
          <a:endParaRPr lang="en-AU" sz="2200"/>
        </a:p>
      </dgm:t>
    </dgm:pt>
    <dgm:pt modelId="{77BF499F-DD96-459C-8507-9FEF9C260CA9}">
      <dgm:prSet phldrT="[Text]" custT="1"/>
      <dgm:spPr>
        <a:ln w="50800">
          <a:solidFill>
            <a:schemeClr val="accent2"/>
          </a:solidFill>
        </a:ln>
      </dgm:spPr>
      <dgm:t>
        <a:bodyPr/>
        <a:lstStyle/>
        <a:p>
          <a:r>
            <a:rPr lang="en-AU" sz="2200" b="1" dirty="0" smtClean="0"/>
            <a:t>4. </a:t>
          </a:r>
          <a:r>
            <a:rPr lang="en-AU" sz="2200" dirty="0" smtClean="0"/>
            <a:t>Collaborate</a:t>
          </a:r>
          <a:endParaRPr lang="en-AU" sz="2200" dirty="0"/>
        </a:p>
      </dgm:t>
    </dgm:pt>
    <dgm:pt modelId="{AF29AC1E-0913-48AA-86D8-2F98E36ABCF5}" type="parTrans" cxnId="{E4DDB878-458A-4D72-A58D-56BF6B930965}">
      <dgm:prSet/>
      <dgm:spPr/>
      <dgm:t>
        <a:bodyPr/>
        <a:lstStyle/>
        <a:p>
          <a:endParaRPr lang="en-AU" sz="2200"/>
        </a:p>
      </dgm:t>
    </dgm:pt>
    <dgm:pt modelId="{8D4D4063-B362-4C18-977C-BF2C12562F82}" type="sibTrans" cxnId="{E4DDB878-458A-4D72-A58D-56BF6B930965}">
      <dgm:prSet/>
      <dgm:spPr>
        <a:ln w="50800">
          <a:solidFill>
            <a:schemeClr val="accent2"/>
          </a:solidFill>
        </a:ln>
      </dgm:spPr>
      <dgm:t>
        <a:bodyPr/>
        <a:lstStyle/>
        <a:p>
          <a:endParaRPr lang="en-AU" sz="2200"/>
        </a:p>
      </dgm:t>
    </dgm:pt>
    <dgm:pt modelId="{0E0C7E27-718E-4AC2-8953-969991E477E6}" type="pres">
      <dgm:prSet presAssocID="{51F66B9B-E3B3-41B3-9941-89B0E378827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F633F084-270C-4BA4-9209-157BDCD4156D}" type="pres">
      <dgm:prSet presAssocID="{5F472F17-8AAC-43FA-A2B8-DF83F9F689B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4DE1871-8B78-4129-914B-E9A4F423B21A}" type="pres">
      <dgm:prSet presAssocID="{5F472F17-8AAC-43FA-A2B8-DF83F9F689BF}" presName="spNode" presStyleCnt="0"/>
      <dgm:spPr/>
    </dgm:pt>
    <dgm:pt modelId="{C904E9C7-B8D3-4ED9-AA73-5C492B9FD7CA}" type="pres">
      <dgm:prSet presAssocID="{EA0D24C4-BB22-401D-A8F0-6E35C89DE7AD}" presName="sibTrans" presStyleLbl="sibTrans1D1" presStyleIdx="0" presStyleCnt="4"/>
      <dgm:spPr/>
      <dgm:t>
        <a:bodyPr/>
        <a:lstStyle/>
        <a:p>
          <a:endParaRPr lang="en-AU"/>
        </a:p>
      </dgm:t>
    </dgm:pt>
    <dgm:pt modelId="{79888CED-A0AA-453E-9113-DD53BD41E40E}" type="pres">
      <dgm:prSet presAssocID="{0BB6E752-927F-46FF-A470-3A93060D12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F866B12-7848-44F6-8A79-2AAAB43C1DFA}" type="pres">
      <dgm:prSet presAssocID="{0BB6E752-927F-46FF-A470-3A93060D12C3}" presName="spNode" presStyleCnt="0"/>
      <dgm:spPr/>
    </dgm:pt>
    <dgm:pt modelId="{9A14670D-DD31-47E8-A637-D56A3ADD3FDA}" type="pres">
      <dgm:prSet presAssocID="{189316C9-1D79-4F7F-9A53-0F71AEE16E05}" presName="sibTrans" presStyleLbl="sibTrans1D1" presStyleIdx="1" presStyleCnt="4"/>
      <dgm:spPr/>
      <dgm:t>
        <a:bodyPr/>
        <a:lstStyle/>
        <a:p>
          <a:endParaRPr lang="en-AU"/>
        </a:p>
      </dgm:t>
    </dgm:pt>
    <dgm:pt modelId="{A5D57E88-776E-4F58-A1C4-966FB6C16ED9}" type="pres">
      <dgm:prSet presAssocID="{C8239A7F-AC3A-4B5D-991F-0DC01F9370A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52E9632-61C0-47C7-B391-DE9C7D7CC32D}" type="pres">
      <dgm:prSet presAssocID="{C8239A7F-AC3A-4B5D-991F-0DC01F9370A8}" presName="spNode" presStyleCnt="0"/>
      <dgm:spPr/>
    </dgm:pt>
    <dgm:pt modelId="{63F9D51A-5C66-4276-890C-107603E75CFA}" type="pres">
      <dgm:prSet presAssocID="{9BC0EDB7-FCA7-4C64-BAEF-F61C6323920F}" presName="sibTrans" presStyleLbl="sibTrans1D1" presStyleIdx="2" presStyleCnt="4"/>
      <dgm:spPr/>
      <dgm:t>
        <a:bodyPr/>
        <a:lstStyle/>
        <a:p>
          <a:endParaRPr lang="en-AU"/>
        </a:p>
      </dgm:t>
    </dgm:pt>
    <dgm:pt modelId="{37B89596-80BD-4CFB-AA26-DDCDF175B6DF}" type="pres">
      <dgm:prSet presAssocID="{77BF499F-DD96-459C-8507-9FEF9C260C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7D50BC5-1F9C-4489-A255-975250DAC55B}" type="pres">
      <dgm:prSet presAssocID="{77BF499F-DD96-459C-8507-9FEF9C260CA9}" presName="spNode" presStyleCnt="0"/>
      <dgm:spPr/>
    </dgm:pt>
    <dgm:pt modelId="{5D8FD901-913B-4337-B14E-85110E924D32}" type="pres">
      <dgm:prSet presAssocID="{8D4D4063-B362-4C18-977C-BF2C12562F82}" presName="sibTrans" presStyleLbl="sibTrans1D1" presStyleIdx="3" presStyleCnt="4"/>
      <dgm:spPr/>
      <dgm:t>
        <a:bodyPr/>
        <a:lstStyle/>
        <a:p>
          <a:endParaRPr lang="en-AU"/>
        </a:p>
      </dgm:t>
    </dgm:pt>
  </dgm:ptLst>
  <dgm:cxnLst>
    <dgm:cxn modelId="{F4077741-A3C4-4B57-B746-2B3E54B95BAF}" type="presOf" srcId="{EA0D24C4-BB22-401D-A8F0-6E35C89DE7AD}" destId="{C904E9C7-B8D3-4ED9-AA73-5C492B9FD7CA}" srcOrd="0" destOrd="0" presId="urn:microsoft.com/office/officeart/2005/8/layout/cycle5"/>
    <dgm:cxn modelId="{5AE339EB-07E6-44E1-AB40-D8DCFF71BCAF}" srcId="{51F66B9B-E3B3-41B3-9941-89B0E378827F}" destId="{C8239A7F-AC3A-4B5D-991F-0DC01F9370A8}" srcOrd="2" destOrd="0" parTransId="{C60C7CBD-5F3A-40E8-9C3F-7FE336F22BBB}" sibTransId="{9BC0EDB7-FCA7-4C64-BAEF-F61C6323920F}"/>
    <dgm:cxn modelId="{E4DDB878-458A-4D72-A58D-56BF6B930965}" srcId="{51F66B9B-E3B3-41B3-9941-89B0E378827F}" destId="{77BF499F-DD96-459C-8507-9FEF9C260CA9}" srcOrd="3" destOrd="0" parTransId="{AF29AC1E-0913-48AA-86D8-2F98E36ABCF5}" sibTransId="{8D4D4063-B362-4C18-977C-BF2C12562F82}"/>
    <dgm:cxn modelId="{BBB3E669-4836-491B-B91F-DFA29B5A09DF}" type="presOf" srcId="{0BB6E752-927F-46FF-A470-3A93060D12C3}" destId="{79888CED-A0AA-453E-9113-DD53BD41E40E}" srcOrd="0" destOrd="0" presId="urn:microsoft.com/office/officeart/2005/8/layout/cycle5"/>
    <dgm:cxn modelId="{FF3B6DD4-0208-48ED-82FD-2A0A3D38D424}" srcId="{51F66B9B-E3B3-41B3-9941-89B0E378827F}" destId="{5F472F17-8AAC-43FA-A2B8-DF83F9F689BF}" srcOrd="0" destOrd="0" parTransId="{08D987A2-3565-4388-966B-572F542AEB2A}" sibTransId="{EA0D24C4-BB22-401D-A8F0-6E35C89DE7AD}"/>
    <dgm:cxn modelId="{A59D5E61-B7E3-4542-A30C-A8376EBFB12F}" type="presOf" srcId="{189316C9-1D79-4F7F-9A53-0F71AEE16E05}" destId="{9A14670D-DD31-47E8-A637-D56A3ADD3FDA}" srcOrd="0" destOrd="0" presId="urn:microsoft.com/office/officeart/2005/8/layout/cycle5"/>
    <dgm:cxn modelId="{5D4568C4-5438-4084-ACD4-6D7E90667CC8}" type="presOf" srcId="{C8239A7F-AC3A-4B5D-991F-0DC01F9370A8}" destId="{A5D57E88-776E-4F58-A1C4-966FB6C16ED9}" srcOrd="0" destOrd="0" presId="urn:microsoft.com/office/officeart/2005/8/layout/cycle5"/>
    <dgm:cxn modelId="{28C1C941-E23F-4E60-92D7-1B42CBAFE610}" srcId="{51F66B9B-E3B3-41B3-9941-89B0E378827F}" destId="{0BB6E752-927F-46FF-A470-3A93060D12C3}" srcOrd="1" destOrd="0" parTransId="{2D67429E-4F4C-4DE6-8A76-6F5FC4CCAD21}" sibTransId="{189316C9-1D79-4F7F-9A53-0F71AEE16E05}"/>
    <dgm:cxn modelId="{8D65445B-688C-4225-9381-713FD902BC84}" type="presOf" srcId="{9BC0EDB7-FCA7-4C64-BAEF-F61C6323920F}" destId="{63F9D51A-5C66-4276-890C-107603E75CFA}" srcOrd="0" destOrd="0" presId="urn:microsoft.com/office/officeart/2005/8/layout/cycle5"/>
    <dgm:cxn modelId="{4EA7A4F2-D9A0-4259-9CB0-0C3BCDD49DDA}" type="presOf" srcId="{8D4D4063-B362-4C18-977C-BF2C12562F82}" destId="{5D8FD901-913B-4337-B14E-85110E924D32}" srcOrd="0" destOrd="0" presId="urn:microsoft.com/office/officeart/2005/8/layout/cycle5"/>
    <dgm:cxn modelId="{386B24B3-A041-4091-9765-584654CA1C13}" type="presOf" srcId="{51F66B9B-E3B3-41B3-9941-89B0E378827F}" destId="{0E0C7E27-718E-4AC2-8953-969991E477E6}" srcOrd="0" destOrd="0" presId="urn:microsoft.com/office/officeart/2005/8/layout/cycle5"/>
    <dgm:cxn modelId="{085FB7B0-D79F-4D27-943B-90F37774C1D4}" type="presOf" srcId="{5F472F17-8AAC-43FA-A2B8-DF83F9F689BF}" destId="{F633F084-270C-4BA4-9209-157BDCD4156D}" srcOrd="0" destOrd="0" presId="urn:microsoft.com/office/officeart/2005/8/layout/cycle5"/>
    <dgm:cxn modelId="{1F73C5D7-9A2E-4C8C-AD51-817ACC6CFFB3}" type="presOf" srcId="{77BF499F-DD96-459C-8507-9FEF9C260CA9}" destId="{37B89596-80BD-4CFB-AA26-DDCDF175B6DF}" srcOrd="0" destOrd="0" presId="urn:microsoft.com/office/officeart/2005/8/layout/cycle5"/>
    <dgm:cxn modelId="{2A65A0B7-8341-4EAC-A648-06E702455E5A}" type="presParOf" srcId="{0E0C7E27-718E-4AC2-8953-969991E477E6}" destId="{F633F084-270C-4BA4-9209-157BDCD4156D}" srcOrd="0" destOrd="0" presId="urn:microsoft.com/office/officeart/2005/8/layout/cycle5"/>
    <dgm:cxn modelId="{FA4615ED-3FE3-416D-A63E-88146CEE25F1}" type="presParOf" srcId="{0E0C7E27-718E-4AC2-8953-969991E477E6}" destId="{84DE1871-8B78-4129-914B-E9A4F423B21A}" srcOrd="1" destOrd="0" presId="urn:microsoft.com/office/officeart/2005/8/layout/cycle5"/>
    <dgm:cxn modelId="{31C55192-E5EB-4FC7-8455-49B21DDF9639}" type="presParOf" srcId="{0E0C7E27-718E-4AC2-8953-969991E477E6}" destId="{C904E9C7-B8D3-4ED9-AA73-5C492B9FD7CA}" srcOrd="2" destOrd="0" presId="urn:microsoft.com/office/officeart/2005/8/layout/cycle5"/>
    <dgm:cxn modelId="{94A8D019-C7AE-440B-8DC8-1A055D0B39AB}" type="presParOf" srcId="{0E0C7E27-718E-4AC2-8953-969991E477E6}" destId="{79888CED-A0AA-453E-9113-DD53BD41E40E}" srcOrd="3" destOrd="0" presId="urn:microsoft.com/office/officeart/2005/8/layout/cycle5"/>
    <dgm:cxn modelId="{46979610-D78B-41F1-BB36-78E450A93470}" type="presParOf" srcId="{0E0C7E27-718E-4AC2-8953-969991E477E6}" destId="{8F866B12-7848-44F6-8A79-2AAAB43C1DFA}" srcOrd="4" destOrd="0" presId="urn:microsoft.com/office/officeart/2005/8/layout/cycle5"/>
    <dgm:cxn modelId="{F65EDBA2-A9AD-499C-BA02-3B40346B1C27}" type="presParOf" srcId="{0E0C7E27-718E-4AC2-8953-969991E477E6}" destId="{9A14670D-DD31-47E8-A637-D56A3ADD3FDA}" srcOrd="5" destOrd="0" presId="urn:microsoft.com/office/officeart/2005/8/layout/cycle5"/>
    <dgm:cxn modelId="{798A2719-657F-426A-A099-9EF3B1D6DD2F}" type="presParOf" srcId="{0E0C7E27-718E-4AC2-8953-969991E477E6}" destId="{A5D57E88-776E-4F58-A1C4-966FB6C16ED9}" srcOrd="6" destOrd="0" presId="urn:microsoft.com/office/officeart/2005/8/layout/cycle5"/>
    <dgm:cxn modelId="{23AE830D-7674-4211-8F06-B406CC8FA62D}" type="presParOf" srcId="{0E0C7E27-718E-4AC2-8953-969991E477E6}" destId="{E52E9632-61C0-47C7-B391-DE9C7D7CC32D}" srcOrd="7" destOrd="0" presId="urn:microsoft.com/office/officeart/2005/8/layout/cycle5"/>
    <dgm:cxn modelId="{DE6AEEED-94E0-4C91-9B41-CD516FC19BAE}" type="presParOf" srcId="{0E0C7E27-718E-4AC2-8953-969991E477E6}" destId="{63F9D51A-5C66-4276-890C-107603E75CFA}" srcOrd="8" destOrd="0" presId="urn:microsoft.com/office/officeart/2005/8/layout/cycle5"/>
    <dgm:cxn modelId="{A5842636-AC75-46E8-AFDA-11A9C5E2866F}" type="presParOf" srcId="{0E0C7E27-718E-4AC2-8953-969991E477E6}" destId="{37B89596-80BD-4CFB-AA26-DDCDF175B6DF}" srcOrd="9" destOrd="0" presId="urn:microsoft.com/office/officeart/2005/8/layout/cycle5"/>
    <dgm:cxn modelId="{45B85FC6-E1AB-4E49-8074-FE96515477D1}" type="presParOf" srcId="{0E0C7E27-718E-4AC2-8953-969991E477E6}" destId="{87D50BC5-1F9C-4489-A255-975250DAC55B}" srcOrd="10" destOrd="0" presId="urn:microsoft.com/office/officeart/2005/8/layout/cycle5"/>
    <dgm:cxn modelId="{95B7BAB3-07E6-4863-A7F4-1F332E7B2408}" type="presParOf" srcId="{0E0C7E27-718E-4AC2-8953-969991E477E6}" destId="{5D8FD901-913B-4337-B14E-85110E924D3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22270-DC46-40E1-A07A-A337371E0DAC}">
      <dsp:nvSpPr>
        <dsp:cNvPr id="0" name=""/>
        <dsp:cNvSpPr/>
      </dsp:nvSpPr>
      <dsp:spPr>
        <a:xfrm>
          <a:off x="2217752" y="0"/>
          <a:ext cx="1108876" cy="1195332"/>
        </a:xfrm>
        <a:prstGeom prst="trapezoid">
          <a:avLst>
            <a:gd name="adj" fmla="val 50000"/>
          </a:avLst>
        </a:prstGeom>
        <a:solidFill>
          <a:srgbClr val="F68B33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sp:txBody>
      <dsp:txXfrm>
        <a:off x="2217752" y="0"/>
        <a:ext cx="1108876" cy="1195332"/>
      </dsp:txXfrm>
    </dsp:sp>
    <dsp:sp modelId="{42C9F600-3018-45A5-A591-9BD939AC5C51}">
      <dsp:nvSpPr>
        <dsp:cNvPr id="0" name=""/>
        <dsp:cNvSpPr/>
      </dsp:nvSpPr>
      <dsp:spPr>
        <a:xfrm>
          <a:off x="1663314" y="1195332"/>
          <a:ext cx="2217752" cy="1195332"/>
        </a:xfrm>
        <a:prstGeom prst="trapezoid">
          <a:avLst>
            <a:gd name="adj" fmla="val 44273"/>
          </a:avLst>
        </a:prstGeom>
        <a:solidFill>
          <a:srgbClr val="F68B33">
            <a:hueOff val="133251"/>
            <a:satOff val="1690"/>
            <a:lumOff val="188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sp:txBody>
      <dsp:txXfrm>
        <a:off x="2051420" y="1195332"/>
        <a:ext cx="1441539" cy="1195332"/>
      </dsp:txXfrm>
    </dsp:sp>
    <dsp:sp modelId="{3AAC072E-848B-4259-A09B-9757D6B70D72}">
      <dsp:nvSpPr>
        <dsp:cNvPr id="0" name=""/>
        <dsp:cNvSpPr/>
      </dsp:nvSpPr>
      <dsp:spPr>
        <a:xfrm>
          <a:off x="1108876" y="2390665"/>
          <a:ext cx="3326628" cy="1195332"/>
        </a:xfrm>
        <a:prstGeom prst="trapezoid">
          <a:avLst>
            <a:gd name="adj" fmla="val 44273"/>
          </a:avLst>
        </a:prstGeom>
        <a:solidFill>
          <a:srgbClr val="F68B33">
            <a:hueOff val="266502"/>
            <a:satOff val="3380"/>
            <a:lumOff val="3765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sp:txBody>
      <dsp:txXfrm>
        <a:off x="1691036" y="2390665"/>
        <a:ext cx="2162308" cy="1195332"/>
      </dsp:txXfrm>
    </dsp:sp>
    <dsp:sp modelId="{591A2E1C-0C5A-42A7-A17A-A9F5AE5A97E2}">
      <dsp:nvSpPr>
        <dsp:cNvPr id="0" name=""/>
        <dsp:cNvSpPr/>
      </dsp:nvSpPr>
      <dsp:spPr>
        <a:xfrm>
          <a:off x="554438" y="3585998"/>
          <a:ext cx="4435504" cy="1195332"/>
        </a:xfrm>
        <a:prstGeom prst="trapezoid">
          <a:avLst>
            <a:gd name="adj" fmla="val 44273"/>
          </a:avLst>
        </a:prstGeom>
        <a:solidFill>
          <a:srgbClr val="F68B33">
            <a:hueOff val="533004"/>
            <a:satOff val="6761"/>
            <a:lumOff val="753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sp:txBody>
      <dsp:txXfrm>
        <a:off x="1330651" y="3585998"/>
        <a:ext cx="2883078" cy="1195332"/>
      </dsp:txXfrm>
    </dsp:sp>
    <dsp:sp modelId="{C3749D4F-2837-4BFD-BDE3-D55E345DCB2F}">
      <dsp:nvSpPr>
        <dsp:cNvPr id="0" name=""/>
        <dsp:cNvSpPr/>
      </dsp:nvSpPr>
      <dsp:spPr>
        <a:xfrm>
          <a:off x="0" y="4781331"/>
          <a:ext cx="5544381" cy="1195332"/>
        </a:xfrm>
        <a:prstGeom prst="trapezoid">
          <a:avLst>
            <a:gd name="adj" fmla="val 44273"/>
          </a:avLst>
        </a:prstGeom>
        <a:solidFill>
          <a:srgbClr val="F68B33">
            <a:hueOff val="666255"/>
            <a:satOff val="8451"/>
            <a:lumOff val="94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sp:txBody>
      <dsp:txXfrm>
        <a:off x="970266" y="4781331"/>
        <a:ext cx="3603847" cy="1195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0.76896</cdr:x>
      <cdr:y>0.3215</cdr:y>
    </cdr:from>
    <cdr:to>
      <cdr:x>0.76896</cdr:x>
      <cdr:y>0.4475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7617296" y="2204864"/>
          <a:ext cx="0" cy="864096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0.11474</cdr:x>
      <cdr:y>0.4475</cdr:y>
    </cdr:from>
    <cdr:to>
      <cdr:x>0.98817</cdr:x>
      <cdr:y>0.4475</cdr:y>
    </cdr:to>
    <cdr:cxnSp macro="">
      <cdr:nvCxnSpPr>
        <cdr:cNvPr id="30" name="Straight Connector 29"/>
        <cdr:cNvCxnSpPr/>
      </cdr:nvCxnSpPr>
      <cdr:spPr bwMode="auto">
        <a:xfrm xmlns:a="http://schemas.openxmlformats.org/drawingml/2006/main">
          <a:off x="1136576" y="3068960"/>
          <a:ext cx="8652198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0.7108</cdr:x>
      <cdr:y>0.2165</cdr:y>
    </cdr:from>
    <cdr:to>
      <cdr:x>0.86323</cdr:x>
      <cdr:y>0.31972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7041232" y="1484784"/>
          <a:ext cx="1509972" cy="70788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AU" sz="2000" dirty="0" smtClean="0">
              <a:solidFill>
                <a:srgbClr val="000000"/>
              </a:solidFill>
            </a:rPr>
            <a:t>‘Typical’ effect size</a:t>
          </a:r>
          <a:endParaRPr lang="en-AU" sz="2000" dirty="0">
            <a:solidFill>
              <a:srgbClr val="00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0.04931</cdr:x>
      <cdr:y>0.91999</cdr:y>
    </cdr:from>
    <cdr:to>
      <cdr:x>1</cdr:x>
      <cdr:y>0.97834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88504" y="6309320"/>
          <a:ext cx="9417496" cy="40011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endParaRPr lang="en-AU" sz="2000" b="1" dirty="0">
            <a:solidFill>
              <a:schemeClr val="accent3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Chart title:</a:t>
            </a:r>
          </a:p>
          <a:p>
            <a:pPr lvl="0"/>
            <a:r>
              <a:rPr lang="en-US" dirty="0" smtClean="0"/>
              <a:t>Y-axis label:</a:t>
            </a:r>
          </a:p>
          <a:p>
            <a:pPr lvl="0"/>
            <a:r>
              <a:rPr lang="en-US" dirty="0" smtClean="0"/>
              <a:t>Note(s):</a:t>
            </a:r>
          </a:p>
          <a:p>
            <a:pPr lvl="0"/>
            <a:r>
              <a:rPr lang="en-US" dirty="0" smtClean="0"/>
              <a:t>Source(s):</a:t>
            </a:r>
          </a:p>
          <a:p>
            <a:pPr lvl="0"/>
            <a:r>
              <a:rPr lang="en-US" dirty="0" smtClean="0"/>
              <a:t>Spreadsheet file path: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0" dirty="0" smtClean="0">
                <a:solidFill>
                  <a:srgbClr val="000000"/>
                </a:solidFill>
              </a:rPr>
              <a:t>Y-axis:</a:t>
            </a:r>
            <a:r>
              <a:rPr lang="en-AU" sz="1200" i="0" baseline="0" dirty="0" smtClean="0">
                <a:solidFill>
                  <a:srgbClr val="000000"/>
                </a:solidFill>
              </a:rPr>
              <a:t> </a:t>
            </a:r>
            <a:r>
              <a:rPr lang="en-AU" sz="1200" i="0" dirty="0" smtClean="0">
                <a:solidFill>
                  <a:srgbClr val="000000"/>
                </a:solidFill>
              </a:rPr>
              <a:t>Average</a:t>
            </a:r>
            <a:r>
              <a:rPr lang="en-AU" sz="1200" i="0" baseline="0" dirty="0" smtClean="0">
                <a:solidFill>
                  <a:srgbClr val="000000"/>
                </a:solidFill>
              </a:rPr>
              <a:t> ef</a:t>
            </a:r>
            <a:r>
              <a:rPr lang="en-AU" sz="1200" i="0" dirty="0" smtClean="0">
                <a:solidFill>
                  <a:srgbClr val="000000"/>
                </a:solidFill>
              </a:rPr>
              <a:t>fect size of intervention on achievement</a:t>
            </a:r>
            <a:endParaRPr lang="en-AU" i="0" dirty="0" smtClean="0"/>
          </a:p>
          <a:p>
            <a:r>
              <a:rPr lang="en-US" sz="1200" i="1" dirty="0" smtClean="0">
                <a:solidFill>
                  <a:srgbClr val="000000"/>
                </a:solidFill>
              </a:rPr>
              <a:t>Source: </a:t>
            </a:r>
            <a:r>
              <a:rPr lang="en-AU" sz="1200" i="1" dirty="0" smtClean="0">
                <a:solidFill>
                  <a:srgbClr val="000000"/>
                </a:solidFill>
              </a:rPr>
              <a:t>Hattie (2009) Visible Learning </a:t>
            </a:r>
            <a:r>
              <a:rPr lang="en-US" sz="1200" i="1" dirty="0" smtClean="0">
                <a:solidFill>
                  <a:srgbClr val="000000"/>
                </a:solidFill>
              </a:rPr>
              <a:t> </a:t>
            </a:r>
            <a:endParaRPr lang="en-AU" sz="1200" i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0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 Works Clearinghouse (2008) recommendations for teachers on</a:t>
            </a:r>
            <a:r>
              <a:rPr lang="en-AU" baseline="0" dirty="0" smtClean="0"/>
              <a:t> how to reduce behaviour problems in the classroom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58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0" dirty="0" smtClean="0">
                <a:solidFill>
                  <a:srgbClr val="6A737B"/>
                </a:solidFill>
              </a:rPr>
              <a:t>Y-axis: % of teachers who report behaviours ‘several times daily’</a:t>
            </a:r>
            <a:endParaRPr lang="en-AU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dirty="0" smtClean="0">
                <a:solidFill>
                  <a:srgbClr val="6A737B"/>
                </a:solidFill>
              </a:rPr>
              <a:t>Source: Sullivan et al., 2014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9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0" dirty="0" smtClean="0">
                <a:solidFill>
                  <a:srgbClr val="6A737B"/>
                </a:solidFill>
              </a:rPr>
              <a:t>Y-axis: % of teachers ‘extremely stressed’ or ‘very stressed’  because of the challenges related to managing student behaviour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dirty="0" smtClean="0">
                <a:solidFill>
                  <a:srgbClr val="6A737B"/>
                </a:solidFill>
              </a:rPr>
              <a:t>Source: Sullivan et al., 2014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i="1" dirty="0" smtClean="0">
              <a:solidFill>
                <a:srgbClr val="6A737B"/>
              </a:solidFill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3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0" dirty="0" smtClean="0">
                <a:solidFill>
                  <a:schemeClr val="accent6"/>
                </a:solidFill>
              </a:rPr>
              <a:t>Y-axis: average % students productive (2005-2008) and % students disengaged, disruptive and aggressive (2008)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 smtClean="0"/>
              <a:t>Source: Pipeline project;</a:t>
            </a:r>
            <a:r>
              <a:rPr lang="en-AU" i="1" baseline="0" dirty="0" smtClean="0"/>
              <a:t> Angus et al. 2009 – Tables 5.3 &amp; 7.4</a:t>
            </a:r>
            <a:endParaRPr lang="en-AU" i="1" dirty="0" smtClean="0"/>
          </a:p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0" dirty="0" smtClean="0">
                <a:solidFill>
                  <a:schemeClr val="accent6"/>
                </a:solidFill>
              </a:rPr>
              <a:t>Y-axis: % of teachers who report behaviours ‘several times daily’, ‘daily’, or ‘almost</a:t>
            </a:r>
            <a:r>
              <a:rPr lang="en-AU" sz="1200" i="0" baseline="0" dirty="0" smtClean="0">
                <a:solidFill>
                  <a:schemeClr val="accent6"/>
                </a:solidFill>
              </a:rPr>
              <a:t> daily’</a:t>
            </a:r>
            <a:endParaRPr lang="en-AU" sz="1200" i="0" dirty="0" smtClean="0">
              <a:solidFill>
                <a:schemeClr val="accent6"/>
              </a:solidFill>
            </a:endParaRPr>
          </a:p>
          <a:p>
            <a:r>
              <a:rPr lang="en-AU" i="1" dirty="0" smtClean="0"/>
              <a:t>Source: Sullivan et al 2014</a:t>
            </a:r>
            <a:endParaRPr lang="en-A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4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0" dirty="0" smtClean="0">
                <a:solidFill>
                  <a:srgbClr val="6A737B"/>
                </a:solidFill>
              </a:rPr>
              <a:t>Y-axis: % of teachers who report behaviours ‘several times daily’</a:t>
            </a:r>
            <a:endParaRPr lang="en-AU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dirty="0" smtClean="0">
                <a:solidFill>
                  <a:srgbClr val="6A737B"/>
                </a:solidFill>
              </a:rPr>
              <a:t>Source: Sullivan et al., 2014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0" baseline="0" dirty="0" smtClean="0">
                <a:solidFill>
                  <a:schemeClr val="tx1"/>
                </a:solidFill>
              </a:rPr>
              <a:t>Y-axis: Mean (WALNA) reading scores</a:t>
            </a:r>
            <a:endParaRPr lang="en-US" sz="1200" i="0" dirty="0" smtClean="0">
              <a:solidFill>
                <a:srgbClr val="00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rgbClr val="000000"/>
                </a:solidFill>
              </a:rPr>
              <a:t>Reproduced</a:t>
            </a:r>
            <a:r>
              <a:rPr lang="en-US" sz="1200" i="1" baseline="0" dirty="0" smtClean="0">
                <a:solidFill>
                  <a:srgbClr val="000000"/>
                </a:solidFill>
              </a:rPr>
              <a:t> from: </a:t>
            </a:r>
            <a:r>
              <a:rPr lang="en-US" sz="1200" i="1" dirty="0" smtClean="0">
                <a:solidFill>
                  <a:srgbClr val="000000"/>
                </a:solidFill>
              </a:rPr>
              <a:t>Angus et al. (2009) – The Pipeline Project</a:t>
            </a:r>
            <a:r>
              <a:rPr lang="en-AU" sz="1200" i="1" baseline="0" dirty="0" smtClean="0">
                <a:solidFill>
                  <a:schemeClr val="tx1"/>
                </a:solidFill>
              </a:rPr>
              <a:t> – Figure 6.8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X-axis: % of teachers who reported the behaviour as most difficult to manage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dirty="0" smtClean="0">
                <a:solidFill>
                  <a:srgbClr val="6A737B"/>
                </a:solidFill>
              </a:rPr>
              <a:t>Source: Sullivan et al., 2014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 smtClean="0"/>
              <a:t>Y-axis: Mean reported frequency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 smtClean="0"/>
              <a:t>Source:</a:t>
            </a:r>
            <a:r>
              <a:rPr lang="en-AU" i="1" baseline="0" dirty="0" smtClean="0"/>
              <a:t> </a:t>
            </a:r>
            <a:r>
              <a:rPr lang="en-AU" i="1" dirty="0" smtClean="0"/>
              <a:t>Sullivan et al 2014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Primary teachers – top 10 PL needs of early career teachers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>
                <a:solidFill>
                  <a:srgbClr val="000000"/>
                </a:solidFill>
              </a:rPr>
              <a:t>X</a:t>
            </a:r>
            <a:r>
              <a:rPr lang="en-AU" sz="1200" baseline="0" dirty="0" smtClean="0">
                <a:solidFill>
                  <a:srgbClr val="000000"/>
                </a:solidFill>
              </a:rPr>
              <a:t> axis: </a:t>
            </a:r>
            <a:r>
              <a:rPr lang="en-AU" sz="1200" dirty="0" smtClean="0">
                <a:solidFill>
                  <a:srgbClr val="000000"/>
                </a:solidFill>
              </a:rPr>
              <a:t>% of teachers who feel they need more professional learning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rgbClr val="000000"/>
                </a:solidFill>
              </a:rPr>
              <a:t>Source: </a:t>
            </a:r>
            <a:r>
              <a:rPr lang="en-AU" sz="1200" i="1" dirty="0" smtClean="0">
                <a:solidFill>
                  <a:srgbClr val="000000"/>
                </a:solidFill>
              </a:rPr>
              <a:t>Staff in Australia’s Schools Survey (2013); categories reflect the AITSL Graduate Teacher Standards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 smtClean="0"/>
              <a:t>Study 1: </a:t>
            </a:r>
            <a:r>
              <a:rPr lang="en-US" sz="1200" i="0" dirty="0" err="1" smtClean="0">
                <a:solidFill>
                  <a:srgbClr val="000000"/>
                </a:solidFill>
              </a:rPr>
              <a:t>Clunies</a:t>
            </a:r>
            <a:r>
              <a:rPr lang="en-US" sz="1200" i="0" dirty="0" smtClean="0">
                <a:solidFill>
                  <a:srgbClr val="000000"/>
                </a:solidFill>
              </a:rPr>
              <a:t>-Ross et al (2008) survey of 97 primary teachers from Melbourne</a:t>
            </a:r>
            <a:endParaRPr lang="en-AU" i="0" dirty="0" smtClean="0"/>
          </a:p>
          <a:p>
            <a:r>
              <a:rPr lang="en-AU" i="0" dirty="0" smtClean="0"/>
              <a:t>Study 2: </a:t>
            </a:r>
            <a:r>
              <a:rPr lang="en-US" sz="1200" i="0" dirty="0" err="1" smtClean="0">
                <a:solidFill>
                  <a:srgbClr val="000000"/>
                </a:solidFill>
              </a:rPr>
              <a:t>Wheldall</a:t>
            </a:r>
            <a:r>
              <a:rPr lang="en-US" sz="1200" i="0" dirty="0" smtClean="0">
                <a:solidFill>
                  <a:srgbClr val="000000"/>
                </a:solidFill>
              </a:rPr>
              <a:t> and </a:t>
            </a:r>
            <a:r>
              <a:rPr lang="en-US" sz="1200" i="0" dirty="0" err="1" smtClean="0">
                <a:solidFill>
                  <a:srgbClr val="000000"/>
                </a:solidFill>
              </a:rPr>
              <a:t>Beaman</a:t>
            </a:r>
            <a:r>
              <a:rPr lang="en-US" sz="1200" i="0" dirty="0" smtClean="0">
                <a:solidFill>
                  <a:srgbClr val="000000"/>
                </a:solidFill>
              </a:rPr>
              <a:t> (1994) observation of 36 primary teachers from 7 Sydney schools – reported in </a:t>
            </a:r>
            <a:r>
              <a:rPr lang="en-US" sz="1200" i="0" dirty="0" err="1" smtClean="0">
                <a:solidFill>
                  <a:srgbClr val="000000"/>
                </a:solidFill>
              </a:rPr>
              <a:t>Beaman</a:t>
            </a:r>
            <a:r>
              <a:rPr lang="en-US" sz="1200" i="0" dirty="0" smtClean="0">
                <a:solidFill>
                  <a:srgbClr val="000000"/>
                </a:solidFill>
              </a:rPr>
              <a:t> and </a:t>
            </a:r>
            <a:r>
              <a:rPr lang="en-US" sz="1200" i="0" dirty="0" err="1" smtClean="0">
                <a:solidFill>
                  <a:srgbClr val="000000"/>
                </a:solidFill>
              </a:rPr>
              <a:t>Wheldall</a:t>
            </a:r>
            <a:r>
              <a:rPr lang="en-US" sz="1200" i="0" dirty="0" smtClean="0">
                <a:solidFill>
                  <a:srgbClr val="000000"/>
                </a:solidFill>
              </a:rPr>
              <a:t> (2000)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 smtClean="0"/>
              <a:t>Study 3: </a:t>
            </a:r>
            <a:r>
              <a:rPr lang="en-US" sz="1200" i="0" dirty="0" err="1" smtClean="0">
                <a:solidFill>
                  <a:srgbClr val="000000"/>
                </a:solidFill>
              </a:rPr>
              <a:t>Wheldall</a:t>
            </a:r>
            <a:r>
              <a:rPr lang="en-US" sz="1200" i="0" dirty="0" smtClean="0">
                <a:solidFill>
                  <a:srgbClr val="000000"/>
                </a:solidFill>
              </a:rPr>
              <a:t> and </a:t>
            </a:r>
            <a:r>
              <a:rPr lang="en-US" sz="1200" i="0" dirty="0" err="1" smtClean="0">
                <a:solidFill>
                  <a:srgbClr val="000000"/>
                </a:solidFill>
              </a:rPr>
              <a:t>Beaman</a:t>
            </a:r>
            <a:r>
              <a:rPr lang="en-US" sz="1200" i="0" dirty="0" smtClean="0">
                <a:solidFill>
                  <a:srgbClr val="000000"/>
                </a:solidFill>
              </a:rPr>
              <a:t> (1994) observation of 79 secondary teachers from 4 Sydney schools – reported in </a:t>
            </a:r>
            <a:r>
              <a:rPr lang="en-US" sz="1200" i="0" dirty="0" err="1" smtClean="0">
                <a:solidFill>
                  <a:srgbClr val="000000"/>
                </a:solidFill>
              </a:rPr>
              <a:t>Beaman</a:t>
            </a:r>
            <a:r>
              <a:rPr lang="en-US" sz="1200" i="0" dirty="0" smtClean="0">
                <a:solidFill>
                  <a:srgbClr val="000000"/>
                </a:solidFill>
              </a:rPr>
              <a:t> and </a:t>
            </a:r>
            <a:r>
              <a:rPr lang="en-US" sz="1200" i="0" dirty="0" err="1" smtClean="0">
                <a:solidFill>
                  <a:srgbClr val="000000"/>
                </a:solidFill>
              </a:rPr>
              <a:t>Wheldall</a:t>
            </a:r>
            <a:r>
              <a:rPr lang="en-US" sz="1200" i="0" dirty="0" smtClean="0">
                <a:solidFill>
                  <a:srgbClr val="000000"/>
                </a:solidFill>
              </a:rPr>
              <a:t> (2000)</a:t>
            </a:r>
            <a:endParaRPr lang="en-AU" i="0" dirty="0" smtClean="0"/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smtClean="0"/>
              <a:t>stuff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851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94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260648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620688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smtClean="0"/>
              <a:t>stuff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85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5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361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260648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620688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smtClean="0"/>
              <a:t>stuff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46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62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329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7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677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36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601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4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614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82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779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85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754" y="642938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Stack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302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69" r:id="rId11"/>
    <p:sldLayoutId id="2147483650" r:id="rId12"/>
    <p:sldLayoutId id="2147483662" r:id="rId13"/>
    <p:sldLayoutId id="2147483665" r:id="rId14"/>
    <p:sldLayoutId id="2147483653" r:id="rId15"/>
    <p:sldLayoutId id="2147483654" r:id="rId16"/>
    <p:sldLayoutId id="2147483655" r:id="rId17"/>
    <p:sldLayoutId id="2147483656" r:id="rId18"/>
    <p:sldLayoutId id="214748365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7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3423267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27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344488" y="764704"/>
            <a:ext cx="1305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rgbClr val="6A737B"/>
                </a:solidFill>
              </a:rPr>
              <a:t>Study 1</a:t>
            </a:r>
            <a:endParaRPr lang="en-AU" sz="2000" b="1" dirty="0">
              <a:solidFill>
                <a:srgbClr val="6A737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4488" y="2276872"/>
            <a:ext cx="1208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rgbClr val="6A737B"/>
                </a:solidFill>
              </a:rPr>
              <a:t>Study 2</a:t>
            </a:r>
            <a:endParaRPr lang="en-AU" sz="2000" b="1" dirty="0">
              <a:solidFill>
                <a:srgbClr val="6A737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4488" y="3790201"/>
            <a:ext cx="1208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rgbClr val="6A737B"/>
                </a:solidFill>
              </a:rPr>
              <a:t>Study 3</a:t>
            </a:r>
            <a:endParaRPr lang="en-AU" sz="2000" b="1" dirty="0">
              <a:solidFill>
                <a:srgbClr val="6A737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512" y="6382489"/>
            <a:ext cx="42124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200" dirty="0" smtClean="0">
                <a:solidFill>
                  <a:srgbClr val="000000"/>
                </a:solidFill>
              </a:rPr>
              <a:t>Negative teacher response (%)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781" y="6382489"/>
            <a:ext cx="39517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AU" sz="2200" dirty="0">
                <a:solidFill>
                  <a:srgbClr val="000000"/>
                </a:solidFill>
              </a:rPr>
              <a:t>Positive teacher response (%)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128" y="116632"/>
            <a:ext cx="2823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A02226"/>
                </a:solidFill>
              </a:rPr>
              <a:t>Students behaviour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57056" y="116632"/>
            <a:ext cx="3312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F68B33"/>
                </a:solidFill>
              </a:rPr>
              <a:t>Students academic work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101208" y="844632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3728864" y="844632"/>
            <a:ext cx="10164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364480" y="485281"/>
            <a:ext cx="5288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dirty="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09120" y="476672"/>
            <a:ext cx="5288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dirty="0" smtClean="0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14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56456" y="260648"/>
          <a:ext cx="979308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3944888" y="2894500"/>
            <a:ext cx="19476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 school-wide approach</a:t>
            </a:r>
            <a:endParaRPr lang="en-AU" sz="2200" dirty="0">
              <a:solidFill>
                <a:srgbClr val="000000"/>
              </a:solidFill>
            </a:endParaRPr>
          </a:p>
        </p:txBody>
      </p:sp>
      <p:sp>
        <p:nvSpPr>
          <p:cNvPr id="4" name="Shape 238"/>
          <p:cNvSpPr txBox="1"/>
          <p:nvPr/>
        </p:nvSpPr>
        <p:spPr>
          <a:xfrm>
            <a:off x="6321152" y="260648"/>
            <a:ext cx="2952328" cy="1224136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AU" sz="2000" i="1" dirty="0" smtClean="0">
                <a:solidFill>
                  <a:srgbClr val="6A737B"/>
                </a:solidFill>
              </a:rPr>
              <a:t>Which conditions prompt </a:t>
            </a:r>
            <a:r>
              <a:rPr lang="en-AU" sz="2000" i="1" dirty="0">
                <a:solidFill>
                  <a:srgbClr val="6A737B"/>
                </a:solidFill>
              </a:rPr>
              <a:t>and </a:t>
            </a:r>
            <a:r>
              <a:rPr lang="en-AU" sz="2000" i="1" dirty="0" smtClean="0">
                <a:solidFill>
                  <a:srgbClr val="6A737B"/>
                </a:solidFill>
              </a:rPr>
              <a:t>reinforce </a:t>
            </a:r>
            <a:r>
              <a:rPr lang="en-AU" sz="2000" i="1" dirty="0">
                <a:solidFill>
                  <a:srgbClr val="6A737B"/>
                </a:solidFill>
              </a:rPr>
              <a:t>problem behaviour </a:t>
            </a:r>
            <a:r>
              <a:rPr lang="en-AU" sz="2000" i="1" dirty="0" smtClean="0">
                <a:solidFill>
                  <a:srgbClr val="6A737B"/>
                </a:solidFill>
              </a:rPr>
              <a:t>?</a:t>
            </a:r>
            <a:endParaRPr lang="en-AU" sz="2000" i="1" dirty="0">
              <a:solidFill>
                <a:srgbClr val="6A737B"/>
              </a:solidFill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sz="2000" b="1" i="1" dirty="0">
              <a:solidFill>
                <a:srgbClr val="6A73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57256" y="4337809"/>
            <a:ext cx="2520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AU" sz="2000" i="1" dirty="0">
                <a:solidFill>
                  <a:srgbClr val="6A737B"/>
                </a:solidFill>
              </a:rPr>
              <a:t>Modify </a:t>
            </a:r>
            <a:r>
              <a:rPr lang="en-AU" sz="2000" i="1" dirty="0" smtClean="0">
                <a:solidFill>
                  <a:srgbClr val="6A737B"/>
                </a:solidFill>
              </a:rPr>
              <a:t>the classroom to reduce </a:t>
            </a:r>
            <a:r>
              <a:rPr lang="en-AU" sz="2000" i="1" dirty="0">
                <a:solidFill>
                  <a:srgbClr val="6A737B"/>
                </a:solidFill>
              </a:rPr>
              <a:t>the risk of problem behaviour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552" y="5661248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2000" i="1" dirty="0">
                <a:solidFill>
                  <a:srgbClr val="6A737B"/>
                </a:solidFill>
              </a:rPr>
              <a:t>Teach </a:t>
            </a:r>
            <a:r>
              <a:rPr lang="en-AU" sz="2000" i="1" dirty="0" smtClean="0">
                <a:solidFill>
                  <a:srgbClr val="6A737B"/>
                </a:solidFill>
              </a:rPr>
              <a:t>&amp; </a:t>
            </a:r>
            <a:r>
              <a:rPr lang="en-AU" sz="2000" i="1" dirty="0">
                <a:solidFill>
                  <a:srgbClr val="6A737B"/>
                </a:solidFill>
              </a:rPr>
              <a:t>reinforce new </a:t>
            </a:r>
            <a:r>
              <a:rPr lang="en-AU" sz="2000" i="1" dirty="0" smtClean="0">
                <a:solidFill>
                  <a:srgbClr val="6A737B"/>
                </a:solidFill>
              </a:rPr>
              <a:t>skills</a:t>
            </a:r>
            <a:endParaRPr lang="en-AU" sz="2000" i="1" dirty="0">
              <a:solidFill>
                <a:srgbClr val="6A737B"/>
              </a:solidFill>
            </a:endParaRPr>
          </a:p>
        </p:txBody>
      </p:sp>
      <p:sp>
        <p:nvSpPr>
          <p:cNvPr id="7" name="Shape 238"/>
          <p:cNvSpPr txBox="1"/>
          <p:nvPr/>
        </p:nvSpPr>
        <p:spPr>
          <a:xfrm>
            <a:off x="200472" y="1556792"/>
            <a:ext cx="2692524" cy="100811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AU" sz="2000" i="1" dirty="0" smtClean="0">
                <a:solidFill>
                  <a:srgbClr val="6A737B"/>
                </a:solidFill>
              </a:rPr>
              <a:t>Draw on colleagues &amp; </a:t>
            </a:r>
            <a:r>
              <a:rPr lang="en-AU" sz="2000" i="1" dirty="0">
                <a:solidFill>
                  <a:srgbClr val="6A737B"/>
                </a:solidFill>
              </a:rPr>
              <a:t>students’ families for </a:t>
            </a:r>
            <a:r>
              <a:rPr lang="en-AU" sz="2000" i="1" dirty="0" smtClean="0">
                <a:solidFill>
                  <a:srgbClr val="6A737B"/>
                </a:solidFill>
              </a:rPr>
              <a:t>guidance &amp; support</a:t>
            </a:r>
            <a:endParaRPr lang="en-AU" sz="2000" i="1" dirty="0">
              <a:solidFill>
                <a:srgbClr val="6A737B"/>
              </a:solidFill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sz="2000" b="1" i="1" dirty="0">
              <a:solidFill>
                <a:srgbClr val="6A73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2432720" y="519293"/>
            <a:ext cx="11256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AU" sz="2000" b="1" dirty="0" smtClean="0">
                <a:solidFill>
                  <a:srgbClr val="A02226"/>
                </a:solidFill>
              </a:rPr>
              <a:t>Remote</a:t>
            </a:r>
            <a:endParaRPr lang="en-AU" sz="2000" b="1" dirty="0">
              <a:solidFill>
                <a:srgbClr val="A0222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2720" y="1519517"/>
            <a:ext cx="99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rgbClr val="F68B33"/>
                </a:solidFill>
              </a:rPr>
              <a:t>Rural</a:t>
            </a:r>
            <a:endParaRPr lang="en-AU" sz="2000" b="1" dirty="0">
              <a:solidFill>
                <a:srgbClr val="F68B3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2720" y="2852936"/>
            <a:ext cx="8819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AU" sz="2000" b="1" dirty="0" smtClean="0">
                <a:solidFill>
                  <a:srgbClr val="FFC35A"/>
                </a:solidFill>
              </a:rPr>
              <a:t>Metro</a:t>
            </a:r>
            <a:endParaRPr lang="en-AU" sz="2000" b="1" dirty="0">
              <a:solidFill>
                <a:srgbClr val="FFC3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998342" y="836131"/>
            <a:ext cx="889987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AU" sz="2200" dirty="0" smtClean="0">
                <a:solidFill>
                  <a:srgbClr val="000000"/>
                </a:solidFill>
              </a:rPr>
              <a:t>≤ 900</a:t>
            </a:r>
            <a:endParaRPr lang="en-AU" sz="2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0672" y="1556792"/>
            <a:ext cx="81304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AU" sz="2200" dirty="0" smtClean="0">
                <a:solidFill>
                  <a:srgbClr val="000000"/>
                </a:solidFill>
              </a:rPr>
              <a:t>901-</a:t>
            </a:r>
          </a:p>
          <a:p>
            <a:pPr algn="r"/>
            <a:r>
              <a:rPr lang="en-AU" sz="2200" dirty="0" smtClean="0">
                <a:solidFill>
                  <a:srgbClr val="000000"/>
                </a:solidFill>
              </a:rPr>
              <a:t>1000</a:t>
            </a:r>
            <a:endParaRPr lang="en-AU" sz="2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6776" y="2292189"/>
            <a:ext cx="88665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AU" sz="2200" dirty="0" smtClean="0">
                <a:solidFill>
                  <a:srgbClr val="000000"/>
                </a:solidFill>
              </a:rPr>
              <a:t>1001</a:t>
            </a:r>
          </a:p>
          <a:p>
            <a:pPr algn="r"/>
            <a:r>
              <a:rPr lang="en-AU" sz="2200" dirty="0" smtClean="0">
                <a:solidFill>
                  <a:srgbClr val="000000"/>
                </a:solidFill>
              </a:rPr>
              <a:t>-1100</a:t>
            </a:r>
            <a:endParaRPr lang="en-AU" sz="2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807" y="3489055"/>
            <a:ext cx="957185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AU" sz="2200" dirty="0" smtClean="0">
                <a:solidFill>
                  <a:srgbClr val="000000"/>
                </a:solidFill>
              </a:rPr>
              <a:t>1101+</a:t>
            </a:r>
            <a:endParaRPr lang="en-AU" sz="2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7056" y="894393"/>
            <a:ext cx="117371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AU" sz="2200" dirty="0" smtClean="0">
                <a:solidFill>
                  <a:srgbClr val="000000"/>
                </a:solidFill>
              </a:rPr>
              <a:t>Remote</a:t>
            </a:r>
            <a:endParaRPr lang="en-AU" sz="2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7176" y="2782089"/>
            <a:ext cx="859531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AU" sz="2200" dirty="0" smtClean="0">
                <a:solidFill>
                  <a:srgbClr val="000000"/>
                </a:solidFill>
              </a:rPr>
              <a:t>Rural</a:t>
            </a:r>
            <a:endParaRPr lang="en-AU" sz="2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01017" y="2246022"/>
            <a:ext cx="907621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AU" sz="2200" dirty="0" smtClean="0">
                <a:solidFill>
                  <a:srgbClr val="000000"/>
                </a:solidFill>
              </a:rPr>
              <a:t>Metro</a:t>
            </a:r>
            <a:endParaRPr lang="en-AU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4528" y="332656"/>
            <a:ext cx="7056784" cy="5976664"/>
            <a:chOff x="4067750" y="1373034"/>
            <a:chExt cx="4832823" cy="4288214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133023750"/>
                </p:ext>
              </p:extLst>
            </p:nvPr>
          </p:nvGraphicFramePr>
          <p:xfrm>
            <a:off x="5103516" y="1373034"/>
            <a:ext cx="3797057" cy="42882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Left Brace 11"/>
            <p:cNvSpPr/>
            <p:nvPr/>
          </p:nvSpPr>
          <p:spPr bwMode="auto">
            <a:xfrm rot="1534984">
              <a:off x="5405355" y="3045034"/>
              <a:ext cx="272673" cy="2224997"/>
            </a:xfrm>
            <a:prstGeom prst="leftBrace">
              <a:avLst/>
            </a:prstGeom>
            <a:noFill/>
            <a:ln w="19050" cap="flat" cmpd="sng" algn="ctr">
              <a:solidFill>
                <a:srgbClr val="A022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67750" y="3750372"/>
              <a:ext cx="1368152" cy="4653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AU" sz="1800" dirty="0" smtClean="0">
                  <a:solidFill>
                    <a:srgbClr val="A02226"/>
                  </a:solidFill>
                  <a:latin typeface="Arial"/>
                  <a:ea typeface="ＭＳ Ｐゴシック"/>
                </a:rPr>
                <a:t>Not engaged</a:t>
              </a:r>
              <a:endParaRPr lang="en-AU" sz="1800" dirty="0">
                <a:solidFill>
                  <a:srgbClr val="A02226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66952" y="1700808"/>
              <a:ext cx="1004718" cy="493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Behavioural </a:t>
              </a:r>
              <a:endParaRPr lang="en-AU" sz="18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  <a:ea typeface="ＭＳ Ｐゴシック"/>
              </a:endParaRP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disorder</a:t>
              </a:r>
              <a:endParaRPr lang="en-AU" sz="18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63802" y="2516456"/>
              <a:ext cx="1303324" cy="493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Anti-social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(e.g. aggressive)</a:t>
              </a:r>
              <a:endParaRPr lang="en-AU" sz="18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51101" y="3308544"/>
              <a:ext cx="1528726" cy="493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Disruptive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(e.g. noisy, restless)</a:t>
              </a:r>
              <a:endParaRPr lang="en-AU" sz="18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31471" y="4077072"/>
              <a:ext cx="2568004" cy="672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Compliant but disengaged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</a:pPr>
              <a:r>
                <a:rPr lang="en-AU" sz="18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(compliant but quietly disengaged,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</a:pPr>
              <a:r>
                <a:rPr lang="en-AU" sz="18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inattentive, ‘easy riders’)</a:t>
              </a:r>
              <a:endParaRPr lang="en-AU" sz="18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71384" y="5212538"/>
              <a:ext cx="3288169" cy="24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ＭＳ Ｐゴシック"/>
                </a:rPr>
                <a:t>Somewhat engaged (but disrupted by others)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6381" y="1592272"/>
              <a:ext cx="1454046" cy="4653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AU" sz="1800" dirty="0" smtClean="0">
                  <a:solidFill>
                    <a:srgbClr val="A02226"/>
                  </a:solidFill>
                  <a:latin typeface="Arial"/>
                  <a:ea typeface="ＭＳ Ｐゴシック"/>
                </a:rPr>
                <a:t>Serious behaviours</a:t>
              </a:r>
              <a:endParaRPr lang="en-AU" sz="1800" dirty="0">
                <a:solidFill>
                  <a:srgbClr val="A02226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Left Brace 26"/>
            <p:cNvSpPr/>
            <p:nvPr/>
          </p:nvSpPr>
          <p:spPr bwMode="auto">
            <a:xfrm rot="1534984">
              <a:off x="6311600" y="1585270"/>
              <a:ext cx="301462" cy="839787"/>
            </a:xfrm>
            <a:prstGeom prst="leftBrace">
              <a:avLst/>
            </a:prstGeom>
            <a:noFill/>
            <a:ln w="19050" cap="flat" cmpd="sng" algn="ctr">
              <a:solidFill>
                <a:srgbClr val="A022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0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85885669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992560" y="6382489"/>
            <a:ext cx="180020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2200" b="1" dirty="0" smtClean="0">
                <a:solidFill>
                  <a:schemeClr val="bg2"/>
                </a:solidFill>
              </a:rPr>
              <a:t>Productive</a:t>
            </a:r>
            <a:endParaRPr lang="en-AU" sz="22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5149" y="3286145"/>
            <a:ext cx="4244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200" dirty="0" smtClean="0"/>
              <a:t>Unproductive behaviours (40%)</a:t>
            </a:r>
            <a:endParaRPr lang="en-AU" sz="2200" dirty="0"/>
          </a:p>
        </p:txBody>
      </p:sp>
      <p:sp>
        <p:nvSpPr>
          <p:cNvPr id="8" name="Rectangle 7"/>
          <p:cNvSpPr/>
          <p:nvPr/>
        </p:nvSpPr>
        <p:spPr>
          <a:xfrm>
            <a:off x="7910993" y="6382489"/>
            <a:ext cx="179453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2200" b="1" dirty="0" smtClean="0">
                <a:solidFill>
                  <a:srgbClr val="A02226"/>
                </a:solidFill>
              </a:rPr>
              <a:t>Aggressive</a:t>
            </a:r>
            <a:endParaRPr lang="en-AU" sz="2200" b="1" dirty="0">
              <a:solidFill>
                <a:srgbClr val="A0222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45088" y="6382489"/>
            <a:ext cx="158417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2200" b="1" dirty="0" smtClean="0">
                <a:solidFill>
                  <a:srgbClr val="F68B33"/>
                </a:solidFill>
              </a:rPr>
              <a:t>Disruptive</a:t>
            </a:r>
            <a:endParaRPr lang="en-AU" sz="2200" b="1" dirty="0">
              <a:solidFill>
                <a:srgbClr val="F68B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6388" y="6393522"/>
            <a:ext cx="2314683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rgbClr val="FFC35A"/>
                </a:solidFill>
              </a:rPr>
              <a:t>Compliant but disengaged</a:t>
            </a:r>
            <a:endParaRPr lang="en-AU" sz="2000" b="1" dirty="0">
              <a:solidFill>
                <a:srgbClr val="FFC35A"/>
              </a:solidFill>
            </a:endParaRPr>
          </a:p>
        </p:txBody>
      </p:sp>
      <p:sp>
        <p:nvSpPr>
          <p:cNvPr id="2" name="Left Brace 1"/>
          <p:cNvSpPr/>
          <p:nvPr/>
        </p:nvSpPr>
        <p:spPr bwMode="auto">
          <a:xfrm rot="16200000">
            <a:off x="6386569" y="-172778"/>
            <a:ext cx="293248" cy="634467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38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221324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992560" y="272842"/>
            <a:ext cx="172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rgbClr val="FFC35A"/>
                </a:solidFill>
              </a:rPr>
              <a:t>Disengaged</a:t>
            </a:r>
            <a:endParaRPr lang="en-AU" sz="2000" b="1" dirty="0">
              <a:solidFill>
                <a:srgbClr val="FFC35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4848" y="272842"/>
            <a:ext cx="3240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F68B33"/>
                </a:solidFill>
              </a:rPr>
              <a:t>Low-level disruptive</a:t>
            </a:r>
            <a:endParaRPr lang="en-AU" sz="2000" b="1" dirty="0">
              <a:solidFill>
                <a:srgbClr val="F68B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3280" y="272842"/>
            <a:ext cx="24482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A02226"/>
                </a:solidFill>
              </a:rPr>
              <a:t>Aggressive &amp; </a:t>
            </a:r>
          </a:p>
          <a:p>
            <a:pPr algn="ctr"/>
            <a:r>
              <a:rPr lang="en-AU" sz="2000" b="1" dirty="0" smtClean="0">
                <a:solidFill>
                  <a:srgbClr val="A02226"/>
                </a:solidFill>
              </a:rPr>
              <a:t>anti-social</a:t>
            </a:r>
            <a:endParaRPr lang="en-AU" sz="2000" b="1" dirty="0">
              <a:solidFill>
                <a:srgbClr val="A02226"/>
              </a:solidFill>
            </a:endParaRPr>
          </a:p>
        </p:txBody>
      </p:sp>
      <p:cxnSp>
        <p:nvCxnSpPr>
          <p:cNvPr id="6" name="Straight Connector 5"/>
          <p:cNvCxnSpPr>
            <a:stCxn id="3" idx="3"/>
            <a:endCxn id="4" idx="1"/>
          </p:cNvCxnSpPr>
          <p:nvPr/>
        </p:nvCxnSpPr>
        <p:spPr bwMode="auto">
          <a:xfrm>
            <a:off x="2720752" y="472897"/>
            <a:ext cx="8640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Straight Connector 6"/>
          <p:cNvCxnSpPr>
            <a:stCxn id="4" idx="3"/>
          </p:cNvCxnSpPr>
          <p:nvPr/>
        </p:nvCxnSpPr>
        <p:spPr bwMode="auto">
          <a:xfrm>
            <a:off x="6825208" y="472897"/>
            <a:ext cx="7920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388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1301280" y="436602"/>
            <a:ext cx="82426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AU" sz="2000" b="1" dirty="0" smtClean="0">
                <a:solidFill>
                  <a:schemeClr val="bg2"/>
                </a:solidFill>
              </a:rPr>
              <a:t>≤ 900</a:t>
            </a:r>
            <a:endParaRPr lang="en-AU" sz="20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1280" y="1700808"/>
            <a:ext cx="12682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AU" sz="2000" b="1" dirty="0" smtClean="0">
                <a:solidFill>
                  <a:schemeClr val="tx2"/>
                </a:solidFill>
              </a:rPr>
              <a:t>901-1000</a:t>
            </a:r>
            <a:endParaRPr lang="en-AU" sz="20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1280" y="2708920"/>
            <a:ext cx="1995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chemeClr val="accent2"/>
                </a:solidFill>
              </a:rPr>
              <a:t>1001-1100</a:t>
            </a:r>
            <a:endParaRPr lang="en-AU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1280" y="3573016"/>
            <a:ext cx="8902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AU" sz="2000" b="1" dirty="0" smtClean="0">
                <a:solidFill>
                  <a:schemeClr val="accent3"/>
                </a:solidFill>
              </a:rPr>
              <a:t>1101+</a:t>
            </a:r>
            <a:endParaRPr lang="en-AU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4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1855263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1005183" y="6310481"/>
            <a:ext cx="17281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200" dirty="0" smtClean="0"/>
              <a:t>Productive</a:t>
            </a:r>
            <a:endParaRPr lang="en-AU" sz="2200" dirty="0"/>
          </a:p>
        </p:txBody>
      </p:sp>
      <p:sp>
        <p:nvSpPr>
          <p:cNvPr id="4" name="Rectangle 3"/>
          <p:cNvSpPr/>
          <p:nvPr/>
        </p:nvSpPr>
        <p:spPr>
          <a:xfrm>
            <a:off x="2648744" y="6165304"/>
            <a:ext cx="2808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dirty="0" smtClean="0"/>
              <a:t>Compliant but disengaged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5529064" y="6310481"/>
            <a:ext cx="17281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200" dirty="0" smtClean="0"/>
              <a:t>Disruptive</a:t>
            </a:r>
            <a:endParaRPr lang="en-AU" sz="2200" dirty="0"/>
          </a:p>
        </p:txBody>
      </p:sp>
      <p:sp>
        <p:nvSpPr>
          <p:cNvPr id="6" name="Rectangle 5"/>
          <p:cNvSpPr/>
          <p:nvPr/>
        </p:nvSpPr>
        <p:spPr>
          <a:xfrm>
            <a:off x="7545288" y="6310481"/>
            <a:ext cx="20162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200" dirty="0" smtClean="0"/>
              <a:t>Uncooperative</a:t>
            </a:r>
            <a:endParaRPr lang="en-AU" sz="2200" dirty="0"/>
          </a:p>
        </p:txBody>
      </p:sp>
      <p:sp>
        <p:nvSpPr>
          <p:cNvPr id="7" name="Rectangle 6"/>
          <p:cNvSpPr/>
          <p:nvPr/>
        </p:nvSpPr>
        <p:spPr>
          <a:xfrm>
            <a:off x="8697416" y="1804754"/>
            <a:ext cx="1080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chemeClr val="bg2"/>
                </a:solidFill>
              </a:rPr>
              <a:t>Year 9</a:t>
            </a:r>
            <a:endParaRPr lang="en-AU" sz="2000" b="1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97416" y="2780928"/>
            <a:ext cx="1080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chemeClr val="tx2"/>
                </a:solidFill>
              </a:rPr>
              <a:t>Year 7</a:t>
            </a:r>
            <a:endParaRPr lang="en-AU" sz="20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416" y="3789040"/>
            <a:ext cx="1080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chemeClr val="accent2"/>
                </a:solidFill>
              </a:rPr>
              <a:t>Year 5</a:t>
            </a:r>
            <a:endParaRPr lang="en-AU" sz="2000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97416" y="4797152"/>
            <a:ext cx="1080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chemeClr val="accent3"/>
                </a:solidFill>
              </a:rPr>
              <a:t>Year 3</a:t>
            </a:r>
            <a:endParaRPr lang="en-AU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516120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6842626" y="2780928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AU" sz="2000" b="1" dirty="0" smtClean="0">
                <a:solidFill>
                  <a:schemeClr val="accent2"/>
                </a:solidFill>
              </a:rPr>
              <a:t>Low-level disruptive</a:t>
            </a:r>
            <a:endParaRPr lang="en-AU" sz="2000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9311" y="2420888"/>
            <a:ext cx="164019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AU" sz="2000" b="1" dirty="0" smtClean="0">
                <a:solidFill>
                  <a:schemeClr val="accent3"/>
                </a:solidFill>
              </a:rPr>
              <a:t>Disengaged</a:t>
            </a:r>
            <a:endParaRPr lang="en-AU" sz="2000" b="1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3477" y="3140968"/>
            <a:ext cx="304602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AU" sz="2000" b="1" dirty="0" smtClean="0">
                <a:solidFill>
                  <a:schemeClr val="tx2"/>
                </a:solidFill>
              </a:rPr>
              <a:t>Aggressive / anti-social</a:t>
            </a:r>
            <a:endParaRPr lang="en-AU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48349463"/>
              </p:ext>
            </p:extLst>
          </p:nvPr>
        </p:nvGraphicFramePr>
        <p:xfrm>
          <a:off x="-2862" y="5609"/>
          <a:ext cx="9906000" cy="685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-2860" y="5609"/>
            <a:ext cx="1704209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AU" sz="2200" dirty="0" smtClean="0"/>
              <a:t>Several times a day</a:t>
            </a:r>
            <a:endParaRPr lang="en-AU" sz="2200" dirty="0"/>
          </a:p>
        </p:txBody>
      </p:sp>
      <p:sp>
        <p:nvSpPr>
          <p:cNvPr id="4" name="Rectangle 3"/>
          <p:cNvSpPr/>
          <p:nvPr/>
        </p:nvSpPr>
        <p:spPr>
          <a:xfrm>
            <a:off x="-2862" y="1435423"/>
            <a:ext cx="1704211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AU" sz="2200" dirty="0" smtClean="0"/>
              <a:t>Daily / </a:t>
            </a:r>
          </a:p>
          <a:p>
            <a:r>
              <a:rPr lang="en-AU" sz="2200" dirty="0" smtClean="0"/>
              <a:t>Almost daily</a:t>
            </a:r>
            <a:endParaRPr lang="en-AU" sz="2200" dirty="0"/>
          </a:p>
        </p:txBody>
      </p:sp>
      <p:sp>
        <p:nvSpPr>
          <p:cNvPr id="5" name="Rectangle 4"/>
          <p:cNvSpPr/>
          <p:nvPr/>
        </p:nvSpPr>
        <p:spPr>
          <a:xfrm>
            <a:off x="-2859" y="3019599"/>
            <a:ext cx="1715498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AU" sz="2200" dirty="0" smtClean="0"/>
              <a:t>One-two days / week</a:t>
            </a:r>
            <a:endParaRPr lang="en-AU" sz="2200" dirty="0"/>
          </a:p>
        </p:txBody>
      </p:sp>
      <p:sp>
        <p:nvSpPr>
          <p:cNvPr id="6" name="Rectangle 5"/>
          <p:cNvSpPr/>
          <p:nvPr/>
        </p:nvSpPr>
        <p:spPr>
          <a:xfrm>
            <a:off x="-2862" y="4582289"/>
            <a:ext cx="1715502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AU" sz="2200" dirty="0" smtClean="0"/>
              <a:t>Not at all</a:t>
            </a:r>
            <a:endParaRPr lang="en-AU" sz="2200" dirty="0"/>
          </a:p>
        </p:txBody>
      </p:sp>
      <p:sp>
        <p:nvSpPr>
          <p:cNvPr id="7" name="Rectangle 6"/>
          <p:cNvSpPr/>
          <p:nvPr/>
        </p:nvSpPr>
        <p:spPr>
          <a:xfrm>
            <a:off x="6969224" y="260648"/>
            <a:ext cx="2736304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AU" sz="2200" dirty="0" smtClean="0"/>
              <a:t>Teacher experience:</a:t>
            </a:r>
          </a:p>
          <a:p>
            <a:pPr algn="r"/>
            <a:r>
              <a:rPr lang="en-AU" sz="2200" b="1" dirty="0" smtClean="0">
                <a:solidFill>
                  <a:schemeClr val="tx2"/>
                </a:solidFill>
              </a:rPr>
              <a:t>&lt; 5 years</a:t>
            </a:r>
          </a:p>
          <a:p>
            <a:pPr algn="r"/>
            <a:r>
              <a:rPr lang="en-AU" sz="2200" b="1" dirty="0" smtClean="0">
                <a:solidFill>
                  <a:schemeClr val="accent2"/>
                </a:solidFill>
              </a:rPr>
              <a:t>5-9 years</a:t>
            </a:r>
          </a:p>
          <a:p>
            <a:pPr algn="r"/>
            <a:r>
              <a:rPr lang="en-AU" sz="2200" b="1" dirty="0" smtClean="0">
                <a:solidFill>
                  <a:schemeClr val="accent3"/>
                </a:solidFill>
              </a:rPr>
              <a:t>10+ years</a:t>
            </a:r>
            <a:endParaRPr lang="en-AU" sz="2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2980858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992628" y="4869160"/>
            <a:ext cx="2568884" cy="14003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AU" sz="2000" b="1" dirty="0" smtClean="0">
                <a:solidFill>
                  <a:schemeClr val="tx2"/>
                </a:solidFill>
              </a:rPr>
              <a:t>Early career </a:t>
            </a:r>
          </a:p>
          <a:p>
            <a:pPr algn="r"/>
            <a:r>
              <a:rPr lang="en-AU" sz="2000" b="1" dirty="0" smtClean="0">
                <a:solidFill>
                  <a:schemeClr val="tx2"/>
                </a:solidFill>
              </a:rPr>
              <a:t>teachers (&lt;5 years)</a:t>
            </a:r>
          </a:p>
          <a:p>
            <a:pPr algn="r"/>
            <a:endParaRPr lang="en-AU" sz="500" b="1" dirty="0" smtClean="0">
              <a:solidFill>
                <a:schemeClr val="accent2"/>
              </a:solidFill>
            </a:endParaRPr>
          </a:p>
          <a:p>
            <a:pPr algn="r"/>
            <a:r>
              <a:rPr lang="en-AU" sz="2000" b="1" dirty="0" smtClean="0">
                <a:solidFill>
                  <a:schemeClr val="accent2"/>
                </a:solidFill>
              </a:rPr>
              <a:t>Experienced </a:t>
            </a:r>
          </a:p>
          <a:p>
            <a:pPr algn="r"/>
            <a:r>
              <a:rPr lang="en-AU" sz="2000" b="1" dirty="0" smtClean="0">
                <a:solidFill>
                  <a:schemeClr val="accent2"/>
                </a:solidFill>
              </a:rPr>
              <a:t>teachers (5+ years)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472" y="220578"/>
            <a:ext cx="363626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AU" sz="2000" b="1" dirty="0" smtClean="0"/>
              <a:t>Difficult student behaviour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78" y="5169241"/>
            <a:ext cx="388337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AU" sz="2000" b="1" dirty="0" smtClean="0"/>
              <a:t>Managing classroom activities</a:t>
            </a:r>
          </a:p>
        </p:txBody>
      </p:sp>
    </p:spTree>
    <p:extLst>
      <p:ext uri="{BB962C8B-B14F-4D97-AF65-F5344CB8AC3E}">
        <p14:creationId xmlns:p14="http://schemas.microsoft.com/office/powerpoint/2010/main" val="572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1_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2744</TotalTime>
  <Words>582</Words>
  <Application>Microsoft Office PowerPoint</Application>
  <PresentationFormat>A4 Paper (210x297 mm)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Chart guidebook</vt:lpstr>
      <vt:lpstr>NEW IMPROVED Charts for REPORTS 16 MAY 2016</vt:lpstr>
      <vt:lpstr>1_Chart guidebook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Kate Griffiths</dc:creator>
  <cp:lastModifiedBy>Carmela Chivers</cp:lastModifiedBy>
  <cp:revision>125</cp:revision>
  <cp:lastPrinted>2015-07-02T06:10:52Z</cp:lastPrinted>
  <dcterms:created xsi:type="dcterms:W3CDTF">2016-08-08T01:14:33Z</dcterms:created>
  <dcterms:modified xsi:type="dcterms:W3CDTF">2017-01-24T05:53:02Z</dcterms:modified>
</cp:coreProperties>
</file>