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2"/>
  </p:notesMasterIdLst>
  <p:handoutMasterIdLst>
    <p:handoutMasterId r:id="rId53"/>
  </p:handoutMasterIdLst>
  <p:sldIdLst>
    <p:sldId id="256" r:id="rId2"/>
    <p:sldId id="367" r:id="rId3"/>
    <p:sldId id="400" r:id="rId4"/>
    <p:sldId id="397" r:id="rId5"/>
    <p:sldId id="375" r:id="rId6"/>
    <p:sldId id="259" r:id="rId7"/>
    <p:sldId id="318" r:id="rId8"/>
    <p:sldId id="371" r:id="rId9"/>
    <p:sldId id="353" r:id="rId10"/>
    <p:sldId id="354" r:id="rId11"/>
    <p:sldId id="365" r:id="rId12"/>
    <p:sldId id="352" r:id="rId13"/>
    <p:sldId id="402" r:id="rId14"/>
    <p:sldId id="319" r:id="rId15"/>
    <p:sldId id="348" r:id="rId16"/>
    <p:sldId id="320" r:id="rId17"/>
    <p:sldId id="321" r:id="rId18"/>
    <p:sldId id="393" r:id="rId19"/>
    <p:sldId id="323" r:id="rId20"/>
    <p:sldId id="330" r:id="rId21"/>
    <p:sldId id="404" r:id="rId22"/>
    <p:sldId id="372" r:id="rId23"/>
    <p:sldId id="329" r:id="rId24"/>
    <p:sldId id="328" r:id="rId25"/>
    <p:sldId id="327" r:id="rId26"/>
    <p:sldId id="281" r:id="rId27"/>
    <p:sldId id="401" r:id="rId28"/>
    <p:sldId id="398" r:id="rId29"/>
    <p:sldId id="260" r:id="rId30"/>
    <p:sldId id="278" r:id="rId31"/>
    <p:sldId id="279" r:id="rId32"/>
    <p:sldId id="395" r:id="rId33"/>
    <p:sldId id="261" r:id="rId34"/>
    <p:sldId id="286" r:id="rId35"/>
    <p:sldId id="394" r:id="rId36"/>
    <p:sldId id="285" r:id="rId37"/>
    <p:sldId id="333" r:id="rId38"/>
    <p:sldId id="338" r:id="rId39"/>
    <p:sldId id="311" r:id="rId40"/>
    <p:sldId id="361" r:id="rId41"/>
    <p:sldId id="373" r:id="rId42"/>
    <p:sldId id="360" r:id="rId43"/>
    <p:sldId id="332" r:id="rId44"/>
    <p:sldId id="358" r:id="rId45"/>
    <p:sldId id="377" r:id="rId46"/>
    <p:sldId id="389" r:id="rId47"/>
    <p:sldId id="380" r:id="rId48"/>
    <p:sldId id="392" r:id="rId49"/>
    <p:sldId id="391" r:id="rId50"/>
    <p:sldId id="341" r:id="rId5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10"/>
    <p:restoredTop sz="78891" autoAdjust="0"/>
  </p:normalViewPr>
  <p:slideViewPr>
    <p:cSldViewPr>
      <p:cViewPr varScale="1">
        <p:scale>
          <a:sx n="87" d="100"/>
          <a:sy n="87" d="100"/>
        </p:scale>
        <p:origin x="89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52BF9-7E0A-4EB6-9826-FD32B70BD64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D13E20D3-0C7B-4164-BD2D-7C6AA6A6CE84}">
      <dgm:prSet phldrT="[Text]"/>
      <dgm:spPr/>
      <dgm:t>
        <a:bodyPr/>
        <a:lstStyle/>
        <a:p>
          <a:r>
            <a:rPr lang="en-US" dirty="0"/>
            <a:t>Branches of spatial statistics</a:t>
          </a:r>
        </a:p>
      </dgm:t>
    </dgm:pt>
    <dgm:pt modelId="{2EC7B9A1-5C5A-4B71-A6E8-6FC9883898DE}" type="parTrans" cxnId="{2F5BC0BB-9CB3-4D1C-9D22-390ED747E12F}">
      <dgm:prSet/>
      <dgm:spPr/>
      <dgm:t>
        <a:bodyPr/>
        <a:lstStyle/>
        <a:p>
          <a:endParaRPr lang="en-US"/>
        </a:p>
      </dgm:t>
    </dgm:pt>
    <dgm:pt modelId="{F8820E5D-83E4-4248-8570-F14D20296DFB}" type="sibTrans" cxnId="{2F5BC0BB-9CB3-4D1C-9D22-390ED747E12F}">
      <dgm:prSet/>
      <dgm:spPr/>
      <dgm:t>
        <a:bodyPr/>
        <a:lstStyle/>
        <a:p>
          <a:endParaRPr lang="en-US"/>
        </a:p>
      </dgm:t>
    </dgm:pt>
    <dgm:pt modelId="{39B3CA23-85EF-44C6-B933-A9A2A65C2E0B}">
      <dgm:prSet phldrT="[Text]"/>
      <dgm:spPr/>
      <dgm:t>
        <a:bodyPr/>
        <a:lstStyle/>
        <a:p>
          <a:r>
            <a:rPr lang="en-US" dirty="0"/>
            <a:t>Continuous spatial analysis</a:t>
          </a:r>
        </a:p>
      </dgm:t>
    </dgm:pt>
    <dgm:pt modelId="{222F4F6B-66D5-4ACF-8625-D346CB64F77F}" type="parTrans" cxnId="{6008627D-B18C-469B-9E45-4DCD6EE3D4B2}">
      <dgm:prSet/>
      <dgm:spPr/>
      <dgm:t>
        <a:bodyPr/>
        <a:lstStyle/>
        <a:p>
          <a:endParaRPr lang="en-US"/>
        </a:p>
      </dgm:t>
    </dgm:pt>
    <dgm:pt modelId="{32EE986D-D406-4575-94D2-3F9C4D54D45B}" type="sibTrans" cxnId="{6008627D-B18C-469B-9E45-4DCD6EE3D4B2}">
      <dgm:prSet/>
      <dgm:spPr/>
      <dgm:t>
        <a:bodyPr/>
        <a:lstStyle/>
        <a:p>
          <a:endParaRPr lang="en-US"/>
        </a:p>
      </dgm:t>
    </dgm:pt>
    <dgm:pt modelId="{CECABCB6-1126-48F4-92BE-3A4E4825DA89}">
      <dgm:prSet phldrT="[Text]"/>
      <dgm:spPr/>
      <dgm:t>
        <a:bodyPr/>
        <a:lstStyle/>
        <a:p>
          <a:r>
            <a:rPr lang="en-US" dirty="0"/>
            <a:t>Discrete spatial analysis</a:t>
          </a:r>
        </a:p>
      </dgm:t>
    </dgm:pt>
    <dgm:pt modelId="{FB18119B-102F-466A-8F80-98226926091C}" type="parTrans" cxnId="{75483B97-7DF6-4D8D-90AE-DBF903728111}">
      <dgm:prSet/>
      <dgm:spPr/>
      <dgm:t>
        <a:bodyPr/>
        <a:lstStyle/>
        <a:p>
          <a:endParaRPr lang="en-US"/>
        </a:p>
      </dgm:t>
    </dgm:pt>
    <dgm:pt modelId="{B650573F-994A-4371-AEE0-FBEB36D25258}" type="sibTrans" cxnId="{75483B97-7DF6-4D8D-90AE-DBF903728111}">
      <dgm:prSet/>
      <dgm:spPr/>
      <dgm:t>
        <a:bodyPr/>
        <a:lstStyle/>
        <a:p>
          <a:endParaRPr lang="en-US"/>
        </a:p>
      </dgm:t>
    </dgm:pt>
    <dgm:pt modelId="{E3F0D48D-EA09-4DB2-BC64-1F5884470121}">
      <dgm:prSet/>
      <dgm:spPr/>
      <dgm:t>
        <a:bodyPr/>
        <a:lstStyle/>
        <a:p>
          <a:r>
            <a:rPr lang="en-US"/>
            <a:t>Spatial point processes</a:t>
          </a:r>
          <a:endParaRPr lang="en-US" dirty="0"/>
        </a:p>
      </dgm:t>
    </dgm:pt>
    <dgm:pt modelId="{F8718070-0D8A-4E2C-858F-34C3C1A07899}" type="parTrans" cxnId="{40947591-8396-47C9-AB56-A625D7334D8E}">
      <dgm:prSet/>
      <dgm:spPr/>
      <dgm:t>
        <a:bodyPr/>
        <a:lstStyle/>
        <a:p>
          <a:endParaRPr lang="en-US"/>
        </a:p>
      </dgm:t>
    </dgm:pt>
    <dgm:pt modelId="{155758AC-31CB-479C-9AEE-CD432C922E3E}" type="sibTrans" cxnId="{40947591-8396-47C9-AB56-A625D7334D8E}">
      <dgm:prSet/>
      <dgm:spPr/>
      <dgm:t>
        <a:bodyPr/>
        <a:lstStyle/>
        <a:p>
          <a:endParaRPr lang="en-US"/>
        </a:p>
      </dgm:t>
    </dgm:pt>
    <dgm:pt modelId="{B2F3B654-BF6A-4CD0-B6DD-E34A8C5FBEF3}">
      <dgm:prSet/>
      <dgm:spPr/>
      <dgm:t>
        <a:bodyPr/>
        <a:lstStyle/>
        <a:p>
          <a:endParaRPr lang="en-US" dirty="0"/>
        </a:p>
      </dgm:t>
    </dgm:pt>
    <dgm:pt modelId="{7A877F8C-66B8-4FAC-B404-347E12DA3F75}" type="parTrans" cxnId="{E31F6812-82AA-4EE4-A71F-C1B2D2A6195B}">
      <dgm:prSet/>
      <dgm:spPr/>
      <dgm:t>
        <a:bodyPr/>
        <a:lstStyle/>
        <a:p>
          <a:endParaRPr lang="en-US"/>
        </a:p>
      </dgm:t>
    </dgm:pt>
    <dgm:pt modelId="{F944FC07-9DA2-4B5E-BF53-BFAAD75E2F8C}" type="sibTrans" cxnId="{E31F6812-82AA-4EE4-A71F-C1B2D2A6195B}">
      <dgm:prSet/>
      <dgm:spPr/>
      <dgm:t>
        <a:bodyPr/>
        <a:lstStyle/>
        <a:p>
          <a:endParaRPr lang="en-US"/>
        </a:p>
      </dgm:t>
    </dgm:pt>
    <dgm:pt modelId="{068B62A7-CCA7-445A-9354-9B1C5D6B4682}">
      <dgm:prSet/>
      <dgm:spPr/>
      <dgm:t>
        <a:bodyPr/>
        <a:lstStyle/>
        <a:p>
          <a:endParaRPr lang="en-US" dirty="0"/>
        </a:p>
      </dgm:t>
    </dgm:pt>
    <dgm:pt modelId="{923C4595-B58B-4E2B-8A79-0CF42A188A2E}" type="parTrans" cxnId="{7F11E7FA-F110-4BEA-9F1F-AEFBBAA01007}">
      <dgm:prSet/>
      <dgm:spPr/>
      <dgm:t>
        <a:bodyPr/>
        <a:lstStyle/>
        <a:p>
          <a:endParaRPr lang="en-US"/>
        </a:p>
      </dgm:t>
    </dgm:pt>
    <dgm:pt modelId="{0956A9D1-7E02-4EDA-AA1C-E253093C517B}" type="sibTrans" cxnId="{7F11E7FA-F110-4BEA-9F1F-AEFBBAA01007}">
      <dgm:prSet/>
      <dgm:spPr/>
      <dgm:t>
        <a:bodyPr/>
        <a:lstStyle/>
        <a:p>
          <a:endParaRPr lang="en-US"/>
        </a:p>
      </dgm:t>
    </dgm:pt>
    <dgm:pt modelId="{08342A9C-B8D5-4A55-99EA-903FE2019FE0}">
      <dgm:prSet/>
      <dgm:spPr/>
      <dgm:t>
        <a:bodyPr/>
        <a:lstStyle/>
        <a:p>
          <a:endParaRPr lang="en-US" dirty="0"/>
        </a:p>
      </dgm:t>
    </dgm:pt>
    <dgm:pt modelId="{BBABB267-499D-42FA-A7BE-02074ECE22DA}" type="parTrans" cxnId="{97FFF162-CC45-4CF7-A721-9264F0634EFE}">
      <dgm:prSet/>
      <dgm:spPr/>
      <dgm:t>
        <a:bodyPr/>
        <a:lstStyle/>
        <a:p>
          <a:endParaRPr lang="en-US"/>
        </a:p>
      </dgm:t>
    </dgm:pt>
    <dgm:pt modelId="{E3AE5396-C9FB-478C-8A80-4DF459D38B34}" type="sibTrans" cxnId="{97FFF162-CC45-4CF7-A721-9264F0634EFE}">
      <dgm:prSet/>
      <dgm:spPr/>
      <dgm:t>
        <a:bodyPr/>
        <a:lstStyle/>
        <a:p>
          <a:endParaRPr lang="en-US"/>
        </a:p>
      </dgm:t>
    </dgm:pt>
    <dgm:pt modelId="{201DAB82-D0C9-4AEA-B5A5-60A94ADDCAAE}" type="pres">
      <dgm:prSet presAssocID="{7EB52BF9-7E0A-4EB6-9826-FD32B70BD642}" presName="hierChild1" presStyleCnt="0">
        <dgm:presLayoutVars>
          <dgm:chPref val="1"/>
          <dgm:dir/>
          <dgm:animOne val="branch"/>
          <dgm:animLvl val="lvl"/>
          <dgm:resizeHandles/>
        </dgm:presLayoutVars>
      </dgm:prSet>
      <dgm:spPr/>
    </dgm:pt>
    <dgm:pt modelId="{9B8886DD-EA7E-4727-ABE3-9F198957B05E}" type="pres">
      <dgm:prSet presAssocID="{D13E20D3-0C7B-4164-BD2D-7C6AA6A6CE84}" presName="hierRoot1" presStyleCnt="0"/>
      <dgm:spPr/>
    </dgm:pt>
    <dgm:pt modelId="{984FBD7D-7581-4153-84B0-383E507880D7}" type="pres">
      <dgm:prSet presAssocID="{D13E20D3-0C7B-4164-BD2D-7C6AA6A6CE84}" presName="composite" presStyleCnt="0"/>
      <dgm:spPr/>
    </dgm:pt>
    <dgm:pt modelId="{CFEBE7C5-2888-4CC5-90D5-F9597B17A93C}" type="pres">
      <dgm:prSet presAssocID="{D13E20D3-0C7B-4164-BD2D-7C6AA6A6CE84}" presName="background" presStyleLbl="node0" presStyleIdx="0" presStyleCnt="1"/>
      <dgm:spPr/>
    </dgm:pt>
    <dgm:pt modelId="{DF55D3C0-1347-4A41-9512-3ED01FF026C7}" type="pres">
      <dgm:prSet presAssocID="{D13E20D3-0C7B-4164-BD2D-7C6AA6A6CE84}" presName="text" presStyleLbl="fgAcc0" presStyleIdx="0" presStyleCnt="1" custScaleX="348699">
        <dgm:presLayoutVars>
          <dgm:chPref val="3"/>
        </dgm:presLayoutVars>
      </dgm:prSet>
      <dgm:spPr/>
    </dgm:pt>
    <dgm:pt modelId="{76D7C02C-2380-42A0-95FF-6BAA812D1861}" type="pres">
      <dgm:prSet presAssocID="{D13E20D3-0C7B-4164-BD2D-7C6AA6A6CE84}" presName="hierChild2" presStyleCnt="0"/>
      <dgm:spPr/>
    </dgm:pt>
    <dgm:pt modelId="{74CF1BB3-C8FB-4D93-8FC5-966C3B9919E0}" type="pres">
      <dgm:prSet presAssocID="{222F4F6B-66D5-4ACF-8625-D346CB64F77F}" presName="Name10" presStyleLbl="parChTrans1D2" presStyleIdx="0" presStyleCnt="3"/>
      <dgm:spPr/>
    </dgm:pt>
    <dgm:pt modelId="{D7304F09-1E3B-4E31-BCF6-84C13AE87574}" type="pres">
      <dgm:prSet presAssocID="{39B3CA23-85EF-44C6-B933-A9A2A65C2E0B}" presName="hierRoot2" presStyleCnt="0"/>
      <dgm:spPr/>
    </dgm:pt>
    <dgm:pt modelId="{1F7276CE-C281-4AB3-B49B-FC0E3275819E}" type="pres">
      <dgm:prSet presAssocID="{39B3CA23-85EF-44C6-B933-A9A2A65C2E0B}" presName="composite2" presStyleCnt="0"/>
      <dgm:spPr/>
    </dgm:pt>
    <dgm:pt modelId="{E637C15A-61DC-4A1D-9989-13707AEDF332}" type="pres">
      <dgm:prSet presAssocID="{39B3CA23-85EF-44C6-B933-A9A2A65C2E0B}" presName="background2" presStyleLbl="node2" presStyleIdx="0" presStyleCnt="3"/>
      <dgm:spPr/>
    </dgm:pt>
    <dgm:pt modelId="{EB0DA4BC-D6D2-47A8-9BF9-EC0F0C8F73A7}" type="pres">
      <dgm:prSet presAssocID="{39B3CA23-85EF-44C6-B933-A9A2A65C2E0B}" presName="text2" presStyleLbl="fgAcc2" presStyleIdx="0" presStyleCnt="3">
        <dgm:presLayoutVars>
          <dgm:chPref val="3"/>
        </dgm:presLayoutVars>
      </dgm:prSet>
      <dgm:spPr/>
    </dgm:pt>
    <dgm:pt modelId="{FC4CBCF8-5CDF-4A82-B5A2-921BBA9C432A}" type="pres">
      <dgm:prSet presAssocID="{39B3CA23-85EF-44C6-B933-A9A2A65C2E0B}" presName="hierChild3" presStyleCnt="0"/>
      <dgm:spPr/>
    </dgm:pt>
    <dgm:pt modelId="{A3873CC9-15F4-414E-BEDD-D3C75910E8E5}" type="pres">
      <dgm:prSet presAssocID="{7A877F8C-66B8-4FAC-B404-347E12DA3F75}" presName="Name17" presStyleLbl="parChTrans1D3" presStyleIdx="0" presStyleCnt="3"/>
      <dgm:spPr/>
    </dgm:pt>
    <dgm:pt modelId="{C26C405E-04F7-43AF-B510-9FF914F1061C}" type="pres">
      <dgm:prSet presAssocID="{B2F3B654-BF6A-4CD0-B6DD-E34A8C5FBEF3}" presName="hierRoot3" presStyleCnt="0"/>
      <dgm:spPr/>
    </dgm:pt>
    <dgm:pt modelId="{26366DB8-D37F-4841-B3A0-EF047555B224}" type="pres">
      <dgm:prSet presAssocID="{B2F3B654-BF6A-4CD0-B6DD-E34A8C5FBEF3}" presName="composite3" presStyleCnt="0"/>
      <dgm:spPr/>
    </dgm:pt>
    <dgm:pt modelId="{4DA796D4-2692-4793-9A92-5D9DD771D4AC}" type="pres">
      <dgm:prSet presAssocID="{B2F3B654-BF6A-4CD0-B6DD-E34A8C5FBEF3}" presName="background3" presStyleLbl="node3" presStyleIdx="0" presStyleCnt="3"/>
      <dgm:spPr/>
    </dgm:pt>
    <dgm:pt modelId="{4EF7D3BC-1E62-4C7F-83E1-7AD477E4142C}" type="pres">
      <dgm:prSet presAssocID="{B2F3B654-BF6A-4CD0-B6DD-E34A8C5FBEF3}" presName="text3" presStyleLbl="fgAcc3" presStyleIdx="0" presStyleCnt="3" custScaleX="103070" custScaleY="156203">
        <dgm:presLayoutVars>
          <dgm:chPref val="3"/>
        </dgm:presLayoutVars>
      </dgm:prSet>
      <dgm:spPr/>
    </dgm:pt>
    <dgm:pt modelId="{6CFDFC0B-AAFD-4EF7-8925-DB4A92505812}" type="pres">
      <dgm:prSet presAssocID="{B2F3B654-BF6A-4CD0-B6DD-E34A8C5FBEF3}" presName="hierChild4" presStyleCnt="0"/>
      <dgm:spPr/>
    </dgm:pt>
    <dgm:pt modelId="{019C49AE-2AD6-4ABB-9463-AE4E4470363F}" type="pres">
      <dgm:prSet presAssocID="{FB18119B-102F-466A-8F80-98226926091C}" presName="Name10" presStyleLbl="parChTrans1D2" presStyleIdx="1" presStyleCnt="3"/>
      <dgm:spPr/>
    </dgm:pt>
    <dgm:pt modelId="{78CD4728-596C-43AC-A584-8F742E4A2198}" type="pres">
      <dgm:prSet presAssocID="{CECABCB6-1126-48F4-92BE-3A4E4825DA89}" presName="hierRoot2" presStyleCnt="0"/>
      <dgm:spPr/>
    </dgm:pt>
    <dgm:pt modelId="{421E80E0-CA53-4D4E-9D6F-69CF509B091B}" type="pres">
      <dgm:prSet presAssocID="{CECABCB6-1126-48F4-92BE-3A4E4825DA89}" presName="composite2" presStyleCnt="0"/>
      <dgm:spPr/>
    </dgm:pt>
    <dgm:pt modelId="{CD2AD023-9541-44EE-9D9A-3F9595267B56}" type="pres">
      <dgm:prSet presAssocID="{CECABCB6-1126-48F4-92BE-3A4E4825DA89}" presName="background2" presStyleLbl="node2" presStyleIdx="1" presStyleCnt="3"/>
      <dgm:spPr/>
    </dgm:pt>
    <dgm:pt modelId="{F2A17CB1-AF68-433A-B043-E4259EEDD689}" type="pres">
      <dgm:prSet presAssocID="{CECABCB6-1126-48F4-92BE-3A4E4825DA89}" presName="text2" presStyleLbl="fgAcc2" presStyleIdx="1" presStyleCnt="3">
        <dgm:presLayoutVars>
          <dgm:chPref val="3"/>
        </dgm:presLayoutVars>
      </dgm:prSet>
      <dgm:spPr/>
    </dgm:pt>
    <dgm:pt modelId="{66BC336D-EB61-4940-A682-17F778A2C57C}" type="pres">
      <dgm:prSet presAssocID="{CECABCB6-1126-48F4-92BE-3A4E4825DA89}" presName="hierChild3" presStyleCnt="0"/>
      <dgm:spPr/>
    </dgm:pt>
    <dgm:pt modelId="{BAD02AFB-6CFE-4A61-AB64-38C06E153E68}" type="pres">
      <dgm:prSet presAssocID="{923C4595-B58B-4E2B-8A79-0CF42A188A2E}" presName="Name17" presStyleLbl="parChTrans1D3" presStyleIdx="1" presStyleCnt="3"/>
      <dgm:spPr/>
    </dgm:pt>
    <dgm:pt modelId="{942D8450-195E-45C3-ABBD-90163B7D8675}" type="pres">
      <dgm:prSet presAssocID="{068B62A7-CCA7-445A-9354-9B1C5D6B4682}" presName="hierRoot3" presStyleCnt="0"/>
      <dgm:spPr/>
    </dgm:pt>
    <dgm:pt modelId="{717D3880-9A28-4BBA-AAF5-08458F9B8448}" type="pres">
      <dgm:prSet presAssocID="{068B62A7-CCA7-445A-9354-9B1C5D6B4682}" presName="composite3" presStyleCnt="0"/>
      <dgm:spPr/>
    </dgm:pt>
    <dgm:pt modelId="{EF70215E-73FB-4BD7-9186-AEEF3B752901}" type="pres">
      <dgm:prSet presAssocID="{068B62A7-CCA7-445A-9354-9B1C5D6B4682}" presName="background3" presStyleLbl="node3" presStyleIdx="1" presStyleCnt="3"/>
      <dgm:spPr/>
    </dgm:pt>
    <dgm:pt modelId="{6E2ABEAC-E02E-4CE9-BA11-8788B7E61C3F}" type="pres">
      <dgm:prSet presAssocID="{068B62A7-CCA7-445A-9354-9B1C5D6B4682}" presName="text3" presStyleLbl="fgAcc3" presStyleIdx="1" presStyleCnt="3" custScaleX="103308" custScaleY="153078">
        <dgm:presLayoutVars>
          <dgm:chPref val="3"/>
        </dgm:presLayoutVars>
      </dgm:prSet>
      <dgm:spPr/>
    </dgm:pt>
    <dgm:pt modelId="{1CAC0316-551A-4C3B-8525-2B9CD57EB638}" type="pres">
      <dgm:prSet presAssocID="{068B62A7-CCA7-445A-9354-9B1C5D6B4682}" presName="hierChild4" presStyleCnt="0"/>
      <dgm:spPr/>
    </dgm:pt>
    <dgm:pt modelId="{52D163C1-CC3F-48B2-AE5C-627E66954E50}" type="pres">
      <dgm:prSet presAssocID="{F8718070-0D8A-4E2C-858F-34C3C1A07899}" presName="Name10" presStyleLbl="parChTrans1D2" presStyleIdx="2" presStyleCnt="3"/>
      <dgm:spPr/>
    </dgm:pt>
    <dgm:pt modelId="{595DF139-F41E-4DD1-B86B-42170A3ABD39}" type="pres">
      <dgm:prSet presAssocID="{E3F0D48D-EA09-4DB2-BC64-1F5884470121}" presName="hierRoot2" presStyleCnt="0"/>
      <dgm:spPr/>
    </dgm:pt>
    <dgm:pt modelId="{00921326-BE9C-4E53-A239-B1999CC7C978}" type="pres">
      <dgm:prSet presAssocID="{E3F0D48D-EA09-4DB2-BC64-1F5884470121}" presName="composite2" presStyleCnt="0"/>
      <dgm:spPr/>
    </dgm:pt>
    <dgm:pt modelId="{94842D9A-BB12-4DCF-9C54-E1A48C3185FA}" type="pres">
      <dgm:prSet presAssocID="{E3F0D48D-EA09-4DB2-BC64-1F5884470121}" presName="background2" presStyleLbl="node2" presStyleIdx="2" presStyleCnt="3"/>
      <dgm:spPr/>
    </dgm:pt>
    <dgm:pt modelId="{DE5EE5BC-5D91-4EC4-90E6-B137E7378065}" type="pres">
      <dgm:prSet presAssocID="{E3F0D48D-EA09-4DB2-BC64-1F5884470121}" presName="text2" presStyleLbl="fgAcc2" presStyleIdx="2" presStyleCnt="3">
        <dgm:presLayoutVars>
          <dgm:chPref val="3"/>
        </dgm:presLayoutVars>
      </dgm:prSet>
      <dgm:spPr/>
    </dgm:pt>
    <dgm:pt modelId="{2297C1B9-F641-4F9F-8955-7E0AA40F6DEF}" type="pres">
      <dgm:prSet presAssocID="{E3F0D48D-EA09-4DB2-BC64-1F5884470121}" presName="hierChild3" presStyleCnt="0"/>
      <dgm:spPr/>
    </dgm:pt>
    <dgm:pt modelId="{1AFEBE8D-94CF-4DEF-8F61-46001573CC20}" type="pres">
      <dgm:prSet presAssocID="{BBABB267-499D-42FA-A7BE-02074ECE22DA}" presName="Name17" presStyleLbl="parChTrans1D3" presStyleIdx="2" presStyleCnt="3"/>
      <dgm:spPr/>
    </dgm:pt>
    <dgm:pt modelId="{19ED8347-A0C8-4C20-8502-97BEF07A6080}" type="pres">
      <dgm:prSet presAssocID="{08342A9C-B8D5-4A55-99EA-903FE2019FE0}" presName="hierRoot3" presStyleCnt="0"/>
      <dgm:spPr/>
    </dgm:pt>
    <dgm:pt modelId="{A479DB73-9F51-4361-AD16-B0A17699D68C}" type="pres">
      <dgm:prSet presAssocID="{08342A9C-B8D5-4A55-99EA-903FE2019FE0}" presName="composite3" presStyleCnt="0"/>
      <dgm:spPr/>
    </dgm:pt>
    <dgm:pt modelId="{D54734EB-3499-4833-9B3C-A52AD9FD3ECB}" type="pres">
      <dgm:prSet presAssocID="{08342A9C-B8D5-4A55-99EA-903FE2019FE0}" presName="background3" presStyleLbl="node3" presStyleIdx="2" presStyleCnt="3"/>
      <dgm:spPr/>
    </dgm:pt>
    <dgm:pt modelId="{1A17A2F6-E210-4546-8982-748436005332}" type="pres">
      <dgm:prSet presAssocID="{08342A9C-B8D5-4A55-99EA-903FE2019FE0}" presName="text3" presStyleLbl="fgAcc3" presStyleIdx="2" presStyleCnt="3" custScaleX="112578" custScaleY="144594">
        <dgm:presLayoutVars>
          <dgm:chPref val="3"/>
        </dgm:presLayoutVars>
      </dgm:prSet>
      <dgm:spPr/>
    </dgm:pt>
    <dgm:pt modelId="{C82E077D-1A3E-401E-9D77-80A695DBC06A}" type="pres">
      <dgm:prSet presAssocID="{08342A9C-B8D5-4A55-99EA-903FE2019FE0}" presName="hierChild4" presStyleCnt="0"/>
      <dgm:spPr/>
    </dgm:pt>
  </dgm:ptLst>
  <dgm:cxnLst>
    <dgm:cxn modelId="{5B420404-8854-47B1-A7A0-9E5E230EA410}" type="presOf" srcId="{7A877F8C-66B8-4FAC-B404-347E12DA3F75}" destId="{A3873CC9-15F4-414E-BEDD-D3C75910E8E5}" srcOrd="0" destOrd="0" presId="urn:microsoft.com/office/officeart/2005/8/layout/hierarchy1"/>
    <dgm:cxn modelId="{6C0CA505-5958-4FB4-989F-A740987433B9}" type="presOf" srcId="{CECABCB6-1126-48F4-92BE-3A4E4825DA89}" destId="{F2A17CB1-AF68-433A-B043-E4259EEDD689}" srcOrd="0" destOrd="0" presId="urn:microsoft.com/office/officeart/2005/8/layout/hierarchy1"/>
    <dgm:cxn modelId="{DAD9F505-6B1B-4849-A319-F1B30F1C2C4B}" type="presOf" srcId="{F8718070-0D8A-4E2C-858F-34C3C1A07899}" destId="{52D163C1-CC3F-48B2-AE5C-627E66954E50}" srcOrd="0" destOrd="0" presId="urn:microsoft.com/office/officeart/2005/8/layout/hierarchy1"/>
    <dgm:cxn modelId="{E31F6812-82AA-4EE4-A71F-C1B2D2A6195B}" srcId="{39B3CA23-85EF-44C6-B933-A9A2A65C2E0B}" destId="{B2F3B654-BF6A-4CD0-B6DD-E34A8C5FBEF3}" srcOrd="0" destOrd="0" parTransId="{7A877F8C-66B8-4FAC-B404-347E12DA3F75}" sibTransId="{F944FC07-9DA2-4B5E-BF53-BFAAD75E2F8C}"/>
    <dgm:cxn modelId="{B2B70E18-11F5-4FCB-B6DD-EFA4A6F9D6D1}" type="presOf" srcId="{068B62A7-CCA7-445A-9354-9B1C5D6B4682}" destId="{6E2ABEAC-E02E-4CE9-BA11-8788B7E61C3F}" srcOrd="0" destOrd="0" presId="urn:microsoft.com/office/officeart/2005/8/layout/hierarchy1"/>
    <dgm:cxn modelId="{D3B6421A-E394-41AE-A5A6-6634017E68EF}" type="presOf" srcId="{39B3CA23-85EF-44C6-B933-A9A2A65C2E0B}" destId="{EB0DA4BC-D6D2-47A8-9BF9-EC0F0C8F73A7}" srcOrd="0" destOrd="0" presId="urn:microsoft.com/office/officeart/2005/8/layout/hierarchy1"/>
    <dgm:cxn modelId="{3CF1F01A-50D2-43DD-A1B1-E5E08FCDE53A}" type="presOf" srcId="{FB18119B-102F-466A-8F80-98226926091C}" destId="{019C49AE-2AD6-4ABB-9463-AE4E4470363F}" srcOrd="0" destOrd="0" presId="urn:microsoft.com/office/officeart/2005/8/layout/hierarchy1"/>
    <dgm:cxn modelId="{8EE9E52C-D13D-4ED7-9C16-F7E9097787D0}" type="presOf" srcId="{E3F0D48D-EA09-4DB2-BC64-1F5884470121}" destId="{DE5EE5BC-5D91-4EC4-90E6-B137E7378065}" srcOrd="0" destOrd="0" presId="urn:microsoft.com/office/officeart/2005/8/layout/hierarchy1"/>
    <dgm:cxn modelId="{0A79074B-A531-43B0-A4E1-0EB0F86920F9}" type="presOf" srcId="{D13E20D3-0C7B-4164-BD2D-7C6AA6A6CE84}" destId="{DF55D3C0-1347-4A41-9512-3ED01FF026C7}" srcOrd="0" destOrd="0" presId="urn:microsoft.com/office/officeart/2005/8/layout/hierarchy1"/>
    <dgm:cxn modelId="{97FFF162-CC45-4CF7-A721-9264F0634EFE}" srcId="{E3F0D48D-EA09-4DB2-BC64-1F5884470121}" destId="{08342A9C-B8D5-4A55-99EA-903FE2019FE0}" srcOrd="0" destOrd="0" parTransId="{BBABB267-499D-42FA-A7BE-02074ECE22DA}" sibTransId="{E3AE5396-C9FB-478C-8A80-4DF459D38B34}"/>
    <dgm:cxn modelId="{87854967-5DA6-4E9D-B7EB-37FC066C9238}" type="presOf" srcId="{7EB52BF9-7E0A-4EB6-9826-FD32B70BD642}" destId="{201DAB82-D0C9-4AEA-B5A5-60A94ADDCAAE}" srcOrd="0" destOrd="0" presId="urn:microsoft.com/office/officeart/2005/8/layout/hierarchy1"/>
    <dgm:cxn modelId="{6008627D-B18C-469B-9E45-4DCD6EE3D4B2}" srcId="{D13E20D3-0C7B-4164-BD2D-7C6AA6A6CE84}" destId="{39B3CA23-85EF-44C6-B933-A9A2A65C2E0B}" srcOrd="0" destOrd="0" parTransId="{222F4F6B-66D5-4ACF-8625-D346CB64F77F}" sibTransId="{32EE986D-D406-4575-94D2-3F9C4D54D45B}"/>
    <dgm:cxn modelId="{AD1F647F-11FA-4586-8E0D-0F6BFB117845}" type="presOf" srcId="{222F4F6B-66D5-4ACF-8625-D346CB64F77F}" destId="{74CF1BB3-C8FB-4D93-8FC5-966C3B9919E0}" srcOrd="0" destOrd="0" presId="urn:microsoft.com/office/officeart/2005/8/layout/hierarchy1"/>
    <dgm:cxn modelId="{05944591-4E79-4096-88FD-1F0A2B1D63AF}" type="presOf" srcId="{B2F3B654-BF6A-4CD0-B6DD-E34A8C5FBEF3}" destId="{4EF7D3BC-1E62-4C7F-83E1-7AD477E4142C}" srcOrd="0" destOrd="0" presId="urn:microsoft.com/office/officeart/2005/8/layout/hierarchy1"/>
    <dgm:cxn modelId="{40947591-8396-47C9-AB56-A625D7334D8E}" srcId="{D13E20D3-0C7B-4164-BD2D-7C6AA6A6CE84}" destId="{E3F0D48D-EA09-4DB2-BC64-1F5884470121}" srcOrd="2" destOrd="0" parTransId="{F8718070-0D8A-4E2C-858F-34C3C1A07899}" sibTransId="{155758AC-31CB-479C-9AEE-CD432C922E3E}"/>
    <dgm:cxn modelId="{75483B97-7DF6-4D8D-90AE-DBF903728111}" srcId="{D13E20D3-0C7B-4164-BD2D-7C6AA6A6CE84}" destId="{CECABCB6-1126-48F4-92BE-3A4E4825DA89}" srcOrd="1" destOrd="0" parTransId="{FB18119B-102F-466A-8F80-98226926091C}" sibTransId="{B650573F-994A-4371-AEE0-FBEB36D25258}"/>
    <dgm:cxn modelId="{B36695B6-9F18-40D2-BC9A-BEB315B865DA}" type="presOf" srcId="{08342A9C-B8D5-4A55-99EA-903FE2019FE0}" destId="{1A17A2F6-E210-4546-8982-748436005332}" srcOrd="0" destOrd="0" presId="urn:microsoft.com/office/officeart/2005/8/layout/hierarchy1"/>
    <dgm:cxn modelId="{2F5BC0BB-9CB3-4D1C-9D22-390ED747E12F}" srcId="{7EB52BF9-7E0A-4EB6-9826-FD32B70BD642}" destId="{D13E20D3-0C7B-4164-BD2D-7C6AA6A6CE84}" srcOrd="0" destOrd="0" parTransId="{2EC7B9A1-5C5A-4B71-A6E8-6FC9883898DE}" sibTransId="{F8820E5D-83E4-4248-8570-F14D20296DFB}"/>
    <dgm:cxn modelId="{0243B3CE-7396-48F0-BC34-10A297BC5A3E}" type="presOf" srcId="{923C4595-B58B-4E2B-8A79-0CF42A188A2E}" destId="{BAD02AFB-6CFE-4A61-AB64-38C06E153E68}" srcOrd="0" destOrd="0" presId="urn:microsoft.com/office/officeart/2005/8/layout/hierarchy1"/>
    <dgm:cxn modelId="{7F11E7FA-F110-4BEA-9F1F-AEFBBAA01007}" srcId="{CECABCB6-1126-48F4-92BE-3A4E4825DA89}" destId="{068B62A7-CCA7-445A-9354-9B1C5D6B4682}" srcOrd="0" destOrd="0" parTransId="{923C4595-B58B-4E2B-8A79-0CF42A188A2E}" sibTransId="{0956A9D1-7E02-4EDA-AA1C-E253093C517B}"/>
    <dgm:cxn modelId="{E3EEFCFA-2EA3-48DB-929B-14A63683BB2E}" type="presOf" srcId="{BBABB267-499D-42FA-A7BE-02074ECE22DA}" destId="{1AFEBE8D-94CF-4DEF-8F61-46001573CC20}" srcOrd="0" destOrd="0" presId="urn:microsoft.com/office/officeart/2005/8/layout/hierarchy1"/>
    <dgm:cxn modelId="{979425BB-EEC4-47D9-96C1-91F435C40FFC}" type="presParOf" srcId="{201DAB82-D0C9-4AEA-B5A5-60A94ADDCAAE}" destId="{9B8886DD-EA7E-4727-ABE3-9F198957B05E}" srcOrd="0" destOrd="0" presId="urn:microsoft.com/office/officeart/2005/8/layout/hierarchy1"/>
    <dgm:cxn modelId="{859B84D0-F20B-453D-93D6-45A4DEA1EA09}" type="presParOf" srcId="{9B8886DD-EA7E-4727-ABE3-9F198957B05E}" destId="{984FBD7D-7581-4153-84B0-383E507880D7}" srcOrd="0" destOrd="0" presId="urn:microsoft.com/office/officeart/2005/8/layout/hierarchy1"/>
    <dgm:cxn modelId="{22E91DBE-8E43-420B-88A9-3A2CE56A4218}" type="presParOf" srcId="{984FBD7D-7581-4153-84B0-383E507880D7}" destId="{CFEBE7C5-2888-4CC5-90D5-F9597B17A93C}" srcOrd="0" destOrd="0" presId="urn:microsoft.com/office/officeart/2005/8/layout/hierarchy1"/>
    <dgm:cxn modelId="{CB4C8419-37FB-40B6-84CB-A8B591CAD6D0}" type="presParOf" srcId="{984FBD7D-7581-4153-84B0-383E507880D7}" destId="{DF55D3C0-1347-4A41-9512-3ED01FF026C7}" srcOrd="1" destOrd="0" presId="urn:microsoft.com/office/officeart/2005/8/layout/hierarchy1"/>
    <dgm:cxn modelId="{FA792219-04C4-4FC0-9980-247E20D42890}" type="presParOf" srcId="{9B8886DD-EA7E-4727-ABE3-9F198957B05E}" destId="{76D7C02C-2380-42A0-95FF-6BAA812D1861}" srcOrd="1" destOrd="0" presId="urn:microsoft.com/office/officeart/2005/8/layout/hierarchy1"/>
    <dgm:cxn modelId="{0ADD3B49-C2C5-4332-BD3A-EE53762DB349}" type="presParOf" srcId="{76D7C02C-2380-42A0-95FF-6BAA812D1861}" destId="{74CF1BB3-C8FB-4D93-8FC5-966C3B9919E0}" srcOrd="0" destOrd="0" presId="urn:microsoft.com/office/officeart/2005/8/layout/hierarchy1"/>
    <dgm:cxn modelId="{D455E429-5A3E-4CCD-84AF-8BB09A5368A1}" type="presParOf" srcId="{76D7C02C-2380-42A0-95FF-6BAA812D1861}" destId="{D7304F09-1E3B-4E31-BCF6-84C13AE87574}" srcOrd="1" destOrd="0" presId="urn:microsoft.com/office/officeart/2005/8/layout/hierarchy1"/>
    <dgm:cxn modelId="{CE33D150-8CE4-4B00-83AB-2BFED796CB34}" type="presParOf" srcId="{D7304F09-1E3B-4E31-BCF6-84C13AE87574}" destId="{1F7276CE-C281-4AB3-B49B-FC0E3275819E}" srcOrd="0" destOrd="0" presId="urn:microsoft.com/office/officeart/2005/8/layout/hierarchy1"/>
    <dgm:cxn modelId="{55CA80E0-8811-43E0-A5FD-9162AFE59A90}" type="presParOf" srcId="{1F7276CE-C281-4AB3-B49B-FC0E3275819E}" destId="{E637C15A-61DC-4A1D-9989-13707AEDF332}" srcOrd="0" destOrd="0" presId="urn:microsoft.com/office/officeart/2005/8/layout/hierarchy1"/>
    <dgm:cxn modelId="{CE9CBC33-FAFA-492E-967C-E6134D7B0C13}" type="presParOf" srcId="{1F7276CE-C281-4AB3-B49B-FC0E3275819E}" destId="{EB0DA4BC-D6D2-47A8-9BF9-EC0F0C8F73A7}" srcOrd="1" destOrd="0" presId="urn:microsoft.com/office/officeart/2005/8/layout/hierarchy1"/>
    <dgm:cxn modelId="{6F92601C-41E4-4E26-8619-A95C100CC91D}" type="presParOf" srcId="{D7304F09-1E3B-4E31-BCF6-84C13AE87574}" destId="{FC4CBCF8-5CDF-4A82-B5A2-921BBA9C432A}" srcOrd="1" destOrd="0" presId="urn:microsoft.com/office/officeart/2005/8/layout/hierarchy1"/>
    <dgm:cxn modelId="{81A41B9C-FAA5-4F04-8B62-4BD59865C760}" type="presParOf" srcId="{FC4CBCF8-5CDF-4A82-B5A2-921BBA9C432A}" destId="{A3873CC9-15F4-414E-BEDD-D3C75910E8E5}" srcOrd="0" destOrd="0" presId="urn:microsoft.com/office/officeart/2005/8/layout/hierarchy1"/>
    <dgm:cxn modelId="{57D807D7-64C8-4623-9662-873C857F9948}" type="presParOf" srcId="{FC4CBCF8-5CDF-4A82-B5A2-921BBA9C432A}" destId="{C26C405E-04F7-43AF-B510-9FF914F1061C}" srcOrd="1" destOrd="0" presId="urn:microsoft.com/office/officeart/2005/8/layout/hierarchy1"/>
    <dgm:cxn modelId="{AE66218F-CEBC-4836-8A3E-AA246C8AC3B7}" type="presParOf" srcId="{C26C405E-04F7-43AF-B510-9FF914F1061C}" destId="{26366DB8-D37F-4841-B3A0-EF047555B224}" srcOrd="0" destOrd="0" presId="urn:microsoft.com/office/officeart/2005/8/layout/hierarchy1"/>
    <dgm:cxn modelId="{A7E5D470-8AA2-4F26-BDC7-AE2B22D9C601}" type="presParOf" srcId="{26366DB8-D37F-4841-B3A0-EF047555B224}" destId="{4DA796D4-2692-4793-9A92-5D9DD771D4AC}" srcOrd="0" destOrd="0" presId="urn:microsoft.com/office/officeart/2005/8/layout/hierarchy1"/>
    <dgm:cxn modelId="{943FACD2-AB95-4BBD-ADE7-A963E643BC7A}" type="presParOf" srcId="{26366DB8-D37F-4841-B3A0-EF047555B224}" destId="{4EF7D3BC-1E62-4C7F-83E1-7AD477E4142C}" srcOrd="1" destOrd="0" presId="urn:microsoft.com/office/officeart/2005/8/layout/hierarchy1"/>
    <dgm:cxn modelId="{56D95FF4-105A-41CA-81CB-551D25938608}" type="presParOf" srcId="{C26C405E-04F7-43AF-B510-9FF914F1061C}" destId="{6CFDFC0B-AAFD-4EF7-8925-DB4A92505812}" srcOrd="1" destOrd="0" presId="urn:microsoft.com/office/officeart/2005/8/layout/hierarchy1"/>
    <dgm:cxn modelId="{DE5B3E52-10B0-4797-8DCB-BB7767B64601}" type="presParOf" srcId="{76D7C02C-2380-42A0-95FF-6BAA812D1861}" destId="{019C49AE-2AD6-4ABB-9463-AE4E4470363F}" srcOrd="2" destOrd="0" presId="urn:microsoft.com/office/officeart/2005/8/layout/hierarchy1"/>
    <dgm:cxn modelId="{9DFC493D-0AD9-409D-8758-6D5E12BEBC36}" type="presParOf" srcId="{76D7C02C-2380-42A0-95FF-6BAA812D1861}" destId="{78CD4728-596C-43AC-A584-8F742E4A2198}" srcOrd="3" destOrd="0" presId="urn:microsoft.com/office/officeart/2005/8/layout/hierarchy1"/>
    <dgm:cxn modelId="{9BEEC76B-DAF6-411A-ACD2-8423D3E8143F}" type="presParOf" srcId="{78CD4728-596C-43AC-A584-8F742E4A2198}" destId="{421E80E0-CA53-4D4E-9D6F-69CF509B091B}" srcOrd="0" destOrd="0" presId="urn:microsoft.com/office/officeart/2005/8/layout/hierarchy1"/>
    <dgm:cxn modelId="{D3DFC37A-F406-4CD9-B13D-FDAC3CFBC765}" type="presParOf" srcId="{421E80E0-CA53-4D4E-9D6F-69CF509B091B}" destId="{CD2AD023-9541-44EE-9D9A-3F9595267B56}" srcOrd="0" destOrd="0" presId="urn:microsoft.com/office/officeart/2005/8/layout/hierarchy1"/>
    <dgm:cxn modelId="{5A4F56A3-5CE6-4267-BE08-88AB157814F1}" type="presParOf" srcId="{421E80E0-CA53-4D4E-9D6F-69CF509B091B}" destId="{F2A17CB1-AF68-433A-B043-E4259EEDD689}" srcOrd="1" destOrd="0" presId="urn:microsoft.com/office/officeart/2005/8/layout/hierarchy1"/>
    <dgm:cxn modelId="{F95EEAA5-2E96-4AF2-8D3A-B45810DA3EDF}" type="presParOf" srcId="{78CD4728-596C-43AC-A584-8F742E4A2198}" destId="{66BC336D-EB61-4940-A682-17F778A2C57C}" srcOrd="1" destOrd="0" presId="urn:microsoft.com/office/officeart/2005/8/layout/hierarchy1"/>
    <dgm:cxn modelId="{40C3ACE1-4C23-42EE-ACD7-0ADD19418BB3}" type="presParOf" srcId="{66BC336D-EB61-4940-A682-17F778A2C57C}" destId="{BAD02AFB-6CFE-4A61-AB64-38C06E153E68}" srcOrd="0" destOrd="0" presId="urn:microsoft.com/office/officeart/2005/8/layout/hierarchy1"/>
    <dgm:cxn modelId="{F7BD4BF6-B296-4501-BD6D-072E42107B0B}" type="presParOf" srcId="{66BC336D-EB61-4940-A682-17F778A2C57C}" destId="{942D8450-195E-45C3-ABBD-90163B7D8675}" srcOrd="1" destOrd="0" presId="urn:microsoft.com/office/officeart/2005/8/layout/hierarchy1"/>
    <dgm:cxn modelId="{F016B6E2-C414-429C-80E8-09E0E2FA83E6}" type="presParOf" srcId="{942D8450-195E-45C3-ABBD-90163B7D8675}" destId="{717D3880-9A28-4BBA-AAF5-08458F9B8448}" srcOrd="0" destOrd="0" presId="urn:microsoft.com/office/officeart/2005/8/layout/hierarchy1"/>
    <dgm:cxn modelId="{843D87BE-DBCD-4542-B684-E0591BE1DE44}" type="presParOf" srcId="{717D3880-9A28-4BBA-AAF5-08458F9B8448}" destId="{EF70215E-73FB-4BD7-9186-AEEF3B752901}" srcOrd="0" destOrd="0" presId="urn:microsoft.com/office/officeart/2005/8/layout/hierarchy1"/>
    <dgm:cxn modelId="{03731CBA-24DB-4B0E-91DF-37F8513F6A4D}" type="presParOf" srcId="{717D3880-9A28-4BBA-AAF5-08458F9B8448}" destId="{6E2ABEAC-E02E-4CE9-BA11-8788B7E61C3F}" srcOrd="1" destOrd="0" presId="urn:microsoft.com/office/officeart/2005/8/layout/hierarchy1"/>
    <dgm:cxn modelId="{60BFE6B7-C77B-497D-8202-1038BEE21C3A}" type="presParOf" srcId="{942D8450-195E-45C3-ABBD-90163B7D8675}" destId="{1CAC0316-551A-4C3B-8525-2B9CD57EB638}" srcOrd="1" destOrd="0" presId="urn:microsoft.com/office/officeart/2005/8/layout/hierarchy1"/>
    <dgm:cxn modelId="{7DCA1258-35F1-4970-96A4-E8F4C6C4EF45}" type="presParOf" srcId="{76D7C02C-2380-42A0-95FF-6BAA812D1861}" destId="{52D163C1-CC3F-48B2-AE5C-627E66954E50}" srcOrd="4" destOrd="0" presId="urn:microsoft.com/office/officeart/2005/8/layout/hierarchy1"/>
    <dgm:cxn modelId="{3CAD1545-1A68-46B9-A9A7-02BB555214EF}" type="presParOf" srcId="{76D7C02C-2380-42A0-95FF-6BAA812D1861}" destId="{595DF139-F41E-4DD1-B86B-42170A3ABD39}" srcOrd="5" destOrd="0" presId="urn:microsoft.com/office/officeart/2005/8/layout/hierarchy1"/>
    <dgm:cxn modelId="{233940AF-942D-40B5-AD58-B5BBA84EDD3C}" type="presParOf" srcId="{595DF139-F41E-4DD1-B86B-42170A3ABD39}" destId="{00921326-BE9C-4E53-A239-B1999CC7C978}" srcOrd="0" destOrd="0" presId="urn:microsoft.com/office/officeart/2005/8/layout/hierarchy1"/>
    <dgm:cxn modelId="{8ACE487F-63FC-4977-A16D-96C41902A758}" type="presParOf" srcId="{00921326-BE9C-4E53-A239-B1999CC7C978}" destId="{94842D9A-BB12-4DCF-9C54-E1A48C3185FA}" srcOrd="0" destOrd="0" presId="urn:microsoft.com/office/officeart/2005/8/layout/hierarchy1"/>
    <dgm:cxn modelId="{61F24EFF-FF15-4DA0-87E6-1E9E506C27B5}" type="presParOf" srcId="{00921326-BE9C-4E53-A239-B1999CC7C978}" destId="{DE5EE5BC-5D91-4EC4-90E6-B137E7378065}" srcOrd="1" destOrd="0" presId="urn:microsoft.com/office/officeart/2005/8/layout/hierarchy1"/>
    <dgm:cxn modelId="{939EC99B-6387-4F77-AEC2-D3CF8BF3256E}" type="presParOf" srcId="{595DF139-F41E-4DD1-B86B-42170A3ABD39}" destId="{2297C1B9-F641-4F9F-8955-7E0AA40F6DEF}" srcOrd="1" destOrd="0" presId="urn:microsoft.com/office/officeart/2005/8/layout/hierarchy1"/>
    <dgm:cxn modelId="{619533B6-8620-48A7-9BCC-49AA02DBB670}" type="presParOf" srcId="{2297C1B9-F641-4F9F-8955-7E0AA40F6DEF}" destId="{1AFEBE8D-94CF-4DEF-8F61-46001573CC20}" srcOrd="0" destOrd="0" presId="urn:microsoft.com/office/officeart/2005/8/layout/hierarchy1"/>
    <dgm:cxn modelId="{5F05F137-E92F-4EC3-AA11-6E3F211E8ED3}" type="presParOf" srcId="{2297C1B9-F641-4F9F-8955-7E0AA40F6DEF}" destId="{19ED8347-A0C8-4C20-8502-97BEF07A6080}" srcOrd="1" destOrd="0" presId="urn:microsoft.com/office/officeart/2005/8/layout/hierarchy1"/>
    <dgm:cxn modelId="{3DDFD402-DA89-48E8-B255-459553A9C770}" type="presParOf" srcId="{19ED8347-A0C8-4C20-8502-97BEF07A6080}" destId="{A479DB73-9F51-4361-AD16-B0A17699D68C}" srcOrd="0" destOrd="0" presId="urn:microsoft.com/office/officeart/2005/8/layout/hierarchy1"/>
    <dgm:cxn modelId="{19FE0897-A672-452B-8AE7-53FEF056F218}" type="presParOf" srcId="{A479DB73-9F51-4361-AD16-B0A17699D68C}" destId="{D54734EB-3499-4833-9B3C-A52AD9FD3ECB}" srcOrd="0" destOrd="0" presId="urn:microsoft.com/office/officeart/2005/8/layout/hierarchy1"/>
    <dgm:cxn modelId="{F39ABAA3-75D9-47E1-B052-E65F8BCEF078}" type="presParOf" srcId="{A479DB73-9F51-4361-AD16-B0A17699D68C}" destId="{1A17A2F6-E210-4546-8982-748436005332}" srcOrd="1" destOrd="0" presId="urn:microsoft.com/office/officeart/2005/8/layout/hierarchy1"/>
    <dgm:cxn modelId="{CE3E59B9-BA51-485C-8728-63250F6582CC}" type="presParOf" srcId="{19ED8347-A0C8-4C20-8502-97BEF07A6080}" destId="{C82E077D-1A3E-401E-9D77-80A695DBC06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52BF9-7E0A-4EB6-9826-FD32B70BD64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D13E20D3-0C7B-4164-BD2D-7C6AA6A6CE84}">
      <dgm:prSet phldrT="[Text]"/>
      <dgm:spPr/>
      <dgm:t>
        <a:bodyPr/>
        <a:lstStyle/>
        <a:p>
          <a:r>
            <a:rPr lang="en-US" dirty="0"/>
            <a:t>Branches of spatial statistics</a:t>
          </a:r>
        </a:p>
      </dgm:t>
    </dgm:pt>
    <dgm:pt modelId="{2EC7B9A1-5C5A-4B71-A6E8-6FC9883898DE}" type="parTrans" cxnId="{2F5BC0BB-9CB3-4D1C-9D22-390ED747E12F}">
      <dgm:prSet/>
      <dgm:spPr/>
      <dgm:t>
        <a:bodyPr/>
        <a:lstStyle/>
        <a:p>
          <a:endParaRPr lang="en-US"/>
        </a:p>
      </dgm:t>
    </dgm:pt>
    <dgm:pt modelId="{F8820E5D-83E4-4248-8570-F14D20296DFB}" type="sibTrans" cxnId="{2F5BC0BB-9CB3-4D1C-9D22-390ED747E12F}">
      <dgm:prSet/>
      <dgm:spPr/>
      <dgm:t>
        <a:bodyPr/>
        <a:lstStyle/>
        <a:p>
          <a:endParaRPr lang="en-US"/>
        </a:p>
      </dgm:t>
    </dgm:pt>
    <dgm:pt modelId="{39B3CA23-85EF-44C6-B933-A9A2A65C2E0B}">
      <dgm:prSet phldrT="[Text]"/>
      <dgm:spPr/>
      <dgm:t>
        <a:bodyPr/>
        <a:lstStyle/>
        <a:p>
          <a:r>
            <a:rPr lang="en-US" dirty="0"/>
            <a:t>Continuous spatial analysis</a:t>
          </a:r>
        </a:p>
      </dgm:t>
    </dgm:pt>
    <dgm:pt modelId="{222F4F6B-66D5-4ACF-8625-D346CB64F77F}" type="parTrans" cxnId="{6008627D-B18C-469B-9E45-4DCD6EE3D4B2}">
      <dgm:prSet/>
      <dgm:spPr/>
      <dgm:t>
        <a:bodyPr/>
        <a:lstStyle/>
        <a:p>
          <a:endParaRPr lang="en-US"/>
        </a:p>
      </dgm:t>
    </dgm:pt>
    <dgm:pt modelId="{32EE986D-D406-4575-94D2-3F9C4D54D45B}" type="sibTrans" cxnId="{6008627D-B18C-469B-9E45-4DCD6EE3D4B2}">
      <dgm:prSet/>
      <dgm:spPr/>
      <dgm:t>
        <a:bodyPr/>
        <a:lstStyle/>
        <a:p>
          <a:endParaRPr lang="en-US"/>
        </a:p>
      </dgm:t>
    </dgm:pt>
    <dgm:pt modelId="{CECABCB6-1126-48F4-92BE-3A4E4825DA89}">
      <dgm:prSet phldrT="[Text]"/>
      <dgm:spPr/>
      <dgm:t>
        <a:bodyPr/>
        <a:lstStyle/>
        <a:p>
          <a:r>
            <a:rPr lang="en-US" dirty="0"/>
            <a:t>Discrete spatial analysis</a:t>
          </a:r>
        </a:p>
      </dgm:t>
    </dgm:pt>
    <dgm:pt modelId="{FB18119B-102F-466A-8F80-98226926091C}" type="parTrans" cxnId="{75483B97-7DF6-4D8D-90AE-DBF903728111}">
      <dgm:prSet/>
      <dgm:spPr/>
      <dgm:t>
        <a:bodyPr/>
        <a:lstStyle/>
        <a:p>
          <a:endParaRPr lang="en-US"/>
        </a:p>
      </dgm:t>
    </dgm:pt>
    <dgm:pt modelId="{B650573F-994A-4371-AEE0-FBEB36D25258}" type="sibTrans" cxnId="{75483B97-7DF6-4D8D-90AE-DBF903728111}">
      <dgm:prSet/>
      <dgm:spPr/>
      <dgm:t>
        <a:bodyPr/>
        <a:lstStyle/>
        <a:p>
          <a:endParaRPr lang="en-US"/>
        </a:p>
      </dgm:t>
    </dgm:pt>
    <dgm:pt modelId="{E3F0D48D-EA09-4DB2-BC64-1F5884470121}">
      <dgm:prSet/>
      <dgm:spPr/>
      <dgm:t>
        <a:bodyPr/>
        <a:lstStyle/>
        <a:p>
          <a:r>
            <a:rPr lang="en-US"/>
            <a:t>Spatial point processes</a:t>
          </a:r>
          <a:endParaRPr lang="en-US" dirty="0"/>
        </a:p>
      </dgm:t>
    </dgm:pt>
    <dgm:pt modelId="{F8718070-0D8A-4E2C-858F-34C3C1A07899}" type="parTrans" cxnId="{40947591-8396-47C9-AB56-A625D7334D8E}">
      <dgm:prSet/>
      <dgm:spPr/>
      <dgm:t>
        <a:bodyPr/>
        <a:lstStyle/>
        <a:p>
          <a:endParaRPr lang="en-US"/>
        </a:p>
      </dgm:t>
    </dgm:pt>
    <dgm:pt modelId="{155758AC-31CB-479C-9AEE-CD432C922E3E}" type="sibTrans" cxnId="{40947591-8396-47C9-AB56-A625D7334D8E}">
      <dgm:prSet/>
      <dgm:spPr/>
      <dgm:t>
        <a:bodyPr/>
        <a:lstStyle/>
        <a:p>
          <a:endParaRPr lang="en-US"/>
        </a:p>
      </dgm:t>
    </dgm:pt>
    <dgm:pt modelId="{B2F3B654-BF6A-4CD0-B6DD-E34A8C5FBEF3}">
      <dgm:prSet/>
      <dgm:spPr/>
      <dgm:t>
        <a:bodyPr/>
        <a:lstStyle/>
        <a:p>
          <a:endParaRPr lang="en-US" dirty="0"/>
        </a:p>
      </dgm:t>
    </dgm:pt>
    <dgm:pt modelId="{7A877F8C-66B8-4FAC-B404-347E12DA3F75}" type="parTrans" cxnId="{E31F6812-82AA-4EE4-A71F-C1B2D2A6195B}">
      <dgm:prSet/>
      <dgm:spPr/>
      <dgm:t>
        <a:bodyPr/>
        <a:lstStyle/>
        <a:p>
          <a:endParaRPr lang="en-US"/>
        </a:p>
      </dgm:t>
    </dgm:pt>
    <dgm:pt modelId="{F944FC07-9DA2-4B5E-BF53-BFAAD75E2F8C}" type="sibTrans" cxnId="{E31F6812-82AA-4EE4-A71F-C1B2D2A6195B}">
      <dgm:prSet/>
      <dgm:spPr/>
      <dgm:t>
        <a:bodyPr/>
        <a:lstStyle/>
        <a:p>
          <a:endParaRPr lang="en-US"/>
        </a:p>
      </dgm:t>
    </dgm:pt>
    <dgm:pt modelId="{068B62A7-CCA7-445A-9354-9B1C5D6B4682}">
      <dgm:prSet/>
      <dgm:spPr/>
      <dgm:t>
        <a:bodyPr/>
        <a:lstStyle/>
        <a:p>
          <a:endParaRPr lang="en-US" dirty="0"/>
        </a:p>
      </dgm:t>
    </dgm:pt>
    <dgm:pt modelId="{923C4595-B58B-4E2B-8A79-0CF42A188A2E}" type="parTrans" cxnId="{7F11E7FA-F110-4BEA-9F1F-AEFBBAA01007}">
      <dgm:prSet/>
      <dgm:spPr/>
      <dgm:t>
        <a:bodyPr/>
        <a:lstStyle/>
        <a:p>
          <a:endParaRPr lang="en-US"/>
        </a:p>
      </dgm:t>
    </dgm:pt>
    <dgm:pt modelId="{0956A9D1-7E02-4EDA-AA1C-E253093C517B}" type="sibTrans" cxnId="{7F11E7FA-F110-4BEA-9F1F-AEFBBAA01007}">
      <dgm:prSet/>
      <dgm:spPr/>
      <dgm:t>
        <a:bodyPr/>
        <a:lstStyle/>
        <a:p>
          <a:endParaRPr lang="en-US"/>
        </a:p>
      </dgm:t>
    </dgm:pt>
    <dgm:pt modelId="{08342A9C-B8D5-4A55-99EA-903FE2019FE0}">
      <dgm:prSet/>
      <dgm:spPr/>
      <dgm:t>
        <a:bodyPr/>
        <a:lstStyle/>
        <a:p>
          <a:endParaRPr lang="en-US" dirty="0"/>
        </a:p>
      </dgm:t>
    </dgm:pt>
    <dgm:pt modelId="{BBABB267-499D-42FA-A7BE-02074ECE22DA}" type="parTrans" cxnId="{97FFF162-CC45-4CF7-A721-9264F0634EFE}">
      <dgm:prSet/>
      <dgm:spPr/>
      <dgm:t>
        <a:bodyPr/>
        <a:lstStyle/>
        <a:p>
          <a:endParaRPr lang="en-US"/>
        </a:p>
      </dgm:t>
    </dgm:pt>
    <dgm:pt modelId="{E3AE5396-C9FB-478C-8A80-4DF459D38B34}" type="sibTrans" cxnId="{97FFF162-CC45-4CF7-A721-9264F0634EFE}">
      <dgm:prSet/>
      <dgm:spPr/>
      <dgm:t>
        <a:bodyPr/>
        <a:lstStyle/>
        <a:p>
          <a:endParaRPr lang="en-US"/>
        </a:p>
      </dgm:t>
    </dgm:pt>
    <dgm:pt modelId="{201DAB82-D0C9-4AEA-B5A5-60A94ADDCAAE}" type="pres">
      <dgm:prSet presAssocID="{7EB52BF9-7E0A-4EB6-9826-FD32B70BD642}" presName="hierChild1" presStyleCnt="0">
        <dgm:presLayoutVars>
          <dgm:chPref val="1"/>
          <dgm:dir/>
          <dgm:animOne val="branch"/>
          <dgm:animLvl val="lvl"/>
          <dgm:resizeHandles/>
        </dgm:presLayoutVars>
      </dgm:prSet>
      <dgm:spPr/>
    </dgm:pt>
    <dgm:pt modelId="{9B8886DD-EA7E-4727-ABE3-9F198957B05E}" type="pres">
      <dgm:prSet presAssocID="{D13E20D3-0C7B-4164-BD2D-7C6AA6A6CE84}" presName="hierRoot1" presStyleCnt="0"/>
      <dgm:spPr/>
    </dgm:pt>
    <dgm:pt modelId="{984FBD7D-7581-4153-84B0-383E507880D7}" type="pres">
      <dgm:prSet presAssocID="{D13E20D3-0C7B-4164-BD2D-7C6AA6A6CE84}" presName="composite" presStyleCnt="0"/>
      <dgm:spPr/>
    </dgm:pt>
    <dgm:pt modelId="{CFEBE7C5-2888-4CC5-90D5-F9597B17A93C}" type="pres">
      <dgm:prSet presAssocID="{D13E20D3-0C7B-4164-BD2D-7C6AA6A6CE84}" presName="background" presStyleLbl="node0" presStyleIdx="0" presStyleCnt="1"/>
      <dgm:spPr/>
    </dgm:pt>
    <dgm:pt modelId="{DF55D3C0-1347-4A41-9512-3ED01FF026C7}" type="pres">
      <dgm:prSet presAssocID="{D13E20D3-0C7B-4164-BD2D-7C6AA6A6CE84}" presName="text" presStyleLbl="fgAcc0" presStyleIdx="0" presStyleCnt="1" custScaleX="348699">
        <dgm:presLayoutVars>
          <dgm:chPref val="3"/>
        </dgm:presLayoutVars>
      </dgm:prSet>
      <dgm:spPr/>
    </dgm:pt>
    <dgm:pt modelId="{76D7C02C-2380-42A0-95FF-6BAA812D1861}" type="pres">
      <dgm:prSet presAssocID="{D13E20D3-0C7B-4164-BD2D-7C6AA6A6CE84}" presName="hierChild2" presStyleCnt="0"/>
      <dgm:spPr/>
    </dgm:pt>
    <dgm:pt modelId="{74CF1BB3-C8FB-4D93-8FC5-966C3B9919E0}" type="pres">
      <dgm:prSet presAssocID="{222F4F6B-66D5-4ACF-8625-D346CB64F77F}" presName="Name10" presStyleLbl="parChTrans1D2" presStyleIdx="0" presStyleCnt="3"/>
      <dgm:spPr/>
    </dgm:pt>
    <dgm:pt modelId="{D7304F09-1E3B-4E31-BCF6-84C13AE87574}" type="pres">
      <dgm:prSet presAssocID="{39B3CA23-85EF-44C6-B933-A9A2A65C2E0B}" presName="hierRoot2" presStyleCnt="0"/>
      <dgm:spPr/>
    </dgm:pt>
    <dgm:pt modelId="{1F7276CE-C281-4AB3-B49B-FC0E3275819E}" type="pres">
      <dgm:prSet presAssocID="{39B3CA23-85EF-44C6-B933-A9A2A65C2E0B}" presName="composite2" presStyleCnt="0"/>
      <dgm:spPr/>
    </dgm:pt>
    <dgm:pt modelId="{E637C15A-61DC-4A1D-9989-13707AEDF332}" type="pres">
      <dgm:prSet presAssocID="{39B3CA23-85EF-44C6-B933-A9A2A65C2E0B}" presName="background2" presStyleLbl="node2" presStyleIdx="0" presStyleCnt="3"/>
      <dgm:spPr/>
    </dgm:pt>
    <dgm:pt modelId="{EB0DA4BC-D6D2-47A8-9BF9-EC0F0C8F73A7}" type="pres">
      <dgm:prSet presAssocID="{39B3CA23-85EF-44C6-B933-A9A2A65C2E0B}" presName="text2" presStyleLbl="fgAcc2" presStyleIdx="0" presStyleCnt="3">
        <dgm:presLayoutVars>
          <dgm:chPref val="3"/>
        </dgm:presLayoutVars>
      </dgm:prSet>
      <dgm:spPr/>
    </dgm:pt>
    <dgm:pt modelId="{FC4CBCF8-5CDF-4A82-B5A2-921BBA9C432A}" type="pres">
      <dgm:prSet presAssocID="{39B3CA23-85EF-44C6-B933-A9A2A65C2E0B}" presName="hierChild3" presStyleCnt="0"/>
      <dgm:spPr/>
    </dgm:pt>
    <dgm:pt modelId="{A3873CC9-15F4-414E-BEDD-D3C75910E8E5}" type="pres">
      <dgm:prSet presAssocID="{7A877F8C-66B8-4FAC-B404-347E12DA3F75}" presName="Name17" presStyleLbl="parChTrans1D3" presStyleIdx="0" presStyleCnt="3"/>
      <dgm:spPr/>
    </dgm:pt>
    <dgm:pt modelId="{C26C405E-04F7-43AF-B510-9FF914F1061C}" type="pres">
      <dgm:prSet presAssocID="{B2F3B654-BF6A-4CD0-B6DD-E34A8C5FBEF3}" presName="hierRoot3" presStyleCnt="0"/>
      <dgm:spPr/>
    </dgm:pt>
    <dgm:pt modelId="{26366DB8-D37F-4841-B3A0-EF047555B224}" type="pres">
      <dgm:prSet presAssocID="{B2F3B654-BF6A-4CD0-B6DD-E34A8C5FBEF3}" presName="composite3" presStyleCnt="0"/>
      <dgm:spPr/>
    </dgm:pt>
    <dgm:pt modelId="{4DA796D4-2692-4793-9A92-5D9DD771D4AC}" type="pres">
      <dgm:prSet presAssocID="{B2F3B654-BF6A-4CD0-B6DD-E34A8C5FBEF3}" presName="background3" presStyleLbl="node3" presStyleIdx="0" presStyleCnt="3"/>
      <dgm:spPr/>
    </dgm:pt>
    <dgm:pt modelId="{4EF7D3BC-1E62-4C7F-83E1-7AD477E4142C}" type="pres">
      <dgm:prSet presAssocID="{B2F3B654-BF6A-4CD0-B6DD-E34A8C5FBEF3}" presName="text3" presStyleLbl="fgAcc3" presStyleIdx="0" presStyleCnt="3" custScaleX="103070" custScaleY="156203">
        <dgm:presLayoutVars>
          <dgm:chPref val="3"/>
        </dgm:presLayoutVars>
      </dgm:prSet>
      <dgm:spPr/>
    </dgm:pt>
    <dgm:pt modelId="{6CFDFC0B-AAFD-4EF7-8925-DB4A92505812}" type="pres">
      <dgm:prSet presAssocID="{B2F3B654-BF6A-4CD0-B6DD-E34A8C5FBEF3}" presName="hierChild4" presStyleCnt="0"/>
      <dgm:spPr/>
    </dgm:pt>
    <dgm:pt modelId="{019C49AE-2AD6-4ABB-9463-AE4E4470363F}" type="pres">
      <dgm:prSet presAssocID="{FB18119B-102F-466A-8F80-98226926091C}" presName="Name10" presStyleLbl="parChTrans1D2" presStyleIdx="1" presStyleCnt="3"/>
      <dgm:spPr/>
    </dgm:pt>
    <dgm:pt modelId="{78CD4728-596C-43AC-A584-8F742E4A2198}" type="pres">
      <dgm:prSet presAssocID="{CECABCB6-1126-48F4-92BE-3A4E4825DA89}" presName="hierRoot2" presStyleCnt="0"/>
      <dgm:spPr/>
    </dgm:pt>
    <dgm:pt modelId="{421E80E0-CA53-4D4E-9D6F-69CF509B091B}" type="pres">
      <dgm:prSet presAssocID="{CECABCB6-1126-48F4-92BE-3A4E4825DA89}" presName="composite2" presStyleCnt="0"/>
      <dgm:spPr/>
    </dgm:pt>
    <dgm:pt modelId="{CD2AD023-9541-44EE-9D9A-3F9595267B56}" type="pres">
      <dgm:prSet presAssocID="{CECABCB6-1126-48F4-92BE-3A4E4825DA89}" presName="background2" presStyleLbl="node2" presStyleIdx="1" presStyleCnt="3"/>
      <dgm:spPr/>
    </dgm:pt>
    <dgm:pt modelId="{F2A17CB1-AF68-433A-B043-E4259EEDD689}" type="pres">
      <dgm:prSet presAssocID="{CECABCB6-1126-48F4-92BE-3A4E4825DA89}" presName="text2" presStyleLbl="fgAcc2" presStyleIdx="1" presStyleCnt="3">
        <dgm:presLayoutVars>
          <dgm:chPref val="3"/>
        </dgm:presLayoutVars>
      </dgm:prSet>
      <dgm:spPr/>
    </dgm:pt>
    <dgm:pt modelId="{66BC336D-EB61-4940-A682-17F778A2C57C}" type="pres">
      <dgm:prSet presAssocID="{CECABCB6-1126-48F4-92BE-3A4E4825DA89}" presName="hierChild3" presStyleCnt="0"/>
      <dgm:spPr/>
    </dgm:pt>
    <dgm:pt modelId="{BAD02AFB-6CFE-4A61-AB64-38C06E153E68}" type="pres">
      <dgm:prSet presAssocID="{923C4595-B58B-4E2B-8A79-0CF42A188A2E}" presName="Name17" presStyleLbl="parChTrans1D3" presStyleIdx="1" presStyleCnt="3"/>
      <dgm:spPr/>
    </dgm:pt>
    <dgm:pt modelId="{942D8450-195E-45C3-ABBD-90163B7D8675}" type="pres">
      <dgm:prSet presAssocID="{068B62A7-CCA7-445A-9354-9B1C5D6B4682}" presName="hierRoot3" presStyleCnt="0"/>
      <dgm:spPr/>
    </dgm:pt>
    <dgm:pt modelId="{717D3880-9A28-4BBA-AAF5-08458F9B8448}" type="pres">
      <dgm:prSet presAssocID="{068B62A7-CCA7-445A-9354-9B1C5D6B4682}" presName="composite3" presStyleCnt="0"/>
      <dgm:spPr/>
    </dgm:pt>
    <dgm:pt modelId="{EF70215E-73FB-4BD7-9186-AEEF3B752901}" type="pres">
      <dgm:prSet presAssocID="{068B62A7-CCA7-445A-9354-9B1C5D6B4682}" presName="background3" presStyleLbl="node3" presStyleIdx="1" presStyleCnt="3"/>
      <dgm:spPr/>
    </dgm:pt>
    <dgm:pt modelId="{6E2ABEAC-E02E-4CE9-BA11-8788B7E61C3F}" type="pres">
      <dgm:prSet presAssocID="{068B62A7-CCA7-445A-9354-9B1C5D6B4682}" presName="text3" presStyleLbl="fgAcc3" presStyleIdx="1" presStyleCnt="3" custScaleX="103308" custScaleY="153078">
        <dgm:presLayoutVars>
          <dgm:chPref val="3"/>
        </dgm:presLayoutVars>
      </dgm:prSet>
      <dgm:spPr/>
    </dgm:pt>
    <dgm:pt modelId="{1CAC0316-551A-4C3B-8525-2B9CD57EB638}" type="pres">
      <dgm:prSet presAssocID="{068B62A7-CCA7-445A-9354-9B1C5D6B4682}" presName="hierChild4" presStyleCnt="0"/>
      <dgm:spPr/>
    </dgm:pt>
    <dgm:pt modelId="{52D163C1-CC3F-48B2-AE5C-627E66954E50}" type="pres">
      <dgm:prSet presAssocID="{F8718070-0D8A-4E2C-858F-34C3C1A07899}" presName="Name10" presStyleLbl="parChTrans1D2" presStyleIdx="2" presStyleCnt="3"/>
      <dgm:spPr/>
    </dgm:pt>
    <dgm:pt modelId="{595DF139-F41E-4DD1-B86B-42170A3ABD39}" type="pres">
      <dgm:prSet presAssocID="{E3F0D48D-EA09-4DB2-BC64-1F5884470121}" presName="hierRoot2" presStyleCnt="0"/>
      <dgm:spPr/>
    </dgm:pt>
    <dgm:pt modelId="{00921326-BE9C-4E53-A239-B1999CC7C978}" type="pres">
      <dgm:prSet presAssocID="{E3F0D48D-EA09-4DB2-BC64-1F5884470121}" presName="composite2" presStyleCnt="0"/>
      <dgm:spPr/>
    </dgm:pt>
    <dgm:pt modelId="{94842D9A-BB12-4DCF-9C54-E1A48C3185FA}" type="pres">
      <dgm:prSet presAssocID="{E3F0D48D-EA09-4DB2-BC64-1F5884470121}" presName="background2" presStyleLbl="node2" presStyleIdx="2" presStyleCnt="3"/>
      <dgm:spPr/>
    </dgm:pt>
    <dgm:pt modelId="{DE5EE5BC-5D91-4EC4-90E6-B137E7378065}" type="pres">
      <dgm:prSet presAssocID="{E3F0D48D-EA09-4DB2-BC64-1F5884470121}" presName="text2" presStyleLbl="fgAcc2" presStyleIdx="2" presStyleCnt="3">
        <dgm:presLayoutVars>
          <dgm:chPref val="3"/>
        </dgm:presLayoutVars>
      </dgm:prSet>
      <dgm:spPr/>
    </dgm:pt>
    <dgm:pt modelId="{2297C1B9-F641-4F9F-8955-7E0AA40F6DEF}" type="pres">
      <dgm:prSet presAssocID="{E3F0D48D-EA09-4DB2-BC64-1F5884470121}" presName="hierChild3" presStyleCnt="0"/>
      <dgm:spPr/>
    </dgm:pt>
    <dgm:pt modelId="{1AFEBE8D-94CF-4DEF-8F61-46001573CC20}" type="pres">
      <dgm:prSet presAssocID="{BBABB267-499D-42FA-A7BE-02074ECE22DA}" presName="Name17" presStyleLbl="parChTrans1D3" presStyleIdx="2" presStyleCnt="3"/>
      <dgm:spPr/>
    </dgm:pt>
    <dgm:pt modelId="{19ED8347-A0C8-4C20-8502-97BEF07A6080}" type="pres">
      <dgm:prSet presAssocID="{08342A9C-B8D5-4A55-99EA-903FE2019FE0}" presName="hierRoot3" presStyleCnt="0"/>
      <dgm:spPr/>
    </dgm:pt>
    <dgm:pt modelId="{A479DB73-9F51-4361-AD16-B0A17699D68C}" type="pres">
      <dgm:prSet presAssocID="{08342A9C-B8D5-4A55-99EA-903FE2019FE0}" presName="composite3" presStyleCnt="0"/>
      <dgm:spPr/>
    </dgm:pt>
    <dgm:pt modelId="{D54734EB-3499-4833-9B3C-A52AD9FD3ECB}" type="pres">
      <dgm:prSet presAssocID="{08342A9C-B8D5-4A55-99EA-903FE2019FE0}" presName="background3" presStyleLbl="node3" presStyleIdx="2" presStyleCnt="3"/>
      <dgm:spPr/>
    </dgm:pt>
    <dgm:pt modelId="{1A17A2F6-E210-4546-8982-748436005332}" type="pres">
      <dgm:prSet presAssocID="{08342A9C-B8D5-4A55-99EA-903FE2019FE0}" presName="text3" presStyleLbl="fgAcc3" presStyleIdx="2" presStyleCnt="3" custScaleX="112578" custScaleY="144594">
        <dgm:presLayoutVars>
          <dgm:chPref val="3"/>
        </dgm:presLayoutVars>
      </dgm:prSet>
      <dgm:spPr/>
    </dgm:pt>
    <dgm:pt modelId="{C82E077D-1A3E-401E-9D77-80A695DBC06A}" type="pres">
      <dgm:prSet presAssocID="{08342A9C-B8D5-4A55-99EA-903FE2019FE0}" presName="hierChild4" presStyleCnt="0"/>
      <dgm:spPr/>
    </dgm:pt>
  </dgm:ptLst>
  <dgm:cxnLst>
    <dgm:cxn modelId="{B0007F00-A57D-4AA7-A557-FE701417E35B}" type="presOf" srcId="{FB18119B-102F-466A-8F80-98226926091C}" destId="{019C49AE-2AD6-4ABB-9463-AE4E4470363F}" srcOrd="0" destOrd="0" presId="urn:microsoft.com/office/officeart/2005/8/layout/hierarchy1"/>
    <dgm:cxn modelId="{86088900-2C7E-46EB-BBA7-38B03F771BFC}" type="presOf" srcId="{E3F0D48D-EA09-4DB2-BC64-1F5884470121}" destId="{DE5EE5BC-5D91-4EC4-90E6-B137E7378065}" srcOrd="0" destOrd="0" presId="urn:microsoft.com/office/officeart/2005/8/layout/hierarchy1"/>
    <dgm:cxn modelId="{E31F6812-82AA-4EE4-A71F-C1B2D2A6195B}" srcId="{39B3CA23-85EF-44C6-B933-A9A2A65C2E0B}" destId="{B2F3B654-BF6A-4CD0-B6DD-E34A8C5FBEF3}" srcOrd="0" destOrd="0" parTransId="{7A877F8C-66B8-4FAC-B404-347E12DA3F75}" sibTransId="{F944FC07-9DA2-4B5E-BF53-BFAAD75E2F8C}"/>
    <dgm:cxn modelId="{800C3014-B7DC-442B-ACC3-5EB35F5A8EC8}" type="presOf" srcId="{CECABCB6-1126-48F4-92BE-3A4E4825DA89}" destId="{F2A17CB1-AF68-433A-B043-E4259EEDD689}" srcOrd="0" destOrd="0" presId="urn:microsoft.com/office/officeart/2005/8/layout/hierarchy1"/>
    <dgm:cxn modelId="{1EAD9646-0178-4A41-9E75-0B90A8ECD580}" type="presOf" srcId="{7A877F8C-66B8-4FAC-B404-347E12DA3F75}" destId="{A3873CC9-15F4-414E-BEDD-D3C75910E8E5}" srcOrd="0" destOrd="0" presId="urn:microsoft.com/office/officeart/2005/8/layout/hierarchy1"/>
    <dgm:cxn modelId="{C408684A-83BB-4A88-9D19-9BE6A6F40B33}" type="presOf" srcId="{08342A9C-B8D5-4A55-99EA-903FE2019FE0}" destId="{1A17A2F6-E210-4546-8982-748436005332}" srcOrd="0" destOrd="0" presId="urn:microsoft.com/office/officeart/2005/8/layout/hierarchy1"/>
    <dgm:cxn modelId="{2C4A584B-889C-43D6-9576-200D29CC7D57}" type="presOf" srcId="{B2F3B654-BF6A-4CD0-B6DD-E34A8C5FBEF3}" destId="{4EF7D3BC-1E62-4C7F-83E1-7AD477E4142C}" srcOrd="0" destOrd="0" presId="urn:microsoft.com/office/officeart/2005/8/layout/hierarchy1"/>
    <dgm:cxn modelId="{D1F56455-223F-47EB-AF03-15A5472CC7C1}" type="presOf" srcId="{D13E20D3-0C7B-4164-BD2D-7C6AA6A6CE84}" destId="{DF55D3C0-1347-4A41-9512-3ED01FF026C7}" srcOrd="0" destOrd="0" presId="urn:microsoft.com/office/officeart/2005/8/layout/hierarchy1"/>
    <dgm:cxn modelId="{B684CF61-755E-4763-A2E6-2BCCCEADA942}" type="presOf" srcId="{068B62A7-CCA7-445A-9354-9B1C5D6B4682}" destId="{6E2ABEAC-E02E-4CE9-BA11-8788B7E61C3F}" srcOrd="0" destOrd="0" presId="urn:microsoft.com/office/officeart/2005/8/layout/hierarchy1"/>
    <dgm:cxn modelId="{97FFF162-CC45-4CF7-A721-9264F0634EFE}" srcId="{E3F0D48D-EA09-4DB2-BC64-1F5884470121}" destId="{08342A9C-B8D5-4A55-99EA-903FE2019FE0}" srcOrd="0" destOrd="0" parTransId="{BBABB267-499D-42FA-A7BE-02074ECE22DA}" sibTransId="{E3AE5396-C9FB-478C-8A80-4DF459D38B34}"/>
    <dgm:cxn modelId="{6008627D-B18C-469B-9E45-4DCD6EE3D4B2}" srcId="{D13E20D3-0C7B-4164-BD2D-7C6AA6A6CE84}" destId="{39B3CA23-85EF-44C6-B933-A9A2A65C2E0B}" srcOrd="0" destOrd="0" parTransId="{222F4F6B-66D5-4ACF-8625-D346CB64F77F}" sibTransId="{32EE986D-D406-4575-94D2-3F9C4D54D45B}"/>
    <dgm:cxn modelId="{68C1AA8F-8F52-4984-B2BB-4686147F2F7F}" type="presOf" srcId="{7EB52BF9-7E0A-4EB6-9826-FD32B70BD642}" destId="{201DAB82-D0C9-4AEA-B5A5-60A94ADDCAAE}" srcOrd="0" destOrd="0" presId="urn:microsoft.com/office/officeart/2005/8/layout/hierarchy1"/>
    <dgm:cxn modelId="{40947591-8396-47C9-AB56-A625D7334D8E}" srcId="{D13E20D3-0C7B-4164-BD2D-7C6AA6A6CE84}" destId="{E3F0D48D-EA09-4DB2-BC64-1F5884470121}" srcOrd="2" destOrd="0" parTransId="{F8718070-0D8A-4E2C-858F-34C3C1A07899}" sibTransId="{155758AC-31CB-479C-9AEE-CD432C922E3E}"/>
    <dgm:cxn modelId="{75483B97-7DF6-4D8D-90AE-DBF903728111}" srcId="{D13E20D3-0C7B-4164-BD2D-7C6AA6A6CE84}" destId="{CECABCB6-1126-48F4-92BE-3A4E4825DA89}" srcOrd="1" destOrd="0" parTransId="{FB18119B-102F-466A-8F80-98226926091C}" sibTransId="{B650573F-994A-4371-AEE0-FBEB36D25258}"/>
    <dgm:cxn modelId="{4CE92FA6-1296-4D1A-A779-FFE8FAA64D8C}" type="presOf" srcId="{222F4F6B-66D5-4ACF-8625-D346CB64F77F}" destId="{74CF1BB3-C8FB-4D93-8FC5-966C3B9919E0}" srcOrd="0" destOrd="0" presId="urn:microsoft.com/office/officeart/2005/8/layout/hierarchy1"/>
    <dgm:cxn modelId="{9493D7A9-8F2C-4B0F-9220-07B0E88819DA}" type="presOf" srcId="{923C4595-B58B-4E2B-8A79-0CF42A188A2E}" destId="{BAD02AFB-6CFE-4A61-AB64-38C06E153E68}" srcOrd="0" destOrd="0" presId="urn:microsoft.com/office/officeart/2005/8/layout/hierarchy1"/>
    <dgm:cxn modelId="{700A6CAD-41D3-4B94-A381-F1172A775959}" type="presOf" srcId="{F8718070-0D8A-4E2C-858F-34C3C1A07899}" destId="{52D163C1-CC3F-48B2-AE5C-627E66954E50}" srcOrd="0" destOrd="0" presId="urn:microsoft.com/office/officeart/2005/8/layout/hierarchy1"/>
    <dgm:cxn modelId="{2F5BC0BB-9CB3-4D1C-9D22-390ED747E12F}" srcId="{7EB52BF9-7E0A-4EB6-9826-FD32B70BD642}" destId="{D13E20D3-0C7B-4164-BD2D-7C6AA6A6CE84}" srcOrd="0" destOrd="0" parTransId="{2EC7B9A1-5C5A-4B71-A6E8-6FC9883898DE}" sibTransId="{F8820E5D-83E4-4248-8570-F14D20296DFB}"/>
    <dgm:cxn modelId="{933EF5C3-87E2-41CF-9738-A81D692F643B}" type="presOf" srcId="{BBABB267-499D-42FA-A7BE-02074ECE22DA}" destId="{1AFEBE8D-94CF-4DEF-8F61-46001573CC20}" srcOrd="0" destOrd="0" presId="urn:microsoft.com/office/officeart/2005/8/layout/hierarchy1"/>
    <dgm:cxn modelId="{33B3AEED-14EB-4C93-89AD-59AEF57FA240}" type="presOf" srcId="{39B3CA23-85EF-44C6-B933-A9A2A65C2E0B}" destId="{EB0DA4BC-D6D2-47A8-9BF9-EC0F0C8F73A7}" srcOrd="0" destOrd="0" presId="urn:microsoft.com/office/officeart/2005/8/layout/hierarchy1"/>
    <dgm:cxn modelId="{7F11E7FA-F110-4BEA-9F1F-AEFBBAA01007}" srcId="{CECABCB6-1126-48F4-92BE-3A4E4825DA89}" destId="{068B62A7-CCA7-445A-9354-9B1C5D6B4682}" srcOrd="0" destOrd="0" parTransId="{923C4595-B58B-4E2B-8A79-0CF42A188A2E}" sibTransId="{0956A9D1-7E02-4EDA-AA1C-E253093C517B}"/>
    <dgm:cxn modelId="{5808F80D-DDEE-4FEB-AE17-EDB44ECBE915}" type="presParOf" srcId="{201DAB82-D0C9-4AEA-B5A5-60A94ADDCAAE}" destId="{9B8886DD-EA7E-4727-ABE3-9F198957B05E}" srcOrd="0" destOrd="0" presId="urn:microsoft.com/office/officeart/2005/8/layout/hierarchy1"/>
    <dgm:cxn modelId="{2B8535DB-2484-4F9D-BD22-4CC50C0A6594}" type="presParOf" srcId="{9B8886DD-EA7E-4727-ABE3-9F198957B05E}" destId="{984FBD7D-7581-4153-84B0-383E507880D7}" srcOrd="0" destOrd="0" presId="urn:microsoft.com/office/officeart/2005/8/layout/hierarchy1"/>
    <dgm:cxn modelId="{EF3DEEE4-26FD-4C17-B48E-5E3AAA9152F5}" type="presParOf" srcId="{984FBD7D-7581-4153-84B0-383E507880D7}" destId="{CFEBE7C5-2888-4CC5-90D5-F9597B17A93C}" srcOrd="0" destOrd="0" presId="urn:microsoft.com/office/officeart/2005/8/layout/hierarchy1"/>
    <dgm:cxn modelId="{D5553F18-12C7-47C8-A617-87BE4B77B913}" type="presParOf" srcId="{984FBD7D-7581-4153-84B0-383E507880D7}" destId="{DF55D3C0-1347-4A41-9512-3ED01FF026C7}" srcOrd="1" destOrd="0" presId="urn:microsoft.com/office/officeart/2005/8/layout/hierarchy1"/>
    <dgm:cxn modelId="{D5646E0D-3722-4658-8CE4-23D9AD205DBB}" type="presParOf" srcId="{9B8886DD-EA7E-4727-ABE3-9F198957B05E}" destId="{76D7C02C-2380-42A0-95FF-6BAA812D1861}" srcOrd="1" destOrd="0" presId="urn:microsoft.com/office/officeart/2005/8/layout/hierarchy1"/>
    <dgm:cxn modelId="{30E063F4-CE7F-450F-9CAF-C01C7901F8F5}" type="presParOf" srcId="{76D7C02C-2380-42A0-95FF-6BAA812D1861}" destId="{74CF1BB3-C8FB-4D93-8FC5-966C3B9919E0}" srcOrd="0" destOrd="0" presId="urn:microsoft.com/office/officeart/2005/8/layout/hierarchy1"/>
    <dgm:cxn modelId="{960099FD-298A-43FD-A4A3-28F9A8B2B455}" type="presParOf" srcId="{76D7C02C-2380-42A0-95FF-6BAA812D1861}" destId="{D7304F09-1E3B-4E31-BCF6-84C13AE87574}" srcOrd="1" destOrd="0" presId="urn:microsoft.com/office/officeart/2005/8/layout/hierarchy1"/>
    <dgm:cxn modelId="{442408C4-34D5-4BB6-9584-EBAD632725C2}" type="presParOf" srcId="{D7304F09-1E3B-4E31-BCF6-84C13AE87574}" destId="{1F7276CE-C281-4AB3-B49B-FC0E3275819E}" srcOrd="0" destOrd="0" presId="urn:microsoft.com/office/officeart/2005/8/layout/hierarchy1"/>
    <dgm:cxn modelId="{C421B9C2-E4B0-41DE-8234-0A375BCCEE19}" type="presParOf" srcId="{1F7276CE-C281-4AB3-B49B-FC0E3275819E}" destId="{E637C15A-61DC-4A1D-9989-13707AEDF332}" srcOrd="0" destOrd="0" presId="urn:microsoft.com/office/officeart/2005/8/layout/hierarchy1"/>
    <dgm:cxn modelId="{AF18A57B-C0B4-4F66-BB50-9F835D45E751}" type="presParOf" srcId="{1F7276CE-C281-4AB3-B49B-FC0E3275819E}" destId="{EB0DA4BC-D6D2-47A8-9BF9-EC0F0C8F73A7}" srcOrd="1" destOrd="0" presId="urn:microsoft.com/office/officeart/2005/8/layout/hierarchy1"/>
    <dgm:cxn modelId="{D7D73E4D-A342-42DA-9A80-836DEA7AADEA}" type="presParOf" srcId="{D7304F09-1E3B-4E31-BCF6-84C13AE87574}" destId="{FC4CBCF8-5CDF-4A82-B5A2-921BBA9C432A}" srcOrd="1" destOrd="0" presId="urn:microsoft.com/office/officeart/2005/8/layout/hierarchy1"/>
    <dgm:cxn modelId="{3FD1D2AD-EC0D-4857-AB72-F87280C8573E}" type="presParOf" srcId="{FC4CBCF8-5CDF-4A82-B5A2-921BBA9C432A}" destId="{A3873CC9-15F4-414E-BEDD-D3C75910E8E5}" srcOrd="0" destOrd="0" presId="urn:microsoft.com/office/officeart/2005/8/layout/hierarchy1"/>
    <dgm:cxn modelId="{7208294A-978D-429B-A1F6-BE4091AFA53C}" type="presParOf" srcId="{FC4CBCF8-5CDF-4A82-B5A2-921BBA9C432A}" destId="{C26C405E-04F7-43AF-B510-9FF914F1061C}" srcOrd="1" destOrd="0" presId="urn:microsoft.com/office/officeart/2005/8/layout/hierarchy1"/>
    <dgm:cxn modelId="{82FDFDAA-403D-4063-8701-2BA4233D52E7}" type="presParOf" srcId="{C26C405E-04F7-43AF-B510-9FF914F1061C}" destId="{26366DB8-D37F-4841-B3A0-EF047555B224}" srcOrd="0" destOrd="0" presId="urn:microsoft.com/office/officeart/2005/8/layout/hierarchy1"/>
    <dgm:cxn modelId="{0BCAC255-373C-46DB-A0F0-5191BFDDB1F9}" type="presParOf" srcId="{26366DB8-D37F-4841-B3A0-EF047555B224}" destId="{4DA796D4-2692-4793-9A92-5D9DD771D4AC}" srcOrd="0" destOrd="0" presId="urn:microsoft.com/office/officeart/2005/8/layout/hierarchy1"/>
    <dgm:cxn modelId="{327466E6-80B0-4902-B63C-D0BC7B787FC9}" type="presParOf" srcId="{26366DB8-D37F-4841-B3A0-EF047555B224}" destId="{4EF7D3BC-1E62-4C7F-83E1-7AD477E4142C}" srcOrd="1" destOrd="0" presId="urn:microsoft.com/office/officeart/2005/8/layout/hierarchy1"/>
    <dgm:cxn modelId="{50C8A7F0-8F55-48DB-BC95-299D203373D7}" type="presParOf" srcId="{C26C405E-04F7-43AF-B510-9FF914F1061C}" destId="{6CFDFC0B-AAFD-4EF7-8925-DB4A92505812}" srcOrd="1" destOrd="0" presId="urn:microsoft.com/office/officeart/2005/8/layout/hierarchy1"/>
    <dgm:cxn modelId="{496E6874-4A40-4C75-A63F-F698E051ECB1}" type="presParOf" srcId="{76D7C02C-2380-42A0-95FF-6BAA812D1861}" destId="{019C49AE-2AD6-4ABB-9463-AE4E4470363F}" srcOrd="2" destOrd="0" presId="urn:microsoft.com/office/officeart/2005/8/layout/hierarchy1"/>
    <dgm:cxn modelId="{569C26CE-7FCB-4D10-9F92-A61E72940AC8}" type="presParOf" srcId="{76D7C02C-2380-42A0-95FF-6BAA812D1861}" destId="{78CD4728-596C-43AC-A584-8F742E4A2198}" srcOrd="3" destOrd="0" presId="urn:microsoft.com/office/officeart/2005/8/layout/hierarchy1"/>
    <dgm:cxn modelId="{6CA0AEFC-9B92-4827-B9BD-5922D2C44298}" type="presParOf" srcId="{78CD4728-596C-43AC-A584-8F742E4A2198}" destId="{421E80E0-CA53-4D4E-9D6F-69CF509B091B}" srcOrd="0" destOrd="0" presId="urn:microsoft.com/office/officeart/2005/8/layout/hierarchy1"/>
    <dgm:cxn modelId="{31DB663B-79AD-4E5C-A52C-BC843C2B35A2}" type="presParOf" srcId="{421E80E0-CA53-4D4E-9D6F-69CF509B091B}" destId="{CD2AD023-9541-44EE-9D9A-3F9595267B56}" srcOrd="0" destOrd="0" presId="urn:microsoft.com/office/officeart/2005/8/layout/hierarchy1"/>
    <dgm:cxn modelId="{82C16FB8-C936-4771-BE82-32D2A569DFDD}" type="presParOf" srcId="{421E80E0-CA53-4D4E-9D6F-69CF509B091B}" destId="{F2A17CB1-AF68-433A-B043-E4259EEDD689}" srcOrd="1" destOrd="0" presId="urn:microsoft.com/office/officeart/2005/8/layout/hierarchy1"/>
    <dgm:cxn modelId="{24C2574D-C9A8-4233-A9AF-479946CFCC57}" type="presParOf" srcId="{78CD4728-596C-43AC-A584-8F742E4A2198}" destId="{66BC336D-EB61-4940-A682-17F778A2C57C}" srcOrd="1" destOrd="0" presId="urn:microsoft.com/office/officeart/2005/8/layout/hierarchy1"/>
    <dgm:cxn modelId="{807FE7A6-7FCD-47BA-86AC-5F0E07479556}" type="presParOf" srcId="{66BC336D-EB61-4940-A682-17F778A2C57C}" destId="{BAD02AFB-6CFE-4A61-AB64-38C06E153E68}" srcOrd="0" destOrd="0" presId="urn:microsoft.com/office/officeart/2005/8/layout/hierarchy1"/>
    <dgm:cxn modelId="{4A1A3705-554F-4AEF-9150-9F0A06B2BBFB}" type="presParOf" srcId="{66BC336D-EB61-4940-A682-17F778A2C57C}" destId="{942D8450-195E-45C3-ABBD-90163B7D8675}" srcOrd="1" destOrd="0" presId="urn:microsoft.com/office/officeart/2005/8/layout/hierarchy1"/>
    <dgm:cxn modelId="{2827ED5C-04E6-425B-995E-EEA734EB7D1F}" type="presParOf" srcId="{942D8450-195E-45C3-ABBD-90163B7D8675}" destId="{717D3880-9A28-4BBA-AAF5-08458F9B8448}" srcOrd="0" destOrd="0" presId="urn:microsoft.com/office/officeart/2005/8/layout/hierarchy1"/>
    <dgm:cxn modelId="{71B6608C-9624-4330-81E1-04146162443E}" type="presParOf" srcId="{717D3880-9A28-4BBA-AAF5-08458F9B8448}" destId="{EF70215E-73FB-4BD7-9186-AEEF3B752901}" srcOrd="0" destOrd="0" presId="urn:microsoft.com/office/officeart/2005/8/layout/hierarchy1"/>
    <dgm:cxn modelId="{63F9D41A-D6E6-4045-AFF3-9928FC9F0333}" type="presParOf" srcId="{717D3880-9A28-4BBA-AAF5-08458F9B8448}" destId="{6E2ABEAC-E02E-4CE9-BA11-8788B7E61C3F}" srcOrd="1" destOrd="0" presId="urn:microsoft.com/office/officeart/2005/8/layout/hierarchy1"/>
    <dgm:cxn modelId="{9971C54A-0551-458D-9ACF-EE95A594BE2E}" type="presParOf" srcId="{942D8450-195E-45C3-ABBD-90163B7D8675}" destId="{1CAC0316-551A-4C3B-8525-2B9CD57EB638}" srcOrd="1" destOrd="0" presId="urn:microsoft.com/office/officeart/2005/8/layout/hierarchy1"/>
    <dgm:cxn modelId="{80E3CD48-6BD7-47E4-B3E1-FC34BFA72A54}" type="presParOf" srcId="{76D7C02C-2380-42A0-95FF-6BAA812D1861}" destId="{52D163C1-CC3F-48B2-AE5C-627E66954E50}" srcOrd="4" destOrd="0" presId="urn:microsoft.com/office/officeart/2005/8/layout/hierarchy1"/>
    <dgm:cxn modelId="{C3EB1354-FD6D-49CE-80B4-EE49424F9D2B}" type="presParOf" srcId="{76D7C02C-2380-42A0-95FF-6BAA812D1861}" destId="{595DF139-F41E-4DD1-B86B-42170A3ABD39}" srcOrd="5" destOrd="0" presId="urn:microsoft.com/office/officeart/2005/8/layout/hierarchy1"/>
    <dgm:cxn modelId="{25D6DAA5-EFAB-4300-BB3F-ECAE04B8EBAE}" type="presParOf" srcId="{595DF139-F41E-4DD1-B86B-42170A3ABD39}" destId="{00921326-BE9C-4E53-A239-B1999CC7C978}" srcOrd="0" destOrd="0" presId="urn:microsoft.com/office/officeart/2005/8/layout/hierarchy1"/>
    <dgm:cxn modelId="{ABA1AA81-5854-4FA6-A771-BA36167F5FD5}" type="presParOf" srcId="{00921326-BE9C-4E53-A239-B1999CC7C978}" destId="{94842D9A-BB12-4DCF-9C54-E1A48C3185FA}" srcOrd="0" destOrd="0" presId="urn:microsoft.com/office/officeart/2005/8/layout/hierarchy1"/>
    <dgm:cxn modelId="{D0F39A49-E9FE-418A-986E-55E7B298DF98}" type="presParOf" srcId="{00921326-BE9C-4E53-A239-B1999CC7C978}" destId="{DE5EE5BC-5D91-4EC4-90E6-B137E7378065}" srcOrd="1" destOrd="0" presId="urn:microsoft.com/office/officeart/2005/8/layout/hierarchy1"/>
    <dgm:cxn modelId="{E9AEA909-F1C1-4FAA-A1AB-32281ACD15E2}" type="presParOf" srcId="{595DF139-F41E-4DD1-B86B-42170A3ABD39}" destId="{2297C1B9-F641-4F9F-8955-7E0AA40F6DEF}" srcOrd="1" destOrd="0" presId="urn:microsoft.com/office/officeart/2005/8/layout/hierarchy1"/>
    <dgm:cxn modelId="{7E1E91FA-9394-4A8A-BE0D-8D88540BEDA0}" type="presParOf" srcId="{2297C1B9-F641-4F9F-8955-7E0AA40F6DEF}" destId="{1AFEBE8D-94CF-4DEF-8F61-46001573CC20}" srcOrd="0" destOrd="0" presId="urn:microsoft.com/office/officeart/2005/8/layout/hierarchy1"/>
    <dgm:cxn modelId="{0931EEA0-5F2D-4AD0-B877-BAD3FD63B0FF}" type="presParOf" srcId="{2297C1B9-F641-4F9F-8955-7E0AA40F6DEF}" destId="{19ED8347-A0C8-4C20-8502-97BEF07A6080}" srcOrd="1" destOrd="0" presId="urn:microsoft.com/office/officeart/2005/8/layout/hierarchy1"/>
    <dgm:cxn modelId="{5446C700-B6BE-45B4-8CD7-A75AC82E4CE8}" type="presParOf" srcId="{19ED8347-A0C8-4C20-8502-97BEF07A6080}" destId="{A479DB73-9F51-4361-AD16-B0A17699D68C}" srcOrd="0" destOrd="0" presId="urn:microsoft.com/office/officeart/2005/8/layout/hierarchy1"/>
    <dgm:cxn modelId="{E00D526A-9A2D-4FDB-B8FB-111E280C9718}" type="presParOf" srcId="{A479DB73-9F51-4361-AD16-B0A17699D68C}" destId="{D54734EB-3499-4833-9B3C-A52AD9FD3ECB}" srcOrd="0" destOrd="0" presId="urn:microsoft.com/office/officeart/2005/8/layout/hierarchy1"/>
    <dgm:cxn modelId="{A94291CE-5BF7-4D30-854D-2C12F4C5D276}" type="presParOf" srcId="{A479DB73-9F51-4361-AD16-B0A17699D68C}" destId="{1A17A2F6-E210-4546-8982-748436005332}" srcOrd="1" destOrd="0" presId="urn:microsoft.com/office/officeart/2005/8/layout/hierarchy1"/>
    <dgm:cxn modelId="{5B92DC9C-7CCA-4328-9A01-7C8EC564D6D0}" type="presParOf" srcId="{19ED8347-A0C8-4C20-8502-97BEF07A6080}" destId="{C82E077D-1A3E-401E-9D77-80A695DBC06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B52BF9-7E0A-4EB6-9826-FD32B70BD64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D13E20D3-0C7B-4164-BD2D-7C6AA6A6CE84}">
      <dgm:prSet phldrT="[Text]"/>
      <dgm:spPr/>
      <dgm:t>
        <a:bodyPr/>
        <a:lstStyle/>
        <a:p>
          <a:r>
            <a:rPr lang="en-US" dirty="0"/>
            <a:t>Branches of spatial statistics</a:t>
          </a:r>
        </a:p>
      </dgm:t>
    </dgm:pt>
    <dgm:pt modelId="{2EC7B9A1-5C5A-4B71-A6E8-6FC9883898DE}" type="parTrans" cxnId="{2F5BC0BB-9CB3-4D1C-9D22-390ED747E12F}">
      <dgm:prSet/>
      <dgm:spPr/>
      <dgm:t>
        <a:bodyPr/>
        <a:lstStyle/>
        <a:p>
          <a:endParaRPr lang="en-US"/>
        </a:p>
      </dgm:t>
    </dgm:pt>
    <dgm:pt modelId="{F8820E5D-83E4-4248-8570-F14D20296DFB}" type="sibTrans" cxnId="{2F5BC0BB-9CB3-4D1C-9D22-390ED747E12F}">
      <dgm:prSet/>
      <dgm:spPr/>
      <dgm:t>
        <a:bodyPr/>
        <a:lstStyle/>
        <a:p>
          <a:endParaRPr lang="en-US"/>
        </a:p>
      </dgm:t>
    </dgm:pt>
    <dgm:pt modelId="{39B3CA23-85EF-44C6-B933-A9A2A65C2E0B}">
      <dgm:prSet phldrT="[Text]"/>
      <dgm:spPr/>
      <dgm:t>
        <a:bodyPr/>
        <a:lstStyle/>
        <a:p>
          <a:r>
            <a:rPr lang="en-US" dirty="0"/>
            <a:t>Continuous spatial analysis</a:t>
          </a:r>
        </a:p>
      </dgm:t>
    </dgm:pt>
    <dgm:pt modelId="{222F4F6B-66D5-4ACF-8625-D346CB64F77F}" type="parTrans" cxnId="{6008627D-B18C-469B-9E45-4DCD6EE3D4B2}">
      <dgm:prSet/>
      <dgm:spPr/>
      <dgm:t>
        <a:bodyPr/>
        <a:lstStyle/>
        <a:p>
          <a:endParaRPr lang="en-US"/>
        </a:p>
      </dgm:t>
    </dgm:pt>
    <dgm:pt modelId="{32EE986D-D406-4575-94D2-3F9C4D54D45B}" type="sibTrans" cxnId="{6008627D-B18C-469B-9E45-4DCD6EE3D4B2}">
      <dgm:prSet/>
      <dgm:spPr/>
      <dgm:t>
        <a:bodyPr/>
        <a:lstStyle/>
        <a:p>
          <a:endParaRPr lang="en-US"/>
        </a:p>
      </dgm:t>
    </dgm:pt>
    <dgm:pt modelId="{CECABCB6-1126-48F4-92BE-3A4E4825DA89}">
      <dgm:prSet phldrT="[Text]"/>
      <dgm:spPr/>
      <dgm:t>
        <a:bodyPr/>
        <a:lstStyle/>
        <a:p>
          <a:r>
            <a:rPr lang="en-US" dirty="0"/>
            <a:t>Discrete spatial analysis</a:t>
          </a:r>
        </a:p>
      </dgm:t>
    </dgm:pt>
    <dgm:pt modelId="{FB18119B-102F-466A-8F80-98226926091C}" type="parTrans" cxnId="{75483B97-7DF6-4D8D-90AE-DBF903728111}">
      <dgm:prSet/>
      <dgm:spPr/>
      <dgm:t>
        <a:bodyPr/>
        <a:lstStyle/>
        <a:p>
          <a:endParaRPr lang="en-US"/>
        </a:p>
      </dgm:t>
    </dgm:pt>
    <dgm:pt modelId="{B650573F-994A-4371-AEE0-FBEB36D25258}" type="sibTrans" cxnId="{75483B97-7DF6-4D8D-90AE-DBF903728111}">
      <dgm:prSet/>
      <dgm:spPr/>
      <dgm:t>
        <a:bodyPr/>
        <a:lstStyle/>
        <a:p>
          <a:endParaRPr lang="en-US"/>
        </a:p>
      </dgm:t>
    </dgm:pt>
    <dgm:pt modelId="{E3F0D48D-EA09-4DB2-BC64-1F5884470121}">
      <dgm:prSet/>
      <dgm:spPr/>
      <dgm:t>
        <a:bodyPr/>
        <a:lstStyle/>
        <a:p>
          <a:r>
            <a:rPr lang="en-US"/>
            <a:t>Spatial point processes</a:t>
          </a:r>
          <a:endParaRPr lang="en-US" dirty="0"/>
        </a:p>
      </dgm:t>
    </dgm:pt>
    <dgm:pt modelId="{F8718070-0D8A-4E2C-858F-34C3C1A07899}" type="parTrans" cxnId="{40947591-8396-47C9-AB56-A625D7334D8E}">
      <dgm:prSet/>
      <dgm:spPr/>
      <dgm:t>
        <a:bodyPr/>
        <a:lstStyle/>
        <a:p>
          <a:endParaRPr lang="en-US"/>
        </a:p>
      </dgm:t>
    </dgm:pt>
    <dgm:pt modelId="{155758AC-31CB-479C-9AEE-CD432C922E3E}" type="sibTrans" cxnId="{40947591-8396-47C9-AB56-A625D7334D8E}">
      <dgm:prSet/>
      <dgm:spPr/>
      <dgm:t>
        <a:bodyPr/>
        <a:lstStyle/>
        <a:p>
          <a:endParaRPr lang="en-US"/>
        </a:p>
      </dgm:t>
    </dgm:pt>
    <dgm:pt modelId="{B2F3B654-BF6A-4CD0-B6DD-E34A8C5FBEF3}">
      <dgm:prSet/>
      <dgm:spPr/>
      <dgm:t>
        <a:bodyPr/>
        <a:lstStyle/>
        <a:p>
          <a:endParaRPr lang="en-US" dirty="0"/>
        </a:p>
      </dgm:t>
    </dgm:pt>
    <dgm:pt modelId="{7A877F8C-66B8-4FAC-B404-347E12DA3F75}" type="parTrans" cxnId="{E31F6812-82AA-4EE4-A71F-C1B2D2A6195B}">
      <dgm:prSet/>
      <dgm:spPr/>
      <dgm:t>
        <a:bodyPr/>
        <a:lstStyle/>
        <a:p>
          <a:endParaRPr lang="en-US"/>
        </a:p>
      </dgm:t>
    </dgm:pt>
    <dgm:pt modelId="{F944FC07-9DA2-4B5E-BF53-BFAAD75E2F8C}" type="sibTrans" cxnId="{E31F6812-82AA-4EE4-A71F-C1B2D2A6195B}">
      <dgm:prSet/>
      <dgm:spPr/>
      <dgm:t>
        <a:bodyPr/>
        <a:lstStyle/>
        <a:p>
          <a:endParaRPr lang="en-US"/>
        </a:p>
      </dgm:t>
    </dgm:pt>
    <dgm:pt modelId="{068B62A7-CCA7-445A-9354-9B1C5D6B4682}">
      <dgm:prSet/>
      <dgm:spPr/>
      <dgm:t>
        <a:bodyPr/>
        <a:lstStyle/>
        <a:p>
          <a:endParaRPr lang="en-US" dirty="0"/>
        </a:p>
      </dgm:t>
    </dgm:pt>
    <dgm:pt modelId="{923C4595-B58B-4E2B-8A79-0CF42A188A2E}" type="parTrans" cxnId="{7F11E7FA-F110-4BEA-9F1F-AEFBBAA01007}">
      <dgm:prSet/>
      <dgm:spPr/>
      <dgm:t>
        <a:bodyPr/>
        <a:lstStyle/>
        <a:p>
          <a:endParaRPr lang="en-US"/>
        </a:p>
      </dgm:t>
    </dgm:pt>
    <dgm:pt modelId="{0956A9D1-7E02-4EDA-AA1C-E253093C517B}" type="sibTrans" cxnId="{7F11E7FA-F110-4BEA-9F1F-AEFBBAA01007}">
      <dgm:prSet/>
      <dgm:spPr/>
      <dgm:t>
        <a:bodyPr/>
        <a:lstStyle/>
        <a:p>
          <a:endParaRPr lang="en-US"/>
        </a:p>
      </dgm:t>
    </dgm:pt>
    <dgm:pt modelId="{08342A9C-B8D5-4A55-99EA-903FE2019FE0}">
      <dgm:prSet/>
      <dgm:spPr/>
      <dgm:t>
        <a:bodyPr/>
        <a:lstStyle/>
        <a:p>
          <a:endParaRPr lang="en-US" dirty="0"/>
        </a:p>
      </dgm:t>
    </dgm:pt>
    <dgm:pt modelId="{BBABB267-499D-42FA-A7BE-02074ECE22DA}" type="parTrans" cxnId="{97FFF162-CC45-4CF7-A721-9264F0634EFE}">
      <dgm:prSet/>
      <dgm:spPr/>
      <dgm:t>
        <a:bodyPr/>
        <a:lstStyle/>
        <a:p>
          <a:endParaRPr lang="en-US"/>
        </a:p>
      </dgm:t>
    </dgm:pt>
    <dgm:pt modelId="{E3AE5396-C9FB-478C-8A80-4DF459D38B34}" type="sibTrans" cxnId="{97FFF162-CC45-4CF7-A721-9264F0634EFE}">
      <dgm:prSet/>
      <dgm:spPr/>
      <dgm:t>
        <a:bodyPr/>
        <a:lstStyle/>
        <a:p>
          <a:endParaRPr lang="en-US"/>
        </a:p>
      </dgm:t>
    </dgm:pt>
    <dgm:pt modelId="{201DAB82-D0C9-4AEA-B5A5-60A94ADDCAAE}" type="pres">
      <dgm:prSet presAssocID="{7EB52BF9-7E0A-4EB6-9826-FD32B70BD642}" presName="hierChild1" presStyleCnt="0">
        <dgm:presLayoutVars>
          <dgm:chPref val="1"/>
          <dgm:dir/>
          <dgm:animOne val="branch"/>
          <dgm:animLvl val="lvl"/>
          <dgm:resizeHandles/>
        </dgm:presLayoutVars>
      </dgm:prSet>
      <dgm:spPr/>
    </dgm:pt>
    <dgm:pt modelId="{9B8886DD-EA7E-4727-ABE3-9F198957B05E}" type="pres">
      <dgm:prSet presAssocID="{D13E20D3-0C7B-4164-BD2D-7C6AA6A6CE84}" presName="hierRoot1" presStyleCnt="0"/>
      <dgm:spPr/>
    </dgm:pt>
    <dgm:pt modelId="{984FBD7D-7581-4153-84B0-383E507880D7}" type="pres">
      <dgm:prSet presAssocID="{D13E20D3-0C7B-4164-BD2D-7C6AA6A6CE84}" presName="composite" presStyleCnt="0"/>
      <dgm:spPr/>
    </dgm:pt>
    <dgm:pt modelId="{CFEBE7C5-2888-4CC5-90D5-F9597B17A93C}" type="pres">
      <dgm:prSet presAssocID="{D13E20D3-0C7B-4164-BD2D-7C6AA6A6CE84}" presName="background" presStyleLbl="node0" presStyleIdx="0" presStyleCnt="1"/>
      <dgm:spPr/>
    </dgm:pt>
    <dgm:pt modelId="{DF55D3C0-1347-4A41-9512-3ED01FF026C7}" type="pres">
      <dgm:prSet presAssocID="{D13E20D3-0C7B-4164-BD2D-7C6AA6A6CE84}" presName="text" presStyleLbl="fgAcc0" presStyleIdx="0" presStyleCnt="1" custScaleX="348699">
        <dgm:presLayoutVars>
          <dgm:chPref val="3"/>
        </dgm:presLayoutVars>
      </dgm:prSet>
      <dgm:spPr/>
    </dgm:pt>
    <dgm:pt modelId="{76D7C02C-2380-42A0-95FF-6BAA812D1861}" type="pres">
      <dgm:prSet presAssocID="{D13E20D3-0C7B-4164-BD2D-7C6AA6A6CE84}" presName="hierChild2" presStyleCnt="0"/>
      <dgm:spPr/>
    </dgm:pt>
    <dgm:pt modelId="{74CF1BB3-C8FB-4D93-8FC5-966C3B9919E0}" type="pres">
      <dgm:prSet presAssocID="{222F4F6B-66D5-4ACF-8625-D346CB64F77F}" presName="Name10" presStyleLbl="parChTrans1D2" presStyleIdx="0" presStyleCnt="3"/>
      <dgm:spPr/>
    </dgm:pt>
    <dgm:pt modelId="{D7304F09-1E3B-4E31-BCF6-84C13AE87574}" type="pres">
      <dgm:prSet presAssocID="{39B3CA23-85EF-44C6-B933-A9A2A65C2E0B}" presName="hierRoot2" presStyleCnt="0"/>
      <dgm:spPr/>
    </dgm:pt>
    <dgm:pt modelId="{1F7276CE-C281-4AB3-B49B-FC0E3275819E}" type="pres">
      <dgm:prSet presAssocID="{39B3CA23-85EF-44C6-B933-A9A2A65C2E0B}" presName="composite2" presStyleCnt="0"/>
      <dgm:spPr/>
    </dgm:pt>
    <dgm:pt modelId="{E637C15A-61DC-4A1D-9989-13707AEDF332}" type="pres">
      <dgm:prSet presAssocID="{39B3CA23-85EF-44C6-B933-A9A2A65C2E0B}" presName="background2" presStyleLbl="node2" presStyleIdx="0" presStyleCnt="3"/>
      <dgm:spPr/>
    </dgm:pt>
    <dgm:pt modelId="{EB0DA4BC-D6D2-47A8-9BF9-EC0F0C8F73A7}" type="pres">
      <dgm:prSet presAssocID="{39B3CA23-85EF-44C6-B933-A9A2A65C2E0B}" presName="text2" presStyleLbl="fgAcc2" presStyleIdx="0" presStyleCnt="3">
        <dgm:presLayoutVars>
          <dgm:chPref val="3"/>
        </dgm:presLayoutVars>
      </dgm:prSet>
      <dgm:spPr/>
    </dgm:pt>
    <dgm:pt modelId="{FC4CBCF8-5CDF-4A82-B5A2-921BBA9C432A}" type="pres">
      <dgm:prSet presAssocID="{39B3CA23-85EF-44C6-B933-A9A2A65C2E0B}" presName="hierChild3" presStyleCnt="0"/>
      <dgm:spPr/>
    </dgm:pt>
    <dgm:pt modelId="{A3873CC9-15F4-414E-BEDD-D3C75910E8E5}" type="pres">
      <dgm:prSet presAssocID="{7A877F8C-66B8-4FAC-B404-347E12DA3F75}" presName="Name17" presStyleLbl="parChTrans1D3" presStyleIdx="0" presStyleCnt="3"/>
      <dgm:spPr/>
    </dgm:pt>
    <dgm:pt modelId="{C26C405E-04F7-43AF-B510-9FF914F1061C}" type="pres">
      <dgm:prSet presAssocID="{B2F3B654-BF6A-4CD0-B6DD-E34A8C5FBEF3}" presName="hierRoot3" presStyleCnt="0"/>
      <dgm:spPr/>
    </dgm:pt>
    <dgm:pt modelId="{26366DB8-D37F-4841-B3A0-EF047555B224}" type="pres">
      <dgm:prSet presAssocID="{B2F3B654-BF6A-4CD0-B6DD-E34A8C5FBEF3}" presName="composite3" presStyleCnt="0"/>
      <dgm:spPr/>
    </dgm:pt>
    <dgm:pt modelId="{4DA796D4-2692-4793-9A92-5D9DD771D4AC}" type="pres">
      <dgm:prSet presAssocID="{B2F3B654-BF6A-4CD0-B6DD-E34A8C5FBEF3}" presName="background3" presStyleLbl="node3" presStyleIdx="0" presStyleCnt="3"/>
      <dgm:spPr/>
    </dgm:pt>
    <dgm:pt modelId="{4EF7D3BC-1E62-4C7F-83E1-7AD477E4142C}" type="pres">
      <dgm:prSet presAssocID="{B2F3B654-BF6A-4CD0-B6DD-E34A8C5FBEF3}" presName="text3" presStyleLbl="fgAcc3" presStyleIdx="0" presStyleCnt="3" custScaleX="103070" custScaleY="156203">
        <dgm:presLayoutVars>
          <dgm:chPref val="3"/>
        </dgm:presLayoutVars>
      </dgm:prSet>
      <dgm:spPr/>
    </dgm:pt>
    <dgm:pt modelId="{6CFDFC0B-AAFD-4EF7-8925-DB4A92505812}" type="pres">
      <dgm:prSet presAssocID="{B2F3B654-BF6A-4CD0-B6DD-E34A8C5FBEF3}" presName="hierChild4" presStyleCnt="0"/>
      <dgm:spPr/>
    </dgm:pt>
    <dgm:pt modelId="{019C49AE-2AD6-4ABB-9463-AE4E4470363F}" type="pres">
      <dgm:prSet presAssocID="{FB18119B-102F-466A-8F80-98226926091C}" presName="Name10" presStyleLbl="parChTrans1D2" presStyleIdx="1" presStyleCnt="3"/>
      <dgm:spPr/>
    </dgm:pt>
    <dgm:pt modelId="{78CD4728-596C-43AC-A584-8F742E4A2198}" type="pres">
      <dgm:prSet presAssocID="{CECABCB6-1126-48F4-92BE-3A4E4825DA89}" presName="hierRoot2" presStyleCnt="0"/>
      <dgm:spPr/>
    </dgm:pt>
    <dgm:pt modelId="{421E80E0-CA53-4D4E-9D6F-69CF509B091B}" type="pres">
      <dgm:prSet presAssocID="{CECABCB6-1126-48F4-92BE-3A4E4825DA89}" presName="composite2" presStyleCnt="0"/>
      <dgm:spPr/>
    </dgm:pt>
    <dgm:pt modelId="{CD2AD023-9541-44EE-9D9A-3F9595267B56}" type="pres">
      <dgm:prSet presAssocID="{CECABCB6-1126-48F4-92BE-3A4E4825DA89}" presName="background2" presStyleLbl="node2" presStyleIdx="1" presStyleCnt="3"/>
      <dgm:spPr/>
    </dgm:pt>
    <dgm:pt modelId="{F2A17CB1-AF68-433A-B043-E4259EEDD689}" type="pres">
      <dgm:prSet presAssocID="{CECABCB6-1126-48F4-92BE-3A4E4825DA89}" presName="text2" presStyleLbl="fgAcc2" presStyleIdx="1" presStyleCnt="3">
        <dgm:presLayoutVars>
          <dgm:chPref val="3"/>
        </dgm:presLayoutVars>
      </dgm:prSet>
      <dgm:spPr/>
    </dgm:pt>
    <dgm:pt modelId="{66BC336D-EB61-4940-A682-17F778A2C57C}" type="pres">
      <dgm:prSet presAssocID="{CECABCB6-1126-48F4-92BE-3A4E4825DA89}" presName="hierChild3" presStyleCnt="0"/>
      <dgm:spPr/>
    </dgm:pt>
    <dgm:pt modelId="{BAD02AFB-6CFE-4A61-AB64-38C06E153E68}" type="pres">
      <dgm:prSet presAssocID="{923C4595-B58B-4E2B-8A79-0CF42A188A2E}" presName="Name17" presStyleLbl="parChTrans1D3" presStyleIdx="1" presStyleCnt="3"/>
      <dgm:spPr/>
    </dgm:pt>
    <dgm:pt modelId="{942D8450-195E-45C3-ABBD-90163B7D8675}" type="pres">
      <dgm:prSet presAssocID="{068B62A7-CCA7-445A-9354-9B1C5D6B4682}" presName="hierRoot3" presStyleCnt="0"/>
      <dgm:spPr/>
    </dgm:pt>
    <dgm:pt modelId="{717D3880-9A28-4BBA-AAF5-08458F9B8448}" type="pres">
      <dgm:prSet presAssocID="{068B62A7-CCA7-445A-9354-9B1C5D6B4682}" presName="composite3" presStyleCnt="0"/>
      <dgm:spPr/>
    </dgm:pt>
    <dgm:pt modelId="{EF70215E-73FB-4BD7-9186-AEEF3B752901}" type="pres">
      <dgm:prSet presAssocID="{068B62A7-CCA7-445A-9354-9B1C5D6B4682}" presName="background3" presStyleLbl="node3" presStyleIdx="1" presStyleCnt="3"/>
      <dgm:spPr/>
    </dgm:pt>
    <dgm:pt modelId="{6E2ABEAC-E02E-4CE9-BA11-8788B7E61C3F}" type="pres">
      <dgm:prSet presAssocID="{068B62A7-CCA7-445A-9354-9B1C5D6B4682}" presName="text3" presStyleLbl="fgAcc3" presStyleIdx="1" presStyleCnt="3" custScaleX="103308" custScaleY="153078">
        <dgm:presLayoutVars>
          <dgm:chPref val="3"/>
        </dgm:presLayoutVars>
      </dgm:prSet>
      <dgm:spPr/>
    </dgm:pt>
    <dgm:pt modelId="{1CAC0316-551A-4C3B-8525-2B9CD57EB638}" type="pres">
      <dgm:prSet presAssocID="{068B62A7-CCA7-445A-9354-9B1C5D6B4682}" presName="hierChild4" presStyleCnt="0"/>
      <dgm:spPr/>
    </dgm:pt>
    <dgm:pt modelId="{52D163C1-CC3F-48B2-AE5C-627E66954E50}" type="pres">
      <dgm:prSet presAssocID="{F8718070-0D8A-4E2C-858F-34C3C1A07899}" presName="Name10" presStyleLbl="parChTrans1D2" presStyleIdx="2" presStyleCnt="3"/>
      <dgm:spPr/>
    </dgm:pt>
    <dgm:pt modelId="{595DF139-F41E-4DD1-B86B-42170A3ABD39}" type="pres">
      <dgm:prSet presAssocID="{E3F0D48D-EA09-4DB2-BC64-1F5884470121}" presName="hierRoot2" presStyleCnt="0"/>
      <dgm:spPr/>
    </dgm:pt>
    <dgm:pt modelId="{00921326-BE9C-4E53-A239-B1999CC7C978}" type="pres">
      <dgm:prSet presAssocID="{E3F0D48D-EA09-4DB2-BC64-1F5884470121}" presName="composite2" presStyleCnt="0"/>
      <dgm:spPr/>
    </dgm:pt>
    <dgm:pt modelId="{94842D9A-BB12-4DCF-9C54-E1A48C3185FA}" type="pres">
      <dgm:prSet presAssocID="{E3F0D48D-EA09-4DB2-BC64-1F5884470121}" presName="background2" presStyleLbl="node2" presStyleIdx="2" presStyleCnt="3"/>
      <dgm:spPr/>
    </dgm:pt>
    <dgm:pt modelId="{DE5EE5BC-5D91-4EC4-90E6-B137E7378065}" type="pres">
      <dgm:prSet presAssocID="{E3F0D48D-EA09-4DB2-BC64-1F5884470121}" presName="text2" presStyleLbl="fgAcc2" presStyleIdx="2" presStyleCnt="3">
        <dgm:presLayoutVars>
          <dgm:chPref val="3"/>
        </dgm:presLayoutVars>
      </dgm:prSet>
      <dgm:spPr/>
    </dgm:pt>
    <dgm:pt modelId="{2297C1B9-F641-4F9F-8955-7E0AA40F6DEF}" type="pres">
      <dgm:prSet presAssocID="{E3F0D48D-EA09-4DB2-BC64-1F5884470121}" presName="hierChild3" presStyleCnt="0"/>
      <dgm:spPr/>
    </dgm:pt>
    <dgm:pt modelId="{1AFEBE8D-94CF-4DEF-8F61-46001573CC20}" type="pres">
      <dgm:prSet presAssocID="{BBABB267-499D-42FA-A7BE-02074ECE22DA}" presName="Name17" presStyleLbl="parChTrans1D3" presStyleIdx="2" presStyleCnt="3"/>
      <dgm:spPr/>
    </dgm:pt>
    <dgm:pt modelId="{19ED8347-A0C8-4C20-8502-97BEF07A6080}" type="pres">
      <dgm:prSet presAssocID="{08342A9C-B8D5-4A55-99EA-903FE2019FE0}" presName="hierRoot3" presStyleCnt="0"/>
      <dgm:spPr/>
    </dgm:pt>
    <dgm:pt modelId="{A479DB73-9F51-4361-AD16-B0A17699D68C}" type="pres">
      <dgm:prSet presAssocID="{08342A9C-B8D5-4A55-99EA-903FE2019FE0}" presName="composite3" presStyleCnt="0"/>
      <dgm:spPr/>
    </dgm:pt>
    <dgm:pt modelId="{D54734EB-3499-4833-9B3C-A52AD9FD3ECB}" type="pres">
      <dgm:prSet presAssocID="{08342A9C-B8D5-4A55-99EA-903FE2019FE0}" presName="background3" presStyleLbl="node3" presStyleIdx="2" presStyleCnt="3"/>
      <dgm:spPr/>
    </dgm:pt>
    <dgm:pt modelId="{1A17A2F6-E210-4546-8982-748436005332}" type="pres">
      <dgm:prSet presAssocID="{08342A9C-B8D5-4A55-99EA-903FE2019FE0}" presName="text3" presStyleLbl="fgAcc3" presStyleIdx="2" presStyleCnt="3" custScaleX="112578" custScaleY="144594">
        <dgm:presLayoutVars>
          <dgm:chPref val="3"/>
        </dgm:presLayoutVars>
      </dgm:prSet>
      <dgm:spPr/>
    </dgm:pt>
    <dgm:pt modelId="{C82E077D-1A3E-401E-9D77-80A695DBC06A}" type="pres">
      <dgm:prSet presAssocID="{08342A9C-B8D5-4A55-99EA-903FE2019FE0}" presName="hierChild4" presStyleCnt="0"/>
      <dgm:spPr/>
    </dgm:pt>
  </dgm:ptLst>
  <dgm:cxnLst>
    <dgm:cxn modelId="{E470BC09-D534-41A1-AAFE-8792916A409B}" type="presOf" srcId="{7EB52BF9-7E0A-4EB6-9826-FD32B70BD642}" destId="{201DAB82-D0C9-4AEA-B5A5-60A94ADDCAAE}" srcOrd="0" destOrd="0" presId="urn:microsoft.com/office/officeart/2005/8/layout/hierarchy1"/>
    <dgm:cxn modelId="{E31F6812-82AA-4EE4-A71F-C1B2D2A6195B}" srcId="{39B3CA23-85EF-44C6-B933-A9A2A65C2E0B}" destId="{B2F3B654-BF6A-4CD0-B6DD-E34A8C5FBEF3}" srcOrd="0" destOrd="0" parTransId="{7A877F8C-66B8-4FAC-B404-347E12DA3F75}" sibTransId="{F944FC07-9DA2-4B5E-BF53-BFAAD75E2F8C}"/>
    <dgm:cxn modelId="{F8BD171B-1E35-41A7-BD35-02BDE2EC526A}" type="presOf" srcId="{E3F0D48D-EA09-4DB2-BC64-1F5884470121}" destId="{DE5EE5BC-5D91-4EC4-90E6-B137E7378065}" srcOrd="0" destOrd="0" presId="urn:microsoft.com/office/officeart/2005/8/layout/hierarchy1"/>
    <dgm:cxn modelId="{C667DB1B-AF66-45E3-A713-D7F0521AB872}" type="presOf" srcId="{BBABB267-499D-42FA-A7BE-02074ECE22DA}" destId="{1AFEBE8D-94CF-4DEF-8F61-46001573CC20}" srcOrd="0" destOrd="0" presId="urn:microsoft.com/office/officeart/2005/8/layout/hierarchy1"/>
    <dgm:cxn modelId="{A96E8C21-41A7-4D17-9850-29B897D10A8E}" type="presOf" srcId="{CECABCB6-1126-48F4-92BE-3A4E4825DA89}" destId="{F2A17CB1-AF68-433A-B043-E4259EEDD689}" srcOrd="0" destOrd="0" presId="urn:microsoft.com/office/officeart/2005/8/layout/hierarchy1"/>
    <dgm:cxn modelId="{084D213D-9106-45F3-A14F-6D2BD2DD0A41}" type="presOf" srcId="{B2F3B654-BF6A-4CD0-B6DD-E34A8C5FBEF3}" destId="{4EF7D3BC-1E62-4C7F-83E1-7AD477E4142C}" srcOrd="0" destOrd="0" presId="urn:microsoft.com/office/officeart/2005/8/layout/hierarchy1"/>
    <dgm:cxn modelId="{7CD04145-D630-47C8-8138-D83F17E8ED99}" type="presOf" srcId="{FB18119B-102F-466A-8F80-98226926091C}" destId="{019C49AE-2AD6-4ABB-9463-AE4E4470363F}" srcOrd="0" destOrd="0" presId="urn:microsoft.com/office/officeart/2005/8/layout/hierarchy1"/>
    <dgm:cxn modelId="{5456B55C-F679-4297-BADA-C8083A56DC57}" type="presOf" srcId="{39B3CA23-85EF-44C6-B933-A9A2A65C2E0B}" destId="{EB0DA4BC-D6D2-47A8-9BF9-EC0F0C8F73A7}" srcOrd="0" destOrd="0" presId="urn:microsoft.com/office/officeart/2005/8/layout/hierarchy1"/>
    <dgm:cxn modelId="{97FFF162-CC45-4CF7-A721-9264F0634EFE}" srcId="{E3F0D48D-EA09-4DB2-BC64-1F5884470121}" destId="{08342A9C-B8D5-4A55-99EA-903FE2019FE0}" srcOrd="0" destOrd="0" parTransId="{BBABB267-499D-42FA-A7BE-02074ECE22DA}" sibTransId="{E3AE5396-C9FB-478C-8A80-4DF459D38B34}"/>
    <dgm:cxn modelId="{6008627D-B18C-469B-9E45-4DCD6EE3D4B2}" srcId="{D13E20D3-0C7B-4164-BD2D-7C6AA6A6CE84}" destId="{39B3CA23-85EF-44C6-B933-A9A2A65C2E0B}" srcOrd="0" destOrd="0" parTransId="{222F4F6B-66D5-4ACF-8625-D346CB64F77F}" sibTransId="{32EE986D-D406-4575-94D2-3F9C4D54D45B}"/>
    <dgm:cxn modelId="{56B18889-3B1E-4F5B-8683-73D75F41647F}" type="presOf" srcId="{222F4F6B-66D5-4ACF-8625-D346CB64F77F}" destId="{74CF1BB3-C8FB-4D93-8FC5-966C3B9919E0}" srcOrd="0" destOrd="0" presId="urn:microsoft.com/office/officeart/2005/8/layout/hierarchy1"/>
    <dgm:cxn modelId="{40947591-8396-47C9-AB56-A625D7334D8E}" srcId="{D13E20D3-0C7B-4164-BD2D-7C6AA6A6CE84}" destId="{E3F0D48D-EA09-4DB2-BC64-1F5884470121}" srcOrd="2" destOrd="0" parTransId="{F8718070-0D8A-4E2C-858F-34C3C1A07899}" sibTransId="{155758AC-31CB-479C-9AEE-CD432C922E3E}"/>
    <dgm:cxn modelId="{1E112692-32BB-45B7-99E9-40B80B50AEE2}" type="presOf" srcId="{08342A9C-B8D5-4A55-99EA-903FE2019FE0}" destId="{1A17A2F6-E210-4546-8982-748436005332}" srcOrd="0" destOrd="0" presId="urn:microsoft.com/office/officeart/2005/8/layout/hierarchy1"/>
    <dgm:cxn modelId="{75483B97-7DF6-4D8D-90AE-DBF903728111}" srcId="{D13E20D3-0C7B-4164-BD2D-7C6AA6A6CE84}" destId="{CECABCB6-1126-48F4-92BE-3A4E4825DA89}" srcOrd="1" destOrd="0" parTransId="{FB18119B-102F-466A-8F80-98226926091C}" sibTransId="{B650573F-994A-4371-AEE0-FBEB36D25258}"/>
    <dgm:cxn modelId="{523BA0A6-6EA6-44F0-98CD-FF34873403B2}" type="presOf" srcId="{F8718070-0D8A-4E2C-858F-34C3C1A07899}" destId="{52D163C1-CC3F-48B2-AE5C-627E66954E50}" srcOrd="0" destOrd="0" presId="urn:microsoft.com/office/officeart/2005/8/layout/hierarchy1"/>
    <dgm:cxn modelId="{2F5BC0BB-9CB3-4D1C-9D22-390ED747E12F}" srcId="{7EB52BF9-7E0A-4EB6-9826-FD32B70BD642}" destId="{D13E20D3-0C7B-4164-BD2D-7C6AA6A6CE84}" srcOrd="0" destOrd="0" parTransId="{2EC7B9A1-5C5A-4B71-A6E8-6FC9883898DE}" sibTransId="{F8820E5D-83E4-4248-8570-F14D20296DFB}"/>
    <dgm:cxn modelId="{D3A45FC3-5640-4494-8D2B-121F84E6FADC}" type="presOf" srcId="{068B62A7-CCA7-445A-9354-9B1C5D6B4682}" destId="{6E2ABEAC-E02E-4CE9-BA11-8788B7E61C3F}" srcOrd="0" destOrd="0" presId="urn:microsoft.com/office/officeart/2005/8/layout/hierarchy1"/>
    <dgm:cxn modelId="{712518D0-77C9-4525-86D1-E99F6B77BFF3}" type="presOf" srcId="{7A877F8C-66B8-4FAC-B404-347E12DA3F75}" destId="{A3873CC9-15F4-414E-BEDD-D3C75910E8E5}" srcOrd="0" destOrd="0" presId="urn:microsoft.com/office/officeart/2005/8/layout/hierarchy1"/>
    <dgm:cxn modelId="{F0FB9EF4-CD82-4FC8-AED2-3E4EE17656F1}" type="presOf" srcId="{923C4595-B58B-4E2B-8A79-0CF42A188A2E}" destId="{BAD02AFB-6CFE-4A61-AB64-38C06E153E68}" srcOrd="0" destOrd="0" presId="urn:microsoft.com/office/officeart/2005/8/layout/hierarchy1"/>
    <dgm:cxn modelId="{373D09F5-F500-4A52-AE5B-C175B0E34CCB}" type="presOf" srcId="{D13E20D3-0C7B-4164-BD2D-7C6AA6A6CE84}" destId="{DF55D3C0-1347-4A41-9512-3ED01FF026C7}" srcOrd="0" destOrd="0" presId="urn:microsoft.com/office/officeart/2005/8/layout/hierarchy1"/>
    <dgm:cxn modelId="{7F11E7FA-F110-4BEA-9F1F-AEFBBAA01007}" srcId="{CECABCB6-1126-48F4-92BE-3A4E4825DA89}" destId="{068B62A7-CCA7-445A-9354-9B1C5D6B4682}" srcOrd="0" destOrd="0" parTransId="{923C4595-B58B-4E2B-8A79-0CF42A188A2E}" sibTransId="{0956A9D1-7E02-4EDA-AA1C-E253093C517B}"/>
    <dgm:cxn modelId="{C64514B2-0ACF-48DD-81C9-C04CC03725F6}" type="presParOf" srcId="{201DAB82-D0C9-4AEA-B5A5-60A94ADDCAAE}" destId="{9B8886DD-EA7E-4727-ABE3-9F198957B05E}" srcOrd="0" destOrd="0" presId="urn:microsoft.com/office/officeart/2005/8/layout/hierarchy1"/>
    <dgm:cxn modelId="{C1045BD3-2137-4E86-8643-96CCB2140DA8}" type="presParOf" srcId="{9B8886DD-EA7E-4727-ABE3-9F198957B05E}" destId="{984FBD7D-7581-4153-84B0-383E507880D7}" srcOrd="0" destOrd="0" presId="urn:microsoft.com/office/officeart/2005/8/layout/hierarchy1"/>
    <dgm:cxn modelId="{A407B7A3-4C43-4668-B614-C1144E15017F}" type="presParOf" srcId="{984FBD7D-7581-4153-84B0-383E507880D7}" destId="{CFEBE7C5-2888-4CC5-90D5-F9597B17A93C}" srcOrd="0" destOrd="0" presId="urn:microsoft.com/office/officeart/2005/8/layout/hierarchy1"/>
    <dgm:cxn modelId="{09A5DB88-7233-438F-84C0-C89D0B460CFC}" type="presParOf" srcId="{984FBD7D-7581-4153-84B0-383E507880D7}" destId="{DF55D3C0-1347-4A41-9512-3ED01FF026C7}" srcOrd="1" destOrd="0" presId="urn:microsoft.com/office/officeart/2005/8/layout/hierarchy1"/>
    <dgm:cxn modelId="{D40000FD-CC74-41D8-A3BF-E1D88F77344E}" type="presParOf" srcId="{9B8886DD-EA7E-4727-ABE3-9F198957B05E}" destId="{76D7C02C-2380-42A0-95FF-6BAA812D1861}" srcOrd="1" destOrd="0" presId="urn:microsoft.com/office/officeart/2005/8/layout/hierarchy1"/>
    <dgm:cxn modelId="{3EF1AEF5-4904-4044-A34D-23BB700E5030}" type="presParOf" srcId="{76D7C02C-2380-42A0-95FF-6BAA812D1861}" destId="{74CF1BB3-C8FB-4D93-8FC5-966C3B9919E0}" srcOrd="0" destOrd="0" presId="urn:microsoft.com/office/officeart/2005/8/layout/hierarchy1"/>
    <dgm:cxn modelId="{C4F80CEB-6651-4ACB-8D48-6490C7F5757A}" type="presParOf" srcId="{76D7C02C-2380-42A0-95FF-6BAA812D1861}" destId="{D7304F09-1E3B-4E31-BCF6-84C13AE87574}" srcOrd="1" destOrd="0" presId="urn:microsoft.com/office/officeart/2005/8/layout/hierarchy1"/>
    <dgm:cxn modelId="{B6979273-6E8E-43AE-A997-F80F4BCCFF59}" type="presParOf" srcId="{D7304F09-1E3B-4E31-BCF6-84C13AE87574}" destId="{1F7276CE-C281-4AB3-B49B-FC0E3275819E}" srcOrd="0" destOrd="0" presId="urn:microsoft.com/office/officeart/2005/8/layout/hierarchy1"/>
    <dgm:cxn modelId="{2E5C443C-798A-47A4-A0BF-44211E6CA9FB}" type="presParOf" srcId="{1F7276CE-C281-4AB3-B49B-FC0E3275819E}" destId="{E637C15A-61DC-4A1D-9989-13707AEDF332}" srcOrd="0" destOrd="0" presId="urn:microsoft.com/office/officeart/2005/8/layout/hierarchy1"/>
    <dgm:cxn modelId="{4E047225-EDEC-47A0-A07E-4CD24A1D9E4A}" type="presParOf" srcId="{1F7276CE-C281-4AB3-B49B-FC0E3275819E}" destId="{EB0DA4BC-D6D2-47A8-9BF9-EC0F0C8F73A7}" srcOrd="1" destOrd="0" presId="urn:microsoft.com/office/officeart/2005/8/layout/hierarchy1"/>
    <dgm:cxn modelId="{00F4C42E-0483-49C5-9197-3EC304B5EB3C}" type="presParOf" srcId="{D7304F09-1E3B-4E31-BCF6-84C13AE87574}" destId="{FC4CBCF8-5CDF-4A82-B5A2-921BBA9C432A}" srcOrd="1" destOrd="0" presId="urn:microsoft.com/office/officeart/2005/8/layout/hierarchy1"/>
    <dgm:cxn modelId="{FD036DD8-1080-4FE5-9D05-170FEC20CA1B}" type="presParOf" srcId="{FC4CBCF8-5CDF-4A82-B5A2-921BBA9C432A}" destId="{A3873CC9-15F4-414E-BEDD-D3C75910E8E5}" srcOrd="0" destOrd="0" presId="urn:microsoft.com/office/officeart/2005/8/layout/hierarchy1"/>
    <dgm:cxn modelId="{94FE503C-87A7-48F9-A0DC-43E23F84B078}" type="presParOf" srcId="{FC4CBCF8-5CDF-4A82-B5A2-921BBA9C432A}" destId="{C26C405E-04F7-43AF-B510-9FF914F1061C}" srcOrd="1" destOrd="0" presId="urn:microsoft.com/office/officeart/2005/8/layout/hierarchy1"/>
    <dgm:cxn modelId="{CBAEB268-F9AC-48FC-9DC0-6E186D0A9991}" type="presParOf" srcId="{C26C405E-04F7-43AF-B510-9FF914F1061C}" destId="{26366DB8-D37F-4841-B3A0-EF047555B224}" srcOrd="0" destOrd="0" presId="urn:microsoft.com/office/officeart/2005/8/layout/hierarchy1"/>
    <dgm:cxn modelId="{0A1208B8-326C-4140-8460-AFB642635FA6}" type="presParOf" srcId="{26366DB8-D37F-4841-B3A0-EF047555B224}" destId="{4DA796D4-2692-4793-9A92-5D9DD771D4AC}" srcOrd="0" destOrd="0" presId="urn:microsoft.com/office/officeart/2005/8/layout/hierarchy1"/>
    <dgm:cxn modelId="{268B3FAD-6350-4E20-91FE-DBF2FFC10695}" type="presParOf" srcId="{26366DB8-D37F-4841-B3A0-EF047555B224}" destId="{4EF7D3BC-1E62-4C7F-83E1-7AD477E4142C}" srcOrd="1" destOrd="0" presId="urn:microsoft.com/office/officeart/2005/8/layout/hierarchy1"/>
    <dgm:cxn modelId="{09F5E5D6-330D-4DBA-8C78-CC0A5E75B40A}" type="presParOf" srcId="{C26C405E-04F7-43AF-B510-9FF914F1061C}" destId="{6CFDFC0B-AAFD-4EF7-8925-DB4A92505812}" srcOrd="1" destOrd="0" presId="urn:microsoft.com/office/officeart/2005/8/layout/hierarchy1"/>
    <dgm:cxn modelId="{B95A6878-D3AB-44E0-9F7A-C20ECF3BD540}" type="presParOf" srcId="{76D7C02C-2380-42A0-95FF-6BAA812D1861}" destId="{019C49AE-2AD6-4ABB-9463-AE4E4470363F}" srcOrd="2" destOrd="0" presId="urn:microsoft.com/office/officeart/2005/8/layout/hierarchy1"/>
    <dgm:cxn modelId="{32657735-C71B-4280-8684-0CE609DB5917}" type="presParOf" srcId="{76D7C02C-2380-42A0-95FF-6BAA812D1861}" destId="{78CD4728-596C-43AC-A584-8F742E4A2198}" srcOrd="3" destOrd="0" presId="urn:microsoft.com/office/officeart/2005/8/layout/hierarchy1"/>
    <dgm:cxn modelId="{4214F57F-E532-4CA7-8788-DBC0E02EFD7F}" type="presParOf" srcId="{78CD4728-596C-43AC-A584-8F742E4A2198}" destId="{421E80E0-CA53-4D4E-9D6F-69CF509B091B}" srcOrd="0" destOrd="0" presId="urn:microsoft.com/office/officeart/2005/8/layout/hierarchy1"/>
    <dgm:cxn modelId="{EE12C218-F02B-4410-9796-E6E4578D6031}" type="presParOf" srcId="{421E80E0-CA53-4D4E-9D6F-69CF509B091B}" destId="{CD2AD023-9541-44EE-9D9A-3F9595267B56}" srcOrd="0" destOrd="0" presId="urn:microsoft.com/office/officeart/2005/8/layout/hierarchy1"/>
    <dgm:cxn modelId="{3AC7F601-9D1F-4E73-A1B8-C8ED5463225E}" type="presParOf" srcId="{421E80E0-CA53-4D4E-9D6F-69CF509B091B}" destId="{F2A17CB1-AF68-433A-B043-E4259EEDD689}" srcOrd="1" destOrd="0" presId="urn:microsoft.com/office/officeart/2005/8/layout/hierarchy1"/>
    <dgm:cxn modelId="{DF06B9BC-1DA3-4CC0-A0F6-42F9A47B5096}" type="presParOf" srcId="{78CD4728-596C-43AC-A584-8F742E4A2198}" destId="{66BC336D-EB61-4940-A682-17F778A2C57C}" srcOrd="1" destOrd="0" presId="urn:microsoft.com/office/officeart/2005/8/layout/hierarchy1"/>
    <dgm:cxn modelId="{ECA61167-C129-411F-AF18-CF1F37520D54}" type="presParOf" srcId="{66BC336D-EB61-4940-A682-17F778A2C57C}" destId="{BAD02AFB-6CFE-4A61-AB64-38C06E153E68}" srcOrd="0" destOrd="0" presId="urn:microsoft.com/office/officeart/2005/8/layout/hierarchy1"/>
    <dgm:cxn modelId="{68FAF2F2-6D79-442B-9A2B-B9678C00D7C3}" type="presParOf" srcId="{66BC336D-EB61-4940-A682-17F778A2C57C}" destId="{942D8450-195E-45C3-ABBD-90163B7D8675}" srcOrd="1" destOrd="0" presId="urn:microsoft.com/office/officeart/2005/8/layout/hierarchy1"/>
    <dgm:cxn modelId="{97A40F9E-1DDF-403E-8CAC-F63953BA90CE}" type="presParOf" srcId="{942D8450-195E-45C3-ABBD-90163B7D8675}" destId="{717D3880-9A28-4BBA-AAF5-08458F9B8448}" srcOrd="0" destOrd="0" presId="urn:microsoft.com/office/officeart/2005/8/layout/hierarchy1"/>
    <dgm:cxn modelId="{DBB8C89F-3E53-450D-B813-740525782DDC}" type="presParOf" srcId="{717D3880-9A28-4BBA-AAF5-08458F9B8448}" destId="{EF70215E-73FB-4BD7-9186-AEEF3B752901}" srcOrd="0" destOrd="0" presId="urn:microsoft.com/office/officeart/2005/8/layout/hierarchy1"/>
    <dgm:cxn modelId="{F6D1546B-3CF2-465B-B2CB-BA90870C3472}" type="presParOf" srcId="{717D3880-9A28-4BBA-AAF5-08458F9B8448}" destId="{6E2ABEAC-E02E-4CE9-BA11-8788B7E61C3F}" srcOrd="1" destOrd="0" presId="urn:microsoft.com/office/officeart/2005/8/layout/hierarchy1"/>
    <dgm:cxn modelId="{D2819510-2810-4B89-ABBF-5FE12619A7FE}" type="presParOf" srcId="{942D8450-195E-45C3-ABBD-90163B7D8675}" destId="{1CAC0316-551A-4C3B-8525-2B9CD57EB638}" srcOrd="1" destOrd="0" presId="urn:microsoft.com/office/officeart/2005/8/layout/hierarchy1"/>
    <dgm:cxn modelId="{2ED30F37-9C7D-41E4-B911-96B8398E6EDE}" type="presParOf" srcId="{76D7C02C-2380-42A0-95FF-6BAA812D1861}" destId="{52D163C1-CC3F-48B2-AE5C-627E66954E50}" srcOrd="4" destOrd="0" presId="urn:microsoft.com/office/officeart/2005/8/layout/hierarchy1"/>
    <dgm:cxn modelId="{292B5F00-05E0-4BD7-807D-A0C1C4575E40}" type="presParOf" srcId="{76D7C02C-2380-42A0-95FF-6BAA812D1861}" destId="{595DF139-F41E-4DD1-B86B-42170A3ABD39}" srcOrd="5" destOrd="0" presId="urn:microsoft.com/office/officeart/2005/8/layout/hierarchy1"/>
    <dgm:cxn modelId="{92C4FC14-FBA7-47E1-ABBD-4D64761ED0F3}" type="presParOf" srcId="{595DF139-F41E-4DD1-B86B-42170A3ABD39}" destId="{00921326-BE9C-4E53-A239-B1999CC7C978}" srcOrd="0" destOrd="0" presId="urn:microsoft.com/office/officeart/2005/8/layout/hierarchy1"/>
    <dgm:cxn modelId="{78ADBBCD-8C04-4DD4-92BE-991D42AA6134}" type="presParOf" srcId="{00921326-BE9C-4E53-A239-B1999CC7C978}" destId="{94842D9A-BB12-4DCF-9C54-E1A48C3185FA}" srcOrd="0" destOrd="0" presId="urn:microsoft.com/office/officeart/2005/8/layout/hierarchy1"/>
    <dgm:cxn modelId="{92BC257D-2BC4-417F-83E3-27547F60940B}" type="presParOf" srcId="{00921326-BE9C-4E53-A239-B1999CC7C978}" destId="{DE5EE5BC-5D91-4EC4-90E6-B137E7378065}" srcOrd="1" destOrd="0" presId="urn:microsoft.com/office/officeart/2005/8/layout/hierarchy1"/>
    <dgm:cxn modelId="{4535B2F8-D942-4D4C-B210-B2322BB427B8}" type="presParOf" srcId="{595DF139-F41E-4DD1-B86B-42170A3ABD39}" destId="{2297C1B9-F641-4F9F-8955-7E0AA40F6DEF}" srcOrd="1" destOrd="0" presId="urn:microsoft.com/office/officeart/2005/8/layout/hierarchy1"/>
    <dgm:cxn modelId="{DCF4F91F-44B9-4CAC-981C-BDE24E60B500}" type="presParOf" srcId="{2297C1B9-F641-4F9F-8955-7E0AA40F6DEF}" destId="{1AFEBE8D-94CF-4DEF-8F61-46001573CC20}" srcOrd="0" destOrd="0" presId="urn:microsoft.com/office/officeart/2005/8/layout/hierarchy1"/>
    <dgm:cxn modelId="{9613DDE5-C428-45FF-901F-7DEB9ADB77FB}" type="presParOf" srcId="{2297C1B9-F641-4F9F-8955-7E0AA40F6DEF}" destId="{19ED8347-A0C8-4C20-8502-97BEF07A6080}" srcOrd="1" destOrd="0" presId="urn:microsoft.com/office/officeart/2005/8/layout/hierarchy1"/>
    <dgm:cxn modelId="{ACEE4D13-16C8-443D-A793-C1AEB6F45657}" type="presParOf" srcId="{19ED8347-A0C8-4C20-8502-97BEF07A6080}" destId="{A479DB73-9F51-4361-AD16-B0A17699D68C}" srcOrd="0" destOrd="0" presId="urn:microsoft.com/office/officeart/2005/8/layout/hierarchy1"/>
    <dgm:cxn modelId="{A0EDD7A2-022C-4906-B690-B354E6891843}" type="presParOf" srcId="{A479DB73-9F51-4361-AD16-B0A17699D68C}" destId="{D54734EB-3499-4833-9B3C-A52AD9FD3ECB}" srcOrd="0" destOrd="0" presId="urn:microsoft.com/office/officeart/2005/8/layout/hierarchy1"/>
    <dgm:cxn modelId="{50299CE7-0A8D-45EB-AE0C-EB6266429166}" type="presParOf" srcId="{A479DB73-9F51-4361-AD16-B0A17699D68C}" destId="{1A17A2F6-E210-4546-8982-748436005332}" srcOrd="1" destOrd="0" presId="urn:microsoft.com/office/officeart/2005/8/layout/hierarchy1"/>
    <dgm:cxn modelId="{56C97CC7-446C-48A2-9CDC-D7FE9BAF97A5}" type="presParOf" srcId="{19ED8347-A0C8-4C20-8502-97BEF07A6080}" destId="{C82E077D-1A3E-401E-9D77-80A695DBC06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DDA5C2-43E1-426B-83A5-50BF7BBC548E}" type="doc">
      <dgm:prSet loTypeId="urn:microsoft.com/office/officeart/2005/8/layout/hProcess9" loCatId="process" qsTypeId="urn:microsoft.com/office/officeart/2005/8/quickstyle/simple1" qsCatId="simple" csTypeId="urn:microsoft.com/office/officeart/2005/8/colors/accent1_2" csCatId="accent1" phldr="1"/>
      <dgm:spPr/>
    </dgm:pt>
    <dgm:pt modelId="{5A45D930-8182-4757-B70D-1BCFD2B1F49D}">
      <dgm:prSet phldrT="[Text]"/>
      <dgm:spPr/>
      <dgm:t>
        <a:bodyPr/>
        <a:lstStyle/>
        <a:p>
          <a:r>
            <a:rPr lang="en-US" dirty="0"/>
            <a:t>Macro</a:t>
          </a:r>
        </a:p>
      </dgm:t>
    </dgm:pt>
    <dgm:pt modelId="{DA15CB9A-89E4-4501-85EA-0C0145B02889}" type="parTrans" cxnId="{AB3BD481-3D54-4FCA-A043-0E09B36D25B7}">
      <dgm:prSet/>
      <dgm:spPr/>
      <dgm:t>
        <a:bodyPr/>
        <a:lstStyle/>
        <a:p>
          <a:endParaRPr lang="en-US"/>
        </a:p>
      </dgm:t>
    </dgm:pt>
    <dgm:pt modelId="{02AA8409-C7F0-4A33-9314-C3A2D5E85031}" type="sibTrans" cxnId="{AB3BD481-3D54-4FCA-A043-0E09B36D25B7}">
      <dgm:prSet/>
      <dgm:spPr/>
      <dgm:t>
        <a:bodyPr/>
        <a:lstStyle/>
        <a:p>
          <a:endParaRPr lang="en-US"/>
        </a:p>
      </dgm:t>
    </dgm:pt>
    <dgm:pt modelId="{3072A312-4760-4BF2-8214-90AE12266A94}">
      <dgm:prSet phldrT="[Text]"/>
      <dgm:spPr/>
      <dgm:t>
        <a:bodyPr/>
        <a:lstStyle/>
        <a:p>
          <a:r>
            <a:rPr lang="en-US" dirty="0" err="1"/>
            <a:t>Meso</a:t>
          </a:r>
          <a:endParaRPr lang="en-US" dirty="0"/>
        </a:p>
      </dgm:t>
    </dgm:pt>
    <dgm:pt modelId="{0284EF36-C7E4-4905-BD11-8DB43FBFFF90}" type="parTrans" cxnId="{6DAB6AA3-145C-4C46-AC02-48B81D4DC071}">
      <dgm:prSet/>
      <dgm:spPr/>
      <dgm:t>
        <a:bodyPr/>
        <a:lstStyle/>
        <a:p>
          <a:endParaRPr lang="en-US"/>
        </a:p>
      </dgm:t>
    </dgm:pt>
    <dgm:pt modelId="{6F50DEEE-68C6-431B-9EEC-25FD57D71950}" type="sibTrans" cxnId="{6DAB6AA3-145C-4C46-AC02-48B81D4DC071}">
      <dgm:prSet/>
      <dgm:spPr/>
      <dgm:t>
        <a:bodyPr/>
        <a:lstStyle/>
        <a:p>
          <a:endParaRPr lang="en-US"/>
        </a:p>
      </dgm:t>
    </dgm:pt>
    <dgm:pt modelId="{49644446-38E9-4115-A7BF-EE3EEFEF49CD}">
      <dgm:prSet phldrT="[Text]"/>
      <dgm:spPr/>
      <dgm:t>
        <a:bodyPr/>
        <a:lstStyle/>
        <a:p>
          <a:r>
            <a:rPr lang="en-US" dirty="0"/>
            <a:t>Micro</a:t>
          </a:r>
        </a:p>
      </dgm:t>
    </dgm:pt>
    <dgm:pt modelId="{CD0104F6-99B8-4009-8F26-15169970294F}" type="parTrans" cxnId="{76100186-25C7-47B6-BE08-642B4EE9FD36}">
      <dgm:prSet/>
      <dgm:spPr/>
      <dgm:t>
        <a:bodyPr/>
        <a:lstStyle/>
        <a:p>
          <a:endParaRPr lang="en-US"/>
        </a:p>
      </dgm:t>
    </dgm:pt>
    <dgm:pt modelId="{86A7E99D-542F-4A5F-AF1A-E95B5307FA47}" type="sibTrans" cxnId="{76100186-25C7-47B6-BE08-642B4EE9FD36}">
      <dgm:prSet/>
      <dgm:spPr/>
      <dgm:t>
        <a:bodyPr/>
        <a:lstStyle/>
        <a:p>
          <a:endParaRPr lang="en-US"/>
        </a:p>
      </dgm:t>
    </dgm:pt>
    <dgm:pt modelId="{8A1AE4A3-72D4-4DED-856B-7D113BC694FE}" type="pres">
      <dgm:prSet presAssocID="{63DDA5C2-43E1-426B-83A5-50BF7BBC548E}" presName="CompostProcess" presStyleCnt="0">
        <dgm:presLayoutVars>
          <dgm:dir/>
          <dgm:resizeHandles val="exact"/>
        </dgm:presLayoutVars>
      </dgm:prSet>
      <dgm:spPr/>
    </dgm:pt>
    <dgm:pt modelId="{124DD961-12D2-4246-924A-0EE7B64FF57E}" type="pres">
      <dgm:prSet presAssocID="{63DDA5C2-43E1-426B-83A5-50BF7BBC548E}" presName="arrow" presStyleLbl="bgShp" presStyleIdx="0" presStyleCnt="1" custScaleX="117647"/>
      <dgm:spPr/>
    </dgm:pt>
    <dgm:pt modelId="{18A52105-6368-4D81-9564-AF9D04F691C1}" type="pres">
      <dgm:prSet presAssocID="{63DDA5C2-43E1-426B-83A5-50BF7BBC548E}" presName="linearProcess" presStyleCnt="0"/>
      <dgm:spPr/>
    </dgm:pt>
    <dgm:pt modelId="{CA2AA902-4D90-4E1B-B4A8-205493AF611D}" type="pres">
      <dgm:prSet presAssocID="{5A45D930-8182-4757-B70D-1BCFD2B1F49D}" presName="textNode" presStyleLbl="node1" presStyleIdx="0" presStyleCnt="3" custScaleX="76941" custLinFactX="-8082" custLinFactNeighborX="-100000" custLinFactNeighborY="-2710">
        <dgm:presLayoutVars>
          <dgm:bulletEnabled val="1"/>
        </dgm:presLayoutVars>
      </dgm:prSet>
      <dgm:spPr/>
    </dgm:pt>
    <dgm:pt modelId="{045769E9-B34C-44CD-88AA-198D61353A94}" type="pres">
      <dgm:prSet presAssocID="{02AA8409-C7F0-4A33-9314-C3A2D5E85031}" presName="sibTrans" presStyleCnt="0"/>
      <dgm:spPr/>
    </dgm:pt>
    <dgm:pt modelId="{787B27AD-C943-481E-9693-7029D76C6E21}" type="pres">
      <dgm:prSet presAssocID="{3072A312-4760-4BF2-8214-90AE12266A94}" presName="textNode" presStyleLbl="node1" presStyleIdx="1" presStyleCnt="3" custScaleX="60675">
        <dgm:presLayoutVars>
          <dgm:bulletEnabled val="1"/>
        </dgm:presLayoutVars>
      </dgm:prSet>
      <dgm:spPr/>
    </dgm:pt>
    <dgm:pt modelId="{D6CF1792-4E10-4EC3-ADC8-E42DEE568C4A}" type="pres">
      <dgm:prSet presAssocID="{6F50DEEE-68C6-431B-9EEC-25FD57D71950}" presName="sibTrans" presStyleCnt="0"/>
      <dgm:spPr/>
    </dgm:pt>
    <dgm:pt modelId="{15D4E9D9-742D-40A7-9554-F2ACCF4B05E5}" type="pres">
      <dgm:prSet presAssocID="{49644446-38E9-4115-A7BF-EE3EEFEF49CD}" presName="textNode" presStyleLbl="node1" presStyleIdx="2" presStyleCnt="3" custScaleX="60245">
        <dgm:presLayoutVars>
          <dgm:bulletEnabled val="1"/>
        </dgm:presLayoutVars>
      </dgm:prSet>
      <dgm:spPr/>
    </dgm:pt>
  </dgm:ptLst>
  <dgm:cxnLst>
    <dgm:cxn modelId="{D7801B18-CE72-46D8-B219-7935535BAF42}" type="presOf" srcId="{3072A312-4760-4BF2-8214-90AE12266A94}" destId="{787B27AD-C943-481E-9693-7029D76C6E21}" srcOrd="0" destOrd="0" presId="urn:microsoft.com/office/officeart/2005/8/layout/hProcess9"/>
    <dgm:cxn modelId="{C3DAE335-8C4C-49B8-814C-21DBD650D232}" type="presOf" srcId="{5A45D930-8182-4757-B70D-1BCFD2B1F49D}" destId="{CA2AA902-4D90-4E1B-B4A8-205493AF611D}" srcOrd="0" destOrd="0" presId="urn:microsoft.com/office/officeart/2005/8/layout/hProcess9"/>
    <dgm:cxn modelId="{ACAA2D49-13D8-471B-9AFF-C5AF5387896F}" type="presOf" srcId="{63DDA5C2-43E1-426B-83A5-50BF7BBC548E}" destId="{8A1AE4A3-72D4-4DED-856B-7D113BC694FE}" srcOrd="0" destOrd="0" presId="urn:microsoft.com/office/officeart/2005/8/layout/hProcess9"/>
    <dgm:cxn modelId="{88267A4F-B715-48EF-99A9-AA5A7DD83D30}" type="presOf" srcId="{49644446-38E9-4115-A7BF-EE3EEFEF49CD}" destId="{15D4E9D9-742D-40A7-9554-F2ACCF4B05E5}" srcOrd="0" destOrd="0" presId="urn:microsoft.com/office/officeart/2005/8/layout/hProcess9"/>
    <dgm:cxn modelId="{AB3BD481-3D54-4FCA-A043-0E09B36D25B7}" srcId="{63DDA5C2-43E1-426B-83A5-50BF7BBC548E}" destId="{5A45D930-8182-4757-B70D-1BCFD2B1F49D}" srcOrd="0" destOrd="0" parTransId="{DA15CB9A-89E4-4501-85EA-0C0145B02889}" sibTransId="{02AA8409-C7F0-4A33-9314-C3A2D5E85031}"/>
    <dgm:cxn modelId="{76100186-25C7-47B6-BE08-642B4EE9FD36}" srcId="{63DDA5C2-43E1-426B-83A5-50BF7BBC548E}" destId="{49644446-38E9-4115-A7BF-EE3EEFEF49CD}" srcOrd="2" destOrd="0" parTransId="{CD0104F6-99B8-4009-8F26-15169970294F}" sibTransId="{86A7E99D-542F-4A5F-AF1A-E95B5307FA47}"/>
    <dgm:cxn modelId="{6DAB6AA3-145C-4C46-AC02-48B81D4DC071}" srcId="{63DDA5C2-43E1-426B-83A5-50BF7BBC548E}" destId="{3072A312-4760-4BF2-8214-90AE12266A94}" srcOrd="1" destOrd="0" parTransId="{0284EF36-C7E4-4905-BD11-8DB43FBFFF90}" sibTransId="{6F50DEEE-68C6-431B-9EEC-25FD57D71950}"/>
    <dgm:cxn modelId="{43D99059-6EAB-4577-B8E7-15CDD1FE182D}" type="presParOf" srcId="{8A1AE4A3-72D4-4DED-856B-7D113BC694FE}" destId="{124DD961-12D2-4246-924A-0EE7B64FF57E}" srcOrd="0" destOrd="0" presId="urn:microsoft.com/office/officeart/2005/8/layout/hProcess9"/>
    <dgm:cxn modelId="{EF0DEAE9-7F88-4FB5-9FC7-A1485C9E35A9}" type="presParOf" srcId="{8A1AE4A3-72D4-4DED-856B-7D113BC694FE}" destId="{18A52105-6368-4D81-9564-AF9D04F691C1}" srcOrd="1" destOrd="0" presId="urn:microsoft.com/office/officeart/2005/8/layout/hProcess9"/>
    <dgm:cxn modelId="{D2D03D4E-2012-41C1-B824-539CE750E2D9}" type="presParOf" srcId="{18A52105-6368-4D81-9564-AF9D04F691C1}" destId="{CA2AA902-4D90-4E1B-B4A8-205493AF611D}" srcOrd="0" destOrd="0" presId="urn:microsoft.com/office/officeart/2005/8/layout/hProcess9"/>
    <dgm:cxn modelId="{E17BD920-501B-48AF-BC03-D2FDF8BC129B}" type="presParOf" srcId="{18A52105-6368-4D81-9564-AF9D04F691C1}" destId="{045769E9-B34C-44CD-88AA-198D61353A94}" srcOrd="1" destOrd="0" presId="urn:microsoft.com/office/officeart/2005/8/layout/hProcess9"/>
    <dgm:cxn modelId="{D2B24DBA-6649-418F-BCB6-38754D2B7BCE}" type="presParOf" srcId="{18A52105-6368-4D81-9564-AF9D04F691C1}" destId="{787B27AD-C943-481E-9693-7029D76C6E21}" srcOrd="2" destOrd="0" presId="urn:microsoft.com/office/officeart/2005/8/layout/hProcess9"/>
    <dgm:cxn modelId="{75D77080-63BD-4AC0-876A-C46CBD63CD5E}" type="presParOf" srcId="{18A52105-6368-4D81-9564-AF9D04F691C1}" destId="{D6CF1792-4E10-4EC3-ADC8-E42DEE568C4A}" srcOrd="3" destOrd="0" presId="urn:microsoft.com/office/officeart/2005/8/layout/hProcess9"/>
    <dgm:cxn modelId="{15C16597-813C-46B7-BBEA-5F97E9C642C2}" type="presParOf" srcId="{18A52105-6368-4D81-9564-AF9D04F691C1}" destId="{15D4E9D9-742D-40A7-9554-F2ACCF4B05E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EBE8D-94CF-4DEF-8F61-46001573CC20}">
      <dsp:nvSpPr>
        <dsp:cNvPr id="0" name=""/>
        <dsp:cNvSpPr/>
      </dsp:nvSpPr>
      <dsp:spPr>
        <a:xfrm>
          <a:off x="5723599"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163C1-CC3F-48B2-AE5C-627E66954E50}">
      <dsp:nvSpPr>
        <dsp:cNvPr id="0" name=""/>
        <dsp:cNvSpPr/>
      </dsp:nvSpPr>
      <dsp:spPr>
        <a:xfrm>
          <a:off x="4086540" y="837531"/>
          <a:ext cx="1682779" cy="382983"/>
        </a:xfrm>
        <a:custGeom>
          <a:avLst/>
          <a:gdLst/>
          <a:ahLst/>
          <a:cxnLst/>
          <a:rect l="0" t="0" r="0" b="0"/>
          <a:pathLst>
            <a:path>
              <a:moveTo>
                <a:pt x="0" y="0"/>
              </a:moveTo>
              <a:lnTo>
                <a:pt x="0" y="260992"/>
              </a:lnTo>
              <a:lnTo>
                <a:pt x="1682779" y="260992"/>
              </a:lnTo>
              <a:lnTo>
                <a:pt x="1682779"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02AFB-6CFE-4A61-AB64-38C06E153E68}">
      <dsp:nvSpPr>
        <dsp:cNvPr id="0" name=""/>
        <dsp:cNvSpPr/>
      </dsp:nvSpPr>
      <dsp:spPr>
        <a:xfrm>
          <a:off x="4009518"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9C49AE-2AD6-4ABB-9463-AE4E4470363F}">
      <dsp:nvSpPr>
        <dsp:cNvPr id="0" name=""/>
        <dsp:cNvSpPr/>
      </dsp:nvSpPr>
      <dsp:spPr>
        <a:xfrm>
          <a:off x="4009518" y="837531"/>
          <a:ext cx="91440" cy="382983"/>
        </a:xfrm>
        <a:custGeom>
          <a:avLst/>
          <a:gdLst/>
          <a:ahLst/>
          <a:cxnLst/>
          <a:rect l="0" t="0" r="0" b="0"/>
          <a:pathLst>
            <a:path>
              <a:moveTo>
                <a:pt x="77021" y="0"/>
              </a:moveTo>
              <a:lnTo>
                <a:pt x="77021" y="260992"/>
              </a:lnTo>
              <a:lnTo>
                <a:pt x="45720" y="260992"/>
              </a:lnTo>
              <a:lnTo>
                <a:pt x="4572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73CC9-15F4-414E-BEDD-D3C75910E8E5}">
      <dsp:nvSpPr>
        <dsp:cNvPr id="0" name=""/>
        <dsp:cNvSpPr/>
      </dsp:nvSpPr>
      <dsp:spPr>
        <a:xfrm>
          <a:off x="2358041"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F1BB3-C8FB-4D93-8FC5-966C3B9919E0}">
      <dsp:nvSpPr>
        <dsp:cNvPr id="0" name=""/>
        <dsp:cNvSpPr/>
      </dsp:nvSpPr>
      <dsp:spPr>
        <a:xfrm>
          <a:off x="2403761" y="837531"/>
          <a:ext cx="1682779" cy="382983"/>
        </a:xfrm>
        <a:custGeom>
          <a:avLst/>
          <a:gdLst/>
          <a:ahLst/>
          <a:cxnLst/>
          <a:rect l="0" t="0" r="0" b="0"/>
          <a:pathLst>
            <a:path>
              <a:moveTo>
                <a:pt x="1682779" y="0"/>
              </a:moveTo>
              <a:lnTo>
                <a:pt x="1682779" y="260992"/>
              </a:lnTo>
              <a:lnTo>
                <a:pt x="0" y="260992"/>
              </a:lnTo>
              <a:lnTo>
                <a:pt x="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BE7C5-2888-4CC5-90D5-F9597B17A93C}">
      <dsp:nvSpPr>
        <dsp:cNvPr id="0" name=""/>
        <dsp:cNvSpPr/>
      </dsp:nvSpPr>
      <dsp:spPr>
        <a:xfrm>
          <a:off x="1790619" y="1331"/>
          <a:ext cx="4591842"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55D3C0-1347-4A41-9512-3ED01FF026C7}">
      <dsp:nvSpPr>
        <dsp:cNvPr id="0" name=""/>
        <dsp:cNvSpPr/>
      </dsp:nvSpPr>
      <dsp:spPr>
        <a:xfrm>
          <a:off x="1936935" y="140332"/>
          <a:ext cx="4591842"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Branches of spatial statistics</a:t>
          </a:r>
        </a:p>
      </dsp:txBody>
      <dsp:txXfrm>
        <a:off x="1961426" y="164823"/>
        <a:ext cx="4542860" cy="787217"/>
      </dsp:txXfrm>
    </dsp:sp>
    <dsp:sp modelId="{E637C15A-61DC-4A1D-9989-13707AEDF332}">
      <dsp:nvSpPr>
        <dsp:cNvPr id="0" name=""/>
        <dsp:cNvSpPr/>
      </dsp:nvSpPr>
      <dsp:spPr>
        <a:xfrm>
          <a:off x="1745336"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B0DA4BC-D6D2-47A8-9BF9-EC0F0C8F73A7}">
      <dsp:nvSpPr>
        <dsp:cNvPr id="0" name=""/>
        <dsp:cNvSpPr/>
      </dsp:nvSpPr>
      <dsp:spPr>
        <a:xfrm>
          <a:off x="1891652"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Continuous spatial analysis</a:t>
          </a:r>
        </a:p>
      </dsp:txBody>
      <dsp:txXfrm>
        <a:off x="1916143" y="1384006"/>
        <a:ext cx="1267867" cy="787217"/>
      </dsp:txXfrm>
    </dsp:sp>
    <dsp:sp modelId="{4DA796D4-2692-4793-9A92-5D9DD771D4AC}">
      <dsp:nvSpPr>
        <dsp:cNvPr id="0" name=""/>
        <dsp:cNvSpPr/>
      </dsp:nvSpPr>
      <dsp:spPr>
        <a:xfrm>
          <a:off x="1725122" y="2439698"/>
          <a:ext cx="1357277" cy="13061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EF7D3BC-1E62-4C7F-83E1-7AD477E4142C}">
      <dsp:nvSpPr>
        <dsp:cNvPr id="0" name=""/>
        <dsp:cNvSpPr/>
      </dsp:nvSpPr>
      <dsp:spPr>
        <a:xfrm>
          <a:off x="1871439" y="2578699"/>
          <a:ext cx="1357277" cy="13061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909695" y="2616955"/>
        <a:ext cx="1280765" cy="1229656"/>
      </dsp:txXfrm>
    </dsp:sp>
    <dsp:sp modelId="{CD2AD023-9541-44EE-9D9A-3F9595267B56}">
      <dsp:nvSpPr>
        <dsp:cNvPr id="0" name=""/>
        <dsp:cNvSpPr/>
      </dsp:nvSpPr>
      <dsp:spPr>
        <a:xfrm>
          <a:off x="3396813"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A17CB1-AF68-433A-B043-E4259EEDD689}">
      <dsp:nvSpPr>
        <dsp:cNvPr id="0" name=""/>
        <dsp:cNvSpPr/>
      </dsp:nvSpPr>
      <dsp:spPr>
        <a:xfrm>
          <a:off x="354313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Discrete spatial analysis</a:t>
          </a:r>
        </a:p>
      </dsp:txBody>
      <dsp:txXfrm>
        <a:off x="3567621" y="1384006"/>
        <a:ext cx="1267867" cy="787217"/>
      </dsp:txXfrm>
    </dsp:sp>
    <dsp:sp modelId="{EF70215E-73FB-4BD7-9186-AEEF3B752901}">
      <dsp:nvSpPr>
        <dsp:cNvPr id="0" name=""/>
        <dsp:cNvSpPr/>
      </dsp:nvSpPr>
      <dsp:spPr>
        <a:xfrm>
          <a:off x="3375033" y="2439698"/>
          <a:ext cx="1360411" cy="128003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2ABEAC-E02E-4CE9-BA11-8788B7E61C3F}">
      <dsp:nvSpPr>
        <dsp:cNvPr id="0" name=""/>
        <dsp:cNvSpPr/>
      </dsp:nvSpPr>
      <dsp:spPr>
        <a:xfrm>
          <a:off x="3521349" y="2578699"/>
          <a:ext cx="1360411" cy="12800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558840" y="2616190"/>
        <a:ext cx="1285429" cy="1205055"/>
      </dsp:txXfrm>
    </dsp:sp>
    <dsp:sp modelId="{94842D9A-BB12-4DCF-9C54-E1A48C3185FA}">
      <dsp:nvSpPr>
        <dsp:cNvPr id="0" name=""/>
        <dsp:cNvSpPr/>
      </dsp:nvSpPr>
      <dsp:spPr>
        <a:xfrm>
          <a:off x="5110894"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5EE5BC-5D91-4EC4-90E6-B137E7378065}">
      <dsp:nvSpPr>
        <dsp:cNvPr id="0" name=""/>
        <dsp:cNvSpPr/>
      </dsp:nvSpPr>
      <dsp:spPr>
        <a:xfrm>
          <a:off x="525721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Spatial point processes</a:t>
          </a:r>
          <a:endParaRPr lang="en-US" sz="1500" kern="1200" dirty="0"/>
        </a:p>
      </dsp:txBody>
      <dsp:txXfrm>
        <a:off x="5281701" y="1384006"/>
        <a:ext cx="1267867" cy="787217"/>
      </dsp:txXfrm>
    </dsp:sp>
    <dsp:sp modelId="{D54734EB-3499-4833-9B3C-A52AD9FD3ECB}">
      <dsp:nvSpPr>
        <dsp:cNvPr id="0" name=""/>
        <dsp:cNvSpPr/>
      </dsp:nvSpPr>
      <dsp:spPr>
        <a:xfrm>
          <a:off x="5028077" y="2439698"/>
          <a:ext cx="1482483" cy="12090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17A2F6-E210-4546-8982-748436005332}">
      <dsp:nvSpPr>
        <dsp:cNvPr id="0" name=""/>
        <dsp:cNvSpPr/>
      </dsp:nvSpPr>
      <dsp:spPr>
        <a:xfrm>
          <a:off x="5174394" y="2578699"/>
          <a:ext cx="1482483" cy="12090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5209807" y="2614112"/>
        <a:ext cx="1411657" cy="1138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EBE8D-94CF-4DEF-8F61-46001573CC20}">
      <dsp:nvSpPr>
        <dsp:cNvPr id="0" name=""/>
        <dsp:cNvSpPr/>
      </dsp:nvSpPr>
      <dsp:spPr>
        <a:xfrm>
          <a:off x="5723599"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163C1-CC3F-48B2-AE5C-627E66954E50}">
      <dsp:nvSpPr>
        <dsp:cNvPr id="0" name=""/>
        <dsp:cNvSpPr/>
      </dsp:nvSpPr>
      <dsp:spPr>
        <a:xfrm>
          <a:off x="4086540" y="837531"/>
          <a:ext cx="1682779" cy="382983"/>
        </a:xfrm>
        <a:custGeom>
          <a:avLst/>
          <a:gdLst/>
          <a:ahLst/>
          <a:cxnLst/>
          <a:rect l="0" t="0" r="0" b="0"/>
          <a:pathLst>
            <a:path>
              <a:moveTo>
                <a:pt x="0" y="0"/>
              </a:moveTo>
              <a:lnTo>
                <a:pt x="0" y="260992"/>
              </a:lnTo>
              <a:lnTo>
                <a:pt x="1682779" y="260992"/>
              </a:lnTo>
              <a:lnTo>
                <a:pt x="1682779"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02AFB-6CFE-4A61-AB64-38C06E153E68}">
      <dsp:nvSpPr>
        <dsp:cNvPr id="0" name=""/>
        <dsp:cNvSpPr/>
      </dsp:nvSpPr>
      <dsp:spPr>
        <a:xfrm>
          <a:off x="4009518"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9C49AE-2AD6-4ABB-9463-AE4E4470363F}">
      <dsp:nvSpPr>
        <dsp:cNvPr id="0" name=""/>
        <dsp:cNvSpPr/>
      </dsp:nvSpPr>
      <dsp:spPr>
        <a:xfrm>
          <a:off x="4009518" y="837531"/>
          <a:ext cx="91440" cy="382983"/>
        </a:xfrm>
        <a:custGeom>
          <a:avLst/>
          <a:gdLst/>
          <a:ahLst/>
          <a:cxnLst/>
          <a:rect l="0" t="0" r="0" b="0"/>
          <a:pathLst>
            <a:path>
              <a:moveTo>
                <a:pt x="77021" y="0"/>
              </a:moveTo>
              <a:lnTo>
                <a:pt x="77021" y="260992"/>
              </a:lnTo>
              <a:lnTo>
                <a:pt x="45720" y="260992"/>
              </a:lnTo>
              <a:lnTo>
                <a:pt x="4572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73CC9-15F4-414E-BEDD-D3C75910E8E5}">
      <dsp:nvSpPr>
        <dsp:cNvPr id="0" name=""/>
        <dsp:cNvSpPr/>
      </dsp:nvSpPr>
      <dsp:spPr>
        <a:xfrm>
          <a:off x="2358041"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F1BB3-C8FB-4D93-8FC5-966C3B9919E0}">
      <dsp:nvSpPr>
        <dsp:cNvPr id="0" name=""/>
        <dsp:cNvSpPr/>
      </dsp:nvSpPr>
      <dsp:spPr>
        <a:xfrm>
          <a:off x="2403761" y="837531"/>
          <a:ext cx="1682779" cy="382983"/>
        </a:xfrm>
        <a:custGeom>
          <a:avLst/>
          <a:gdLst/>
          <a:ahLst/>
          <a:cxnLst/>
          <a:rect l="0" t="0" r="0" b="0"/>
          <a:pathLst>
            <a:path>
              <a:moveTo>
                <a:pt x="1682779" y="0"/>
              </a:moveTo>
              <a:lnTo>
                <a:pt x="1682779" y="260992"/>
              </a:lnTo>
              <a:lnTo>
                <a:pt x="0" y="260992"/>
              </a:lnTo>
              <a:lnTo>
                <a:pt x="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BE7C5-2888-4CC5-90D5-F9597B17A93C}">
      <dsp:nvSpPr>
        <dsp:cNvPr id="0" name=""/>
        <dsp:cNvSpPr/>
      </dsp:nvSpPr>
      <dsp:spPr>
        <a:xfrm>
          <a:off x="1790619" y="1331"/>
          <a:ext cx="4591842"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55D3C0-1347-4A41-9512-3ED01FF026C7}">
      <dsp:nvSpPr>
        <dsp:cNvPr id="0" name=""/>
        <dsp:cNvSpPr/>
      </dsp:nvSpPr>
      <dsp:spPr>
        <a:xfrm>
          <a:off x="1936935" y="140332"/>
          <a:ext cx="4591842"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Branches of spatial statistics</a:t>
          </a:r>
        </a:p>
      </dsp:txBody>
      <dsp:txXfrm>
        <a:off x="1961426" y="164823"/>
        <a:ext cx="4542860" cy="787217"/>
      </dsp:txXfrm>
    </dsp:sp>
    <dsp:sp modelId="{E637C15A-61DC-4A1D-9989-13707AEDF332}">
      <dsp:nvSpPr>
        <dsp:cNvPr id="0" name=""/>
        <dsp:cNvSpPr/>
      </dsp:nvSpPr>
      <dsp:spPr>
        <a:xfrm>
          <a:off x="1745336"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B0DA4BC-D6D2-47A8-9BF9-EC0F0C8F73A7}">
      <dsp:nvSpPr>
        <dsp:cNvPr id="0" name=""/>
        <dsp:cNvSpPr/>
      </dsp:nvSpPr>
      <dsp:spPr>
        <a:xfrm>
          <a:off x="1891652"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Continuous spatial analysis</a:t>
          </a:r>
        </a:p>
      </dsp:txBody>
      <dsp:txXfrm>
        <a:off x="1916143" y="1384006"/>
        <a:ext cx="1267867" cy="787217"/>
      </dsp:txXfrm>
    </dsp:sp>
    <dsp:sp modelId="{4DA796D4-2692-4793-9A92-5D9DD771D4AC}">
      <dsp:nvSpPr>
        <dsp:cNvPr id="0" name=""/>
        <dsp:cNvSpPr/>
      </dsp:nvSpPr>
      <dsp:spPr>
        <a:xfrm>
          <a:off x="1725122" y="2439698"/>
          <a:ext cx="1357277" cy="13061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EF7D3BC-1E62-4C7F-83E1-7AD477E4142C}">
      <dsp:nvSpPr>
        <dsp:cNvPr id="0" name=""/>
        <dsp:cNvSpPr/>
      </dsp:nvSpPr>
      <dsp:spPr>
        <a:xfrm>
          <a:off x="1871439" y="2578699"/>
          <a:ext cx="1357277" cy="13061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909695" y="2616955"/>
        <a:ext cx="1280765" cy="1229656"/>
      </dsp:txXfrm>
    </dsp:sp>
    <dsp:sp modelId="{CD2AD023-9541-44EE-9D9A-3F9595267B56}">
      <dsp:nvSpPr>
        <dsp:cNvPr id="0" name=""/>
        <dsp:cNvSpPr/>
      </dsp:nvSpPr>
      <dsp:spPr>
        <a:xfrm>
          <a:off x="3396813"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A17CB1-AF68-433A-B043-E4259EEDD689}">
      <dsp:nvSpPr>
        <dsp:cNvPr id="0" name=""/>
        <dsp:cNvSpPr/>
      </dsp:nvSpPr>
      <dsp:spPr>
        <a:xfrm>
          <a:off x="354313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Discrete spatial analysis</a:t>
          </a:r>
        </a:p>
      </dsp:txBody>
      <dsp:txXfrm>
        <a:off x="3567621" y="1384006"/>
        <a:ext cx="1267867" cy="787217"/>
      </dsp:txXfrm>
    </dsp:sp>
    <dsp:sp modelId="{EF70215E-73FB-4BD7-9186-AEEF3B752901}">
      <dsp:nvSpPr>
        <dsp:cNvPr id="0" name=""/>
        <dsp:cNvSpPr/>
      </dsp:nvSpPr>
      <dsp:spPr>
        <a:xfrm>
          <a:off x="3375033" y="2439698"/>
          <a:ext cx="1360411" cy="128003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2ABEAC-E02E-4CE9-BA11-8788B7E61C3F}">
      <dsp:nvSpPr>
        <dsp:cNvPr id="0" name=""/>
        <dsp:cNvSpPr/>
      </dsp:nvSpPr>
      <dsp:spPr>
        <a:xfrm>
          <a:off x="3521349" y="2578699"/>
          <a:ext cx="1360411" cy="12800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558840" y="2616190"/>
        <a:ext cx="1285429" cy="1205055"/>
      </dsp:txXfrm>
    </dsp:sp>
    <dsp:sp modelId="{94842D9A-BB12-4DCF-9C54-E1A48C3185FA}">
      <dsp:nvSpPr>
        <dsp:cNvPr id="0" name=""/>
        <dsp:cNvSpPr/>
      </dsp:nvSpPr>
      <dsp:spPr>
        <a:xfrm>
          <a:off x="5110894"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5EE5BC-5D91-4EC4-90E6-B137E7378065}">
      <dsp:nvSpPr>
        <dsp:cNvPr id="0" name=""/>
        <dsp:cNvSpPr/>
      </dsp:nvSpPr>
      <dsp:spPr>
        <a:xfrm>
          <a:off x="525721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Spatial point processes</a:t>
          </a:r>
          <a:endParaRPr lang="en-US" sz="1500" kern="1200" dirty="0"/>
        </a:p>
      </dsp:txBody>
      <dsp:txXfrm>
        <a:off x="5281701" y="1384006"/>
        <a:ext cx="1267867" cy="787217"/>
      </dsp:txXfrm>
    </dsp:sp>
    <dsp:sp modelId="{D54734EB-3499-4833-9B3C-A52AD9FD3ECB}">
      <dsp:nvSpPr>
        <dsp:cNvPr id="0" name=""/>
        <dsp:cNvSpPr/>
      </dsp:nvSpPr>
      <dsp:spPr>
        <a:xfrm>
          <a:off x="5028077" y="2439698"/>
          <a:ext cx="1482483" cy="12090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17A2F6-E210-4546-8982-748436005332}">
      <dsp:nvSpPr>
        <dsp:cNvPr id="0" name=""/>
        <dsp:cNvSpPr/>
      </dsp:nvSpPr>
      <dsp:spPr>
        <a:xfrm>
          <a:off x="5174394" y="2578699"/>
          <a:ext cx="1482483" cy="12090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5209807" y="2614112"/>
        <a:ext cx="1411657" cy="1138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EBE8D-94CF-4DEF-8F61-46001573CC20}">
      <dsp:nvSpPr>
        <dsp:cNvPr id="0" name=""/>
        <dsp:cNvSpPr/>
      </dsp:nvSpPr>
      <dsp:spPr>
        <a:xfrm>
          <a:off x="5723599"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163C1-CC3F-48B2-AE5C-627E66954E50}">
      <dsp:nvSpPr>
        <dsp:cNvPr id="0" name=""/>
        <dsp:cNvSpPr/>
      </dsp:nvSpPr>
      <dsp:spPr>
        <a:xfrm>
          <a:off x="4086540" y="837531"/>
          <a:ext cx="1682779" cy="382983"/>
        </a:xfrm>
        <a:custGeom>
          <a:avLst/>
          <a:gdLst/>
          <a:ahLst/>
          <a:cxnLst/>
          <a:rect l="0" t="0" r="0" b="0"/>
          <a:pathLst>
            <a:path>
              <a:moveTo>
                <a:pt x="0" y="0"/>
              </a:moveTo>
              <a:lnTo>
                <a:pt x="0" y="260992"/>
              </a:lnTo>
              <a:lnTo>
                <a:pt x="1682779" y="260992"/>
              </a:lnTo>
              <a:lnTo>
                <a:pt x="1682779"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02AFB-6CFE-4A61-AB64-38C06E153E68}">
      <dsp:nvSpPr>
        <dsp:cNvPr id="0" name=""/>
        <dsp:cNvSpPr/>
      </dsp:nvSpPr>
      <dsp:spPr>
        <a:xfrm>
          <a:off x="4009518"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9C49AE-2AD6-4ABB-9463-AE4E4470363F}">
      <dsp:nvSpPr>
        <dsp:cNvPr id="0" name=""/>
        <dsp:cNvSpPr/>
      </dsp:nvSpPr>
      <dsp:spPr>
        <a:xfrm>
          <a:off x="4009518" y="837531"/>
          <a:ext cx="91440" cy="382983"/>
        </a:xfrm>
        <a:custGeom>
          <a:avLst/>
          <a:gdLst/>
          <a:ahLst/>
          <a:cxnLst/>
          <a:rect l="0" t="0" r="0" b="0"/>
          <a:pathLst>
            <a:path>
              <a:moveTo>
                <a:pt x="77021" y="0"/>
              </a:moveTo>
              <a:lnTo>
                <a:pt x="77021" y="260992"/>
              </a:lnTo>
              <a:lnTo>
                <a:pt x="45720" y="260992"/>
              </a:lnTo>
              <a:lnTo>
                <a:pt x="4572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73CC9-15F4-414E-BEDD-D3C75910E8E5}">
      <dsp:nvSpPr>
        <dsp:cNvPr id="0" name=""/>
        <dsp:cNvSpPr/>
      </dsp:nvSpPr>
      <dsp:spPr>
        <a:xfrm>
          <a:off x="2358041" y="2056714"/>
          <a:ext cx="91440" cy="382983"/>
        </a:xfrm>
        <a:custGeom>
          <a:avLst/>
          <a:gdLst/>
          <a:ahLst/>
          <a:cxnLst/>
          <a:rect l="0" t="0" r="0" b="0"/>
          <a:pathLst>
            <a:path>
              <a:moveTo>
                <a:pt x="45720" y="0"/>
              </a:moveTo>
              <a:lnTo>
                <a:pt x="45720" y="382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F1BB3-C8FB-4D93-8FC5-966C3B9919E0}">
      <dsp:nvSpPr>
        <dsp:cNvPr id="0" name=""/>
        <dsp:cNvSpPr/>
      </dsp:nvSpPr>
      <dsp:spPr>
        <a:xfrm>
          <a:off x="2403761" y="837531"/>
          <a:ext cx="1682779" cy="382983"/>
        </a:xfrm>
        <a:custGeom>
          <a:avLst/>
          <a:gdLst/>
          <a:ahLst/>
          <a:cxnLst/>
          <a:rect l="0" t="0" r="0" b="0"/>
          <a:pathLst>
            <a:path>
              <a:moveTo>
                <a:pt x="1682779" y="0"/>
              </a:moveTo>
              <a:lnTo>
                <a:pt x="1682779" y="260992"/>
              </a:lnTo>
              <a:lnTo>
                <a:pt x="0" y="260992"/>
              </a:lnTo>
              <a:lnTo>
                <a:pt x="0" y="38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BE7C5-2888-4CC5-90D5-F9597B17A93C}">
      <dsp:nvSpPr>
        <dsp:cNvPr id="0" name=""/>
        <dsp:cNvSpPr/>
      </dsp:nvSpPr>
      <dsp:spPr>
        <a:xfrm>
          <a:off x="1790619" y="1331"/>
          <a:ext cx="4591842"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55D3C0-1347-4A41-9512-3ED01FF026C7}">
      <dsp:nvSpPr>
        <dsp:cNvPr id="0" name=""/>
        <dsp:cNvSpPr/>
      </dsp:nvSpPr>
      <dsp:spPr>
        <a:xfrm>
          <a:off x="1936935" y="140332"/>
          <a:ext cx="4591842"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Branches of spatial statistics</a:t>
          </a:r>
        </a:p>
      </dsp:txBody>
      <dsp:txXfrm>
        <a:off x="1961426" y="164823"/>
        <a:ext cx="4542860" cy="787217"/>
      </dsp:txXfrm>
    </dsp:sp>
    <dsp:sp modelId="{E637C15A-61DC-4A1D-9989-13707AEDF332}">
      <dsp:nvSpPr>
        <dsp:cNvPr id="0" name=""/>
        <dsp:cNvSpPr/>
      </dsp:nvSpPr>
      <dsp:spPr>
        <a:xfrm>
          <a:off x="1745336"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B0DA4BC-D6D2-47A8-9BF9-EC0F0C8F73A7}">
      <dsp:nvSpPr>
        <dsp:cNvPr id="0" name=""/>
        <dsp:cNvSpPr/>
      </dsp:nvSpPr>
      <dsp:spPr>
        <a:xfrm>
          <a:off x="1891652"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Continuous spatial analysis</a:t>
          </a:r>
        </a:p>
      </dsp:txBody>
      <dsp:txXfrm>
        <a:off x="1916143" y="1384006"/>
        <a:ext cx="1267867" cy="787217"/>
      </dsp:txXfrm>
    </dsp:sp>
    <dsp:sp modelId="{4DA796D4-2692-4793-9A92-5D9DD771D4AC}">
      <dsp:nvSpPr>
        <dsp:cNvPr id="0" name=""/>
        <dsp:cNvSpPr/>
      </dsp:nvSpPr>
      <dsp:spPr>
        <a:xfrm>
          <a:off x="1725122" y="2439698"/>
          <a:ext cx="1357277" cy="13061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EF7D3BC-1E62-4C7F-83E1-7AD477E4142C}">
      <dsp:nvSpPr>
        <dsp:cNvPr id="0" name=""/>
        <dsp:cNvSpPr/>
      </dsp:nvSpPr>
      <dsp:spPr>
        <a:xfrm>
          <a:off x="1871439" y="2578699"/>
          <a:ext cx="1357277" cy="13061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909695" y="2616955"/>
        <a:ext cx="1280765" cy="1229656"/>
      </dsp:txXfrm>
    </dsp:sp>
    <dsp:sp modelId="{CD2AD023-9541-44EE-9D9A-3F9595267B56}">
      <dsp:nvSpPr>
        <dsp:cNvPr id="0" name=""/>
        <dsp:cNvSpPr/>
      </dsp:nvSpPr>
      <dsp:spPr>
        <a:xfrm>
          <a:off x="3396813"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A17CB1-AF68-433A-B043-E4259EEDD689}">
      <dsp:nvSpPr>
        <dsp:cNvPr id="0" name=""/>
        <dsp:cNvSpPr/>
      </dsp:nvSpPr>
      <dsp:spPr>
        <a:xfrm>
          <a:off x="354313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Discrete spatial analysis</a:t>
          </a:r>
        </a:p>
      </dsp:txBody>
      <dsp:txXfrm>
        <a:off x="3567621" y="1384006"/>
        <a:ext cx="1267867" cy="787217"/>
      </dsp:txXfrm>
    </dsp:sp>
    <dsp:sp modelId="{EF70215E-73FB-4BD7-9186-AEEF3B752901}">
      <dsp:nvSpPr>
        <dsp:cNvPr id="0" name=""/>
        <dsp:cNvSpPr/>
      </dsp:nvSpPr>
      <dsp:spPr>
        <a:xfrm>
          <a:off x="3375033" y="2439698"/>
          <a:ext cx="1360411" cy="128003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2ABEAC-E02E-4CE9-BA11-8788B7E61C3F}">
      <dsp:nvSpPr>
        <dsp:cNvPr id="0" name=""/>
        <dsp:cNvSpPr/>
      </dsp:nvSpPr>
      <dsp:spPr>
        <a:xfrm>
          <a:off x="3521349" y="2578699"/>
          <a:ext cx="1360411" cy="12800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558840" y="2616190"/>
        <a:ext cx="1285429" cy="1205055"/>
      </dsp:txXfrm>
    </dsp:sp>
    <dsp:sp modelId="{94842D9A-BB12-4DCF-9C54-E1A48C3185FA}">
      <dsp:nvSpPr>
        <dsp:cNvPr id="0" name=""/>
        <dsp:cNvSpPr/>
      </dsp:nvSpPr>
      <dsp:spPr>
        <a:xfrm>
          <a:off x="5110894" y="1220515"/>
          <a:ext cx="1316849" cy="8361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5EE5BC-5D91-4EC4-90E6-B137E7378065}">
      <dsp:nvSpPr>
        <dsp:cNvPr id="0" name=""/>
        <dsp:cNvSpPr/>
      </dsp:nvSpPr>
      <dsp:spPr>
        <a:xfrm>
          <a:off x="5257210" y="1359515"/>
          <a:ext cx="1316849" cy="8361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Spatial point processes</a:t>
          </a:r>
          <a:endParaRPr lang="en-US" sz="1500" kern="1200" dirty="0"/>
        </a:p>
      </dsp:txBody>
      <dsp:txXfrm>
        <a:off x="5281701" y="1384006"/>
        <a:ext cx="1267867" cy="787217"/>
      </dsp:txXfrm>
    </dsp:sp>
    <dsp:sp modelId="{D54734EB-3499-4833-9B3C-A52AD9FD3ECB}">
      <dsp:nvSpPr>
        <dsp:cNvPr id="0" name=""/>
        <dsp:cNvSpPr/>
      </dsp:nvSpPr>
      <dsp:spPr>
        <a:xfrm>
          <a:off x="5028077" y="2439698"/>
          <a:ext cx="1482483" cy="12090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17A2F6-E210-4546-8982-748436005332}">
      <dsp:nvSpPr>
        <dsp:cNvPr id="0" name=""/>
        <dsp:cNvSpPr/>
      </dsp:nvSpPr>
      <dsp:spPr>
        <a:xfrm>
          <a:off x="5174394" y="2578699"/>
          <a:ext cx="1482483" cy="12090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5209807" y="2614112"/>
        <a:ext cx="1411657" cy="1138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DD961-12D2-4246-924A-0EE7B64FF57E}">
      <dsp:nvSpPr>
        <dsp:cNvPr id="0" name=""/>
        <dsp:cNvSpPr/>
      </dsp:nvSpPr>
      <dsp:spPr>
        <a:xfrm>
          <a:off x="1" y="0"/>
          <a:ext cx="7184190" cy="22511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AA902-4D90-4E1B-B4A8-205493AF611D}">
      <dsp:nvSpPr>
        <dsp:cNvPr id="0" name=""/>
        <dsp:cNvSpPr/>
      </dsp:nvSpPr>
      <dsp:spPr>
        <a:xfrm>
          <a:off x="236188" y="650940"/>
          <a:ext cx="1896330" cy="9004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Macro</a:t>
          </a:r>
        </a:p>
      </dsp:txBody>
      <dsp:txXfrm>
        <a:off x="280145" y="694897"/>
        <a:ext cx="1808416" cy="812542"/>
      </dsp:txXfrm>
    </dsp:sp>
    <dsp:sp modelId="{787B27AD-C943-481E-9693-7029D76C6E21}">
      <dsp:nvSpPr>
        <dsp:cNvPr id="0" name=""/>
        <dsp:cNvSpPr/>
      </dsp:nvSpPr>
      <dsp:spPr>
        <a:xfrm>
          <a:off x="3050131" y="675342"/>
          <a:ext cx="1495429" cy="9004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Meso</a:t>
          </a:r>
          <a:endParaRPr lang="en-US" sz="3600" kern="1200" dirty="0"/>
        </a:p>
      </dsp:txBody>
      <dsp:txXfrm>
        <a:off x="3094088" y="719299"/>
        <a:ext cx="1407515" cy="812542"/>
      </dsp:txXfrm>
    </dsp:sp>
    <dsp:sp modelId="{15D4E9D9-742D-40A7-9554-F2ACCF4B05E5}">
      <dsp:nvSpPr>
        <dsp:cNvPr id="0" name=""/>
        <dsp:cNvSpPr/>
      </dsp:nvSpPr>
      <dsp:spPr>
        <a:xfrm>
          <a:off x="4904771" y="675342"/>
          <a:ext cx="1484831" cy="9004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Micro</a:t>
          </a:r>
        </a:p>
      </dsp:txBody>
      <dsp:txXfrm>
        <a:off x="4948728" y="719299"/>
        <a:ext cx="1396917" cy="8125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sz="quarter" idx="1"/>
          </p:nvPr>
        </p:nvSpPr>
        <p:spPr>
          <a:xfrm>
            <a:off x="3978133" y="1"/>
            <a:ext cx="3043343" cy="465455"/>
          </a:xfrm>
          <a:prstGeom prst="rect">
            <a:avLst/>
          </a:prstGeom>
        </p:spPr>
        <p:txBody>
          <a:bodyPr vert="horz" lIns="93317" tIns="46659" rIns="93317" bIns="46659" rtlCol="0"/>
          <a:lstStyle>
            <a:lvl1pPr algn="r">
              <a:defRPr sz="1200"/>
            </a:lvl1pPr>
          </a:lstStyle>
          <a:p>
            <a:fld id="{1B3E059E-2B00-4C42-9B77-700165C07F7C}" type="datetimeFigureOut">
              <a:rPr lang="en-US" smtClean="0"/>
              <a:t>10/9/19</a:t>
            </a:fld>
            <a:endParaRPr lang="en-US"/>
          </a:p>
        </p:txBody>
      </p:sp>
      <p:sp>
        <p:nvSpPr>
          <p:cNvPr id="4" name="Footer Placeholder 3"/>
          <p:cNvSpPr>
            <a:spLocks noGrp="1"/>
          </p:cNvSpPr>
          <p:nvPr>
            <p:ph type="ftr" sz="quarter" idx="2"/>
          </p:nvPr>
        </p:nvSpPr>
        <p:spPr>
          <a:xfrm>
            <a:off x="1" y="8842031"/>
            <a:ext cx="3043343" cy="465455"/>
          </a:xfrm>
          <a:prstGeom prst="rect">
            <a:avLst/>
          </a:prstGeom>
        </p:spPr>
        <p:txBody>
          <a:bodyPr vert="horz" lIns="93317" tIns="46659" rIns="93317" bIns="46659" rtlCol="0" anchor="b"/>
          <a:lstStyle>
            <a:lvl1pPr algn="l">
              <a:defRPr sz="1200"/>
            </a:lvl1pPr>
          </a:lstStyle>
          <a:p>
            <a:endParaRPr lang="en-US"/>
          </a:p>
        </p:txBody>
      </p:sp>
      <p:sp>
        <p:nvSpPr>
          <p:cNvPr id="5" name="Slide Number Placeholder 4"/>
          <p:cNvSpPr>
            <a:spLocks noGrp="1"/>
          </p:cNvSpPr>
          <p:nvPr>
            <p:ph type="sldNum" sz="quarter" idx="3"/>
          </p:nvPr>
        </p:nvSpPr>
        <p:spPr>
          <a:xfrm>
            <a:off x="3978133" y="8842031"/>
            <a:ext cx="3043343" cy="465455"/>
          </a:xfrm>
          <a:prstGeom prst="rect">
            <a:avLst/>
          </a:prstGeom>
        </p:spPr>
        <p:txBody>
          <a:bodyPr vert="horz" lIns="93317" tIns="46659" rIns="93317" bIns="46659" rtlCol="0" anchor="b"/>
          <a:lstStyle>
            <a:lvl1pPr algn="r">
              <a:defRPr sz="1200"/>
            </a:lvl1pPr>
          </a:lstStyle>
          <a:p>
            <a:fld id="{8A9DF0CA-0C6E-4CF3-A410-99B6FD4BBEA1}" type="slidenum">
              <a:rPr lang="en-US" smtClean="0"/>
              <a:t>‹#›</a:t>
            </a:fld>
            <a:endParaRPr lang="en-US"/>
          </a:p>
        </p:txBody>
      </p:sp>
    </p:spTree>
    <p:extLst>
      <p:ext uri="{BB962C8B-B14F-4D97-AF65-F5344CB8AC3E}">
        <p14:creationId xmlns:p14="http://schemas.microsoft.com/office/powerpoint/2010/main" val="223895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978133" y="1"/>
            <a:ext cx="3043343" cy="465455"/>
          </a:xfrm>
          <a:prstGeom prst="rect">
            <a:avLst/>
          </a:prstGeom>
        </p:spPr>
        <p:txBody>
          <a:bodyPr vert="horz" lIns="93317" tIns="46659" rIns="93317" bIns="46659" rtlCol="0"/>
          <a:lstStyle>
            <a:lvl1pPr algn="r">
              <a:defRPr sz="1200"/>
            </a:lvl1pPr>
          </a:lstStyle>
          <a:p>
            <a:fld id="{787D8ABB-08BB-4BB4-A3C0-03F71226E4AB}" type="datetimeFigureOut">
              <a:rPr lang="en-US" smtClean="0"/>
              <a:t>10/9/19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1"/>
            <a:ext cx="3043343" cy="465455"/>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17" tIns="46659" rIns="93317" bIns="46659" rtlCol="0" anchor="b"/>
          <a:lstStyle>
            <a:lvl1pPr algn="r">
              <a:defRPr sz="1200"/>
            </a:lvl1pPr>
          </a:lstStyle>
          <a:p>
            <a:fld id="{2EDBF2D0-B6BC-4973-B6CE-47E0818873D0}" type="slidenum">
              <a:rPr lang="en-US" smtClean="0"/>
              <a:t>‹#›</a:t>
            </a:fld>
            <a:endParaRPr lang="en-US"/>
          </a:p>
        </p:txBody>
      </p:sp>
    </p:spTree>
    <p:extLst>
      <p:ext uri="{BB962C8B-B14F-4D97-AF65-F5344CB8AC3E}">
        <p14:creationId xmlns:p14="http://schemas.microsoft.com/office/powerpoint/2010/main" val="286758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a:t>
            </a:fld>
            <a:endParaRPr lang="en-US"/>
          </a:p>
        </p:txBody>
      </p:sp>
    </p:spTree>
    <p:extLst>
      <p:ext uri="{BB962C8B-B14F-4D97-AF65-F5344CB8AC3E}">
        <p14:creationId xmlns:p14="http://schemas.microsoft.com/office/powerpoint/2010/main" val="1299547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properties can provide different but complementary insight into the process</a:t>
            </a:r>
          </a:p>
        </p:txBody>
      </p:sp>
      <p:sp>
        <p:nvSpPr>
          <p:cNvPr id="4" name="Slide Number Placeholder 3"/>
          <p:cNvSpPr>
            <a:spLocks noGrp="1"/>
          </p:cNvSpPr>
          <p:nvPr>
            <p:ph type="sldNum" sz="quarter" idx="10"/>
          </p:nvPr>
        </p:nvSpPr>
        <p:spPr/>
        <p:txBody>
          <a:bodyPr/>
          <a:lstStyle/>
          <a:p>
            <a:fld id="{2EDBF2D0-B6BC-4973-B6CE-47E0818873D0}" type="slidenum">
              <a:rPr lang="en-US" smtClean="0"/>
              <a:t>10</a:t>
            </a:fld>
            <a:endParaRPr lang="en-US"/>
          </a:p>
        </p:txBody>
      </p:sp>
    </p:spTree>
    <p:extLst>
      <p:ext uri="{BB962C8B-B14F-4D97-AF65-F5344CB8AC3E}">
        <p14:creationId xmlns:p14="http://schemas.microsoft.com/office/powerpoint/2010/main" val="80154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11</a:t>
            </a:fld>
            <a:endParaRPr lang="en-US"/>
          </a:p>
        </p:txBody>
      </p:sp>
    </p:spTree>
    <p:extLst>
      <p:ext uri="{BB962C8B-B14F-4D97-AF65-F5344CB8AC3E}">
        <p14:creationId xmlns:p14="http://schemas.microsoft.com/office/powerpoint/2010/main" val="2097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12</a:t>
            </a:fld>
            <a:endParaRPr lang="en-US"/>
          </a:p>
        </p:txBody>
      </p:sp>
    </p:spTree>
    <p:extLst>
      <p:ext uri="{BB962C8B-B14F-4D97-AF65-F5344CB8AC3E}">
        <p14:creationId xmlns:p14="http://schemas.microsoft.com/office/powerpoint/2010/main" val="120999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Global Measures</a:t>
            </a:r>
          </a:p>
          <a:p>
            <a:pPr lvl="1"/>
            <a:r>
              <a:rPr lang="en-US" altLang="en-US" dirty="0"/>
              <a:t>A single value which applies to the entire data set</a:t>
            </a:r>
          </a:p>
          <a:p>
            <a:pPr lvl="2"/>
            <a:r>
              <a:rPr lang="en-US" altLang="en-US" dirty="0"/>
              <a:t>The same pattern or process occurs over the entire geographic area</a:t>
            </a:r>
          </a:p>
          <a:p>
            <a:pPr lvl="2"/>
            <a:r>
              <a:rPr lang="en-US" altLang="en-US" dirty="0"/>
              <a:t>An average for the entire area</a:t>
            </a:r>
          </a:p>
          <a:p>
            <a:r>
              <a:rPr lang="en-US" altLang="en-US" dirty="0"/>
              <a:t>Local Measures</a:t>
            </a:r>
          </a:p>
          <a:p>
            <a:pPr lvl="1"/>
            <a:r>
              <a:rPr lang="en-US" altLang="en-US" dirty="0"/>
              <a:t>A  value calculated for </a:t>
            </a:r>
            <a:r>
              <a:rPr lang="en-US" altLang="en-US" u="sng" dirty="0"/>
              <a:t>each</a:t>
            </a:r>
            <a:r>
              <a:rPr lang="en-US" altLang="en-US" dirty="0"/>
              <a:t> observation unit </a:t>
            </a:r>
          </a:p>
          <a:p>
            <a:pPr lvl="2"/>
            <a:r>
              <a:rPr lang="en-US" altLang="en-US" dirty="0"/>
              <a:t>Different patterns or processes may occur in different parts of the region </a:t>
            </a:r>
          </a:p>
          <a:p>
            <a:pPr lvl="2"/>
            <a:r>
              <a:rPr lang="en-US" altLang="en-US" dirty="0"/>
              <a:t>A unique number for each location </a:t>
            </a:r>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13</a:t>
            </a:fld>
            <a:endParaRPr lang="en-US"/>
          </a:p>
        </p:txBody>
      </p:sp>
    </p:spTree>
    <p:extLst>
      <p:ext uri="{BB962C8B-B14F-4D97-AF65-F5344CB8AC3E}">
        <p14:creationId xmlns:p14="http://schemas.microsoft.com/office/powerpoint/2010/main" val="2917602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14</a:t>
            </a:fld>
            <a:endParaRPr lang="en-US"/>
          </a:p>
        </p:txBody>
      </p:sp>
    </p:spTree>
    <p:extLst>
      <p:ext uri="{BB962C8B-B14F-4D97-AF65-F5344CB8AC3E}">
        <p14:creationId xmlns:p14="http://schemas.microsoft.com/office/powerpoint/2010/main" val="326747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15</a:t>
            </a:fld>
            <a:endParaRPr lang="en-US"/>
          </a:p>
        </p:txBody>
      </p:sp>
    </p:spTree>
    <p:extLst>
      <p:ext uri="{BB962C8B-B14F-4D97-AF65-F5344CB8AC3E}">
        <p14:creationId xmlns:p14="http://schemas.microsoft.com/office/powerpoint/2010/main" val="3774918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16</a:t>
            </a:fld>
            <a:endParaRPr lang="en-US"/>
          </a:p>
        </p:txBody>
      </p:sp>
    </p:spTree>
    <p:extLst>
      <p:ext uri="{BB962C8B-B14F-4D97-AF65-F5344CB8AC3E}">
        <p14:creationId xmlns:p14="http://schemas.microsoft.com/office/powerpoint/2010/main" val="3161580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17</a:t>
            </a:fld>
            <a:endParaRPr lang="en-US"/>
          </a:p>
        </p:txBody>
      </p:sp>
    </p:spTree>
    <p:extLst>
      <p:ext uri="{BB962C8B-B14F-4D97-AF65-F5344CB8AC3E}">
        <p14:creationId xmlns:p14="http://schemas.microsoft.com/office/powerpoint/2010/main" val="363727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18</a:t>
            </a:fld>
            <a:endParaRPr lang="en-US"/>
          </a:p>
        </p:txBody>
      </p:sp>
    </p:spTree>
    <p:extLst>
      <p:ext uri="{BB962C8B-B14F-4D97-AF65-F5344CB8AC3E}">
        <p14:creationId xmlns:p14="http://schemas.microsoft.com/office/powerpoint/2010/main" val="219772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Where the cross product of the difference between the values (</a:t>
                </a:r>
                <a:r>
                  <a:rPr lang="en-GB" i="1" dirty="0"/>
                  <a:t>Z</a:t>
                </a:r>
                <a:r>
                  <a:rPr lang="en-GB" dirty="0"/>
                  <a:t>) and the mean (</a:t>
                </a:r>
                <a14:m>
                  <m:oMath xmlns:m="http://schemas.openxmlformats.org/officeDocument/2006/math">
                    <m:acc>
                      <m:accPr>
                        <m:chr m:val="̅"/>
                        <m:ctrlPr>
                          <a:rPr lang="en-US" i="1">
                            <a:latin typeface="Cambria Math" panose="02040503050406030204" pitchFamily="18" charset="0"/>
                          </a:rPr>
                        </m:ctrlPr>
                      </m:accPr>
                      <m:e>
                        <m:r>
                          <a:rPr lang="en-GB" i="1">
                            <a:latin typeface="Cambria Math"/>
                          </a:rPr>
                          <m:t>𝑍</m:t>
                        </m:r>
                      </m:e>
                    </m:acc>
                  </m:oMath>
                </a14:m>
                <a:r>
                  <a:rPr lang="en-GB" dirty="0"/>
                  <a:t>), calculated for locations </a:t>
                </a:r>
                <a:r>
                  <a:rPr lang="en-GB" i="1" dirty="0" err="1"/>
                  <a:t>i</a:t>
                </a:r>
                <a:r>
                  <a:rPr lang="en-GB" dirty="0"/>
                  <a:t> and </a:t>
                </a:r>
                <a:r>
                  <a:rPr lang="en-GB" i="1" dirty="0"/>
                  <a:t>j</a:t>
                </a:r>
                <a:r>
                  <a:rPr lang="en-GB" dirty="0"/>
                  <a:t> according to a weights matrix (</a:t>
                </a:r>
                <a14:m>
                  <m:oMath xmlns:m="http://schemas.openxmlformats.org/officeDocument/2006/math">
                    <m:sSub>
                      <m:sSubPr>
                        <m:ctrlPr>
                          <a:rPr lang="en-US" i="1">
                            <a:latin typeface="Cambria Math" panose="02040503050406030204" pitchFamily="18" charset="0"/>
                          </a:rPr>
                        </m:ctrlPr>
                      </m:sSubPr>
                      <m:e>
                        <m:r>
                          <a:rPr lang="en-GB" i="1">
                            <a:latin typeface="Cambria Math"/>
                          </a:rPr>
                          <m:t>𝑊</m:t>
                        </m:r>
                      </m:e>
                      <m:sub>
                        <m:r>
                          <a:rPr lang="en-GB" i="1">
                            <a:latin typeface="Cambria Math"/>
                          </a:rPr>
                          <m:t>𝑖𝑗</m:t>
                        </m:r>
                      </m:sub>
                    </m:sSub>
                  </m:oMath>
                </a14:m>
                <a:r>
                  <a:rPr lang="en-GB" dirty="0"/>
                  <a:t>), are summed over all </a:t>
                </a:r>
                <a:r>
                  <a:rPr lang="en-GB" i="1" dirty="0"/>
                  <a:t>n</a:t>
                </a:r>
                <a:r>
                  <a:rPr lang="en-GB" dirty="0"/>
                  <a:t> locations. In this case, a binary weights </a:t>
                </a:r>
                <a:r>
                  <a:rPr lang="en-GB" dirty="0" err="1"/>
                  <a:t>marix</a:t>
                </a:r>
                <a:r>
                  <a:rPr lang="en-GB" dirty="0"/>
                  <a:t> was used based on the minimum distance required to allow all points at least one neighbour (56 km). The significance of the resulting statistic is assessed using Monte Carlo randomisation within R. </a:t>
                </a:r>
                <a:endParaRPr lang="en-US" dirty="0"/>
              </a:p>
            </p:txBody>
          </p:sp>
        </mc:Choice>
        <mc:Fallback xmlns="">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Where the cross product of the difference between the values (</a:t>
                </a:r>
                <a:r>
                  <a:rPr lang="en-GB" sz="1200" i="1" kern="1200" dirty="0">
                    <a:solidFill>
                      <a:schemeClr val="tx1"/>
                    </a:solidFill>
                    <a:effectLst/>
                    <a:latin typeface="+mn-lt"/>
                    <a:ea typeface="+mn-ea"/>
                    <a:cs typeface="+mn-cs"/>
                  </a:rPr>
                  <a:t>Z</a:t>
                </a:r>
                <a:r>
                  <a:rPr lang="en-GB" sz="1200" kern="1200" dirty="0">
                    <a:solidFill>
                      <a:schemeClr val="tx1"/>
                    </a:solidFill>
                    <a:effectLst/>
                    <a:latin typeface="+mn-lt"/>
                    <a:ea typeface="+mn-ea"/>
                    <a:cs typeface="+mn-cs"/>
                  </a:rPr>
                  <a:t>) and the mean (</a:t>
                </a:r>
                <a:r>
                  <a:rPr lang="en-GB" sz="1200" i="0" kern="1200">
                    <a:solidFill>
                      <a:schemeClr val="tx1"/>
                    </a:solidFill>
                    <a:effectLst/>
                    <a:latin typeface="+mn-lt"/>
                    <a:ea typeface="+mn-ea"/>
                    <a:cs typeface="+mn-cs"/>
                  </a:rPr>
                  <a:t>𝑍</a:t>
                </a:r>
                <a:r>
                  <a:rPr lang="en-US" sz="1200" i="0" kern="1200">
                    <a:solidFill>
                      <a:schemeClr val="tx1"/>
                    </a:solidFill>
                    <a:effectLst/>
                    <a:latin typeface="+mn-lt"/>
                    <a:ea typeface="+mn-ea"/>
                    <a:cs typeface="+mn-cs"/>
                  </a:rPr>
                  <a:t> ̅</a:t>
                </a:r>
                <a:r>
                  <a:rPr lang="en-GB" sz="1200" kern="1200" dirty="0">
                    <a:solidFill>
                      <a:schemeClr val="tx1"/>
                    </a:solidFill>
                    <a:effectLst/>
                    <a:latin typeface="+mn-lt"/>
                    <a:ea typeface="+mn-ea"/>
                    <a:cs typeface="+mn-cs"/>
                  </a:rPr>
                  <a:t>), calculated for locations </a:t>
                </a:r>
                <a:r>
                  <a:rPr lang="en-GB" sz="1200" i="1"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and </a:t>
                </a:r>
                <a:r>
                  <a:rPr lang="en-GB" sz="1200" i="1" kern="1200" dirty="0">
                    <a:solidFill>
                      <a:schemeClr val="tx1"/>
                    </a:solidFill>
                    <a:effectLst/>
                    <a:latin typeface="+mn-lt"/>
                    <a:ea typeface="+mn-ea"/>
                    <a:cs typeface="+mn-cs"/>
                  </a:rPr>
                  <a:t>j</a:t>
                </a:r>
                <a:r>
                  <a:rPr lang="en-GB" sz="1200" kern="1200" dirty="0">
                    <a:solidFill>
                      <a:schemeClr val="tx1"/>
                    </a:solidFill>
                    <a:effectLst/>
                    <a:latin typeface="+mn-lt"/>
                    <a:ea typeface="+mn-ea"/>
                    <a:cs typeface="+mn-cs"/>
                  </a:rPr>
                  <a:t> according to a weights matrix (</a:t>
                </a:r>
                <a:r>
                  <a:rPr lang="en-GB" sz="1200" i="0" kern="1200">
                    <a:solidFill>
                      <a:schemeClr val="tx1"/>
                    </a:solidFill>
                    <a:effectLst/>
                    <a:latin typeface="+mn-lt"/>
                    <a:ea typeface="+mn-ea"/>
                    <a:cs typeface="+mn-cs"/>
                  </a:rPr>
                  <a:t>𝑊</a:t>
                </a:r>
                <a:r>
                  <a:rPr lang="en-US" sz="1200" i="0" kern="1200">
                    <a:solidFill>
                      <a:schemeClr val="tx1"/>
                    </a:solidFill>
                    <a:effectLst/>
                    <a:latin typeface="+mn-lt"/>
                    <a:ea typeface="+mn-ea"/>
                    <a:cs typeface="+mn-cs"/>
                  </a:rPr>
                  <a:t>_</a:t>
                </a:r>
                <a:r>
                  <a:rPr lang="en-GB" sz="1200" i="0" kern="1200">
                    <a:solidFill>
                      <a:schemeClr val="tx1"/>
                    </a:solidFill>
                    <a:effectLst/>
                    <a:latin typeface="+mn-lt"/>
                    <a:ea typeface="+mn-ea"/>
                    <a:cs typeface="+mn-cs"/>
                  </a:rPr>
                  <a:t>𝑖𝑗</a:t>
                </a:r>
                <a:r>
                  <a:rPr lang="en-GB" sz="1200" kern="1200" dirty="0">
                    <a:solidFill>
                      <a:schemeClr val="tx1"/>
                    </a:solidFill>
                    <a:effectLst/>
                    <a:latin typeface="+mn-lt"/>
                    <a:ea typeface="+mn-ea"/>
                    <a:cs typeface="+mn-cs"/>
                  </a:rPr>
                  <a:t>), are summed over all </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locations. In this case, a binary weights </a:t>
                </a:r>
                <a:r>
                  <a:rPr lang="en-GB" sz="1200" kern="1200" dirty="0" err="1">
                    <a:solidFill>
                      <a:schemeClr val="tx1"/>
                    </a:solidFill>
                    <a:effectLst/>
                    <a:latin typeface="+mn-lt"/>
                    <a:ea typeface="+mn-ea"/>
                    <a:cs typeface="+mn-cs"/>
                  </a:rPr>
                  <a:t>marix</a:t>
                </a:r>
                <a:r>
                  <a:rPr lang="en-GB" sz="1200" kern="1200" dirty="0">
                    <a:solidFill>
                      <a:schemeClr val="tx1"/>
                    </a:solidFill>
                    <a:effectLst/>
                    <a:latin typeface="+mn-lt"/>
                    <a:ea typeface="+mn-ea"/>
                    <a:cs typeface="+mn-cs"/>
                  </a:rPr>
                  <a:t> was used based on the minimum distance required to allow all points at least one neighbour (56 km). The significance of the resulting statistic is assessed using Monte Carlo randomisation within R. </a:t>
                </a:r>
                <a:endParaRPr lang="en-US" dirty="0"/>
              </a:p>
            </p:txBody>
          </p:sp>
        </mc:Fallback>
      </mc:AlternateContent>
      <p:sp>
        <p:nvSpPr>
          <p:cNvPr id="4" name="Slide Number Placeholder 3"/>
          <p:cNvSpPr>
            <a:spLocks noGrp="1"/>
          </p:cNvSpPr>
          <p:nvPr>
            <p:ph type="sldNum" sz="quarter" idx="10"/>
          </p:nvPr>
        </p:nvSpPr>
        <p:spPr/>
        <p:txBody>
          <a:bodyPr/>
          <a:lstStyle/>
          <a:p>
            <a:fld id="{2EDBF2D0-B6BC-4973-B6CE-47E0818873D0}" type="slidenum">
              <a:rPr lang="en-US" smtClean="0"/>
              <a:t>19</a:t>
            </a:fld>
            <a:endParaRPr lang="en-US"/>
          </a:p>
        </p:txBody>
      </p:sp>
    </p:spTree>
    <p:extLst>
      <p:ext uri="{BB962C8B-B14F-4D97-AF65-F5344CB8AC3E}">
        <p14:creationId xmlns:p14="http://schemas.microsoft.com/office/powerpoint/2010/main" val="291855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Epidemiologically-significant </a:t>
            </a:r>
            <a:r>
              <a:rPr lang="en-US" b="1" dirty="0"/>
              <a:t>local</a:t>
            </a:r>
            <a:r>
              <a:rPr lang="en-US" dirty="0"/>
              <a:t> spatial variation in </a:t>
            </a:r>
            <a:r>
              <a:rPr lang="en-US" b="1" dirty="0"/>
              <a:t>residual risk</a:t>
            </a:r>
            <a:r>
              <a:rPr lang="en-US" dirty="0"/>
              <a:t>.</a:t>
            </a:r>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2</a:t>
            </a:fld>
            <a:endParaRPr lang="en-US"/>
          </a:p>
        </p:txBody>
      </p:sp>
    </p:spTree>
    <p:extLst>
      <p:ext uri="{BB962C8B-B14F-4D97-AF65-F5344CB8AC3E}">
        <p14:creationId xmlns:p14="http://schemas.microsoft.com/office/powerpoint/2010/main" val="322329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20</a:t>
            </a:fld>
            <a:endParaRPr lang="en-US"/>
          </a:p>
        </p:txBody>
      </p:sp>
    </p:spTree>
    <p:extLst>
      <p:ext uri="{BB962C8B-B14F-4D97-AF65-F5344CB8AC3E}">
        <p14:creationId xmlns:p14="http://schemas.microsoft.com/office/powerpoint/2010/main" val="726019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21</a:t>
            </a:fld>
            <a:endParaRPr lang="en-US"/>
          </a:p>
        </p:txBody>
      </p:sp>
    </p:spTree>
    <p:extLst>
      <p:ext uri="{BB962C8B-B14F-4D97-AF65-F5344CB8AC3E}">
        <p14:creationId xmlns:p14="http://schemas.microsoft.com/office/powerpoint/2010/main" val="107369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22</a:t>
            </a:fld>
            <a:endParaRPr lang="en-US"/>
          </a:p>
        </p:txBody>
      </p:sp>
    </p:spTree>
    <p:extLst>
      <p:ext uri="{BB962C8B-B14F-4D97-AF65-F5344CB8AC3E}">
        <p14:creationId xmlns:p14="http://schemas.microsoft.com/office/powerpoint/2010/main" val="3671095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23</a:t>
            </a:fld>
            <a:endParaRPr lang="en-US"/>
          </a:p>
        </p:txBody>
      </p:sp>
    </p:spTree>
    <p:extLst>
      <p:ext uri="{BB962C8B-B14F-4D97-AF65-F5344CB8AC3E}">
        <p14:creationId xmlns:p14="http://schemas.microsoft.com/office/powerpoint/2010/main" val="3492973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Figure 5.5 Local Moran’s I scatterplot with the global Moran’s I regression line fitted (A) and map of clusters with residual values above or below 2 standard deviations away from the origin (B). Positive spatial autocorrelation, or clustering of similar values, is indicated by Low-Low (LL) and High-High (HH) associations between neighbouring points, while negative spatial autocorrelation indicates association of dissimilar values: high values surrounded by low neighbouring values (HL) and low values surrounded by high values (LH) associations.</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24</a:t>
            </a:fld>
            <a:endParaRPr lang="en-US"/>
          </a:p>
        </p:txBody>
      </p:sp>
    </p:spTree>
    <p:extLst>
      <p:ext uri="{BB962C8B-B14F-4D97-AF65-F5344CB8AC3E}">
        <p14:creationId xmlns:p14="http://schemas.microsoft.com/office/powerpoint/2010/main" val="203465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25</a:t>
            </a:fld>
            <a:endParaRPr lang="en-US"/>
          </a:p>
        </p:txBody>
      </p:sp>
    </p:spTree>
    <p:extLst>
      <p:ext uri="{BB962C8B-B14F-4D97-AF65-F5344CB8AC3E}">
        <p14:creationId xmlns:p14="http://schemas.microsoft.com/office/powerpoint/2010/main" val="361956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26</a:t>
            </a:fld>
            <a:endParaRPr lang="en-US"/>
          </a:p>
        </p:txBody>
      </p:sp>
    </p:spTree>
    <p:extLst>
      <p:ext uri="{BB962C8B-B14F-4D97-AF65-F5344CB8AC3E}">
        <p14:creationId xmlns:p14="http://schemas.microsoft.com/office/powerpoint/2010/main" val="2349739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27</a:t>
            </a:fld>
            <a:endParaRPr lang="en-US"/>
          </a:p>
        </p:txBody>
      </p:sp>
    </p:spTree>
    <p:extLst>
      <p:ext uri="{BB962C8B-B14F-4D97-AF65-F5344CB8AC3E}">
        <p14:creationId xmlns:p14="http://schemas.microsoft.com/office/powerpoint/2010/main" val="4006349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US" dirty="0">
                <a:solidFill>
                  <a:srgbClr val="FF0000"/>
                </a:solidFill>
              </a:rPr>
              <a:t>Famous outbreak of cholera</a:t>
            </a:r>
            <a:r>
              <a:rPr lang="en-US" baseline="0" dirty="0">
                <a:solidFill>
                  <a:srgbClr val="FF0000"/>
                </a:solidFill>
              </a:rPr>
              <a:t> in </a:t>
            </a:r>
            <a:r>
              <a:rPr lang="en-US" baseline="0" dirty="0" err="1">
                <a:solidFill>
                  <a:srgbClr val="FF0000"/>
                </a:solidFill>
              </a:rPr>
              <a:t>Soho</a:t>
            </a:r>
            <a:r>
              <a:rPr lang="en-US" baseline="0" dirty="0">
                <a:solidFill>
                  <a:srgbClr val="FF0000"/>
                </a:solidFill>
              </a:rPr>
              <a:t> in London in 1854. John Snow mapped fatalities and did one of the first spatial analysis, in which he calculated the number of cases within defined distances of different pumps. Led to correct ID of the pump (probably too late).</a:t>
            </a:r>
          </a:p>
          <a:p>
            <a:pPr defTabSz="933172">
              <a:defRPr/>
            </a:pPr>
            <a:endParaRPr lang="en-US" baseline="0" dirty="0">
              <a:solidFill>
                <a:srgbClr val="FF0000"/>
              </a:solidFill>
            </a:endParaRPr>
          </a:p>
          <a:p>
            <a:pPr defTabSz="933172">
              <a:defRPr/>
            </a:pPr>
            <a:r>
              <a:rPr lang="en-US" baseline="0" dirty="0">
                <a:solidFill>
                  <a:srgbClr val="FF0000"/>
                </a:solidFill>
              </a:rPr>
              <a:t>Weaknesses in approach?</a:t>
            </a:r>
            <a:endParaRPr lang="en-US" dirty="0">
              <a:solidFill>
                <a:srgbClr val="FF0000"/>
              </a:solidFill>
            </a:endParaRPr>
          </a:p>
          <a:p>
            <a:pPr defTabSz="933172">
              <a:defRPr/>
            </a:pPr>
            <a:endParaRPr lang="en-US" dirty="0">
              <a:solidFill>
                <a:srgbClr val="FF0000"/>
              </a:solidFill>
            </a:endParaRPr>
          </a:p>
          <a:p>
            <a:pPr defTabSz="933172">
              <a:defRPr/>
            </a:pPr>
            <a:r>
              <a:rPr lang="en-US" dirty="0">
                <a:solidFill>
                  <a:srgbClr val="FF0000"/>
                </a:solidFill>
              </a:rPr>
              <a:t>In epidemiology, need to correct for spatial variation in underlying population density in order to assess for evidence of ‘clustering’ of cases of disease</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28</a:t>
            </a:fld>
            <a:endParaRPr lang="en-US"/>
          </a:p>
        </p:txBody>
      </p:sp>
    </p:spTree>
    <p:extLst>
      <p:ext uri="{BB962C8B-B14F-4D97-AF65-F5344CB8AC3E}">
        <p14:creationId xmlns:p14="http://schemas.microsoft.com/office/powerpoint/2010/main" val="1505205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29</a:t>
            </a:fld>
            <a:endParaRPr lang="en-US"/>
          </a:p>
        </p:txBody>
      </p:sp>
    </p:spTree>
    <p:extLst>
      <p:ext uri="{BB962C8B-B14F-4D97-AF65-F5344CB8AC3E}">
        <p14:creationId xmlns:p14="http://schemas.microsoft.com/office/powerpoint/2010/main" val="168169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a:t>
            </a:fld>
            <a:endParaRPr lang="en-US"/>
          </a:p>
        </p:txBody>
      </p:sp>
    </p:spTree>
    <p:extLst>
      <p:ext uri="{BB962C8B-B14F-4D97-AF65-F5344CB8AC3E}">
        <p14:creationId xmlns:p14="http://schemas.microsoft.com/office/powerpoint/2010/main" val="1469760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30</a:t>
            </a:fld>
            <a:endParaRPr lang="en-US"/>
          </a:p>
        </p:txBody>
      </p:sp>
    </p:spTree>
    <p:extLst>
      <p:ext uri="{BB962C8B-B14F-4D97-AF65-F5344CB8AC3E}">
        <p14:creationId xmlns:p14="http://schemas.microsoft.com/office/powerpoint/2010/main" val="4103652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31</a:t>
            </a:fld>
            <a:endParaRPr lang="en-US"/>
          </a:p>
        </p:txBody>
      </p:sp>
    </p:spTree>
    <p:extLst>
      <p:ext uri="{BB962C8B-B14F-4D97-AF65-F5344CB8AC3E}">
        <p14:creationId xmlns:p14="http://schemas.microsoft.com/office/powerpoint/2010/main" val="2092048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32</a:t>
            </a:fld>
            <a:endParaRPr lang="en-US"/>
          </a:p>
        </p:txBody>
      </p:sp>
    </p:spTree>
    <p:extLst>
      <p:ext uri="{BB962C8B-B14F-4D97-AF65-F5344CB8AC3E}">
        <p14:creationId xmlns:p14="http://schemas.microsoft.com/office/powerpoint/2010/main" val="1723144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33</a:t>
            </a:fld>
            <a:endParaRPr lang="en-US"/>
          </a:p>
        </p:txBody>
      </p:sp>
    </p:spTree>
    <p:extLst>
      <p:ext uri="{BB962C8B-B14F-4D97-AF65-F5344CB8AC3E}">
        <p14:creationId xmlns:p14="http://schemas.microsoft.com/office/powerpoint/2010/main" val="2662671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34</a:t>
            </a:fld>
            <a:endParaRPr lang="en-US"/>
          </a:p>
        </p:txBody>
      </p:sp>
    </p:spTree>
    <p:extLst>
      <p:ext uri="{BB962C8B-B14F-4D97-AF65-F5344CB8AC3E}">
        <p14:creationId xmlns:p14="http://schemas.microsoft.com/office/powerpoint/2010/main" val="2076547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35</a:t>
            </a:fld>
            <a:endParaRPr lang="en-US"/>
          </a:p>
        </p:txBody>
      </p:sp>
    </p:spTree>
    <p:extLst>
      <p:ext uri="{BB962C8B-B14F-4D97-AF65-F5344CB8AC3E}">
        <p14:creationId xmlns:p14="http://schemas.microsoft.com/office/powerpoint/2010/main" val="1708119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36</a:t>
            </a:fld>
            <a:endParaRPr lang="en-US"/>
          </a:p>
        </p:txBody>
      </p:sp>
    </p:spTree>
    <p:extLst>
      <p:ext uri="{BB962C8B-B14F-4D97-AF65-F5344CB8AC3E}">
        <p14:creationId xmlns:p14="http://schemas.microsoft.com/office/powerpoint/2010/main" val="3673615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37</a:t>
            </a:fld>
            <a:endParaRPr lang="en-US"/>
          </a:p>
        </p:txBody>
      </p:sp>
    </p:spTree>
    <p:extLst>
      <p:ext uri="{BB962C8B-B14F-4D97-AF65-F5344CB8AC3E}">
        <p14:creationId xmlns:p14="http://schemas.microsoft.com/office/powerpoint/2010/main" val="1329206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m:rPr>
                        <m:sty m:val="p"/>
                      </m:rPr>
                      <a:rPr lang="el-GR" b="0" i="1" smtClean="0">
                        <a:latin typeface="Cambria Math"/>
                      </a:rPr>
                      <m:t>Λ</m:t>
                    </m:r>
                  </m:oMath>
                </a14:m>
                <a:r>
                  <a:rPr lang="en-US" dirty="0"/>
                  <a:t> is the</a:t>
                </a:r>
                <a:r>
                  <a:rPr lang="en-US" baseline="0" dirty="0"/>
                  <a:t> density (number per unit area) </a:t>
                </a:r>
                <a:r>
                  <a:rPr lang="en-US" baseline="0"/>
                  <a:t>of events</a:t>
                </a:r>
                <a:endParaRPr lang="en-US" dirty="0"/>
              </a:p>
            </p:txBody>
          </p:sp>
        </mc:Choice>
        <mc:Fallback xmlns="">
          <p:sp>
            <p:nvSpPr>
              <p:cNvPr id="3" name="Notes Placeholder 2"/>
              <p:cNvSpPr>
                <a:spLocks noGrp="1"/>
              </p:cNvSpPr>
              <p:nvPr>
                <p:ph type="body" idx="1"/>
              </p:nvPr>
            </p:nvSpPr>
            <p:spPr/>
            <p:txBody>
              <a:bodyPr/>
              <a:lstStyle/>
              <a:p>
                <a:r>
                  <a:rPr lang="el-GR" b="0" i="0" smtClean="0">
                    <a:latin typeface="Cambria Math"/>
                  </a:rPr>
                  <a:t>Λ</a:t>
                </a:r>
                <a:r>
                  <a:rPr lang="en-US" dirty="0" smtClean="0"/>
                  <a:t> is the</a:t>
                </a:r>
                <a:r>
                  <a:rPr lang="en-US" baseline="0" dirty="0" smtClean="0"/>
                  <a:t> density (number per unit area) </a:t>
                </a:r>
                <a:r>
                  <a:rPr lang="en-US" baseline="0" smtClean="0"/>
                  <a:t>of events</a:t>
                </a:r>
                <a:endParaRPr lang="en-US" dirty="0"/>
              </a:p>
            </p:txBody>
          </p:sp>
        </mc:Fallback>
      </mc:AlternateContent>
      <p:sp>
        <p:nvSpPr>
          <p:cNvPr id="4" name="Slide Number Placeholder 3"/>
          <p:cNvSpPr>
            <a:spLocks noGrp="1"/>
          </p:cNvSpPr>
          <p:nvPr>
            <p:ph type="sldNum" sz="quarter" idx="10"/>
          </p:nvPr>
        </p:nvSpPr>
        <p:spPr/>
        <p:txBody>
          <a:bodyPr/>
          <a:lstStyle/>
          <a:p>
            <a:fld id="{2EDBF2D0-B6BC-4973-B6CE-47E0818873D0}" type="slidenum">
              <a:rPr lang="en-US" smtClean="0"/>
              <a:t>38</a:t>
            </a:fld>
            <a:endParaRPr lang="en-US"/>
          </a:p>
        </p:txBody>
      </p:sp>
    </p:spTree>
    <p:extLst>
      <p:ext uri="{BB962C8B-B14F-4D97-AF65-F5344CB8AC3E}">
        <p14:creationId xmlns:p14="http://schemas.microsoft.com/office/powerpoint/2010/main" val="298252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39</a:t>
            </a:fld>
            <a:endParaRPr lang="en-US"/>
          </a:p>
        </p:txBody>
      </p:sp>
    </p:spTree>
    <p:extLst>
      <p:ext uri="{BB962C8B-B14F-4D97-AF65-F5344CB8AC3E}">
        <p14:creationId xmlns:p14="http://schemas.microsoft.com/office/powerpoint/2010/main" val="290155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 used to assess whether clustering is apparent throughout the study region but do not identify the locations of</a:t>
            </a:r>
            <a:r>
              <a:rPr lang="en-US" baseline="0" dirty="0"/>
              <a:t> clusters. Provide a single statistic that measures the degree of spatial clustering and can assess the statistical significance of that statistic.</a:t>
            </a:r>
          </a:p>
          <a:p>
            <a:r>
              <a:rPr lang="en-US" baseline="0" dirty="0"/>
              <a:t>Local – define the locations and extent of clusters and can be further divided into focused and non-focused tests.  </a:t>
            </a:r>
            <a:endParaRPr lang="en-US" dirty="0"/>
          </a:p>
          <a:p>
            <a:r>
              <a:rPr lang="en-US" dirty="0"/>
              <a:t>Residual – known risk factors (like age and gender)</a:t>
            </a:r>
            <a:r>
              <a:rPr lang="en-US" baseline="0" dirty="0"/>
              <a:t> have been accounted for</a:t>
            </a:r>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4</a:t>
            </a:fld>
            <a:endParaRPr lang="en-US"/>
          </a:p>
        </p:txBody>
      </p:sp>
    </p:spTree>
    <p:extLst>
      <p:ext uri="{BB962C8B-B14F-4D97-AF65-F5344CB8AC3E}">
        <p14:creationId xmlns:p14="http://schemas.microsoft.com/office/powerpoint/2010/main" val="157483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40</a:t>
            </a:fld>
            <a:endParaRPr lang="en-US"/>
          </a:p>
        </p:txBody>
      </p:sp>
    </p:spTree>
    <p:extLst>
      <p:ext uri="{BB962C8B-B14F-4D97-AF65-F5344CB8AC3E}">
        <p14:creationId xmlns:p14="http://schemas.microsoft.com/office/powerpoint/2010/main" val="1056887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41</a:t>
            </a:fld>
            <a:endParaRPr lang="en-US"/>
          </a:p>
        </p:txBody>
      </p:sp>
    </p:spTree>
    <p:extLst>
      <p:ext uri="{BB962C8B-B14F-4D97-AF65-F5344CB8AC3E}">
        <p14:creationId xmlns:p14="http://schemas.microsoft.com/office/powerpoint/2010/main" val="133873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42</a:t>
            </a:fld>
            <a:endParaRPr lang="en-US"/>
          </a:p>
        </p:txBody>
      </p:sp>
    </p:spTree>
    <p:extLst>
      <p:ext uri="{BB962C8B-B14F-4D97-AF65-F5344CB8AC3E}">
        <p14:creationId xmlns:p14="http://schemas.microsoft.com/office/powerpoint/2010/main" val="1142113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43</a:t>
            </a:fld>
            <a:endParaRPr lang="en-US"/>
          </a:p>
        </p:txBody>
      </p:sp>
    </p:spTree>
    <p:extLst>
      <p:ext uri="{BB962C8B-B14F-4D97-AF65-F5344CB8AC3E}">
        <p14:creationId xmlns:p14="http://schemas.microsoft.com/office/powerpoint/2010/main" val="341682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44</a:t>
            </a:fld>
            <a:endParaRPr lang="en-US"/>
          </a:p>
        </p:txBody>
      </p:sp>
    </p:spTree>
    <p:extLst>
      <p:ext uri="{BB962C8B-B14F-4D97-AF65-F5344CB8AC3E}">
        <p14:creationId xmlns:p14="http://schemas.microsoft.com/office/powerpoint/2010/main" val="3170689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b="1" dirty="0"/>
              <a:t>Sample of overlapping circles of different sizes created and used by </a:t>
            </a:r>
            <a:r>
              <a:rPr lang="en-GB" b="1" dirty="0" err="1"/>
              <a:t>SaTScan</a:t>
            </a:r>
            <a:endParaRPr lang="en-GB" b="1"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45</a:t>
            </a:fld>
            <a:endParaRPr lang="en-US"/>
          </a:p>
        </p:txBody>
      </p:sp>
    </p:spTree>
    <p:extLst>
      <p:ext uri="{BB962C8B-B14F-4D97-AF65-F5344CB8AC3E}">
        <p14:creationId xmlns:p14="http://schemas.microsoft.com/office/powerpoint/2010/main" val="4064665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This test uses a circular window that moves systematically throughout the geographic space to identify significant clustering of cases. The window is centred on each of a number of possible locations throughout the study area and at each location, the window size varies from zero to a pre defined upper limit (often 50% of the study population, which allows both small and large clusters to be detected, while ignoring clusters that contain more than 50% of the population). For each location and size of the scanning window, a likelihood ratio test is conducted to test the hypothesis that there is an elevated rate of disease as compared with the distribution outside. The window size and location with the maximum likelihood is defined as the “most likely” cluster (i.e. least likely to have occurred by chance). The distribution and p-value of the most likely and secondary clusters are determined by conducting Monte Carlo replications of the data set. </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46</a:t>
            </a:fld>
            <a:endParaRPr lang="en-US"/>
          </a:p>
        </p:txBody>
      </p:sp>
    </p:spTree>
    <p:extLst>
      <p:ext uri="{BB962C8B-B14F-4D97-AF65-F5344CB8AC3E}">
        <p14:creationId xmlns:p14="http://schemas.microsoft.com/office/powerpoint/2010/main" val="2755067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105" indent="-362900">
              <a:spcAft>
                <a:spcPts val="612"/>
              </a:spcAft>
            </a:pPr>
            <a:r>
              <a:rPr lang="en-GB" dirty="0"/>
              <a:t>Scan statistic provides a measure of how unlikely it would be to have the observed number of cases, using the likelihood ratio test</a:t>
            </a:r>
          </a:p>
          <a:p>
            <a:pPr marL="460105" indent="-362900">
              <a:spcAft>
                <a:spcPts val="612"/>
              </a:spcAft>
            </a:pPr>
            <a:r>
              <a:rPr lang="en-GB" dirty="0"/>
              <a:t>Significance testing using permutations of stimulated </a:t>
            </a:r>
          </a:p>
          <a:p>
            <a:pPr marL="460105" indent="-362900">
              <a:spcAft>
                <a:spcPts val="612"/>
              </a:spcAft>
            </a:pPr>
            <a:r>
              <a:rPr lang="en-GB" dirty="0"/>
              <a:t>Extension to spatiotemporal clustering</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47</a:t>
            </a:fld>
            <a:endParaRPr lang="en-US"/>
          </a:p>
        </p:txBody>
      </p:sp>
    </p:spTree>
    <p:extLst>
      <p:ext uri="{BB962C8B-B14F-4D97-AF65-F5344CB8AC3E}">
        <p14:creationId xmlns:p14="http://schemas.microsoft.com/office/powerpoint/2010/main" val="1212490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48</a:t>
            </a:fld>
            <a:endParaRPr lang="en-US"/>
          </a:p>
        </p:txBody>
      </p:sp>
    </p:spTree>
    <p:extLst>
      <p:ext uri="{BB962C8B-B14F-4D97-AF65-F5344CB8AC3E}">
        <p14:creationId xmlns:p14="http://schemas.microsoft.com/office/powerpoint/2010/main" val="1498303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49</a:t>
            </a:fld>
            <a:endParaRPr lang="en-US"/>
          </a:p>
        </p:txBody>
      </p:sp>
    </p:spTree>
    <p:extLst>
      <p:ext uri="{BB962C8B-B14F-4D97-AF65-F5344CB8AC3E}">
        <p14:creationId xmlns:p14="http://schemas.microsoft.com/office/powerpoint/2010/main" val="265354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a:t>
            </a:r>
            <a:r>
              <a:rPr lang="en-US" baseline="0" dirty="0"/>
              <a:t> approaches are distinguished by basic underlying statistical model and assumptions about the spatial process.</a:t>
            </a:r>
          </a:p>
          <a:p>
            <a:endParaRPr lang="en-US" baseline="0" dirty="0"/>
          </a:p>
          <a:p>
            <a:r>
              <a:rPr lang="en-US" dirty="0"/>
              <a:t>Continuous spatial variation: Assume that the outcome occurs and is potentially measurable throughout space -&gt; can explicitly model spatial variation in the outcome</a:t>
            </a:r>
          </a:p>
          <a:p>
            <a:endParaRPr lang="en-US" dirty="0"/>
          </a:p>
          <a:p>
            <a:r>
              <a:rPr lang="en-US" dirty="0"/>
              <a:t>Discrete spatial variation: Investigate proximity and used with aggregate area level data</a:t>
            </a:r>
          </a:p>
          <a:p>
            <a:endParaRPr lang="en-US" dirty="0"/>
          </a:p>
          <a:p>
            <a:r>
              <a:rPr lang="en-US" dirty="0"/>
              <a:t>Spatial point processes: Concern the physical location</a:t>
            </a:r>
            <a:r>
              <a:rPr lang="en-US" baseline="0" dirty="0"/>
              <a:t> of events distributed within a study region and are used to investigate either</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5</a:t>
            </a:fld>
            <a:endParaRPr lang="en-US"/>
          </a:p>
        </p:txBody>
      </p:sp>
    </p:spTree>
    <p:extLst>
      <p:ext uri="{BB962C8B-B14F-4D97-AF65-F5344CB8AC3E}">
        <p14:creationId xmlns:p14="http://schemas.microsoft.com/office/powerpoint/2010/main" val="10370005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50</a:t>
            </a:fld>
            <a:endParaRPr lang="en-US"/>
          </a:p>
        </p:txBody>
      </p:sp>
    </p:spTree>
    <p:extLst>
      <p:ext uri="{BB962C8B-B14F-4D97-AF65-F5344CB8AC3E}">
        <p14:creationId xmlns:p14="http://schemas.microsoft.com/office/powerpoint/2010/main" val="1583899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a:t>
            </a:r>
            <a:r>
              <a:rPr lang="en-US" baseline="0" dirty="0"/>
              <a:t> approaches are distinguished by basic underlying statistical model and assumptions about the spatial process.</a:t>
            </a:r>
          </a:p>
        </p:txBody>
      </p:sp>
      <p:sp>
        <p:nvSpPr>
          <p:cNvPr id="4" name="Slide Number Placeholder 3"/>
          <p:cNvSpPr>
            <a:spLocks noGrp="1"/>
          </p:cNvSpPr>
          <p:nvPr>
            <p:ph type="sldNum" sz="quarter" idx="10"/>
          </p:nvPr>
        </p:nvSpPr>
        <p:spPr/>
        <p:txBody>
          <a:bodyPr/>
          <a:lstStyle/>
          <a:p>
            <a:fld id="{2EDBF2D0-B6BC-4973-B6CE-47E0818873D0}" type="slidenum">
              <a:rPr lang="en-US" smtClean="0"/>
              <a:t>6</a:t>
            </a:fld>
            <a:endParaRPr lang="en-US"/>
          </a:p>
        </p:txBody>
      </p:sp>
    </p:spTree>
    <p:extLst>
      <p:ext uri="{BB962C8B-B14F-4D97-AF65-F5344CB8AC3E}">
        <p14:creationId xmlns:p14="http://schemas.microsoft.com/office/powerpoint/2010/main" val="103700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dirty="0"/>
              <a:t>Continuous spatial variation: Assume that the outcome occurs and is potentially measurable throughout space -&gt; can explicitly model spatial variation in the outcome</a:t>
            </a:r>
          </a:p>
          <a:p>
            <a:endParaRPr lang="en-US" dirty="0"/>
          </a:p>
          <a:p>
            <a:r>
              <a:rPr lang="en-US" dirty="0"/>
              <a:t>Discrete spatial variation: Investigate proximity and used with aggregate area level data</a:t>
            </a:r>
          </a:p>
          <a:p>
            <a:endParaRPr lang="en-US" dirty="0"/>
          </a:p>
          <a:p>
            <a:r>
              <a:rPr lang="en-US" dirty="0"/>
              <a:t>Spatial point processes: Concern the physical location</a:t>
            </a:r>
            <a:r>
              <a:rPr lang="en-US" baseline="0" dirty="0"/>
              <a:t> of events distributed within a study region and are used to investigate either</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7</a:t>
            </a:fld>
            <a:endParaRPr lang="en-US"/>
          </a:p>
        </p:txBody>
      </p:sp>
    </p:spTree>
    <p:extLst>
      <p:ext uri="{BB962C8B-B14F-4D97-AF65-F5344CB8AC3E}">
        <p14:creationId xmlns:p14="http://schemas.microsoft.com/office/powerpoint/2010/main" val="103700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Conceptualize as variation at different scales, which leads</a:t>
            </a:r>
            <a:r>
              <a:rPr lang="en-US" baseline="0" dirty="0"/>
              <a:t> to different spatial effects. </a:t>
            </a:r>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8</a:t>
            </a:fld>
            <a:endParaRPr lang="en-US"/>
          </a:p>
        </p:txBody>
      </p:sp>
    </p:spTree>
    <p:extLst>
      <p:ext uri="{BB962C8B-B14F-4D97-AF65-F5344CB8AC3E}">
        <p14:creationId xmlns:p14="http://schemas.microsoft.com/office/powerpoint/2010/main" val="83614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9</a:t>
            </a:fld>
            <a:endParaRPr lang="en-US"/>
          </a:p>
        </p:txBody>
      </p:sp>
    </p:spTree>
    <p:extLst>
      <p:ext uri="{BB962C8B-B14F-4D97-AF65-F5344CB8AC3E}">
        <p14:creationId xmlns:p14="http://schemas.microsoft.com/office/powerpoint/2010/main" val="7090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0DE0F1-88E3-4AAD-9FB1-EC2001E526BB}"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384804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DE0F1-88E3-4AAD-9FB1-EC2001E526BB}"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320237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DE0F1-88E3-4AAD-9FB1-EC2001E526BB}"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15623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DE0F1-88E3-4AAD-9FB1-EC2001E526BB}"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43264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0DE0F1-88E3-4AAD-9FB1-EC2001E526BB}"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41975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0DE0F1-88E3-4AAD-9FB1-EC2001E526BB}"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33793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0DE0F1-88E3-4AAD-9FB1-EC2001E526BB}" type="datetimeFigureOut">
              <a:rPr lang="en-US" smtClean="0"/>
              <a:t>10/9/19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16959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0DE0F1-88E3-4AAD-9FB1-EC2001E526BB}" type="datetimeFigureOut">
              <a:rPr lang="en-US" smtClean="0"/>
              <a:t>10/9/19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72733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DE0F1-88E3-4AAD-9FB1-EC2001E526BB}" type="datetimeFigureOut">
              <a:rPr lang="en-US" smtClean="0"/>
              <a:t>10/9/19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3443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0DE0F1-88E3-4AAD-9FB1-EC2001E526BB}"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414933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0DE0F1-88E3-4AAD-9FB1-EC2001E526BB}"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98F83-EA09-44EB-847D-0D71D96151F9}" type="slidenum">
              <a:rPr lang="en-US" smtClean="0"/>
              <a:t>‹#›</a:t>
            </a:fld>
            <a:endParaRPr lang="en-US"/>
          </a:p>
        </p:txBody>
      </p:sp>
    </p:spTree>
    <p:extLst>
      <p:ext uri="{BB962C8B-B14F-4D97-AF65-F5344CB8AC3E}">
        <p14:creationId xmlns:p14="http://schemas.microsoft.com/office/powerpoint/2010/main" val="59785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DE0F1-88E3-4AAD-9FB1-EC2001E526BB}" type="datetimeFigureOut">
              <a:rPr lang="en-US" smtClean="0"/>
              <a:t>10/9/19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98F83-EA09-44EB-847D-0D71D96151F9}" type="slidenum">
              <a:rPr lang="en-US" smtClean="0"/>
              <a:t>‹#›</a:t>
            </a:fld>
            <a:endParaRPr lang="en-US"/>
          </a:p>
        </p:txBody>
      </p:sp>
    </p:spTree>
    <p:extLst>
      <p:ext uri="{BB962C8B-B14F-4D97-AF65-F5344CB8AC3E}">
        <p14:creationId xmlns:p14="http://schemas.microsoft.com/office/powerpoint/2010/main" val="39605612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tif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5.tiff"/><Relationship Id="rId4" Type="http://schemas.openxmlformats.org/officeDocument/2006/relationships/diagramLayout" Target="../diagrams/layout2.xml"/><Relationship Id="rId9"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3.tif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5.tiff"/><Relationship Id="rId4" Type="http://schemas.openxmlformats.org/officeDocument/2006/relationships/diagramLayout" Target="../diagrams/layout3.xml"/><Relationship Id="rId9"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7800" y="0"/>
            <a:ext cx="3429000" cy="6857999"/>
          </a:xfrm>
        </p:spPr>
        <p:txBody>
          <a:bodyPr>
            <a:normAutofit/>
          </a:bodyPr>
          <a:lstStyle/>
          <a:p>
            <a:r>
              <a:rPr lang="en-US" dirty="0"/>
              <a:t>Analyzing spatial clustering</a:t>
            </a:r>
          </a:p>
        </p:txBody>
      </p:sp>
      <p:pic>
        <p:nvPicPr>
          <p:cNvPr id="1026" name="Picture 2" descr="Image result for spatial clustering malaria"/>
          <p:cNvPicPr>
            <a:picLocks noChangeAspect="1" noChangeArrowheads="1"/>
          </p:cNvPicPr>
          <p:nvPr/>
        </p:nvPicPr>
        <p:blipFill rotWithShape="1">
          <a:blip r:embed="rId3">
            <a:extLst>
              <a:ext uri="{28A0092B-C50C-407E-A947-70E740481C1C}">
                <a14:useLocalDpi xmlns:a14="http://schemas.microsoft.com/office/drawing/2010/main" val="0"/>
              </a:ext>
            </a:extLst>
          </a:blip>
          <a:srcRect r="308" b="13188"/>
          <a:stretch/>
        </p:blipFill>
        <p:spPr bwMode="auto">
          <a:xfrm>
            <a:off x="0" y="190498"/>
            <a:ext cx="4839998" cy="666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Autofit/>
          </a:bodyPr>
          <a:lstStyle/>
          <a:p>
            <a:r>
              <a:rPr lang="en-US" dirty="0"/>
              <a:t>Second-order properties </a:t>
            </a:r>
            <a:br>
              <a:rPr lang="en-US" dirty="0"/>
            </a:br>
            <a:r>
              <a:rPr lang="en-US" dirty="0"/>
              <a:t>(</a:t>
            </a:r>
            <a:r>
              <a:rPr lang="en-US" dirty="0" err="1"/>
              <a:t>meso</a:t>
            </a:r>
            <a:r>
              <a:rPr lang="en-US" dirty="0"/>
              <a:t>-/micro-)</a:t>
            </a:r>
          </a:p>
        </p:txBody>
      </p:sp>
      <p:sp>
        <p:nvSpPr>
          <p:cNvPr id="3" name="Content Placeholder 2"/>
          <p:cNvSpPr>
            <a:spLocks noGrp="1"/>
          </p:cNvSpPr>
          <p:nvPr>
            <p:ph idx="1"/>
          </p:nvPr>
        </p:nvSpPr>
        <p:spPr>
          <a:xfrm>
            <a:off x="457200" y="1981200"/>
            <a:ext cx="8229600" cy="4525963"/>
          </a:xfrm>
        </p:spPr>
        <p:txBody>
          <a:bodyPr>
            <a:normAutofit/>
          </a:bodyPr>
          <a:lstStyle/>
          <a:p>
            <a:pPr lvl="1"/>
            <a:r>
              <a:rPr lang="en-US" dirty="0"/>
              <a:t>Inform on the interrelationship between events or spatial dependence. </a:t>
            </a:r>
          </a:p>
          <a:p>
            <a:pPr lvl="1"/>
            <a:r>
              <a:rPr lang="en-US" dirty="0"/>
              <a:t>Measures by a dependence measure – e.g. nearest neighbor analysis, Ripley’s k-function</a:t>
            </a:r>
          </a:p>
          <a:p>
            <a:pPr lvl="1"/>
            <a:r>
              <a:rPr lang="en-US" dirty="0"/>
              <a:t>Insight into global aspects of the point pattern</a:t>
            </a:r>
          </a:p>
          <a:p>
            <a:pPr marL="457200" lvl="1" indent="0">
              <a:buNone/>
            </a:pPr>
            <a:endParaRPr lang="en-US" dirty="0"/>
          </a:p>
          <a:p>
            <a:pPr marL="457200" lvl="1" indent="0" algn="ctr">
              <a:buNone/>
            </a:pPr>
            <a:r>
              <a:rPr lang="en-US" u="sng" dirty="0"/>
              <a:t>i.e. are there general patterns of clustering with respect to CSR or another pattern?</a:t>
            </a:r>
          </a:p>
          <a:p>
            <a:endParaRPr lang="en-US" sz="2800" dirty="0"/>
          </a:p>
        </p:txBody>
      </p:sp>
    </p:spTree>
    <p:extLst>
      <p:ext uri="{BB962C8B-B14F-4D97-AF65-F5344CB8AC3E}">
        <p14:creationId xmlns:p14="http://schemas.microsoft.com/office/powerpoint/2010/main" val="350702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Point-level vs Point-process data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2304822"/>
              </p:ext>
            </p:extLst>
          </p:nvPr>
        </p:nvGraphicFramePr>
        <p:xfrm>
          <a:off x="457200" y="1371600"/>
          <a:ext cx="8229600" cy="48564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Point-level data</a:t>
                      </a:r>
                    </a:p>
                  </a:txBody>
                  <a:tcPr/>
                </a:tc>
                <a:tc>
                  <a:txBody>
                    <a:bodyPr/>
                    <a:lstStyle/>
                    <a:p>
                      <a:r>
                        <a:rPr lang="en-US" dirty="0"/>
                        <a:t>Point process</a:t>
                      </a:r>
                      <a:r>
                        <a:rPr lang="en-US" baseline="0" dirty="0"/>
                        <a:t> data</a:t>
                      </a:r>
                      <a:endParaRPr lang="en-US" dirty="0"/>
                    </a:p>
                  </a:txBody>
                  <a:tcPr/>
                </a:tc>
                <a:extLst>
                  <a:ext uri="{0D108BD9-81ED-4DB2-BD59-A6C34878D82A}">
                    <a16:rowId xmlns:a16="http://schemas.microsoft.com/office/drawing/2014/main" val="10000"/>
                  </a:ext>
                </a:extLst>
              </a:tr>
              <a:tr h="370840">
                <a:tc>
                  <a:txBody>
                    <a:bodyPr/>
                    <a:lstStyle/>
                    <a:p>
                      <a:r>
                        <a:rPr lang="en-US" dirty="0"/>
                        <a:t>Measurement</a:t>
                      </a:r>
                    </a:p>
                  </a:txBody>
                  <a:tcPr/>
                </a:tc>
                <a:tc>
                  <a:txBody>
                    <a:bodyPr/>
                    <a:lstStyle/>
                    <a:p>
                      <a:r>
                        <a:rPr lang="en-US" dirty="0"/>
                        <a:t>Could</a:t>
                      </a:r>
                      <a:r>
                        <a:rPr lang="en-US" baseline="0" dirty="0"/>
                        <a:t> in principle be measured anywhere, but typically come at a limited number of observation locations.</a:t>
                      </a:r>
                      <a:endParaRPr lang="en-US" dirty="0"/>
                    </a:p>
                  </a:txBody>
                  <a:tcPr/>
                </a:tc>
                <a:tc>
                  <a:txBody>
                    <a:bodyPr/>
                    <a:lstStyle/>
                    <a:p>
                      <a:r>
                        <a:rPr lang="en-US" dirty="0"/>
                        <a:t>Corresponds to case-ascertainment. </a:t>
                      </a:r>
                    </a:p>
                  </a:txBody>
                  <a:tcPr/>
                </a:tc>
                <a:extLst>
                  <a:ext uri="{0D108BD9-81ED-4DB2-BD59-A6C34878D82A}">
                    <a16:rowId xmlns:a16="http://schemas.microsoft.com/office/drawing/2014/main" val="10001"/>
                  </a:ext>
                </a:extLst>
              </a:tr>
              <a:tr h="370840">
                <a:tc>
                  <a:txBody>
                    <a:bodyPr/>
                    <a:lstStyle/>
                    <a:p>
                      <a:r>
                        <a:rPr lang="en-US" dirty="0"/>
                        <a:t>Locations</a:t>
                      </a:r>
                    </a:p>
                  </a:txBody>
                  <a:tcPr/>
                </a:tc>
                <a:tc>
                  <a:txBody>
                    <a:bodyPr/>
                    <a:lstStyle/>
                    <a:p>
                      <a:r>
                        <a:rPr lang="en-US" dirty="0"/>
                        <a:t>Sampled</a:t>
                      </a:r>
                      <a:r>
                        <a:rPr lang="en-US" baseline="0" dirty="0"/>
                        <a:t> locations usually based on “representativeness” or random sampling. </a:t>
                      </a:r>
                      <a:endParaRPr lang="en-US" dirty="0"/>
                    </a:p>
                  </a:txBody>
                  <a:tcPr/>
                </a:tc>
                <a:tc>
                  <a:txBody>
                    <a:bodyPr/>
                    <a:lstStyle/>
                    <a:p>
                      <a:r>
                        <a:rPr lang="en-US" dirty="0"/>
                        <a:t>Usually</a:t>
                      </a:r>
                      <a:r>
                        <a:rPr lang="en-US" baseline="0" dirty="0"/>
                        <a:t> event locations (i.e. incident case) over a given time frame and study region. </a:t>
                      </a:r>
                      <a:endParaRPr lang="en-US" dirty="0"/>
                    </a:p>
                  </a:txBody>
                  <a:tcPr/>
                </a:tc>
                <a:extLst>
                  <a:ext uri="{0D108BD9-81ED-4DB2-BD59-A6C34878D82A}">
                    <a16:rowId xmlns:a16="http://schemas.microsoft.com/office/drawing/2014/main" val="10002"/>
                  </a:ext>
                </a:extLst>
              </a:tr>
              <a:tr h="370840">
                <a:tc>
                  <a:txBody>
                    <a:bodyPr/>
                    <a:lstStyle/>
                    <a:p>
                      <a:r>
                        <a:rPr lang="en-US" dirty="0"/>
                        <a:t>Analytic</a:t>
                      </a:r>
                      <a:r>
                        <a:rPr lang="en-US" baseline="0" dirty="0"/>
                        <a:t> objectives</a:t>
                      </a:r>
                      <a:endParaRPr lang="en-US" dirty="0"/>
                    </a:p>
                  </a:txBody>
                  <a:tcPr/>
                </a:tc>
                <a:tc>
                  <a:txBody>
                    <a:bodyPr/>
                    <a:lstStyle/>
                    <a:p>
                      <a:r>
                        <a:rPr lang="en-US" dirty="0"/>
                        <a:t>Pattern of observation</a:t>
                      </a:r>
                      <a:r>
                        <a:rPr lang="en-US" baseline="0" dirty="0"/>
                        <a:t> locations itself usually not of primary interest – rather to infer aspects of the variable that have not been measured (i.e. prevalence over larger study area)</a:t>
                      </a:r>
                      <a:endParaRPr lang="en-US" dirty="0"/>
                    </a:p>
                  </a:txBody>
                  <a:tcPr/>
                </a:tc>
                <a:tc>
                  <a:txBody>
                    <a:bodyPr/>
                    <a:lstStyle/>
                    <a:p>
                      <a:r>
                        <a:rPr lang="en-US" dirty="0"/>
                        <a:t>Determine whether the pattern </a:t>
                      </a:r>
                      <a:r>
                        <a:rPr lang="en-US" baseline="0" dirty="0"/>
                        <a:t>of event locations contains clusters of events with increased risk of disease.</a:t>
                      </a:r>
                      <a:endParaRPr lang="en-US" dirty="0"/>
                    </a:p>
                  </a:txBody>
                  <a:tcPr/>
                </a:tc>
                <a:extLst>
                  <a:ext uri="{0D108BD9-81ED-4DB2-BD59-A6C34878D82A}">
                    <a16:rowId xmlns:a16="http://schemas.microsoft.com/office/drawing/2014/main" val="10003"/>
                  </a:ext>
                </a:extLst>
              </a:tr>
              <a:tr h="370840">
                <a:tc>
                  <a:txBody>
                    <a:bodyPr/>
                    <a:lstStyle/>
                    <a:p>
                      <a:r>
                        <a:rPr lang="en-US" dirty="0"/>
                        <a:t>Outcome</a:t>
                      </a:r>
                    </a:p>
                  </a:txBody>
                  <a:tcPr/>
                </a:tc>
                <a:tc>
                  <a:txBody>
                    <a:bodyPr/>
                    <a:lstStyle/>
                    <a:p>
                      <a:r>
                        <a:rPr lang="en-US" dirty="0"/>
                        <a:t>Prevalence/Incidence</a:t>
                      </a:r>
                      <a:r>
                        <a:rPr lang="en-US" baseline="0" dirty="0"/>
                        <a:t> (count)</a:t>
                      </a:r>
                      <a:endParaRPr lang="en-US" dirty="0"/>
                    </a:p>
                  </a:txBody>
                  <a:tcPr/>
                </a:tc>
                <a:tc>
                  <a:txBody>
                    <a:bodyPr/>
                    <a:lstStyle/>
                    <a:p>
                      <a:r>
                        <a:rPr lang="en-US" dirty="0"/>
                        <a:t>Density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496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Aims of cluster analysis</a:t>
            </a:r>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a:t>Are observed patterns ‘random’? </a:t>
            </a:r>
          </a:p>
          <a:p>
            <a:pPr lvl="1"/>
            <a:r>
              <a:rPr lang="en-US" dirty="0"/>
              <a:t>Point-processes define clustering as a departure from this randomness</a:t>
            </a:r>
          </a:p>
          <a:p>
            <a:r>
              <a:rPr lang="en-US" dirty="0"/>
              <a:t>What is the propensity for spatial clustering or locations of individual clusters (places with excess cases)?</a:t>
            </a:r>
          </a:p>
          <a:p>
            <a:pPr lvl="1"/>
            <a:r>
              <a:rPr lang="en-US" dirty="0"/>
              <a:t>Surveillance systems</a:t>
            </a:r>
          </a:p>
          <a:p>
            <a:r>
              <a:rPr lang="en-US" dirty="0"/>
              <a:t>Where are areas with higher than expected risk?</a:t>
            </a:r>
          </a:p>
          <a:p>
            <a:pPr lvl="1"/>
            <a:r>
              <a:rPr lang="en-US" dirty="0"/>
              <a:t>Target interventions to high risk areas; detect potential outbreaks</a:t>
            </a:r>
          </a:p>
          <a:p>
            <a:r>
              <a:rPr lang="en-US" dirty="0"/>
              <a:t>Over what scale does clustering occur? </a:t>
            </a:r>
          </a:p>
          <a:p>
            <a:pPr lvl="1"/>
            <a:r>
              <a:rPr lang="en-US" dirty="0"/>
              <a:t>Determine the optimal scale of interventions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59445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0"/>
            <a:ext cx="8358246" cy="941385"/>
          </a:xfrm>
        </p:spPr>
        <p:txBody>
          <a:bodyPr>
            <a:normAutofit fontScale="90000"/>
          </a:bodyPr>
          <a:lstStyle/>
          <a:p>
            <a:r>
              <a:rPr lang="en-GB" dirty="0"/>
              <a:t>Main types of tests for spatial clusters</a:t>
            </a:r>
          </a:p>
        </p:txBody>
      </p:sp>
      <p:sp>
        <p:nvSpPr>
          <p:cNvPr id="5" name="TextBox 4"/>
          <p:cNvSpPr txBox="1"/>
          <p:nvPr/>
        </p:nvSpPr>
        <p:spPr>
          <a:xfrm>
            <a:off x="428596" y="1071546"/>
            <a:ext cx="8286808" cy="5693866"/>
          </a:xfrm>
          <a:prstGeom prst="rect">
            <a:avLst/>
          </a:prstGeom>
          <a:noFill/>
        </p:spPr>
        <p:txBody>
          <a:bodyPr wrap="square" rtlCol="0">
            <a:spAutoFit/>
          </a:bodyPr>
          <a:lstStyle/>
          <a:p>
            <a:r>
              <a:rPr lang="en-GB" sz="2800" b="1" dirty="0"/>
              <a:t>Global statistics</a:t>
            </a:r>
          </a:p>
          <a:p>
            <a:pPr marL="357188" indent="-271463">
              <a:buFont typeface="Arial" pitchFamily="34" charset="0"/>
              <a:buChar char="•"/>
            </a:pPr>
            <a:r>
              <a:rPr lang="en-GB" sz="2800" dirty="0"/>
              <a:t>propensity for clustering anywhere in the study area, e.g. Ripley’s </a:t>
            </a:r>
            <a:r>
              <a:rPr lang="en-GB" sz="2800" i="1" dirty="0"/>
              <a:t>K-</a:t>
            </a:r>
            <a:r>
              <a:rPr lang="en-GB" sz="2800" dirty="0"/>
              <a:t>function, </a:t>
            </a:r>
            <a:r>
              <a:rPr lang="en-GB" sz="2800" dirty="0" err="1"/>
              <a:t>Cuzick</a:t>
            </a:r>
            <a:r>
              <a:rPr lang="en-GB" sz="2800" dirty="0"/>
              <a:t> &amp; Edwards test for point data and Moran’s I for area data</a:t>
            </a:r>
            <a:endParaRPr lang="en-GB" sz="2800" i="1" dirty="0"/>
          </a:p>
          <a:p>
            <a:pPr marL="357188" indent="-271463">
              <a:buFont typeface="Arial" pitchFamily="34" charset="0"/>
              <a:buChar char="•"/>
            </a:pPr>
            <a:endParaRPr lang="en-GB" sz="2800" dirty="0"/>
          </a:p>
          <a:p>
            <a:r>
              <a:rPr lang="en-GB" sz="2800" b="1" dirty="0"/>
              <a:t>Local statistics</a:t>
            </a:r>
          </a:p>
          <a:p>
            <a:pPr marL="357188" indent="-271463">
              <a:buFont typeface="Arial" pitchFamily="34" charset="0"/>
              <a:buChar char="•"/>
            </a:pPr>
            <a:r>
              <a:rPr lang="en-GB" sz="2800" dirty="0"/>
              <a:t>cluster(s) in specific locations, e.g. Spatial scan statistic for point data and </a:t>
            </a:r>
            <a:r>
              <a:rPr lang="en-GB" sz="2800" dirty="0" err="1"/>
              <a:t>Getis</a:t>
            </a:r>
            <a:r>
              <a:rPr lang="en-GB" sz="2800" dirty="0"/>
              <a:t> and </a:t>
            </a:r>
            <a:r>
              <a:rPr lang="en-GB" sz="2800" dirty="0" err="1"/>
              <a:t>Ord’s</a:t>
            </a:r>
            <a:r>
              <a:rPr lang="en-GB" sz="2800" dirty="0"/>
              <a:t> local </a:t>
            </a:r>
            <a:r>
              <a:rPr lang="en-GB" sz="2800" dirty="0" err="1"/>
              <a:t>G</a:t>
            </a:r>
            <a:r>
              <a:rPr lang="en-GB" sz="2800" i="1" dirty="0" err="1"/>
              <a:t>i</a:t>
            </a:r>
            <a:r>
              <a:rPr lang="en-GB" sz="2800" dirty="0"/>
              <a:t>(d) statistic for area data</a:t>
            </a:r>
          </a:p>
          <a:p>
            <a:pPr marL="357188" indent="-271463"/>
            <a:endParaRPr lang="en-GB" sz="2800" dirty="0"/>
          </a:p>
          <a:p>
            <a:r>
              <a:rPr lang="en-GB" sz="2800" b="1" dirty="0">
                <a:solidFill>
                  <a:schemeClr val="bg1">
                    <a:lumMod val="50000"/>
                  </a:schemeClr>
                </a:solidFill>
              </a:rPr>
              <a:t>Focused statistics</a:t>
            </a:r>
          </a:p>
          <a:p>
            <a:pPr marL="357188" indent="-271463">
              <a:buFont typeface="Arial" pitchFamily="34" charset="0"/>
              <a:buChar char="•"/>
            </a:pPr>
            <a:r>
              <a:rPr lang="en-GB" sz="2800" dirty="0">
                <a:solidFill>
                  <a:schemeClr val="bg1">
                    <a:lumMod val="50000"/>
                  </a:schemeClr>
                </a:solidFill>
              </a:rPr>
              <a:t>cluster(s) around a specific point source, e.g. </a:t>
            </a:r>
            <a:r>
              <a:rPr lang="en-GB" sz="2800" dirty="0" err="1">
                <a:solidFill>
                  <a:schemeClr val="bg1">
                    <a:lumMod val="50000"/>
                  </a:schemeClr>
                </a:solidFill>
              </a:rPr>
              <a:t>Diggle’s</a:t>
            </a:r>
            <a:r>
              <a:rPr lang="en-GB" sz="2800" dirty="0">
                <a:solidFill>
                  <a:schemeClr val="bg1">
                    <a:lumMod val="50000"/>
                  </a:schemeClr>
                </a:solidFill>
              </a:rPr>
              <a:t> method, Stone’s test, </a:t>
            </a:r>
            <a:r>
              <a:rPr lang="en-GB" sz="2800" dirty="0" err="1">
                <a:solidFill>
                  <a:schemeClr val="bg1">
                    <a:lumMod val="50000"/>
                  </a:schemeClr>
                </a:solidFill>
              </a:rPr>
              <a:t>Bithell’s</a:t>
            </a:r>
            <a:r>
              <a:rPr lang="en-GB" sz="2800" dirty="0">
                <a:solidFill>
                  <a:schemeClr val="bg1">
                    <a:lumMod val="50000"/>
                  </a:schemeClr>
                </a:solidFill>
              </a:rPr>
              <a:t> test</a:t>
            </a:r>
          </a:p>
        </p:txBody>
      </p:sp>
    </p:spTree>
    <p:extLst>
      <p:ext uri="{BB962C8B-B14F-4D97-AF65-F5344CB8AC3E}">
        <p14:creationId xmlns:p14="http://schemas.microsoft.com/office/powerpoint/2010/main" val="205852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Global and Local tests for spatial clustering: point-level and area data</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988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a:bodyPr>
          <a:lstStyle/>
          <a:p>
            <a:pPr marL="457200" lvl="1" indent="0">
              <a:buNone/>
            </a:pPr>
            <a:r>
              <a:rPr lang="en-US" b="1" dirty="0"/>
              <a:t>Point-level &amp; area-level data: </a:t>
            </a:r>
            <a:r>
              <a:rPr lang="en-US" dirty="0"/>
              <a:t>reported counts of incident (newly diagnosed) or prevalent (existing) cases residing in particular areas within the study area</a:t>
            </a:r>
          </a:p>
          <a:p>
            <a:pPr lvl="2"/>
            <a:r>
              <a:rPr lang="en-US" dirty="0"/>
              <a:t>Point prevalence of malaria in Burkina Faso</a:t>
            </a:r>
          </a:p>
          <a:p>
            <a:pPr lvl="2"/>
            <a:r>
              <a:rPr lang="en-US" dirty="0"/>
              <a:t>Point prevalence of malaria in Ethiopia</a:t>
            </a:r>
          </a:p>
          <a:p>
            <a:pPr lvl="2"/>
            <a:r>
              <a:rPr lang="en-US" dirty="0"/>
              <a:t>Area level incidence of lip cancer in Scotland</a:t>
            </a:r>
          </a:p>
        </p:txBody>
      </p:sp>
    </p:spTree>
    <p:extLst>
      <p:ext uri="{BB962C8B-B14F-4D97-AF65-F5344CB8AC3E}">
        <p14:creationId xmlns:p14="http://schemas.microsoft.com/office/powerpoint/2010/main" val="411780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Autocorrelation statistics</a:t>
            </a:r>
          </a:p>
        </p:txBody>
      </p:sp>
      <p:sp>
        <p:nvSpPr>
          <p:cNvPr id="3" name="Content Placeholder 2"/>
          <p:cNvSpPr>
            <a:spLocks noGrp="1"/>
          </p:cNvSpPr>
          <p:nvPr>
            <p:ph idx="1"/>
          </p:nvPr>
        </p:nvSpPr>
        <p:spPr/>
        <p:txBody>
          <a:bodyPr>
            <a:normAutofit/>
          </a:bodyPr>
          <a:lstStyle/>
          <a:p>
            <a:r>
              <a:rPr lang="en-US" dirty="0"/>
              <a:t>Provide an estimate of the degree of spatial similarity observed among neighboring values of an attribute (i.e. disease prevalence) over a study area.</a:t>
            </a:r>
          </a:p>
          <a:p>
            <a:r>
              <a:rPr lang="en-US" dirty="0"/>
              <a:t>Requires:</a:t>
            </a:r>
          </a:p>
          <a:p>
            <a:pPr marL="971550" lvl="1" indent="-514350">
              <a:buFont typeface="+mj-lt"/>
              <a:buAutoNum type="arabicPeriod"/>
            </a:pPr>
            <a:r>
              <a:rPr lang="en-US" dirty="0"/>
              <a:t>Definition of neighbors (distance-based or adjacency)</a:t>
            </a:r>
          </a:p>
          <a:p>
            <a:pPr marL="971550" lvl="1" indent="-514350">
              <a:buFont typeface="+mj-lt"/>
              <a:buAutoNum type="arabicPeriod"/>
            </a:pPr>
            <a:r>
              <a:rPr lang="en-US" dirty="0"/>
              <a:t>Weights matrix (those close in space given greater weight)</a:t>
            </a:r>
          </a:p>
        </p:txBody>
      </p:sp>
    </p:spTree>
    <p:extLst>
      <p:ext uri="{BB962C8B-B14F-4D97-AF65-F5344CB8AC3E}">
        <p14:creationId xmlns:p14="http://schemas.microsoft.com/office/powerpoint/2010/main" val="195072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neighbors</a:t>
            </a:r>
          </a:p>
        </p:txBody>
      </p:sp>
      <p:sp>
        <p:nvSpPr>
          <p:cNvPr id="6" name="TextBox 5"/>
          <p:cNvSpPr txBox="1"/>
          <p:nvPr/>
        </p:nvSpPr>
        <p:spPr>
          <a:xfrm>
            <a:off x="6795378" y="1839884"/>
            <a:ext cx="1800236" cy="1200329"/>
          </a:xfrm>
          <a:prstGeom prst="rect">
            <a:avLst/>
          </a:prstGeom>
          <a:noFill/>
        </p:spPr>
        <p:txBody>
          <a:bodyPr wrap="none" rtlCol="0">
            <a:spAutoFit/>
          </a:bodyPr>
          <a:lstStyle/>
          <a:p>
            <a:r>
              <a:rPr lang="en-US" u="sng" dirty="0"/>
              <a:t>Adjacency</a:t>
            </a:r>
          </a:p>
          <a:p>
            <a:endParaRPr lang="en-US" dirty="0"/>
          </a:p>
          <a:p>
            <a:pPr marL="342900" indent="-342900">
              <a:buAutoNum type="alphaLcParenR"/>
            </a:pPr>
            <a:r>
              <a:rPr lang="en-US" dirty="0"/>
              <a:t>first-order</a:t>
            </a:r>
          </a:p>
          <a:p>
            <a:pPr marL="342900" indent="-342900">
              <a:buAutoNum type="alphaLcParenR"/>
            </a:pPr>
            <a:r>
              <a:rPr lang="en-US" dirty="0"/>
              <a:t>Second-order</a:t>
            </a:r>
          </a:p>
        </p:txBody>
      </p:sp>
      <p:sp>
        <p:nvSpPr>
          <p:cNvPr id="7" name="TextBox 6"/>
          <p:cNvSpPr txBox="1"/>
          <p:nvPr/>
        </p:nvSpPr>
        <p:spPr>
          <a:xfrm>
            <a:off x="5714999" y="4685117"/>
            <a:ext cx="3135601" cy="1754326"/>
          </a:xfrm>
          <a:prstGeom prst="rect">
            <a:avLst/>
          </a:prstGeom>
          <a:noFill/>
        </p:spPr>
        <p:txBody>
          <a:bodyPr wrap="square" rtlCol="0">
            <a:spAutoFit/>
          </a:bodyPr>
          <a:lstStyle/>
          <a:p>
            <a:r>
              <a:rPr lang="en-US" u="sng" dirty="0"/>
              <a:t>Distance-based</a:t>
            </a:r>
          </a:p>
          <a:p>
            <a:endParaRPr lang="en-US" dirty="0"/>
          </a:p>
          <a:p>
            <a:r>
              <a:rPr lang="en-US" dirty="0"/>
              <a:t>NB: may choose distance that allows each point/polygon at least one neighbor OR define spatial lags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524000"/>
            <a:ext cx="6177600" cy="2286000"/>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r="24796" b="19013"/>
          <a:stretch/>
        </p:blipFill>
        <p:spPr>
          <a:xfrm>
            <a:off x="1613290" y="4189614"/>
            <a:ext cx="3720709" cy="2468335"/>
          </a:xfrm>
          <a:prstGeom prst="rect">
            <a:avLst/>
          </a:prstGeom>
          <a:ln>
            <a:solidFill>
              <a:schemeClr val="tx1"/>
            </a:solidFill>
          </a:ln>
        </p:spPr>
      </p:pic>
    </p:spTree>
    <p:extLst>
      <p:ext uri="{BB962C8B-B14F-4D97-AF65-F5344CB8AC3E}">
        <p14:creationId xmlns:p14="http://schemas.microsoft.com/office/powerpoint/2010/main" val="335951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spatial weights</a:t>
            </a:r>
          </a:p>
        </p:txBody>
      </p:sp>
      <p:sp>
        <p:nvSpPr>
          <p:cNvPr id="3" name="Content Placeholder 2"/>
          <p:cNvSpPr>
            <a:spLocks noGrp="1"/>
          </p:cNvSpPr>
          <p:nvPr>
            <p:ph idx="1"/>
          </p:nvPr>
        </p:nvSpPr>
        <p:spPr>
          <a:xfrm>
            <a:off x="457200" y="1447800"/>
            <a:ext cx="8229600" cy="4953000"/>
          </a:xfrm>
        </p:spPr>
        <p:txBody>
          <a:bodyPr>
            <a:normAutofit fontScale="85000" lnSpcReduction="10000"/>
          </a:bodyPr>
          <a:lstStyle/>
          <a:p>
            <a:r>
              <a:rPr lang="en-US" dirty="0"/>
              <a:t>In order to calculate summary statistics, you have to assign spatial weights to each relationship</a:t>
            </a:r>
          </a:p>
          <a:p>
            <a:pPr lvl="1"/>
            <a:r>
              <a:rPr lang="en-US" dirty="0"/>
              <a:t>Binary: used with fixed distance, K nearest neighbors, and contiguity spatial relationships. Neighbors =1, non-neighbors=0</a:t>
            </a:r>
          </a:p>
          <a:p>
            <a:pPr lvl="1"/>
            <a:r>
              <a:rPr lang="en-US" dirty="0"/>
              <a:t>Variable: For inverse distance or inverse time spatial relationships, weights fall into a range from 0 to 1 with nearby neighbors getting larger weights than neighbors farther away.</a:t>
            </a:r>
          </a:p>
          <a:p>
            <a:r>
              <a:rPr lang="en-US" dirty="0"/>
              <a:t>Rule of thumb – stick to binary representation unless you know about the spatial process.</a:t>
            </a:r>
          </a:p>
          <a:p>
            <a:r>
              <a:rPr lang="en-US" dirty="0"/>
              <a:t>Default in R is “W” where the weights are standardized to sum to unit (aka row standardization). </a:t>
            </a:r>
          </a:p>
        </p:txBody>
      </p:sp>
    </p:spTree>
    <p:extLst>
      <p:ext uri="{BB962C8B-B14F-4D97-AF65-F5344CB8AC3E}">
        <p14:creationId xmlns:p14="http://schemas.microsoft.com/office/powerpoint/2010/main" val="139110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Moran’s I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Autofit/>
              </a:bodyPr>
              <a:lstStyle/>
              <a:p>
                <a:r>
                  <a:rPr lang="en-US" sz="2200" dirty="0"/>
                  <a:t>Intended for use with continuous data (although it can also be used with count data – issues with population distribution)</a:t>
                </a:r>
              </a:p>
              <a:p>
                <a:pPr marL="0" indent="0">
                  <a:buNone/>
                </a:pPr>
                <a:endParaRPr lang="en-US" sz="2200" dirty="0"/>
              </a:p>
              <a:p>
                <a:pPr marL="0" indent="0">
                  <a:buNone/>
                </a:pPr>
                <a14:m>
                  <m:oMathPara xmlns:m="http://schemas.openxmlformats.org/officeDocument/2006/math">
                    <m:oMathParaPr>
                      <m:jc m:val="left"/>
                    </m:oMathParaPr>
                    <m:oMath xmlns:m="http://schemas.openxmlformats.org/officeDocument/2006/math">
                      <m:r>
                        <a:rPr lang="en-GB" sz="2200" i="1">
                          <a:latin typeface="Cambria Math"/>
                        </a:rPr>
                        <m:t>𝐼</m:t>
                      </m:r>
                      <m:r>
                        <a:rPr lang="en-GB" sz="2200" i="1">
                          <a:latin typeface="Cambria Math"/>
                        </a:rPr>
                        <m:t>=</m:t>
                      </m:r>
                      <m:f>
                        <m:fPr>
                          <m:ctrlPr>
                            <a:rPr lang="en-US" sz="2200" i="1">
                              <a:latin typeface="Cambria Math" panose="02040503050406030204" pitchFamily="18" charset="0"/>
                            </a:rPr>
                          </m:ctrlPr>
                        </m:fPr>
                        <m:num>
                          <m:r>
                            <a:rPr lang="en-GB" sz="2200" i="1" smtClean="0">
                              <a:solidFill>
                                <a:srgbClr val="00B0F0"/>
                              </a:solidFill>
                              <a:latin typeface="Cambria Math"/>
                            </a:rPr>
                            <m:t>𝑛</m:t>
                          </m:r>
                          <m:nary>
                            <m:naryPr>
                              <m:chr m:val="∑"/>
                              <m:limLoc m:val="subSup"/>
                              <m:supHide m:val="on"/>
                              <m:ctrlPr>
                                <a:rPr lang="en-US" sz="2200" i="1">
                                  <a:latin typeface="Cambria Math" panose="02040503050406030204" pitchFamily="18" charset="0"/>
                                </a:rPr>
                              </m:ctrlPr>
                            </m:naryPr>
                            <m:sub>
                              <m:r>
                                <a:rPr lang="en-GB" sz="2200" i="1">
                                  <a:latin typeface="Cambria Math"/>
                                </a:rPr>
                                <m:t>𝑖</m:t>
                              </m:r>
                            </m:sub>
                            <m:sup/>
                            <m:e>
                              <m:nary>
                                <m:naryPr>
                                  <m:chr m:val="∑"/>
                                  <m:limLoc m:val="subSup"/>
                                  <m:supHide m:val="on"/>
                                  <m:ctrlPr>
                                    <a:rPr lang="en-US" sz="2200" i="1" smtClean="0">
                                      <a:latin typeface="Cambria Math" panose="02040503050406030204" pitchFamily="18" charset="0"/>
                                    </a:rPr>
                                  </m:ctrlPr>
                                </m:naryPr>
                                <m:sub>
                                  <m:r>
                                    <a:rPr lang="en-GB" sz="2200" i="1">
                                      <a:latin typeface="Cambria Math"/>
                                    </a:rPr>
                                    <m:t>𝑗</m:t>
                                  </m:r>
                                </m:sub>
                                <m:sup/>
                                <m:e>
                                  <m:sSub>
                                    <m:sSubPr>
                                      <m:ctrlPr>
                                        <a:rPr lang="en-US" sz="2200" i="1">
                                          <a:latin typeface="Cambria Math" panose="02040503050406030204" pitchFamily="18" charset="0"/>
                                        </a:rPr>
                                      </m:ctrlPr>
                                    </m:sSubPr>
                                    <m:e>
                                      <m:r>
                                        <a:rPr lang="en-GB" sz="2200" i="1" smtClean="0">
                                          <a:solidFill>
                                            <a:srgbClr val="FFC000"/>
                                          </a:solidFill>
                                          <a:latin typeface="Cambria Math"/>
                                        </a:rPr>
                                        <m:t>𝑊</m:t>
                                      </m:r>
                                    </m:e>
                                    <m:sub>
                                      <m:r>
                                        <a:rPr lang="en-GB" sz="2200" i="1">
                                          <a:latin typeface="Cambria Math"/>
                                        </a:rPr>
                                        <m:t>𝑖𝑗</m:t>
                                      </m:r>
                                    </m:sub>
                                  </m:sSub>
                                  <m:d>
                                    <m:dPr>
                                      <m:ctrlPr>
                                        <a:rPr lang="en-US" sz="2200" i="1" smtClean="0">
                                          <a:solidFill>
                                            <a:srgbClr val="92D050"/>
                                          </a:solidFill>
                                          <a:latin typeface="Cambria Math" panose="02040503050406030204" pitchFamily="18" charset="0"/>
                                        </a:rPr>
                                      </m:ctrlPr>
                                    </m:dPr>
                                    <m:e>
                                      <m:sSub>
                                        <m:sSubPr>
                                          <m:ctrlPr>
                                            <a:rPr lang="en-US" sz="2200" i="1">
                                              <a:solidFill>
                                                <a:srgbClr val="92D050"/>
                                              </a:solidFill>
                                              <a:latin typeface="Cambria Math" panose="02040503050406030204" pitchFamily="18" charset="0"/>
                                            </a:rPr>
                                          </m:ctrlPr>
                                        </m:sSubPr>
                                        <m:e>
                                          <m:r>
                                            <a:rPr lang="en-GB" sz="2200" i="1">
                                              <a:solidFill>
                                                <a:srgbClr val="92D050"/>
                                              </a:solidFill>
                                              <a:latin typeface="Cambria Math"/>
                                            </a:rPr>
                                            <m:t>𝑍</m:t>
                                          </m:r>
                                        </m:e>
                                        <m:sub>
                                          <m:r>
                                            <a:rPr lang="en-GB" sz="2200" i="1">
                                              <a:solidFill>
                                                <a:srgbClr val="92D050"/>
                                              </a:solidFill>
                                              <a:latin typeface="Cambria Math"/>
                                            </a:rPr>
                                            <m:t>𝑖</m:t>
                                          </m:r>
                                        </m:sub>
                                      </m:sSub>
                                      <m:r>
                                        <a:rPr lang="en-GB" sz="2200" i="1">
                                          <a:solidFill>
                                            <a:srgbClr val="92D050"/>
                                          </a:solidFill>
                                          <a:latin typeface="Cambria Math"/>
                                        </a:rPr>
                                        <m:t>−</m:t>
                                      </m:r>
                                      <m:acc>
                                        <m:accPr>
                                          <m:chr m:val="̅"/>
                                          <m:ctrlPr>
                                            <a:rPr lang="en-US" sz="2200" i="1">
                                              <a:solidFill>
                                                <a:srgbClr val="92D050"/>
                                              </a:solidFill>
                                              <a:latin typeface="Cambria Math" panose="02040503050406030204" pitchFamily="18" charset="0"/>
                                            </a:rPr>
                                          </m:ctrlPr>
                                        </m:accPr>
                                        <m:e>
                                          <m:r>
                                            <a:rPr lang="en-GB" sz="2200" i="1">
                                              <a:solidFill>
                                                <a:srgbClr val="92D050"/>
                                              </a:solidFill>
                                              <a:latin typeface="Cambria Math"/>
                                            </a:rPr>
                                            <m:t>𝑍</m:t>
                                          </m:r>
                                        </m:e>
                                      </m:acc>
                                    </m:e>
                                  </m:d>
                                  <m:d>
                                    <m:dPr>
                                      <m:ctrlPr>
                                        <a:rPr lang="en-US" sz="2200" i="1" smtClean="0">
                                          <a:solidFill>
                                            <a:srgbClr val="92D050"/>
                                          </a:solidFill>
                                          <a:latin typeface="Cambria Math" panose="02040503050406030204" pitchFamily="18" charset="0"/>
                                        </a:rPr>
                                      </m:ctrlPr>
                                    </m:dPr>
                                    <m:e>
                                      <m:sSub>
                                        <m:sSubPr>
                                          <m:ctrlPr>
                                            <a:rPr lang="en-US" sz="2200" i="1">
                                              <a:solidFill>
                                                <a:srgbClr val="92D050"/>
                                              </a:solidFill>
                                              <a:latin typeface="Cambria Math" panose="02040503050406030204" pitchFamily="18" charset="0"/>
                                            </a:rPr>
                                          </m:ctrlPr>
                                        </m:sSubPr>
                                        <m:e>
                                          <m:r>
                                            <a:rPr lang="en-GB" sz="2200" i="1">
                                              <a:solidFill>
                                                <a:srgbClr val="92D050"/>
                                              </a:solidFill>
                                              <a:latin typeface="Cambria Math"/>
                                            </a:rPr>
                                            <m:t>𝑍</m:t>
                                          </m:r>
                                        </m:e>
                                        <m:sub>
                                          <m:r>
                                            <a:rPr lang="en-GB" sz="2200" i="1">
                                              <a:solidFill>
                                                <a:srgbClr val="92D050"/>
                                              </a:solidFill>
                                              <a:latin typeface="Cambria Math"/>
                                            </a:rPr>
                                            <m:t>𝑗</m:t>
                                          </m:r>
                                        </m:sub>
                                      </m:sSub>
                                      <m:r>
                                        <a:rPr lang="en-GB" sz="2200" i="1">
                                          <a:solidFill>
                                            <a:srgbClr val="92D050"/>
                                          </a:solidFill>
                                          <a:latin typeface="Cambria Math"/>
                                        </a:rPr>
                                        <m:t>−</m:t>
                                      </m:r>
                                      <m:acc>
                                        <m:accPr>
                                          <m:chr m:val="̅"/>
                                          <m:ctrlPr>
                                            <a:rPr lang="en-US" sz="2200" i="1">
                                              <a:solidFill>
                                                <a:srgbClr val="92D050"/>
                                              </a:solidFill>
                                              <a:latin typeface="Cambria Math" panose="02040503050406030204" pitchFamily="18" charset="0"/>
                                            </a:rPr>
                                          </m:ctrlPr>
                                        </m:accPr>
                                        <m:e>
                                          <m:r>
                                            <a:rPr lang="en-GB" sz="2200" i="1">
                                              <a:solidFill>
                                                <a:srgbClr val="92D050"/>
                                              </a:solidFill>
                                              <a:latin typeface="Cambria Math"/>
                                            </a:rPr>
                                            <m:t>𝑍</m:t>
                                          </m:r>
                                        </m:e>
                                      </m:acc>
                                    </m:e>
                                  </m:d>
                                </m:e>
                              </m:nary>
                            </m:e>
                          </m:nary>
                        </m:num>
                        <m:den>
                          <m:d>
                            <m:dPr>
                              <m:ctrlPr>
                                <a:rPr lang="en-US" sz="2200" i="1" smtClean="0">
                                  <a:solidFill>
                                    <a:srgbClr val="002060"/>
                                  </a:solidFill>
                                  <a:latin typeface="Cambria Math" panose="02040503050406030204" pitchFamily="18" charset="0"/>
                                </a:rPr>
                              </m:ctrlPr>
                            </m:dPr>
                            <m:e>
                              <m:nary>
                                <m:naryPr>
                                  <m:chr m:val="∑"/>
                                  <m:limLoc m:val="subSup"/>
                                  <m:supHide m:val="on"/>
                                  <m:ctrlPr>
                                    <a:rPr lang="en-US" sz="2200" i="1">
                                      <a:solidFill>
                                        <a:srgbClr val="002060"/>
                                      </a:solidFill>
                                      <a:latin typeface="Cambria Math" panose="02040503050406030204" pitchFamily="18" charset="0"/>
                                    </a:rPr>
                                  </m:ctrlPr>
                                </m:naryPr>
                                <m:sub>
                                  <m:r>
                                    <a:rPr lang="en-GB" sz="2200" i="1">
                                      <a:solidFill>
                                        <a:srgbClr val="002060"/>
                                      </a:solidFill>
                                      <a:latin typeface="Cambria Math"/>
                                    </a:rPr>
                                    <m:t>𝑖</m:t>
                                  </m:r>
                                </m:sub>
                                <m:sup/>
                                <m:e>
                                  <m:nary>
                                    <m:naryPr>
                                      <m:chr m:val="∑"/>
                                      <m:limLoc m:val="subSup"/>
                                      <m:supHide m:val="on"/>
                                      <m:ctrlPr>
                                        <a:rPr lang="en-US" sz="2200" i="1">
                                          <a:solidFill>
                                            <a:srgbClr val="002060"/>
                                          </a:solidFill>
                                          <a:latin typeface="Cambria Math" panose="02040503050406030204" pitchFamily="18" charset="0"/>
                                        </a:rPr>
                                      </m:ctrlPr>
                                    </m:naryPr>
                                    <m:sub>
                                      <m:r>
                                        <a:rPr lang="en-GB" sz="2200" i="1">
                                          <a:solidFill>
                                            <a:srgbClr val="002060"/>
                                          </a:solidFill>
                                          <a:latin typeface="Cambria Math"/>
                                        </a:rPr>
                                        <m:t>𝑗</m:t>
                                      </m:r>
                                    </m:sub>
                                    <m:sup/>
                                    <m:e>
                                      <m:sSub>
                                        <m:sSubPr>
                                          <m:ctrlPr>
                                            <a:rPr lang="en-US" sz="2200" i="1">
                                              <a:solidFill>
                                                <a:srgbClr val="002060"/>
                                              </a:solidFill>
                                              <a:latin typeface="Cambria Math" panose="02040503050406030204" pitchFamily="18" charset="0"/>
                                            </a:rPr>
                                          </m:ctrlPr>
                                        </m:sSubPr>
                                        <m:e>
                                          <m:r>
                                            <a:rPr lang="en-GB" sz="2200" i="1">
                                              <a:solidFill>
                                                <a:srgbClr val="002060"/>
                                              </a:solidFill>
                                              <a:latin typeface="Cambria Math"/>
                                            </a:rPr>
                                            <m:t>𝑊</m:t>
                                          </m:r>
                                        </m:e>
                                        <m:sub>
                                          <m:r>
                                            <a:rPr lang="en-GB" sz="2200" i="1">
                                              <a:solidFill>
                                                <a:srgbClr val="002060"/>
                                              </a:solidFill>
                                              <a:latin typeface="Cambria Math"/>
                                            </a:rPr>
                                            <m:t>𝑖𝑗</m:t>
                                          </m:r>
                                        </m:sub>
                                      </m:sSub>
                                    </m:e>
                                  </m:nary>
                                </m:e>
                              </m:nary>
                            </m:e>
                          </m:d>
                          <m:nary>
                            <m:naryPr>
                              <m:chr m:val="∑"/>
                              <m:limLoc m:val="subSup"/>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smtClean="0">
                                              <a:solidFill>
                                                <a:srgbClr val="92D050"/>
                                              </a:solidFill>
                                              <a:latin typeface="Cambria Math" panose="02040503050406030204" pitchFamily="18" charset="0"/>
                                            </a:rPr>
                                          </m:ctrlPr>
                                        </m:sSubPr>
                                        <m:e>
                                          <m:r>
                                            <a:rPr lang="en-GB" sz="2200" i="1">
                                              <a:solidFill>
                                                <a:srgbClr val="92D050"/>
                                              </a:solidFill>
                                              <a:latin typeface="Cambria Math"/>
                                            </a:rPr>
                                            <m:t>𝑍</m:t>
                                          </m:r>
                                        </m:e>
                                        <m:sub>
                                          <m:r>
                                            <a:rPr lang="en-US" sz="2200" b="0" i="1" smtClean="0">
                                              <a:solidFill>
                                                <a:srgbClr val="92D050"/>
                                              </a:solidFill>
                                              <a:latin typeface="Cambria Math"/>
                                            </a:rPr>
                                            <m:t>𝑖</m:t>
                                          </m:r>
                                        </m:sub>
                                      </m:sSub>
                                      <m:r>
                                        <a:rPr lang="en-GB" sz="2200" i="1">
                                          <a:solidFill>
                                            <a:srgbClr val="92D050"/>
                                          </a:solidFill>
                                          <a:latin typeface="Cambria Math"/>
                                        </a:rPr>
                                        <m:t>−</m:t>
                                      </m:r>
                                      <m:acc>
                                        <m:accPr>
                                          <m:chr m:val="̅"/>
                                          <m:ctrlPr>
                                            <a:rPr lang="en-US" sz="2200" i="1">
                                              <a:solidFill>
                                                <a:srgbClr val="92D050"/>
                                              </a:solidFill>
                                              <a:latin typeface="Cambria Math" panose="02040503050406030204" pitchFamily="18" charset="0"/>
                                            </a:rPr>
                                          </m:ctrlPr>
                                        </m:accPr>
                                        <m:e>
                                          <m:r>
                                            <a:rPr lang="en-GB" sz="2200" i="1">
                                              <a:solidFill>
                                                <a:srgbClr val="92D050"/>
                                              </a:solidFill>
                                              <a:latin typeface="Cambria Math"/>
                                            </a:rPr>
                                            <m:t>𝑍</m:t>
                                          </m:r>
                                        </m:e>
                                      </m:acc>
                                    </m:e>
                                  </m:d>
                                </m:e>
                                <m:sup>
                                  <m:r>
                                    <a:rPr lang="en-GB" sz="2200" i="1">
                                      <a:latin typeface="Cambria Math"/>
                                    </a:rPr>
                                    <m:t>2</m:t>
                                  </m:r>
                                </m:sup>
                              </m:sSup>
                            </m:e>
                          </m:nary>
                        </m:den>
                      </m:f>
                    </m:oMath>
                  </m:oMathPara>
                </a14:m>
                <a:endParaRPr lang="en-US" sz="2200" dirty="0"/>
              </a:p>
              <a:p>
                <a:endParaRPr lang="en-GB" sz="2200" dirty="0"/>
              </a:p>
              <a:p>
                <a:r>
                  <a:rPr lang="en-GB" sz="2200" dirty="0"/>
                  <a:t>Weights matrix (W) is used to define the spatial relationship (regions close in space given more weight calculating the statistic)</a:t>
                </a:r>
              </a:p>
              <a:p>
                <a:r>
                  <a:rPr lang="en-GB" sz="2200" dirty="0"/>
                  <a:t>Generally between +1 and -1; value of 0 indicates no clustering</a:t>
                </a:r>
              </a:p>
              <a:p>
                <a:r>
                  <a:rPr lang="en-GB" sz="2200" dirty="0"/>
                  <a:t>If there is clustering (positive spatial autocorrelation) then areas close together will have similar responses and the term </a:t>
                </a: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GB" sz="2200" i="1">
                                <a:latin typeface="Cambria Math"/>
                              </a:rPr>
                              <m:t>𝑍</m:t>
                            </m:r>
                          </m:e>
                          <m:sub>
                            <m:r>
                              <a:rPr lang="en-GB" sz="2200" i="1">
                                <a:latin typeface="Cambria Math"/>
                              </a:rPr>
                              <m:t>𝑖</m:t>
                            </m:r>
                          </m:sub>
                        </m:sSub>
                        <m:r>
                          <a:rPr lang="en-GB" sz="2200" i="1">
                            <a:latin typeface="Cambria Math"/>
                          </a:rPr>
                          <m:t>−</m:t>
                        </m:r>
                        <m:acc>
                          <m:accPr>
                            <m:chr m:val="̅"/>
                            <m:ctrlPr>
                              <a:rPr lang="en-US" sz="2200" i="1">
                                <a:latin typeface="Cambria Math" panose="02040503050406030204" pitchFamily="18" charset="0"/>
                              </a:rPr>
                            </m:ctrlPr>
                          </m:accPr>
                          <m:e>
                            <m:r>
                              <a:rPr lang="en-GB" sz="2200" i="1">
                                <a:latin typeface="Cambria Math"/>
                              </a:rPr>
                              <m:t>𝑍</m:t>
                            </m:r>
                          </m:e>
                        </m:acc>
                      </m:e>
                    </m:d>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GB" sz="2200" i="1">
                                <a:latin typeface="Cambria Math"/>
                              </a:rPr>
                              <m:t>𝑍</m:t>
                            </m:r>
                          </m:e>
                          <m:sub>
                            <m:r>
                              <a:rPr lang="en-GB" sz="2200" i="1">
                                <a:latin typeface="Cambria Math"/>
                              </a:rPr>
                              <m:t>𝑗</m:t>
                            </m:r>
                          </m:sub>
                        </m:sSub>
                        <m:r>
                          <a:rPr lang="en-GB" sz="2200" i="1">
                            <a:latin typeface="Cambria Math"/>
                          </a:rPr>
                          <m:t>−</m:t>
                        </m:r>
                        <m:acc>
                          <m:accPr>
                            <m:chr m:val="̅"/>
                            <m:ctrlPr>
                              <a:rPr lang="en-US" sz="2200" i="1">
                                <a:latin typeface="Cambria Math" panose="02040503050406030204" pitchFamily="18" charset="0"/>
                              </a:rPr>
                            </m:ctrlPr>
                          </m:accPr>
                          <m:e>
                            <m:r>
                              <a:rPr lang="en-GB" sz="2200" i="1">
                                <a:latin typeface="Cambria Math"/>
                              </a:rPr>
                              <m:t>𝑍</m:t>
                            </m:r>
                          </m:e>
                        </m:acc>
                      </m:e>
                    </m:d>
                  </m:oMath>
                </a14:m>
                <a:r>
                  <a:rPr lang="en-GB" sz="2200" dirty="0"/>
                  <a:t> will be positive and the statistic will be positive.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3"/>
                <a:stretch>
                  <a:fillRect l="-815" t="-762" r="-815"/>
                </a:stretch>
              </a:blipFill>
            </p:spPr>
            <p:txBody>
              <a:bodyPr/>
              <a:lstStyle/>
              <a:p>
                <a:r>
                  <a:rPr lang="en-US">
                    <a:noFill/>
                  </a:rPr>
                  <a:t> </a:t>
                </a:r>
              </a:p>
            </p:txBody>
          </p:sp>
        </mc:Fallback>
      </mc:AlternateContent>
      <p:sp>
        <p:nvSpPr>
          <p:cNvPr id="5" name="TextBox 4"/>
          <p:cNvSpPr txBox="1"/>
          <p:nvPr/>
        </p:nvSpPr>
        <p:spPr>
          <a:xfrm>
            <a:off x="5971105" y="2473554"/>
            <a:ext cx="1653145" cy="369332"/>
          </a:xfrm>
          <a:prstGeom prst="rect">
            <a:avLst/>
          </a:prstGeom>
          <a:noFill/>
        </p:spPr>
        <p:txBody>
          <a:bodyPr wrap="none" rtlCol="0">
            <a:spAutoFit/>
          </a:bodyPr>
          <a:lstStyle/>
          <a:p>
            <a:r>
              <a:rPr lang="en-US" dirty="0">
                <a:solidFill>
                  <a:srgbClr val="FFC000"/>
                </a:solidFill>
              </a:rPr>
              <a:t> Weights matrix</a:t>
            </a:r>
          </a:p>
        </p:txBody>
      </p:sp>
      <p:sp>
        <p:nvSpPr>
          <p:cNvPr id="6" name="TextBox 5"/>
          <p:cNvSpPr txBox="1"/>
          <p:nvPr/>
        </p:nvSpPr>
        <p:spPr>
          <a:xfrm>
            <a:off x="4722562" y="2839730"/>
            <a:ext cx="4028539" cy="369332"/>
          </a:xfrm>
          <a:prstGeom prst="rect">
            <a:avLst/>
          </a:prstGeom>
          <a:noFill/>
        </p:spPr>
        <p:txBody>
          <a:bodyPr wrap="none" rtlCol="0">
            <a:spAutoFit/>
          </a:bodyPr>
          <a:lstStyle/>
          <a:p>
            <a:r>
              <a:rPr lang="en-US" dirty="0">
                <a:solidFill>
                  <a:srgbClr val="92D050"/>
                </a:solidFill>
              </a:rPr>
              <a:t>Deviation of feature attribute from mean</a:t>
            </a:r>
          </a:p>
        </p:txBody>
      </p:sp>
      <p:sp>
        <p:nvSpPr>
          <p:cNvPr id="7" name="TextBox 6"/>
          <p:cNvSpPr txBox="1"/>
          <p:nvPr/>
        </p:nvSpPr>
        <p:spPr>
          <a:xfrm>
            <a:off x="5527711" y="3176578"/>
            <a:ext cx="2502032" cy="369332"/>
          </a:xfrm>
          <a:prstGeom prst="rect">
            <a:avLst/>
          </a:prstGeom>
          <a:noFill/>
        </p:spPr>
        <p:txBody>
          <a:bodyPr wrap="none" rtlCol="0">
            <a:spAutoFit/>
          </a:bodyPr>
          <a:lstStyle/>
          <a:p>
            <a:r>
              <a:rPr lang="en-US" dirty="0">
                <a:solidFill>
                  <a:srgbClr val="00B0F0"/>
                </a:solidFill>
              </a:rPr>
              <a:t>Total number of features</a:t>
            </a:r>
          </a:p>
        </p:txBody>
      </p:sp>
      <p:sp>
        <p:nvSpPr>
          <p:cNvPr id="8" name="TextBox 7"/>
          <p:cNvSpPr txBox="1"/>
          <p:nvPr/>
        </p:nvSpPr>
        <p:spPr>
          <a:xfrm>
            <a:off x="5048157" y="3523876"/>
            <a:ext cx="3461140" cy="369332"/>
          </a:xfrm>
          <a:prstGeom prst="rect">
            <a:avLst/>
          </a:prstGeom>
          <a:noFill/>
        </p:spPr>
        <p:txBody>
          <a:bodyPr wrap="none" rtlCol="0">
            <a:spAutoFit/>
          </a:bodyPr>
          <a:lstStyle/>
          <a:p>
            <a:r>
              <a:rPr lang="en-US" dirty="0">
                <a:solidFill>
                  <a:srgbClr val="002060"/>
                </a:solidFill>
              </a:rPr>
              <a:t>Aggregate of all the spatial weights</a:t>
            </a:r>
          </a:p>
        </p:txBody>
      </p:sp>
    </p:spTree>
    <p:extLst>
      <p:ext uri="{BB962C8B-B14F-4D97-AF65-F5344CB8AC3E}">
        <p14:creationId xmlns:p14="http://schemas.microsoft.com/office/powerpoint/2010/main" val="13663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clustering?</a:t>
            </a:r>
          </a:p>
        </p:txBody>
      </p:sp>
      <p:sp>
        <p:nvSpPr>
          <p:cNvPr id="3" name="Content Placeholder 2"/>
          <p:cNvSpPr>
            <a:spLocks noGrp="1"/>
          </p:cNvSpPr>
          <p:nvPr>
            <p:ph idx="1"/>
          </p:nvPr>
        </p:nvSpPr>
        <p:spPr>
          <a:xfrm>
            <a:off x="76200" y="1981200"/>
            <a:ext cx="4470400" cy="4419600"/>
          </a:xfrm>
        </p:spPr>
        <p:txBody>
          <a:bodyPr>
            <a:normAutofit/>
          </a:bodyPr>
          <a:lstStyle/>
          <a:p>
            <a:pPr marL="0" indent="0" algn="ctr">
              <a:buNone/>
            </a:pPr>
            <a:r>
              <a:rPr lang="en-US" dirty="0"/>
              <a:t>“Spatial autocorrelation” </a:t>
            </a:r>
          </a:p>
          <a:p>
            <a:pPr marL="457200" lvl="1" indent="0" algn="ctr">
              <a:buNone/>
            </a:pPr>
            <a:r>
              <a:rPr lang="en-US" dirty="0"/>
              <a:t>"Everything is related to everything else, but near things are more related than distant things.“ </a:t>
            </a:r>
          </a:p>
          <a:p>
            <a:pPr marL="457200" lvl="1" indent="0" algn="ctr">
              <a:buNone/>
            </a:pPr>
            <a:r>
              <a:rPr lang="en-US" dirty="0"/>
              <a:t>    Tobler’s First law of Geography</a:t>
            </a:r>
          </a:p>
          <a:p>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626" t="9231" r="28192" b="12252"/>
          <a:stretch/>
        </p:blipFill>
        <p:spPr bwMode="auto">
          <a:xfrm>
            <a:off x="4546600" y="1676400"/>
            <a:ext cx="4257254"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702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Correlogram</a:t>
            </a:r>
            <a:r>
              <a:rPr lang="en-US" dirty="0"/>
              <a:t> of Moran’s I</a:t>
            </a:r>
          </a:p>
        </p:txBody>
      </p:sp>
      <p:sp>
        <p:nvSpPr>
          <p:cNvPr id="3" name="Content Placeholder 2"/>
          <p:cNvSpPr>
            <a:spLocks noGrp="1"/>
          </p:cNvSpPr>
          <p:nvPr>
            <p:ph idx="1"/>
          </p:nvPr>
        </p:nvSpPr>
        <p:spPr/>
        <p:txBody>
          <a:bodyPr>
            <a:normAutofit/>
          </a:bodyPr>
          <a:lstStyle/>
          <a:p>
            <a:r>
              <a:rPr lang="en-US" sz="2400" dirty="0"/>
              <a:t>Series of estimates of Moran’s I evaluated at increasing distances and plotted against one another – can help to determine where spatial autocorrelation is maximized.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877936"/>
            <a:ext cx="5638800" cy="3785391"/>
          </a:xfrm>
          <a:prstGeom prst="rect">
            <a:avLst/>
          </a:prstGeom>
        </p:spPr>
      </p:pic>
    </p:spTree>
    <p:extLst>
      <p:ext uri="{BB962C8B-B14F-4D97-AF65-F5344CB8AC3E}">
        <p14:creationId xmlns:p14="http://schemas.microsoft.com/office/powerpoint/2010/main" val="94622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Use simulation (Monte Carlo randomization) to assess the significance of  clustering</a:t>
            </a:r>
          </a:p>
          <a:p>
            <a:pPr lvl="1"/>
            <a:r>
              <a:rPr lang="en-US" dirty="0"/>
              <a:t>i.e. does the observed spatial pattern differ significantly from the null hypothesis of complete spatial randomness</a:t>
            </a:r>
          </a:p>
          <a:p>
            <a:r>
              <a:rPr lang="en-US" dirty="0"/>
              <a:t>Calculate the test statistic using the observed data and then re-calculating it using a specified number of simulated data sets (or permutations). </a:t>
            </a:r>
          </a:p>
          <a:p>
            <a:pPr lvl="1"/>
            <a:r>
              <a:rPr lang="en-US" dirty="0"/>
              <a:t>Expected distribution of the test statistic under the null hypothesis</a:t>
            </a:r>
          </a:p>
          <a:p>
            <a:pPr lvl="1"/>
            <a:r>
              <a:rPr lang="en-US" dirty="0"/>
              <a:t>Calculate the likelihood of obtaining the value for the test statistic derived from the observed data and expressed as the p-value = the proportion of the test statistic value (from the simulated data) that are greater than the value of the test statistic from the observed data.</a:t>
            </a:r>
          </a:p>
        </p:txBody>
      </p:sp>
    </p:spTree>
    <p:extLst>
      <p:ext uri="{BB962C8B-B14F-4D97-AF65-F5344CB8AC3E}">
        <p14:creationId xmlns:p14="http://schemas.microsoft.com/office/powerpoint/2010/main" val="190988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Indicators of Spatial Association (LISAs)</a:t>
            </a:r>
          </a:p>
        </p:txBody>
      </p:sp>
      <p:sp>
        <p:nvSpPr>
          <p:cNvPr id="3" name="Content Placeholder 2"/>
          <p:cNvSpPr>
            <a:spLocks noGrp="1"/>
          </p:cNvSpPr>
          <p:nvPr>
            <p:ph idx="1"/>
          </p:nvPr>
        </p:nvSpPr>
        <p:spPr/>
        <p:txBody>
          <a:bodyPr>
            <a:normAutofit fontScale="92500"/>
          </a:bodyPr>
          <a:lstStyle/>
          <a:p>
            <a:r>
              <a:rPr lang="en-US" dirty="0"/>
              <a:t>Global measures assume that the spatial process is </a:t>
            </a:r>
            <a:r>
              <a:rPr lang="en-US" dirty="0">
                <a:solidFill>
                  <a:srgbClr val="0070C0"/>
                </a:solidFill>
              </a:rPr>
              <a:t>stationary</a:t>
            </a:r>
            <a:r>
              <a:rPr lang="en-US" dirty="0"/>
              <a:t> – if this is not true than tests can obscure local effects.</a:t>
            </a:r>
          </a:p>
          <a:p>
            <a:r>
              <a:rPr lang="en-US" dirty="0"/>
              <a:t>Particularly an issue with larger datasets because they summarize large amounts of potentially dissimilar information</a:t>
            </a:r>
          </a:p>
          <a:p>
            <a:r>
              <a:rPr lang="en-US" dirty="0"/>
              <a:t>LISAs scan the whole dataset but only measure dependence in limited portions of the study area</a:t>
            </a:r>
          </a:p>
          <a:p>
            <a:r>
              <a:rPr lang="en-US" dirty="0"/>
              <a:t>Detection of disease clusters……</a:t>
            </a:r>
          </a:p>
        </p:txBody>
      </p:sp>
    </p:spTree>
    <p:extLst>
      <p:ext uri="{BB962C8B-B14F-4D97-AF65-F5344CB8AC3E}">
        <p14:creationId xmlns:p14="http://schemas.microsoft.com/office/powerpoint/2010/main" val="371521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Moran’s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a:t>Decomposes Moran’s I statistic into contributions for each area.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𝐼</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𝑍</m:t>
                          </m:r>
                        </m:e>
                        <m:sub>
                          <m:r>
                            <a:rPr lang="en-US" b="0" i="1" smtClean="0">
                              <a:latin typeface="Cambria Math"/>
                            </a:rPr>
                            <m:t>𝑖</m:t>
                          </m:r>
                        </m:sub>
                      </m:sSub>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 </m:t>
                          </m:r>
                          <m:r>
                            <a:rPr lang="en-US" b="0" i="1" smtClean="0">
                              <a:latin typeface="Cambria Math"/>
                            </a:rPr>
                            <m:t>𝑗</m:t>
                          </m:r>
                          <m:r>
                            <a:rPr lang="en-US" b="0" i="1" smtClean="0">
                              <a:latin typeface="Cambria Math"/>
                              <a:ea typeface="Cambria Math"/>
                            </a:rPr>
                            <m:t>≠</m:t>
                          </m:r>
                          <m:r>
                            <a:rPr lang="en-US" b="0" i="1" smtClean="0">
                              <a:latin typeface="Cambria Math"/>
                              <a:ea typeface="Cambria Math"/>
                            </a:rPr>
                            <m:t>𝑖</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𝑖𝑗</m:t>
                              </m:r>
                            </m:sub>
                          </m:sSub>
                          <m:sSub>
                            <m:sSubPr>
                              <m:ctrlPr>
                                <a:rPr lang="en-US" b="0" i="1" smtClean="0">
                                  <a:latin typeface="Cambria Math" panose="02040503050406030204" pitchFamily="18" charset="0"/>
                                </a:rPr>
                              </m:ctrlPr>
                            </m:sSubPr>
                            <m:e>
                              <m:r>
                                <a:rPr lang="en-US" b="0" i="1" smtClean="0">
                                  <a:latin typeface="Cambria Math"/>
                                </a:rPr>
                                <m:t>𝑍</m:t>
                              </m:r>
                            </m:e>
                            <m:sub>
                              <m:r>
                                <a:rPr lang="en-US" b="0" i="1" smtClean="0">
                                  <a:latin typeface="Cambria Math"/>
                                </a:rPr>
                                <m:t>𝑗</m:t>
                              </m:r>
                            </m:sub>
                          </m:sSub>
                        </m:e>
                      </m:nary>
                    </m:oMath>
                  </m:oMathPara>
                </a14:m>
                <a:endParaRPr lang="en-US" dirty="0"/>
              </a:p>
              <a:p>
                <a:pPr marL="0" indent="0">
                  <a:buNone/>
                </a:pPr>
                <a:endParaRPr lang="en-US" dirty="0"/>
              </a:p>
              <a:p>
                <a:r>
                  <a:rPr lang="en-US" dirty="0"/>
                  <a:t>Detects clusters of either similar or dissimilar disease frequency values around a given observation</a:t>
                </a:r>
              </a:p>
              <a:p>
                <a:r>
                  <a:rPr lang="en-US" dirty="0"/>
                  <a:t>Sum of the LISAs is proportional to the global Moran’s I statistic.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3"/>
                <a:stretch>
                  <a:fillRect l="-1185" t="-1906" r="-1481"/>
                </a:stretch>
              </a:blipFill>
            </p:spPr>
            <p:txBody>
              <a:bodyPr/>
              <a:lstStyle/>
              <a:p>
                <a:r>
                  <a:rPr lang="en-US">
                    <a:noFill/>
                  </a:rPr>
                  <a:t> </a:t>
                </a:r>
              </a:p>
            </p:txBody>
          </p:sp>
        </mc:Fallback>
      </mc:AlternateContent>
    </p:spTree>
    <p:extLst>
      <p:ext uri="{BB962C8B-B14F-4D97-AF65-F5344CB8AC3E}">
        <p14:creationId xmlns:p14="http://schemas.microsoft.com/office/powerpoint/2010/main" val="75574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ran_District.jpg"/>
          <p:cNvPicPr/>
          <p:nvPr/>
        </p:nvPicPr>
        <p:blipFill>
          <a:blip r:embed="rId3" cstate="print"/>
          <a:stretch>
            <a:fillRect/>
          </a:stretch>
        </p:blipFill>
        <p:spPr>
          <a:xfrm>
            <a:off x="295102" y="990600"/>
            <a:ext cx="8534400" cy="4724400"/>
          </a:xfrm>
          <a:prstGeom prst="rect">
            <a:avLst/>
          </a:prstGeom>
          <a:ln w="6350">
            <a:solidFill>
              <a:schemeClr val="tx1"/>
            </a:solidFill>
          </a:ln>
        </p:spPr>
      </p:pic>
    </p:spTree>
    <p:extLst>
      <p:ext uri="{BB962C8B-B14F-4D97-AF65-F5344CB8AC3E}">
        <p14:creationId xmlns:p14="http://schemas.microsoft.com/office/powerpoint/2010/main" val="212284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524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Example and in-class exercises</a:t>
            </a:r>
          </a:p>
        </p:txBody>
      </p:sp>
      <p:sp>
        <p:nvSpPr>
          <p:cNvPr id="3" name="Content Placeholder 2"/>
          <p:cNvSpPr>
            <a:spLocks noGrp="1"/>
          </p:cNvSpPr>
          <p:nvPr>
            <p:ph idx="1"/>
          </p:nvPr>
        </p:nvSpPr>
        <p:spPr/>
        <p:txBody>
          <a:bodyPr>
            <a:normAutofit/>
          </a:bodyPr>
          <a:lstStyle/>
          <a:p>
            <a:r>
              <a:rPr lang="en-US" dirty="0"/>
              <a:t>Import point malaria prevalence data from Burkina Faso</a:t>
            </a:r>
          </a:p>
          <a:p>
            <a:r>
              <a:rPr lang="en-US" dirty="0"/>
              <a:t>Visualize data</a:t>
            </a:r>
          </a:p>
          <a:p>
            <a:r>
              <a:rPr lang="en-US" dirty="0"/>
              <a:t>Calculate global Moran’s I and a </a:t>
            </a:r>
            <a:r>
              <a:rPr lang="en-US" dirty="0" err="1"/>
              <a:t>correlogram</a:t>
            </a:r>
            <a:endParaRPr lang="en-US" dirty="0"/>
          </a:p>
          <a:p>
            <a:r>
              <a:rPr lang="en-US" dirty="0"/>
              <a:t>Calculate local Moran’s I </a:t>
            </a:r>
          </a:p>
          <a:p>
            <a:pPr marL="0" indent="0">
              <a:buNone/>
            </a:pPr>
            <a:endParaRPr lang="en-US" dirty="0"/>
          </a:p>
          <a:p>
            <a:pPr marL="0" indent="0">
              <a:buNone/>
            </a:pPr>
            <a:r>
              <a:rPr lang="en-US" dirty="0"/>
              <a:t>In class exercise: assess using the point level data from Ethiopia</a:t>
            </a:r>
          </a:p>
        </p:txBody>
      </p:sp>
    </p:spTree>
    <p:extLst>
      <p:ext uri="{BB962C8B-B14F-4D97-AF65-F5344CB8AC3E}">
        <p14:creationId xmlns:p14="http://schemas.microsoft.com/office/powerpoint/2010/main" val="349430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 to point processes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233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a:bodyPr>
          <a:lstStyle/>
          <a:p>
            <a:pPr marL="457200" lvl="1" indent="0">
              <a:buNone/>
            </a:pPr>
            <a:r>
              <a:rPr lang="en-US" b="1" dirty="0"/>
              <a:t>Case-control point data: </a:t>
            </a:r>
            <a:r>
              <a:rPr lang="en-US" dirty="0"/>
              <a:t>point locations for each of a set of cases reported and a collection of non-cases (controls). “Marked point data”</a:t>
            </a:r>
          </a:p>
          <a:p>
            <a:pPr lvl="2"/>
            <a:r>
              <a:rPr lang="en-US" dirty="0"/>
              <a:t>Malaria cases and population controls from Namibia</a:t>
            </a:r>
          </a:p>
        </p:txBody>
      </p:sp>
    </p:spTree>
    <p:extLst>
      <p:ext uri="{BB962C8B-B14F-4D97-AF65-F5344CB8AC3E}">
        <p14:creationId xmlns:p14="http://schemas.microsoft.com/office/powerpoint/2010/main" val="2955425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7180223" cy="6829097"/>
          </a:xfrm>
        </p:spPr>
      </p:pic>
      <p:sp>
        <p:nvSpPr>
          <p:cNvPr id="6" name="TextBox 5"/>
          <p:cNvSpPr txBox="1"/>
          <p:nvPr/>
        </p:nvSpPr>
        <p:spPr>
          <a:xfrm>
            <a:off x="304800" y="260608"/>
            <a:ext cx="3200400" cy="646331"/>
          </a:xfrm>
          <a:prstGeom prst="rect">
            <a:avLst/>
          </a:prstGeom>
          <a:solidFill>
            <a:schemeClr val="bg1"/>
          </a:solidFill>
          <a:ln>
            <a:solidFill>
              <a:schemeClr val="accent5">
                <a:lumMod val="75000"/>
              </a:schemeClr>
            </a:solidFill>
          </a:ln>
        </p:spPr>
        <p:txBody>
          <a:bodyPr wrap="square" rtlCol="0">
            <a:spAutoFit/>
          </a:bodyPr>
          <a:lstStyle/>
          <a:p>
            <a:r>
              <a:rPr lang="en-US" dirty="0"/>
              <a:t>Broad Street Cholera Outbreak John Snow ~ 1854</a:t>
            </a:r>
          </a:p>
        </p:txBody>
      </p:sp>
      <p:sp>
        <p:nvSpPr>
          <p:cNvPr id="8" name="Oval 7"/>
          <p:cNvSpPr/>
          <p:nvPr/>
        </p:nvSpPr>
        <p:spPr>
          <a:xfrm>
            <a:off x="3962400" y="2971800"/>
            <a:ext cx="228600" cy="228600"/>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62200" y="2590800"/>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56940" y="1655346"/>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29474" y="4903142"/>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74988" y="4698184"/>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604736" y="4146374"/>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18862" y="3983454"/>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89258" y="6012008"/>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26640" y="509674"/>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406506" y="614776"/>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29158" y="120770"/>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30640" y="5870100"/>
            <a:ext cx="76200" cy="762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76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871" t="17893" r="27241" b="34559"/>
          <a:stretch/>
        </p:blipFill>
        <p:spPr bwMode="auto">
          <a:xfrm>
            <a:off x="8626" y="2884448"/>
            <a:ext cx="6011173" cy="3502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Properties of spatial point patterns</a:t>
            </a:r>
          </a:p>
        </p:txBody>
      </p:sp>
      <p:sp>
        <p:nvSpPr>
          <p:cNvPr id="3" name="Content Placeholder 2"/>
          <p:cNvSpPr>
            <a:spLocks noGrp="1"/>
          </p:cNvSpPr>
          <p:nvPr>
            <p:ph idx="1"/>
          </p:nvPr>
        </p:nvSpPr>
        <p:spPr>
          <a:xfrm>
            <a:off x="28755" y="1371600"/>
            <a:ext cx="8229600" cy="2308167"/>
          </a:xfrm>
        </p:spPr>
        <p:txBody>
          <a:bodyPr>
            <a:normAutofit/>
          </a:bodyPr>
          <a:lstStyle/>
          <a:p>
            <a:r>
              <a:rPr lang="en-US" sz="2800" dirty="0"/>
              <a:t>A point pattern is a set of locations </a:t>
            </a:r>
          </a:p>
          <a:p>
            <a:pPr marL="0" indent="0">
              <a:buNone/>
            </a:pPr>
            <a:r>
              <a:rPr lang="en-US" sz="2800" dirty="0"/>
              <a:t>    in a defined study region at which</a:t>
            </a:r>
          </a:p>
          <a:p>
            <a:pPr marL="0" indent="0">
              <a:buNone/>
            </a:pPr>
            <a:r>
              <a:rPr lang="en-US" sz="2800" dirty="0"/>
              <a:t>    events of interest have been </a:t>
            </a:r>
          </a:p>
          <a:p>
            <a:pPr marL="0" indent="0">
              <a:buNone/>
            </a:pPr>
            <a:r>
              <a:rPr lang="en-US" sz="2800" dirty="0"/>
              <a:t>    recorded</a:t>
            </a:r>
          </a:p>
          <a:p>
            <a:pPr marL="0" indent="0">
              <a:buNone/>
            </a:pPr>
            <a:endParaRPr lang="en-US" sz="2800" dirty="0"/>
          </a:p>
          <a:p>
            <a:pPr marL="0" indent="0">
              <a:buNone/>
            </a:pPr>
            <a:endParaRPr lang="en-US" sz="2800" dirty="0"/>
          </a:p>
        </p:txBody>
      </p:sp>
      <p:sp>
        <p:nvSpPr>
          <p:cNvPr id="4" name="TextBox 3"/>
          <p:cNvSpPr txBox="1"/>
          <p:nvPr/>
        </p:nvSpPr>
        <p:spPr>
          <a:xfrm>
            <a:off x="6019800" y="1752600"/>
            <a:ext cx="2895600" cy="4801314"/>
          </a:xfrm>
          <a:prstGeom prst="rect">
            <a:avLst/>
          </a:prstGeom>
          <a:solidFill>
            <a:schemeClr val="tx2">
              <a:lumMod val="20000"/>
              <a:lumOff val="80000"/>
            </a:schemeClr>
          </a:solidFill>
        </p:spPr>
        <p:txBody>
          <a:bodyPr wrap="square" rtlCol="0">
            <a:spAutoFit/>
          </a:bodyPr>
          <a:lstStyle/>
          <a:p>
            <a:pPr algn="ctr"/>
            <a:r>
              <a:rPr lang="en-US" b="1" dirty="0"/>
              <a:t>Key terms</a:t>
            </a:r>
          </a:p>
          <a:p>
            <a:r>
              <a:rPr lang="en-US" b="1" i="1" dirty="0"/>
              <a:t>Event</a:t>
            </a:r>
            <a:r>
              <a:rPr lang="en-US" dirty="0"/>
              <a:t> – an occurrence of interest (e.g. incident case of disease)</a:t>
            </a:r>
          </a:p>
          <a:p>
            <a:endParaRPr lang="en-US" dirty="0"/>
          </a:p>
          <a:p>
            <a:r>
              <a:rPr lang="en-US" b="1" i="1" dirty="0"/>
              <a:t>Point</a:t>
            </a:r>
            <a:r>
              <a:rPr lang="en-US" dirty="0"/>
              <a:t> – any location in the study area where an event could occur</a:t>
            </a:r>
          </a:p>
          <a:p>
            <a:endParaRPr lang="en-US" dirty="0"/>
          </a:p>
          <a:p>
            <a:r>
              <a:rPr lang="en-US" b="1" i="1" dirty="0"/>
              <a:t>(Event) Location </a:t>
            </a:r>
            <a:r>
              <a:rPr lang="en-US" dirty="0"/>
              <a:t>– specific location where an event did occur</a:t>
            </a:r>
          </a:p>
          <a:p>
            <a:endParaRPr lang="en-US" b="1" i="1" dirty="0"/>
          </a:p>
          <a:p>
            <a:r>
              <a:rPr lang="en-US" b="1" i="1" dirty="0"/>
              <a:t>Data set</a:t>
            </a:r>
            <a:r>
              <a:rPr lang="en-US" dirty="0"/>
              <a:t> – collection of observed event locations and a spatial domain of interest</a:t>
            </a:r>
          </a:p>
        </p:txBody>
      </p:sp>
      <p:sp>
        <p:nvSpPr>
          <p:cNvPr id="5" name="TextBox 4"/>
          <p:cNvSpPr txBox="1"/>
          <p:nvPr/>
        </p:nvSpPr>
        <p:spPr>
          <a:xfrm>
            <a:off x="12939" y="6418797"/>
            <a:ext cx="1961371" cy="369332"/>
          </a:xfrm>
          <a:prstGeom prst="rect">
            <a:avLst/>
          </a:prstGeom>
          <a:noFill/>
        </p:spPr>
        <p:txBody>
          <a:bodyPr wrap="none" rtlCol="0">
            <a:spAutoFit/>
          </a:bodyPr>
          <a:lstStyle/>
          <a:p>
            <a:r>
              <a:rPr lang="en-US" dirty="0"/>
              <a:t>Polack et al (2005)</a:t>
            </a:r>
          </a:p>
        </p:txBody>
      </p:sp>
    </p:spTree>
    <p:extLst>
      <p:ext uri="{BB962C8B-B14F-4D97-AF65-F5344CB8AC3E}">
        <p14:creationId xmlns:p14="http://schemas.microsoft.com/office/powerpoint/2010/main" val="229606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Mechanisms for clustering</a:t>
            </a:r>
            <a:endParaRPr lang="en-US" b="1" dirty="0"/>
          </a:p>
        </p:txBody>
      </p:sp>
      <p:sp>
        <p:nvSpPr>
          <p:cNvPr id="3" name="Content Placeholder 2"/>
          <p:cNvSpPr>
            <a:spLocks noGrp="1"/>
          </p:cNvSpPr>
          <p:nvPr>
            <p:ph idx="1"/>
          </p:nvPr>
        </p:nvSpPr>
        <p:spPr/>
        <p:txBody>
          <a:bodyPr/>
          <a:lstStyle/>
          <a:p>
            <a:pPr lvl="1"/>
            <a:r>
              <a:rPr lang="en-US" dirty="0"/>
              <a:t>Infectious diseases (direct transmission/ vector distribution)</a:t>
            </a:r>
          </a:p>
          <a:p>
            <a:pPr lvl="1"/>
            <a:r>
              <a:rPr lang="en-US" dirty="0"/>
              <a:t>Shared risk factors (i.e. socioeconomic status)</a:t>
            </a:r>
          </a:p>
          <a:p>
            <a:pPr lvl="1"/>
            <a:r>
              <a:rPr lang="en-US" dirty="0"/>
              <a:t>Health hazards (i.e. localized pollution sources, </a:t>
            </a:r>
            <a:r>
              <a:rPr lang="en-US" dirty="0" err="1"/>
              <a:t>etc</a:t>
            </a:r>
            <a:r>
              <a:rPr lang="en-US" dirty="0"/>
              <a:t>)</a:t>
            </a:r>
          </a:p>
          <a:p>
            <a:pPr lvl="1"/>
            <a:r>
              <a:rPr lang="en-US" dirty="0"/>
              <a:t>Data anomalies with spatial pattern (i.e. reporting bias)</a:t>
            </a:r>
          </a:p>
          <a:p>
            <a:endParaRPr lang="en-US" dirty="0"/>
          </a:p>
        </p:txBody>
      </p:sp>
    </p:spTree>
    <p:extLst>
      <p:ext uri="{BB962C8B-B14F-4D97-AF65-F5344CB8AC3E}">
        <p14:creationId xmlns:p14="http://schemas.microsoft.com/office/powerpoint/2010/main" val="3887773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txBox="1">
            <a:spLocks/>
          </p:cNvSpPr>
          <p:nvPr/>
        </p:nvSpPr>
        <p:spPr>
          <a:xfrm>
            <a:off x="214282" y="0"/>
            <a:ext cx="8929718"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3400" b="1" dirty="0">
                <a:ea typeface="+mj-ea"/>
                <a:cs typeface="+mj-cs"/>
              </a:rPr>
              <a:t>General forms of point patterns</a:t>
            </a:r>
          </a:p>
        </p:txBody>
      </p:sp>
      <p:sp>
        <p:nvSpPr>
          <p:cNvPr id="5" name="Rectangle 4"/>
          <p:cNvSpPr/>
          <p:nvPr/>
        </p:nvSpPr>
        <p:spPr>
          <a:xfrm>
            <a:off x="1161319" y="3748461"/>
            <a:ext cx="3214710"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17301" y="5769541"/>
            <a:ext cx="3888432" cy="923330"/>
          </a:xfrm>
          <a:prstGeom prst="rect">
            <a:avLst/>
          </a:prstGeom>
          <a:noFill/>
        </p:spPr>
        <p:txBody>
          <a:bodyPr wrap="square" rtlCol="0">
            <a:spAutoFit/>
          </a:bodyPr>
          <a:lstStyle/>
          <a:p>
            <a:r>
              <a:rPr lang="en-GB" b="1" dirty="0"/>
              <a:t>Random </a:t>
            </a:r>
            <a:r>
              <a:rPr lang="en-GB" dirty="0"/>
              <a:t>– a given point is equally likely to occur at any location and independent of other points</a:t>
            </a:r>
          </a:p>
        </p:txBody>
      </p:sp>
      <p:sp>
        <p:nvSpPr>
          <p:cNvPr id="10" name="Rectangle 9"/>
          <p:cNvSpPr/>
          <p:nvPr/>
        </p:nvSpPr>
        <p:spPr>
          <a:xfrm>
            <a:off x="5090409" y="3748461"/>
            <a:ext cx="3214710"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031039" y="1056655"/>
            <a:ext cx="3214710"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1010609" y="3086567"/>
            <a:ext cx="7175169" cy="369332"/>
          </a:xfrm>
          <a:prstGeom prst="rect">
            <a:avLst/>
          </a:prstGeom>
          <a:noFill/>
        </p:spPr>
        <p:txBody>
          <a:bodyPr wrap="none" rtlCol="0">
            <a:spAutoFit/>
          </a:bodyPr>
          <a:lstStyle/>
          <a:p>
            <a:r>
              <a:rPr lang="en-GB" b="1" dirty="0"/>
              <a:t>Clustered – </a:t>
            </a:r>
            <a:r>
              <a:rPr lang="en-GB" dirty="0"/>
              <a:t>some points clustered together, other areas contain no points</a:t>
            </a:r>
          </a:p>
        </p:txBody>
      </p:sp>
      <p:sp>
        <p:nvSpPr>
          <p:cNvPr id="14" name="Flowchart: Connector 13"/>
          <p:cNvSpPr/>
          <p:nvPr/>
        </p:nvSpPr>
        <p:spPr>
          <a:xfrm>
            <a:off x="1804261" y="4105651"/>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1661385" y="467715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232889" y="439140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518641" y="403421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p:cNvSpPr/>
          <p:nvPr/>
        </p:nvSpPr>
        <p:spPr>
          <a:xfrm>
            <a:off x="2118585" y="513435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p:cNvSpPr/>
          <p:nvPr/>
        </p:nvSpPr>
        <p:spPr>
          <a:xfrm>
            <a:off x="2732955" y="474859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2661517" y="5177221"/>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p:cNvSpPr/>
          <p:nvPr/>
        </p:nvSpPr>
        <p:spPr>
          <a:xfrm>
            <a:off x="3090145" y="396277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p:cNvSpPr/>
          <p:nvPr/>
        </p:nvSpPr>
        <p:spPr>
          <a:xfrm>
            <a:off x="3161583" y="439140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p:cNvSpPr/>
          <p:nvPr/>
        </p:nvSpPr>
        <p:spPr>
          <a:xfrm>
            <a:off x="3375897" y="4962907"/>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p:cNvSpPr/>
          <p:nvPr/>
        </p:nvSpPr>
        <p:spPr>
          <a:xfrm>
            <a:off x="5876227" y="403421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p:cNvSpPr/>
          <p:nvPr/>
        </p:nvSpPr>
        <p:spPr>
          <a:xfrm>
            <a:off x="5876227" y="453427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p:cNvSpPr/>
          <p:nvPr/>
        </p:nvSpPr>
        <p:spPr>
          <a:xfrm>
            <a:off x="6447731" y="453427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p:cNvSpPr/>
          <p:nvPr/>
        </p:nvSpPr>
        <p:spPr>
          <a:xfrm>
            <a:off x="6447731" y="403421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p:cNvSpPr/>
          <p:nvPr/>
        </p:nvSpPr>
        <p:spPr>
          <a:xfrm>
            <a:off x="5876227" y="5062917"/>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p:cNvSpPr/>
          <p:nvPr/>
        </p:nvSpPr>
        <p:spPr>
          <a:xfrm>
            <a:off x="7090673" y="503434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p:cNvSpPr/>
          <p:nvPr/>
        </p:nvSpPr>
        <p:spPr>
          <a:xfrm>
            <a:off x="6447731" y="503434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p:cNvSpPr/>
          <p:nvPr/>
        </p:nvSpPr>
        <p:spPr>
          <a:xfrm>
            <a:off x="7090673" y="4034213"/>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p:cNvSpPr/>
          <p:nvPr/>
        </p:nvSpPr>
        <p:spPr>
          <a:xfrm>
            <a:off x="7090673" y="453427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p:cNvSpPr/>
          <p:nvPr/>
        </p:nvSpPr>
        <p:spPr>
          <a:xfrm>
            <a:off x="3388229" y="1342407"/>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p:cNvSpPr/>
          <p:nvPr/>
        </p:nvSpPr>
        <p:spPr>
          <a:xfrm>
            <a:off x="3459667" y="177103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p:cNvSpPr/>
          <p:nvPr/>
        </p:nvSpPr>
        <p:spPr>
          <a:xfrm>
            <a:off x="4245485" y="1699597"/>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p:cNvSpPr/>
          <p:nvPr/>
        </p:nvSpPr>
        <p:spPr>
          <a:xfrm>
            <a:off x="5018971" y="274151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p:cNvSpPr/>
          <p:nvPr/>
        </p:nvSpPr>
        <p:spPr>
          <a:xfrm>
            <a:off x="3573848" y="158036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p:cNvSpPr/>
          <p:nvPr/>
        </p:nvSpPr>
        <p:spPr>
          <a:xfrm>
            <a:off x="5090409" y="143748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p:cNvSpPr/>
          <p:nvPr/>
        </p:nvSpPr>
        <p:spPr>
          <a:xfrm>
            <a:off x="5459931" y="162815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p:cNvSpPr/>
          <p:nvPr/>
        </p:nvSpPr>
        <p:spPr>
          <a:xfrm>
            <a:off x="5102741" y="127096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p:cNvSpPr/>
          <p:nvPr/>
        </p:nvSpPr>
        <p:spPr>
          <a:xfrm>
            <a:off x="5317055" y="1413845"/>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p:cNvSpPr/>
          <p:nvPr/>
        </p:nvSpPr>
        <p:spPr>
          <a:xfrm>
            <a:off x="5174179" y="1628159"/>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5090409" y="5769541"/>
            <a:ext cx="3888432" cy="646331"/>
          </a:xfrm>
          <a:prstGeom prst="rect">
            <a:avLst/>
          </a:prstGeom>
          <a:noFill/>
        </p:spPr>
        <p:txBody>
          <a:bodyPr wrap="square" rtlCol="0">
            <a:spAutoFit/>
          </a:bodyPr>
          <a:lstStyle/>
          <a:p>
            <a:r>
              <a:rPr lang="en-GB" b="1" dirty="0"/>
              <a:t>Regular </a:t>
            </a:r>
            <a:r>
              <a:rPr lang="en-GB" dirty="0"/>
              <a:t>– each point is as far from neighbour as possible</a:t>
            </a:r>
          </a:p>
        </p:txBody>
      </p:sp>
    </p:spTree>
    <p:extLst>
      <p:ext uri="{BB962C8B-B14F-4D97-AF65-F5344CB8AC3E}">
        <p14:creationId xmlns:p14="http://schemas.microsoft.com/office/powerpoint/2010/main" val="952176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point process?</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An observed point pattern that can be described by a spatial stochastic process (probabilistic model)</a:t>
            </a:r>
          </a:p>
          <a:p>
            <a:r>
              <a:rPr lang="en-US" dirty="0"/>
              <a:t>Any observed spatial point pattern can be considered an outcome (or a </a:t>
            </a:r>
            <a:r>
              <a:rPr lang="en-US" dirty="0" err="1"/>
              <a:t>realisation</a:t>
            </a:r>
            <a:r>
              <a:rPr lang="en-US" dirty="0"/>
              <a:t>) of a spatial stochastic process – i.e. a data set resulting from a particular model</a:t>
            </a:r>
          </a:p>
          <a:p>
            <a:r>
              <a:rPr lang="en-US" dirty="0"/>
              <a:t>Typically a Poisson process</a:t>
            </a:r>
          </a:p>
        </p:txBody>
      </p:sp>
    </p:spTree>
    <p:extLst>
      <p:ext uri="{BB962C8B-B14F-4D97-AF65-F5344CB8AC3E}">
        <p14:creationId xmlns:p14="http://schemas.microsoft.com/office/powerpoint/2010/main" val="3222675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point process</a:t>
            </a:r>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dirty="0"/>
              <a:t>First-order (mean) properties</a:t>
            </a:r>
          </a:p>
          <a:p>
            <a:pPr marL="742950" lvl="2" indent="-342900"/>
            <a:r>
              <a:rPr lang="en-US" dirty="0"/>
              <a:t>Describes the expected density of points through space. </a:t>
            </a:r>
          </a:p>
          <a:p>
            <a:pPr marL="742950" lvl="2" indent="-342900"/>
            <a:r>
              <a:rPr lang="en-US" dirty="0"/>
              <a:t>Measured by an intensity measure, e.g. quadrat estimation, kernel estimation (next lecture)</a:t>
            </a:r>
          </a:p>
          <a:p>
            <a:pPr marL="342900" lvl="1" indent="-342900"/>
            <a:r>
              <a:rPr lang="en-US" dirty="0"/>
              <a:t>Second-order properties</a:t>
            </a:r>
          </a:p>
          <a:p>
            <a:pPr marL="742950" lvl="2" indent="-342900"/>
            <a:r>
              <a:rPr lang="en-US" dirty="0"/>
              <a:t>Informs on the interrelationship between events of the process</a:t>
            </a:r>
          </a:p>
          <a:p>
            <a:pPr marL="742950" lvl="2" indent="-342900"/>
            <a:r>
              <a:rPr lang="en-US" dirty="0"/>
              <a:t>Similar to variance and covariance</a:t>
            </a:r>
          </a:p>
          <a:p>
            <a:pPr marL="742950" lvl="2" indent="-342900"/>
            <a:r>
              <a:rPr lang="en-US" dirty="0"/>
              <a:t>Summarize spatial dependence between events over different spatial scales</a:t>
            </a:r>
          </a:p>
          <a:p>
            <a:endParaRPr lang="en-US" dirty="0"/>
          </a:p>
        </p:txBody>
      </p:sp>
    </p:spTree>
    <p:extLst>
      <p:ext uri="{BB962C8B-B14F-4D97-AF65-F5344CB8AC3E}">
        <p14:creationId xmlns:p14="http://schemas.microsoft.com/office/powerpoint/2010/main" val="24539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Complete spatial randomness (CSR)</a:t>
            </a:r>
          </a:p>
        </p:txBody>
      </p:sp>
      <p:sp>
        <p:nvSpPr>
          <p:cNvPr id="3" name="Content Placeholder 2"/>
          <p:cNvSpPr>
            <a:spLocks noGrp="1"/>
          </p:cNvSpPr>
          <p:nvPr>
            <p:ph idx="1"/>
          </p:nvPr>
        </p:nvSpPr>
        <p:spPr/>
        <p:txBody>
          <a:bodyPr>
            <a:normAutofit fontScale="92500"/>
          </a:bodyPr>
          <a:lstStyle/>
          <a:p>
            <a:r>
              <a:rPr lang="en-GB" dirty="0"/>
              <a:t>Homogeneous Poisson process (HPP)</a:t>
            </a:r>
          </a:p>
          <a:p>
            <a:r>
              <a:rPr lang="en-US" dirty="0"/>
              <a:t>Simplest theoretical model for a spatial point pattern (stationary; independence of points)</a:t>
            </a:r>
          </a:p>
          <a:p>
            <a:r>
              <a:rPr lang="en-US" dirty="0"/>
              <a:t>Events are distributed independently according to a uniform probability distribution over the region</a:t>
            </a:r>
          </a:p>
          <a:p>
            <a:r>
              <a:rPr lang="en-US" dirty="0"/>
              <a:t>Used as a benchmark for hypothesis testing – not useful if departure is obvious due to a priori heterogeneity (e.g. underlying population distribution)</a:t>
            </a:r>
          </a:p>
        </p:txBody>
      </p:sp>
    </p:spTree>
    <p:extLst>
      <p:ext uri="{BB962C8B-B14F-4D97-AF65-F5344CB8AC3E}">
        <p14:creationId xmlns:p14="http://schemas.microsoft.com/office/powerpoint/2010/main" val="3649813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 II</a:t>
            </a:r>
          </a:p>
        </p:txBody>
      </p:sp>
      <p:sp>
        <p:nvSpPr>
          <p:cNvPr id="3" name="Content Placeholder 2"/>
          <p:cNvSpPr>
            <a:spLocks noGrp="1"/>
          </p:cNvSpPr>
          <p:nvPr>
            <p:ph idx="1"/>
          </p:nvPr>
        </p:nvSpPr>
        <p:spPr>
          <a:xfrm>
            <a:off x="4953000" y="1981200"/>
            <a:ext cx="3962400" cy="4876800"/>
          </a:xfrm>
        </p:spPr>
        <p:txBody>
          <a:bodyPr>
            <a:normAutofit/>
          </a:bodyPr>
          <a:lstStyle/>
          <a:p>
            <a:r>
              <a:rPr lang="en-US" sz="2800" dirty="0"/>
              <a:t>Intensity of events is constant at all locations in the study area = homogenous</a:t>
            </a:r>
          </a:p>
          <a:p>
            <a:r>
              <a:rPr lang="en-US" sz="2800" dirty="0"/>
              <a:t>Realizations from the model can appear different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39" y="1371600"/>
            <a:ext cx="4587054" cy="4343400"/>
          </a:xfrm>
          <a:prstGeom prst="rect">
            <a:avLst/>
          </a:prstGeom>
        </p:spPr>
      </p:pic>
    </p:spTree>
    <p:extLst>
      <p:ext uri="{BB962C8B-B14F-4D97-AF65-F5344CB8AC3E}">
        <p14:creationId xmlns:p14="http://schemas.microsoft.com/office/powerpoint/2010/main" val="430852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HPP vs IPP</a:t>
            </a:r>
          </a:p>
        </p:txBody>
      </p:sp>
      <p:sp>
        <p:nvSpPr>
          <p:cNvPr id="3" name="Content Placeholder 2"/>
          <p:cNvSpPr>
            <a:spLocks noGrp="1"/>
          </p:cNvSpPr>
          <p:nvPr>
            <p:ph idx="1"/>
          </p:nvPr>
        </p:nvSpPr>
        <p:spPr/>
        <p:txBody>
          <a:bodyPr>
            <a:normAutofit fontScale="92500" lnSpcReduction="20000"/>
          </a:bodyPr>
          <a:lstStyle/>
          <a:p>
            <a:r>
              <a:rPr lang="en-US" dirty="0"/>
              <a:t>Assumption of stationary is restrictive– the intensity is almost never constant in the study area.  </a:t>
            </a:r>
          </a:p>
          <a:p>
            <a:pPr lvl="1"/>
            <a:r>
              <a:rPr lang="en-US" sz="2400" dirty="0"/>
              <a:t>We expect more cases in areas with more people at risk</a:t>
            </a:r>
          </a:p>
          <a:p>
            <a:pPr lvl="1"/>
            <a:r>
              <a:rPr lang="en-US" sz="2400" dirty="0"/>
              <a:t>Risk may vary in space with other covariates (</a:t>
            </a:r>
            <a:r>
              <a:rPr lang="en-US" sz="2400" dirty="0" err="1"/>
              <a:t>e.g</a:t>
            </a:r>
            <a:r>
              <a:rPr lang="en-US" sz="2400" dirty="0"/>
              <a:t> geographic variations in population size / the amount of rainfall at a location)</a:t>
            </a:r>
          </a:p>
          <a:p>
            <a:r>
              <a:rPr lang="en-US" dirty="0" err="1">
                <a:solidFill>
                  <a:srgbClr val="002060"/>
                </a:solidFill>
              </a:rPr>
              <a:t>Heterogenous</a:t>
            </a:r>
            <a:r>
              <a:rPr lang="en-US" dirty="0">
                <a:solidFill>
                  <a:srgbClr val="002060"/>
                </a:solidFill>
              </a:rPr>
              <a:t>/</a:t>
            </a:r>
            <a:r>
              <a:rPr lang="en-US" dirty="0" err="1">
                <a:solidFill>
                  <a:srgbClr val="002060"/>
                </a:solidFill>
              </a:rPr>
              <a:t>inhomogenous</a:t>
            </a:r>
            <a:r>
              <a:rPr lang="en-US" dirty="0">
                <a:solidFill>
                  <a:srgbClr val="002060"/>
                </a:solidFill>
              </a:rPr>
              <a:t> Poisson process </a:t>
            </a:r>
            <a:r>
              <a:rPr lang="en-US" dirty="0"/>
              <a:t>allows for spatially varying  first-order (mean) property of the process, where the intensity measure depends on other variables</a:t>
            </a:r>
          </a:p>
          <a:p>
            <a:r>
              <a:rPr lang="en-US" dirty="0"/>
              <a:t>Non-stationary</a:t>
            </a:r>
          </a:p>
          <a:p>
            <a:endParaRPr lang="en-US" dirty="0"/>
          </a:p>
        </p:txBody>
      </p:sp>
    </p:spTree>
    <p:extLst>
      <p:ext uri="{BB962C8B-B14F-4D97-AF65-F5344CB8AC3E}">
        <p14:creationId xmlns:p14="http://schemas.microsoft.com/office/powerpoint/2010/main" val="3469601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effects</a:t>
            </a:r>
          </a:p>
        </p:txBody>
      </p:sp>
      <p:sp>
        <p:nvSpPr>
          <p:cNvPr id="3" name="Content Placeholder 2"/>
          <p:cNvSpPr>
            <a:spLocks noGrp="1"/>
          </p:cNvSpPr>
          <p:nvPr>
            <p:ph idx="1"/>
          </p:nvPr>
        </p:nvSpPr>
        <p:spPr>
          <a:xfrm>
            <a:off x="457200" y="1600200"/>
            <a:ext cx="5562600" cy="4525963"/>
          </a:xfrm>
        </p:spPr>
        <p:txBody>
          <a:bodyPr>
            <a:normAutofit fontScale="85000" lnSpcReduction="20000"/>
          </a:bodyPr>
          <a:lstStyle/>
          <a:p>
            <a:r>
              <a:rPr lang="en-US" dirty="0"/>
              <a:t>Boundaries of edges of an area may be incompatible (arbitrary), unavailable (another country) or non-existent (next to an ocean)</a:t>
            </a:r>
          </a:p>
          <a:p>
            <a:r>
              <a:rPr lang="en-US" dirty="0"/>
              <a:t>Points or area-units near edges will have fewer neighbors, which will be problematic when calculating mean intensity or test statistics for clustering. </a:t>
            </a:r>
          </a:p>
          <a:p>
            <a:r>
              <a:rPr lang="en-US" dirty="0"/>
              <a:t>Corrections usually use a weighting system to give less weight to observations at the edge</a:t>
            </a:r>
          </a:p>
        </p:txBody>
      </p:sp>
      <p:sp>
        <p:nvSpPr>
          <p:cNvPr id="4" name="Freeform 3"/>
          <p:cNvSpPr/>
          <p:nvPr/>
        </p:nvSpPr>
        <p:spPr>
          <a:xfrm>
            <a:off x="6037943" y="1524000"/>
            <a:ext cx="2235200" cy="5109029"/>
          </a:xfrm>
          <a:custGeom>
            <a:avLst/>
            <a:gdLst>
              <a:gd name="connsiteX0" fmla="*/ 1016000 w 2235200"/>
              <a:gd name="connsiteY0" fmla="*/ 0 h 5109029"/>
              <a:gd name="connsiteX1" fmla="*/ 1886857 w 2235200"/>
              <a:gd name="connsiteY1" fmla="*/ 290286 h 5109029"/>
              <a:gd name="connsiteX2" fmla="*/ 2104571 w 2235200"/>
              <a:gd name="connsiteY2" fmla="*/ 957943 h 5109029"/>
              <a:gd name="connsiteX3" fmla="*/ 2119086 w 2235200"/>
              <a:gd name="connsiteY3" fmla="*/ 1625600 h 5109029"/>
              <a:gd name="connsiteX4" fmla="*/ 1494971 w 2235200"/>
              <a:gd name="connsiteY4" fmla="*/ 1886857 h 5109029"/>
              <a:gd name="connsiteX5" fmla="*/ 1915886 w 2235200"/>
              <a:gd name="connsiteY5" fmla="*/ 3193143 h 5109029"/>
              <a:gd name="connsiteX6" fmla="*/ 2235200 w 2235200"/>
              <a:gd name="connsiteY6" fmla="*/ 4151086 h 5109029"/>
              <a:gd name="connsiteX7" fmla="*/ 1843314 w 2235200"/>
              <a:gd name="connsiteY7" fmla="*/ 4630057 h 5109029"/>
              <a:gd name="connsiteX8" fmla="*/ 1698171 w 2235200"/>
              <a:gd name="connsiteY8" fmla="*/ 4876800 h 5109029"/>
              <a:gd name="connsiteX9" fmla="*/ 1596571 w 2235200"/>
              <a:gd name="connsiteY9" fmla="*/ 5109029 h 5109029"/>
              <a:gd name="connsiteX10" fmla="*/ 972457 w 2235200"/>
              <a:gd name="connsiteY10" fmla="*/ 4630057 h 5109029"/>
              <a:gd name="connsiteX11" fmla="*/ 377371 w 2235200"/>
              <a:gd name="connsiteY11" fmla="*/ 4238171 h 5109029"/>
              <a:gd name="connsiteX12" fmla="*/ 261257 w 2235200"/>
              <a:gd name="connsiteY12" fmla="*/ 3614057 h 5109029"/>
              <a:gd name="connsiteX13" fmla="*/ 0 w 2235200"/>
              <a:gd name="connsiteY13" fmla="*/ 2714171 h 5109029"/>
              <a:gd name="connsiteX14" fmla="*/ 43543 w 2235200"/>
              <a:gd name="connsiteY14" fmla="*/ 1059543 h 5109029"/>
              <a:gd name="connsiteX15" fmla="*/ 232228 w 2235200"/>
              <a:gd name="connsiteY15" fmla="*/ 174171 h 5109029"/>
              <a:gd name="connsiteX16" fmla="*/ 1016000 w 2235200"/>
              <a:gd name="connsiteY16" fmla="*/ 0 h 510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5200" h="5109029">
                <a:moveTo>
                  <a:pt x="1016000" y="0"/>
                </a:moveTo>
                <a:lnTo>
                  <a:pt x="1886857" y="290286"/>
                </a:lnTo>
                <a:lnTo>
                  <a:pt x="2104571" y="957943"/>
                </a:lnTo>
                <a:lnTo>
                  <a:pt x="2119086" y="1625600"/>
                </a:lnTo>
                <a:lnTo>
                  <a:pt x="1494971" y="1886857"/>
                </a:lnTo>
                <a:lnTo>
                  <a:pt x="1915886" y="3193143"/>
                </a:lnTo>
                <a:lnTo>
                  <a:pt x="2235200" y="4151086"/>
                </a:lnTo>
                <a:lnTo>
                  <a:pt x="1843314" y="4630057"/>
                </a:lnTo>
                <a:lnTo>
                  <a:pt x="1698171" y="4876800"/>
                </a:lnTo>
                <a:lnTo>
                  <a:pt x="1596571" y="5109029"/>
                </a:lnTo>
                <a:lnTo>
                  <a:pt x="972457" y="4630057"/>
                </a:lnTo>
                <a:lnTo>
                  <a:pt x="377371" y="4238171"/>
                </a:lnTo>
                <a:lnTo>
                  <a:pt x="261257" y="3614057"/>
                </a:lnTo>
                <a:lnTo>
                  <a:pt x="0" y="2714171"/>
                </a:lnTo>
                <a:lnTo>
                  <a:pt x="43543" y="1059543"/>
                </a:lnTo>
                <a:lnTo>
                  <a:pt x="232228" y="174171"/>
                </a:lnTo>
                <a:lnTo>
                  <a:pt x="1016000" y="0"/>
                </a:lnTo>
                <a:close/>
              </a:path>
            </a:pathLst>
          </a:cu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20000" y="1828800"/>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892143" y="2249715"/>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2496457"/>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81800" y="1981200"/>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05600" y="2895600"/>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49571" y="4096657"/>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28543" y="3849914"/>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91400" y="2289629"/>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505372" y="3352800"/>
            <a:ext cx="152400" cy="152400"/>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93315" y="1919514"/>
            <a:ext cx="152400" cy="152400"/>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334829" y="2819400"/>
            <a:ext cx="152400" cy="152400"/>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34629" y="264885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87029" y="3657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53200" y="2365829"/>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8629" y="1611086"/>
            <a:ext cx="152400" cy="152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581572" y="2648857"/>
            <a:ext cx="152400" cy="152400"/>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4029" y="2725057"/>
            <a:ext cx="152400" cy="152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968343" y="2971800"/>
            <a:ext cx="152400" cy="152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4" idx="1"/>
          </p:cNvCxnSpPr>
          <p:nvPr/>
        </p:nvCxnSpPr>
        <p:spPr>
          <a:xfrm flipV="1">
            <a:off x="7924800" y="0"/>
            <a:ext cx="732972" cy="181428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9"/>
          </p:cNvCxnSpPr>
          <p:nvPr/>
        </p:nvCxnSpPr>
        <p:spPr>
          <a:xfrm>
            <a:off x="7634514" y="6633029"/>
            <a:ext cx="150948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4" idx="11"/>
          </p:cNvCxnSpPr>
          <p:nvPr/>
        </p:nvCxnSpPr>
        <p:spPr>
          <a:xfrm flipH="1" flipV="1">
            <a:off x="6415314" y="5762171"/>
            <a:ext cx="134257" cy="10958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45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Global tests for spatial clustering using point (event) data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957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Ripley’s K function</a:t>
            </a:r>
          </a:p>
        </p:txBody>
      </p:sp>
      <p:sp>
        <p:nvSpPr>
          <p:cNvPr id="3" name="Content Placeholder 2"/>
          <p:cNvSpPr>
            <a:spLocks noGrp="1"/>
          </p:cNvSpPr>
          <p:nvPr>
            <p:ph idx="1"/>
          </p:nvPr>
        </p:nvSpPr>
        <p:spPr>
          <a:xfrm>
            <a:off x="457200" y="1600201"/>
            <a:ext cx="8229600" cy="3352800"/>
          </a:xfrm>
        </p:spPr>
        <p:txBody>
          <a:bodyPr>
            <a:noAutofit/>
          </a:bodyPr>
          <a:lstStyle/>
          <a:p>
            <a:r>
              <a:rPr lang="en-GB" sz="2400" dirty="0"/>
              <a:t>Second-order analysis: Identifies the distance at which clustering occurs, based on the expected number of events within a distance, without regard to shape of study area and assuming no 1</a:t>
            </a:r>
            <a:r>
              <a:rPr lang="en-GB" sz="2400" baseline="30000" dirty="0"/>
              <a:t>st</a:t>
            </a:r>
            <a:r>
              <a:rPr lang="en-GB" sz="2400" dirty="0"/>
              <a:t> order effects</a:t>
            </a:r>
          </a:p>
          <a:p>
            <a:endParaRPr lang="en-US" sz="2400" dirty="0"/>
          </a:p>
          <a:p>
            <a:endParaRPr lang="en-US" sz="2400" dirty="0"/>
          </a:p>
          <a:p>
            <a:r>
              <a:rPr lang="en-US" sz="2400" i="1" dirty="0"/>
              <a:t>lambda</a:t>
            </a:r>
            <a:r>
              <a:rPr lang="en-US" sz="2400" dirty="0"/>
              <a:t> is the average density (intensity) of points (expected number of points per unit area).</a:t>
            </a:r>
          </a:p>
          <a:p>
            <a:pPr lvl="1"/>
            <a:endParaRPr lang="en-US" sz="2000" dirty="0"/>
          </a:p>
        </p:txBody>
      </p:sp>
      <mc:AlternateContent xmlns:mc="http://schemas.openxmlformats.org/markup-compatibility/2006" xmlns:a14="http://schemas.microsoft.com/office/drawing/2010/main">
        <mc:Choice Requires="a14">
          <p:sp>
            <p:nvSpPr>
              <p:cNvPr id="4" name="TextBox 3"/>
              <p:cNvSpPr txBox="1"/>
              <p:nvPr/>
            </p:nvSpPr>
            <p:spPr>
              <a:xfrm>
                <a:off x="990600" y="3264650"/>
                <a:ext cx="6875536" cy="6185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𝐾</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h</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𝐸</m:t>
                          </m:r>
                          <m:r>
                            <a:rPr lang="en-US" b="0" i="1" smtClean="0">
                              <a:latin typeface="Cambria Math"/>
                            </a:rPr>
                            <m:t>[</m:t>
                          </m:r>
                          <m:r>
                            <m:rPr>
                              <m:sty m:val="p"/>
                            </m:rPr>
                            <a:rPr lang="en-US" b="0" i="0" smtClean="0">
                              <a:latin typeface="Cambria Math"/>
                            </a:rPr>
                            <m:t>number</m:t>
                          </m:r>
                          <m:r>
                            <a:rPr lang="en-US" b="0" i="0"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events</m:t>
                          </m:r>
                          <m:r>
                            <a:rPr lang="en-US" b="0" i="0" smtClean="0">
                              <a:latin typeface="Cambria Math"/>
                            </a:rPr>
                            <m:t> </m:t>
                          </m:r>
                          <m:r>
                            <m:rPr>
                              <m:sty m:val="p"/>
                            </m:rPr>
                            <a:rPr lang="en-US" b="0" i="0" smtClean="0">
                              <a:latin typeface="Cambria Math"/>
                            </a:rPr>
                            <m:t>within</m:t>
                          </m:r>
                          <m:r>
                            <a:rPr lang="en-US" b="0" i="0" smtClean="0">
                              <a:latin typeface="Cambria Math"/>
                            </a:rPr>
                            <m:t> </m:t>
                          </m:r>
                          <m:r>
                            <a:rPr lang="en-US" b="0" i="1" smtClean="0">
                              <a:latin typeface="Cambria Math"/>
                            </a:rPr>
                            <m:t>h</m:t>
                          </m:r>
                          <m:r>
                            <a:rPr lang="en-US" b="0" i="1"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a</m:t>
                          </m:r>
                          <m:r>
                            <a:rPr lang="en-US" b="0" i="1" smtClean="0">
                              <a:latin typeface="Cambria Math"/>
                            </a:rPr>
                            <m:t> </m:t>
                          </m:r>
                          <m:r>
                            <a:rPr lang="en-US" b="0" i="1" smtClean="0">
                              <a:latin typeface="Cambria Math"/>
                            </a:rPr>
                            <m:t>𝑟𝑎𝑛𝑑𝑜𝑚𝑙𝑦</m:t>
                          </m:r>
                          <m:r>
                            <a:rPr lang="en-US" b="0" i="1" smtClean="0">
                              <a:latin typeface="Cambria Math"/>
                            </a:rPr>
                            <m:t> </m:t>
                          </m:r>
                          <m:r>
                            <m:rPr>
                              <m:sty m:val="p"/>
                            </m:rPr>
                            <a:rPr lang="en-US" b="0" i="0" smtClean="0">
                              <a:latin typeface="Cambria Math"/>
                            </a:rPr>
                            <m:t>chosen</m:t>
                          </m:r>
                          <m:r>
                            <a:rPr lang="en-US" b="0" i="0" smtClean="0">
                              <a:latin typeface="Cambria Math"/>
                            </a:rPr>
                            <m:t> </m:t>
                          </m:r>
                          <m:r>
                            <m:rPr>
                              <m:sty m:val="p"/>
                            </m:rPr>
                            <a:rPr lang="en-US" b="0" i="0" smtClean="0">
                              <a:latin typeface="Cambria Math"/>
                            </a:rPr>
                            <m:t>event</m:t>
                          </m:r>
                          <m:r>
                            <a:rPr lang="en-US" b="0" i="1" smtClean="0">
                              <a:latin typeface="Cambria Math"/>
                            </a:rPr>
                            <m:t>]</m:t>
                          </m:r>
                        </m:num>
                        <m:den>
                          <m:r>
                            <m:rPr>
                              <m:sty m:val="p"/>
                            </m:rPr>
                            <a:rPr lang="el-GR" b="0" i="1" smtClean="0">
                              <a:latin typeface="Cambria Math"/>
                            </a:rPr>
                            <m:t>λ</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90600" y="3264650"/>
                <a:ext cx="6875536" cy="618567"/>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3541298" y="4844714"/>
            <a:ext cx="25146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03298" y="5225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71214" y="5530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84298" y="5149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03298" y="5225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03298" y="627246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3298" y="50733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3508" y="5987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3698" y="5225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22298" y="5606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31898" y="58353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0098" y="5149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217698" y="56067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65298" y="62163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751098" y="56949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08098" y="54543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74898" y="5911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45082" y="644810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074698" y="5149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03298" y="53781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50898" y="53019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455698" y="57591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69898" y="5911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03298" y="58353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67466" y="514951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60398" y="5073314"/>
            <a:ext cx="800100" cy="7239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331998" y="5606714"/>
            <a:ext cx="800100" cy="7239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828800" y="5247774"/>
            <a:ext cx="1981200" cy="1200329"/>
          </a:xfrm>
          <a:prstGeom prst="rect">
            <a:avLst/>
          </a:prstGeom>
          <a:noFill/>
        </p:spPr>
        <p:txBody>
          <a:bodyPr wrap="square" rtlCol="0">
            <a:spAutoFit/>
          </a:bodyPr>
          <a:lstStyle/>
          <a:p>
            <a:r>
              <a:rPr lang="el-GR" dirty="0"/>
              <a:t>Λ</a:t>
            </a:r>
            <a:r>
              <a:rPr lang="en-US" dirty="0"/>
              <a:t> = 23/4 = 5.75</a:t>
            </a:r>
          </a:p>
          <a:p>
            <a:endParaRPr lang="en-US" dirty="0"/>
          </a:p>
          <a:p>
            <a:endParaRPr lang="en-US" dirty="0"/>
          </a:p>
          <a:p>
            <a:endParaRPr lang="en-US" dirty="0"/>
          </a:p>
        </p:txBody>
      </p:sp>
      <p:cxnSp>
        <p:nvCxnSpPr>
          <p:cNvPr id="37" name="Straight Connector 36"/>
          <p:cNvCxnSpPr>
            <a:stCxn id="5" idx="0"/>
            <a:endCxn id="5" idx="2"/>
          </p:cNvCxnSpPr>
          <p:nvPr/>
        </p:nvCxnSpPr>
        <p:spPr>
          <a:xfrm>
            <a:off x="4798598" y="4844714"/>
            <a:ext cx="0" cy="190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 idx="1"/>
            <a:endCxn id="5" idx="3"/>
          </p:cNvCxnSpPr>
          <p:nvPr/>
        </p:nvCxnSpPr>
        <p:spPr>
          <a:xfrm>
            <a:off x="3541298" y="5797214"/>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855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328597" y="562048"/>
            <a:ext cx="8486804" cy="4892140"/>
            <a:chOff x="0" y="1733266"/>
            <a:chExt cx="9144000" cy="4572008"/>
          </a:xfrm>
        </p:grpSpPr>
        <p:cxnSp>
          <p:nvCxnSpPr>
            <p:cNvPr id="10" name="Elbow Connector 9"/>
            <p:cNvCxnSpPr/>
            <p:nvPr/>
          </p:nvCxnSpPr>
          <p:spPr>
            <a:xfrm>
              <a:off x="1643042" y="2643182"/>
              <a:ext cx="5857916" cy="3214710"/>
            </a:xfrm>
            <a:prstGeom prst="bentConnector3">
              <a:avLst>
                <a:gd name="adj1" fmla="val 1540"/>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897039" y="2306472"/>
              <a:ext cx="5677468" cy="3357349"/>
            </a:xfrm>
            <a:custGeom>
              <a:avLst/>
              <a:gdLst>
                <a:gd name="connsiteX0" fmla="*/ 0 w 5677468"/>
                <a:gd name="connsiteY0" fmla="*/ 3357349 h 3357349"/>
                <a:gd name="connsiteX1" fmla="*/ 873457 w 5677468"/>
                <a:gd name="connsiteY1" fmla="*/ 2088107 h 3357349"/>
                <a:gd name="connsiteX2" fmla="*/ 2511188 w 5677468"/>
                <a:gd name="connsiteY2" fmla="*/ 1678674 h 3357349"/>
                <a:gd name="connsiteX3" fmla="*/ 4176215 w 5677468"/>
                <a:gd name="connsiteY3" fmla="*/ 1392071 h 3357349"/>
                <a:gd name="connsiteX4" fmla="*/ 5349922 w 5677468"/>
                <a:gd name="connsiteY4" fmla="*/ 300250 h 3357349"/>
                <a:gd name="connsiteX5" fmla="*/ 5677468 w 5677468"/>
                <a:gd name="connsiteY5" fmla="*/ 0 h 335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7468" h="3357349">
                  <a:moveTo>
                    <a:pt x="0" y="3357349"/>
                  </a:moveTo>
                  <a:cubicBezTo>
                    <a:pt x="227463" y="2862617"/>
                    <a:pt x="454926" y="2367886"/>
                    <a:pt x="873457" y="2088107"/>
                  </a:cubicBezTo>
                  <a:cubicBezTo>
                    <a:pt x="1291988" y="1808328"/>
                    <a:pt x="1960728" y="1794680"/>
                    <a:pt x="2511188" y="1678674"/>
                  </a:cubicBezTo>
                  <a:cubicBezTo>
                    <a:pt x="3061648" y="1562668"/>
                    <a:pt x="3703093" y="1621808"/>
                    <a:pt x="4176215" y="1392071"/>
                  </a:cubicBezTo>
                  <a:cubicBezTo>
                    <a:pt x="4649337" y="1162334"/>
                    <a:pt x="5099713" y="532262"/>
                    <a:pt x="5349922" y="300250"/>
                  </a:cubicBezTo>
                  <a:cubicBezTo>
                    <a:pt x="5600131" y="68238"/>
                    <a:pt x="5638799" y="34119"/>
                    <a:pt x="5677468" y="0"/>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Freeform 17"/>
            <p:cNvSpPr/>
            <p:nvPr/>
          </p:nvSpPr>
          <p:spPr>
            <a:xfrm>
              <a:off x="1951630" y="1928883"/>
              <a:ext cx="6039135" cy="3721290"/>
            </a:xfrm>
            <a:custGeom>
              <a:avLst/>
              <a:gdLst>
                <a:gd name="connsiteX0" fmla="*/ 0 w 6039135"/>
                <a:gd name="connsiteY0" fmla="*/ 3721290 h 3721290"/>
                <a:gd name="connsiteX1" fmla="*/ 914400 w 6039135"/>
                <a:gd name="connsiteY1" fmla="*/ 3189027 h 3721290"/>
                <a:gd name="connsiteX2" fmla="*/ 1883391 w 6039135"/>
                <a:gd name="connsiteY2" fmla="*/ 2738651 h 3721290"/>
                <a:gd name="connsiteX3" fmla="*/ 2593074 w 6039135"/>
                <a:gd name="connsiteY3" fmla="*/ 2370162 h 3721290"/>
                <a:gd name="connsiteX4" fmla="*/ 3657600 w 6039135"/>
                <a:gd name="connsiteY4" fmla="*/ 1592239 h 3721290"/>
                <a:gd name="connsiteX5" fmla="*/ 4449170 w 6039135"/>
                <a:gd name="connsiteY5" fmla="*/ 1019033 h 3721290"/>
                <a:gd name="connsiteX6" fmla="*/ 5786651 w 6039135"/>
                <a:gd name="connsiteY6" fmla="*/ 159224 h 3721290"/>
                <a:gd name="connsiteX7" fmla="*/ 5964071 w 6039135"/>
                <a:gd name="connsiteY7" fmla="*/ 63690 h 372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9135" h="3721290">
                  <a:moveTo>
                    <a:pt x="0" y="3721290"/>
                  </a:moveTo>
                  <a:cubicBezTo>
                    <a:pt x="300251" y="3537045"/>
                    <a:pt x="600502" y="3352800"/>
                    <a:pt x="914400" y="3189027"/>
                  </a:cubicBezTo>
                  <a:cubicBezTo>
                    <a:pt x="1228298" y="3025254"/>
                    <a:pt x="1603612" y="2875128"/>
                    <a:pt x="1883391" y="2738651"/>
                  </a:cubicBezTo>
                  <a:cubicBezTo>
                    <a:pt x="2163170" y="2602174"/>
                    <a:pt x="2297373" y="2561231"/>
                    <a:pt x="2593074" y="2370162"/>
                  </a:cubicBezTo>
                  <a:cubicBezTo>
                    <a:pt x="2888775" y="2179093"/>
                    <a:pt x="3657600" y="1592239"/>
                    <a:pt x="3657600" y="1592239"/>
                  </a:cubicBezTo>
                  <a:cubicBezTo>
                    <a:pt x="3966949" y="1367051"/>
                    <a:pt x="4094328" y="1257869"/>
                    <a:pt x="4449170" y="1019033"/>
                  </a:cubicBezTo>
                  <a:cubicBezTo>
                    <a:pt x="4804012" y="780197"/>
                    <a:pt x="5534168" y="318448"/>
                    <a:pt x="5786651" y="159224"/>
                  </a:cubicBezTo>
                  <a:cubicBezTo>
                    <a:pt x="6039135" y="0"/>
                    <a:pt x="6001603" y="31845"/>
                    <a:pt x="5964071" y="63690"/>
                  </a:cubicBezTo>
                </a:path>
              </a:pathLst>
            </a:cu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Freeform 18"/>
            <p:cNvSpPr/>
            <p:nvPr/>
          </p:nvSpPr>
          <p:spPr>
            <a:xfrm>
              <a:off x="1857356" y="1733266"/>
              <a:ext cx="6003754" cy="3767436"/>
            </a:xfrm>
            <a:custGeom>
              <a:avLst/>
              <a:gdLst>
                <a:gd name="connsiteX0" fmla="*/ 0 w 5786650"/>
                <a:gd name="connsiteY0" fmla="*/ 3603009 h 3603009"/>
                <a:gd name="connsiteX1" fmla="*/ 928047 w 5786650"/>
                <a:gd name="connsiteY1" fmla="*/ 3002507 h 3603009"/>
                <a:gd name="connsiteX2" fmla="*/ 1569492 w 5786650"/>
                <a:gd name="connsiteY2" fmla="*/ 2674961 h 3603009"/>
                <a:gd name="connsiteX3" fmla="*/ 2251880 w 5786650"/>
                <a:gd name="connsiteY3" fmla="*/ 2497540 h 3603009"/>
                <a:gd name="connsiteX4" fmla="*/ 2729552 w 5786650"/>
                <a:gd name="connsiteY4" fmla="*/ 2224585 h 3603009"/>
                <a:gd name="connsiteX5" fmla="*/ 3152633 w 5786650"/>
                <a:gd name="connsiteY5" fmla="*/ 1760561 h 3603009"/>
                <a:gd name="connsiteX6" fmla="*/ 3753134 w 5786650"/>
                <a:gd name="connsiteY6" fmla="*/ 1282889 h 3603009"/>
                <a:gd name="connsiteX7" fmla="*/ 4148919 w 5786650"/>
                <a:gd name="connsiteY7" fmla="*/ 1009934 h 3603009"/>
                <a:gd name="connsiteX8" fmla="*/ 4899546 w 5786650"/>
                <a:gd name="connsiteY8" fmla="*/ 477671 h 3603009"/>
                <a:gd name="connsiteX9" fmla="*/ 5445456 w 5786650"/>
                <a:gd name="connsiteY9" fmla="*/ 177421 h 3603009"/>
                <a:gd name="connsiteX10" fmla="*/ 5786650 w 5786650"/>
                <a:gd name="connsiteY10" fmla="*/ 0 h 360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86650" h="3603009">
                  <a:moveTo>
                    <a:pt x="0" y="3603009"/>
                  </a:moveTo>
                  <a:cubicBezTo>
                    <a:pt x="333232" y="3380095"/>
                    <a:pt x="666465" y="3157182"/>
                    <a:pt x="928047" y="3002507"/>
                  </a:cubicBezTo>
                  <a:cubicBezTo>
                    <a:pt x="1189629" y="2847832"/>
                    <a:pt x="1348853" y="2759122"/>
                    <a:pt x="1569492" y="2674961"/>
                  </a:cubicBezTo>
                  <a:cubicBezTo>
                    <a:pt x="1790131" y="2590800"/>
                    <a:pt x="2058537" y="2572603"/>
                    <a:pt x="2251880" y="2497540"/>
                  </a:cubicBezTo>
                  <a:cubicBezTo>
                    <a:pt x="2445223" y="2422477"/>
                    <a:pt x="2579427" y="2347415"/>
                    <a:pt x="2729552" y="2224585"/>
                  </a:cubicBezTo>
                  <a:cubicBezTo>
                    <a:pt x="2879677" y="2101755"/>
                    <a:pt x="2982036" y="1917510"/>
                    <a:pt x="3152633" y="1760561"/>
                  </a:cubicBezTo>
                  <a:cubicBezTo>
                    <a:pt x="3323230" y="1603612"/>
                    <a:pt x="3587086" y="1407994"/>
                    <a:pt x="3753134" y="1282889"/>
                  </a:cubicBezTo>
                  <a:cubicBezTo>
                    <a:pt x="3919182" y="1157785"/>
                    <a:pt x="4148919" y="1009934"/>
                    <a:pt x="4148919" y="1009934"/>
                  </a:cubicBezTo>
                  <a:cubicBezTo>
                    <a:pt x="4339988" y="875731"/>
                    <a:pt x="4683457" y="616423"/>
                    <a:pt x="4899546" y="477671"/>
                  </a:cubicBezTo>
                  <a:cubicBezTo>
                    <a:pt x="5115636" y="338919"/>
                    <a:pt x="5297605" y="257033"/>
                    <a:pt x="5445456" y="177421"/>
                  </a:cubicBezTo>
                  <a:cubicBezTo>
                    <a:pt x="5593307" y="97809"/>
                    <a:pt x="5689978" y="48904"/>
                    <a:pt x="5786650" y="0"/>
                  </a:cubicBezTo>
                </a:path>
              </a:pathLst>
            </a:cu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Freeform 19"/>
            <p:cNvSpPr/>
            <p:nvPr/>
          </p:nvSpPr>
          <p:spPr>
            <a:xfrm>
              <a:off x="2143108" y="2143116"/>
              <a:ext cx="6003754" cy="3714776"/>
            </a:xfrm>
            <a:custGeom>
              <a:avLst/>
              <a:gdLst>
                <a:gd name="connsiteX0" fmla="*/ 0 w 5786650"/>
                <a:gd name="connsiteY0" fmla="*/ 3603009 h 3603009"/>
                <a:gd name="connsiteX1" fmla="*/ 928047 w 5786650"/>
                <a:gd name="connsiteY1" fmla="*/ 3002507 h 3603009"/>
                <a:gd name="connsiteX2" fmla="*/ 1569492 w 5786650"/>
                <a:gd name="connsiteY2" fmla="*/ 2674961 h 3603009"/>
                <a:gd name="connsiteX3" fmla="*/ 2251880 w 5786650"/>
                <a:gd name="connsiteY3" fmla="*/ 2497540 h 3603009"/>
                <a:gd name="connsiteX4" fmla="*/ 2729552 w 5786650"/>
                <a:gd name="connsiteY4" fmla="*/ 2224585 h 3603009"/>
                <a:gd name="connsiteX5" fmla="*/ 3152633 w 5786650"/>
                <a:gd name="connsiteY5" fmla="*/ 1760561 h 3603009"/>
                <a:gd name="connsiteX6" fmla="*/ 3753134 w 5786650"/>
                <a:gd name="connsiteY6" fmla="*/ 1282889 h 3603009"/>
                <a:gd name="connsiteX7" fmla="*/ 4148919 w 5786650"/>
                <a:gd name="connsiteY7" fmla="*/ 1009934 h 3603009"/>
                <a:gd name="connsiteX8" fmla="*/ 4899546 w 5786650"/>
                <a:gd name="connsiteY8" fmla="*/ 477671 h 3603009"/>
                <a:gd name="connsiteX9" fmla="*/ 5445456 w 5786650"/>
                <a:gd name="connsiteY9" fmla="*/ 177421 h 3603009"/>
                <a:gd name="connsiteX10" fmla="*/ 5786650 w 5786650"/>
                <a:gd name="connsiteY10" fmla="*/ 0 h 360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86650" h="3603009">
                  <a:moveTo>
                    <a:pt x="0" y="3603009"/>
                  </a:moveTo>
                  <a:cubicBezTo>
                    <a:pt x="333232" y="3380095"/>
                    <a:pt x="666465" y="3157182"/>
                    <a:pt x="928047" y="3002507"/>
                  </a:cubicBezTo>
                  <a:cubicBezTo>
                    <a:pt x="1189629" y="2847832"/>
                    <a:pt x="1348853" y="2759122"/>
                    <a:pt x="1569492" y="2674961"/>
                  </a:cubicBezTo>
                  <a:cubicBezTo>
                    <a:pt x="1790131" y="2590800"/>
                    <a:pt x="2058537" y="2572603"/>
                    <a:pt x="2251880" y="2497540"/>
                  </a:cubicBezTo>
                  <a:cubicBezTo>
                    <a:pt x="2445223" y="2422477"/>
                    <a:pt x="2579427" y="2347415"/>
                    <a:pt x="2729552" y="2224585"/>
                  </a:cubicBezTo>
                  <a:cubicBezTo>
                    <a:pt x="2879677" y="2101755"/>
                    <a:pt x="2982036" y="1917510"/>
                    <a:pt x="3152633" y="1760561"/>
                  </a:cubicBezTo>
                  <a:cubicBezTo>
                    <a:pt x="3323230" y="1603612"/>
                    <a:pt x="3587086" y="1407994"/>
                    <a:pt x="3753134" y="1282889"/>
                  </a:cubicBezTo>
                  <a:cubicBezTo>
                    <a:pt x="3919182" y="1157785"/>
                    <a:pt x="4148919" y="1009934"/>
                    <a:pt x="4148919" y="1009934"/>
                  </a:cubicBezTo>
                  <a:cubicBezTo>
                    <a:pt x="4339988" y="875731"/>
                    <a:pt x="4683457" y="616423"/>
                    <a:pt x="4899546" y="477671"/>
                  </a:cubicBezTo>
                  <a:cubicBezTo>
                    <a:pt x="5115636" y="338919"/>
                    <a:pt x="5297605" y="257033"/>
                    <a:pt x="5445456" y="177421"/>
                  </a:cubicBezTo>
                  <a:cubicBezTo>
                    <a:pt x="5593307" y="97809"/>
                    <a:pt x="5689978" y="48904"/>
                    <a:pt x="5786650" y="0"/>
                  </a:cubicBezTo>
                </a:path>
              </a:pathLst>
            </a:cu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9" name="Group 28"/>
            <p:cNvGrpSpPr/>
            <p:nvPr/>
          </p:nvGrpSpPr>
          <p:grpSpPr>
            <a:xfrm>
              <a:off x="1928795" y="2320120"/>
              <a:ext cx="4214840" cy="1032802"/>
              <a:chOff x="2285984" y="2320119"/>
              <a:chExt cx="4444739" cy="1089136"/>
            </a:xfrm>
          </p:grpSpPr>
          <p:cxnSp>
            <p:nvCxnSpPr>
              <p:cNvPr id="22" name="Straight Connector 21"/>
              <p:cNvCxnSpPr/>
              <p:nvPr/>
            </p:nvCxnSpPr>
            <p:spPr>
              <a:xfrm>
                <a:off x="2285984" y="2500306"/>
                <a:ext cx="1000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85984" y="2786058"/>
                <a:ext cx="100013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85984" y="3071810"/>
                <a:ext cx="1000132" cy="0"/>
              </a:xfrm>
              <a:prstGeom prst="line">
                <a:avLst/>
              </a:pr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79097" y="2320119"/>
                <a:ext cx="2500330" cy="324565"/>
              </a:xfrm>
              <a:prstGeom prst="rect">
                <a:avLst/>
              </a:prstGeom>
              <a:noFill/>
            </p:spPr>
            <p:txBody>
              <a:bodyPr wrap="square" rtlCol="0">
                <a:spAutoFit/>
              </a:bodyPr>
              <a:lstStyle/>
              <a:p>
                <a:r>
                  <a:rPr lang="en-GB" sz="1400" b="1" dirty="0"/>
                  <a:t>Observed spatial pattern</a:t>
                </a:r>
              </a:p>
            </p:txBody>
          </p:sp>
          <p:sp>
            <p:nvSpPr>
              <p:cNvPr id="27" name="TextBox 26"/>
              <p:cNvSpPr txBox="1"/>
              <p:nvPr/>
            </p:nvSpPr>
            <p:spPr>
              <a:xfrm>
                <a:off x="3379095" y="2604866"/>
                <a:ext cx="3351628" cy="324565"/>
              </a:xfrm>
              <a:prstGeom prst="rect">
                <a:avLst/>
              </a:prstGeom>
              <a:noFill/>
            </p:spPr>
            <p:txBody>
              <a:bodyPr wrap="square" rtlCol="0">
                <a:spAutoFit/>
              </a:bodyPr>
              <a:lstStyle/>
              <a:p>
                <a:r>
                  <a:rPr lang="en-GB" sz="1400" b="1" dirty="0"/>
                  <a:t>Expected random spatial pattern</a:t>
                </a:r>
              </a:p>
            </p:txBody>
          </p:sp>
          <p:sp>
            <p:nvSpPr>
              <p:cNvPr id="28" name="TextBox 27"/>
              <p:cNvSpPr txBox="1"/>
              <p:nvPr/>
            </p:nvSpPr>
            <p:spPr>
              <a:xfrm>
                <a:off x="3379097" y="2857496"/>
                <a:ext cx="2748950" cy="551759"/>
              </a:xfrm>
              <a:prstGeom prst="rect">
                <a:avLst/>
              </a:prstGeom>
              <a:noFill/>
            </p:spPr>
            <p:txBody>
              <a:bodyPr wrap="square" rtlCol="0">
                <a:spAutoFit/>
              </a:bodyPr>
              <a:lstStyle/>
              <a:p>
                <a:r>
                  <a:rPr lang="en-GB" sz="1400" b="1" dirty="0"/>
                  <a:t>Lower &amp; upper confidence envelopes</a:t>
                </a:r>
              </a:p>
            </p:txBody>
          </p:sp>
        </p:grpSp>
        <p:sp>
          <p:nvSpPr>
            <p:cNvPr id="31" name="Freeform 30"/>
            <p:cNvSpPr/>
            <p:nvPr/>
          </p:nvSpPr>
          <p:spPr>
            <a:xfrm>
              <a:off x="2115403" y="3930555"/>
              <a:ext cx="2729552" cy="1337481"/>
            </a:xfrm>
            <a:custGeom>
              <a:avLst/>
              <a:gdLst>
                <a:gd name="connsiteX0" fmla="*/ 0 w 2729552"/>
                <a:gd name="connsiteY0" fmla="*/ 1337481 h 1337481"/>
                <a:gd name="connsiteX1" fmla="*/ 0 w 2729552"/>
                <a:gd name="connsiteY1" fmla="*/ 1337481 h 1337481"/>
                <a:gd name="connsiteX2" fmla="*/ 300251 w 2729552"/>
                <a:gd name="connsiteY2" fmla="*/ 1132764 h 1337481"/>
                <a:gd name="connsiteX3" fmla="*/ 614149 w 2729552"/>
                <a:gd name="connsiteY3" fmla="*/ 955344 h 1337481"/>
                <a:gd name="connsiteX4" fmla="*/ 1064525 w 2729552"/>
                <a:gd name="connsiteY4" fmla="*/ 709684 h 1337481"/>
                <a:gd name="connsiteX5" fmla="*/ 1378424 w 2729552"/>
                <a:gd name="connsiteY5" fmla="*/ 573206 h 1337481"/>
                <a:gd name="connsiteX6" fmla="*/ 1733266 w 2729552"/>
                <a:gd name="connsiteY6" fmla="*/ 477672 h 1337481"/>
                <a:gd name="connsiteX7" fmla="*/ 2019869 w 2729552"/>
                <a:gd name="connsiteY7" fmla="*/ 395785 h 1337481"/>
                <a:gd name="connsiteX8" fmla="*/ 2402006 w 2729552"/>
                <a:gd name="connsiteY8" fmla="*/ 232012 h 1337481"/>
                <a:gd name="connsiteX9" fmla="*/ 2620370 w 2729552"/>
                <a:gd name="connsiteY9" fmla="*/ 122830 h 1337481"/>
                <a:gd name="connsiteX10" fmla="*/ 2620370 w 2729552"/>
                <a:gd name="connsiteY10" fmla="*/ 122830 h 1337481"/>
                <a:gd name="connsiteX11" fmla="*/ 2729552 w 2729552"/>
                <a:gd name="connsiteY11" fmla="*/ 0 h 1337481"/>
                <a:gd name="connsiteX12" fmla="*/ 2320119 w 2729552"/>
                <a:gd name="connsiteY12" fmla="*/ 68239 h 1337481"/>
                <a:gd name="connsiteX13" fmla="*/ 1897039 w 2729552"/>
                <a:gd name="connsiteY13" fmla="*/ 177421 h 1337481"/>
                <a:gd name="connsiteX14" fmla="*/ 1460310 w 2729552"/>
                <a:gd name="connsiteY14" fmla="*/ 232012 h 1337481"/>
                <a:gd name="connsiteX15" fmla="*/ 1091821 w 2729552"/>
                <a:gd name="connsiteY15" fmla="*/ 313899 h 1337481"/>
                <a:gd name="connsiteX16" fmla="*/ 709684 w 2729552"/>
                <a:gd name="connsiteY16" fmla="*/ 477672 h 1337481"/>
                <a:gd name="connsiteX17" fmla="*/ 491319 w 2729552"/>
                <a:gd name="connsiteY17" fmla="*/ 655093 h 1337481"/>
                <a:gd name="connsiteX18" fmla="*/ 286603 w 2729552"/>
                <a:gd name="connsiteY18" fmla="*/ 914400 h 1337481"/>
                <a:gd name="connsiteX19" fmla="*/ 95534 w 2729552"/>
                <a:gd name="connsiteY19" fmla="*/ 1132764 h 1337481"/>
                <a:gd name="connsiteX20" fmla="*/ 0 w 2729552"/>
                <a:gd name="connsiteY20" fmla="*/ 1337481 h 133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29552" h="1337481">
                  <a:moveTo>
                    <a:pt x="0" y="1337481"/>
                  </a:moveTo>
                  <a:lnTo>
                    <a:pt x="0" y="1337481"/>
                  </a:lnTo>
                  <a:lnTo>
                    <a:pt x="300251" y="1132764"/>
                  </a:lnTo>
                  <a:lnTo>
                    <a:pt x="614149" y="955344"/>
                  </a:lnTo>
                  <a:lnTo>
                    <a:pt x="1064525" y="709684"/>
                  </a:lnTo>
                  <a:lnTo>
                    <a:pt x="1378424" y="573206"/>
                  </a:lnTo>
                  <a:lnTo>
                    <a:pt x="1733266" y="477672"/>
                  </a:lnTo>
                  <a:lnTo>
                    <a:pt x="2019869" y="395785"/>
                  </a:lnTo>
                  <a:lnTo>
                    <a:pt x="2402006" y="232012"/>
                  </a:lnTo>
                  <a:lnTo>
                    <a:pt x="2620370" y="122830"/>
                  </a:lnTo>
                  <a:lnTo>
                    <a:pt x="2620370" y="122830"/>
                  </a:lnTo>
                  <a:lnTo>
                    <a:pt x="2729552" y="0"/>
                  </a:lnTo>
                  <a:lnTo>
                    <a:pt x="2320119" y="68239"/>
                  </a:lnTo>
                  <a:lnTo>
                    <a:pt x="1897039" y="177421"/>
                  </a:lnTo>
                  <a:lnTo>
                    <a:pt x="1460310" y="232012"/>
                  </a:lnTo>
                  <a:lnTo>
                    <a:pt x="1091821" y="313899"/>
                  </a:lnTo>
                  <a:lnTo>
                    <a:pt x="709684" y="477672"/>
                  </a:lnTo>
                  <a:lnTo>
                    <a:pt x="491319" y="655093"/>
                  </a:lnTo>
                  <a:lnTo>
                    <a:pt x="286603" y="914400"/>
                  </a:lnTo>
                  <a:lnTo>
                    <a:pt x="95534" y="1132764"/>
                  </a:lnTo>
                  <a:lnTo>
                    <a:pt x="0" y="1337481"/>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eform 31"/>
            <p:cNvSpPr/>
            <p:nvPr/>
          </p:nvSpPr>
          <p:spPr>
            <a:xfrm>
              <a:off x="5636525" y="2797791"/>
              <a:ext cx="1392072" cy="996287"/>
            </a:xfrm>
            <a:custGeom>
              <a:avLst/>
              <a:gdLst>
                <a:gd name="connsiteX0" fmla="*/ 0 w 1392072"/>
                <a:gd name="connsiteY0" fmla="*/ 996287 h 996287"/>
                <a:gd name="connsiteX1" fmla="*/ 245660 w 1392072"/>
                <a:gd name="connsiteY1" fmla="*/ 832513 h 996287"/>
                <a:gd name="connsiteX2" fmla="*/ 586854 w 1392072"/>
                <a:gd name="connsiteY2" fmla="*/ 573206 h 996287"/>
                <a:gd name="connsiteX3" fmla="*/ 914400 w 1392072"/>
                <a:gd name="connsiteY3" fmla="*/ 354842 h 996287"/>
                <a:gd name="connsiteX4" fmla="*/ 1187356 w 1392072"/>
                <a:gd name="connsiteY4" fmla="*/ 150125 h 996287"/>
                <a:gd name="connsiteX5" fmla="*/ 1392072 w 1392072"/>
                <a:gd name="connsiteY5" fmla="*/ 0 h 996287"/>
                <a:gd name="connsiteX6" fmla="*/ 1173708 w 1392072"/>
                <a:gd name="connsiteY6" fmla="*/ 272955 h 996287"/>
                <a:gd name="connsiteX7" fmla="*/ 873457 w 1392072"/>
                <a:gd name="connsiteY7" fmla="*/ 559558 h 996287"/>
                <a:gd name="connsiteX8" fmla="*/ 614150 w 1392072"/>
                <a:gd name="connsiteY8" fmla="*/ 777922 h 996287"/>
                <a:gd name="connsiteX9" fmla="*/ 300251 w 1392072"/>
                <a:gd name="connsiteY9" fmla="*/ 955343 h 996287"/>
                <a:gd name="connsiteX10" fmla="*/ 109182 w 1392072"/>
                <a:gd name="connsiteY10" fmla="*/ 982639 h 996287"/>
                <a:gd name="connsiteX11" fmla="*/ 0 w 1392072"/>
                <a:gd name="connsiteY11" fmla="*/ 996287 h 99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2072" h="996287">
                  <a:moveTo>
                    <a:pt x="0" y="996287"/>
                  </a:moveTo>
                  <a:lnTo>
                    <a:pt x="245660" y="832513"/>
                  </a:lnTo>
                  <a:lnTo>
                    <a:pt x="586854" y="573206"/>
                  </a:lnTo>
                  <a:lnTo>
                    <a:pt x="914400" y="354842"/>
                  </a:lnTo>
                  <a:lnTo>
                    <a:pt x="1187356" y="150125"/>
                  </a:lnTo>
                  <a:lnTo>
                    <a:pt x="1392072" y="0"/>
                  </a:lnTo>
                  <a:lnTo>
                    <a:pt x="1173708" y="272955"/>
                  </a:lnTo>
                  <a:lnTo>
                    <a:pt x="873457" y="559558"/>
                  </a:lnTo>
                  <a:lnTo>
                    <a:pt x="614150" y="777922"/>
                  </a:lnTo>
                  <a:lnTo>
                    <a:pt x="300251" y="955343"/>
                  </a:lnTo>
                  <a:lnTo>
                    <a:pt x="109182" y="982639"/>
                  </a:lnTo>
                  <a:lnTo>
                    <a:pt x="0" y="996287"/>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0" y="4519348"/>
              <a:ext cx="1500230" cy="1236836"/>
            </a:xfrm>
            <a:prstGeom prst="rect">
              <a:avLst/>
            </a:prstGeom>
            <a:noFill/>
          </p:spPr>
          <p:txBody>
            <a:bodyPr wrap="square" rtlCol="0">
              <a:spAutoFit/>
            </a:bodyPr>
            <a:lstStyle/>
            <a:p>
              <a:r>
                <a:rPr lang="en-GB" sz="2000" dirty="0"/>
                <a:t>Significant clustering at </a:t>
              </a:r>
              <a:r>
                <a:rPr lang="en-GB" sz="2000" b="1" dirty="0"/>
                <a:t>smaller </a:t>
              </a:r>
              <a:r>
                <a:rPr lang="en-GB" sz="2000" dirty="0"/>
                <a:t>distances</a:t>
              </a:r>
            </a:p>
          </p:txBody>
        </p:sp>
        <p:sp>
          <p:nvSpPr>
            <p:cNvPr id="34" name="TextBox 33"/>
            <p:cNvSpPr txBox="1"/>
            <p:nvPr/>
          </p:nvSpPr>
          <p:spPr>
            <a:xfrm>
              <a:off x="7429488" y="3357562"/>
              <a:ext cx="1714512" cy="1323439"/>
            </a:xfrm>
            <a:prstGeom prst="rect">
              <a:avLst/>
            </a:prstGeom>
            <a:noFill/>
          </p:spPr>
          <p:txBody>
            <a:bodyPr wrap="square" rtlCol="0">
              <a:spAutoFit/>
            </a:bodyPr>
            <a:lstStyle/>
            <a:p>
              <a:r>
                <a:rPr lang="en-GB" sz="2000" dirty="0"/>
                <a:t>Significant dispersion at </a:t>
              </a:r>
              <a:r>
                <a:rPr lang="en-GB" sz="2000" b="1" dirty="0"/>
                <a:t>larger </a:t>
              </a:r>
              <a:r>
                <a:rPr lang="en-GB" sz="2000" dirty="0"/>
                <a:t>distances</a:t>
              </a:r>
            </a:p>
          </p:txBody>
        </p:sp>
        <p:cxnSp>
          <p:nvCxnSpPr>
            <p:cNvPr id="37" name="Straight Arrow Connector 36"/>
            <p:cNvCxnSpPr>
              <a:stCxn id="33" idx="3"/>
            </p:cNvCxnSpPr>
            <p:nvPr/>
          </p:nvCxnSpPr>
          <p:spPr>
            <a:xfrm flipV="1">
              <a:off x="1500230" y="4805101"/>
              <a:ext cx="1071506" cy="3326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1"/>
            </p:cNvCxnSpPr>
            <p:nvPr/>
          </p:nvCxnSpPr>
          <p:spPr>
            <a:xfrm flipH="1" flipV="1">
              <a:off x="6143636" y="3500438"/>
              <a:ext cx="1285852" cy="5188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43372" y="5905164"/>
              <a:ext cx="1714512" cy="400110"/>
            </a:xfrm>
            <a:prstGeom prst="rect">
              <a:avLst/>
            </a:prstGeom>
            <a:noFill/>
          </p:spPr>
          <p:txBody>
            <a:bodyPr wrap="square" rtlCol="0">
              <a:spAutoFit/>
            </a:bodyPr>
            <a:lstStyle/>
            <a:p>
              <a:r>
                <a:rPr lang="en-GB" sz="2000" b="1" dirty="0"/>
                <a:t>Distance</a:t>
              </a:r>
            </a:p>
          </p:txBody>
        </p:sp>
        <p:sp>
          <p:nvSpPr>
            <p:cNvPr id="46" name="TextBox 45"/>
            <p:cNvSpPr txBox="1"/>
            <p:nvPr/>
          </p:nvSpPr>
          <p:spPr>
            <a:xfrm rot="16200000">
              <a:off x="628651" y="3390599"/>
              <a:ext cx="1714512" cy="400110"/>
            </a:xfrm>
            <a:prstGeom prst="rect">
              <a:avLst/>
            </a:prstGeom>
            <a:noFill/>
          </p:spPr>
          <p:txBody>
            <a:bodyPr wrap="square" rtlCol="0">
              <a:spAutoFit/>
            </a:bodyPr>
            <a:lstStyle/>
            <a:p>
              <a:r>
                <a:rPr lang="en-GB" sz="2000" b="1" dirty="0"/>
                <a:t>K-function</a:t>
              </a:r>
            </a:p>
          </p:txBody>
        </p:sp>
      </p:grpSp>
      <p:sp>
        <p:nvSpPr>
          <p:cNvPr id="25" name="TextBox 24"/>
          <p:cNvSpPr txBox="1"/>
          <p:nvPr/>
        </p:nvSpPr>
        <p:spPr>
          <a:xfrm>
            <a:off x="0" y="5699622"/>
            <a:ext cx="9143999" cy="1200329"/>
          </a:xfrm>
          <a:prstGeom prst="rect">
            <a:avLst/>
          </a:prstGeom>
          <a:noFill/>
        </p:spPr>
        <p:txBody>
          <a:bodyPr wrap="square" rtlCol="0">
            <a:spAutoFit/>
          </a:bodyPr>
          <a:lstStyle/>
          <a:p>
            <a:r>
              <a:rPr lang="en-GB" dirty="0"/>
              <a:t>When observed K value is larger than the expected K value for a particular distance, the distribution is more clustered than a random distribution at that distance. When the observed K value is smaller than the expected K, the distribution is more dispersed than a random distribution at that distance. Statistical significance indicated by envelopes</a:t>
            </a:r>
          </a:p>
        </p:txBody>
      </p:sp>
    </p:spTree>
    <p:extLst>
      <p:ext uri="{BB962C8B-B14F-4D97-AF65-F5344CB8AC3E}">
        <p14:creationId xmlns:p14="http://schemas.microsoft.com/office/powerpoint/2010/main" val="31083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define clustering</a:t>
            </a:r>
          </a:p>
        </p:txBody>
      </p:sp>
      <p:sp>
        <p:nvSpPr>
          <p:cNvPr id="3" name="Content Placeholder 2"/>
          <p:cNvSpPr>
            <a:spLocks noGrp="1"/>
          </p:cNvSpPr>
          <p:nvPr>
            <p:ph idx="1"/>
          </p:nvPr>
        </p:nvSpPr>
        <p:spPr/>
        <p:txBody>
          <a:bodyPr/>
          <a:lstStyle/>
          <a:p>
            <a:r>
              <a:rPr lang="en-US" dirty="0"/>
              <a:t>Global vs local clustering methods</a:t>
            </a:r>
          </a:p>
          <a:p>
            <a:pPr lvl="1"/>
            <a:r>
              <a:rPr lang="en-US" dirty="0"/>
              <a:t>i.e. </a:t>
            </a:r>
            <a:r>
              <a:rPr lang="en-US" i="1" dirty="0"/>
              <a:t>clustering </a:t>
            </a:r>
            <a:r>
              <a:rPr lang="en-US" dirty="0"/>
              <a:t>vs</a:t>
            </a:r>
            <a:r>
              <a:rPr lang="en-US" i="1" dirty="0"/>
              <a:t> cluster detection</a:t>
            </a:r>
            <a:endParaRPr lang="en-US" dirty="0"/>
          </a:p>
          <a:p>
            <a:r>
              <a:rPr lang="en-US" dirty="0"/>
              <a:t>Raw vs residual</a:t>
            </a:r>
          </a:p>
          <a:p>
            <a:pPr lvl="1"/>
            <a:r>
              <a:rPr lang="en-US" dirty="0"/>
              <a:t>i.e. corrected for known risk factors </a:t>
            </a:r>
          </a:p>
          <a:p>
            <a:r>
              <a:rPr lang="en-US" dirty="0"/>
              <a:t>Scale</a:t>
            </a:r>
          </a:p>
          <a:p>
            <a:pPr lvl="1"/>
            <a:r>
              <a:rPr lang="en-US" dirty="0"/>
              <a:t>Clustering likely to happen over multiple scales</a:t>
            </a:r>
          </a:p>
          <a:p>
            <a:pPr lvl="1"/>
            <a:r>
              <a:rPr lang="en-US" dirty="0"/>
              <a:t>Clustering over larger spatial scales (and these tests of association) may mask more local clusters</a:t>
            </a:r>
          </a:p>
          <a:p>
            <a:endParaRPr lang="en-US" dirty="0"/>
          </a:p>
        </p:txBody>
      </p:sp>
    </p:spTree>
    <p:extLst>
      <p:ext uri="{BB962C8B-B14F-4D97-AF65-F5344CB8AC3E}">
        <p14:creationId xmlns:p14="http://schemas.microsoft.com/office/powerpoint/2010/main" val="142332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a:bodyPr>
          <a:lstStyle/>
          <a:p>
            <a:r>
              <a:rPr lang="en-US" dirty="0"/>
              <a:t>Assumes stationary process</a:t>
            </a:r>
          </a:p>
          <a:p>
            <a:r>
              <a:rPr lang="en-US" dirty="0"/>
              <a:t>K-function just for cases may not be useful due to variations in the spatial distribution of the population at risk</a:t>
            </a:r>
          </a:p>
        </p:txBody>
      </p:sp>
    </p:spTree>
    <p:extLst>
      <p:ext uri="{BB962C8B-B14F-4D97-AF65-F5344CB8AC3E}">
        <p14:creationId xmlns:p14="http://schemas.microsoft.com/office/powerpoint/2010/main" val="2017819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K-functions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Assess clustering of the cases compared to the controls</a:t>
                </a:r>
              </a:p>
              <a:p>
                <a:pPr lvl="1"/>
                <a:r>
                  <a:rPr lang="en-US" dirty="0"/>
                  <a:t>Calculate the K-function for both cases and non-cases (controls) and estimate the difference in the two functions to represent a measures of the extra aggregation of cases above that observed in the general population. </a:t>
                </a:r>
              </a:p>
              <a:p>
                <a:r>
                  <a:rPr lang="en-US" dirty="0"/>
                  <a:t>H</a:t>
                </a:r>
                <a:r>
                  <a:rPr lang="en-US" baseline="-25000" dirty="0"/>
                  <a:t>0</a:t>
                </a:r>
                <a:r>
                  <a:rPr lang="en-US" dirty="0"/>
                  <a:t> = cases and controls are two IPP that have the same intensities up to a proportionality constant and so will produce the same K functions.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𝐾</m:t>
                          </m:r>
                        </m:e>
                        <m:sub>
                          <m:r>
                            <a:rPr lang="en-US" b="0" i="1" smtClean="0">
                              <a:latin typeface="Cambria Math"/>
                            </a:rPr>
                            <m:t>𝑠</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0</m:t>
                          </m:r>
                        </m:sub>
                      </m:sSub>
                      <m:d>
                        <m:dPr>
                          <m:ctrlPr>
                            <a:rPr lang="en-US" b="0" i="1" smtClean="0">
                              <a:latin typeface="Cambria Math" panose="02040503050406030204" pitchFamily="18" charset="0"/>
                            </a:rPr>
                          </m:ctrlPr>
                        </m:dPr>
                        <m:e>
                          <m:r>
                            <a:rPr lang="en-US" b="0" i="1" smtClean="0">
                              <a:latin typeface="Cambria Math"/>
                            </a:rPr>
                            <m:t>𝑠</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3504" r="-741"/>
                </a:stretch>
              </a:blipFill>
            </p:spPr>
            <p:txBody>
              <a:bodyPr/>
              <a:lstStyle/>
              <a:p>
                <a:r>
                  <a:rPr lang="en-US">
                    <a:noFill/>
                  </a:rPr>
                  <a:t> </a:t>
                </a:r>
              </a:p>
            </p:txBody>
          </p:sp>
        </mc:Fallback>
      </mc:AlternateContent>
    </p:spTree>
    <p:extLst>
      <p:ext uri="{BB962C8B-B14F-4D97-AF65-F5344CB8AC3E}">
        <p14:creationId xmlns:p14="http://schemas.microsoft.com/office/powerpoint/2010/main" val="3186578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Monte Carlo randomization can be used to randomly permute the locations of cases and non-cases (controls)</a:t>
            </a:r>
          </a:p>
          <a:p>
            <a:r>
              <a:rPr lang="en-US" dirty="0"/>
              <a:t>Values of the difference function D(s) is computed for each permutation and then upper and lower bounds plotted.</a:t>
            </a:r>
          </a:p>
          <a:p>
            <a:r>
              <a:rPr lang="en-US" dirty="0"/>
              <a:t>Can use </a:t>
            </a:r>
            <a:r>
              <a:rPr lang="en-US" dirty="0" err="1"/>
              <a:t>ClusterSeer</a:t>
            </a:r>
            <a:r>
              <a:rPr lang="en-US" dirty="0"/>
              <a:t> or the </a:t>
            </a:r>
            <a:r>
              <a:rPr lang="en-US" dirty="0" err="1"/>
              <a:t>splancs</a:t>
            </a:r>
            <a:r>
              <a:rPr lang="en-US" dirty="0"/>
              <a:t> package in R</a:t>
            </a:r>
          </a:p>
        </p:txBody>
      </p:sp>
    </p:spTree>
    <p:extLst>
      <p:ext uri="{BB962C8B-B14F-4D97-AF65-F5344CB8AC3E}">
        <p14:creationId xmlns:p14="http://schemas.microsoft.com/office/powerpoint/2010/main" val="153989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524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Example and in-class exercises</a:t>
            </a:r>
          </a:p>
        </p:txBody>
      </p:sp>
      <p:sp>
        <p:nvSpPr>
          <p:cNvPr id="3" name="Content Placeholder 2"/>
          <p:cNvSpPr>
            <a:spLocks noGrp="1"/>
          </p:cNvSpPr>
          <p:nvPr>
            <p:ph idx="1"/>
          </p:nvPr>
        </p:nvSpPr>
        <p:spPr/>
        <p:txBody>
          <a:bodyPr>
            <a:normAutofit/>
          </a:bodyPr>
          <a:lstStyle/>
          <a:p>
            <a:r>
              <a:rPr lang="en-US" dirty="0"/>
              <a:t>Visualize data</a:t>
            </a:r>
          </a:p>
          <a:p>
            <a:r>
              <a:rPr lang="en-US" dirty="0"/>
              <a:t>Use the case data characterize clustering using Ripley’s K </a:t>
            </a:r>
          </a:p>
          <a:p>
            <a:pPr lvl="1"/>
            <a:r>
              <a:rPr lang="en-US" dirty="0"/>
              <a:t>Is clustering present in the dataset?</a:t>
            </a:r>
          </a:p>
          <a:p>
            <a:pPr lvl="1"/>
            <a:r>
              <a:rPr lang="en-US" dirty="0"/>
              <a:t>Over what scale is clustering present?</a:t>
            </a:r>
          </a:p>
          <a:p>
            <a:pPr lvl="1"/>
            <a:r>
              <a:rPr lang="en-US" dirty="0"/>
              <a:t>What are the limitations of this approach</a:t>
            </a:r>
          </a:p>
          <a:p>
            <a:r>
              <a:rPr lang="en-US" dirty="0"/>
              <a:t>Estimate the difference in K-function for cases and controls</a:t>
            </a:r>
          </a:p>
          <a:p>
            <a:endParaRPr lang="en-US" dirty="0"/>
          </a:p>
        </p:txBody>
      </p:sp>
    </p:spTree>
    <p:extLst>
      <p:ext uri="{BB962C8B-B14F-4D97-AF65-F5344CB8AC3E}">
        <p14:creationId xmlns:p14="http://schemas.microsoft.com/office/powerpoint/2010/main" val="3890482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scan statistics</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Calculations of intensity and K-functions not in many packages – other tests based on properties of </a:t>
            </a:r>
            <a:r>
              <a:rPr lang="en-US" sz="2400" dirty="0" err="1"/>
              <a:t>heterogenous</a:t>
            </a:r>
            <a:r>
              <a:rPr lang="en-US" sz="2400" dirty="0"/>
              <a:t> point process (i.e. number of events follows Poisson distribution)</a:t>
            </a:r>
          </a:p>
          <a:p>
            <a:r>
              <a:rPr lang="en-US" sz="2400" dirty="0"/>
              <a:t>Scan statistics – based on comparisons of local rate estimates</a:t>
            </a:r>
          </a:p>
          <a:p>
            <a:pPr lvl="1"/>
            <a:r>
              <a:rPr lang="en-US" sz="2400" dirty="0"/>
              <a:t>Does the ratio of cases to controls (or cases per population at risk) appear “significantly” elevated in certain areas</a:t>
            </a:r>
          </a:p>
          <a:p>
            <a:pPr lvl="1"/>
            <a:r>
              <a:rPr lang="en-US" sz="2400" dirty="0"/>
              <a:t>Similar to the comparison of intensity functions</a:t>
            </a:r>
          </a:p>
          <a:p>
            <a:pPr lvl="1"/>
            <a:r>
              <a:rPr lang="en-US" sz="2400" dirty="0"/>
              <a:t>Goal is to detect specific clusters where the observed rate (or ratio) is inconsistent with the rate (or ratio) over the rest of the study area.</a:t>
            </a:r>
          </a:p>
        </p:txBody>
      </p:sp>
    </p:spTree>
    <p:extLst>
      <p:ext uri="{BB962C8B-B14F-4D97-AF65-F5344CB8AC3E}">
        <p14:creationId xmlns:p14="http://schemas.microsoft.com/office/powerpoint/2010/main" val="1203899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85728"/>
            <a:ext cx="8358246" cy="941385"/>
          </a:xfrm>
        </p:spPr>
        <p:txBody>
          <a:bodyPr>
            <a:normAutofit/>
          </a:bodyPr>
          <a:lstStyle/>
          <a:p>
            <a:r>
              <a:rPr lang="en-GB" dirty="0" err="1"/>
              <a:t>Kulldorff’s</a:t>
            </a:r>
            <a:r>
              <a:rPr lang="en-GB" dirty="0"/>
              <a:t> spatial scan statistic</a:t>
            </a:r>
          </a:p>
        </p:txBody>
      </p:sp>
      <p:sp>
        <p:nvSpPr>
          <p:cNvPr id="8" name="TextBox 7"/>
          <p:cNvSpPr txBox="1"/>
          <p:nvPr/>
        </p:nvSpPr>
        <p:spPr>
          <a:xfrm>
            <a:off x="66136" y="1143000"/>
            <a:ext cx="8929718" cy="5355312"/>
          </a:xfrm>
          <a:prstGeom prst="rect">
            <a:avLst/>
          </a:prstGeom>
          <a:noFill/>
        </p:spPr>
        <p:txBody>
          <a:bodyPr wrap="square" rtlCol="0">
            <a:spAutoFit/>
          </a:bodyPr>
          <a:lstStyle/>
          <a:p>
            <a:pPr marL="95250">
              <a:spcAft>
                <a:spcPts val="600"/>
              </a:spcAft>
            </a:pPr>
            <a:r>
              <a:rPr lang="en-US" sz="2400" dirty="0"/>
              <a:t>This test detects spatial clusters based on </a:t>
            </a:r>
            <a:r>
              <a:rPr lang="en-GB" sz="2400" dirty="0"/>
              <a:t>a significant excess of cases within a moving cylindrical (or elliptical) window that systematically visits all spatial locations.  </a:t>
            </a:r>
            <a:r>
              <a:rPr lang="en-US" sz="2400" dirty="0"/>
              <a:t>Can be used for discrete (non-random and fixed locations) and continuous scan statistics (locations are random).</a:t>
            </a:r>
          </a:p>
          <a:p>
            <a:pPr marL="95250" lvl="1">
              <a:spcAft>
                <a:spcPts val="600"/>
              </a:spcAft>
            </a:pPr>
            <a:r>
              <a:rPr lang="en-US" sz="2400" dirty="0"/>
              <a:t>Different types of probabilistic models for discrete scan statistics according to the underlying distribution of the population at risk.</a:t>
            </a:r>
          </a:p>
          <a:p>
            <a:pPr marL="895350" lvl="1" indent="-342900">
              <a:spcAft>
                <a:spcPts val="600"/>
              </a:spcAft>
              <a:buFont typeface="Arial" panose="020B0604020202020204" pitchFamily="34" charset="0"/>
              <a:buChar char="•"/>
            </a:pPr>
            <a:r>
              <a:rPr lang="en-US" sz="2400" dirty="0"/>
              <a:t>Poisson: number of events in a geographical location is </a:t>
            </a:r>
            <a:r>
              <a:rPr lang="en-US" sz="2400" dirty="0" err="1"/>
              <a:t>poisson</a:t>
            </a:r>
            <a:r>
              <a:rPr lang="en-US" sz="2400" dirty="0"/>
              <a:t>-distributed, according to a known underlying population at risk</a:t>
            </a:r>
          </a:p>
          <a:p>
            <a:pPr marL="895350" lvl="1" indent="-342900">
              <a:spcAft>
                <a:spcPts val="600"/>
              </a:spcAft>
              <a:buFont typeface="Arial" panose="020B0604020202020204" pitchFamily="34" charset="0"/>
              <a:buChar char="•"/>
            </a:pPr>
            <a:r>
              <a:rPr lang="en-US" sz="2400" dirty="0"/>
              <a:t>Bernoulli: 0/1 event data such as cases and controls</a:t>
            </a:r>
          </a:p>
          <a:p>
            <a:pPr marL="895350" lvl="1" indent="-342900">
              <a:spcAft>
                <a:spcPts val="600"/>
              </a:spcAft>
              <a:buFont typeface="Arial" panose="020B0604020202020204" pitchFamily="34" charset="0"/>
              <a:buChar char="•"/>
            </a:pPr>
            <a:r>
              <a:rPr lang="en-US" sz="2400" dirty="0"/>
              <a:t>Ordinal: Ordered categorical data</a:t>
            </a:r>
          </a:p>
          <a:p>
            <a:pPr marL="895350" lvl="1" indent="-342900">
              <a:spcAft>
                <a:spcPts val="600"/>
              </a:spcAft>
              <a:buFont typeface="Arial" panose="020B0604020202020204" pitchFamily="34" charset="0"/>
              <a:buChar char="•"/>
            </a:pPr>
            <a:r>
              <a:rPr lang="en-US" sz="2400" dirty="0"/>
              <a:t>Exponential: Survival time data</a:t>
            </a:r>
          </a:p>
          <a:p>
            <a:pPr marL="895350" lvl="1" indent="-342900">
              <a:spcAft>
                <a:spcPts val="600"/>
              </a:spcAft>
              <a:buFont typeface="Arial" panose="020B0604020202020204" pitchFamily="34" charset="0"/>
              <a:buChar char="•"/>
            </a:pPr>
            <a:r>
              <a:rPr lang="en-US" sz="2400" dirty="0"/>
              <a:t>Normal: Other types of continuous data</a:t>
            </a:r>
          </a:p>
        </p:txBody>
      </p:sp>
    </p:spTree>
    <p:extLst>
      <p:ext uri="{BB962C8B-B14F-4D97-AF65-F5344CB8AC3E}">
        <p14:creationId xmlns:p14="http://schemas.microsoft.com/office/powerpoint/2010/main" val="1287378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4775" y="2899566"/>
            <a:ext cx="8467602" cy="3810001"/>
            <a:chOff x="1627537" y="2025998"/>
            <a:chExt cx="6087735" cy="3592664"/>
          </a:xfrm>
        </p:grpSpPr>
        <p:pic>
          <p:nvPicPr>
            <p:cNvPr id="5" name="Picture 1"/>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6" name="Group 5"/>
            <p:cNvGrpSpPr/>
            <p:nvPr/>
          </p:nvGrpSpPr>
          <p:grpSpPr>
            <a:xfrm>
              <a:off x="1627537" y="4947619"/>
              <a:ext cx="2214578" cy="671043"/>
              <a:chOff x="1627537" y="4947619"/>
              <a:chExt cx="2214578" cy="671043"/>
            </a:xfrm>
          </p:grpSpPr>
          <p:pic>
            <p:nvPicPr>
              <p:cNvPr id="7" name="Picture 1"/>
              <p:cNvPicPr>
                <a:picLocks noChangeAspect="1" noChangeArrowheads="1"/>
              </p:cNvPicPr>
              <p:nvPr/>
            </p:nvPicPr>
            <p:blipFill>
              <a:blip r:embed="rId3" cstate="print"/>
              <a:srcRect l="5454" t="86671" r="90909"/>
              <a:stretch>
                <a:fillRect/>
              </a:stretch>
            </p:blipFill>
            <p:spPr bwMode="auto">
              <a:xfrm>
                <a:off x="1780962" y="4977369"/>
                <a:ext cx="237376" cy="641293"/>
              </a:xfrm>
              <a:prstGeom prst="rect">
                <a:avLst/>
              </a:prstGeom>
              <a:noFill/>
              <a:ln w="9525">
                <a:noFill/>
                <a:miter lim="800000"/>
                <a:headEnd/>
                <a:tailEnd/>
              </a:ln>
              <a:effectLst/>
            </p:spPr>
          </p:pic>
          <p:sp>
            <p:nvSpPr>
              <p:cNvPr id="8" name="TextBox 7"/>
              <p:cNvSpPr txBox="1"/>
              <p:nvPr/>
            </p:nvSpPr>
            <p:spPr>
              <a:xfrm>
                <a:off x="1627537" y="4947619"/>
                <a:ext cx="2214578" cy="667506"/>
              </a:xfrm>
              <a:prstGeom prst="rect">
                <a:avLst/>
              </a:prstGeom>
              <a:noFill/>
            </p:spPr>
            <p:txBody>
              <a:bodyPr wrap="square" rtlCol="0">
                <a:spAutoFit/>
              </a:bodyPr>
              <a:lstStyle/>
              <a:p>
                <a:r>
                  <a:rPr lang="en-GB" sz="2000" b="1" dirty="0"/>
                  <a:t>         Control</a:t>
                </a:r>
              </a:p>
              <a:p>
                <a:r>
                  <a:rPr lang="en-GB" sz="2000" b="1" dirty="0"/>
                  <a:t>         Malaria case</a:t>
                </a:r>
              </a:p>
            </p:txBody>
          </p:sp>
        </p:grpSp>
      </p:grpSp>
      <p:sp>
        <p:nvSpPr>
          <p:cNvPr id="3" name="Content Placeholder 2"/>
          <p:cNvSpPr>
            <a:spLocks noGrp="1"/>
          </p:cNvSpPr>
          <p:nvPr>
            <p:ph idx="1"/>
          </p:nvPr>
        </p:nvSpPr>
        <p:spPr>
          <a:xfrm>
            <a:off x="311340" y="372026"/>
            <a:ext cx="8305800" cy="2527540"/>
          </a:xfrm>
        </p:spPr>
        <p:txBody>
          <a:bodyPr>
            <a:normAutofit fontScale="62500" lnSpcReduction="20000"/>
          </a:bodyPr>
          <a:lstStyle/>
          <a:p>
            <a:pPr marL="0" indent="0">
              <a:spcAft>
                <a:spcPts val="1200"/>
              </a:spcAft>
              <a:buNone/>
            </a:pPr>
            <a:r>
              <a:rPr lang="en-GB" b="1" dirty="0"/>
              <a:t>H</a:t>
            </a:r>
            <a:r>
              <a:rPr lang="en-GB" b="1" baseline="-25000" dirty="0"/>
              <a:t>1 </a:t>
            </a:r>
            <a:r>
              <a:rPr lang="en-GB" b="1" i="1" dirty="0"/>
              <a:t>: </a:t>
            </a:r>
            <a:r>
              <a:rPr lang="en-US" b="1" i="1" dirty="0"/>
              <a:t> there is an elevated risk within the window as compared to outside, for each location and size.</a:t>
            </a:r>
          </a:p>
          <a:p>
            <a:pPr marL="0" indent="0">
              <a:spcAft>
                <a:spcPts val="1200"/>
              </a:spcAft>
              <a:buNone/>
            </a:pPr>
            <a:r>
              <a:rPr lang="en-GB" b="1" dirty="0"/>
              <a:t>H</a:t>
            </a:r>
            <a:r>
              <a:rPr lang="en-GB" b="1" baseline="-25000" dirty="0"/>
              <a:t>0</a:t>
            </a:r>
            <a:r>
              <a:rPr lang="en-GB" b="1" dirty="0"/>
              <a:t>: </a:t>
            </a:r>
            <a:r>
              <a:rPr lang="en-GB" b="1" i="1" dirty="0"/>
              <a:t>The risk of an event is the same within and outside the window</a:t>
            </a:r>
          </a:p>
          <a:p>
            <a:pPr marL="95250">
              <a:spcAft>
                <a:spcPts val="1200"/>
              </a:spcAft>
            </a:pPr>
            <a:r>
              <a:rPr lang="en-GB" dirty="0"/>
              <a:t>Create a grid of points (either as grid or population unit locations) throughout area</a:t>
            </a:r>
          </a:p>
          <a:p>
            <a:pPr marL="95250">
              <a:spcAft>
                <a:spcPts val="1200"/>
              </a:spcAft>
            </a:pPr>
            <a:r>
              <a:rPr lang="en-GB" dirty="0"/>
              <a:t>Creates an infinite number of circles of varying sizes around each point, maximum size = fixed proportion of pop.</a:t>
            </a:r>
          </a:p>
        </p:txBody>
      </p:sp>
    </p:spTree>
    <p:extLst>
      <p:ext uri="{BB962C8B-B14F-4D97-AF65-F5344CB8AC3E}">
        <p14:creationId xmlns:p14="http://schemas.microsoft.com/office/powerpoint/2010/main" val="657272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674410" y="2842679"/>
            <a:ext cx="7924026" cy="3741965"/>
            <a:chOff x="1643042" y="2025998"/>
            <a:chExt cx="6072230" cy="3461985"/>
          </a:xfrm>
        </p:grpSpPr>
        <p:pic>
          <p:nvPicPr>
            <p:cNvPr id="19457" name="Picture 1"/>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3" name="Group 8"/>
            <p:cNvGrpSpPr/>
            <p:nvPr/>
          </p:nvGrpSpPr>
          <p:grpSpPr>
            <a:xfrm>
              <a:off x="1682583" y="4699120"/>
              <a:ext cx="2214578" cy="788863"/>
              <a:chOff x="1682583" y="4699120"/>
              <a:chExt cx="2214578" cy="788863"/>
            </a:xfrm>
          </p:grpSpPr>
          <p:pic>
            <p:nvPicPr>
              <p:cNvPr id="6" name="Picture 1"/>
              <p:cNvPicPr>
                <a:picLocks noChangeAspect="1" noChangeArrowheads="1"/>
              </p:cNvPicPr>
              <p:nvPr/>
            </p:nvPicPr>
            <p:blipFill>
              <a:blip r:embed="rId3" cstate="print"/>
              <a:srcRect l="5454" t="86671" r="90909"/>
              <a:stretch>
                <a:fillRect/>
              </a:stretch>
            </p:blipFill>
            <p:spPr bwMode="auto">
              <a:xfrm>
                <a:off x="1780962" y="4846690"/>
                <a:ext cx="237376" cy="641293"/>
              </a:xfrm>
              <a:prstGeom prst="rect">
                <a:avLst/>
              </a:prstGeom>
              <a:noFill/>
              <a:ln w="9525">
                <a:noFill/>
                <a:miter lim="800000"/>
                <a:headEnd/>
                <a:tailEnd/>
              </a:ln>
              <a:effectLst/>
            </p:spPr>
          </p:pic>
          <p:sp>
            <p:nvSpPr>
              <p:cNvPr id="8" name="TextBox 7"/>
              <p:cNvSpPr txBox="1"/>
              <p:nvPr/>
            </p:nvSpPr>
            <p:spPr>
              <a:xfrm>
                <a:off x="1682583" y="4699120"/>
                <a:ext cx="2214578" cy="748836"/>
              </a:xfrm>
              <a:prstGeom prst="rect">
                <a:avLst/>
              </a:prstGeom>
              <a:noFill/>
            </p:spPr>
            <p:txBody>
              <a:bodyPr wrap="square" rtlCol="0">
                <a:spAutoFit/>
              </a:bodyPr>
              <a:lstStyle/>
              <a:p>
                <a:r>
                  <a:rPr lang="en-GB" sz="2000" b="1" dirty="0"/>
                  <a:t>Household location</a:t>
                </a:r>
              </a:p>
              <a:p>
                <a:r>
                  <a:rPr lang="en-GB" sz="2000" b="1" dirty="0"/>
                  <a:t>        Control</a:t>
                </a:r>
              </a:p>
              <a:p>
                <a:r>
                  <a:rPr lang="en-GB" sz="2000" b="1" dirty="0"/>
                  <a:t>        Malaria case</a:t>
                </a:r>
              </a:p>
            </p:txBody>
          </p:sp>
        </p:grpSp>
      </p:grpSp>
      <p:sp>
        <p:nvSpPr>
          <p:cNvPr id="11" name="TextBox 10"/>
          <p:cNvSpPr txBox="1"/>
          <p:nvPr/>
        </p:nvSpPr>
        <p:spPr>
          <a:xfrm>
            <a:off x="5358233" y="3185301"/>
            <a:ext cx="1285884" cy="369332"/>
          </a:xfrm>
          <a:prstGeom prst="rect">
            <a:avLst/>
          </a:prstGeom>
          <a:solidFill>
            <a:srgbClr val="FFFF00"/>
          </a:solidFill>
          <a:ln>
            <a:solidFill>
              <a:schemeClr val="tx1"/>
            </a:solidFill>
          </a:ln>
        </p:spPr>
        <p:txBody>
          <a:bodyPr wrap="square" rtlCol="0">
            <a:spAutoFit/>
          </a:bodyPr>
          <a:lstStyle/>
          <a:p>
            <a:r>
              <a:rPr lang="en-GB" b="1" dirty="0"/>
              <a:t>6/20 = 0.3</a:t>
            </a:r>
          </a:p>
        </p:txBody>
      </p:sp>
      <p:sp>
        <p:nvSpPr>
          <p:cNvPr id="13" name="TextBox 12"/>
          <p:cNvSpPr txBox="1"/>
          <p:nvPr/>
        </p:nvSpPr>
        <p:spPr>
          <a:xfrm>
            <a:off x="6000760" y="5474287"/>
            <a:ext cx="1500198" cy="369332"/>
          </a:xfrm>
          <a:prstGeom prst="rect">
            <a:avLst/>
          </a:prstGeom>
          <a:solidFill>
            <a:srgbClr val="FFFF00"/>
          </a:solidFill>
          <a:ln>
            <a:solidFill>
              <a:schemeClr val="tx1"/>
            </a:solidFill>
          </a:ln>
        </p:spPr>
        <p:txBody>
          <a:bodyPr wrap="square" rtlCol="0">
            <a:spAutoFit/>
          </a:bodyPr>
          <a:lstStyle/>
          <a:p>
            <a:r>
              <a:rPr lang="en-GB" b="1" dirty="0"/>
              <a:t>11/132 = 0.08</a:t>
            </a:r>
          </a:p>
        </p:txBody>
      </p:sp>
      <p:cxnSp>
        <p:nvCxnSpPr>
          <p:cNvPr id="15" name="Straight Arrow Connector 14"/>
          <p:cNvCxnSpPr>
            <a:stCxn id="11" idx="2"/>
          </p:cNvCxnSpPr>
          <p:nvPr/>
        </p:nvCxnSpPr>
        <p:spPr>
          <a:xfrm rot="5400000">
            <a:off x="5471461" y="3655719"/>
            <a:ext cx="630800" cy="42862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4424660" y="3963871"/>
            <a:ext cx="1361786" cy="1281681"/>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28596" y="328965"/>
            <a:ext cx="8072494" cy="2492990"/>
          </a:xfrm>
          <a:prstGeom prst="rect">
            <a:avLst/>
          </a:prstGeom>
          <a:noFill/>
        </p:spPr>
        <p:txBody>
          <a:bodyPr wrap="square" rtlCol="0">
            <a:spAutoFit/>
          </a:bodyPr>
          <a:lstStyle/>
          <a:p>
            <a:pPr marL="95250"/>
            <a:r>
              <a:rPr lang="en-GB" sz="2400" b="1" dirty="0"/>
              <a:t>For each circle:</a:t>
            </a:r>
          </a:p>
          <a:p>
            <a:pPr marL="531813" indent="-436563">
              <a:buFont typeface="Wingdings" pitchFamily="2" charset="2"/>
              <a:buChar char="Ø"/>
            </a:pPr>
            <a:r>
              <a:rPr lang="en-GB" sz="2200" dirty="0"/>
              <a:t>Obtain actual and expected number of events inside and outside the circle</a:t>
            </a:r>
          </a:p>
          <a:p>
            <a:pPr marL="531813" indent="-436563">
              <a:buFont typeface="Wingdings" pitchFamily="2" charset="2"/>
              <a:buChar char="Ø"/>
            </a:pPr>
            <a:r>
              <a:rPr lang="en-GB" sz="2200" dirty="0"/>
              <a:t>Expected number of cases in each unit is proportional to the size of the population at risk</a:t>
            </a:r>
          </a:p>
          <a:p>
            <a:pPr marL="531813" indent="-436563">
              <a:spcAft>
                <a:spcPts val="1200"/>
              </a:spcAft>
              <a:buFont typeface="Wingdings" pitchFamily="2" charset="2"/>
              <a:buChar char="Ø"/>
            </a:pPr>
            <a:r>
              <a:rPr lang="en-GB" sz="2200" dirty="0"/>
              <a:t>Calculate the likelihood function – likelihood of finding the observed number of events in each circle’</a:t>
            </a:r>
          </a:p>
        </p:txBody>
      </p:sp>
    </p:spTree>
    <p:extLst>
      <p:ext uri="{BB962C8B-B14F-4D97-AF65-F5344CB8AC3E}">
        <p14:creationId xmlns:p14="http://schemas.microsoft.com/office/powerpoint/2010/main" val="3209896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input</a:t>
            </a:r>
          </a:p>
        </p:txBody>
      </p:sp>
      <p:sp>
        <p:nvSpPr>
          <p:cNvPr id="3" name="Content Placeholder 2"/>
          <p:cNvSpPr>
            <a:spLocks noGrp="1"/>
          </p:cNvSpPr>
          <p:nvPr>
            <p:ph idx="1"/>
          </p:nvPr>
        </p:nvSpPr>
        <p:spPr/>
        <p:txBody>
          <a:bodyPr>
            <a:normAutofit fontScale="92500"/>
          </a:bodyPr>
          <a:lstStyle/>
          <a:p>
            <a:r>
              <a:rPr lang="en-GB" dirty="0"/>
              <a:t>Data can be either aggregated by administrative unit or other geographical level, or there may be unique coordinates for each observation. </a:t>
            </a:r>
          </a:p>
          <a:p>
            <a:r>
              <a:rPr lang="en-GB" dirty="0" err="1"/>
              <a:t>SaTScan</a:t>
            </a:r>
            <a:r>
              <a:rPr lang="en-GB" dirty="0"/>
              <a:t>™ adjusts for the underlying spatial variation of a background population. </a:t>
            </a:r>
          </a:p>
          <a:p>
            <a:r>
              <a:rPr lang="en-GB" dirty="0"/>
              <a:t>It can also adjust for any number of categorical covariates, as well as for temporal trends, known space-time clusters and missing data. </a:t>
            </a:r>
            <a:endParaRPr lang="en-US" dirty="0"/>
          </a:p>
          <a:p>
            <a:endParaRPr lang="en-US" dirty="0"/>
          </a:p>
        </p:txBody>
      </p:sp>
    </p:spTree>
    <p:extLst>
      <p:ext uri="{BB962C8B-B14F-4D97-AF65-F5344CB8AC3E}">
        <p14:creationId xmlns:p14="http://schemas.microsoft.com/office/powerpoint/2010/main" val="3560701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err="1"/>
              <a:t>SatScan</a:t>
            </a:r>
            <a:r>
              <a:rPr lang="en-US" dirty="0"/>
              <a:t> models</a:t>
            </a:r>
          </a:p>
        </p:txBody>
      </p:sp>
      <p:sp>
        <p:nvSpPr>
          <p:cNvPr id="3" name="Content Placeholder 2"/>
          <p:cNvSpPr>
            <a:spLocks noGrp="1"/>
          </p:cNvSpPr>
          <p:nvPr>
            <p:ph idx="1"/>
          </p:nvPr>
        </p:nvSpPr>
        <p:spPr/>
        <p:txBody>
          <a:bodyPr>
            <a:normAutofit fontScale="92500" lnSpcReduction="10000"/>
          </a:bodyPr>
          <a:lstStyle/>
          <a:p>
            <a:r>
              <a:rPr lang="en-US" b="1" dirty="0">
                <a:latin typeface="+mj-lt"/>
              </a:rPr>
              <a:t>Poisson model:  </a:t>
            </a:r>
            <a:r>
              <a:rPr lang="en-GB" dirty="0">
                <a:latin typeface="+mj-lt"/>
              </a:rPr>
              <a:t>where the number of events in an area is Poisson distributed under the null hypothesis. Number of cases is compared to the background population data and the expected number of cases is proportional to the size of the population at risk in each circle. </a:t>
            </a:r>
          </a:p>
          <a:p>
            <a:r>
              <a:rPr lang="en-GB" b="1" dirty="0"/>
              <a:t>Bernoulli model</a:t>
            </a:r>
            <a:r>
              <a:rPr lang="en-GB" dirty="0"/>
              <a:t>: with 0/1 event data such as cases and controls, where non-cases are taken to represent the background distribution population.</a:t>
            </a:r>
            <a:endParaRPr lang="en-US" dirty="0">
              <a:latin typeface="+mj-lt"/>
            </a:endParaRPr>
          </a:p>
        </p:txBody>
      </p:sp>
    </p:spTree>
    <p:extLst>
      <p:ext uri="{BB962C8B-B14F-4D97-AF65-F5344CB8AC3E}">
        <p14:creationId xmlns:p14="http://schemas.microsoft.com/office/powerpoint/2010/main" val="402385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01" y="152400"/>
            <a:ext cx="8229600" cy="1143000"/>
          </a:xfrm>
        </p:spPr>
        <p:txBody>
          <a:bodyPr/>
          <a:lstStyle/>
          <a:p>
            <a:r>
              <a:rPr lang="en-US" dirty="0"/>
              <a:t>Data types</a:t>
            </a:r>
          </a:p>
        </p:txBody>
      </p:sp>
      <p:graphicFrame>
        <p:nvGraphicFramePr>
          <p:cNvPr id="4" name="Diagram 3"/>
          <p:cNvGraphicFramePr/>
          <p:nvPr>
            <p:extLst>
              <p:ext uri="{D42A27DB-BD31-4B8C-83A1-F6EECF244321}">
                <p14:modId xmlns:p14="http://schemas.microsoft.com/office/powerpoint/2010/main" val="573429554"/>
              </p:ext>
            </p:extLst>
          </p:nvPr>
        </p:nvGraphicFramePr>
        <p:xfrm>
          <a:off x="1081656" y="1066800"/>
          <a:ext cx="8382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403300" y="6368534"/>
            <a:ext cx="1938736" cy="369332"/>
          </a:xfrm>
          <a:prstGeom prst="rect">
            <a:avLst/>
          </a:prstGeom>
          <a:noFill/>
        </p:spPr>
        <p:txBody>
          <a:bodyPr wrap="none" rtlCol="0">
            <a:spAutoFit/>
          </a:bodyPr>
          <a:lstStyle/>
          <a:p>
            <a:r>
              <a:rPr lang="en-US" i="1" dirty="0" err="1"/>
              <a:t>Pullan</a:t>
            </a:r>
            <a:r>
              <a:rPr lang="en-US" i="1" dirty="0"/>
              <a:t> et al (2012) </a:t>
            </a:r>
          </a:p>
        </p:txBody>
      </p:sp>
      <p:sp>
        <p:nvSpPr>
          <p:cNvPr id="3" name="Rounded Rectangle 2"/>
          <p:cNvSpPr/>
          <p:nvPr/>
        </p:nvSpPr>
        <p:spPr>
          <a:xfrm>
            <a:off x="929256" y="3617624"/>
            <a:ext cx="1273099" cy="1313997"/>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2202355" y="4274622"/>
            <a:ext cx="76413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025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524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In-class assignment: </a:t>
            </a:r>
            <a:br>
              <a:rPr lang="en-US" dirty="0"/>
            </a:br>
            <a:r>
              <a:rPr lang="en-US" dirty="0" err="1"/>
              <a:t>SatScan</a:t>
            </a:r>
            <a:r>
              <a:rPr lang="en-US" dirty="0"/>
              <a:t> analysis</a:t>
            </a:r>
          </a:p>
        </p:txBody>
      </p:sp>
      <p:sp>
        <p:nvSpPr>
          <p:cNvPr id="3" name="Content Placeholder 2"/>
          <p:cNvSpPr>
            <a:spLocks noGrp="1"/>
          </p:cNvSpPr>
          <p:nvPr>
            <p:ph idx="1"/>
          </p:nvPr>
        </p:nvSpPr>
        <p:spPr/>
        <p:txBody>
          <a:bodyPr>
            <a:normAutofit/>
          </a:bodyPr>
          <a:lstStyle/>
          <a:p>
            <a:r>
              <a:rPr lang="en-US" dirty="0"/>
              <a:t>Do the </a:t>
            </a:r>
            <a:r>
              <a:rPr lang="en-US" dirty="0" err="1"/>
              <a:t>SatScan</a:t>
            </a:r>
            <a:r>
              <a:rPr lang="en-US" dirty="0"/>
              <a:t> practical using the case control data</a:t>
            </a:r>
          </a:p>
          <a:p>
            <a:r>
              <a:rPr lang="en-US" dirty="0"/>
              <a:t>Compare </a:t>
            </a:r>
            <a:r>
              <a:rPr lang="en-US" dirty="0" err="1"/>
              <a:t>SatScan</a:t>
            </a:r>
            <a:r>
              <a:rPr lang="en-US" dirty="0"/>
              <a:t> results using </a:t>
            </a:r>
            <a:r>
              <a:rPr lang="en-US" dirty="0" err="1"/>
              <a:t>spscan.test</a:t>
            </a:r>
            <a:r>
              <a:rPr lang="en-US" dirty="0"/>
              <a:t> in the “</a:t>
            </a:r>
            <a:r>
              <a:rPr lang="en-US" dirty="0" err="1"/>
              <a:t>smacpod</a:t>
            </a:r>
            <a:r>
              <a:rPr lang="en-US" dirty="0"/>
              <a:t>” library in R</a:t>
            </a:r>
          </a:p>
          <a:p>
            <a:pPr marL="0" indent="0">
              <a:buNone/>
            </a:pPr>
            <a:endParaRPr lang="en-US" dirty="0"/>
          </a:p>
          <a:p>
            <a:pPr marL="0" indent="0">
              <a:buNone/>
            </a:pPr>
            <a:r>
              <a:rPr lang="en-US" dirty="0"/>
              <a:t>NB: there is now an </a:t>
            </a:r>
            <a:r>
              <a:rPr lang="en-US" dirty="0" err="1"/>
              <a:t>rsatscan</a:t>
            </a:r>
            <a:r>
              <a:rPr lang="en-US" dirty="0"/>
              <a:t> package that runs </a:t>
            </a:r>
            <a:r>
              <a:rPr lang="en-US" dirty="0" err="1"/>
              <a:t>SatScan</a:t>
            </a:r>
            <a:r>
              <a:rPr lang="en-US" dirty="0"/>
              <a:t> from R. </a:t>
            </a:r>
          </a:p>
          <a:p>
            <a:endParaRPr lang="en-US" dirty="0"/>
          </a:p>
        </p:txBody>
      </p:sp>
    </p:spTree>
    <p:extLst>
      <p:ext uri="{BB962C8B-B14F-4D97-AF65-F5344CB8AC3E}">
        <p14:creationId xmlns:p14="http://schemas.microsoft.com/office/powerpoint/2010/main" val="40459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01" y="152400"/>
            <a:ext cx="8229600" cy="1143000"/>
          </a:xfrm>
        </p:spPr>
        <p:txBody>
          <a:bodyPr/>
          <a:lstStyle/>
          <a:p>
            <a:r>
              <a:rPr lang="en-US" dirty="0"/>
              <a:t>Data types</a:t>
            </a:r>
          </a:p>
        </p:txBody>
      </p:sp>
      <p:graphicFrame>
        <p:nvGraphicFramePr>
          <p:cNvPr id="4" name="Diagram 3"/>
          <p:cNvGraphicFramePr/>
          <p:nvPr>
            <p:extLst>
              <p:ext uri="{D42A27DB-BD31-4B8C-83A1-F6EECF244321}">
                <p14:modId xmlns:p14="http://schemas.microsoft.com/office/powerpoint/2010/main" val="1709711083"/>
              </p:ext>
            </p:extLst>
          </p:nvPr>
        </p:nvGraphicFramePr>
        <p:xfrm>
          <a:off x="1081656" y="1066800"/>
          <a:ext cx="8382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eft Brace 6"/>
          <p:cNvSpPr/>
          <p:nvPr/>
        </p:nvSpPr>
        <p:spPr>
          <a:xfrm rot="16200000">
            <a:off x="3310507" y="2590348"/>
            <a:ext cx="342899" cy="5105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534274" y="5433735"/>
            <a:ext cx="3657601" cy="738664"/>
          </a:xfrm>
          <a:prstGeom prst="rect">
            <a:avLst/>
          </a:prstGeom>
          <a:noFill/>
        </p:spPr>
        <p:txBody>
          <a:bodyPr wrap="square" rtlCol="0">
            <a:spAutoFit/>
          </a:bodyPr>
          <a:lstStyle/>
          <a:p>
            <a:r>
              <a:rPr lang="en-US" sz="1400" dirty="0"/>
              <a:t>Rely upon spatially sampled measurement data</a:t>
            </a:r>
          </a:p>
          <a:p>
            <a:r>
              <a:rPr lang="en-US" sz="1400" dirty="0"/>
              <a:t>Global (i.e. model overall spatial autocorrelation in data)</a:t>
            </a:r>
          </a:p>
        </p:txBody>
      </p:sp>
      <p:sp>
        <p:nvSpPr>
          <p:cNvPr id="9" name="TextBox 8"/>
          <p:cNvSpPr txBox="1"/>
          <p:nvPr/>
        </p:nvSpPr>
        <p:spPr>
          <a:xfrm>
            <a:off x="5816672" y="5412070"/>
            <a:ext cx="3200400" cy="738664"/>
          </a:xfrm>
          <a:prstGeom prst="rect">
            <a:avLst/>
          </a:prstGeom>
          <a:noFill/>
        </p:spPr>
        <p:txBody>
          <a:bodyPr wrap="square" rtlCol="0">
            <a:spAutoFit/>
          </a:bodyPr>
          <a:lstStyle/>
          <a:p>
            <a:r>
              <a:rPr lang="en-US" sz="1400" dirty="0"/>
              <a:t>Physical location of events in region</a:t>
            </a:r>
          </a:p>
          <a:p>
            <a:r>
              <a:rPr lang="en-US" sz="1400" dirty="0"/>
              <a:t>Global </a:t>
            </a:r>
            <a:r>
              <a:rPr lang="en-US" sz="1400" b="1" dirty="0"/>
              <a:t>propensity to cluster</a:t>
            </a:r>
            <a:r>
              <a:rPr lang="en-US" sz="1400" dirty="0"/>
              <a:t> or </a:t>
            </a:r>
            <a:r>
              <a:rPr lang="en-US" sz="1400" b="1" dirty="0"/>
              <a:t>local spatial clusters</a:t>
            </a:r>
            <a:r>
              <a:rPr lang="en-US" sz="1400" dirty="0"/>
              <a:t> of infection</a:t>
            </a:r>
          </a:p>
        </p:txBody>
      </p:sp>
      <p:cxnSp>
        <p:nvCxnSpPr>
          <p:cNvPr id="11" name="Straight Connector 10"/>
          <p:cNvCxnSpPr/>
          <p:nvPr/>
        </p:nvCxnSpPr>
        <p:spPr>
          <a:xfrm>
            <a:off x="7025256" y="4971597"/>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300" y="6368534"/>
            <a:ext cx="1938736" cy="369332"/>
          </a:xfrm>
          <a:prstGeom prst="rect">
            <a:avLst/>
          </a:prstGeom>
          <a:noFill/>
        </p:spPr>
        <p:txBody>
          <a:bodyPr wrap="none" rtlCol="0">
            <a:spAutoFit/>
          </a:bodyPr>
          <a:lstStyle/>
          <a:p>
            <a:r>
              <a:rPr lang="en-US" i="1" dirty="0" err="1"/>
              <a:t>Pullan</a:t>
            </a:r>
            <a:r>
              <a:rPr lang="en-US" i="1" dirty="0"/>
              <a:t> et al (2012) </a:t>
            </a:r>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7912" y="3810000"/>
            <a:ext cx="1108760" cy="1001256"/>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43627" y="3810000"/>
            <a:ext cx="1100328" cy="1001256"/>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63755" y="3785344"/>
            <a:ext cx="1123001" cy="1018536"/>
          </a:xfrm>
          <a:prstGeom prst="rect">
            <a:avLst/>
          </a:prstGeom>
        </p:spPr>
      </p:pic>
      <p:sp>
        <p:nvSpPr>
          <p:cNvPr id="3" name="Rounded Rectangle 2"/>
          <p:cNvSpPr/>
          <p:nvPr/>
        </p:nvSpPr>
        <p:spPr>
          <a:xfrm>
            <a:off x="929256" y="3617624"/>
            <a:ext cx="1273099" cy="1313997"/>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7756" y="3811136"/>
            <a:ext cx="1123001" cy="1018536"/>
          </a:xfrm>
          <a:prstGeom prst="rect">
            <a:avLst/>
          </a:prstGeom>
        </p:spPr>
      </p:pic>
      <p:cxnSp>
        <p:nvCxnSpPr>
          <p:cNvPr id="6" name="Straight Arrow Connector 5"/>
          <p:cNvCxnSpPr/>
          <p:nvPr/>
        </p:nvCxnSpPr>
        <p:spPr>
          <a:xfrm flipH="1">
            <a:off x="2202355" y="4274622"/>
            <a:ext cx="76413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01956" y="3200400"/>
            <a:ext cx="1174599" cy="307777"/>
          </a:xfrm>
          <a:prstGeom prst="rect">
            <a:avLst/>
          </a:prstGeom>
          <a:noFill/>
        </p:spPr>
        <p:txBody>
          <a:bodyPr wrap="square" rtlCol="0">
            <a:spAutoFit/>
          </a:bodyPr>
          <a:lstStyle/>
          <a:p>
            <a:r>
              <a:rPr lang="en-US" sz="1400" dirty="0"/>
              <a:t>Sampled data</a:t>
            </a:r>
          </a:p>
        </p:txBody>
      </p:sp>
    </p:spTree>
    <p:extLst>
      <p:ext uri="{BB962C8B-B14F-4D97-AF65-F5344CB8AC3E}">
        <p14:creationId xmlns:p14="http://schemas.microsoft.com/office/powerpoint/2010/main" val="402841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40766" y="5458236"/>
            <a:ext cx="7134699" cy="52322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2501" y="152400"/>
            <a:ext cx="8229600" cy="1143000"/>
          </a:xfrm>
        </p:spPr>
        <p:txBody>
          <a:bodyPr/>
          <a:lstStyle/>
          <a:p>
            <a:r>
              <a:rPr lang="en-US" dirty="0"/>
              <a:t>Data types</a:t>
            </a:r>
          </a:p>
        </p:txBody>
      </p:sp>
      <p:graphicFrame>
        <p:nvGraphicFramePr>
          <p:cNvPr id="4" name="Diagram 3"/>
          <p:cNvGraphicFramePr/>
          <p:nvPr>
            <p:extLst>
              <p:ext uri="{D42A27DB-BD31-4B8C-83A1-F6EECF244321}">
                <p14:modId xmlns:p14="http://schemas.microsoft.com/office/powerpoint/2010/main" val="1221800551"/>
              </p:ext>
            </p:extLst>
          </p:nvPr>
        </p:nvGraphicFramePr>
        <p:xfrm>
          <a:off x="1193166" y="1066800"/>
          <a:ext cx="8382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Straight Connector 10"/>
          <p:cNvCxnSpPr/>
          <p:nvPr/>
        </p:nvCxnSpPr>
        <p:spPr>
          <a:xfrm>
            <a:off x="7136766" y="4971597"/>
            <a:ext cx="0" cy="34290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9422" y="3810000"/>
            <a:ext cx="1108760" cy="1001256"/>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5137" y="3810000"/>
            <a:ext cx="1100328" cy="1001256"/>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5265" y="3785344"/>
            <a:ext cx="1123001" cy="1018536"/>
          </a:xfrm>
          <a:prstGeom prst="rect">
            <a:avLst/>
          </a:prstGeom>
        </p:spPr>
      </p:pic>
      <p:cxnSp>
        <p:nvCxnSpPr>
          <p:cNvPr id="16" name="Straight Connector 15"/>
          <p:cNvCxnSpPr/>
          <p:nvPr/>
        </p:nvCxnSpPr>
        <p:spPr>
          <a:xfrm>
            <a:off x="5376573" y="4971597"/>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31566" y="4971597"/>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75265" y="5445186"/>
            <a:ext cx="1600200" cy="523220"/>
          </a:xfrm>
          <a:prstGeom prst="rect">
            <a:avLst/>
          </a:prstGeom>
          <a:noFill/>
        </p:spPr>
        <p:txBody>
          <a:bodyPr wrap="square" rtlCol="0">
            <a:spAutoFit/>
          </a:bodyPr>
          <a:lstStyle/>
          <a:p>
            <a:r>
              <a:rPr lang="en-US" sz="1400" dirty="0"/>
              <a:t>Point process data (event)</a:t>
            </a:r>
          </a:p>
        </p:txBody>
      </p:sp>
      <p:sp>
        <p:nvSpPr>
          <p:cNvPr id="19" name="TextBox 18"/>
          <p:cNvSpPr txBox="1"/>
          <p:nvPr/>
        </p:nvSpPr>
        <p:spPr>
          <a:xfrm>
            <a:off x="1068276" y="5458235"/>
            <a:ext cx="1987956" cy="523220"/>
          </a:xfrm>
          <a:prstGeom prst="rect">
            <a:avLst/>
          </a:prstGeom>
          <a:noFill/>
        </p:spPr>
        <p:txBody>
          <a:bodyPr wrap="square" rtlCol="0">
            <a:spAutoFit/>
          </a:bodyPr>
          <a:lstStyle/>
          <a:p>
            <a:pPr algn="ctr"/>
            <a:r>
              <a:rPr lang="en-US" sz="1400" dirty="0"/>
              <a:t>Point-level count data (prevalence/incidence)</a:t>
            </a:r>
          </a:p>
        </p:txBody>
      </p:sp>
      <p:sp>
        <p:nvSpPr>
          <p:cNvPr id="20" name="TextBox 19"/>
          <p:cNvSpPr txBox="1"/>
          <p:nvPr/>
        </p:nvSpPr>
        <p:spPr>
          <a:xfrm>
            <a:off x="4448152" y="5458236"/>
            <a:ext cx="2182064" cy="523220"/>
          </a:xfrm>
          <a:prstGeom prst="rect">
            <a:avLst/>
          </a:prstGeom>
          <a:noFill/>
        </p:spPr>
        <p:txBody>
          <a:bodyPr wrap="square" rtlCol="0">
            <a:spAutoFit/>
          </a:bodyPr>
          <a:lstStyle/>
          <a:p>
            <a:pPr algn="ctr"/>
            <a:r>
              <a:rPr lang="en-US" sz="1400" dirty="0"/>
              <a:t>Area-level count data (prevalence/incidence)</a:t>
            </a:r>
          </a:p>
        </p:txBody>
      </p:sp>
      <p:sp>
        <p:nvSpPr>
          <p:cNvPr id="21" name="Rounded Rectangle 20"/>
          <p:cNvSpPr/>
          <p:nvPr/>
        </p:nvSpPr>
        <p:spPr>
          <a:xfrm>
            <a:off x="1040766" y="3617624"/>
            <a:ext cx="1273099" cy="1313997"/>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9266" y="3811136"/>
            <a:ext cx="1123001" cy="1018536"/>
          </a:xfrm>
          <a:prstGeom prst="rect">
            <a:avLst/>
          </a:prstGeom>
        </p:spPr>
      </p:pic>
      <p:cxnSp>
        <p:nvCxnSpPr>
          <p:cNvPr id="23" name="Straight Arrow Connector 22"/>
          <p:cNvCxnSpPr/>
          <p:nvPr/>
        </p:nvCxnSpPr>
        <p:spPr>
          <a:xfrm flipH="1">
            <a:off x="2313865" y="4274622"/>
            <a:ext cx="76413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13466" y="3200400"/>
            <a:ext cx="1174599" cy="307777"/>
          </a:xfrm>
          <a:prstGeom prst="rect">
            <a:avLst/>
          </a:prstGeom>
          <a:noFill/>
        </p:spPr>
        <p:txBody>
          <a:bodyPr wrap="square" rtlCol="0">
            <a:spAutoFit/>
          </a:bodyPr>
          <a:lstStyle/>
          <a:p>
            <a:r>
              <a:rPr lang="en-US" sz="1400" dirty="0"/>
              <a:t>Sampled data</a:t>
            </a:r>
          </a:p>
        </p:txBody>
      </p:sp>
    </p:spTree>
    <p:extLst>
      <p:ext uri="{BB962C8B-B14F-4D97-AF65-F5344CB8AC3E}">
        <p14:creationId xmlns:p14="http://schemas.microsoft.com/office/powerpoint/2010/main" val="278221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Variation amongst attribute values</a:t>
            </a:r>
          </a:p>
        </p:txBody>
      </p:sp>
      <p:sp>
        <p:nvSpPr>
          <p:cNvPr id="8" name="Right Brace 7"/>
          <p:cNvSpPr/>
          <p:nvPr/>
        </p:nvSpPr>
        <p:spPr>
          <a:xfrm rot="5400000">
            <a:off x="5498759" y="2118419"/>
            <a:ext cx="629244" cy="34028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3500" y="4250353"/>
            <a:ext cx="4319388" cy="1015663"/>
          </a:xfrm>
          <a:prstGeom prst="rect">
            <a:avLst/>
          </a:prstGeom>
          <a:noFill/>
        </p:spPr>
        <p:txBody>
          <a:bodyPr wrap="none" rtlCol="0">
            <a:spAutoFit/>
          </a:bodyPr>
          <a:lstStyle/>
          <a:p>
            <a:pPr algn="ctr"/>
            <a:r>
              <a:rPr lang="en-US" sz="2000" dirty="0"/>
              <a:t>Large scale trends</a:t>
            </a:r>
          </a:p>
          <a:p>
            <a:pPr marL="285750" indent="-285750">
              <a:buFont typeface="Arial" panose="020B0604020202020204" pitchFamily="34" charset="0"/>
              <a:buChar char="•"/>
            </a:pPr>
            <a:r>
              <a:rPr lang="en-US" sz="2000" dirty="0" err="1"/>
              <a:t>Geostatistical</a:t>
            </a:r>
            <a:r>
              <a:rPr lang="en-US" sz="2000" dirty="0"/>
              <a:t>:  mean of the outcome</a:t>
            </a:r>
          </a:p>
          <a:p>
            <a:pPr marL="285750" indent="-285750">
              <a:buFont typeface="Arial" panose="020B0604020202020204" pitchFamily="34" charset="0"/>
              <a:buChar char="•"/>
            </a:pPr>
            <a:r>
              <a:rPr lang="en-US" sz="2000" dirty="0"/>
              <a:t>Point process: mean intensity</a:t>
            </a:r>
          </a:p>
        </p:txBody>
      </p:sp>
      <p:sp>
        <p:nvSpPr>
          <p:cNvPr id="10" name="TextBox 9"/>
          <p:cNvSpPr txBox="1"/>
          <p:nvPr/>
        </p:nvSpPr>
        <p:spPr>
          <a:xfrm>
            <a:off x="4724400" y="4250353"/>
            <a:ext cx="3704784" cy="1631216"/>
          </a:xfrm>
          <a:prstGeom prst="rect">
            <a:avLst/>
          </a:prstGeom>
          <a:noFill/>
        </p:spPr>
        <p:txBody>
          <a:bodyPr wrap="square" rtlCol="0">
            <a:spAutoFit/>
          </a:bodyPr>
          <a:lstStyle/>
          <a:p>
            <a:r>
              <a:rPr lang="en-US" sz="2000" dirty="0"/>
              <a:t>Local dependence of spatial process &amp; smaller scale interactions between neighbors</a:t>
            </a:r>
          </a:p>
          <a:p>
            <a:pPr marL="285750" indent="-285750">
              <a:buFont typeface="Arial" panose="020B0604020202020204" pitchFamily="34" charset="0"/>
              <a:buChar char="•"/>
            </a:pPr>
            <a:r>
              <a:rPr lang="en-US" sz="2000" dirty="0" err="1"/>
              <a:t>Geostatistical</a:t>
            </a:r>
            <a:r>
              <a:rPr lang="en-US" sz="2000" dirty="0"/>
              <a:t>:  autocorrelation</a:t>
            </a:r>
          </a:p>
          <a:p>
            <a:pPr marL="285750" indent="-285750">
              <a:buFont typeface="Arial" panose="020B0604020202020204" pitchFamily="34" charset="0"/>
              <a:buChar char="•"/>
            </a:pPr>
            <a:r>
              <a:rPr lang="en-US" sz="2000" dirty="0"/>
              <a:t>Point process:  clusters</a:t>
            </a:r>
          </a:p>
        </p:txBody>
      </p:sp>
      <p:graphicFrame>
        <p:nvGraphicFramePr>
          <p:cNvPr id="4" name="Diagram 3"/>
          <p:cNvGraphicFramePr/>
          <p:nvPr>
            <p:extLst>
              <p:ext uri="{D42A27DB-BD31-4B8C-83A1-F6EECF244321}">
                <p14:modId xmlns:p14="http://schemas.microsoft.com/office/powerpoint/2010/main" val="402587953"/>
              </p:ext>
            </p:extLst>
          </p:nvPr>
        </p:nvGraphicFramePr>
        <p:xfrm>
          <a:off x="988832" y="1787458"/>
          <a:ext cx="7184194" cy="2251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176418" y="1411178"/>
            <a:ext cx="3374898" cy="923330"/>
          </a:xfrm>
          <a:prstGeom prst="rect">
            <a:avLst/>
          </a:prstGeom>
          <a:noFill/>
        </p:spPr>
        <p:txBody>
          <a:bodyPr wrap="none" rtlCol="0">
            <a:spAutoFit/>
          </a:bodyPr>
          <a:lstStyle/>
          <a:p>
            <a:pPr algn="ctr"/>
            <a:r>
              <a:rPr lang="en-US" dirty="0"/>
              <a:t>(aka “</a:t>
            </a:r>
            <a:r>
              <a:rPr lang="en-US" b="1" dirty="0"/>
              <a:t>second-order spatial effect</a:t>
            </a:r>
            <a:r>
              <a:rPr lang="en-US" dirty="0"/>
              <a:t>”</a:t>
            </a:r>
          </a:p>
          <a:p>
            <a:pPr algn="ctr"/>
            <a:r>
              <a:rPr lang="en-US" dirty="0">
                <a:solidFill>
                  <a:srgbClr val="FF0000"/>
                </a:solidFill>
              </a:rPr>
              <a:t>Residuals</a:t>
            </a:r>
          </a:p>
          <a:p>
            <a:endParaRPr lang="en-US" dirty="0"/>
          </a:p>
        </p:txBody>
      </p:sp>
      <p:sp>
        <p:nvSpPr>
          <p:cNvPr id="7" name="TextBox 6"/>
          <p:cNvSpPr txBox="1"/>
          <p:nvPr/>
        </p:nvSpPr>
        <p:spPr>
          <a:xfrm>
            <a:off x="597666" y="1384995"/>
            <a:ext cx="3151055" cy="923330"/>
          </a:xfrm>
          <a:prstGeom prst="rect">
            <a:avLst/>
          </a:prstGeom>
          <a:noFill/>
        </p:spPr>
        <p:txBody>
          <a:bodyPr wrap="none" rtlCol="0">
            <a:spAutoFit/>
          </a:bodyPr>
          <a:lstStyle/>
          <a:p>
            <a:pPr algn="ctr"/>
            <a:r>
              <a:rPr lang="en-US" dirty="0"/>
              <a:t>(aka “</a:t>
            </a:r>
            <a:r>
              <a:rPr lang="en-US" b="1" dirty="0"/>
              <a:t>first-order spatial effect</a:t>
            </a:r>
            <a:r>
              <a:rPr lang="en-US" dirty="0"/>
              <a:t>”)</a:t>
            </a:r>
          </a:p>
          <a:p>
            <a:pPr algn="ctr"/>
            <a:r>
              <a:rPr lang="en-US" dirty="0">
                <a:solidFill>
                  <a:srgbClr val="FF0000"/>
                </a:solidFill>
              </a:rPr>
              <a:t>Variation in the mean</a:t>
            </a:r>
          </a:p>
          <a:p>
            <a:endParaRPr lang="en-US" dirty="0"/>
          </a:p>
        </p:txBody>
      </p:sp>
    </p:spTree>
    <p:extLst>
      <p:ext uri="{BB962C8B-B14F-4D97-AF65-F5344CB8AC3E}">
        <p14:creationId xmlns:p14="http://schemas.microsoft.com/office/powerpoint/2010/main" val="190889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First-order characteristics (macro) </a:t>
            </a:r>
          </a:p>
        </p:txBody>
      </p:sp>
      <p:sp>
        <p:nvSpPr>
          <p:cNvPr id="3" name="Content Placeholder 2"/>
          <p:cNvSpPr>
            <a:spLocks noGrp="1"/>
          </p:cNvSpPr>
          <p:nvPr>
            <p:ph idx="1"/>
          </p:nvPr>
        </p:nvSpPr>
        <p:spPr>
          <a:xfrm>
            <a:off x="381000" y="1447800"/>
            <a:ext cx="8229600" cy="4800600"/>
          </a:xfrm>
        </p:spPr>
        <p:txBody>
          <a:bodyPr>
            <a:noAutofit/>
          </a:bodyPr>
          <a:lstStyle/>
          <a:p>
            <a:pPr lvl="1">
              <a:buFont typeface="Arial" panose="020B0604020202020204" pitchFamily="34" charset="0"/>
              <a:buChar char="•"/>
            </a:pPr>
            <a:r>
              <a:rPr lang="en-US" dirty="0"/>
              <a:t>Describe the way in which the expected value (mean or average) of the spatial pattern varies across space (i.e., the density of the spatial point pattern)</a:t>
            </a:r>
          </a:p>
          <a:p>
            <a:pPr lvl="1">
              <a:buFont typeface="Arial" panose="020B0604020202020204" pitchFamily="34" charset="0"/>
              <a:buChar char="•"/>
            </a:pPr>
            <a:r>
              <a:rPr lang="en-US" dirty="0"/>
              <a:t>May be constant or spatially varying, but assumes that  individual event locations are independent of one another (i.e. no spatial dependency). </a:t>
            </a:r>
          </a:p>
          <a:p>
            <a:pPr marL="457200" lvl="1" indent="0">
              <a:buNone/>
            </a:pPr>
            <a:endParaRPr lang="en-US" u="sng" dirty="0"/>
          </a:p>
          <a:p>
            <a:pPr marL="457200" lvl="1" indent="0" algn="ctr">
              <a:buNone/>
            </a:pPr>
            <a:r>
              <a:rPr lang="en-US" u="sng" dirty="0"/>
              <a:t>i.e. where do patterns appear to differ?</a:t>
            </a:r>
          </a:p>
        </p:txBody>
      </p:sp>
    </p:spTree>
    <p:extLst>
      <p:ext uri="{BB962C8B-B14F-4D97-AF65-F5344CB8AC3E}">
        <p14:creationId xmlns:p14="http://schemas.microsoft.com/office/powerpoint/2010/main" val="182188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6998</TotalTime>
  <Words>3695</Words>
  <Application>Microsoft Macintosh PowerPoint</Application>
  <PresentationFormat>On-screen Show (4:3)</PresentationFormat>
  <Paragraphs>387</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 Math</vt:lpstr>
      <vt:lpstr>Wingdings</vt:lpstr>
      <vt:lpstr>Office Theme</vt:lpstr>
      <vt:lpstr>Analyzing spatial clustering</vt:lpstr>
      <vt:lpstr>What is clustering?</vt:lpstr>
      <vt:lpstr>Mechanisms for clustering</vt:lpstr>
      <vt:lpstr>Ways to define clustering</vt:lpstr>
      <vt:lpstr>Data types</vt:lpstr>
      <vt:lpstr>Data types</vt:lpstr>
      <vt:lpstr>Data types</vt:lpstr>
      <vt:lpstr>Variation amongst attribute values</vt:lpstr>
      <vt:lpstr>First-order characteristics (macro) </vt:lpstr>
      <vt:lpstr>Second-order properties  (meso-/micro-)</vt:lpstr>
      <vt:lpstr>Point-level vs Point-process data</vt:lpstr>
      <vt:lpstr>Aims of cluster analysis</vt:lpstr>
      <vt:lpstr>Main types of tests for spatial clusters</vt:lpstr>
      <vt:lpstr>Global and Local tests for spatial clustering: point-level and area data</vt:lpstr>
      <vt:lpstr>Data</vt:lpstr>
      <vt:lpstr>Autocorrelation statistics</vt:lpstr>
      <vt:lpstr>Defining neighbors</vt:lpstr>
      <vt:lpstr>Defining spatial weights</vt:lpstr>
      <vt:lpstr>Moran’s I statistic</vt:lpstr>
      <vt:lpstr>Correlogram of Moran’s I</vt:lpstr>
      <vt:lpstr>Hypothesis testing</vt:lpstr>
      <vt:lpstr>Local Indicators of Spatial Association (LISAs)</vt:lpstr>
      <vt:lpstr>Local Moran’s</vt:lpstr>
      <vt:lpstr>PowerPoint Presentation</vt:lpstr>
      <vt:lpstr>Example and in-class exercises</vt:lpstr>
      <vt:lpstr>Introduction to point processes</vt:lpstr>
      <vt:lpstr>Data</vt:lpstr>
      <vt:lpstr>PowerPoint Presentation</vt:lpstr>
      <vt:lpstr>Properties of spatial point patterns</vt:lpstr>
      <vt:lpstr>PowerPoint Presentation</vt:lpstr>
      <vt:lpstr>What is a point process?</vt:lpstr>
      <vt:lpstr>Components of a point process</vt:lpstr>
      <vt:lpstr>Complete spatial randomness (CSR)</vt:lpstr>
      <vt:lpstr>CSR II</vt:lpstr>
      <vt:lpstr>HPP vs IPP</vt:lpstr>
      <vt:lpstr>Edge effects</vt:lpstr>
      <vt:lpstr>Global tests for spatial clustering using point (event) data</vt:lpstr>
      <vt:lpstr>Ripley’s K function</vt:lpstr>
      <vt:lpstr>PowerPoint Presentation</vt:lpstr>
      <vt:lpstr>Limitations</vt:lpstr>
      <vt:lpstr>Difference in K-functions</vt:lpstr>
      <vt:lpstr>Hypothesis testing</vt:lpstr>
      <vt:lpstr>Example and in-class exercises</vt:lpstr>
      <vt:lpstr>Spatial scan statistics</vt:lpstr>
      <vt:lpstr>Kulldorff’s spatial scan statistic</vt:lpstr>
      <vt:lpstr>PowerPoint Presentation</vt:lpstr>
      <vt:lpstr>PowerPoint Presentation</vt:lpstr>
      <vt:lpstr>Data input</vt:lpstr>
      <vt:lpstr>Common SatScan models</vt:lpstr>
      <vt:lpstr>In-class assignment:  SatScan analysis</vt:lpstr>
    </vt:vector>
  </TitlesOfParts>
  <Company>UCSF</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Jennifer L</dc:creator>
  <cp:lastModifiedBy>Bennett, Adam</cp:lastModifiedBy>
  <cp:revision>452</cp:revision>
  <cp:lastPrinted>2017-10-10T22:01:43Z</cp:lastPrinted>
  <dcterms:created xsi:type="dcterms:W3CDTF">2015-09-01T17:40:55Z</dcterms:created>
  <dcterms:modified xsi:type="dcterms:W3CDTF">2019-10-09T14:16:33Z</dcterms:modified>
</cp:coreProperties>
</file>