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57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/>
    <p:restoredTop sz="94605"/>
  </p:normalViewPr>
  <p:slideViewPr>
    <p:cSldViewPr snapToGrid="0" snapToObjects="1">
      <p:cViewPr varScale="1">
        <p:scale>
          <a:sx n="129" d="100"/>
          <a:sy n="129" d="100"/>
        </p:scale>
        <p:origin x="5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CE537-4756-E346-87DB-AEC2050BEFE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06A1E-80D4-5D4C-89E9-EA4F5AC6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6888c90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6888c90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df7cadb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df7cadb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df7cadb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df7cadb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58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9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E8132F-F56E-5246-BAA6-D6FC931F135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AC546-0C3A-1C48-AF02-E2097AE295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33" y="3505200"/>
            <a:ext cx="436335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en-US" sz="2800" b="0" i="1" dirty="0">
                <a:solidFill>
                  <a:schemeClr val="tx2"/>
                </a:solidFill>
              </a:rPr>
              <a:t>Spatial Epidemiology in R</a:t>
            </a:r>
          </a:p>
          <a:p>
            <a:pPr algn="ctr"/>
            <a:r>
              <a:rPr lang="en-GB" altLang="en-US" sz="2000" dirty="0">
                <a:solidFill>
                  <a:schemeClr val="tx2"/>
                </a:solidFill>
              </a:rPr>
              <a:t>PH272C </a:t>
            </a:r>
            <a:r>
              <a:rPr lang="en-US" altLang="en-US" sz="2000" dirty="0">
                <a:solidFill>
                  <a:schemeClr val="tx2"/>
                </a:solidFill>
              </a:rPr>
              <a:t>–</a:t>
            </a:r>
            <a:r>
              <a:rPr lang="en-GB" altLang="en-US" sz="2000" dirty="0">
                <a:solidFill>
                  <a:schemeClr val="tx2"/>
                </a:solidFill>
              </a:rPr>
              <a:t> Week 1</a:t>
            </a:r>
          </a:p>
          <a:p>
            <a:pPr algn="ctr"/>
            <a:r>
              <a:rPr lang="en-GB" altLang="en-US" sz="2000" b="0" dirty="0">
                <a:solidFill>
                  <a:schemeClr val="tx2"/>
                </a:solidFill>
              </a:rPr>
              <a:t>Fall 2018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83032" y="2590800"/>
            <a:ext cx="5487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4000" b="1" dirty="0">
                <a:solidFill>
                  <a:schemeClr val="tx2"/>
                </a:solidFill>
              </a:rPr>
              <a:t>Spatial Data </a:t>
            </a:r>
            <a:r>
              <a:rPr lang="en-GB" altLang="en-US" sz="4000" b="1" dirty="0" err="1">
                <a:solidFill>
                  <a:schemeClr val="tx2"/>
                </a:solidFill>
              </a:rPr>
              <a:t>Filetypes</a:t>
            </a:r>
            <a:endParaRPr lang="en-US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8612" y="1676421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41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81107" y="336805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</a:rPr>
              <a:t>Data Representation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09582" y="991505"/>
            <a:ext cx="8520600" cy="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There are two main ways to portray real-world data: </a:t>
            </a:r>
            <a:r>
              <a:rPr lang="en" sz="1600" b="1" dirty="0">
                <a:solidFill>
                  <a:schemeClr val="dk2"/>
                </a:solidFill>
              </a:rPr>
              <a:t>vector format</a:t>
            </a:r>
            <a:r>
              <a:rPr lang="en" sz="1600" dirty="0"/>
              <a:t> and raster format.</a:t>
            </a:r>
            <a:r>
              <a:rPr lang="en" dirty="0"/>
              <a:t> 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01282" y="2137171"/>
            <a:ext cx="4186500" cy="42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Vector Format:</a:t>
            </a:r>
            <a:r>
              <a:rPr lang="en" dirty="0"/>
              <a:t>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800" b="1" dirty="0"/>
              <a:t>Space is defined by representing geographic features as:</a:t>
            </a:r>
            <a:endParaRPr sz="1800" b="1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Points</a:t>
            </a:r>
            <a:endParaRPr sz="1800" b="1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Lines</a:t>
            </a:r>
            <a:endParaRPr sz="1800" b="1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Polygons</a:t>
            </a:r>
            <a:endParaRPr sz="18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b="1" dirty="0"/>
              <a:t>Points are represented by a coordinate pair</a:t>
            </a:r>
            <a:endParaRPr sz="18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b="1" dirty="0"/>
              <a:t>Lines and polygons are represented as ordered lists of vertices</a:t>
            </a:r>
            <a:r>
              <a:rPr lang="en" sz="1800" dirty="0"/>
              <a:t> </a:t>
            </a:r>
            <a:endParaRPr sz="1800"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t="16314" r="68283" b="57669"/>
          <a:stretch/>
        </p:blipFill>
        <p:spPr>
          <a:xfrm>
            <a:off x="2267123" y="3644751"/>
            <a:ext cx="440200" cy="28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t="40804" r="67034" b="33484"/>
          <a:stretch/>
        </p:blipFill>
        <p:spPr>
          <a:xfrm>
            <a:off x="2267123" y="3933609"/>
            <a:ext cx="440200" cy="27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l="4276" t="67418" r="68777"/>
          <a:stretch/>
        </p:blipFill>
        <p:spPr>
          <a:xfrm>
            <a:off x="2527923" y="4235318"/>
            <a:ext cx="298626" cy="288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rot="10800000" flipH="1">
            <a:off x="317982" y="1727405"/>
            <a:ext cx="8365800" cy="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3" name="Google Shape;103;p18"/>
          <p:cNvSpPr/>
          <p:nvPr/>
        </p:nvSpPr>
        <p:spPr>
          <a:xfrm>
            <a:off x="5899382" y="2290602"/>
            <a:ext cx="2263500" cy="27380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899407" y="2764039"/>
            <a:ext cx="2263546" cy="1533564"/>
          </a:xfrm>
          <a:custGeom>
            <a:avLst/>
            <a:gdLst/>
            <a:ahLst/>
            <a:cxnLst/>
            <a:rect l="l" t="t" r="r" b="b"/>
            <a:pathLst>
              <a:path w="112140" h="51868" extrusionOk="0">
                <a:moveTo>
                  <a:pt x="0" y="51435"/>
                </a:moveTo>
                <a:cubicBezTo>
                  <a:pt x="5632" y="51236"/>
                  <a:pt x="25369" y="53080"/>
                  <a:pt x="33792" y="50239"/>
                </a:cubicBezTo>
                <a:cubicBezTo>
                  <a:pt x="42215" y="47398"/>
                  <a:pt x="44707" y="37231"/>
                  <a:pt x="50538" y="34390"/>
                </a:cubicBezTo>
                <a:cubicBezTo>
                  <a:pt x="56369" y="31549"/>
                  <a:pt x="64543" y="35437"/>
                  <a:pt x="68779" y="33194"/>
                </a:cubicBezTo>
                <a:cubicBezTo>
                  <a:pt x="73015" y="30951"/>
                  <a:pt x="71720" y="23375"/>
                  <a:pt x="75956" y="20933"/>
                </a:cubicBezTo>
                <a:cubicBezTo>
                  <a:pt x="80193" y="18491"/>
                  <a:pt x="89812" y="20884"/>
                  <a:pt x="94198" y="18541"/>
                </a:cubicBezTo>
                <a:cubicBezTo>
                  <a:pt x="98584" y="16199"/>
                  <a:pt x="99282" y="9968"/>
                  <a:pt x="102272" y="6878"/>
                </a:cubicBezTo>
                <a:cubicBezTo>
                  <a:pt x="105262" y="3788"/>
                  <a:pt x="110495" y="1146"/>
                  <a:pt x="112140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05;p18"/>
          <p:cNvSpPr/>
          <p:nvPr/>
        </p:nvSpPr>
        <p:spPr>
          <a:xfrm rot="-2020759">
            <a:off x="5913122" y="2416818"/>
            <a:ext cx="887215" cy="851240"/>
          </a:xfrm>
          <a:prstGeom prst="ellipse">
            <a:avLst/>
          </a:prstGeom>
          <a:solidFill>
            <a:srgbClr val="2CB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410907" y="3212705"/>
            <a:ext cx="67200" cy="796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7501575" y="4806481"/>
            <a:ext cx="67200" cy="79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009667" y="4706801"/>
            <a:ext cx="67200" cy="79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468582" y="5186371"/>
            <a:ext cx="3261599" cy="149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         = houses (point)</a:t>
            </a:r>
            <a:endParaRPr b="1" dirty="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= river (line)                = lake (polygon)</a:t>
            </a:r>
            <a:endParaRPr b="1" dirty="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683879" y="4754721"/>
            <a:ext cx="67200" cy="79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864743" y="4838305"/>
            <a:ext cx="67200" cy="79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7903563" y="4451841"/>
            <a:ext cx="67200" cy="79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606239" y="4541553"/>
            <a:ext cx="67200" cy="79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7803495" y="4605201"/>
            <a:ext cx="67200" cy="79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5064897" y="5833074"/>
            <a:ext cx="403685" cy="206525"/>
          </a:xfrm>
          <a:custGeom>
            <a:avLst/>
            <a:gdLst/>
            <a:ahLst/>
            <a:cxnLst/>
            <a:rect l="l" t="t" r="r" b="b"/>
            <a:pathLst>
              <a:path w="16149" h="6819" extrusionOk="0">
                <a:moveTo>
                  <a:pt x="0" y="6280"/>
                </a:moveTo>
                <a:cubicBezTo>
                  <a:pt x="1844" y="6330"/>
                  <a:pt x="9719" y="7227"/>
                  <a:pt x="11065" y="6579"/>
                </a:cubicBezTo>
                <a:cubicBezTo>
                  <a:pt x="12411" y="5931"/>
                  <a:pt x="7227" y="3489"/>
                  <a:pt x="8074" y="2392"/>
                </a:cubicBezTo>
                <a:cubicBezTo>
                  <a:pt x="8921" y="1296"/>
                  <a:pt x="14803" y="399"/>
                  <a:pt x="16149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18"/>
          <p:cNvSpPr/>
          <p:nvPr/>
        </p:nvSpPr>
        <p:spPr>
          <a:xfrm>
            <a:off x="7240664" y="5889999"/>
            <a:ext cx="261600" cy="149600"/>
          </a:xfrm>
          <a:prstGeom prst="ellipse">
            <a:avLst/>
          </a:prstGeom>
          <a:solidFill>
            <a:srgbClr val="2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7;p18"/>
          <p:cNvSpPr/>
          <p:nvPr/>
        </p:nvSpPr>
        <p:spPr>
          <a:xfrm>
            <a:off x="5911833" y="5373536"/>
            <a:ext cx="67200" cy="79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50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72515" y="2164984"/>
            <a:ext cx="4186500" cy="42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Raster Format:</a:t>
            </a:r>
            <a:endParaRPr b="1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Space is defined as an array of equally sized cells arranged in rows and columns. 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Each cell contains an attribute value and location coordinates. 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Groups of cells that share the same value represent the same geographic feature. </a:t>
            </a:r>
            <a:endParaRPr sz="1800" b="1" dirty="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375" y="2214679"/>
            <a:ext cx="29718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6;p18">
            <a:extLst>
              <a:ext uri="{FF2B5EF4-FFF2-40B4-BE49-F238E27FC236}">
                <a16:creationId xmlns:a16="http://schemas.microsoft.com/office/drawing/2014/main" id="{1B9F10B2-2FAB-5A4D-90EC-3D5D3263D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107" y="336805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</a:rPr>
              <a:t>Data Representation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12" name="Google Shape;97;p18">
            <a:extLst>
              <a:ext uri="{FF2B5EF4-FFF2-40B4-BE49-F238E27FC236}">
                <a16:creationId xmlns:a16="http://schemas.microsoft.com/office/drawing/2014/main" id="{DCC3BEE0-BA29-9A4E-9465-F85663A5DD51}"/>
              </a:ext>
            </a:extLst>
          </p:cNvPr>
          <p:cNvSpPr txBox="1">
            <a:spLocks/>
          </p:cNvSpPr>
          <p:nvPr/>
        </p:nvSpPr>
        <p:spPr>
          <a:xfrm>
            <a:off x="209582" y="991505"/>
            <a:ext cx="8520600" cy="98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itchFamily="34" charset="0"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○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■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●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 pitchFamily="34" charset="0"/>
              <a:buChar char="■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itchFamily="34" charset="0"/>
              <a:buNone/>
            </a:pPr>
            <a:r>
              <a:rPr lang="en-US" sz="1600"/>
              <a:t>There are two main ways to portray real-world data: </a:t>
            </a:r>
            <a:r>
              <a:rPr lang="en-US" sz="1600" b="1">
                <a:solidFill>
                  <a:schemeClr val="dk2"/>
                </a:solidFill>
              </a:rPr>
              <a:t>vector format</a:t>
            </a:r>
            <a:r>
              <a:rPr lang="en-US" sz="1600"/>
              <a:t> and raster format.</a:t>
            </a:r>
            <a:r>
              <a:rPr lang="en-US"/>
              <a:t> </a:t>
            </a:r>
            <a:endParaRPr lang="en-US" dirty="0"/>
          </a:p>
        </p:txBody>
      </p:sp>
      <p:cxnSp>
        <p:nvCxnSpPr>
          <p:cNvPr id="14" name="Google Shape;102;p18">
            <a:extLst>
              <a:ext uri="{FF2B5EF4-FFF2-40B4-BE49-F238E27FC236}">
                <a16:creationId xmlns:a16="http://schemas.microsoft.com/office/drawing/2014/main" id="{03C4C854-0FF5-FF48-9760-0F6A0E106A4F}"/>
              </a:ext>
            </a:extLst>
          </p:cNvPr>
          <p:cNvCxnSpPr/>
          <p:nvPr/>
        </p:nvCxnSpPr>
        <p:spPr>
          <a:xfrm rot="10800000" flipH="1">
            <a:off x="317982" y="1727405"/>
            <a:ext cx="8365800" cy="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968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1166250" y="5868400"/>
            <a:ext cx="6945300" cy="7984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Attributes are associated with each vector feature vs attributes are associated with grid cells.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976" y="614865"/>
            <a:ext cx="3800093" cy="54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79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B803-9BAB-294D-A758-01A833C9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708D-A65F-C84E-8030-17B17FCC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vector data</a:t>
            </a:r>
          </a:p>
          <a:p>
            <a:r>
              <a:rPr lang="en-US" dirty="0"/>
              <a:t>Made up of seven files: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shp</a:t>
            </a:r>
            <a:r>
              <a:rPr lang="en-US" dirty="0"/>
              <a:t> - shape format; the feature geometry itself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shx</a:t>
            </a:r>
            <a:r>
              <a:rPr lang="en-US" dirty="0"/>
              <a:t> - shape index format; a positional index of the feature geometry to allow seeking forwards and backwards quickly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dbf</a:t>
            </a:r>
            <a:r>
              <a:rPr lang="en-US" dirty="0"/>
              <a:t> - attribute format; columnar attributes for each shape, in dBase IV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prj</a:t>
            </a:r>
            <a:r>
              <a:rPr lang="en-US" dirty="0"/>
              <a:t> – projection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0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C9DB-1E6B-9D42-B965-EEBA5FD8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GeoJSON</a:t>
            </a:r>
            <a:r>
              <a:rPr lang="en-US" b="1" dirty="0">
                <a:solidFill>
                  <a:srgbClr val="C00000"/>
                </a:solidFill>
              </a:rPr>
              <a:t>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66A1E-D183-4346-9BB4-827F971AE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092" y="804428"/>
            <a:ext cx="3829708" cy="54845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F44E9-69B4-FC4C-ACC9-9D132727C8C7}"/>
              </a:ext>
            </a:extLst>
          </p:cNvPr>
          <p:cNvSpPr txBox="1"/>
          <p:nvPr/>
        </p:nvSpPr>
        <p:spPr>
          <a:xfrm>
            <a:off x="246216" y="1651217"/>
            <a:ext cx="418566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JSON</a:t>
            </a:r>
            <a:r>
              <a:rPr lang="en-US" sz="2400" dirty="0"/>
              <a:t> (JavaScript Open Notation) -</a:t>
            </a:r>
          </a:p>
          <a:p>
            <a:pPr lvl="1"/>
            <a:r>
              <a:rPr lang="en-US" sz="2400" dirty="0"/>
              <a:t>file containing information on geometry and attributes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vector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Essentially a single text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Language of the web </a:t>
            </a:r>
          </a:p>
        </p:txBody>
      </p:sp>
    </p:spTree>
    <p:extLst>
      <p:ext uri="{BB962C8B-B14F-4D97-AF65-F5344CB8AC3E}">
        <p14:creationId xmlns:p14="http://schemas.microsoft.com/office/powerpoint/2010/main" val="99363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E0CA-31D2-EB42-92F0-7B66B889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Raster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C11D-573F-C44B-8D39-DE6B99E3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 dirty="0"/>
          </a:p>
          <a:p>
            <a:r>
              <a:rPr lang="en-US" b="1" dirty="0"/>
              <a:t>ESRI Grid</a:t>
            </a:r>
            <a:r>
              <a:rPr lang="en-US" dirty="0"/>
              <a:t> – 	proprietary binary </a:t>
            </a:r>
            <a:r>
              <a:rPr lang="en-US" dirty="0" err="1"/>
              <a:t>andmetadataless</a:t>
            </a:r>
            <a:r>
              <a:rPr lang="en-US" dirty="0"/>
              <a:t> ASCII raster formats used by ESRI</a:t>
            </a:r>
          </a:p>
          <a:p>
            <a:endParaRPr lang="en-US" dirty="0"/>
          </a:p>
          <a:p>
            <a:r>
              <a:rPr lang="en-US" b="1" dirty="0"/>
              <a:t>GeoTIFF</a:t>
            </a:r>
            <a:r>
              <a:rPr lang="en-US" dirty="0"/>
              <a:t> – </a:t>
            </a:r>
          </a:p>
          <a:p>
            <a:pPr marL="0" indent="0">
              <a:buNone/>
            </a:pPr>
            <a:r>
              <a:rPr lang="en-US" dirty="0"/>
              <a:t>	TIFF variant enriched with GIS relevant metadata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IMG</a:t>
            </a:r>
            <a:r>
              <a:rPr lang="en-US" dirty="0"/>
              <a:t> – ERDAS IMAGINE image file format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1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DAF8-672E-0446-AAD0-0354AF5B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150A-5B84-2C44-BB65-D2C08E0E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5600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All these file types can be read into R</a:t>
            </a:r>
          </a:p>
          <a:p>
            <a:r>
              <a:rPr lang="en-US" dirty="0"/>
              <a:t>Vector data held as ‘Spatial’ objects using the “</a:t>
            </a:r>
            <a:r>
              <a:rPr lang="en-US" dirty="0" err="1"/>
              <a:t>sp</a:t>
            </a:r>
            <a:r>
              <a:rPr lang="en-US" dirty="0"/>
              <a:t>” package</a:t>
            </a:r>
          </a:p>
          <a:p>
            <a:pPr lvl="1"/>
            <a:r>
              <a:rPr lang="en-US" dirty="0" err="1"/>
              <a:t>SpatialPoints</a:t>
            </a:r>
            <a:endParaRPr lang="en-US" dirty="0"/>
          </a:p>
          <a:p>
            <a:pPr lvl="1"/>
            <a:r>
              <a:rPr lang="en-US" dirty="0" err="1"/>
              <a:t>SpatialPolygons</a:t>
            </a:r>
            <a:endParaRPr lang="en-US" dirty="0"/>
          </a:p>
          <a:p>
            <a:pPr lvl="1"/>
            <a:r>
              <a:rPr lang="en-US" dirty="0" err="1"/>
              <a:t>SpatialLines</a:t>
            </a:r>
            <a:endParaRPr lang="en-US" dirty="0"/>
          </a:p>
          <a:p>
            <a:r>
              <a:rPr lang="en-US" dirty="0"/>
              <a:t>If present, attribute data are held in associated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en-US" dirty="0" err="1"/>
              <a:t>SpatialPointsDataFrame</a:t>
            </a:r>
            <a:endParaRPr lang="en-US" dirty="0"/>
          </a:p>
          <a:p>
            <a:r>
              <a:rPr lang="en-US" dirty="0"/>
              <a:t>Raster data held in ‘raster’ object</a:t>
            </a:r>
          </a:p>
          <a:p>
            <a:pPr lvl="1"/>
            <a:r>
              <a:rPr lang="en-US" dirty="0" err="1"/>
              <a:t>RasterLayer</a:t>
            </a:r>
            <a:r>
              <a:rPr lang="en-US" dirty="0"/>
              <a:t> or </a:t>
            </a:r>
            <a:r>
              <a:rPr lang="en-US" dirty="0" err="1"/>
              <a:t>RasterStack</a:t>
            </a:r>
            <a:r>
              <a:rPr lang="en-US" dirty="0"/>
              <a:t> (several layers stacked together)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4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42</TotalTime>
  <Words>265</Words>
  <Application>Microsoft Macintosh PowerPoint</Application>
  <PresentationFormat>On-screen Show (4:3)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Caveat</vt:lpstr>
      <vt:lpstr>Clarity</vt:lpstr>
      <vt:lpstr>PowerPoint Presentation</vt:lpstr>
      <vt:lpstr>Data Representation</vt:lpstr>
      <vt:lpstr>Data Representation</vt:lpstr>
      <vt:lpstr>PowerPoint Presentation</vt:lpstr>
      <vt:lpstr>Shapefiles</vt:lpstr>
      <vt:lpstr>GeoJSON </vt:lpstr>
      <vt:lpstr>Raster Files</vt:lpstr>
      <vt:lpstr>In 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 filetypes</dc:title>
  <dc:creator>Hugh Sturrock</dc:creator>
  <cp:lastModifiedBy>Hugh Sturrock</cp:lastModifiedBy>
  <cp:revision>6</cp:revision>
  <cp:lastPrinted>2018-10-01T22:30:07Z</cp:lastPrinted>
  <dcterms:created xsi:type="dcterms:W3CDTF">2018-10-01T22:30:00Z</dcterms:created>
  <dcterms:modified xsi:type="dcterms:W3CDTF">2018-10-05T04:22:14Z</dcterms:modified>
</cp:coreProperties>
</file>