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123" r:id="rId3"/>
    <p:sldId id="376" r:id="rId4"/>
    <p:sldId id="2134" r:id="rId6"/>
    <p:sldId id="2146" r:id="rId7"/>
    <p:sldId id="2147" r:id="rId8"/>
    <p:sldId id="2148" r:id="rId9"/>
    <p:sldId id="2149" r:id="rId10"/>
    <p:sldId id="2150" r:id="rId11"/>
    <p:sldId id="2152" r:id="rId12"/>
    <p:sldId id="2151" r:id="rId13"/>
    <p:sldId id="2153" r:id="rId14"/>
    <p:sldId id="2154" r:id="rId15"/>
    <p:sldId id="2155" r:id="rId16"/>
    <p:sldId id="2156" r:id="rId17"/>
    <p:sldId id="2157" r:id="rId18"/>
    <p:sldId id="2158" r:id="rId19"/>
    <p:sldId id="213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fa18923-2f6c-41f0-82f0-eae9affe070d}">
          <p14:sldIdLst>
            <p14:sldId id="2123"/>
            <p14:sldId id="376"/>
            <p14:sldId id="2134"/>
            <p14:sldId id="2146"/>
            <p14:sldId id="2147"/>
            <p14:sldId id="2148"/>
            <p14:sldId id="2149"/>
            <p14:sldId id="2150"/>
            <p14:sldId id="2152"/>
            <p14:sldId id="2151"/>
            <p14:sldId id="2153"/>
            <p14:sldId id="2154"/>
            <p14:sldId id="2155"/>
            <p14:sldId id="2156"/>
            <p14:sldId id="2157"/>
            <p14:sldId id="2158"/>
            <p14:sldId id="213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00"/>
    <p:restoredTop sz="94655"/>
  </p:normalViewPr>
  <p:slideViewPr>
    <p:cSldViewPr snapToGrid="0">
      <p:cViewPr varScale="1">
        <p:scale>
          <a:sx n="76" d="100"/>
          <a:sy n="76" d="100"/>
        </p:scale>
        <p:origin x="8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3E3488-600C-48B6-953D-A312D20A41F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EC090-1D11-44F3-AF8F-F6F93BF0AA7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8FA86E-575D-F544-882E-C4F534F99C7D}" type="slidenum">
              <a:rPr lang="en-US" altLang="zh-CN"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EDAD53D-8A36-4298-8A68-41675434C2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9A7D43-4CEA-4845-B182-C2102615214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EDAD53D-8A36-4298-8A68-41675434C2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9A7D43-4CEA-4845-B182-C2102615214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EDAD53D-8A36-4298-8A68-41675434C2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9A7D43-4CEA-4845-B182-C2102615214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EDAD53D-8A36-4298-8A68-41675434C2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9A7D43-4CEA-4845-B182-C2102615214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EDAD53D-8A36-4298-8A68-41675434C2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9A7D43-4CEA-4845-B182-C2102615214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EDAD53D-8A36-4298-8A68-41675434C27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9A7D43-4CEA-4845-B182-C2102615214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EDAD53D-8A36-4298-8A68-41675434C27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9A7D43-4CEA-4845-B182-C2102615214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EDAD53D-8A36-4298-8A68-41675434C27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9A7D43-4CEA-4845-B182-C2102615214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DAD53D-8A36-4298-8A68-41675434C27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9A7D43-4CEA-4845-B182-C2102615214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EDAD53D-8A36-4298-8A68-41675434C27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9A7D43-4CEA-4845-B182-C2102615214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EDAD53D-8A36-4298-8A68-41675434C27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9A7D43-4CEA-4845-B182-C2102615214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AD53D-8A36-4298-8A68-41675434C27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A7D43-4CEA-4845-B182-C2102615214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6"/>
          <p:cNvSpPr/>
          <p:nvPr/>
        </p:nvSpPr>
        <p:spPr>
          <a:xfrm rot="2700000">
            <a:off x="4718984" y="-359874"/>
            <a:ext cx="7511244" cy="7318723"/>
          </a:xfrm>
          <a:prstGeom prst="round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4" name="矩形: 圆角 6"/>
          <p:cNvSpPr/>
          <p:nvPr/>
        </p:nvSpPr>
        <p:spPr>
          <a:xfrm rot="2700000">
            <a:off x="-2804729" y="566645"/>
            <a:ext cx="5609457" cy="54656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6" name="PA-矩形 3"/>
          <p:cNvSpPr/>
          <p:nvPr>
            <p:custDataLst>
              <p:tags r:id="rId1"/>
            </p:custDataLst>
          </p:nvPr>
        </p:nvSpPr>
        <p:spPr>
          <a:xfrm>
            <a:off x="5846961" y="1855212"/>
            <a:ext cx="4844918" cy="1106805"/>
          </a:xfrm>
          <a:prstGeom prst="rect">
            <a:avLst/>
          </a:prstGeom>
        </p:spPr>
        <p:txBody>
          <a:bodyPr wrap="square">
            <a:spAutoFit/>
          </a:bodyPr>
          <a:lstStyle/>
          <a:p>
            <a:pPr algn="dist"/>
            <a:r>
              <a:rPr lang="zh-CN" altLang="en-US" sz="6600" b="1" dirty="0">
                <a:solidFill>
                  <a:schemeClr val="tx1">
                    <a:lumMod val="75000"/>
                    <a:lumOff val="25000"/>
                  </a:schemeClr>
                </a:solidFill>
                <a:latin typeface="FZQingKeBenYueSongS-R-GB" panose="02000000000000000000" pitchFamily="2" charset="-122"/>
                <a:ea typeface="FZQingKeBenYueSongS-R-GB" panose="02000000000000000000" pitchFamily="2" charset="-122"/>
                <a:cs typeface="+mn-ea"/>
                <a:sym typeface="思源黑体" panose="020B0500000000000000" pitchFamily="34" charset="-122"/>
              </a:rPr>
              <a:t>对对联</a:t>
            </a:r>
            <a:endParaRPr lang="zh-CN" altLang="en-US" sz="6600" b="1" dirty="0">
              <a:solidFill>
                <a:schemeClr val="tx1">
                  <a:lumMod val="75000"/>
                  <a:lumOff val="25000"/>
                </a:schemeClr>
              </a:solidFill>
              <a:latin typeface="FZQingKeBenYueSongS-R-GB" panose="02000000000000000000" pitchFamily="2" charset="-122"/>
              <a:ea typeface="FZQingKeBenYueSongS-R-GB" panose="02000000000000000000" pitchFamily="2" charset="-122"/>
              <a:cs typeface="+mn-ea"/>
              <a:sym typeface="思源黑体" panose="020B0500000000000000" pitchFamily="34" charset="-122"/>
            </a:endParaRPr>
          </a:p>
        </p:txBody>
      </p:sp>
      <p:sp>
        <p:nvSpPr>
          <p:cNvPr id="7" name="PA-文本框 6"/>
          <p:cNvSpPr txBox="1"/>
          <p:nvPr>
            <p:custDataLst>
              <p:tags r:id="rId2"/>
            </p:custDataLst>
          </p:nvPr>
        </p:nvSpPr>
        <p:spPr>
          <a:xfrm>
            <a:off x="5931939" y="2963357"/>
            <a:ext cx="5929119" cy="583565"/>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r>
              <a:rPr lang="zh-CN" altLang="en-US" sz="32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思源黑体" panose="020B0500000000000000" pitchFamily="34" charset="-122"/>
              </a:rPr>
              <a:t>你说的都队</a:t>
            </a:r>
            <a:endParaRPr lang="zh-CN" altLang="en-US" sz="32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9" name="矩形: 圆角 6"/>
          <p:cNvSpPr/>
          <p:nvPr/>
        </p:nvSpPr>
        <p:spPr>
          <a:xfrm>
            <a:off x="5963920" y="4474845"/>
            <a:ext cx="3749040" cy="480695"/>
          </a:xfrm>
          <a:prstGeom prst="roundRect">
            <a:avLst/>
          </a:prstGeom>
          <a:solidFill>
            <a:schemeClr val="accent2">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团队成员</a:t>
            </a:r>
            <a:r>
              <a:rPr lang="zh-CN" altLang="en-US" sz="1400"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a:t>
            </a:r>
            <a:r>
              <a:rPr lang="en-GB" altLang="zh-CN" sz="1400"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 </a:t>
            </a:r>
            <a:r>
              <a:rPr lang="zh-CN" altLang="en-GB" sz="1400"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黄光奎、林怡鹏、赖河</a:t>
            </a:r>
            <a:endParaRPr lang="zh-CN" altLang="en-GB" sz="1400"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0" name="矩形: 圆角 6"/>
          <p:cNvSpPr/>
          <p:nvPr/>
        </p:nvSpPr>
        <p:spPr>
          <a:xfrm rot="2700000">
            <a:off x="10719226" y="-602045"/>
            <a:ext cx="2027189" cy="197523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1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0-#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8"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0-#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p:bldP spid="7" grpId="0" bldLvl="0" animBg="1"/>
      <p:bldP spid="9" grpId="0" bldLvl="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8"/>
          <p:cNvGrpSpPr/>
          <p:nvPr/>
        </p:nvGrpSpPr>
        <p:grpSpPr>
          <a:xfrm>
            <a:off x="0" y="385876"/>
            <a:ext cx="12192000" cy="6472124"/>
            <a:chOff x="0" y="385876"/>
            <a:chExt cx="12192000" cy="6472124"/>
          </a:xfrm>
        </p:grpSpPr>
        <p:sp>
          <p:nvSpPr>
            <p:cNvPr id="27" name="矩形: 圆角 6"/>
            <p:cNvSpPr/>
            <p:nvPr/>
          </p:nvSpPr>
          <p:spPr>
            <a:xfrm rot="2700000">
              <a:off x="720450" y="748533"/>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8" name="Rectangle 10"/>
            <p:cNvSpPr/>
            <p:nvPr/>
          </p:nvSpPr>
          <p:spPr>
            <a:xfrm>
              <a:off x="1170374" y="385876"/>
              <a:ext cx="5860415" cy="783590"/>
            </a:xfrm>
            <a:prstGeom prst="rect">
              <a:avLst/>
            </a:prstGeom>
          </p:spPr>
          <p:txBody>
            <a:bodyPr wrap="none">
              <a:spAutoFit/>
            </a:bodyPr>
            <a:lstStyle/>
            <a:p>
              <a:pPr algn="l" eaLnBrk="1" hangingPunct="1">
                <a:lnSpc>
                  <a:spcPct val="150000"/>
                </a:lnSpc>
              </a:pPr>
              <a:r>
                <a:rPr lang="en-US" altLang="zh-CN" sz="3000" b="1">
                  <a:solidFill>
                    <a:schemeClr val="accent1"/>
                  </a:solidFill>
                  <a:latin typeface="微软雅黑" panose="020B0503020204020204" charset="-122"/>
                  <a:ea typeface="微软雅黑" panose="020B0503020204020204" charset="-122"/>
                  <a:sym typeface="+mn-ea"/>
                </a:rPr>
                <a:t>3</a:t>
              </a:r>
              <a:r>
                <a:rPr lang="zh-CN" altLang="en-US" sz="3000" b="1">
                  <a:solidFill>
                    <a:schemeClr val="accent1"/>
                  </a:solidFill>
                  <a:latin typeface="微软雅黑" panose="020B0503020204020204" charset="-122"/>
                  <a:ea typeface="微软雅黑" panose="020B0503020204020204" charset="-122"/>
                  <a:sym typeface="+mn-ea"/>
                </a:rPr>
                <a:t>.数据预处理（难点、实现方案</a:t>
              </a:r>
              <a:r>
                <a:rPr lang="zh-CN" altLang="en-US" sz="3000" b="1">
                  <a:solidFill>
                    <a:schemeClr val="accent1"/>
                  </a:solidFill>
                  <a:latin typeface="微软雅黑" panose="020B0503020204020204" charset="-122"/>
                  <a:ea typeface="微软雅黑" panose="020B0503020204020204" charset="-122"/>
                  <a:sym typeface="+mn-ea"/>
                </a:rPr>
                <a:t>）</a:t>
              </a:r>
              <a:endParaRPr lang="zh-CN" altLang="en-US" sz="3000" b="1">
                <a:solidFill>
                  <a:schemeClr val="accent1"/>
                </a:solidFill>
                <a:latin typeface="微软雅黑" panose="020B0503020204020204" charset="-122"/>
                <a:ea typeface="微软雅黑" panose="020B0503020204020204" charset="-122"/>
                <a:sym typeface="+mn-ea"/>
              </a:endParaRPr>
            </a:p>
          </p:txBody>
        </p:sp>
        <p:sp>
          <p:nvSpPr>
            <p:cNvPr id="29" name="Rectangle 6"/>
            <p:cNvSpPr/>
            <p:nvPr/>
          </p:nvSpPr>
          <p:spPr>
            <a:xfrm>
              <a:off x="0" y="6525480"/>
              <a:ext cx="12192000" cy="332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思源黑体" panose="020B0500000000000000" pitchFamily="34" charset="-122"/>
                <a:ea typeface="思源黑体" panose="020B0500000000000000" pitchFamily="34" charset="-122"/>
                <a:sym typeface="思源黑体" panose="020B0500000000000000" pitchFamily="34" charset="-122"/>
              </a:endParaRPr>
            </a:p>
          </p:txBody>
        </p:sp>
      </p:grpSp>
      <p:cxnSp>
        <p:nvCxnSpPr>
          <p:cNvPr id="30" name="直接连接符 29"/>
          <p:cNvCxnSpPr/>
          <p:nvPr/>
        </p:nvCxnSpPr>
        <p:spPr>
          <a:xfrm flipV="1">
            <a:off x="-54610" y="1403985"/>
            <a:ext cx="9839960" cy="86995"/>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15"/>
          <p:cNvSpPr txBox="1">
            <a:spLocks noChangeArrowheads="1"/>
          </p:cNvSpPr>
          <p:nvPr/>
        </p:nvSpPr>
        <p:spPr bwMode="auto">
          <a:xfrm>
            <a:off x="307340" y="2091690"/>
            <a:ext cx="947801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sz="2000">
                <a:solidFill>
                  <a:schemeClr val="accent1"/>
                </a:solidFill>
              </a:rPr>
              <a:t>在这里我们需要加入以下四种字符，&lt;PAD&gt;主要用来进行字符补全，&lt;EOS&gt;和&lt;GO&gt;都是用在Decoder端的序列中，告诉解码器句子的起始与结束，&lt;UNK&gt;则用来替代一些未出现过的词或者低频词。</a:t>
            </a:r>
            <a:endParaRPr sz="2000">
              <a:solidFill>
                <a:schemeClr val="accent1"/>
              </a:solidFill>
            </a:endParaRPr>
          </a:p>
          <a:p>
            <a:pPr eaLnBrk="1" hangingPunct="1"/>
            <a:endParaRPr sz="2000">
              <a:solidFill>
                <a:schemeClr val="accent1"/>
              </a:solidFill>
            </a:endParaRPr>
          </a:p>
          <a:p>
            <a:pPr eaLnBrk="1" hangingPunct="1"/>
            <a:endParaRPr sz="2000">
              <a:solidFill>
                <a:schemeClr val="accent1"/>
              </a:solidFill>
            </a:endParaRPr>
          </a:p>
        </p:txBody>
      </p:sp>
      <p:pic>
        <p:nvPicPr>
          <p:cNvPr id="5" name="图片 4"/>
          <p:cNvPicPr>
            <a:picLocks noChangeAspect="1"/>
          </p:cNvPicPr>
          <p:nvPr/>
        </p:nvPicPr>
        <p:blipFill>
          <a:blip r:embed="rId1"/>
          <a:stretch>
            <a:fillRect/>
          </a:stretch>
        </p:blipFill>
        <p:spPr>
          <a:xfrm>
            <a:off x="1649730" y="4209415"/>
            <a:ext cx="6431280" cy="105156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8"/>
          <p:cNvGrpSpPr/>
          <p:nvPr/>
        </p:nvGrpSpPr>
        <p:grpSpPr>
          <a:xfrm>
            <a:off x="0" y="385876"/>
            <a:ext cx="12192000" cy="6472124"/>
            <a:chOff x="0" y="385876"/>
            <a:chExt cx="12192000" cy="6472124"/>
          </a:xfrm>
        </p:grpSpPr>
        <p:sp>
          <p:nvSpPr>
            <p:cNvPr id="27" name="矩形: 圆角 6"/>
            <p:cNvSpPr/>
            <p:nvPr/>
          </p:nvSpPr>
          <p:spPr>
            <a:xfrm rot="2700000">
              <a:off x="720450" y="748533"/>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8" name="Rectangle 10"/>
            <p:cNvSpPr/>
            <p:nvPr/>
          </p:nvSpPr>
          <p:spPr>
            <a:xfrm>
              <a:off x="1170374" y="385876"/>
              <a:ext cx="5860415" cy="783590"/>
            </a:xfrm>
            <a:prstGeom prst="rect">
              <a:avLst/>
            </a:prstGeom>
          </p:spPr>
          <p:txBody>
            <a:bodyPr wrap="none">
              <a:spAutoFit/>
            </a:bodyPr>
            <a:lstStyle/>
            <a:p>
              <a:pPr algn="l" eaLnBrk="1" hangingPunct="1">
                <a:lnSpc>
                  <a:spcPct val="150000"/>
                </a:lnSpc>
              </a:pPr>
              <a:r>
                <a:rPr lang="en-US" altLang="zh-CN" sz="3000" b="1">
                  <a:solidFill>
                    <a:schemeClr val="accent1"/>
                  </a:solidFill>
                  <a:latin typeface="微软雅黑" panose="020B0503020204020204" charset="-122"/>
                  <a:ea typeface="微软雅黑" panose="020B0503020204020204" charset="-122"/>
                  <a:sym typeface="+mn-ea"/>
                </a:rPr>
                <a:t>3</a:t>
              </a:r>
              <a:r>
                <a:rPr lang="zh-CN" altLang="en-US" sz="3000" b="1">
                  <a:solidFill>
                    <a:schemeClr val="accent1"/>
                  </a:solidFill>
                  <a:latin typeface="微软雅黑" panose="020B0503020204020204" charset="-122"/>
                  <a:ea typeface="微软雅黑" panose="020B0503020204020204" charset="-122"/>
                  <a:sym typeface="+mn-ea"/>
                </a:rPr>
                <a:t>.数据预处理（难点、实现方案</a:t>
              </a:r>
              <a:r>
                <a:rPr lang="zh-CN" altLang="en-US" sz="3000" b="1">
                  <a:solidFill>
                    <a:schemeClr val="accent1"/>
                  </a:solidFill>
                  <a:latin typeface="微软雅黑" panose="020B0503020204020204" charset="-122"/>
                  <a:ea typeface="微软雅黑" panose="020B0503020204020204" charset="-122"/>
                  <a:sym typeface="+mn-ea"/>
                </a:rPr>
                <a:t>）</a:t>
              </a:r>
              <a:endParaRPr lang="zh-CN" altLang="en-US" sz="3000" b="1">
                <a:solidFill>
                  <a:schemeClr val="accent1"/>
                </a:solidFill>
                <a:latin typeface="微软雅黑" panose="020B0503020204020204" charset="-122"/>
                <a:ea typeface="微软雅黑" panose="020B0503020204020204" charset="-122"/>
                <a:sym typeface="+mn-ea"/>
              </a:endParaRPr>
            </a:p>
          </p:txBody>
        </p:sp>
        <p:sp>
          <p:nvSpPr>
            <p:cNvPr id="29" name="Rectangle 6"/>
            <p:cNvSpPr/>
            <p:nvPr/>
          </p:nvSpPr>
          <p:spPr>
            <a:xfrm>
              <a:off x="0" y="6525480"/>
              <a:ext cx="12192000" cy="332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思源黑体" panose="020B0500000000000000" pitchFamily="34" charset="-122"/>
                <a:ea typeface="思源黑体" panose="020B0500000000000000" pitchFamily="34" charset="-122"/>
                <a:sym typeface="思源黑体" panose="020B0500000000000000" pitchFamily="34" charset="-122"/>
              </a:endParaRPr>
            </a:p>
          </p:txBody>
        </p:sp>
      </p:grpSp>
      <p:cxnSp>
        <p:nvCxnSpPr>
          <p:cNvPr id="30" name="直接连接符 29"/>
          <p:cNvCxnSpPr/>
          <p:nvPr/>
        </p:nvCxnSpPr>
        <p:spPr>
          <a:xfrm flipV="1">
            <a:off x="-54610" y="1403985"/>
            <a:ext cx="9839960" cy="86995"/>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15"/>
          <p:cNvSpPr txBox="1">
            <a:spLocks noChangeArrowheads="1"/>
          </p:cNvSpPr>
          <p:nvPr/>
        </p:nvSpPr>
        <p:spPr bwMode="auto">
          <a:xfrm>
            <a:off x="307340" y="2091690"/>
            <a:ext cx="947801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sz="2000">
                <a:solidFill>
                  <a:schemeClr val="accent1"/>
                </a:solidFill>
              </a:rPr>
              <a:t>我们此时只看右边的Decoder端，可以看到我们的target序列是[&lt;go&gt;, W, X, Y, Z, &lt;eos&gt;]，其中&lt;go&gt;，W，X，Y，Z是每个时间序列上输入给RNN的内容，我们发现，&lt;eos&gt;并没有作为输入传递给RNN。因此我们需要将target中的最后一个字符去掉，同时还需要在前面添加&lt;go&gt;标识，告诉模型这代表一个句子的开始。</a:t>
            </a:r>
            <a:endParaRPr sz="2000">
              <a:solidFill>
                <a:schemeClr val="accent1"/>
              </a:solidFill>
            </a:endParaRPr>
          </a:p>
          <a:p>
            <a:pPr eaLnBrk="1" hangingPunct="1"/>
            <a:endParaRPr sz="2000">
              <a:solidFill>
                <a:schemeClr val="accent1"/>
              </a:solidFill>
            </a:endParaRPr>
          </a:p>
          <a:p>
            <a:pPr eaLnBrk="1" hangingPunct="1"/>
            <a:endParaRPr sz="2000">
              <a:solidFill>
                <a:schemeClr val="accent1"/>
              </a:solidFill>
            </a:endParaRPr>
          </a:p>
        </p:txBody>
      </p:sp>
      <p:pic>
        <p:nvPicPr>
          <p:cNvPr id="2" name="图片 1"/>
          <p:cNvPicPr>
            <a:picLocks noChangeAspect="1"/>
          </p:cNvPicPr>
          <p:nvPr/>
        </p:nvPicPr>
        <p:blipFill>
          <a:blip r:embed="rId1"/>
          <a:stretch>
            <a:fillRect/>
          </a:stretch>
        </p:blipFill>
        <p:spPr>
          <a:xfrm>
            <a:off x="672465" y="4065905"/>
            <a:ext cx="8654415" cy="21431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8"/>
          <p:cNvGrpSpPr/>
          <p:nvPr/>
        </p:nvGrpSpPr>
        <p:grpSpPr>
          <a:xfrm>
            <a:off x="0" y="385876"/>
            <a:ext cx="12192000" cy="6472124"/>
            <a:chOff x="0" y="385876"/>
            <a:chExt cx="12192000" cy="6472124"/>
          </a:xfrm>
        </p:grpSpPr>
        <p:sp>
          <p:nvSpPr>
            <p:cNvPr id="27" name="矩形: 圆角 6"/>
            <p:cNvSpPr/>
            <p:nvPr/>
          </p:nvSpPr>
          <p:spPr>
            <a:xfrm rot="2700000">
              <a:off x="720450" y="748533"/>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8" name="Rectangle 10"/>
            <p:cNvSpPr/>
            <p:nvPr/>
          </p:nvSpPr>
          <p:spPr>
            <a:xfrm>
              <a:off x="1170374" y="385876"/>
              <a:ext cx="5860415" cy="783590"/>
            </a:xfrm>
            <a:prstGeom prst="rect">
              <a:avLst/>
            </a:prstGeom>
          </p:spPr>
          <p:txBody>
            <a:bodyPr wrap="none">
              <a:spAutoFit/>
            </a:bodyPr>
            <a:lstStyle/>
            <a:p>
              <a:pPr algn="l" eaLnBrk="1" hangingPunct="1">
                <a:lnSpc>
                  <a:spcPct val="150000"/>
                </a:lnSpc>
              </a:pPr>
              <a:r>
                <a:rPr lang="en-US" altLang="zh-CN" sz="3000" b="1">
                  <a:solidFill>
                    <a:schemeClr val="accent1"/>
                  </a:solidFill>
                  <a:latin typeface="微软雅黑" panose="020B0503020204020204" charset="-122"/>
                  <a:ea typeface="微软雅黑" panose="020B0503020204020204" charset="-122"/>
                  <a:sym typeface="+mn-ea"/>
                </a:rPr>
                <a:t>3</a:t>
              </a:r>
              <a:r>
                <a:rPr lang="zh-CN" altLang="en-US" sz="3000" b="1">
                  <a:solidFill>
                    <a:schemeClr val="accent1"/>
                  </a:solidFill>
                  <a:latin typeface="微软雅黑" panose="020B0503020204020204" charset="-122"/>
                  <a:ea typeface="微软雅黑" panose="020B0503020204020204" charset="-122"/>
                  <a:sym typeface="+mn-ea"/>
                </a:rPr>
                <a:t>.数据预处理（难点、实现方案</a:t>
              </a:r>
              <a:r>
                <a:rPr lang="zh-CN" altLang="en-US" sz="3000" b="1">
                  <a:solidFill>
                    <a:schemeClr val="accent1"/>
                  </a:solidFill>
                  <a:latin typeface="微软雅黑" panose="020B0503020204020204" charset="-122"/>
                  <a:ea typeface="微软雅黑" panose="020B0503020204020204" charset="-122"/>
                  <a:sym typeface="+mn-ea"/>
                </a:rPr>
                <a:t>）</a:t>
              </a:r>
              <a:endParaRPr lang="zh-CN" altLang="en-US" sz="3000" b="1">
                <a:solidFill>
                  <a:schemeClr val="accent1"/>
                </a:solidFill>
                <a:latin typeface="微软雅黑" panose="020B0503020204020204" charset="-122"/>
                <a:ea typeface="微软雅黑" panose="020B0503020204020204" charset="-122"/>
                <a:sym typeface="+mn-ea"/>
              </a:endParaRPr>
            </a:p>
          </p:txBody>
        </p:sp>
        <p:sp>
          <p:nvSpPr>
            <p:cNvPr id="29" name="Rectangle 6"/>
            <p:cNvSpPr/>
            <p:nvPr/>
          </p:nvSpPr>
          <p:spPr>
            <a:xfrm>
              <a:off x="0" y="6525480"/>
              <a:ext cx="12192000" cy="332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思源黑体" panose="020B0500000000000000" pitchFamily="34" charset="-122"/>
                <a:ea typeface="思源黑体" panose="020B0500000000000000" pitchFamily="34" charset="-122"/>
                <a:sym typeface="思源黑体" panose="020B0500000000000000" pitchFamily="34" charset="-122"/>
              </a:endParaRPr>
            </a:p>
          </p:txBody>
        </p:sp>
      </p:grpSp>
      <p:cxnSp>
        <p:nvCxnSpPr>
          <p:cNvPr id="30" name="直接连接符 29"/>
          <p:cNvCxnSpPr/>
          <p:nvPr/>
        </p:nvCxnSpPr>
        <p:spPr>
          <a:xfrm flipV="1">
            <a:off x="-54610" y="1403985"/>
            <a:ext cx="9839960" cy="86995"/>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15"/>
          <p:cNvSpPr txBox="1">
            <a:spLocks noChangeArrowheads="1"/>
          </p:cNvSpPr>
          <p:nvPr/>
        </p:nvSpPr>
        <p:spPr bwMode="auto">
          <a:xfrm>
            <a:off x="307340" y="2091690"/>
            <a:ext cx="94780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sz="2000">
                <a:solidFill>
                  <a:schemeClr val="accent1"/>
                </a:solidFill>
              </a:rPr>
              <a:t>这个图代表我们的predict阶段，在这个阶段，我们没有target data，这个时候前一阶段的预测结果就会作为下一阶段的输入。</a:t>
            </a:r>
            <a:endParaRPr sz="2000">
              <a:solidFill>
                <a:schemeClr val="accent1"/>
              </a:solidFill>
            </a:endParaRPr>
          </a:p>
        </p:txBody>
      </p:sp>
      <p:pic>
        <p:nvPicPr>
          <p:cNvPr id="3" name="图片 2"/>
          <p:cNvPicPr>
            <a:picLocks noChangeAspect="1"/>
          </p:cNvPicPr>
          <p:nvPr/>
        </p:nvPicPr>
        <p:blipFill>
          <a:blip r:embed="rId1"/>
          <a:stretch>
            <a:fillRect/>
          </a:stretch>
        </p:blipFill>
        <p:spPr>
          <a:xfrm>
            <a:off x="2766695" y="3441700"/>
            <a:ext cx="4197350" cy="28987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8"/>
          <p:cNvGrpSpPr/>
          <p:nvPr/>
        </p:nvGrpSpPr>
        <p:grpSpPr>
          <a:xfrm>
            <a:off x="0" y="385876"/>
            <a:ext cx="12192000" cy="6472124"/>
            <a:chOff x="0" y="385876"/>
            <a:chExt cx="12192000" cy="6472124"/>
          </a:xfrm>
        </p:grpSpPr>
        <p:sp>
          <p:nvSpPr>
            <p:cNvPr id="27" name="矩形: 圆角 6"/>
            <p:cNvSpPr/>
            <p:nvPr/>
          </p:nvSpPr>
          <p:spPr>
            <a:xfrm rot="2700000">
              <a:off x="720450" y="748533"/>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8" name="Rectangle 10"/>
            <p:cNvSpPr/>
            <p:nvPr/>
          </p:nvSpPr>
          <p:spPr>
            <a:xfrm>
              <a:off x="1170374" y="385876"/>
              <a:ext cx="2812415" cy="783590"/>
            </a:xfrm>
            <a:prstGeom prst="rect">
              <a:avLst/>
            </a:prstGeom>
          </p:spPr>
          <p:txBody>
            <a:bodyPr wrap="none">
              <a:spAutoFit/>
            </a:bodyPr>
            <a:lstStyle/>
            <a:p>
              <a:pPr algn="l" eaLnBrk="1" hangingPunct="1">
                <a:lnSpc>
                  <a:spcPct val="150000"/>
                </a:lnSpc>
              </a:pPr>
              <a:r>
                <a:rPr lang="en-US" altLang="zh-CN" sz="3000" b="1">
                  <a:solidFill>
                    <a:schemeClr val="accent1"/>
                  </a:solidFill>
                  <a:latin typeface="微软雅黑" panose="020B0503020204020204" charset="-122"/>
                  <a:ea typeface="微软雅黑" panose="020B0503020204020204" charset="-122"/>
                  <a:sym typeface="+mn-ea"/>
                </a:rPr>
                <a:t>4.</a:t>
              </a:r>
              <a:r>
                <a:rPr lang="zh-CN" altLang="en-US" sz="3000" b="1">
                  <a:solidFill>
                    <a:schemeClr val="accent1"/>
                  </a:solidFill>
                  <a:latin typeface="微软雅黑" panose="020B0503020204020204" charset="-122"/>
                  <a:ea typeface="微软雅黑" panose="020B0503020204020204" charset="-122"/>
                  <a:sym typeface="+mn-ea"/>
                </a:rPr>
                <a:t>核心代</a:t>
              </a:r>
              <a:r>
                <a:rPr lang="zh-CN" altLang="en-US" sz="3000" b="1">
                  <a:solidFill>
                    <a:schemeClr val="accent1"/>
                  </a:solidFill>
                  <a:latin typeface="微软雅黑" panose="020B0503020204020204" charset="-122"/>
                  <a:ea typeface="微软雅黑" panose="020B0503020204020204" charset="-122"/>
                  <a:sym typeface="+mn-ea"/>
                </a:rPr>
                <a:t>码分析</a:t>
              </a:r>
              <a:endParaRPr lang="zh-CN" altLang="en-US" sz="3000" b="1">
                <a:solidFill>
                  <a:schemeClr val="accent1"/>
                </a:solidFill>
                <a:latin typeface="微软雅黑" panose="020B0503020204020204" charset="-122"/>
                <a:ea typeface="微软雅黑" panose="020B0503020204020204" charset="-122"/>
                <a:sym typeface="+mn-ea"/>
              </a:endParaRPr>
            </a:p>
          </p:txBody>
        </p:sp>
        <p:sp>
          <p:nvSpPr>
            <p:cNvPr id="29" name="Rectangle 6"/>
            <p:cNvSpPr/>
            <p:nvPr/>
          </p:nvSpPr>
          <p:spPr>
            <a:xfrm>
              <a:off x="0" y="6525480"/>
              <a:ext cx="12192000" cy="332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思源黑体" panose="020B0500000000000000" pitchFamily="34" charset="-122"/>
                <a:ea typeface="思源黑体" panose="020B0500000000000000" pitchFamily="34" charset="-122"/>
                <a:sym typeface="思源黑体" panose="020B0500000000000000" pitchFamily="34" charset="-122"/>
              </a:endParaRPr>
            </a:p>
          </p:txBody>
        </p:sp>
      </p:grpSp>
      <p:cxnSp>
        <p:nvCxnSpPr>
          <p:cNvPr id="30" name="直接连接符 29"/>
          <p:cNvCxnSpPr/>
          <p:nvPr/>
        </p:nvCxnSpPr>
        <p:spPr>
          <a:xfrm flipV="1">
            <a:off x="-54610" y="1403985"/>
            <a:ext cx="9839960" cy="86995"/>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2989580" y="1731645"/>
            <a:ext cx="3750945" cy="43776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8"/>
          <p:cNvGrpSpPr/>
          <p:nvPr/>
        </p:nvGrpSpPr>
        <p:grpSpPr>
          <a:xfrm>
            <a:off x="0" y="385876"/>
            <a:ext cx="12192000" cy="6472124"/>
            <a:chOff x="0" y="385876"/>
            <a:chExt cx="12192000" cy="6472124"/>
          </a:xfrm>
        </p:grpSpPr>
        <p:sp>
          <p:nvSpPr>
            <p:cNvPr id="27" name="矩形: 圆角 6"/>
            <p:cNvSpPr/>
            <p:nvPr/>
          </p:nvSpPr>
          <p:spPr>
            <a:xfrm rot="2700000">
              <a:off x="720450" y="748533"/>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8" name="Rectangle 10"/>
            <p:cNvSpPr/>
            <p:nvPr/>
          </p:nvSpPr>
          <p:spPr>
            <a:xfrm>
              <a:off x="1170374" y="385876"/>
              <a:ext cx="2812415" cy="783590"/>
            </a:xfrm>
            <a:prstGeom prst="rect">
              <a:avLst/>
            </a:prstGeom>
          </p:spPr>
          <p:txBody>
            <a:bodyPr wrap="none">
              <a:spAutoFit/>
            </a:bodyPr>
            <a:lstStyle/>
            <a:p>
              <a:pPr algn="l" eaLnBrk="1" hangingPunct="1">
                <a:lnSpc>
                  <a:spcPct val="150000"/>
                </a:lnSpc>
              </a:pPr>
              <a:r>
                <a:rPr lang="en-US" altLang="zh-CN" sz="3000" b="1">
                  <a:solidFill>
                    <a:schemeClr val="accent1"/>
                  </a:solidFill>
                  <a:latin typeface="微软雅黑" panose="020B0503020204020204" charset="-122"/>
                  <a:ea typeface="微软雅黑" panose="020B0503020204020204" charset="-122"/>
                  <a:sym typeface="+mn-ea"/>
                </a:rPr>
                <a:t>4.</a:t>
              </a:r>
              <a:r>
                <a:rPr lang="zh-CN" altLang="en-US" sz="3000" b="1">
                  <a:solidFill>
                    <a:schemeClr val="accent1"/>
                  </a:solidFill>
                  <a:latin typeface="微软雅黑" panose="020B0503020204020204" charset="-122"/>
                  <a:ea typeface="微软雅黑" panose="020B0503020204020204" charset="-122"/>
                  <a:sym typeface="+mn-ea"/>
                </a:rPr>
                <a:t>核心代码分析</a:t>
              </a:r>
              <a:endParaRPr lang="zh-CN" altLang="en-US" sz="3000" b="1">
                <a:solidFill>
                  <a:schemeClr val="accent1"/>
                </a:solidFill>
                <a:latin typeface="微软雅黑" panose="020B0503020204020204" charset="-122"/>
                <a:ea typeface="微软雅黑" panose="020B0503020204020204" charset="-122"/>
                <a:sym typeface="+mn-ea"/>
              </a:endParaRPr>
            </a:p>
          </p:txBody>
        </p:sp>
        <p:sp>
          <p:nvSpPr>
            <p:cNvPr id="29" name="Rectangle 6"/>
            <p:cNvSpPr/>
            <p:nvPr/>
          </p:nvSpPr>
          <p:spPr>
            <a:xfrm>
              <a:off x="0" y="6525480"/>
              <a:ext cx="12192000" cy="332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思源黑体" panose="020B0500000000000000" pitchFamily="34" charset="-122"/>
                <a:ea typeface="思源黑体" panose="020B0500000000000000" pitchFamily="34" charset="-122"/>
                <a:sym typeface="思源黑体" panose="020B0500000000000000" pitchFamily="34" charset="-122"/>
              </a:endParaRPr>
            </a:p>
          </p:txBody>
        </p:sp>
      </p:grpSp>
      <p:cxnSp>
        <p:nvCxnSpPr>
          <p:cNvPr id="30" name="直接连接符 29"/>
          <p:cNvCxnSpPr/>
          <p:nvPr/>
        </p:nvCxnSpPr>
        <p:spPr>
          <a:xfrm flipV="1">
            <a:off x="-54610" y="1403985"/>
            <a:ext cx="9839960" cy="86995"/>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15"/>
          <p:cNvSpPr txBox="1">
            <a:spLocks noChangeArrowheads="1"/>
          </p:cNvSpPr>
          <p:nvPr/>
        </p:nvSpPr>
        <p:spPr bwMode="auto">
          <a:xfrm>
            <a:off x="434340" y="4650740"/>
            <a:ext cx="947801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accent1"/>
                </a:solidFill>
                <a:latin typeface="微软雅黑" panose="020B0503020204020204" charset="-122"/>
                <a:ea typeface="微软雅黑" panose="020B0503020204020204" charset="-122"/>
              </a:rPr>
              <a:t>seq2seq</a:t>
            </a:r>
            <a:r>
              <a:rPr lang="zh-CN" altLang="en-US" sz="2000">
                <a:solidFill>
                  <a:schemeClr val="accent1"/>
                </a:solidFill>
                <a:latin typeface="微软雅黑" panose="020B0503020204020204" charset="-122"/>
                <a:ea typeface="微软雅黑" panose="020B0503020204020204" charset="-122"/>
              </a:rPr>
              <a:t>.py : 文本的预处理，</a:t>
            </a:r>
            <a:r>
              <a:rPr lang="zh-CN" altLang="en-US" sz="2000">
                <a:solidFill>
                  <a:schemeClr val="accent1"/>
                </a:solidFill>
                <a:latin typeface="微软雅黑" panose="020B0503020204020204" charset="-122"/>
                <a:ea typeface="微软雅黑" panose="020B0503020204020204" charset="-122"/>
                <a:sym typeface="+mn-ea"/>
              </a:rPr>
              <a:t>对</a:t>
            </a:r>
            <a:r>
              <a:rPr lang="en-US" altLang="zh-CN" sz="2000">
                <a:solidFill>
                  <a:schemeClr val="accent1"/>
                </a:solidFill>
                <a:latin typeface="微软雅黑" panose="020B0503020204020204" charset="-122"/>
                <a:ea typeface="微软雅黑" panose="020B0503020204020204" charset="-122"/>
                <a:sym typeface="+mn-ea"/>
              </a:rPr>
              <a:t>seq2seq</a:t>
            </a:r>
            <a:r>
              <a:rPr lang="zh-CN" altLang="en-US" sz="2000">
                <a:solidFill>
                  <a:schemeClr val="accent1"/>
                </a:solidFill>
                <a:latin typeface="微软雅黑" panose="020B0503020204020204" charset="-122"/>
                <a:ea typeface="微软雅黑" panose="020B0503020204020204" charset="-122"/>
                <a:sym typeface="+mn-ea"/>
              </a:rPr>
              <a:t>模型结构的设置，设置encoder、decoder</a:t>
            </a:r>
            <a:endParaRPr lang="zh-CN" altLang="en-US" sz="2000">
              <a:solidFill>
                <a:schemeClr val="accent1"/>
              </a:solidFill>
              <a:latin typeface="微软雅黑" panose="020B0503020204020204" charset="-122"/>
              <a:ea typeface="微软雅黑" panose="020B0503020204020204" charset="-122"/>
            </a:endParaRPr>
          </a:p>
          <a:p>
            <a:pPr eaLnBrk="1" hangingPunct="1"/>
            <a:endParaRPr lang="en-US" sz="2000">
              <a:solidFill>
                <a:schemeClr val="accent1"/>
              </a:solidFill>
            </a:endParaRPr>
          </a:p>
        </p:txBody>
      </p:sp>
      <p:sp>
        <p:nvSpPr>
          <p:cNvPr id="2" name="TextBox 15"/>
          <p:cNvSpPr txBox="1">
            <a:spLocks noChangeArrowheads="1"/>
          </p:cNvSpPr>
          <p:nvPr/>
        </p:nvSpPr>
        <p:spPr bwMode="auto">
          <a:xfrm>
            <a:off x="434340" y="2218690"/>
            <a:ext cx="947801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1"/>
                </a:solidFill>
                <a:latin typeface="微软雅黑" panose="020B0503020204020204" charset="-122"/>
                <a:ea typeface="微软雅黑" panose="020B0503020204020204" charset="-122"/>
              </a:rPr>
              <a:t>model.py : 初始化模型参数</a:t>
            </a:r>
            <a:r>
              <a:rPr lang="zh-CN" altLang="en-US" sz="2000">
                <a:solidFill>
                  <a:schemeClr val="accent1"/>
                </a:solidFill>
                <a:latin typeface="微软雅黑" panose="020B0503020204020204" charset="-122"/>
                <a:ea typeface="微软雅黑" panose="020B0503020204020204" charset="-122"/>
                <a:sym typeface="+mn-ea"/>
              </a:rPr>
              <a:t>，包括了模型的输入，输出，训练断点，模型预测等对模型的操作</a:t>
            </a:r>
            <a:endParaRPr lang="zh-CN" altLang="en-US" sz="2000">
              <a:solidFill>
                <a:schemeClr val="accent1"/>
              </a:solidFill>
              <a:latin typeface="微软雅黑" panose="020B0503020204020204" charset="-122"/>
              <a:ea typeface="微软雅黑" panose="020B0503020204020204" charset="-122"/>
            </a:endParaRPr>
          </a:p>
          <a:p>
            <a:pPr eaLnBrk="1" hangingPunct="1"/>
            <a:endParaRPr lang="en-US" sz="2000">
              <a:solidFill>
                <a:schemeClr val="accent1"/>
              </a:solidFill>
            </a:endParaRPr>
          </a:p>
        </p:txBody>
      </p:sp>
      <p:sp>
        <p:nvSpPr>
          <p:cNvPr id="5" name="TextBox 15"/>
          <p:cNvSpPr txBox="1">
            <a:spLocks noChangeArrowheads="1"/>
          </p:cNvSpPr>
          <p:nvPr/>
        </p:nvSpPr>
        <p:spPr bwMode="auto">
          <a:xfrm>
            <a:off x="434340" y="3437890"/>
            <a:ext cx="947801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1"/>
                </a:solidFill>
                <a:latin typeface="微软雅黑" panose="020B0503020204020204" charset="-122"/>
                <a:ea typeface="微软雅黑" panose="020B0503020204020204" charset="-122"/>
              </a:rPr>
              <a:t>bleu.py : </a:t>
            </a:r>
            <a:r>
              <a:rPr lang="zh-CN" altLang="en-US" sz="2000">
                <a:solidFill>
                  <a:schemeClr val="accent1"/>
                </a:solidFill>
                <a:latin typeface="微软雅黑" panose="020B0503020204020204" charset="-122"/>
                <a:ea typeface="微软雅黑" panose="020B0503020204020204" charset="-122"/>
                <a:sym typeface="+mn-ea"/>
              </a:rPr>
              <a:t>评测数据从文字转为机器语言的翻译的质量，在网络训练过程中作为loss指标进行优化</a:t>
            </a:r>
            <a:endParaRPr lang="zh-CN" altLang="en-US" sz="2000">
              <a:solidFill>
                <a:schemeClr val="accent1"/>
              </a:solidFill>
              <a:latin typeface="微软雅黑" panose="020B0503020204020204" charset="-122"/>
              <a:ea typeface="微软雅黑" panose="020B0503020204020204" charset="-122"/>
            </a:endParaRPr>
          </a:p>
          <a:p>
            <a:pPr eaLnBrk="1" hangingPunct="1"/>
            <a:endParaRPr lang="zh-CN" altLang="en-US" sz="2000">
              <a:solidFill>
                <a:schemeClr val="accent1"/>
              </a:solidFill>
              <a:latin typeface="微软雅黑" panose="020B0503020204020204" charset="-122"/>
              <a:ea typeface="微软雅黑" panose="020B0503020204020204" charset="-122"/>
            </a:endParaRPr>
          </a:p>
          <a:p>
            <a:pPr eaLnBrk="1" hangingPunct="1"/>
            <a:endParaRPr lang="en-US" sz="2000">
              <a:solidFill>
                <a:schemeClr val="accent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8"/>
          <p:cNvGrpSpPr/>
          <p:nvPr/>
        </p:nvGrpSpPr>
        <p:grpSpPr>
          <a:xfrm>
            <a:off x="0" y="385876"/>
            <a:ext cx="12192000" cy="6472124"/>
            <a:chOff x="0" y="385876"/>
            <a:chExt cx="12192000" cy="6472124"/>
          </a:xfrm>
        </p:grpSpPr>
        <p:sp>
          <p:nvSpPr>
            <p:cNvPr id="27" name="矩形: 圆角 6"/>
            <p:cNvSpPr/>
            <p:nvPr/>
          </p:nvSpPr>
          <p:spPr>
            <a:xfrm rot="2700000">
              <a:off x="720450" y="748533"/>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8" name="Rectangle 10"/>
            <p:cNvSpPr/>
            <p:nvPr/>
          </p:nvSpPr>
          <p:spPr>
            <a:xfrm>
              <a:off x="1170374" y="385876"/>
              <a:ext cx="2812415" cy="783590"/>
            </a:xfrm>
            <a:prstGeom prst="rect">
              <a:avLst/>
            </a:prstGeom>
          </p:spPr>
          <p:txBody>
            <a:bodyPr wrap="none">
              <a:spAutoFit/>
            </a:bodyPr>
            <a:lstStyle/>
            <a:p>
              <a:pPr algn="l" eaLnBrk="1" hangingPunct="1">
                <a:lnSpc>
                  <a:spcPct val="150000"/>
                </a:lnSpc>
              </a:pPr>
              <a:r>
                <a:rPr lang="en-US" altLang="zh-CN" sz="3000" b="1">
                  <a:solidFill>
                    <a:schemeClr val="accent1"/>
                  </a:solidFill>
                  <a:latin typeface="微软雅黑" panose="020B0503020204020204" charset="-122"/>
                  <a:ea typeface="微软雅黑" panose="020B0503020204020204" charset="-122"/>
                  <a:sym typeface="+mn-ea"/>
                </a:rPr>
                <a:t>4.</a:t>
              </a:r>
              <a:r>
                <a:rPr lang="zh-CN" altLang="en-US" sz="3000" b="1">
                  <a:solidFill>
                    <a:schemeClr val="accent1"/>
                  </a:solidFill>
                  <a:latin typeface="微软雅黑" panose="020B0503020204020204" charset="-122"/>
                  <a:ea typeface="微软雅黑" panose="020B0503020204020204" charset="-122"/>
                  <a:sym typeface="+mn-ea"/>
                </a:rPr>
                <a:t>核心代</a:t>
              </a:r>
              <a:r>
                <a:rPr lang="zh-CN" altLang="en-US" sz="3000" b="1">
                  <a:solidFill>
                    <a:schemeClr val="accent1"/>
                  </a:solidFill>
                  <a:latin typeface="微软雅黑" panose="020B0503020204020204" charset="-122"/>
                  <a:ea typeface="微软雅黑" panose="020B0503020204020204" charset="-122"/>
                  <a:sym typeface="+mn-ea"/>
                </a:rPr>
                <a:t>码分析</a:t>
              </a:r>
              <a:endParaRPr lang="zh-CN" altLang="en-US" sz="3000" b="1">
                <a:solidFill>
                  <a:schemeClr val="accent1"/>
                </a:solidFill>
                <a:latin typeface="微软雅黑" panose="020B0503020204020204" charset="-122"/>
                <a:ea typeface="微软雅黑" panose="020B0503020204020204" charset="-122"/>
                <a:sym typeface="+mn-ea"/>
              </a:endParaRPr>
            </a:p>
          </p:txBody>
        </p:sp>
        <p:sp>
          <p:nvSpPr>
            <p:cNvPr id="29" name="Rectangle 6"/>
            <p:cNvSpPr/>
            <p:nvPr/>
          </p:nvSpPr>
          <p:spPr>
            <a:xfrm>
              <a:off x="0" y="6525480"/>
              <a:ext cx="12192000" cy="332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思源黑体" panose="020B0500000000000000" pitchFamily="34" charset="-122"/>
                <a:ea typeface="思源黑体" panose="020B0500000000000000" pitchFamily="34" charset="-122"/>
                <a:sym typeface="思源黑体" panose="020B0500000000000000" pitchFamily="34" charset="-122"/>
              </a:endParaRPr>
            </a:p>
          </p:txBody>
        </p:sp>
      </p:grpSp>
      <p:cxnSp>
        <p:nvCxnSpPr>
          <p:cNvPr id="30" name="直接连接符 29"/>
          <p:cNvCxnSpPr/>
          <p:nvPr/>
        </p:nvCxnSpPr>
        <p:spPr>
          <a:xfrm flipV="1">
            <a:off x="-54610" y="1403985"/>
            <a:ext cx="9839960" cy="86995"/>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5"/>
          <p:cNvSpPr txBox="1">
            <a:spLocks noChangeArrowheads="1"/>
          </p:cNvSpPr>
          <p:nvPr/>
        </p:nvSpPr>
        <p:spPr bwMode="auto">
          <a:xfrm>
            <a:off x="207010" y="1790065"/>
            <a:ext cx="947801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1"/>
                </a:solidFill>
                <a:latin typeface="微软雅黑" panose="020B0503020204020204" charset="-122"/>
                <a:ea typeface="微软雅黑" panose="020B0503020204020204" charset="-122"/>
              </a:rPr>
              <a:t>在Encoder端，我们需要进行两步，第一步要对我们的输入进行Embedding，再把Embedding以后的向量传给RNN进行处理。</a:t>
            </a:r>
            <a:endParaRPr lang="zh-CN" altLang="en-US" sz="2000">
              <a:solidFill>
                <a:schemeClr val="accent1"/>
              </a:solidFill>
              <a:latin typeface="微软雅黑" panose="020B0503020204020204" charset="-122"/>
              <a:ea typeface="微软雅黑" panose="020B0503020204020204" charset="-122"/>
            </a:endParaRPr>
          </a:p>
          <a:p>
            <a:pPr eaLnBrk="1" hangingPunct="1"/>
            <a:r>
              <a:rPr lang="zh-CN" altLang="en-US" sz="2000">
                <a:solidFill>
                  <a:schemeClr val="accent1"/>
                </a:solidFill>
                <a:latin typeface="微软雅黑" panose="020B0503020204020204" charset="-122"/>
                <a:ea typeface="微软雅黑" panose="020B0503020204020204" charset="-122"/>
              </a:rPr>
              <a:t>在Embedding中，我们使用tf.contrib.layers.embed_sequence，</a:t>
            </a:r>
            <a:endParaRPr lang="zh-CN" altLang="en-US" sz="2000">
              <a:solidFill>
                <a:schemeClr val="accent1"/>
              </a:solidFill>
              <a:latin typeface="微软雅黑" panose="020B0503020204020204" charset="-122"/>
              <a:ea typeface="微软雅黑" panose="020B0503020204020204" charset="-122"/>
            </a:endParaRPr>
          </a:p>
          <a:p>
            <a:pPr eaLnBrk="1" hangingPunct="1"/>
            <a:r>
              <a:rPr lang="zh-CN" altLang="en-US" sz="2000">
                <a:solidFill>
                  <a:schemeClr val="accent1"/>
                </a:solidFill>
                <a:latin typeface="微软雅黑" panose="020B0503020204020204" charset="-122"/>
                <a:ea typeface="微软雅黑" panose="020B0503020204020204" charset="-122"/>
              </a:rPr>
              <a:t>它会对每个batch执行embedding操作。</a:t>
            </a:r>
            <a:endParaRPr lang="zh-CN" altLang="en-US" sz="2000">
              <a:solidFill>
                <a:schemeClr val="accent1"/>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158115" y="3411855"/>
            <a:ext cx="9575800" cy="260286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8"/>
          <p:cNvGrpSpPr/>
          <p:nvPr/>
        </p:nvGrpSpPr>
        <p:grpSpPr>
          <a:xfrm>
            <a:off x="0" y="385876"/>
            <a:ext cx="12192000" cy="6472124"/>
            <a:chOff x="0" y="385876"/>
            <a:chExt cx="12192000" cy="6472124"/>
          </a:xfrm>
        </p:grpSpPr>
        <p:sp>
          <p:nvSpPr>
            <p:cNvPr id="27" name="矩形: 圆角 6"/>
            <p:cNvSpPr/>
            <p:nvPr/>
          </p:nvSpPr>
          <p:spPr>
            <a:xfrm rot="2700000">
              <a:off x="720450" y="748533"/>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8" name="Rectangle 10"/>
            <p:cNvSpPr/>
            <p:nvPr/>
          </p:nvSpPr>
          <p:spPr>
            <a:xfrm>
              <a:off x="1170374" y="385876"/>
              <a:ext cx="2812415" cy="783590"/>
            </a:xfrm>
            <a:prstGeom prst="rect">
              <a:avLst/>
            </a:prstGeom>
          </p:spPr>
          <p:txBody>
            <a:bodyPr wrap="none">
              <a:spAutoFit/>
            </a:bodyPr>
            <a:lstStyle/>
            <a:p>
              <a:pPr algn="l" eaLnBrk="1" hangingPunct="1">
                <a:lnSpc>
                  <a:spcPct val="150000"/>
                </a:lnSpc>
              </a:pPr>
              <a:r>
                <a:rPr lang="en-US" altLang="zh-CN" sz="3000" b="1">
                  <a:solidFill>
                    <a:schemeClr val="accent1"/>
                  </a:solidFill>
                  <a:latin typeface="微软雅黑" panose="020B0503020204020204" charset="-122"/>
                  <a:ea typeface="微软雅黑" panose="020B0503020204020204" charset="-122"/>
                  <a:sym typeface="+mn-ea"/>
                </a:rPr>
                <a:t>4.</a:t>
              </a:r>
              <a:r>
                <a:rPr lang="zh-CN" altLang="en-US" sz="3000" b="1">
                  <a:solidFill>
                    <a:schemeClr val="accent1"/>
                  </a:solidFill>
                  <a:latin typeface="微软雅黑" panose="020B0503020204020204" charset="-122"/>
                  <a:ea typeface="微软雅黑" panose="020B0503020204020204" charset="-122"/>
                  <a:sym typeface="+mn-ea"/>
                </a:rPr>
                <a:t>核心代</a:t>
              </a:r>
              <a:r>
                <a:rPr lang="zh-CN" altLang="en-US" sz="3000" b="1">
                  <a:solidFill>
                    <a:schemeClr val="accent1"/>
                  </a:solidFill>
                  <a:latin typeface="微软雅黑" panose="020B0503020204020204" charset="-122"/>
                  <a:ea typeface="微软雅黑" panose="020B0503020204020204" charset="-122"/>
                  <a:sym typeface="+mn-ea"/>
                </a:rPr>
                <a:t>码分析</a:t>
              </a:r>
              <a:endParaRPr lang="zh-CN" altLang="en-US" sz="3000" b="1">
                <a:solidFill>
                  <a:schemeClr val="accent1"/>
                </a:solidFill>
                <a:latin typeface="微软雅黑" panose="020B0503020204020204" charset="-122"/>
                <a:ea typeface="微软雅黑" panose="020B0503020204020204" charset="-122"/>
                <a:sym typeface="+mn-ea"/>
              </a:endParaRPr>
            </a:p>
          </p:txBody>
        </p:sp>
        <p:sp>
          <p:nvSpPr>
            <p:cNvPr id="29" name="Rectangle 6"/>
            <p:cNvSpPr/>
            <p:nvPr/>
          </p:nvSpPr>
          <p:spPr>
            <a:xfrm>
              <a:off x="0" y="6525480"/>
              <a:ext cx="12192000" cy="332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思源黑体" panose="020B0500000000000000" pitchFamily="34" charset="-122"/>
                <a:ea typeface="思源黑体" panose="020B0500000000000000" pitchFamily="34" charset="-122"/>
                <a:sym typeface="思源黑体" panose="020B0500000000000000" pitchFamily="34" charset="-122"/>
              </a:endParaRPr>
            </a:p>
          </p:txBody>
        </p:sp>
      </p:grpSp>
      <p:cxnSp>
        <p:nvCxnSpPr>
          <p:cNvPr id="30" name="直接连接符 29"/>
          <p:cNvCxnSpPr/>
          <p:nvPr/>
        </p:nvCxnSpPr>
        <p:spPr>
          <a:xfrm flipV="1">
            <a:off x="-54610" y="1403985"/>
            <a:ext cx="9839960" cy="86995"/>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5"/>
          <p:cNvSpPr txBox="1">
            <a:spLocks noChangeArrowheads="1"/>
          </p:cNvSpPr>
          <p:nvPr/>
        </p:nvSpPr>
        <p:spPr bwMode="auto">
          <a:xfrm>
            <a:off x="207010" y="1790065"/>
            <a:ext cx="947801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1"/>
                </a:solidFill>
                <a:latin typeface="微软雅黑" panose="020B0503020204020204" charset="-122"/>
                <a:ea typeface="微软雅黑" panose="020B0503020204020204" charset="-122"/>
              </a:rPr>
              <a:t>在</a:t>
            </a:r>
            <a:r>
              <a:rPr lang="en-US" altLang="zh-CN" sz="2000">
                <a:solidFill>
                  <a:schemeClr val="accent1"/>
                </a:solidFill>
                <a:latin typeface="微软雅黑" panose="020B0503020204020204" charset="-122"/>
                <a:ea typeface="微软雅黑" panose="020B0503020204020204" charset="-122"/>
              </a:rPr>
              <a:t>decode</a:t>
            </a:r>
            <a:r>
              <a:rPr lang="zh-CN" altLang="en-US" sz="2000">
                <a:solidFill>
                  <a:schemeClr val="accent1"/>
                </a:solidFill>
                <a:latin typeface="微软雅黑" panose="020B0503020204020204" charset="-122"/>
                <a:ea typeface="微软雅黑" panose="020B0503020204020204" charset="-122"/>
              </a:rPr>
              <a:t>端 ：</a:t>
            </a:r>
            <a:r>
              <a:rPr lang="zh-CN" altLang="en-US" sz="2000">
                <a:solidFill>
                  <a:schemeClr val="accent1"/>
                </a:solidFill>
                <a:latin typeface="微软雅黑" panose="020B0503020204020204" charset="-122"/>
                <a:ea typeface="微软雅黑" panose="020B0503020204020204" charset="-122"/>
              </a:rPr>
              <a:t>对target数据进行处理</a:t>
            </a:r>
            <a:r>
              <a:rPr lang="en-US" altLang="zh-CN" sz="2000">
                <a:solidFill>
                  <a:schemeClr val="accent1"/>
                </a:solidFill>
                <a:latin typeface="微软雅黑" panose="020B0503020204020204" charset="-122"/>
                <a:ea typeface="微软雅黑" panose="020B0503020204020204" charset="-122"/>
              </a:rPr>
              <a:t>,</a:t>
            </a:r>
            <a:r>
              <a:rPr lang="zh-CN" altLang="en-US" sz="2000">
                <a:solidFill>
                  <a:schemeClr val="accent1"/>
                </a:solidFill>
                <a:latin typeface="微软雅黑" panose="020B0503020204020204" charset="-122"/>
                <a:ea typeface="微软雅黑" panose="020B0503020204020204" charset="-122"/>
              </a:rPr>
              <a:t>构造Decoder</a:t>
            </a:r>
            <a:r>
              <a:rPr lang="en-US" altLang="zh-CN" sz="2000">
                <a:solidFill>
                  <a:schemeClr val="accent1"/>
                </a:solidFill>
                <a:latin typeface="微软雅黑" panose="020B0503020204020204" charset="-122"/>
                <a:ea typeface="微软雅黑" panose="020B0503020204020204" charset="-122"/>
              </a:rPr>
              <a:t>,</a:t>
            </a:r>
            <a:r>
              <a:rPr lang="zh-CN" altLang="en-US" sz="2000">
                <a:solidFill>
                  <a:schemeClr val="accent1"/>
                </a:solidFill>
                <a:latin typeface="微软雅黑" panose="020B0503020204020204" charset="-122"/>
                <a:ea typeface="微软雅黑" panose="020B0503020204020204" charset="-122"/>
              </a:rPr>
              <a:t>Embedding</a:t>
            </a:r>
            <a:r>
              <a:rPr lang="en-US" altLang="zh-CN" sz="2000">
                <a:solidFill>
                  <a:schemeClr val="accent1"/>
                </a:solidFill>
                <a:latin typeface="微软雅黑" panose="020B0503020204020204" charset="-122"/>
                <a:ea typeface="微软雅黑" panose="020B0503020204020204" charset="-122"/>
              </a:rPr>
              <a:t>,</a:t>
            </a:r>
            <a:r>
              <a:rPr lang="zh-CN" altLang="en-US" sz="2000">
                <a:solidFill>
                  <a:schemeClr val="accent1"/>
                </a:solidFill>
                <a:latin typeface="微软雅黑" panose="020B0503020204020204" charset="-122"/>
                <a:ea typeface="微软雅黑" panose="020B0503020204020204" charset="-122"/>
              </a:rPr>
              <a:t>构造Decoder层</a:t>
            </a:r>
            <a:r>
              <a:rPr lang="en-US" altLang="zh-CN" sz="2000">
                <a:solidFill>
                  <a:schemeClr val="accent1"/>
                </a:solidFill>
                <a:latin typeface="微软雅黑" panose="020B0503020204020204" charset="-122"/>
                <a:ea typeface="微软雅黑" panose="020B0503020204020204" charset="-122"/>
              </a:rPr>
              <a:t>,</a:t>
            </a:r>
            <a:r>
              <a:rPr lang="zh-CN" altLang="en-US" sz="2000">
                <a:solidFill>
                  <a:schemeClr val="accent1"/>
                </a:solidFill>
                <a:latin typeface="微软雅黑" panose="020B0503020204020204" charset="-122"/>
                <a:ea typeface="微软雅黑" panose="020B0503020204020204" charset="-122"/>
              </a:rPr>
              <a:t>构造输出层，输出层会告诉我们每个时间序列的RNN输出结果</a:t>
            </a:r>
            <a:r>
              <a:rPr lang="en-US" altLang="zh-CN" sz="2000">
                <a:solidFill>
                  <a:schemeClr val="accent1"/>
                </a:solidFill>
                <a:latin typeface="微软雅黑" panose="020B0503020204020204" charset="-122"/>
                <a:ea typeface="微软雅黑" panose="020B0503020204020204" charset="-122"/>
              </a:rPr>
              <a:t>,</a:t>
            </a:r>
            <a:r>
              <a:rPr lang="zh-CN" altLang="en-US" sz="2000">
                <a:solidFill>
                  <a:schemeClr val="accent1"/>
                </a:solidFill>
                <a:latin typeface="微软雅黑" panose="020B0503020204020204" charset="-122"/>
                <a:ea typeface="微软雅黑" panose="020B0503020204020204" charset="-122"/>
              </a:rPr>
              <a:t>Training Decoder</a:t>
            </a:r>
            <a:r>
              <a:rPr lang="en-US" altLang="zh-CN" sz="2000">
                <a:solidFill>
                  <a:schemeClr val="accent1"/>
                </a:solidFill>
                <a:latin typeface="微软雅黑" panose="020B0503020204020204" charset="-122"/>
                <a:ea typeface="微软雅黑" panose="020B0503020204020204" charset="-122"/>
              </a:rPr>
              <a:t>,</a:t>
            </a:r>
            <a:r>
              <a:rPr lang="zh-CN" altLang="en-US" sz="2000">
                <a:solidFill>
                  <a:schemeClr val="accent1"/>
                </a:solidFill>
                <a:latin typeface="微软雅黑" panose="020B0503020204020204" charset="-122"/>
                <a:ea typeface="微软雅黑" panose="020B0503020204020204" charset="-122"/>
              </a:rPr>
              <a:t>Predicting Decoder</a:t>
            </a:r>
            <a:endParaRPr lang="zh-CN" altLang="en-US" sz="2000">
              <a:solidFill>
                <a:schemeClr val="accent1"/>
              </a:solidFill>
              <a:latin typeface="微软雅黑" panose="020B0503020204020204" charset="-122"/>
              <a:ea typeface="微软雅黑" panose="020B0503020204020204" charset="-122"/>
            </a:endParaRPr>
          </a:p>
          <a:p>
            <a:pPr eaLnBrk="1" hangingPunct="1"/>
            <a:endParaRPr lang="zh-CN" altLang="en-US" sz="2000">
              <a:solidFill>
                <a:schemeClr val="accent1"/>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786765" y="3003550"/>
            <a:ext cx="8549005" cy="326961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6"/>
          <p:cNvSpPr/>
          <p:nvPr/>
        </p:nvSpPr>
        <p:spPr>
          <a:xfrm rot="2700000">
            <a:off x="4718984" y="-359239"/>
            <a:ext cx="7511244" cy="7318723"/>
          </a:xfrm>
          <a:prstGeom prst="round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4" name="矩形: 圆角 6"/>
          <p:cNvSpPr/>
          <p:nvPr/>
        </p:nvSpPr>
        <p:spPr>
          <a:xfrm rot="2700000">
            <a:off x="-2804729" y="566645"/>
            <a:ext cx="5609457" cy="54656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6" name="PA-矩形 3"/>
          <p:cNvSpPr/>
          <p:nvPr>
            <p:custDataLst>
              <p:tags r:id="rId1"/>
            </p:custDataLst>
          </p:nvPr>
        </p:nvSpPr>
        <p:spPr>
          <a:xfrm>
            <a:off x="5236726" y="2746117"/>
            <a:ext cx="4844918" cy="1107996"/>
          </a:xfrm>
          <a:prstGeom prst="rect">
            <a:avLst/>
          </a:prstGeom>
        </p:spPr>
        <p:txBody>
          <a:bodyPr wrap="square">
            <a:spAutoFit/>
          </a:bodyPr>
          <a:lstStyle/>
          <a:p>
            <a:pPr algn="dist"/>
            <a:r>
              <a:rPr lang="zh-CN" altLang="en-US" sz="6600" b="1" dirty="0">
                <a:solidFill>
                  <a:schemeClr val="tx1">
                    <a:lumMod val="75000"/>
                    <a:lumOff val="25000"/>
                  </a:schemeClr>
                </a:solidFill>
                <a:latin typeface="FZQingKeBenYueSongS-R-GB" panose="02000000000000000000" pitchFamily="2" charset="-122"/>
                <a:ea typeface="FZQingKeBenYueSongS-R-GB" panose="02000000000000000000" pitchFamily="2" charset="-122"/>
                <a:cs typeface="+mn-ea"/>
                <a:sym typeface="思源黑体" panose="020B0500000000000000" pitchFamily="34" charset="-122"/>
              </a:rPr>
              <a:t>谢谢观看</a:t>
            </a:r>
            <a:endParaRPr lang="en-US" altLang="zh-CN" sz="6600" b="1" dirty="0">
              <a:solidFill>
                <a:schemeClr val="tx1">
                  <a:lumMod val="75000"/>
                  <a:lumOff val="25000"/>
                </a:schemeClr>
              </a:solidFill>
              <a:latin typeface="FZQingKeBenYueSongS-R-GB" panose="02000000000000000000" pitchFamily="2" charset="-122"/>
              <a:ea typeface="FZQingKeBenYueSongS-R-GB" panose="02000000000000000000" pitchFamily="2" charset="-122"/>
              <a:cs typeface="+mn-ea"/>
              <a:sym typeface="思源黑体" panose="020B0500000000000000" pitchFamily="34" charset="-122"/>
            </a:endParaRPr>
          </a:p>
        </p:txBody>
      </p:sp>
      <p:sp>
        <p:nvSpPr>
          <p:cNvPr id="10" name="矩形: 圆角 6"/>
          <p:cNvSpPr/>
          <p:nvPr/>
        </p:nvSpPr>
        <p:spPr>
          <a:xfrm rot="2700000">
            <a:off x="10719226" y="-602045"/>
            <a:ext cx="2027189" cy="197523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par>
                          <p:cTn id="20" fill="hold">
                            <p:stCondLst>
                              <p:cond delay="25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animBg="1"/>
      <p:bldP spid="6"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1"/>
          <p:cNvSpPr/>
          <p:nvPr/>
        </p:nvSpPr>
        <p:spPr>
          <a:xfrm rot="2700000">
            <a:off x="4692776" y="-550492"/>
            <a:ext cx="8168338" cy="7958976"/>
          </a:xfrm>
          <a:prstGeom prst="roundRect">
            <a:avLst/>
          </a:pr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3" name="矩形: 圆角 10"/>
          <p:cNvSpPr/>
          <p:nvPr/>
        </p:nvSpPr>
        <p:spPr>
          <a:xfrm rot="2700000">
            <a:off x="-3088588" y="-550489"/>
            <a:ext cx="8168338" cy="7958976"/>
          </a:xfrm>
          <a:prstGeom prst="round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4" name="矩形: 圆角 9"/>
          <p:cNvSpPr/>
          <p:nvPr/>
        </p:nvSpPr>
        <p:spPr>
          <a:xfrm rot="2700000">
            <a:off x="-3667365" y="-550489"/>
            <a:ext cx="8168338" cy="7958976"/>
          </a:xfrm>
          <a:prstGeom prst="round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5" name="矩形: 圆角 8"/>
          <p:cNvSpPr/>
          <p:nvPr/>
        </p:nvSpPr>
        <p:spPr>
          <a:xfrm rot="2700000">
            <a:off x="-4246142" y="-550489"/>
            <a:ext cx="8168338" cy="7958976"/>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6" name="矩形: 圆角 6"/>
          <p:cNvSpPr/>
          <p:nvPr/>
        </p:nvSpPr>
        <p:spPr>
          <a:xfrm rot="2700000">
            <a:off x="-4824920" y="-550488"/>
            <a:ext cx="8168338" cy="79589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7" name="组合 6"/>
          <p:cNvGrpSpPr/>
          <p:nvPr/>
        </p:nvGrpSpPr>
        <p:grpSpPr>
          <a:xfrm>
            <a:off x="1374758" y="2589902"/>
            <a:ext cx="2380877" cy="1678196"/>
            <a:chOff x="1637031" y="2589902"/>
            <a:chExt cx="2380877" cy="1678196"/>
          </a:xfrm>
        </p:grpSpPr>
        <p:sp>
          <p:nvSpPr>
            <p:cNvPr id="8" name="添加标题"/>
            <p:cNvSpPr/>
            <p:nvPr/>
          </p:nvSpPr>
          <p:spPr>
            <a:xfrm>
              <a:off x="1637031" y="2589902"/>
              <a:ext cx="2380877" cy="1323439"/>
            </a:xfrm>
            <a:prstGeom prst="rect">
              <a:avLst/>
            </a:prstGeom>
          </p:spPr>
          <p:txBody>
            <a:bodyPr wrap="square">
              <a:spAutoFit/>
            </a:bodyPr>
            <a:lstStyle/>
            <a:p>
              <a:pPr algn="ctr"/>
              <a:r>
                <a:rPr lang="zh-CN" altLang="en-US" sz="80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目录</a:t>
              </a:r>
              <a:endParaRPr lang="en-US" altLang="zh-CN" sz="80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9" name="矩形 8"/>
            <p:cNvSpPr/>
            <p:nvPr/>
          </p:nvSpPr>
          <p:spPr>
            <a:xfrm>
              <a:off x="1874346" y="3929544"/>
              <a:ext cx="1906246" cy="338554"/>
            </a:xfrm>
            <a:prstGeom prst="rect">
              <a:avLst/>
            </a:prstGeom>
          </p:spPr>
          <p:txBody>
            <a:bodyPr wrap="square">
              <a:spAutoFit/>
            </a:bodyPr>
            <a:lstStyle/>
            <a:p>
              <a:pPr algn="dist"/>
              <a:r>
                <a:rPr lang="en-US" altLang="zh-CN" sz="1600"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CONTENTS</a:t>
              </a:r>
              <a:endParaRPr lang="en-US" altLang="zh-CN" sz="4000"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grpSp>
        <p:nvGrpSpPr>
          <p:cNvPr id="10" name="组合 9"/>
          <p:cNvGrpSpPr/>
          <p:nvPr/>
        </p:nvGrpSpPr>
        <p:grpSpPr>
          <a:xfrm>
            <a:off x="7234783" y="1675049"/>
            <a:ext cx="2478786" cy="593113"/>
            <a:chOff x="1204686" y="2163479"/>
            <a:chExt cx="2479682" cy="593327"/>
          </a:xfrm>
        </p:grpSpPr>
        <p:sp>
          <p:nvSpPr>
            <p:cNvPr id="11" name="椭圆 10"/>
            <p:cNvSpPr/>
            <p:nvPr/>
          </p:nvSpPr>
          <p:spPr>
            <a:xfrm>
              <a:off x="1204686" y="2176235"/>
              <a:ext cx="580571" cy="580571"/>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1</a:t>
              </a:r>
              <a:endParaRPr lang="zh-CN" altLang="en-US" sz="28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4" name="文本框 13"/>
            <p:cNvSpPr txBox="1"/>
            <p:nvPr/>
          </p:nvSpPr>
          <p:spPr>
            <a:xfrm>
              <a:off x="1960196" y="2163479"/>
              <a:ext cx="1724172" cy="461832"/>
            </a:xfrm>
            <a:prstGeom prst="rect">
              <a:avLst/>
            </a:prstGeom>
            <a:noFill/>
          </p:spPr>
          <p:txBody>
            <a:bodyPr wrap="none" rtlCol="0">
              <a:spAutoFit/>
              <a:scene3d>
                <a:camera prst="orthographicFront"/>
                <a:lightRig rig="threePt" dir="t"/>
              </a:scene3d>
              <a:sp3d contourW="12700"/>
            </a:bodyPr>
            <a:lstStyle/>
            <a:p>
              <a:r>
                <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rPr>
                <a:t>项目介绍</a:t>
              </a:r>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grpSp>
        <p:nvGrpSpPr>
          <p:cNvPr id="15" name="组合 14"/>
          <p:cNvGrpSpPr/>
          <p:nvPr/>
        </p:nvGrpSpPr>
        <p:grpSpPr>
          <a:xfrm>
            <a:off x="7234785" y="2710422"/>
            <a:ext cx="2467197" cy="593113"/>
            <a:chOff x="1204686" y="3150828"/>
            <a:chExt cx="2468089" cy="593327"/>
          </a:xfrm>
        </p:grpSpPr>
        <p:sp>
          <p:nvSpPr>
            <p:cNvPr id="16" name="椭圆 15"/>
            <p:cNvSpPr/>
            <p:nvPr/>
          </p:nvSpPr>
          <p:spPr>
            <a:xfrm>
              <a:off x="1204686" y="3163584"/>
              <a:ext cx="580571" cy="580571"/>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2</a:t>
              </a:r>
              <a:endParaRPr lang="zh-CN" altLang="en-US" sz="28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9" name="文本框 18"/>
            <p:cNvSpPr txBox="1"/>
            <p:nvPr/>
          </p:nvSpPr>
          <p:spPr>
            <a:xfrm>
              <a:off x="1960196" y="3150828"/>
              <a:ext cx="1712579" cy="460541"/>
            </a:xfrm>
            <a:prstGeom prst="rect">
              <a:avLst/>
            </a:prstGeom>
            <a:noFill/>
          </p:spPr>
          <p:txBody>
            <a:bodyPr wrap="none" rtlCol="0">
              <a:spAutoFit/>
              <a:scene3d>
                <a:camera prst="orthographicFront"/>
                <a:lightRig rig="threePt" dir="t"/>
              </a:scene3d>
              <a:sp3d contourW="12700"/>
            </a:bodyPr>
            <a:lstStyle/>
            <a:p>
              <a:r>
                <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rPr>
                <a:t>实现原理</a:t>
              </a:r>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grpSp>
        <p:nvGrpSpPr>
          <p:cNvPr id="20" name="组合 19"/>
          <p:cNvGrpSpPr/>
          <p:nvPr/>
        </p:nvGrpSpPr>
        <p:grpSpPr>
          <a:xfrm>
            <a:off x="7234783" y="3745795"/>
            <a:ext cx="2849467" cy="593113"/>
            <a:chOff x="1204686" y="4138177"/>
            <a:chExt cx="2850497" cy="593327"/>
          </a:xfrm>
        </p:grpSpPr>
        <p:sp>
          <p:nvSpPr>
            <p:cNvPr id="21" name="椭圆 20"/>
            <p:cNvSpPr/>
            <p:nvPr/>
          </p:nvSpPr>
          <p:spPr>
            <a:xfrm>
              <a:off x="1204686" y="4150933"/>
              <a:ext cx="580571" cy="580571"/>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3</a:t>
              </a:r>
              <a:endParaRPr lang="zh-CN" altLang="en-US" sz="28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4" name="文本框 23"/>
            <p:cNvSpPr txBox="1"/>
            <p:nvPr/>
          </p:nvSpPr>
          <p:spPr>
            <a:xfrm>
              <a:off x="1960196" y="4138177"/>
              <a:ext cx="2094987" cy="460541"/>
            </a:xfrm>
            <a:prstGeom prst="rect">
              <a:avLst/>
            </a:prstGeom>
            <a:noFill/>
          </p:spPr>
          <p:txBody>
            <a:bodyPr wrap="none" rtlCol="0">
              <a:spAutoFit/>
              <a:scene3d>
                <a:camera prst="orthographicFront"/>
                <a:lightRig rig="threePt" dir="t"/>
              </a:scene3d>
              <a:sp3d contourW="12700"/>
            </a:bodyPr>
            <a:lstStyle/>
            <a:p>
              <a:r>
                <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rPr>
                <a:t>数据预处理</a:t>
              </a:r>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grpSp>
        <p:nvGrpSpPr>
          <p:cNvPr id="25" name="组合 24"/>
          <p:cNvGrpSpPr/>
          <p:nvPr/>
        </p:nvGrpSpPr>
        <p:grpSpPr>
          <a:xfrm>
            <a:off x="7234785" y="4781167"/>
            <a:ext cx="3231737" cy="593114"/>
            <a:chOff x="1204686" y="5125526"/>
            <a:chExt cx="3232906" cy="593328"/>
          </a:xfrm>
        </p:grpSpPr>
        <p:sp>
          <p:nvSpPr>
            <p:cNvPr id="26" name="椭圆 25"/>
            <p:cNvSpPr/>
            <p:nvPr/>
          </p:nvSpPr>
          <p:spPr>
            <a:xfrm>
              <a:off x="1204686" y="5138283"/>
              <a:ext cx="580571" cy="580571"/>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4</a:t>
              </a:r>
              <a:endParaRPr lang="zh-CN" altLang="en-US" sz="28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9" name="文本框 28"/>
            <p:cNvSpPr txBox="1"/>
            <p:nvPr/>
          </p:nvSpPr>
          <p:spPr>
            <a:xfrm>
              <a:off x="1960196" y="5125526"/>
              <a:ext cx="2477396" cy="460541"/>
            </a:xfrm>
            <a:prstGeom prst="rect">
              <a:avLst/>
            </a:prstGeom>
            <a:noFill/>
          </p:spPr>
          <p:txBody>
            <a:bodyPr wrap="none" rtlCol="0">
              <a:spAutoFit/>
              <a:scene3d>
                <a:camera prst="orthographicFront"/>
                <a:lightRig rig="threePt" dir="t"/>
              </a:scene3d>
              <a:sp3d contourW="12700"/>
            </a:bodyPr>
            <a:lstStyle/>
            <a:p>
              <a:r>
                <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rPr>
                <a:t>核心代码分析</a:t>
              </a:r>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6" presetClass="entr" presetSubtype="21"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4000"/>
                            </p:stCondLst>
                            <p:childTnLst>
                              <p:par>
                                <p:cTn id="42" presetID="22" presetClass="entr" presetSubtype="8" fill="hold"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par>
                          <p:cTn id="45" fill="hold">
                            <p:stCondLst>
                              <p:cond delay="4500"/>
                            </p:stCondLst>
                            <p:childTnLst>
                              <p:par>
                                <p:cTn id="46" presetID="22" presetClass="entr" presetSubtype="8"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700000">
            <a:off x="4927170" y="655210"/>
            <a:ext cx="5428202" cy="542819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rot="5400000">
            <a:off x="-346364" y="346363"/>
            <a:ext cx="1357745" cy="6650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7"/>
          <p:cNvSpPr txBox="1"/>
          <p:nvPr/>
        </p:nvSpPr>
        <p:spPr>
          <a:xfrm>
            <a:off x="1132606" y="3077354"/>
            <a:ext cx="1808480" cy="583565"/>
          </a:xfrm>
          <a:prstGeom prst="rect">
            <a:avLst/>
          </a:prstGeom>
          <a:noFill/>
        </p:spPr>
        <p:txBody>
          <a:bodyPr wrap="none" rtlCol="0">
            <a:spAutoFit/>
          </a:bodyPr>
          <a:lstStyle/>
          <a:p>
            <a:pPr algn="l"/>
            <a:r>
              <a:rPr lang="zh-CN" altLang="en-US" sz="3200" dirty="0">
                <a:solidFill>
                  <a:schemeClr val="tx1">
                    <a:lumMod val="75000"/>
                    <a:lumOff val="25000"/>
                  </a:schemeClr>
                </a:solidFill>
                <a:latin typeface="Source Han Sans SC" panose="020B0500000000000000" pitchFamily="34" charset="-128"/>
                <a:ea typeface="Source Han Sans SC" panose="020B0500000000000000" pitchFamily="34" charset="-128"/>
              </a:rPr>
              <a:t>项目介绍</a:t>
            </a:r>
            <a:endParaRPr lang="zh-CN" altLang="en-US" sz="3200" dirty="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14" name="TextBox 24"/>
          <p:cNvSpPr txBox="1"/>
          <p:nvPr/>
        </p:nvSpPr>
        <p:spPr>
          <a:xfrm>
            <a:off x="5313045" y="2738120"/>
            <a:ext cx="4656455" cy="1167130"/>
          </a:xfrm>
          <a:prstGeom prst="rect">
            <a:avLst/>
          </a:prstGeom>
          <a:noFill/>
        </p:spPr>
        <p:txBody>
          <a:bodyPr wrap="square" lIns="91423" tIns="45712" rIns="91423" bIns="45712" rtlCol="0">
            <a:spAutoFit/>
          </a:bodyPr>
          <a:lstStyle/>
          <a:p>
            <a:pPr eaLnBrk="1" hangingPunct="1"/>
            <a:r>
              <a:rPr lang="zh-CN" altLang="en-US" sz="1400">
                <a:solidFill>
                  <a:schemeClr val="accent1"/>
                </a:solidFill>
                <a:latin typeface="宋体" panose="02010600030101010101" pitchFamily="2" charset="-122"/>
                <a:cs typeface="宋体" panose="02010600030101010101" pitchFamily="2" charset="-122"/>
                <a:sym typeface="+mn-ea"/>
              </a:rPr>
              <a:t>在春节时，挨家挨户需要贴对联，这时市面上的对联大都重复，没有新意，用户想要获取一些能表达自己心意的对联自己使用或者送给亲朋好友，这时候我们的智能</a:t>
            </a:r>
            <a:r>
              <a:rPr lang="zh-CN" altLang="en-US" sz="1400">
                <a:solidFill>
                  <a:schemeClr val="accent1"/>
                </a:solidFill>
                <a:latin typeface="宋体" panose="02010600030101010101" pitchFamily="2" charset="-122"/>
                <a:cs typeface="宋体" panose="02010600030101010101" pitchFamily="2" charset="-122"/>
                <a:sym typeface="+mn-ea"/>
              </a:rPr>
              <a:t>对对联程序就解决了用户的需求</a:t>
            </a:r>
            <a:endParaRPr lang="zh-CN" altLang="en-US" sz="1400">
              <a:solidFill>
                <a:schemeClr val="accent1"/>
              </a:solidFill>
              <a:latin typeface="宋体" panose="02010600030101010101" pitchFamily="2" charset="-122"/>
              <a:cs typeface="宋体" panose="02010600030101010101" pitchFamily="2" charset="-122"/>
              <a:sym typeface="+mn-ea"/>
            </a:endParaRPr>
          </a:p>
          <a:p>
            <a:pPr eaLnBrk="1" hangingPunct="1"/>
            <a:r>
              <a:rPr lang="zh-CN" altLang="en-US" sz="1400">
                <a:solidFill>
                  <a:schemeClr val="accent1"/>
                </a:solidFill>
                <a:latin typeface="宋体" panose="02010600030101010101" pitchFamily="2" charset="-122"/>
                <a:cs typeface="宋体" panose="02010600030101010101" pitchFamily="2" charset="-122"/>
                <a:sym typeface="+mn-ea"/>
              </a:rPr>
              <a:t>用户构思出上联</a:t>
            </a:r>
            <a:r>
              <a:rPr lang="zh-CN" altLang="en-US" sz="1400">
                <a:solidFill>
                  <a:schemeClr val="accent1"/>
                </a:solidFill>
                <a:latin typeface="宋体" panose="02010600030101010101" pitchFamily="2" charset="-122"/>
                <a:cs typeface="宋体" panose="02010600030101010101" pitchFamily="2" charset="-122"/>
                <a:sym typeface="+mn-ea"/>
              </a:rPr>
              <a:t>，AI可以根据输入的</a:t>
            </a:r>
            <a:r>
              <a:rPr lang="zh-CN" altLang="en-US" sz="1400">
                <a:solidFill>
                  <a:schemeClr val="accent1"/>
                </a:solidFill>
                <a:latin typeface="宋体" panose="02010600030101010101" pitchFamily="2" charset="-122"/>
                <a:cs typeface="宋体" panose="02010600030101010101" pitchFamily="2" charset="-122"/>
                <a:sym typeface="+mn-ea"/>
              </a:rPr>
              <a:t>上联智能生成下联，</a:t>
            </a:r>
            <a:endParaRPr lang="zh-CN" altLang="en-US" sz="1400">
              <a:solidFill>
                <a:schemeClr val="accent1"/>
              </a:solidFill>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p:cNvSpPr txBox="1">
            <a:spLocks noChangeArrowheads="1"/>
          </p:cNvSpPr>
          <p:nvPr/>
        </p:nvSpPr>
        <p:spPr bwMode="auto">
          <a:xfrm>
            <a:off x="981352" y="110113"/>
            <a:ext cx="2050415" cy="78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pPr>
            <a:r>
              <a:rPr lang="en-US" altLang="zh-CN" sz="3000" b="1">
                <a:solidFill>
                  <a:schemeClr val="accent1"/>
                </a:solidFill>
                <a:latin typeface="微软雅黑" panose="020B0503020204020204" charset="-122"/>
                <a:ea typeface="微软雅黑" panose="020B0503020204020204" charset="-122"/>
              </a:rPr>
              <a:t>2.</a:t>
            </a:r>
            <a:r>
              <a:rPr lang="zh-CN" altLang="en-US" sz="3000" b="1">
                <a:solidFill>
                  <a:schemeClr val="accent1"/>
                </a:solidFill>
                <a:latin typeface="微软雅黑" panose="020B0503020204020204" charset="-122"/>
                <a:ea typeface="微软雅黑" panose="020B0503020204020204" charset="-122"/>
              </a:rPr>
              <a:t>实现原理</a:t>
            </a:r>
            <a:endParaRPr lang="zh-CN" altLang="en-US" sz="3000" b="1">
              <a:solidFill>
                <a:schemeClr val="accent1"/>
              </a:solidFill>
              <a:latin typeface="微软雅黑" panose="020B0503020204020204" charset="-122"/>
              <a:ea typeface="微软雅黑" panose="020B0503020204020204" charset="-122"/>
            </a:endParaRPr>
          </a:p>
        </p:txBody>
      </p:sp>
      <p:sp>
        <p:nvSpPr>
          <p:cNvPr id="14350" name="TextBox 15"/>
          <p:cNvSpPr txBox="1">
            <a:spLocks noChangeArrowheads="1"/>
          </p:cNvSpPr>
          <p:nvPr/>
        </p:nvSpPr>
        <p:spPr bwMode="auto">
          <a:xfrm>
            <a:off x="426720" y="1255395"/>
            <a:ext cx="947801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1"/>
                </a:solidFill>
                <a:latin typeface="宋体" panose="02010600030101010101" pitchFamily="2" charset="-122"/>
                <a:cs typeface="宋体" panose="02010600030101010101" pitchFamily="2" charset="-122"/>
              </a:rPr>
              <a:t>项目的实现主要使用了</a:t>
            </a:r>
            <a:r>
              <a:rPr lang="zh-CN" altLang="en-US" sz="2400">
                <a:solidFill>
                  <a:srgbClr val="FF0000"/>
                </a:solidFill>
                <a:latin typeface="宋体" panose="02010600030101010101" pitchFamily="2" charset="-122"/>
                <a:cs typeface="宋体" panose="02010600030101010101" pitchFamily="2" charset="-122"/>
              </a:rPr>
              <a:t>seq2seq模型</a:t>
            </a:r>
            <a:r>
              <a:rPr lang="zh-CN" altLang="en-US" sz="2400">
                <a:solidFill>
                  <a:schemeClr val="accent1"/>
                </a:solidFill>
                <a:latin typeface="宋体" panose="02010600030101010101" pitchFamily="2" charset="-122"/>
                <a:cs typeface="宋体" panose="02010600030101010101" pitchFamily="2" charset="-122"/>
              </a:rPr>
              <a:t>，将输入序列映射到不一定等长的输出序列，实现了用户输入上联自动生成下联的效果</a:t>
            </a:r>
            <a:r>
              <a:rPr lang="zh-CN" altLang="en-US" sz="2400">
                <a:solidFill>
                  <a:schemeClr val="accent1"/>
                </a:solidFill>
                <a:latin typeface="宋体" panose="02010600030101010101" pitchFamily="2" charset="-122"/>
                <a:cs typeface="宋体" panose="02010600030101010101" pitchFamily="2" charset="-122"/>
              </a:rPr>
              <a:t>。</a:t>
            </a:r>
            <a:endParaRPr lang="zh-CN" altLang="en-US" sz="2400">
              <a:solidFill>
                <a:schemeClr val="accent1"/>
              </a:solidFill>
              <a:latin typeface="宋体" panose="02010600030101010101" pitchFamily="2" charset="-122"/>
              <a:cs typeface="宋体" panose="02010600030101010101" pitchFamily="2" charset="-122"/>
            </a:endParaRPr>
          </a:p>
        </p:txBody>
      </p:sp>
      <p:sp>
        <p:nvSpPr>
          <p:cNvPr id="30" name="Oval 72"/>
          <p:cNvSpPr/>
          <p:nvPr/>
        </p:nvSpPr>
        <p:spPr>
          <a:xfrm>
            <a:off x="1642798" y="3082840"/>
            <a:ext cx="999231" cy="997482"/>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31" name="Picture 7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44430" y="3373608"/>
            <a:ext cx="395966" cy="416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Oval 70"/>
          <p:cNvSpPr/>
          <p:nvPr/>
        </p:nvSpPr>
        <p:spPr>
          <a:xfrm>
            <a:off x="1627558" y="4683607"/>
            <a:ext cx="999231" cy="997482"/>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3" name="Picture 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89" y="4974871"/>
            <a:ext cx="426747" cy="416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Oval 54"/>
          <p:cNvSpPr/>
          <p:nvPr/>
        </p:nvSpPr>
        <p:spPr>
          <a:xfrm>
            <a:off x="6462288" y="3082840"/>
            <a:ext cx="999231" cy="997482"/>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7"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9619" y="3359724"/>
            <a:ext cx="416953" cy="42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Oval 52"/>
          <p:cNvSpPr/>
          <p:nvPr/>
        </p:nvSpPr>
        <p:spPr>
          <a:xfrm>
            <a:off x="6462288" y="4683978"/>
            <a:ext cx="999231" cy="997482"/>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9"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3920" y="4974607"/>
            <a:ext cx="426747" cy="356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Rectangle 30"/>
          <p:cNvSpPr/>
          <p:nvPr/>
        </p:nvSpPr>
        <p:spPr>
          <a:xfrm>
            <a:off x="2899361" y="3083089"/>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anose="020B0606030504020204" pitchFamily="34" charset="0"/>
                <a:sym typeface="+mn-ea"/>
              </a:rPr>
              <a:t>数据加载</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anose="020B0606030504020204" pitchFamily="34" charset="0"/>
              <a:sym typeface="+mn-ea"/>
            </a:endParaRPr>
          </a:p>
        </p:txBody>
      </p:sp>
      <p:sp>
        <p:nvSpPr>
          <p:cNvPr id="45" name="Rectangle 30"/>
          <p:cNvSpPr/>
          <p:nvPr/>
        </p:nvSpPr>
        <p:spPr>
          <a:xfrm>
            <a:off x="2899361" y="4684010"/>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anose="020B0606030504020204" pitchFamily="34" charset="0"/>
                <a:sym typeface="+mn-ea"/>
              </a:rPr>
              <a:t>模型构建</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anose="020B0606030504020204" pitchFamily="34" charset="0"/>
              <a:sym typeface="+mn-ea"/>
            </a:endParaRPr>
          </a:p>
        </p:txBody>
      </p:sp>
      <p:sp>
        <p:nvSpPr>
          <p:cNvPr id="48" name="Rectangle 30"/>
          <p:cNvSpPr/>
          <p:nvPr/>
        </p:nvSpPr>
        <p:spPr>
          <a:xfrm>
            <a:off x="7723505" y="3167380"/>
            <a:ext cx="1226185"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anose="020B0606030504020204" pitchFamily="34" charset="0"/>
                <a:sym typeface="+mn-ea"/>
              </a:rPr>
              <a:t>数据预处理</a:t>
            </a:r>
            <a:endParaRPr lang="zh-CN" altLang="en-US" sz="160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anose="020B0606030504020204" pitchFamily="34" charset="0"/>
              <a:sym typeface="+mn-ea"/>
            </a:endParaRPr>
          </a:p>
        </p:txBody>
      </p:sp>
      <p:sp>
        <p:nvSpPr>
          <p:cNvPr id="49" name="Rectangle 30"/>
          <p:cNvSpPr/>
          <p:nvPr/>
        </p:nvSpPr>
        <p:spPr>
          <a:xfrm>
            <a:off x="7723352" y="4684010"/>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anose="020B0606030504020204" pitchFamily="34" charset="0"/>
                <a:sym typeface="+mn-ea"/>
              </a:rPr>
              <a:t>模型训练</a:t>
            </a:r>
            <a:endParaRPr lang="zh-CN" altLang="en-US" sz="160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anose="020B0606030504020204" pitchFamily="34" charset="0"/>
              <a:sym typeface="+mn-ea"/>
            </a:endParaRPr>
          </a:p>
        </p:txBody>
      </p:sp>
      <p:cxnSp>
        <p:nvCxnSpPr>
          <p:cNvPr id="3" name="直接连接符 2"/>
          <p:cNvCxnSpPr/>
          <p:nvPr/>
        </p:nvCxnSpPr>
        <p:spPr>
          <a:xfrm flipV="1">
            <a:off x="-22225" y="2198370"/>
            <a:ext cx="9807575" cy="43815"/>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圆角 6"/>
          <p:cNvSpPr/>
          <p:nvPr/>
        </p:nvSpPr>
        <p:spPr>
          <a:xfrm rot="2700000">
            <a:off x="626470" y="454528"/>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338"/>
                                        </p:tgtEl>
                                        <p:attrNameLst>
                                          <p:attrName>style.visibility</p:attrName>
                                        </p:attrNameLst>
                                      </p:cBhvr>
                                      <p:to>
                                        <p:strVal val="visible"/>
                                      </p:to>
                                    </p:set>
                                    <p:anim calcmode="lin" valueType="num">
                                      <p:cBhvr>
                                        <p:cTn id="7" dur="400" fill="hold"/>
                                        <p:tgtEl>
                                          <p:spTgt spid="14338"/>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4338"/>
                                        </p:tgtEl>
                                        <p:attrNameLst>
                                          <p:attrName>ppt_y</p:attrName>
                                        </p:attrNameLst>
                                      </p:cBhvr>
                                      <p:tavLst>
                                        <p:tav tm="0">
                                          <p:val>
                                            <p:strVal val="#ppt_y"/>
                                          </p:val>
                                        </p:tav>
                                        <p:tav tm="100000">
                                          <p:val>
                                            <p:strVal val="#ppt_y"/>
                                          </p:val>
                                        </p:tav>
                                      </p:tavLst>
                                    </p:anim>
                                    <p:anim calcmode="lin" valueType="num">
                                      <p:cBhvr>
                                        <p:cTn id="9" dur="400" fill="hold"/>
                                        <p:tgtEl>
                                          <p:spTgt spid="14338"/>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43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4338"/>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anim calcmode="lin" valueType="num">
                                      <p:cBhvr>
                                        <p:cTn id="20" dur="1000" fill="hold"/>
                                        <p:tgtEl>
                                          <p:spTgt spid="45"/>
                                        </p:tgtEl>
                                        <p:attrNameLst>
                                          <p:attrName>ppt_x</p:attrName>
                                        </p:attrNameLst>
                                      </p:cBhvr>
                                      <p:tavLst>
                                        <p:tav tm="0">
                                          <p:val>
                                            <p:strVal val="#ppt_x"/>
                                          </p:val>
                                        </p:tav>
                                        <p:tav tm="100000">
                                          <p:val>
                                            <p:strVal val="#ppt_x"/>
                                          </p:val>
                                        </p:tav>
                                      </p:tavLst>
                                    </p:anim>
                                    <p:anim calcmode="lin" valueType="num">
                                      <p:cBhvr>
                                        <p:cTn id="21" dur="1000" fill="hold"/>
                                        <p:tgtEl>
                                          <p:spTgt spid="4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1000"/>
                                        <p:tgtEl>
                                          <p:spTgt spid="48"/>
                                        </p:tgtEl>
                                      </p:cBhvr>
                                    </p:animEffect>
                                    <p:anim calcmode="lin" valueType="num">
                                      <p:cBhvr>
                                        <p:cTn id="25" dur="1000" fill="hold"/>
                                        <p:tgtEl>
                                          <p:spTgt spid="48"/>
                                        </p:tgtEl>
                                        <p:attrNameLst>
                                          <p:attrName>ppt_x</p:attrName>
                                        </p:attrNameLst>
                                      </p:cBhvr>
                                      <p:tavLst>
                                        <p:tav tm="0">
                                          <p:val>
                                            <p:strVal val="#ppt_x"/>
                                          </p:val>
                                        </p:tav>
                                        <p:tav tm="100000">
                                          <p:val>
                                            <p:strVal val="#ppt_x"/>
                                          </p:val>
                                        </p:tav>
                                      </p:tavLst>
                                    </p:anim>
                                    <p:anim calcmode="lin" valueType="num">
                                      <p:cBhvr>
                                        <p:cTn id="26" dur="1000" fill="hold"/>
                                        <p:tgtEl>
                                          <p:spTgt spid="4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1000"/>
                                        <p:tgtEl>
                                          <p:spTgt spid="49"/>
                                        </p:tgtEl>
                                      </p:cBhvr>
                                    </p:animEffect>
                                    <p:anim calcmode="lin" valueType="num">
                                      <p:cBhvr>
                                        <p:cTn id="30" dur="1000" fill="hold"/>
                                        <p:tgtEl>
                                          <p:spTgt spid="49"/>
                                        </p:tgtEl>
                                        <p:attrNameLst>
                                          <p:attrName>ppt_x</p:attrName>
                                        </p:attrNameLst>
                                      </p:cBhvr>
                                      <p:tavLst>
                                        <p:tav tm="0">
                                          <p:val>
                                            <p:strVal val="#ppt_x"/>
                                          </p:val>
                                        </p:tav>
                                        <p:tav tm="100000">
                                          <p:val>
                                            <p:strVal val="#ppt_x"/>
                                          </p:val>
                                        </p:tav>
                                      </p:tavLst>
                                    </p:anim>
                                    <p:anim calcmode="lin" valueType="num">
                                      <p:cBhvr>
                                        <p:cTn id="3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43" grpId="0"/>
      <p:bldP spid="45" grpId="0"/>
      <p:bldP spid="48" grpId="0"/>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8"/>
          <p:cNvGrpSpPr/>
          <p:nvPr/>
        </p:nvGrpSpPr>
        <p:grpSpPr>
          <a:xfrm>
            <a:off x="0" y="385876"/>
            <a:ext cx="12192000" cy="6472124"/>
            <a:chOff x="0" y="385876"/>
            <a:chExt cx="12192000" cy="6472124"/>
          </a:xfrm>
        </p:grpSpPr>
        <p:sp>
          <p:nvSpPr>
            <p:cNvPr id="27" name="矩形: 圆角 6"/>
            <p:cNvSpPr/>
            <p:nvPr/>
          </p:nvSpPr>
          <p:spPr>
            <a:xfrm rot="2700000">
              <a:off x="720450" y="748533"/>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8" name="Rectangle 10"/>
            <p:cNvSpPr/>
            <p:nvPr/>
          </p:nvSpPr>
          <p:spPr>
            <a:xfrm>
              <a:off x="1170374" y="385876"/>
              <a:ext cx="1608455" cy="783590"/>
            </a:xfrm>
            <a:prstGeom prst="rect">
              <a:avLst/>
            </a:prstGeom>
          </p:spPr>
          <p:txBody>
            <a:bodyPr wrap="none">
              <a:spAutoFit/>
            </a:bodyPr>
            <a:lstStyle/>
            <a:p>
              <a:pPr algn="l" eaLnBrk="1" hangingPunct="1">
                <a:lnSpc>
                  <a:spcPct val="150000"/>
                </a:lnSpc>
              </a:pPr>
              <a:r>
                <a:rPr lang="zh-CN" altLang="en-US" sz="3000" b="1">
                  <a:solidFill>
                    <a:schemeClr val="accent1"/>
                  </a:solidFill>
                  <a:latin typeface="微软雅黑" panose="020B0503020204020204" charset="-122"/>
                  <a:ea typeface="微软雅黑" panose="020B0503020204020204" charset="-122"/>
                  <a:sym typeface="+mn-ea"/>
                </a:rPr>
                <a:t>2.实现</a:t>
              </a:r>
              <a:r>
                <a:rPr lang="zh-CN" altLang="en-US" sz="3000" b="1">
                  <a:solidFill>
                    <a:schemeClr val="accent1"/>
                  </a:solidFill>
                  <a:latin typeface="微软雅黑" panose="020B0503020204020204" charset="-122"/>
                  <a:ea typeface="微软雅黑" panose="020B0503020204020204" charset="-122"/>
                  <a:sym typeface="+mn-ea"/>
                </a:rPr>
                <a:t>原理</a:t>
              </a:r>
              <a:endParaRPr lang="zh-CN" altLang="en-US" spc="6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9" name="Rectangle 6"/>
            <p:cNvSpPr/>
            <p:nvPr/>
          </p:nvSpPr>
          <p:spPr>
            <a:xfrm>
              <a:off x="0" y="6525480"/>
              <a:ext cx="12192000" cy="332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思源黑体" panose="020B0500000000000000" pitchFamily="34" charset="-122"/>
                <a:ea typeface="思源黑体" panose="020B0500000000000000" pitchFamily="34" charset="-122"/>
                <a:sym typeface="思源黑体" panose="020B0500000000000000" pitchFamily="34" charset="-122"/>
              </a:endParaRPr>
            </a:p>
          </p:txBody>
        </p:sp>
      </p:grpSp>
      <p:cxnSp>
        <p:nvCxnSpPr>
          <p:cNvPr id="30" name="直接连接符 29"/>
          <p:cNvCxnSpPr/>
          <p:nvPr/>
        </p:nvCxnSpPr>
        <p:spPr>
          <a:xfrm flipV="1">
            <a:off x="-54610" y="1403985"/>
            <a:ext cx="9839960" cy="86995"/>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30"/>
          <p:cNvSpPr/>
          <p:nvPr/>
        </p:nvSpPr>
        <p:spPr>
          <a:xfrm>
            <a:off x="1081405" y="2320925"/>
            <a:ext cx="1548765" cy="46037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数据加载</a:t>
            </a:r>
            <a:endParaRPr kumimoji="0" lang="zh-CN" altLang="en-US" sz="2400" i="0" u="none" strike="noStrike" kern="1200" cap="none" spc="0" normalizeH="0" baseline="0">
              <a:solidFill>
                <a:schemeClr val="accent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350" name="TextBox 15"/>
          <p:cNvSpPr txBox="1">
            <a:spLocks noChangeArrowheads="1"/>
          </p:cNvSpPr>
          <p:nvPr/>
        </p:nvSpPr>
        <p:spPr bwMode="auto">
          <a:xfrm>
            <a:off x="673100" y="3013710"/>
            <a:ext cx="94780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1"/>
                </a:solidFill>
              </a:rPr>
              <a:t>in与out文件的内容对应着上联与下联，数据集上保持上下联长度相等</a:t>
            </a:r>
            <a:endParaRPr lang="zh-CN" altLang="en-US" sz="2000" dirty="0">
              <a:solidFill>
                <a:schemeClr val="bg1">
                  <a:lumMod val="50000"/>
                </a:schemeClr>
              </a:solidFill>
              <a:latin typeface="宋体" panose="02010600030101010101" pitchFamily="2" charset="-122"/>
              <a:cs typeface="宋体" panose="02010600030101010101" pitchFamily="2" charset="-122"/>
            </a:endParaRPr>
          </a:p>
        </p:txBody>
      </p:sp>
      <p:sp>
        <p:nvSpPr>
          <p:cNvPr id="35" name="矩形: 圆角 6"/>
          <p:cNvSpPr/>
          <p:nvPr/>
        </p:nvSpPr>
        <p:spPr>
          <a:xfrm rot="2700000">
            <a:off x="720450" y="2370958"/>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pic>
        <p:nvPicPr>
          <p:cNvPr id="36" name="图片 35"/>
          <p:cNvPicPr>
            <a:picLocks noChangeAspect="1"/>
          </p:cNvPicPr>
          <p:nvPr>
            <p:custDataLst>
              <p:tags r:id="rId1"/>
            </p:custDataLst>
          </p:nvPr>
        </p:nvPicPr>
        <p:blipFill>
          <a:blip r:embed="rId2"/>
          <a:stretch>
            <a:fillRect/>
          </a:stretch>
        </p:blipFill>
        <p:spPr>
          <a:xfrm>
            <a:off x="1081405" y="4159885"/>
            <a:ext cx="8031480" cy="19126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8"/>
          <p:cNvGrpSpPr/>
          <p:nvPr/>
        </p:nvGrpSpPr>
        <p:grpSpPr>
          <a:xfrm>
            <a:off x="0" y="385876"/>
            <a:ext cx="12192000" cy="6472124"/>
            <a:chOff x="0" y="385876"/>
            <a:chExt cx="12192000" cy="6472124"/>
          </a:xfrm>
        </p:grpSpPr>
        <p:sp>
          <p:nvSpPr>
            <p:cNvPr id="27" name="矩形: 圆角 6"/>
            <p:cNvSpPr/>
            <p:nvPr/>
          </p:nvSpPr>
          <p:spPr>
            <a:xfrm rot="2700000">
              <a:off x="720450" y="748533"/>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8" name="Rectangle 10"/>
            <p:cNvSpPr/>
            <p:nvPr/>
          </p:nvSpPr>
          <p:spPr>
            <a:xfrm>
              <a:off x="1170374" y="385876"/>
              <a:ext cx="1608455" cy="783590"/>
            </a:xfrm>
            <a:prstGeom prst="rect">
              <a:avLst/>
            </a:prstGeom>
          </p:spPr>
          <p:txBody>
            <a:bodyPr wrap="none">
              <a:spAutoFit/>
            </a:bodyPr>
            <a:lstStyle/>
            <a:p>
              <a:pPr algn="l" eaLnBrk="1" hangingPunct="1">
                <a:lnSpc>
                  <a:spcPct val="150000"/>
                </a:lnSpc>
              </a:pPr>
              <a:r>
                <a:rPr lang="zh-CN" altLang="en-US" sz="3000" b="1">
                  <a:solidFill>
                    <a:schemeClr val="accent1"/>
                  </a:solidFill>
                  <a:latin typeface="微软雅黑" panose="020B0503020204020204" charset="-122"/>
                  <a:ea typeface="微软雅黑" panose="020B0503020204020204" charset="-122"/>
                  <a:sym typeface="+mn-ea"/>
                </a:rPr>
                <a:t>2.实现</a:t>
              </a:r>
              <a:r>
                <a:rPr lang="zh-CN" altLang="en-US" sz="3000" b="1">
                  <a:solidFill>
                    <a:schemeClr val="accent1"/>
                  </a:solidFill>
                  <a:latin typeface="微软雅黑" panose="020B0503020204020204" charset="-122"/>
                  <a:ea typeface="微软雅黑" panose="020B0503020204020204" charset="-122"/>
                  <a:sym typeface="+mn-ea"/>
                </a:rPr>
                <a:t>原理</a:t>
              </a:r>
              <a:endParaRPr lang="zh-CN" altLang="en-US" spc="6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9" name="Rectangle 6"/>
            <p:cNvSpPr/>
            <p:nvPr/>
          </p:nvSpPr>
          <p:spPr>
            <a:xfrm>
              <a:off x="0" y="6525480"/>
              <a:ext cx="12192000" cy="332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思源黑体" panose="020B0500000000000000" pitchFamily="34" charset="-122"/>
                <a:ea typeface="思源黑体" panose="020B0500000000000000" pitchFamily="34" charset="-122"/>
                <a:sym typeface="思源黑体" panose="020B0500000000000000" pitchFamily="34" charset="-122"/>
              </a:endParaRPr>
            </a:p>
          </p:txBody>
        </p:sp>
      </p:grpSp>
      <p:cxnSp>
        <p:nvCxnSpPr>
          <p:cNvPr id="30" name="直接连接符 29"/>
          <p:cNvCxnSpPr/>
          <p:nvPr/>
        </p:nvCxnSpPr>
        <p:spPr>
          <a:xfrm flipV="1">
            <a:off x="-54610" y="1403985"/>
            <a:ext cx="9839960" cy="86995"/>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30"/>
          <p:cNvSpPr/>
          <p:nvPr/>
        </p:nvSpPr>
        <p:spPr>
          <a:xfrm>
            <a:off x="1081405" y="2320925"/>
            <a:ext cx="1809750" cy="46037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数据预处理</a:t>
            </a:r>
            <a:endParaRPr kumimoji="0" lang="zh-CN" altLang="en-US" sz="2400" i="0" u="none" strike="noStrike" kern="1200" cap="none" spc="0" normalizeH="0" baseline="0">
              <a:solidFill>
                <a:schemeClr val="accent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350" name="TextBox 15"/>
          <p:cNvSpPr txBox="1">
            <a:spLocks noChangeArrowheads="1"/>
          </p:cNvSpPr>
          <p:nvPr/>
        </p:nvSpPr>
        <p:spPr bwMode="auto">
          <a:xfrm>
            <a:off x="673100" y="3013710"/>
            <a:ext cx="94780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1"/>
                </a:solidFill>
                <a:sym typeface="+mn-ea"/>
              </a:rPr>
              <a:t>这一步是控制输出长度，使其与输入数据等长，后续方便投喂给模型。</a:t>
            </a:r>
            <a:endParaRPr lang="zh-CN" altLang="en-US" sz="2000" dirty="0">
              <a:solidFill>
                <a:schemeClr val="bg1">
                  <a:lumMod val="50000"/>
                </a:schemeClr>
              </a:solidFill>
              <a:latin typeface="宋体" panose="02010600030101010101" pitchFamily="2" charset="-122"/>
              <a:cs typeface="宋体" panose="02010600030101010101" pitchFamily="2" charset="-122"/>
            </a:endParaRPr>
          </a:p>
        </p:txBody>
      </p:sp>
      <p:sp>
        <p:nvSpPr>
          <p:cNvPr id="35" name="矩形: 圆角 6"/>
          <p:cNvSpPr/>
          <p:nvPr/>
        </p:nvSpPr>
        <p:spPr>
          <a:xfrm rot="2700000">
            <a:off x="720450" y="2370958"/>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8"/>
          <p:cNvGrpSpPr/>
          <p:nvPr/>
        </p:nvGrpSpPr>
        <p:grpSpPr>
          <a:xfrm>
            <a:off x="0" y="385876"/>
            <a:ext cx="12192000" cy="6472124"/>
            <a:chOff x="0" y="385876"/>
            <a:chExt cx="12192000" cy="6472124"/>
          </a:xfrm>
        </p:grpSpPr>
        <p:sp>
          <p:nvSpPr>
            <p:cNvPr id="27" name="矩形: 圆角 6"/>
            <p:cNvSpPr/>
            <p:nvPr/>
          </p:nvSpPr>
          <p:spPr>
            <a:xfrm rot="2700000">
              <a:off x="720450" y="748533"/>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8" name="Rectangle 10"/>
            <p:cNvSpPr/>
            <p:nvPr/>
          </p:nvSpPr>
          <p:spPr>
            <a:xfrm>
              <a:off x="1170374" y="385876"/>
              <a:ext cx="1608455" cy="783590"/>
            </a:xfrm>
            <a:prstGeom prst="rect">
              <a:avLst/>
            </a:prstGeom>
          </p:spPr>
          <p:txBody>
            <a:bodyPr wrap="none">
              <a:spAutoFit/>
            </a:bodyPr>
            <a:lstStyle/>
            <a:p>
              <a:pPr algn="l" eaLnBrk="1" hangingPunct="1">
                <a:lnSpc>
                  <a:spcPct val="150000"/>
                </a:lnSpc>
              </a:pPr>
              <a:r>
                <a:rPr lang="zh-CN" altLang="en-US" sz="3000" b="1">
                  <a:solidFill>
                    <a:schemeClr val="accent1"/>
                  </a:solidFill>
                  <a:latin typeface="微软雅黑" panose="020B0503020204020204" charset="-122"/>
                  <a:ea typeface="微软雅黑" panose="020B0503020204020204" charset="-122"/>
                  <a:sym typeface="+mn-ea"/>
                </a:rPr>
                <a:t>2.实现</a:t>
              </a:r>
              <a:r>
                <a:rPr lang="zh-CN" altLang="en-US" sz="3000" b="1">
                  <a:solidFill>
                    <a:schemeClr val="accent1"/>
                  </a:solidFill>
                  <a:latin typeface="微软雅黑" panose="020B0503020204020204" charset="-122"/>
                  <a:ea typeface="微软雅黑" panose="020B0503020204020204" charset="-122"/>
                  <a:sym typeface="+mn-ea"/>
                </a:rPr>
                <a:t>原理</a:t>
              </a:r>
              <a:endParaRPr lang="zh-CN" altLang="en-US" spc="6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9" name="Rectangle 6"/>
            <p:cNvSpPr/>
            <p:nvPr/>
          </p:nvSpPr>
          <p:spPr>
            <a:xfrm>
              <a:off x="0" y="6525480"/>
              <a:ext cx="12192000" cy="332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思源黑体" panose="020B0500000000000000" pitchFamily="34" charset="-122"/>
                <a:ea typeface="思源黑体" panose="020B0500000000000000" pitchFamily="34" charset="-122"/>
                <a:sym typeface="思源黑体" panose="020B0500000000000000" pitchFamily="34" charset="-122"/>
              </a:endParaRPr>
            </a:p>
          </p:txBody>
        </p:sp>
      </p:grpSp>
      <p:cxnSp>
        <p:nvCxnSpPr>
          <p:cNvPr id="30" name="直接连接符 29"/>
          <p:cNvCxnSpPr/>
          <p:nvPr/>
        </p:nvCxnSpPr>
        <p:spPr>
          <a:xfrm flipV="1">
            <a:off x="-54610" y="1403985"/>
            <a:ext cx="9839960" cy="86995"/>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30"/>
          <p:cNvSpPr/>
          <p:nvPr/>
        </p:nvSpPr>
        <p:spPr>
          <a:xfrm>
            <a:off x="1081405" y="2320925"/>
            <a:ext cx="1548765" cy="46037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模型构建</a:t>
            </a:r>
            <a:endParaRPr kumimoji="0" lang="zh-CN" altLang="en-US" sz="2400" i="0" u="none" strike="noStrike" kern="1200" cap="none" spc="0" normalizeH="0" baseline="0">
              <a:solidFill>
                <a:schemeClr val="accent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矩形: 圆角 6"/>
          <p:cNvSpPr/>
          <p:nvPr/>
        </p:nvSpPr>
        <p:spPr>
          <a:xfrm rot="2700000">
            <a:off x="720450" y="2370958"/>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4" name="TextBox 15"/>
          <p:cNvSpPr txBox="1">
            <a:spLocks noChangeArrowheads="1"/>
          </p:cNvSpPr>
          <p:nvPr/>
        </p:nvSpPr>
        <p:spPr bwMode="auto">
          <a:xfrm>
            <a:off x="673100" y="3039110"/>
            <a:ext cx="94780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1"/>
                </a:solidFill>
                <a:sym typeface="+mn-ea"/>
              </a:rPr>
              <a:t>构建seq2seq模型，将encode的编码作为decode的输入</a:t>
            </a:r>
            <a:endParaRPr lang="zh-CN" altLang="en-US" sz="2000">
              <a:solidFill>
                <a:schemeClr val="accent1"/>
              </a:solidFill>
              <a:sym typeface="+mn-ea"/>
            </a:endParaRPr>
          </a:p>
        </p:txBody>
      </p:sp>
      <p:pic>
        <p:nvPicPr>
          <p:cNvPr id="2" name="图片 1"/>
          <p:cNvPicPr>
            <a:picLocks noChangeAspect="1"/>
          </p:cNvPicPr>
          <p:nvPr>
            <p:custDataLst>
              <p:tags r:id="rId1"/>
            </p:custDataLst>
          </p:nvPr>
        </p:nvPicPr>
        <p:blipFill>
          <a:blip r:embed="rId2"/>
          <a:stretch>
            <a:fillRect/>
          </a:stretch>
        </p:blipFill>
        <p:spPr>
          <a:xfrm>
            <a:off x="1753235" y="3437890"/>
            <a:ext cx="6530340" cy="3063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8"/>
          <p:cNvGrpSpPr/>
          <p:nvPr/>
        </p:nvGrpSpPr>
        <p:grpSpPr>
          <a:xfrm>
            <a:off x="0" y="385876"/>
            <a:ext cx="12192000" cy="6472124"/>
            <a:chOff x="0" y="385876"/>
            <a:chExt cx="12192000" cy="6472124"/>
          </a:xfrm>
        </p:grpSpPr>
        <p:sp>
          <p:nvSpPr>
            <p:cNvPr id="27" name="矩形: 圆角 6"/>
            <p:cNvSpPr/>
            <p:nvPr/>
          </p:nvSpPr>
          <p:spPr>
            <a:xfrm rot="2700000">
              <a:off x="720450" y="748533"/>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8" name="Rectangle 10"/>
            <p:cNvSpPr/>
            <p:nvPr/>
          </p:nvSpPr>
          <p:spPr>
            <a:xfrm>
              <a:off x="1170374" y="385876"/>
              <a:ext cx="1608455" cy="783590"/>
            </a:xfrm>
            <a:prstGeom prst="rect">
              <a:avLst/>
            </a:prstGeom>
          </p:spPr>
          <p:txBody>
            <a:bodyPr wrap="none">
              <a:spAutoFit/>
            </a:bodyPr>
            <a:lstStyle/>
            <a:p>
              <a:pPr algn="l" eaLnBrk="1" hangingPunct="1">
                <a:lnSpc>
                  <a:spcPct val="150000"/>
                </a:lnSpc>
              </a:pPr>
              <a:r>
                <a:rPr lang="zh-CN" altLang="en-US" sz="3000" b="1">
                  <a:solidFill>
                    <a:schemeClr val="accent1"/>
                  </a:solidFill>
                  <a:latin typeface="微软雅黑" panose="020B0503020204020204" charset="-122"/>
                  <a:ea typeface="微软雅黑" panose="020B0503020204020204" charset="-122"/>
                  <a:sym typeface="+mn-ea"/>
                </a:rPr>
                <a:t>2.实现</a:t>
              </a:r>
              <a:r>
                <a:rPr lang="zh-CN" altLang="en-US" sz="3000" b="1">
                  <a:solidFill>
                    <a:schemeClr val="accent1"/>
                  </a:solidFill>
                  <a:latin typeface="微软雅黑" panose="020B0503020204020204" charset="-122"/>
                  <a:ea typeface="微软雅黑" panose="020B0503020204020204" charset="-122"/>
                  <a:sym typeface="+mn-ea"/>
                </a:rPr>
                <a:t>原理</a:t>
              </a:r>
              <a:endParaRPr lang="zh-CN" altLang="en-US" spc="6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9" name="Rectangle 6"/>
            <p:cNvSpPr/>
            <p:nvPr/>
          </p:nvSpPr>
          <p:spPr>
            <a:xfrm>
              <a:off x="0" y="6525480"/>
              <a:ext cx="12192000" cy="332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思源黑体" panose="020B0500000000000000" pitchFamily="34" charset="-122"/>
                <a:ea typeface="思源黑体" panose="020B0500000000000000" pitchFamily="34" charset="-122"/>
                <a:sym typeface="思源黑体" panose="020B0500000000000000" pitchFamily="34" charset="-122"/>
              </a:endParaRPr>
            </a:p>
          </p:txBody>
        </p:sp>
      </p:grpSp>
      <p:cxnSp>
        <p:nvCxnSpPr>
          <p:cNvPr id="30" name="直接连接符 29"/>
          <p:cNvCxnSpPr/>
          <p:nvPr/>
        </p:nvCxnSpPr>
        <p:spPr>
          <a:xfrm flipV="1">
            <a:off x="-54610" y="1403985"/>
            <a:ext cx="9839960" cy="86995"/>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30"/>
          <p:cNvSpPr/>
          <p:nvPr/>
        </p:nvSpPr>
        <p:spPr>
          <a:xfrm>
            <a:off x="1081405" y="2320925"/>
            <a:ext cx="1548765" cy="46037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模型训练</a:t>
            </a:r>
            <a:endParaRPr kumimoji="0" lang="zh-CN" altLang="en-US" sz="2400" i="0" u="none" strike="noStrike" kern="1200" cap="none" spc="0" normalizeH="0" baseline="0">
              <a:solidFill>
                <a:schemeClr val="accent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矩形: 圆角 6"/>
          <p:cNvSpPr/>
          <p:nvPr/>
        </p:nvSpPr>
        <p:spPr>
          <a:xfrm rot="2700000">
            <a:off x="720450" y="2370958"/>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4" name="TextBox 15"/>
          <p:cNvSpPr txBox="1">
            <a:spLocks noChangeArrowheads="1"/>
          </p:cNvSpPr>
          <p:nvPr/>
        </p:nvSpPr>
        <p:spPr bwMode="auto">
          <a:xfrm>
            <a:off x="673100" y="3039110"/>
            <a:ext cx="94780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1"/>
                </a:solidFill>
              </a:rPr>
              <a:t>模型读取预处理好的数据进行训练，图中每个长方格看做一个</a:t>
            </a:r>
            <a:r>
              <a:rPr lang="en-US" altLang="zh-CN" sz="2000">
                <a:solidFill>
                  <a:schemeClr val="accent1"/>
                </a:solidFill>
              </a:rPr>
              <a:t>RNN</a:t>
            </a:r>
            <a:r>
              <a:rPr lang="zh-CN" altLang="en-US" sz="2000">
                <a:solidFill>
                  <a:schemeClr val="accent1"/>
                </a:solidFill>
              </a:rPr>
              <a:t>单元，通过输入来预测输出值</a:t>
            </a:r>
            <a:endParaRPr lang="zh-CN" altLang="en-US" sz="2000">
              <a:solidFill>
                <a:schemeClr val="accent1"/>
              </a:solidFill>
            </a:endParaRPr>
          </a:p>
        </p:txBody>
      </p:sp>
      <p:pic>
        <p:nvPicPr>
          <p:cNvPr id="3" name="图片 2"/>
          <p:cNvPicPr>
            <a:picLocks noChangeAspect="1"/>
          </p:cNvPicPr>
          <p:nvPr/>
        </p:nvPicPr>
        <p:blipFill>
          <a:blip r:embed="rId1"/>
          <a:stretch>
            <a:fillRect/>
          </a:stretch>
        </p:blipFill>
        <p:spPr>
          <a:xfrm>
            <a:off x="1745615" y="4153535"/>
            <a:ext cx="6393180" cy="1546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8"/>
          <p:cNvGrpSpPr/>
          <p:nvPr/>
        </p:nvGrpSpPr>
        <p:grpSpPr>
          <a:xfrm>
            <a:off x="0" y="385876"/>
            <a:ext cx="12192000" cy="6472124"/>
            <a:chOff x="0" y="385876"/>
            <a:chExt cx="12192000" cy="6472124"/>
          </a:xfrm>
        </p:grpSpPr>
        <p:sp>
          <p:nvSpPr>
            <p:cNvPr id="27" name="矩形: 圆角 6"/>
            <p:cNvSpPr/>
            <p:nvPr/>
          </p:nvSpPr>
          <p:spPr>
            <a:xfrm rot="2700000">
              <a:off x="720450" y="748533"/>
              <a:ext cx="238178" cy="23207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tx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8" name="Rectangle 10"/>
            <p:cNvSpPr/>
            <p:nvPr/>
          </p:nvSpPr>
          <p:spPr>
            <a:xfrm>
              <a:off x="1170374" y="385876"/>
              <a:ext cx="5860415" cy="783590"/>
            </a:xfrm>
            <a:prstGeom prst="rect">
              <a:avLst/>
            </a:prstGeom>
          </p:spPr>
          <p:txBody>
            <a:bodyPr wrap="none">
              <a:spAutoFit/>
            </a:bodyPr>
            <a:lstStyle/>
            <a:p>
              <a:pPr algn="l" eaLnBrk="1" hangingPunct="1">
                <a:lnSpc>
                  <a:spcPct val="150000"/>
                </a:lnSpc>
              </a:pPr>
              <a:r>
                <a:rPr lang="en-US" altLang="zh-CN" sz="3000" b="1">
                  <a:solidFill>
                    <a:schemeClr val="accent1"/>
                  </a:solidFill>
                  <a:latin typeface="微软雅黑" panose="020B0503020204020204" charset="-122"/>
                  <a:ea typeface="微软雅黑" panose="020B0503020204020204" charset="-122"/>
                  <a:sym typeface="+mn-ea"/>
                </a:rPr>
                <a:t>3</a:t>
              </a:r>
              <a:r>
                <a:rPr lang="zh-CN" altLang="en-US" sz="3000" b="1">
                  <a:solidFill>
                    <a:schemeClr val="accent1"/>
                  </a:solidFill>
                  <a:latin typeface="微软雅黑" panose="020B0503020204020204" charset="-122"/>
                  <a:ea typeface="微软雅黑" panose="020B0503020204020204" charset="-122"/>
                  <a:sym typeface="+mn-ea"/>
                </a:rPr>
                <a:t>.数据预处理（难点、实现方案</a:t>
              </a:r>
              <a:r>
                <a:rPr lang="zh-CN" altLang="en-US" sz="3000" b="1">
                  <a:solidFill>
                    <a:schemeClr val="accent1"/>
                  </a:solidFill>
                  <a:latin typeface="微软雅黑" panose="020B0503020204020204" charset="-122"/>
                  <a:ea typeface="微软雅黑" panose="020B0503020204020204" charset="-122"/>
                  <a:sym typeface="+mn-ea"/>
                </a:rPr>
                <a:t>）</a:t>
              </a:r>
              <a:endParaRPr lang="zh-CN" altLang="en-US" sz="3000" b="1">
                <a:solidFill>
                  <a:schemeClr val="accent1"/>
                </a:solidFill>
                <a:latin typeface="微软雅黑" panose="020B0503020204020204" charset="-122"/>
                <a:ea typeface="微软雅黑" panose="020B0503020204020204" charset="-122"/>
                <a:sym typeface="+mn-ea"/>
              </a:endParaRPr>
            </a:p>
          </p:txBody>
        </p:sp>
        <p:sp>
          <p:nvSpPr>
            <p:cNvPr id="29" name="Rectangle 6"/>
            <p:cNvSpPr/>
            <p:nvPr/>
          </p:nvSpPr>
          <p:spPr>
            <a:xfrm>
              <a:off x="0" y="6525480"/>
              <a:ext cx="12192000" cy="332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思源黑体" panose="020B0500000000000000" pitchFamily="34" charset="-122"/>
                <a:ea typeface="思源黑体" panose="020B0500000000000000" pitchFamily="34" charset="-122"/>
                <a:sym typeface="思源黑体" panose="020B0500000000000000" pitchFamily="34" charset="-122"/>
              </a:endParaRPr>
            </a:p>
          </p:txBody>
        </p:sp>
      </p:grpSp>
      <p:cxnSp>
        <p:nvCxnSpPr>
          <p:cNvPr id="30" name="直接连接符 29"/>
          <p:cNvCxnSpPr/>
          <p:nvPr/>
        </p:nvCxnSpPr>
        <p:spPr>
          <a:xfrm flipV="1">
            <a:off x="-54610" y="1403985"/>
            <a:ext cx="9839960" cy="86995"/>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15"/>
          <p:cNvSpPr txBox="1">
            <a:spLocks noChangeArrowheads="1"/>
          </p:cNvSpPr>
          <p:nvPr/>
        </p:nvSpPr>
        <p:spPr bwMode="auto">
          <a:xfrm>
            <a:off x="307340" y="2091690"/>
            <a:ext cx="94780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sz="2000">
                <a:solidFill>
                  <a:schemeClr val="accent1"/>
                </a:solidFill>
                <a:sym typeface="+mn-ea"/>
              </a:rPr>
              <a:t>文本的数据预处理无非是将文本转化为模型可理解的数字</a:t>
            </a:r>
            <a:r>
              <a:rPr lang="en-US" sz="2000">
                <a:solidFill>
                  <a:schemeClr val="accent1"/>
                </a:solidFill>
                <a:sym typeface="+mn-ea"/>
              </a:rPr>
              <a:t>,</a:t>
            </a:r>
            <a:r>
              <a:rPr lang="zh-CN" altLang="en-US" sz="2000">
                <a:solidFill>
                  <a:schemeClr val="accent1"/>
                </a:solidFill>
                <a:sym typeface="+mn-ea"/>
              </a:rPr>
              <a:t>我们</a:t>
            </a:r>
            <a:r>
              <a:rPr lang="zh-CN" altLang="en-US" sz="2000">
                <a:solidFill>
                  <a:schemeClr val="accent1"/>
                </a:solidFill>
              </a:rPr>
              <a:t>创建输入和输出的字符映射表，并且将文本文件转化为数字</a:t>
            </a:r>
            <a:r>
              <a:rPr lang="en-US" altLang="zh-CN" sz="2000">
                <a:solidFill>
                  <a:schemeClr val="accent1"/>
                </a:solidFill>
              </a:rPr>
              <a:t>list</a:t>
            </a:r>
            <a:endParaRPr lang="en-US" altLang="zh-CN" sz="2000">
              <a:solidFill>
                <a:schemeClr val="accent1"/>
              </a:solidFill>
            </a:endParaRPr>
          </a:p>
        </p:txBody>
      </p:sp>
      <p:pic>
        <p:nvPicPr>
          <p:cNvPr id="2" name="图片 1"/>
          <p:cNvPicPr>
            <a:picLocks noChangeAspect="1"/>
          </p:cNvPicPr>
          <p:nvPr/>
        </p:nvPicPr>
        <p:blipFill>
          <a:blip r:embed="rId1"/>
          <a:stretch>
            <a:fillRect/>
          </a:stretch>
        </p:blipFill>
        <p:spPr>
          <a:xfrm>
            <a:off x="1034415" y="3315970"/>
            <a:ext cx="8023860" cy="231648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PA" val="v5.1.1"/>
</p:tagLst>
</file>

<file path=ppt/tags/tag2.xml><?xml version="1.0" encoding="utf-8"?>
<p:tagLst xmlns:p="http://schemas.openxmlformats.org/presentationml/2006/main">
  <p:tag name="PA" val="v5.1.1"/>
</p:tagLst>
</file>

<file path=ppt/tags/tag3.xml><?xml version="1.0" encoding="utf-8"?>
<p:tagLst xmlns:p="http://schemas.openxmlformats.org/presentationml/2006/main">
  <p:tag name="REFSHAPE" val="495234524"/>
  <p:tag name="KSO_WM_UNIT_PLACING_PICTURE_USER_VIEWPORT" val="{&quot;height&quot;:3012,&quot;width&quot;:12648}"/>
</p:tagLst>
</file>

<file path=ppt/tags/tag4.xml><?xml version="1.0" encoding="utf-8"?>
<p:tagLst xmlns:p="http://schemas.openxmlformats.org/presentationml/2006/main">
  <p:tag name="REFSHAPE" val="648534388"/>
  <p:tag name="KSO_WM_UNIT_PLACING_PICTURE_USER_VIEWPORT" val="{&quot;height&quot;:4824,&quot;width&quot;:10284}"/>
</p:tagLst>
</file>

<file path=ppt/tags/tag5.xml><?xml version="1.0" encoding="utf-8"?>
<p:tagLst xmlns:p="http://schemas.openxmlformats.org/presentationml/2006/main">
  <p:tag name="PA" val="v5.1.1"/>
</p:tagLst>
</file>

<file path=ppt/theme/theme1.xml><?xml version="1.0" encoding="utf-8"?>
<a:theme xmlns:a="http://schemas.openxmlformats.org/drawingml/2006/main" name="Office 主题​​">
  <a:themeElements>
    <a:clrScheme name="自定义 41">
      <a:dk1>
        <a:srgbClr val="000000"/>
      </a:dk1>
      <a:lt1>
        <a:srgbClr val="FFFFFF"/>
      </a:lt1>
      <a:dk2>
        <a:srgbClr val="44546A"/>
      </a:dk2>
      <a:lt2>
        <a:srgbClr val="E7E6E6"/>
      </a:lt2>
      <a:accent1>
        <a:srgbClr val="314457"/>
      </a:accent1>
      <a:accent2>
        <a:srgbClr val="48637F"/>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1336</Words>
  <Application>WPS 演示</Application>
  <PresentationFormat>宽屏</PresentationFormat>
  <Paragraphs>114</Paragraphs>
  <Slides>17</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宋体</vt:lpstr>
      <vt:lpstr>Wingdings</vt:lpstr>
      <vt:lpstr>思源黑体</vt:lpstr>
      <vt:lpstr>FZQingKeBenYueSongS-R-GB</vt:lpstr>
      <vt:lpstr>思源黑体 CN Heavy</vt:lpstr>
      <vt:lpstr>黑体</vt:lpstr>
      <vt:lpstr>Source Han Sans SC</vt:lpstr>
      <vt:lpstr>Yu Gothic UI</vt:lpstr>
      <vt:lpstr>微软雅黑</vt:lpstr>
      <vt:lpstr>Open Sans</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Administrater</dc:creator>
  <cp:lastModifiedBy>演变1384508407</cp:lastModifiedBy>
  <cp:revision>14</cp:revision>
  <dcterms:created xsi:type="dcterms:W3CDTF">2019-09-29T09:08:00Z</dcterms:created>
  <dcterms:modified xsi:type="dcterms:W3CDTF">2020-06-02T11:55:57Z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