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77" d="100"/>
          <a:sy n="77" d="100"/>
        </p:scale>
        <p:origin x="72" y="1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6047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6047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International luxury</a:t>
            </a:r>
          </a:p>
          <a:p>
            <a:pPr marL="171450" indent="-171450">
              <a:buFont typeface="Arial" panose="020B0604020202020204" pitchFamily="34" charset="0"/>
              <a:buChar char="•"/>
            </a:pPr>
            <a:r>
              <a:rPr lang="en-US" dirty="0"/>
              <a:t>Lifestyle luxury resorts</a:t>
            </a:r>
          </a:p>
          <a:p>
            <a:pPr marL="171450" indent="-171450">
              <a:buFont typeface="Arial" panose="020B0604020202020204" pitchFamily="34" charset="0"/>
              <a:buChar char="•"/>
            </a:pPr>
            <a:r>
              <a:rPr lang="en-US" dirty="0"/>
              <a:t>Upscale full-service</a:t>
            </a:r>
          </a:p>
          <a:p>
            <a:pPr marL="171450" indent="-171450">
              <a:buFont typeface="Arial" panose="020B0604020202020204" pitchFamily="34" charset="0"/>
              <a:buChar char="•"/>
            </a:pPr>
            <a:r>
              <a:rPr lang="en-US" dirty="0"/>
              <a:t>Boutique</a:t>
            </a:r>
          </a:p>
          <a:p>
            <a:pPr marL="171450" indent="-171450">
              <a:buFont typeface="Arial" panose="020B0604020202020204" pitchFamily="34" charset="0"/>
              <a:buChar char="•"/>
            </a:pPr>
            <a:r>
              <a:rPr lang="en-US" dirty="0"/>
              <a:t>Focused or select service</a:t>
            </a:r>
          </a:p>
          <a:p>
            <a:pPr marL="171450" indent="-171450">
              <a:buFont typeface="Arial" panose="020B0604020202020204" pitchFamily="34" charset="0"/>
              <a:buChar char="•"/>
            </a:pPr>
            <a:r>
              <a:rPr lang="en-US" dirty="0"/>
              <a:t>Economy and limited service</a:t>
            </a:r>
          </a:p>
          <a:p>
            <a:pPr marL="171450" indent="-171450">
              <a:buFont typeface="Arial" panose="020B0604020202020204" pitchFamily="34" charset="0"/>
              <a:buChar char="•"/>
            </a:pPr>
            <a:r>
              <a:rPr lang="en-US" dirty="0"/>
              <a:t>Extended stay</a:t>
            </a:r>
          </a:p>
          <a:p>
            <a:pPr marL="171450" indent="-171450">
              <a:buFont typeface="Arial" panose="020B0604020202020204" pitchFamily="34" charset="0"/>
              <a:buChar char="•"/>
            </a:pPr>
            <a:r>
              <a:rPr lang="en-US" dirty="0"/>
              <a:t>Timeshare and destination clubs</a:t>
            </a:r>
          </a:p>
          <a:p>
            <a:pPr marL="171450" indent="-171450">
              <a:buFont typeface="Arial" panose="020B0604020202020204" pitchFamily="34" charset="0"/>
              <a:buChar char="•"/>
            </a:pPr>
            <a:r>
              <a:rPr lang="en-US" dirty="0"/>
              <a:t>Motel</a:t>
            </a:r>
          </a:p>
          <a:p>
            <a:pPr marL="171450" indent="-171450">
              <a:buFont typeface="Arial" panose="020B0604020202020204" pitchFamily="34" charset="0"/>
              <a:buChar char="•"/>
            </a:pPr>
            <a:r>
              <a:rPr lang="en-US" dirty="0"/>
              <a:t>Microstay</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64339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Historic inns and boutique hotels</a:t>
            </a:r>
          </a:p>
          <a:p>
            <a:pPr marL="171450" indent="-171450">
              <a:buFont typeface="Arial" panose="020B0604020202020204" pitchFamily="34" charset="0"/>
              <a:buChar char="•"/>
            </a:pPr>
            <a:r>
              <a:rPr lang="en-US" dirty="0"/>
              <a:t>Resort hotels</a:t>
            </a:r>
          </a:p>
          <a:p>
            <a:pPr marL="171450" indent="-171450">
              <a:buFont typeface="Arial" panose="020B0604020202020204" pitchFamily="34" charset="0"/>
              <a:buChar char="•"/>
            </a:pPr>
            <a:r>
              <a:rPr lang="en-US" dirty="0"/>
              <a:t>Bunker hotels</a:t>
            </a:r>
          </a:p>
          <a:p>
            <a:pPr marL="171450" indent="-171450">
              <a:buFont typeface="Arial" panose="020B0604020202020204" pitchFamily="34" charset="0"/>
              <a:buChar char="•"/>
            </a:pPr>
            <a:r>
              <a:rPr lang="en-US" dirty="0"/>
              <a:t>Cave hotels</a:t>
            </a:r>
          </a:p>
          <a:p>
            <a:pPr marL="171450" indent="-171450">
              <a:buFont typeface="Arial" panose="020B0604020202020204" pitchFamily="34" charset="0"/>
              <a:buChar char="•"/>
            </a:pPr>
            <a:r>
              <a:rPr lang="en-US" dirty="0"/>
              <a:t>Cliff hotels</a:t>
            </a:r>
          </a:p>
          <a:p>
            <a:pPr marL="171450" indent="-171450">
              <a:buFont typeface="Arial" panose="020B0604020202020204" pitchFamily="34" charset="0"/>
              <a:buChar char="•"/>
            </a:pPr>
            <a:r>
              <a:rPr lang="en-US" dirty="0"/>
              <a:t>Capsule hotels</a:t>
            </a:r>
          </a:p>
          <a:p>
            <a:pPr marL="171450" indent="-171450">
              <a:buFont typeface="Arial" panose="020B0604020202020204" pitchFamily="34" charset="0"/>
              <a:buChar char="•"/>
            </a:pPr>
            <a:r>
              <a:rPr lang="en-US" dirty="0"/>
              <a:t>Day room hotels</a:t>
            </a:r>
          </a:p>
          <a:p>
            <a:pPr marL="171450" indent="-171450">
              <a:buFont typeface="Arial" panose="020B0604020202020204" pitchFamily="34" charset="0"/>
              <a:buChar char="•"/>
            </a:pPr>
            <a:r>
              <a:rPr lang="en-US" dirty="0"/>
              <a:t>Garden hotels</a:t>
            </a:r>
          </a:p>
          <a:p>
            <a:pPr marL="171450" indent="-171450">
              <a:buFont typeface="Arial" panose="020B0604020202020204" pitchFamily="34" charset="0"/>
              <a:buChar char="•"/>
            </a:pPr>
            <a:r>
              <a:rPr lang="en-US" dirty="0"/>
              <a:t>Ice, snow and igloo hotels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52390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Largest</a:t>
            </a:r>
          </a:p>
          <a:p>
            <a:pPr marL="171450" indent="-171450">
              <a:buFont typeface="Arial" panose="020B0604020202020204" pitchFamily="34" charset="0"/>
              <a:buChar char="•"/>
            </a:pPr>
            <a:r>
              <a:rPr lang="en-US" dirty="0"/>
              <a:t>Oldest</a:t>
            </a:r>
          </a:p>
          <a:p>
            <a:pPr marL="171450" indent="-171450">
              <a:buFont typeface="Arial" panose="020B0604020202020204" pitchFamily="34" charset="0"/>
              <a:buChar char="•"/>
            </a:pPr>
            <a:r>
              <a:rPr lang="en-US" dirty="0"/>
              <a:t>Highest</a:t>
            </a:r>
          </a:p>
          <a:p>
            <a:pPr marL="171450" indent="-171450">
              <a:buFont typeface="Arial" panose="020B0604020202020204" pitchFamily="34" charset="0"/>
              <a:buChar char="•"/>
            </a:pPr>
            <a:r>
              <a:rPr lang="en-US" dirty="0"/>
              <a:t>Most expensive purchase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94306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57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Hotel"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 hotel is an establishment that provides paid lodging on a short-term basis. Facilities provided may range from a modest-quality mattress in a small room to large suites with bigger, higher-quality beds, a dresser, a refrigerator and other kitchen facilities, upholstered chairs, a flat screen television, and en-suite bathrooms. Small, lower-priced hotels may offer only the most basic guest services and facilities. Larger, higher-priced hotels may provide additional guest facilities such as a swimming pool, business centre, childcare, conference and event facilities, tennis or basketball courts, gymnasium, restaurants, day spa, and social function services. Hotel rooms are usually numbered to allow guests to identify their room. Some boutique, high-end hotels have custom decorated rooms. Some hotels offer meals as part of a room and board arrangement. In the United Kingdom, a hotel is required by law to serve food and drinks to all guests within certain stated hours. In Japan, capsule hotels provide a tiny room suitable only for sleeping and shared bathroom facilities.</a:t>
            </a:r>
          </a:p>
        </p:txBody>
      </p:sp>
      <p:sp>
        <p:nvSpPr>
          <p:cNvPr id="22"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How data will be used to solve the problem</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1. The link above contains a list of neighborhoods in Manhattan, with a total of 5 boroughs and 306 neighborhoods. We will download it from that link. </a:t>
            </a:r>
          </a:p>
          <a:p>
            <a:r>
              <a:rPr lang="en-US" dirty="0"/>
              <a:t>2. Aer that, we will use Foursquare API to get the venue data for those boroughs and neighborhoods. </a:t>
            </a:r>
          </a:p>
          <a:p>
            <a:r>
              <a:rPr lang="en-US" dirty="0"/>
              <a:t>3. We need to select our interested information from those data, because the API will provide a lot of categories of data. </a:t>
            </a:r>
          </a:p>
          <a:p>
            <a:r>
              <a:rPr lang="en-US" dirty="0"/>
              <a:t>4. Then, data cleaning, data wrangling will be done by using multiple machine learning skills in this process. </a:t>
            </a:r>
          </a:p>
          <a:p>
            <a:r>
              <a:rPr lang="en-US" dirty="0"/>
              <a:t>5. Lastly, we will use K-means clustering and data visualization skills to show the result.</a:t>
            </a:r>
          </a:p>
        </p:txBody>
      </p:sp>
    </p:spTree>
    <p:extLst>
      <p:ext uri="{BB962C8B-B14F-4D97-AF65-F5344CB8AC3E}">
        <p14:creationId xmlns:p14="http://schemas.microsoft.com/office/powerpoint/2010/main" val="320987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Methodology</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Firstly, we need to get the list of </a:t>
            </a:r>
            <a:r>
              <a:rPr lang="en-US" dirty="0" err="1"/>
              <a:t>neighbourhoods</a:t>
            </a:r>
            <a:r>
              <a:rPr lang="en-US" dirty="0"/>
              <a:t> in Manhattan. In this project, we use the data from this link (https://geo.nyu.edu/catalog/nyu_2451_34572). Aer gathering the data, we will populate the data </a:t>
            </a:r>
            <a:r>
              <a:rPr lang="en-US" dirty="0" err="1"/>
              <a:t>inot</a:t>
            </a:r>
            <a:r>
              <a:rPr lang="en-US" dirty="0"/>
              <a:t> a pandas </a:t>
            </a:r>
            <a:r>
              <a:rPr lang="en-US" dirty="0" err="1"/>
              <a:t>dataframe</a:t>
            </a:r>
            <a:r>
              <a:rPr lang="en-US" dirty="0"/>
              <a:t> and then visualize the </a:t>
            </a:r>
            <a:r>
              <a:rPr lang="en-US" dirty="0" err="1"/>
              <a:t>neighbourhoods</a:t>
            </a:r>
            <a:r>
              <a:rPr lang="en-US" dirty="0"/>
              <a:t> in a map by using Folium package. This allow us to perform a sanity check to make sure that the geographical coordinates data are correctly plotted in the </a:t>
            </a:r>
            <a:r>
              <a:rPr lang="en-US" dirty="0" err="1"/>
              <a:t>manhattan</a:t>
            </a:r>
            <a:r>
              <a:rPr lang="en-US" dirty="0"/>
              <a:t>. </a:t>
            </a:r>
            <a:endParaRPr dirty="0"/>
          </a:p>
        </p:txBody>
      </p:sp>
    </p:spTree>
    <p:extLst>
      <p:ext uri="{BB962C8B-B14F-4D97-AF65-F5344CB8AC3E}">
        <p14:creationId xmlns:p14="http://schemas.microsoft.com/office/powerpoint/2010/main" val="393334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Methodology</a:t>
            </a:r>
          </a:p>
        </p:txBody>
      </p:sp>
      <p:sp>
        <p:nvSpPr>
          <p:cNvPr id="3" name="Content Placeholder 2"/>
          <p:cNvSpPr>
            <a:spLocks noGrp="1"/>
          </p:cNvSpPr>
          <p:nvPr>
            <p:ph type="body" idx="1"/>
          </p:nvPr>
        </p:nvSpPr>
        <p:spPr>
          <a:xfrm>
            <a:off x="5155905" y="1113764"/>
            <a:ext cx="6108179" cy="4624327"/>
          </a:xfrm>
        </p:spPr>
        <p:txBody>
          <a:bodyPr anchor="ctr">
            <a:normAutofit fontScale="85000" lnSpcReduction="10000"/>
          </a:bodyPr>
          <a:lstStyle/>
          <a:p>
            <a:r>
              <a:rPr lang="en-US" dirty="0"/>
              <a:t>Next, we will use Foursquare API to get the top 200 venues that are within a radius of 1000 meters. We use the Foursquare Developer Account ,which registered in the previous section, to obtain the Foursquare ID and secret key. We then make API calls to Foursquare passing the geographical coordinates of our </a:t>
            </a:r>
            <a:r>
              <a:rPr lang="en-US" dirty="0" err="1"/>
              <a:t>Manhatten</a:t>
            </a:r>
            <a:r>
              <a:rPr lang="en-US" dirty="0"/>
              <a:t> </a:t>
            </a:r>
            <a:r>
              <a:rPr lang="en-US" dirty="0" err="1"/>
              <a:t>neighbourhoods</a:t>
            </a:r>
            <a:r>
              <a:rPr lang="en-US" dirty="0"/>
              <a:t>. Foursquare will return the venue data in JSON format and we will extract the venue name, venue category, venue latitude and longitude. With the data, we can check how many venues were </a:t>
            </a:r>
            <a:r>
              <a:rPr lang="en-US" dirty="0" err="1"/>
              <a:t>returnd</a:t>
            </a:r>
            <a:r>
              <a:rPr lang="en-US" dirty="0"/>
              <a:t> for each </a:t>
            </a:r>
            <a:r>
              <a:rPr lang="en-US" dirty="0" err="1"/>
              <a:t>neighbourhood</a:t>
            </a:r>
            <a:r>
              <a:rPr lang="en-US" dirty="0"/>
              <a:t> and examine how many unique categories are needed. And we found that there are about 300 unique categories in those venue data. However, some of them are very similar, for example, "Chinese </a:t>
            </a:r>
            <a:r>
              <a:rPr lang="en-US" dirty="0" err="1"/>
              <a:t>Restuarant</a:t>
            </a:r>
            <a:r>
              <a:rPr lang="en-US" dirty="0"/>
              <a:t> and India </a:t>
            </a:r>
            <a:r>
              <a:rPr lang="en-US" dirty="0" err="1"/>
              <a:t>Resturant</a:t>
            </a:r>
            <a:r>
              <a:rPr lang="en-US" dirty="0"/>
              <a:t>". So I combine those kind of categories into one, like "</a:t>
            </a:r>
            <a:r>
              <a:rPr lang="en-US" dirty="0" err="1"/>
              <a:t>Resturant</a:t>
            </a:r>
            <a:r>
              <a:rPr lang="en-US" dirty="0"/>
              <a:t>". Also, tourists may go to a lot of attractions, but these types are very scattered, I also put these into one category. Categories like "Art </a:t>
            </a:r>
            <a:r>
              <a:rPr lang="en-US" dirty="0" err="1"/>
              <a:t>Gallery","Theater","Museum","Park","Historical</a:t>
            </a:r>
            <a:r>
              <a:rPr lang="en-US" dirty="0"/>
              <a:t> </a:t>
            </a:r>
            <a:r>
              <a:rPr lang="en-US" dirty="0" err="1"/>
              <a:t>Site","Bar","Stadium</a:t>
            </a:r>
            <a:r>
              <a:rPr lang="en-US" dirty="0"/>
              <a:t>" are combined into one category names "Sites". Then, we will </a:t>
            </a:r>
            <a:r>
              <a:rPr lang="en-US" dirty="0" err="1"/>
              <a:t>analyse</a:t>
            </a:r>
            <a:r>
              <a:rPr lang="en-US" dirty="0"/>
              <a:t> each </a:t>
            </a:r>
            <a:r>
              <a:rPr lang="en-US" dirty="0" err="1"/>
              <a:t>neighbouthood</a:t>
            </a:r>
            <a:r>
              <a:rPr lang="en-US" dirty="0"/>
              <a:t> by grouping the rows by </a:t>
            </a:r>
            <a:r>
              <a:rPr lang="en-US" dirty="0" err="1"/>
              <a:t>neighbourhood</a:t>
            </a:r>
            <a:r>
              <a:rPr lang="en-US" dirty="0"/>
              <a:t> and taking the mean of the frequency of occurrence of each venue category. Since we are </a:t>
            </a:r>
            <a:r>
              <a:rPr lang="en-US" dirty="0" err="1"/>
              <a:t>analying</a:t>
            </a:r>
            <a:r>
              <a:rPr lang="en-US" dirty="0"/>
              <a:t> the "Hotel" for </a:t>
            </a:r>
            <a:r>
              <a:rPr lang="en-US" dirty="0" err="1"/>
              <a:t>visiters</a:t>
            </a:r>
            <a:r>
              <a:rPr lang="en-US" dirty="0"/>
              <a:t>, we will filter the "</a:t>
            </a:r>
            <a:r>
              <a:rPr lang="en-US" dirty="0" err="1"/>
              <a:t>Restarant</a:t>
            </a:r>
            <a:r>
              <a:rPr lang="en-US" dirty="0"/>
              <a:t>", "</a:t>
            </a:r>
            <a:r>
              <a:rPr lang="en-US" dirty="0" err="1"/>
              <a:t>Hotel","Sites</a:t>
            </a:r>
            <a:r>
              <a:rPr lang="en-US" dirty="0"/>
              <a:t>" as venue category for the </a:t>
            </a:r>
            <a:r>
              <a:rPr lang="en-US" dirty="0" err="1"/>
              <a:t>neighbourhoods</a:t>
            </a:r>
            <a:r>
              <a:rPr lang="en-US" dirty="0"/>
              <a:t>. </a:t>
            </a:r>
            <a:endParaRPr dirty="0"/>
          </a:p>
        </p:txBody>
      </p:sp>
    </p:spTree>
    <p:extLst>
      <p:ext uri="{BB962C8B-B14F-4D97-AF65-F5344CB8AC3E}">
        <p14:creationId xmlns:p14="http://schemas.microsoft.com/office/powerpoint/2010/main" val="29701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Works cited</a:t>
            </a:r>
          </a:p>
        </p:txBody>
      </p:sp>
      <p:sp>
        <p:nvSpPr>
          <p:cNvPr id="3" name="Content Placeholder 2"/>
          <p:cNvSpPr>
            <a:spLocks noGrp="1"/>
          </p:cNvSpPr>
          <p:nvPr>
            <p:ph type="body" idx="1"/>
          </p:nvPr>
        </p:nvSpPr>
        <p:spPr>
          <a:xfrm>
            <a:off x="5155905" y="1113764"/>
            <a:ext cx="6108179" cy="4624327"/>
          </a:xfrm>
        </p:spPr>
        <p:txBody>
          <a:bodyPr anchor="ctr">
            <a:normAutofit/>
          </a:bodyPr>
          <a:lstStyle/>
          <a:p>
            <a:endParaRPr/>
          </a:p>
        </p:txBody>
      </p:sp>
    </p:spTree>
    <p:extLst>
      <p:ext uri="{BB962C8B-B14F-4D97-AF65-F5344CB8AC3E}">
        <p14:creationId xmlns:p14="http://schemas.microsoft.com/office/powerpoint/2010/main" val="122318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Works cited</a:t>
            </a:r>
          </a:p>
        </p:txBody>
      </p:sp>
      <p:sp>
        <p:nvSpPr>
          <p:cNvPr id="3" name="Content Placeholder 2"/>
          <p:cNvSpPr>
            <a:spLocks noGrp="1"/>
          </p:cNvSpPr>
          <p:nvPr>
            <p:ph type="body" idx="1"/>
          </p:nvPr>
        </p:nvSpPr>
        <p:spPr>
          <a:xfrm>
            <a:off x="5155905" y="1113764"/>
            <a:ext cx="6108179" cy="4624327"/>
          </a:xfrm>
        </p:spPr>
        <p:txBody>
          <a:bodyPr anchor="ctr">
            <a:normAutofit/>
          </a:bodyPr>
          <a:lstStyle/>
          <a:p>
            <a:endParaRPr/>
          </a:p>
        </p:txBody>
      </p:sp>
    </p:spTree>
    <p:extLst>
      <p:ext uri="{BB962C8B-B14F-4D97-AF65-F5344CB8AC3E}">
        <p14:creationId xmlns:p14="http://schemas.microsoft.com/office/powerpoint/2010/main" val="87889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lstStyle/>
          <a:p>
            <a:r>
              <a:rPr lang="en-US" dirty="0">
                <a:latin typeface="Segoe UI Semilight" panose="020B0702040204020203" pitchFamily="34" charset="0"/>
                <a:ea typeface="Segoe UI Semilight" panose="020B0702040204020203" pitchFamily="34" charset="0"/>
                <a:cs typeface="Segoe UI" panose="020B0502040204020203" pitchFamily="34" charset="0"/>
              </a:rPr>
              <a:t>Marriott International</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Hilton Worldwide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Hilton Hotels &amp; Resorts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Hotel Manager</a:t>
            </a:r>
          </a:p>
          <a:p>
            <a:r>
              <a:rPr lang="en-US" dirty="0">
                <a:latin typeface="Segoe UI Semilight" panose="020B0702040204020203" pitchFamily="34" charset="0"/>
                <a:ea typeface="Segoe UI Semilight" panose="020B0702040204020203" pitchFamily="34" charset="0"/>
                <a:cs typeface="Segoe UI" panose="020B0502040204020203" pitchFamily="34" charset="0"/>
              </a:rPr>
              <a:t>InterContinental Hotels Group</a:t>
            </a:r>
          </a:p>
          <a:p>
            <a:r>
              <a:rPr lang="en-US" dirty="0">
                <a:latin typeface="Segoe UI Semilight" panose="020B0702040204020203" pitchFamily="34" charset="0"/>
                <a:ea typeface="Segoe UI Semilight" panose="020B0702040204020203" pitchFamily="34" charset="0"/>
                <a:cs typeface="Segoe UI" panose="020B0502040204020203" pitchFamily="34" charset="0"/>
              </a:rPr>
              <a:t>Fairmont Hotels and Resorts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Four Seasons Hotels and Resorts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Accor</a:t>
            </a:r>
          </a:p>
          <a:p>
            <a:r>
              <a:rPr lang="en-US" dirty="0">
                <a:latin typeface="Segoe UI Semilight" panose="020B0702040204020203" pitchFamily="34" charset="0"/>
                <a:ea typeface="Segoe UI Semilight" panose="020B0702040204020203" pitchFamily="34" charset="0"/>
                <a:cs typeface="Segoe UI" panose="020B0502040204020203" pitchFamily="34" charset="0"/>
              </a:rPr>
              <a:t>Holiday Inn</a:t>
            </a:r>
          </a:p>
          <a:p>
            <a:r>
              <a:rPr lang="en-US" dirty="0">
                <a:latin typeface="Segoe UI Semilight" panose="020B0702040204020203" pitchFamily="34" charset="0"/>
                <a:ea typeface="Segoe UI Semilight" panose="020B0702040204020203" pitchFamily="34" charset="0"/>
                <a:cs typeface="Segoe UI" panose="020B0502040204020203" pitchFamily="34" charset="0"/>
              </a:rPr>
              <a:t>Starwood</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23909"/>
            <a:chOff x="5943601" y="1609726"/>
            <a:chExt cx="5406259" cy="2023909"/>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3657" y="2228149"/>
              <a:ext cx="188600" cy="246221"/>
              <a:chOff x="5978838" y="2209102"/>
              <a:chExt cx="188600"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7" y="2563905"/>
              <a:ext cx="188600" cy="246221"/>
              <a:chOff x="5978838" y="2209102"/>
              <a:chExt cx="188600"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7" y="2902042"/>
              <a:ext cx="188600" cy="246221"/>
              <a:chOff x="5978838" y="2209102"/>
              <a:chExt cx="188600" cy="246221"/>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1" name="Picture 19" descr="Smart Lookup button in the context menu">
              <a:extLst>
                <a:ext uri="{FF2B5EF4-FFF2-40B4-BE49-F238E27FC236}">
                  <a16:creationId xmlns:a16="http://schemas.microsoft.com/office/drawing/2014/main" id="{5C48F155-F4FF-4D72-879B-DE6D7269D894}"/>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49960" y="1507414"/>
            <a:ext cx="7295507" cy="3703320"/>
          </a:xfrm>
        </p:spPr>
        <p:txBody>
          <a:bodyPr anchor="ctr">
            <a:normAutofit/>
          </a:bodyPr>
          <a:lstStyle/>
          <a:p>
            <a:pPr algn="ctr"/>
            <a:r>
              <a:rPr lang="en-US" sz="4800" dirty="0"/>
              <a:t>Opening a New Hotel in Manhattan</a:t>
            </a:r>
            <a:br>
              <a:rPr lang="en-US" sz="4800" dirty="0"/>
            </a:br>
            <a:endParaRPr lang="en-US" sz="4800" dirty="0"/>
          </a:p>
        </p:txBody>
      </p:sp>
      <p:sp>
        <p:nvSpPr>
          <p:cNvPr id="3" name="Content Placeholder 2"/>
          <p:cNvSpPr>
            <a:spLocks noGrp="1"/>
          </p:cNvSpPr>
          <p:nvPr>
            <p:ph type="subTitle" idx="1"/>
          </p:nvPr>
        </p:nvSpPr>
        <p:spPr>
          <a:xfrm>
            <a:off x="444342" y="1507414"/>
            <a:ext cx="3330781" cy="3703320"/>
          </a:xfrm>
          <a:ln w="57150">
            <a:noFill/>
          </a:ln>
        </p:spPr>
        <p:txBody>
          <a:bodyPr anchor="ctr">
            <a:normAutofit/>
          </a:bodyPr>
          <a:lstStyle/>
          <a:p>
            <a:pPr algn="r"/>
            <a:r>
              <a:rPr lang="en-US" sz="2000" dirty="0"/>
              <a:t>Peer-graded Assignment: Capstone Project - The Battle of Neighborhoods</a:t>
            </a:r>
            <a:endParaRPr sz="2000" dirty="0"/>
          </a:p>
        </p:txBody>
      </p:sp>
      <p:sp>
        <p:nvSpPr>
          <p:cNvPr id="11" name="Rectangle 10">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76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Contents</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Etymology</a:t>
            </a:r>
          </a:p>
          <a:p>
            <a:r>
              <a:rPr lang="en-US" dirty="0"/>
              <a:t>History</a:t>
            </a:r>
          </a:p>
          <a:p>
            <a:r>
              <a:rPr lang="en-US" dirty="0"/>
              <a:t>International scale</a:t>
            </a:r>
          </a:p>
          <a:p>
            <a:r>
              <a:rPr lang="en-US" dirty="0"/>
              <a:t>Types</a:t>
            </a:r>
          </a:p>
          <a:p>
            <a:r>
              <a:rPr lang="en-US" dirty="0"/>
              <a:t>Management</a:t>
            </a:r>
          </a:p>
          <a:p>
            <a:r>
              <a:rPr lang="en-US" dirty="0"/>
              <a:t>Unique and specialty hotels</a:t>
            </a:r>
          </a:p>
          <a:p>
            <a:r>
              <a:rPr lang="en-US" dirty="0"/>
              <a:t>Records</a:t>
            </a:r>
          </a:p>
          <a:p>
            <a:r>
              <a:rPr lang="en-US" dirty="0"/>
              <a:t>Long term residence</a:t>
            </a:r>
          </a:p>
        </p:txBody>
      </p:sp>
    </p:spTree>
    <p:extLst>
      <p:ext uri="{BB962C8B-B14F-4D97-AF65-F5344CB8AC3E}">
        <p14:creationId xmlns:p14="http://schemas.microsoft.com/office/powerpoint/2010/main" val="127722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Table of contends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Introduction</a:t>
            </a:r>
          </a:p>
          <a:p>
            <a:r>
              <a:rPr lang="en-US" dirty="0"/>
              <a:t> About Data </a:t>
            </a:r>
          </a:p>
          <a:p>
            <a:r>
              <a:rPr lang="en-US" dirty="0"/>
              <a:t>Business Problem </a:t>
            </a:r>
          </a:p>
          <a:p>
            <a:r>
              <a:rPr lang="en-US" dirty="0"/>
              <a:t>Methodology </a:t>
            </a:r>
          </a:p>
          <a:p>
            <a:r>
              <a:rPr lang="en-US" dirty="0"/>
              <a:t>Results and Discussion </a:t>
            </a:r>
          </a:p>
          <a:p>
            <a:r>
              <a:rPr lang="en-US" dirty="0"/>
              <a:t>Conclusion </a:t>
            </a:r>
          </a:p>
          <a:p>
            <a:r>
              <a:rPr lang="en-US" dirty="0"/>
              <a:t>References</a:t>
            </a:r>
            <a:endParaRPr dirty="0"/>
          </a:p>
        </p:txBody>
      </p:sp>
    </p:spTree>
    <p:extLst>
      <p:ext uri="{BB962C8B-B14F-4D97-AF65-F5344CB8AC3E}">
        <p14:creationId xmlns:p14="http://schemas.microsoft.com/office/powerpoint/2010/main" val="130316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000" dirty="0">
                <a:solidFill>
                  <a:srgbClr val="FFFFFF"/>
                </a:solidFill>
              </a:rPr>
              <a:t>Introduction</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For many tourists, traveling is a good way to relax. They can go shopping in local malls, admire cultural relics in museums, and enjoy local cuisine. The real estate industry also uses this trend to build more hotels in the city to cater to the needs of travelers. As a result, a large number of hotels were built in Manhattan. Of course, there are many commercial factors to consider when building a hotel. One of the most important factors is geographic location.</a:t>
            </a:r>
          </a:p>
          <a:p>
            <a:endParaRPr dirty="0"/>
          </a:p>
        </p:txBody>
      </p:sp>
    </p:spTree>
    <p:extLst>
      <p:ext uri="{BB962C8B-B14F-4D97-AF65-F5344CB8AC3E}">
        <p14:creationId xmlns:p14="http://schemas.microsoft.com/office/powerpoint/2010/main" val="325471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Bussiness</a:t>
            </a:r>
            <a:r>
              <a:rPr lang="en-US" sz="3200" dirty="0">
                <a:solidFill>
                  <a:srgbClr val="FFFFFF"/>
                </a:solidFill>
              </a:rPr>
              <a:t> Problem</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The objective of this capstone project is to analyze and select the best locations in Manhattan to open a new hotel mainly for travelers. The project aims to provide solutions to answer the business question: In New York City if a property developer wants to open a new hotel which mainly provides services to travelers, where would you recommend that they open it?</a:t>
            </a:r>
          </a:p>
        </p:txBody>
      </p:sp>
    </p:spTree>
    <p:extLst>
      <p:ext uri="{BB962C8B-B14F-4D97-AF65-F5344CB8AC3E}">
        <p14:creationId xmlns:p14="http://schemas.microsoft.com/office/powerpoint/2010/main" val="58281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Interested Audience</a:t>
            </a:r>
            <a:br>
              <a:rPr lang="en-US" sz="3200" dirty="0">
                <a:solidFill>
                  <a:srgbClr val="FFFFFF"/>
                </a:solidFill>
              </a:rPr>
            </a:b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I think that property developers and tourists are interesting audiences. On the one hand, the property developers can get more profits from where to build hotels. On the other hand, tourists can also know where to live when they visit Manhattan.</a:t>
            </a:r>
          </a:p>
          <a:p>
            <a:endParaRPr dirty="0"/>
          </a:p>
        </p:txBody>
      </p:sp>
    </p:spTree>
    <p:extLst>
      <p:ext uri="{BB962C8B-B14F-4D97-AF65-F5344CB8AC3E}">
        <p14:creationId xmlns:p14="http://schemas.microsoft.com/office/powerpoint/2010/main" val="191251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1255" y="702156"/>
            <a:ext cx="3409783" cy="1013800"/>
          </a:xfrm>
        </p:spPr>
        <p:txBody>
          <a:bodyPr>
            <a:normAutofit/>
          </a:bodyPr>
          <a:lstStyle/>
          <a:p>
            <a:r>
              <a:rPr lang="en-US" dirty="0"/>
              <a:t>About Data</a:t>
            </a:r>
          </a:p>
        </p:txBody>
      </p:sp>
      <p:sp>
        <p:nvSpPr>
          <p:cNvPr id="15" name="Rectangle 1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01255" y="1964168"/>
            <a:ext cx="3409782" cy="4036582"/>
          </a:xfrm>
        </p:spPr>
        <p:txBody>
          <a:bodyPr>
            <a:normAutofit/>
          </a:bodyPr>
          <a:lstStyle/>
          <a:p>
            <a:r>
              <a:rPr lang="en-US" dirty="0">
                <a:solidFill>
                  <a:schemeClr val="bg1"/>
                </a:solidFill>
              </a:rPr>
              <a:t>To solve the problem, we will need the following data:</a:t>
            </a:r>
          </a:p>
          <a:p>
            <a:r>
              <a:rPr lang="en-US" dirty="0">
                <a:solidFill>
                  <a:schemeClr val="bg1"/>
                </a:solidFill>
              </a:rPr>
              <a:t>List of Boroughs and neighborhoods of Manhattan with their geodata (latitude and longitude) List of Subway metro stations in Manhattan with their address location Venues data, particularly data related to travelers, for each Manhattan neighborhood (that can be clustered)</a:t>
            </a:r>
          </a:p>
        </p:txBody>
      </p:sp>
      <p:pic>
        <p:nvPicPr>
          <p:cNvPr id="7" name="Picture 6" descr="A picture containing text, map&#10;&#10;Description automatically generated">
            <a:extLst>
              <a:ext uri="{FF2B5EF4-FFF2-40B4-BE49-F238E27FC236}">
                <a16:creationId xmlns:a16="http://schemas.microsoft.com/office/drawing/2014/main" id="{BCBE2ED0-2ECB-465D-BBF7-593B78C9672D}"/>
              </a:ext>
            </a:extLst>
          </p:cNvPr>
          <p:cNvPicPr>
            <a:picLocks noChangeAspect="1"/>
          </p:cNvPicPr>
          <p:nvPr/>
        </p:nvPicPr>
        <p:blipFill>
          <a:blip r:embed="rId3"/>
          <a:stretch>
            <a:fillRect/>
          </a:stretch>
        </p:blipFill>
        <p:spPr>
          <a:xfrm>
            <a:off x="4481649" y="702156"/>
            <a:ext cx="7267974" cy="4386183"/>
          </a:xfrm>
          <a:prstGeom prst="rect">
            <a:avLst/>
          </a:prstGeom>
        </p:spPr>
      </p:pic>
      <p:sp>
        <p:nvSpPr>
          <p:cNvPr id="12" name="TextBox 11">
            <a:extLst>
              <a:ext uri="{FF2B5EF4-FFF2-40B4-BE49-F238E27FC236}">
                <a16:creationId xmlns:a16="http://schemas.microsoft.com/office/drawing/2014/main" id="{F56F0C8C-F265-4570-AA2A-5B4D24E065DA}"/>
              </a:ext>
            </a:extLst>
          </p:cNvPr>
          <p:cNvSpPr txBox="1"/>
          <p:nvPr/>
        </p:nvSpPr>
        <p:spPr>
          <a:xfrm>
            <a:off x="5122927" y="5509513"/>
            <a:ext cx="6096000" cy="646331"/>
          </a:xfrm>
          <a:prstGeom prst="rect">
            <a:avLst/>
          </a:prstGeom>
          <a:noFill/>
        </p:spPr>
        <p:txBody>
          <a:bodyPr wrap="square">
            <a:spAutoFit/>
          </a:bodyPr>
          <a:lstStyle/>
          <a:p>
            <a:r>
              <a:rPr lang="en-US" dirty="0"/>
              <a:t>Data source:</a:t>
            </a:r>
          </a:p>
          <a:p>
            <a:r>
              <a:rPr lang="en-US" dirty="0"/>
              <a:t>https://geo.nyu.edu/catalog/nyu_2451_34572 Foursquare API</a:t>
            </a:r>
          </a:p>
        </p:txBody>
      </p:sp>
    </p:spTree>
    <p:extLst>
      <p:ext uri="{BB962C8B-B14F-4D97-AF65-F5344CB8AC3E}">
        <p14:creationId xmlns:p14="http://schemas.microsoft.com/office/powerpoint/2010/main" val="16781393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WebE9A4</Template>
  <TotalTime>6</TotalTime>
  <Words>1207</Words>
  <Application>Microsoft Office PowerPoint</Application>
  <PresentationFormat>Widescreen</PresentationFormat>
  <Paragraphs>96</Paragraphs>
  <Slides>14</Slides>
  <Notes>4</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Here's your outline to get started</vt:lpstr>
      <vt:lpstr>Related topics to research</vt:lpstr>
      <vt:lpstr>Opening a New Hotel in Manhattan </vt:lpstr>
      <vt:lpstr>Contents</vt:lpstr>
      <vt:lpstr>Table of contends</vt:lpstr>
      <vt:lpstr>Introduction</vt:lpstr>
      <vt:lpstr>Bussiness Problem</vt:lpstr>
      <vt:lpstr>Interested Audience </vt:lpstr>
      <vt:lpstr>About Data</vt:lpstr>
      <vt:lpstr>How data will be used to solve the problem</vt:lpstr>
      <vt:lpstr>Methodology</vt:lpstr>
      <vt:lpstr>Methodology</vt:lpstr>
      <vt:lpstr>Works cited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Li Zheng</dc:creator>
  <cp:lastModifiedBy>Li Zheng</cp:lastModifiedBy>
  <cp:revision>1</cp:revision>
  <dcterms:created xsi:type="dcterms:W3CDTF">2020-06-03T18:36:44Z</dcterms:created>
  <dcterms:modified xsi:type="dcterms:W3CDTF">2020-06-03T18:43:39Z</dcterms:modified>
</cp:coreProperties>
</file>