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nformance="transitional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5" r:id="rId8"/>
    <p:sldId id="286" r:id="rId9"/>
    <p:sldId id="287" r:id="rId10"/>
    <p:sldId id="291" r:id="rId11"/>
    <p:sldId id="288" r:id="rId12"/>
    <p:sldId id="289" r:id="rId13"/>
    <p:sldId id="290" r:id="rId14"/>
    <p:sldId id="268" r:id="rId15"/>
    <p:sldId id="271" r:id="rId16"/>
    <p:sldId id="273" r:id="rId17"/>
    <p:sldId id="274" r:id="rId18"/>
    <p:sldId id="285" r:id="rId19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125324" y="750670"/>
            <a:ext cx="3150561" cy="1969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2889" y="1108463"/>
            <a:ext cx="3536270" cy="129880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endParaRPr sz="9300" kern="10000" spc="930">
              <a:solidFill>
                <a:srgbClr val="5B528E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422" y="2844398"/>
            <a:ext cx="6071154" cy="68975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endParaRPr sz="4290" kern="5000" spc="214">
              <a:solidFill>
                <a:srgbClr val="484848">
                  <a:alpha val="100000"/>
                </a:srgbClr>
              </a:solidFill>
              <a:latin typeface="HappyZcool-2016" panose="02010800040101010101" pitchFamily="1" charset="-122"/>
              <a:ea typeface="HappyZcool-2016" panose="02010800040101010101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1696" y="3644751"/>
            <a:ext cx="3660606" cy="19529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[</a:t>
            </a:r>
            <a:r>
              <a:rPr lang="en-US"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Mohan Wang</a:t>
            </a:r>
            <a:r>
              <a:rPr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] [</a:t>
            </a:r>
            <a:r>
              <a:rPr lang="en-US"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Huiyang Liao</a:t>
            </a:r>
            <a:r>
              <a:rPr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] [</a:t>
            </a:r>
            <a:r>
              <a:rPr lang="en-US"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Qiwei Wang</a:t>
            </a:r>
            <a:r>
              <a:rPr sz="1200" kern="10000" spc="120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] </a:t>
            </a:r>
            <a:endParaRPr sz="1200" kern="10000" spc="120">
              <a:solidFill>
                <a:srgbClr val="484848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9150" y="4131830"/>
            <a:ext cx="1085698" cy="1642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lang="en-US" sz="1010" kern="10000" spc="100">
                <a:solidFill>
                  <a:srgbClr val="6C6C6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Group</a:t>
            </a:r>
            <a:r>
              <a:rPr lang="zh-CN" altLang="en-US" sz="1010" kern="10000" spc="100">
                <a:solidFill>
                  <a:srgbClr val="6C6C6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：</a:t>
            </a:r>
            <a:r>
              <a:rPr lang="en-US" altLang="zh-CN" sz="1010" kern="10000" spc="100">
                <a:solidFill>
                  <a:srgbClr val="6C6C6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27</a:t>
            </a:r>
            <a:endParaRPr lang="en-US" altLang="zh-CN" sz="1010" kern="10000" spc="100">
              <a:solidFill>
                <a:srgbClr val="6C6C6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屏2025-03-21 12.27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203325"/>
            <a:ext cx="4224655" cy="3044825"/>
          </a:xfrm>
          <a:prstGeom prst="rect">
            <a:avLst/>
          </a:prstGeom>
        </p:spPr>
      </p:pic>
      <p:pic>
        <p:nvPicPr>
          <p:cNvPr id="3" name="图片 2" descr="截屏2025-03-21 12.27.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65" y="1119505"/>
            <a:ext cx="4235450" cy="3056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581217" y="978212"/>
            <a:ext cx="1981564" cy="16888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6529" y="1090196"/>
            <a:ext cx="1610941" cy="15937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9300" kern="10000" spc="930">
                <a:solidFill>
                  <a:srgbClr val="5B528E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03</a:t>
            </a:r>
            <a:endParaRPr sz="9300" kern="10000" spc="930">
              <a:solidFill>
                <a:srgbClr val="5B528E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4930" y="3014345"/>
            <a:ext cx="6268720" cy="55372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80000"/>
              </a:lnSpc>
            </a:pPr>
            <a:r>
              <a:rPr lang="en-US" altLang="zh-CN" sz="3300">
                <a:solidFill>
                  <a:schemeClr val="tx1"/>
                </a:solidFill>
                <a:sym typeface="+mn-ea"/>
              </a:rPr>
              <a:t>Statistical modelling and results</a:t>
            </a:r>
            <a:endParaRPr lang="en-US" altLang="zh-CN" sz="3300" kern="30000" spc="989">
              <a:solidFill>
                <a:schemeClr val="tx1"/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208035" y="234043"/>
            <a:ext cx="416655" cy="4403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0834" y="2254686"/>
            <a:ext cx="2547593" cy="43729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22000"/>
              </a:lnSpc>
            </a:pPr>
            <a:r>
              <a:rPr sz="750" kern="100" spc="0">
                <a:solidFill>
                  <a:srgbClr val="FFFFFF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在这里输入您的内容，或者通过复制您的文本，在此框选择复制粘贴，在这里输入您的内容，或者通过复制您的文本，在此框选择复制粘贴</a:t>
            </a:r>
            <a:endParaRPr sz="750" kern="100" spc="0">
              <a:solidFill>
                <a:srgbClr val="FFFFFF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0902" y="1879212"/>
            <a:ext cx="1538903" cy="3329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1780" kern="100" spc="0">
                <a:solidFill>
                  <a:srgbClr val="FFFFF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请输入标题</a:t>
            </a:r>
            <a:endParaRPr sz="1780" kern="100" spc="0">
              <a:solidFill>
                <a:srgbClr val="FFFFF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10546" y="1865595"/>
            <a:ext cx="842706" cy="8427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581217" y="978212"/>
            <a:ext cx="1981564" cy="16888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6529" y="1090196"/>
            <a:ext cx="1610941" cy="15937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9300" kern="10000" spc="930">
                <a:solidFill>
                  <a:srgbClr val="5B528E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04</a:t>
            </a:r>
            <a:endParaRPr sz="9300" kern="10000" spc="930">
              <a:solidFill>
                <a:srgbClr val="5B528E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7540" y="3014345"/>
            <a:ext cx="5530215" cy="55372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80000"/>
              </a:lnSpc>
            </a:pPr>
            <a:r>
              <a:rPr lang="en-US" altLang="zh-CN" sz="3300">
                <a:solidFill>
                  <a:schemeClr val="tx1"/>
                </a:solidFill>
                <a:sym typeface="+mn-ea"/>
              </a:rPr>
              <a:t>Conclusions and extensions</a:t>
            </a:r>
            <a:endParaRPr lang="en-US" altLang="zh-CN" sz="3300" kern="30000" spc="989">
              <a:solidFill>
                <a:schemeClr val="tx1"/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208035" y="234043"/>
            <a:ext cx="416655" cy="4403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3225136" y="1816156"/>
            <a:ext cx="511684" cy="5116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5343191" y="1868562"/>
            <a:ext cx="459283" cy="4592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7450418" y="1868550"/>
            <a:ext cx="456303" cy="4563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45235" y="2930997"/>
            <a:ext cx="494310" cy="29527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0000"/>
              </a:lnSpc>
            </a:pPr>
            <a:r>
              <a:rPr sz="1580" kern="100" spc="0">
                <a:solidFill>
                  <a:srgbClr val="FFFFF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标题</a:t>
            </a:r>
            <a:endParaRPr sz="1580" kern="100" spc="0">
              <a:solidFill>
                <a:srgbClr val="FFFFF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125324" y="750670"/>
            <a:ext cx="3150561" cy="1969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2889" y="1108463"/>
            <a:ext cx="3536270" cy="15937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endParaRPr sz="9300" kern="10000" spc="930">
              <a:solidFill>
                <a:srgbClr val="5B528E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2210" y="2844165"/>
            <a:ext cx="7056755" cy="68961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lang="en-US" sz="4290" kern="5000" spc="214">
                <a:solidFill>
                  <a:srgbClr val="484848">
                    <a:alpha val="100000"/>
                  </a:srgbClr>
                </a:solidFill>
                <a:latin typeface="HappyZcool-2016" panose="02010800040101010101" pitchFamily="1" charset="-122"/>
                <a:ea typeface="HappyZcool-2016" panose="02010800040101010101" pitchFamily="1" charset="-122"/>
              </a:rPr>
              <a:t>THANKS FOR LISTENING</a:t>
            </a:r>
            <a:endParaRPr lang="en-US" sz="4290" kern="5000" spc="214">
              <a:solidFill>
                <a:srgbClr val="484848">
                  <a:alpha val="100000"/>
                </a:srgbClr>
              </a:solidFill>
              <a:latin typeface="HappyZcool-2016" panose="02010800040101010101" pitchFamily="1" charset="-122"/>
              <a:ea typeface="HappyZcool-2016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9150" y="4131830"/>
            <a:ext cx="1085698" cy="1642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lang="en-US" sz="1010" kern="10000" spc="100">
                <a:solidFill>
                  <a:srgbClr val="6C6C6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Group 27</a:t>
            </a:r>
            <a:endParaRPr lang="en-US" sz="1010" kern="10000" spc="100">
              <a:solidFill>
                <a:srgbClr val="6C6C6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294217" y="1601604"/>
            <a:ext cx="2156180" cy="154362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76400" y="2211705"/>
            <a:ext cx="2464435" cy="43942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2565" kern="30000" spc="769">
                <a:solidFill>
                  <a:srgbClr val="484848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CONTENT</a:t>
            </a:r>
            <a:endParaRPr sz="2565" kern="30000" spc="769">
              <a:solidFill>
                <a:srgbClr val="484848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5316" y="1658014"/>
            <a:ext cx="1643182" cy="70385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80000"/>
              </a:lnSpc>
            </a:pPr>
            <a:endParaRPr sz="4970" b="1" kern="10000" spc="496">
              <a:solidFill>
                <a:srgbClr val="5B528E">
                  <a:alpha val="100000"/>
                </a:srgbClr>
              </a:solidFill>
              <a:latin typeface="HappyZcool-2016" panose="02010800040101010101" pitchFamily="1" charset="-122"/>
              <a:ea typeface="HappyZcool-2016" panose="02010800040101010101" pitchFamily="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1279" y="661946"/>
            <a:ext cx="2623344" cy="411575"/>
          </a:xfrm>
          <a:prstGeom prst="rect">
            <a:avLst/>
          </a:prstGeom>
          <a:effectLst>
            <a:outerShdw blurRad="508000" dist="127000" dir="2700000" algn="ctr" rotWithShape="0">
              <a:srgbClr val="000000">
                <a:alpha val="34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8432" y="2859222"/>
            <a:ext cx="2623344" cy="411575"/>
          </a:xfrm>
          <a:prstGeom prst="rect">
            <a:avLst/>
          </a:prstGeom>
          <a:effectLst>
            <a:outerShdw blurRad="508000" dist="127000" dir="2700000" algn="ctr" rotWithShape="0">
              <a:srgbClr val="000000">
                <a:alpha val="34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43992" y="3867591"/>
            <a:ext cx="2623344" cy="411575"/>
          </a:xfrm>
          <a:prstGeom prst="rect">
            <a:avLst/>
          </a:prstGeom>
          <a:effectLst>
            <a:outerShdw blurRad="508000" dist="127000" dir="2700000" algn="ctr" rotWithShape="0">
              <a:srgbClr val="000000">
                <a:alpha val="34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4462145" y="715645"/>
            <a:ext cx="2759710" cy="34353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</a:rPr>
              <a:t>PART 01 The aims of the analysis</a:t>
            </a:r>
            <a:endParaRPr lang="en-US" altLang="zh-CN" sz="120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598421" y="1707501"/>
            <a:ext cx="2623344" cy="411575"/>
          </a:xfrm>
          <a:prstGeom prst="rect">
            <a:avLst/>
          </a:prstGeom>
          <a:effectLst>
            <a:outerShdw blurRad="508000" dist="127000" dir="2700000" algn="ctr" rotWithShape="0">
              <a:srgbClr val="000000">
                <a:alpha val="34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4572000" y="1775460"/>
            <a:ext cx="279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PART 02 Exploratory data analysis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98670" y="2859405"/>
            <a:ext cx="273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PART 03 Statistical modelling and results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98670" y="3932555"/>
            <a:ext cx="2811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PART 04 Conclusions and extensions</a:t>
            </a:r>
            <a:endParaRPr lang="en-US" altLang="zh-CN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581217" y="978212"/>
            <a:ext cx="1981564" cy="16888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6529" y="1090196"/>
            <a:ext cx="1610941" cy="15937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9300" kern="10000" spc="930">
                <a:solidFill>
                  <a:srgbClr val="5B528E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01</a:t>
            </a:r>
            <a:endParaRPr sz="9300" kern="10000" spc="930">
              <a:solidFill>
                <a:srgbClr val="5B528E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830" y="2877820"/>
            <a:ext cx="4770120" cy="55372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altLang="zh-CN" sz="3300">
                <a:solidFill>
                  <a:schemeClr val="tx1"/>
                </a:solidFill>
                <a:sym typeface="+mn-ea"/>
              </a:rPr>
              <a:t>The aims of the analysis</a:t>
            </a:r>
            <a:endParaRPr lang="en-US" altLang="zh-CN" sz="3300" kern="30000" spc="989">
              <a:solidFill>
                <a:schemeClr val="tx1"/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208035" y="234043"/>
            <a:ext cx="416655" cy="4403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1550" y="1347470"/>
            <a:ext cx="6795135" cy="2785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>
                <a:latin typeface="Al Bayan Plain" charset="0"/>
                <a:cs typeface="Al Bayan Plain" charset="0"/>
              </a:rPr>
              <a:t>     </a:t>
            </a:r>
            <a:r>
              <a:rPr lang="zh-CN" altLang="en-US">
                <a:latin typeface="Baskerville Regular" panose="02020502070401020303" charset="0"/>
                <a:cs typeface="Baskerville Regular" panose="02020502070401020303" charset="0"/>
              </a:rPr>
              <a:t>The goal of this project is to analy</a:t>
            </a:r>
            <a:r>
              <a:rPr lang="en-US" altLang="zh-CN">
                <a:latin typeface="Baskerville Regular" panose="02020502070401020303" charset="0"/>
                <a:cs typeface="Baskerville Regular" panose="02020502070401020303" charset="0"/>
              </a:rPr>
              <a:t>s</a:t>
            </a:r>
            <a:r>
              <a:rPr lang="zh-CN" altLang="en-US">
                <a:latin typeface="Baskerville Regular" panose="02020502070401020303" charset="0"/>
                <a:cs typeface="Baskerville Regular" panose="02020502070401020303" charset="0"/>
              </a:rPr>
              <a:t>e key factors influencing whether an individual's annual income exceeds $50K and to develop a Generalized Linear Model (GLM) for prediction. Through exploratory data analysis and regression modeling, we aim to quantify the impact of socio-economic characteristics (such as age, education, occupation, working hours, etc.) on income levels, providing data-driven insights for policy-making, business decisions, and personal career planning.</a:t>
            </a:r>
            <a:endParaRPr lang="zh-CN" altLang="en-US">
              <a:latin typeface="Baskerville Regular" panose="02020502070401020303" charset="0"/>
              <a:cs typeface="Baskerville Regular" panose="02020502070401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581217" y="978212"/>
            <a:ext cx="1981564" cy="16888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6529" y="1090196"/>
            <a:ext cx="1610941" cy="15937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0000"/>
              </a:lnSpc>
            </a:pPr>
            <a:r>
              <a:rPr sz="9300" kern="10000" spc="930">
                <a:solidFill>
                  <a:srgbClr val="5B528E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02</a:t>
            </a:r>
            <a:endParaRPr sz="9300" kern="10000" spc="930">
              <a:solidFill>
                <a:srgbClr val="5B528E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35785" y="3014345"/>
            <a:ext cx="5539740" cy="55372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80000"/>
              </a:lnSpc>
            </a:pPr>
            <a:r>
              <a:rPr lang="en-US" altLang="zh-CN" sz="3300">
                <a:solidFill>
                  <a:schemeClr val="tx1"/>
                </a:solidFill>
                <a:sym typeface="+mn-ea"/>
              </a:rPr>
              <a:t>Exploratory data analysis</a:t>
            </a:r>
            <a:endParaRPr lang="en-US" altLang="zh-CN" sz="3300" kern="30000" spc="989">
              <a:solidFill>
                <a:schemeClr val="tx1"/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10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208035" y="234043"/>
            <a:ext cx="416655" cy="440329"/>
          </a:xfrm>
          <a:prstGeom prst="rect">
            <a:avLst/>
          </a:prstGeom>
        </p:spPr>
      </p:pic>
      <p:pic>
        <p:nvPicPr>
          <p:cNvPr id="13" name="图片 12" descr="截屏2025-03-21 11.52.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627380"/>
            <a:ext cx="6090285" cy="1619250"/>
          </a:xfrm>
          <a:prstGeom prst="rect">
            <a:avLst/>
          </a:prstGeom>
        </p:spPr>
      </p:pic>
      <p:pic>
        <p:nvPicPr>
          <p:cNvPr id="14" name="图片 13" descr="截屏2025-03-21 11.53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2782570"/>
            <a:ext cx="4758690" cy="22174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53490" y="215900"/>
            <a:ext cx="346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Data Structure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31595" y="2330450"/>
            <a:ext cx="281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Overview of Variables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1820" y="987425"/>
            <a:ext cx="3783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Data Cleaning</a:t>
            </a:r>
            <a:endParaRPr lang="zh-CN" altLang="en-US" sz="2800"/>
          </a:p>
        </p:txBody>
      </p:sp>
      <p:pic>
        <p:nvPicPr>
          <p:cNvPr id="3" name="图片 2" descr="截屏2025-03-21 12.11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51660"/>
            <a:ext cx="7816215" cy="1734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屏2025-03-21 12.20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203325"/>
            <a:ext cx="5314950" cy="3520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1730" y="483235"/>
            <a:ext cx="4907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Visualize the income distribution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屏2025-03-21 12.26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8105"/>
            <a:ext cx="4130040" cy="2938145"/>
          </a:xfrm>
          <a:prstGeom prst="rect">
            <a:avLst/>
          </a:prstGeom>
        </p:spPr>
      </p:pic>
      <p:pic>
        <p:nvPicPr>
          <p:cNvPr id="3" name="图片 2" descr="截屏2025-03-21 12.26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437005"/>
            <a:ext cx="3956050" cy="2760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1595" y="555625"/>
            <a:ext cx="711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Exploring Categorical Variables' Relationship with Income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WPS 表格</Application>
  <PresentationFormat/>
  <Paragraphs>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64" baseType="lpstr">
      <vt:lpstr>Arial</vt:lpstr>
      <vt:lpstr>宋体</vt:lpstr>
      <vt:lpstr>Wingdings</vt:lpstr>
      <vt:lpstr>Alibaba PuHuiTi Regular</vt:lpstr>
      <vt:lpstr>宋体-简</vt:lpstr>
      <vt:lpstr>HappyZcool-2016</vt:lpstr>
      <vt:lpstr>Noto Sans S Chinese Black</vt:lpstr>
      <vt:lpstr>Maven Pro Bold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Alibaba PuHuiTi Regular</vt:lpstr>
      <vt:lpstr>HappyZcool-2016</vt:lpstr>
      <vt:lpstr>Maven Pro Bold</vt:lpstr>
      <vt:lpstr>Noto Sans S Chinese Black</vt:lpstr>
      <vt:lpstr>苹方-简</vt:lpstr>
      <vt:lpstr>汉仪君黑</vt:lpstr>
      <vt:lpstr>汉仪粗仿宋简</vt:lpstr>
      <vt:lpstr>汉仪楷体KW</vt:lpstr>
      <vt:lpstr>汉仪旗黑KW</vt:lpstr>
      <vt:lpstr>汉仪中等线KW</vt:lpstr>
      <vt:lpstr>WPS-Bullets</vt:lpstr>
      <vt:lpstr>WPS-Bullets-new</vt:lpstr>
      <vt:lpstr>Andale Mono</vt:lpstr>
      <vt:lpstr>Apple SD Gothic Neo Regular</vt:lpstr>
      <vt:lpstr>Arial Regular</vt:lpstr>
      <vt:lpstr>American Typewriter</vt:lpstr>
      <vt:lpstr>汉仪中黑KW</vt:lpstr>
      <vt:lpstr>报隶-简</vt:lpstr>
      <vt:lpstr>American Typewriter Regular</vt:lpstr>
      <vt:lpstr>Al Tarikh</vt:lpstr>
      <vt:lpstr>Al Nile Regular</vt:lpstr>
      <vt:lpstr>Al Bayan Plain</vt:lpstr>
      <vt:lpstr>Arial Narrow Regular</vt:lpstr>
      <vt:lpstr>Arial Hebrew Scholar Regular</vt:lpstr>
      <vt:lpstr>Arial Hebrew Regular</vt:lpstr>
      <vt:lpstr>Avenir Next Regular</vt:lpstr>
      <vt:lpstr>Avenir Book</vt:lpstr>
      <vt:lpstr>Avenir Next Condensed Regular</vt:lpstr>
      <vt:lpstr>Baghdad</vt:lpstr>
      <vt:lpstr>Bangla Sangam MN Regular</vt:lpstr>
      <vt:lpstr>Baskerville Regular</vt:lpstr>
      <vt:lpstr>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瑋</cp:lastModifiedBy>
  <cp:revision>4</cp:revision>
  <dcterms:created xsi:type="dcterms:W3CDTF">2025-03-21T13:56:09Z</dcterms:created>
  <dcterms:modified xsi:type="dcterms:W3CDTF">2025-03-21T13:56:09Z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B710DD58B500D4BEE601DB67592E20E7_43</vt:lpwstr>
  </property>
  <property fmtid="{D5CDD505-2E9C-101B-9397-08002B2CF9AE}" pid="3" name="KSOProductBuildVer">
    <vt:lpwstr>2052-6.7.1.8828</vt:lpwstr>
  </property>
</Properties>
</file>