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2" r:id="rId24"/>
    <p:sldId id="277" r:id="rId25"/>
    <p:sldId id="283" r:id="rId26"/>
    <p:sldId id="278" r:id="rId27"/>
    <p:sldId id="284" r:id="rId28"/>
    <p:sldId id="279" r:id="rId29"/>
    <p:sldId id="280" r:id="rId30"/>
    <p:sldId id="285"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
      <p:font typeface="Segoe Light" panose="020B0604020202020204" charset="0"/>
      <p:regular r:id="rId41"/>
      <p:italic r:id="rId42"/>
    </p:embeddedFont>
    <p:embeddedFont>
      <p:font typeface="Lucida Sans Unicode" panose="020B0602030504020204" pitchFamily="34" charset="0"/>
      <p:regular r:id="rId43"/>
    </p:embeddedFont>
    <p:embeddedFont>
      <p:font typeface="Segoe UI" panose="020B0502040204020203" pitchFamily="34" charset="0"/>
      <p:regular r:id="rId44"/>
      <p:bold r:id="rId45"/>
      <p:italic r:id="rId46"/>
      <p:boldItalic r:id="rId47"/>
    </p:embeddedFont>
  </p:embeddedFontLst>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1380" y="78"/>
      </p:cViewPr>
      <p:guideLst>
        <p:guide orient="horz" pos="2160"/>
        <p:guide pos="2880"/>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E97F1-8327-4AA9-AEC4-138DCB7A6BD3}" type="datetimeFigureOut">
              <a:rPr lang="en-US" smtClean="0"/>
              <a:t>11/8/2014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79A14-8803-4B8B-879C-B86DEA5F2055}" type="slidenum">
              <a:rPr lang="en-US" smtClean="0"/>
              <a:t>‹#›</a:t>
            </a:fld>
            <a:endParaRPr lang="en-US" dirty="0"/>
          </a:p>
        </p:txBody>
      </p:sp>
    </p:spTree>
    <p:extLst>
      <p:ext uri="{BB962C8B-B14F-4D97-AF65-F5344CB8AC3E}">
        <p14:creationId xmlns:p14="http://schemas.microsoft.com/office/powerpoint/2010/main" val="224170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722616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Coffee coffee1 = new Coffee();</a:t>
            </a:r>
          </a:p>
          <a:p>
            <a:pPr marL="100330" marR="100330" lvl="0">
              <a:lnSpc>
                <a:spcPct val="115000"/>
              </a:lnSpc>
              <a:spcAft>
                <a:spcPts val="995"/>
              </a:spcAft>
            </a:pPr>
            <a:r>
              <a:rPr lang="en-US" sz="1000" dirty="0">
                <a:solidFill>
                  <a:prstClr val="black"/>
                </a:solidFill>
                <a:latin typeface="Arial"/>
                <a:ea typeface="Times New Roman"/>
                <a:cs typeface="Times New Roman"/>
              </a:rPr>
              <a:t>coffee1.Name = "Fourth Coffee Quencher";</a:t>
            </a:r>
          </a:p>
          <a:p>
            <a:pPr marL="100330" marR="100330" lvl="0">
              <a:lnSpc>
                <a:spcPct val="115000"/>
              </a:lnSpc>
              <a:spcAft>
                <a:spcPts val="995"/>
              </a:spcAft>
            </a:pPr>
            <a:r>
              <a:rPr lang="en-US" sz="1000" dirty="0">
                <a:solidFill>
                  <a:prstClr val="black"/>
                </a:solidFill>
                <a:latin typeface="Arial"/>
                <a:ea typeface="Times New Roman"/>
                <a:cs typeface="Times New Roman"/>
              </a:rPr>
              <a:t>coffee1.CountryOfOrigin = "Indonesia";</a:t>
            </a:r>
          </a:p>
          <a:p>
            <a:pPr marL="100330" marR="100330" lvl="0">
              <a:lnSpc>
                <a:spcPct val="115000"/>
              </a:lnSpc>
              <a:spcAft>
                <a:spcPts val="995"/>
              </a:spcAft>
            </a:pPr>
            <a:r>
              <a:rPr lang="en-US" sz="1000" dirty="0">
                <a:solidFill>
                  <a:prstClr val="black"/>
                </a:solidFill>
                <a:latin typeface="Arial"/>
                <a:ea typeface="Times New Roman"/>
                <a:cs typeface="Times New Roman"/>
              </a:rPr>
              <a:t>coffee1.Strength = 3;</a:t>
            </a:r>
          </a:p>
          <a:p>
            <a:pPr marL="100330" marR="100330" lvl="0">
              <a:lnSpc>
                <a:spcPct val="115000"/>
              </a:lnSpc>
              <a:spcAft>
                <a:spcPts val="995"/>
              </a:spcAft>
            </a:pPr>
            <a:r>
              <a:rPr lang="en-US" sz="1000" dirty="0">
                <a:solidFill>
                  <a:prstClr val="black"/>
                </a:solidFill>
                <a:latin typeface="Arial"/>
                <a:ea typeface="Times New Roman"/>
                <a:cs typeface="Times New Roman"/>
              </a:rPr>
              <a:t>Console.WriteLine("Name: {0}", coffee1.Name);</a:t>
            </a:r>
          </a:p>
          <a:p>
            <a:pPr marL="100330" marR="100330" lvl="0">
              <a:lnSpc>
                <a:spcPct val="115000"/>
              </a:lnSpc>
              <a:spcAft>
                <a:spcPts val="995"/>
              </a:spcAft>
            </a:pPr>
            <a:r>
              <a:rPr lang="en-US" sz="1000" dirty="0">
                <a:solidFill>
                  <a:prstClr val="black"/>
                </a:solidFill>
                <a:latin typeface="Arial"/>
                <a:ea typeface="Times New Roman"/>
                <a:cs typeface="Times New Roman"/>
              </a:rPr>
              <a:t>Console.WriteLine("Country of Origin: {0}", coffee1.CountryOfOrigin);</a:t>
            </a:r>
          </a:p>
          <a:p>
            <a:pPr marL="100330" marR="100330" lvl="0">
              <a:lnSpc>
                <a:spcPct val="115000"/>
              </a:lnSpc>
              <a:spcAft>
                <a:spcPts val="995"/>
              </a:spcAft>
            </a:pPr>
            <a:r>
              <a:rPr lang="en-US" sz="1000" dirty="0">
                <a:solidFill>
                  <a:prstClr val="black"/>
                </a:solidFill>
                <a:latin typeface="Arial"/>
                <a:ea typeface="Times New Roman"/>
                <a:cs typeface="Times New Roman"/>
              </a:rPr>
              <a:t>Console.WriteLine("Strength: {0}", coffee1.Strength);</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Notice that you are able to use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Segoe UI"/>
              </a:rPr>
              <a:t> struct in the same way that you would use a standard .NET Framework type.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Notice that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Segoe UI"/>
              </a:rPr>
              <a:t> struct works just like a standard .NET Framework type at runtime.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Press Enter to close the console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Close Visual Studio.</a:t>
            </a:r>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10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761058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this lesson, the focus is on non-generic collections in general terms. The lesson does not mention the standard collection interfaces (ICollection, IList, IDictionary, IEnumerable, etc), because interfaces are not introduced until module 4. Similarly, module 4 introduces generics and generic collections, so avoid getting drawn into a discussion on generic collections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519623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When you introduce dictionary collections, make sure all the students understand what you mean by a key/value pair.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When you review the questions at the end of the topic, ask the students to keep these questions in mind as you cover the available collection classes over the next two topics.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016963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Don't spend too long on this topic. Rather than covering each class in detail, emphasize that the students should know when to use each class. Suggest that the students familiarize themselves with each collection class in Visual Studio to help them prepare for the exam.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573581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with the previous topic, don't spend too long on this topic. Rather than covering each class in detail, emphasize that the students should know when to use each class. Suggest that the students familiarize themselves with each collection class in Visual Studio to help them prepare for the exam.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481013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Take a moment to explain the structure of the foreach loop:</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foreach(&lt;type&gt; &lt;local variable name&gt; in &lt;collection name&gt;)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//&lt;local variable name&gt; is set to each item in the collection in turn.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146770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034838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When the topic introduces LINQ as a standardized, declarative query syntax, be prepared to define standardized and declarative, if necessary:</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Standardized</a:t>
            </a:r>
            <a:r>
              <a:rPr lang="en-US" sz="1000" dirty="0" smtClean="0">
                <a:solidFill>
                  <a:srgbClr val="000000"/>
                </a:solidFill>
                <a:effectLst/>
                <a:latin typeface="Arial"/>
                <a:ea typeface="Times New Roman"/>
                <a:cs typeface="Segoe UI"/>
              </a:rPr>
              <a:t> means that the syntax is the same regardless of the data source.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Declarative </a:t>
            </a:r>
            <a:r>
              <a:rPr lang="en-US" sz="1000" dirty="0" smtClean="0">
                <a:solidFill>
                  <a:srgbClr val="000000"/>
                </a:solidFill>
                <a:effectLst/>
                <a:latin typeface="Arial"/>
                <a:ea typeface="Times New Roman"/>
                <a:cs typeface="Segoe UI"/>
              </a:rPr>
              <a:t>is a specific programming concept; it means a syntax that describes what you want to do, without explicitly describing how you want to do it. This contrasts with </a:t>
            </a:r>
            <a:r>
              <a:rPr lang="en-US" sz="1000" i="1" dirty="0" smtClean="0">
                <a:effectLst/>
                <a:latin typeface="Arial"/>
                <a:ea typeface="Times New Roman"/>
                <a:cs typeface="Times New Roman"/>
              </a:rPr>
              <a:t>imperative programming</a:t>
            </a:r>
            <a:r>
              <a:rPr lang="en-US" sz="1000" dirty="0" smtClean="0">
                <a:solidFill>
                  <a:srgbClr val="000000"/>
                </a:solidFill>
                <a:effectLst/>
                <a:latin typeface="Arial"/>
                <a:ea typeface="Times New Roman"/>
                <a:cs typeface="Segoe UI"/>
              </a:rPr>
              <a:t>, such as Visual C# code, in which you must provide specific algorithm implementation.</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810884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458944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191241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550216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862443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593337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that you should never modify the contents of the </a:t>
            </a:r>
            <a:r>
              <a:rPr lang="en-US" sz="1000" b="1" dirty="0">
                <a:latin typeface="Arial"/>
                <a:ea typeface="Calibri"/>
                <a:cs typeface="Times New Roman"/>
              </a:rPr>
              <a:t>MainWindow.g.i.cs</a:t>
            </a:r>
            <a:r>
              <a:rPr lang="en-US" sz="1000" dirty="0">
                <a:latin typeface="Arial"/>
                <a:ea typeface="Calibri"/>
                <a:cs typeface="Segoe UI"/>
              </a:rPr>
              <a:t> file or other similar hidden files. In this demonstration, you view this file simply to demonstrate how Visual Studio parses the XAML in the design window in order to create code that wires up events.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 </a:t>
            </a:r>
            <a:r>
              <a:rPr lang="en-US" sz="1000" dirty="0" smtClean="0">
                <a:effectLst/>
                <a:latin typeface="Arial"/>
                <a:ea typeface="Times New Roman"/>
                <a:cs typeface="Segoe UI"/>
              </a:rPr>
              <a:t>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Times New Roman"/>
              </a:rPr>
              <a:t> to display the list of users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E:\Mod03\Democode\Starter</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EventsAndXAML.sln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a:t>
            </a:r>
            <a:r>
              <a:rPr lang="en-US" sz="1000" b="1" dirty="0" smtClean="0">
                <a:effectLst/>
                <a:latin typeface="Arial"/>
                <a:ea typeface="Times New Roman"/>
                <a:cs typeface="Times New Roman"/>
              </a:rPr>
              <a:t>EventsAndXAML</a:t>
            </a:r>
            <a:r>
              <a:rPr lang="en-US" sz="1000" dirty="0" smtClean="0">
                <a:effectLst/>
                <a:latin typeface="Arial"/>
                <a:ea typeface="Times New Roman"/>
                <a:cs typeface="Segoe UI"/>
              </a:rPr>
              <a:t>, and then double-click </a:t>
            </a:r>
            <a:r>
              <a:rPr lang="en-US" sz="1000" b="1" dirty="0" smtClean="0">
                <a:effectLst/>
                <a:latin typeface="Arial"/>
                <a:ea typeface="Times New Roman"/>
                <a:cs typeface="Times New Roman"/>
              </a:rPr>
              <a:t>MainWindow.xaml</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Notice that the window includes a button named </a:t>
            </a:r>
            <a:r>
              <a:rPr lang="en-US" sz="1000" b="1" dirty="0" smtClean="0">
                <a:effectLst/>
                <a:latin typeface="Arial"/>
                <a:ea typeface="Times New Roman"/>
                <a:cs typeface="Times New Roman"/>
              </a:rPr>
              <a:t>btnGetTime</a:t>
            </a:r>
            <a:r>
              <a:rPr lang="en-US" sz="1000" dirty="0" smtClean="0">
                <a:effectLst/>
                <a:latin typeface="Arial"/>
                <a:ea typeface="Times New Roman"/>
                <a:cs typeface="Segoe UI"/>
              </a:rPr>
              <a:t> and a label named </a:t>
            </a:r>
            <a:r>
              <a:rPr lang="en-US" sz="1000" b="1" dirty="0" smtClean="0">
                <a:effectLst/>
                <a:latin typeface="Arial"/>
                <a:ea typeface="Times New Roman"/>
                <a:cs typeface="Times New Roman"/>
              </a:rPr>
              <a:t>lblShowTime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Design</a:t>
            </a:r>
            <a:r>
              <a:rPr lang="en-US" sz="1000" dirty="0" smtClean="0">
                <a:effectLst/>
                <a:latin typeface="Arial"/>
                <a:ea typeface="Times New Roman"/>
                <a:cs typeface="Segoe UI"/>
              </a:rPr>
              <a:t> window, click the button to select it.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Properties</a:t>
            </a:r>
            <a:r>
              <a:rPr lang="en-US" sz="1000" dirty="0" smtClean="0">
                <a:effectLst/>
                <a:latin typeface="Arial"/>
                <a:ea typeface="Times New Roman"/>
                <a:cs typeface="Segoe UI"/>
              </a:rPr>
              <a:t> window, ensure that </a:t>
            </a:r>
            <a:r>
              <a:rPr lang="en-US" sz="1000" b="1" dirty="0" smtClean="0">
                <a:effectLst/>
                <a:latin typeface="Arial"/>
                <a:ea typeface="Times New Roman"/>
                <a:cs typeface="Times New Roman"/>
              </a:rPr>
              <a:t>btnGetTime</a:t>
            </a:r>
            <a:r>
              <a:rPr lang="en-US" sz="1000" dirty="0" smtClean="0">
                <a:effectLst/>
                <a:latin typeface="Arial"/>
                <a:ea typeface="Times New Roman"/>
                <a:cs typeface="Segoe UI"/>
              </a:rPr>
              <a:t> is selected, and then click </a:t>
            </a:r>
            <a:r>
              <a:rPr lang="en-US" sz="1000" b="1" dirty="0" smtClean="0">
                <a:effectLst/>
                <a:latin typeface="Arial"/>
                <a:ea typeface="Times New Roman"/>
                <a:cs typeface="Times New Roman"/>
              </a:rPr>
              <a:t>Events</a:t>
            </a:r>
            <a:r>
              <a:rPr lang="en-US" sz="1000" dirty="0" smtClean="0">
                <a:effectLst/>
                <a:latin typeface="Arial"/>
                <a:ea typeface="Times New Roman"/>
                <a:cs typeface="Segoe UI"/>
              </a:rPr>
              <a:t>. The </a:t>
            </a:r>
            <a:r>
              <a:rPr lang="en-US" sz="1000" b="1" dirty="0" smtClean="0">
                <a:effectLst/>
                <a:latin typeface="Arial"/>
                <a:ea typeface="Times New Roman"/>
                <a:cs typeface="Times New Roman"/>
              </a:rPr>
              <a:t>Events</a:t>
            </a:r>
            <a:r>
              <a:rPr lang="en-US" sz="1000" dirty="0" smtClean="0">
                <a:effectLst/>
                <a:latin typeface="Arial"/>
                <a:ea typeface="Times New Roman"/>
                <a:cs typeface="Segoe UI"/>
              </a:rPr>
              <a:t> button is marked with a lightning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Notice that the </a:t>
            </a:r>
            <a:r>
              <a:rPr lang="en-US" sz="1000" b="1" dirty="0" smtClean="0">
                <a:effectLst/>
                <a:latin typeface="Arial"/>
                <a:ea typeface="Times New Roman"/>
                <a:cs typeface="Times New Roman"/>
              </a:rPr>
              <a:t>Properties</a:t>
            </a:r>
            <a:r>
              <a:rPr lang="en-US" sz="1000" dirty="0" smtClean="0">
                <a:effectLst/>
                <a:latin typeface="Arial"/>
                <a:ea typeface="Times New Roman"/>
                <a:cs typeface="Segoe UI"/>
              </a:rPr>
              <a:t> window now displays a list of the events to which you can subscribe.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Properties</a:t>
            </a:r>
            <a:r>
              <a:rPr lang="en-US" sz="1000" dirty="0" smtClean="0">
                <a:effectLst/>
                <a:latin typeface="Arial"/>
                <a:ea typeface="Times New Roman"/>
                <a:cs typeface="Segoe UI"/>
              </a:rPr>
              <a:t> window, double-click inside the </a:t>
            </a:r>
            <a:r>
              <a:rPr lang="en-US" sz="1000" b="1" dirty="0" smtClean="0">
                <a:effectLst/>
                <a:latin typeface="Arial"/>
                <a:ea typeface="Times New Roman"/>
                <a:cs typeface="Times New Roman"/>
              </a:rPr>
              <a:t>Click</a:t>
            </a:r>
            <a:r>
              <a:rPr lang="en-US" sz="1000" dirty="0" smtClean="0">
                <a:effectLst/>
                <a:latin typeface="Arial"/>
                <a:ea typeface="Times New Roman"/>
                <a:cs typeface="Segoe UI"/>
              </a:rPr>
              <a:t> text box.</a:t>
            </a:r>
            <a:endParaRPr lang="en-US" sz="1000" dirty="0" smtClean="0">
              <a:effectLst/>
              <a:latin typeface="Arial"/>
              <a:ea typeface="Times New Roman"/>
              <a:cs typeface="Times New Roman"/>
            </a:endParaRPr>
          </a:p>
          <a:p>
            <a:pPr marL="342900" indent="-342900">
              <a:lnSpc>
                <a:spcPct val="115000"/>
              </a:lnSpc>
              <a:spcAft>
                <a:spcPts val="995"/>
              </a:spcAft>
              <a:buFont typeface="+mj-lt"/>
              <a:buAutoNum type="arabicPeriod"/>
            </a:pPr>
            <a:r>
              <a:rPr lang="en-US" sz="1000" dirty="0" smtClean="0">
                <a:effectLst/>
                <a:latin typeface="Arial"/>
                <a:ea typeface="Times New Roman"/>
                <a:cs typeface="Segoe UI"/>
              </a:rPr>
              <a:t>Notice that Visual Studio creates an event handler method for you and switches to the code behind </a:t>
            </a:r>
            <a:r>
              <a:rPr lang="en-US" sz="1000" dirty="0" smtClean="0">
                <a:solidFill>
                  <a:prstClr val="black"/>
                </a:solidFill>
                <a:latin typeface="Arial"/>
                <a:ea typeface="Times New Roman"/>
                <a:cs typeface="Segoe UI"/>
              </a:rPr>
              <a:t>page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6147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smtClean="0">
                <a:solidFill>
                  <a:prstClr val="black"/>
                </a:solidFill>
                <a:latin typeface="Arial"/>
                <a:ea typeface="Times New Roman"/>
                <a:cs typeface="Segoe UI"/>
              </a:rPr>
              <a:t>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btnGetTime_Click</a:t>
            </a:r>
            <a:r>
              <a:rPr lang="en-US" sz="1000" dirty="0">
                <a:solidFill>
                  <a:prstClr val="black"/>
                </a:solidFill>
                <a:latin typeface="Arial"/>
                <a:ea typeface="Times New Roman"/>
                <a:cs typeface="Segoe UI"/>
              </a:rPr>
              <a:t> method, add the following code:</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lblShowTime.Content = DateTime.Now.ToLongTimeString();</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Solution Explorer, expand </a:t>
            </a:r>
            <a:r>
              <a:rPr lang="en-US" sz="1000" b="1" dirty="0">
                <a:solidFill>
                  <a:prstClr val="black"/>
                </a:solidFill>
                <a:latin typeface="Arial"/>
                <a:ea typeface="Times New Roman"/>
                <a:cs typeface="Times New Roman"/>
              </a:rPr>
              <a:t>MainWindow.xaml</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MainWindow.xaml.cs</a:t>
            </a:r>
            <a:r>
              <a:rPr lang="en-US" sz="1000" dirty="0">
                <a:solidFill>
                  <a:prstClr val="black"/>
                </a:solidFill>
                <a:latin typeface="Arial"/>
                <a:ea typeface="Times New Roman"/>
                <a:cs typeface="Segoe UI"/>
              </a:rPr>
              <a:t>, and then double-click </a:t>
            </a:r>
            <a:r>
              <a:rPr lang="en-US" sz="1000" b="1" dirty="0">
                <a:solidFill>
                  <a:prstClr val="black"/>
                </a:solidFill>
                <a:latin typeface="Arial"/>
                <a:ea typeface="Times New Roman"/>
                <a:cs typeface="Times New Roman"/>
              </a:rPr>
              <a:t>MainWindow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Switch back to the </a:t>
            </a:r>
            <a:r>
              <a:rPr lang="en-US" sz="1000" b="1" dirty="0">
                <a:solidFill>
                  <a:prstClr val="black"/>
                </a:solidFill>
                <a:latin typeface="Arial"/>
                <a:ea typeface="Times New Roman"/>
                <a:cs typeface="Times New Roman"/>
              </a:rPr>
              <a:t>MainWindow.xaml</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Button</a:t>
            </a:r>
            <a:r>
              <a:rPr lang="en-US" sz="1000" dirty="0">
                <a:solidFill>
                  <a:prstClr val="black"/>
                </a:solidFill>
                <a:latin typeface="Arial"/>
                <a:ea typeface="Times New Roman"/>
                <a:cs typeface="Segoe UI"/>
              </a:rPr>
              <a:t> element, note that the designer has added the following attribute:</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Click="btnGetTime_Click"</a:t>
            </a:r>
          </a:p>
          <a:p>
            <a:pPr marL="457200" lvl="0">
              <a:lnSpc>
                <a:spcPct val="115000"/>
              </a:lnSpc>
              <a:spcAft>
                <a:spcPts val="995"/>
              </a:spcAft>
            </a:pPr>
            <a:r>
              <a:rPr lang="en-US" sz="1000" dirty="0">
                <a:solidFill>
                  <a:srgbClr val="000000"/>
                </a:solidFill>
                <a:latin typeface="Arial"/>
                <a:ea typeface="Times New Roman"/>
                <a:cs typeface="Segoe UI"/>
              </a:rPr>
              <a:t>This attribute subscribes the </a:t>
            </a:r>
            <a:r>
              <a:rPr lang="en-US" sz="1000" b="1" dirty="0">
                <a:solidFill>
                  <a:prstClr val="black"/>
                </a:solidFill>
                <a:latin typeface="Arial"/>
                <a:ea typeface="Times New Roman"/>
                <a:cs typeface="Times New Roman"/>
              </a:rPr>
              <a:t>btnGetTime_Click</a:t>
            </a:r>
            <a:r>
              <a:rPr lang="en-US" sz="1000" dirty="0">
                <a:solidFill>
                  <a:srgbClr val="000000"/>
                </a:solidFill>
                <a:latin typeface="Arial"/>
                <a:ea typeface="Times New Roman"/>
                <a:cs typeface="Segoe UI"/>
              </a:rPr>
              <a:t> method to the </a:t>
            </a:r>
            <a:r>
              <a:rPr lang="en-US" sz="1000" b="1" dirty="0">
                <a:solidFill>
                  <a:prstClr val="black"/>
                </a:solidFill>
                <a:latin typeface="Arial"/>
                <a:ea typeface="Times New Roman"/>
                <a:cs typeface="Times New Roman"/>
              </a:rPr>
              <a:t>Click</a:t>
            </a:r>
            <a:r>
              <a:rPr lang="en-US" sz="1000" dirty="0">
                <a:solidFill>
                  <a:srgbClr val="000000"/>
                </a:solidFill>
                <a:latin typeface="Arial"/>
                <a:ea typeface="Times New Roman"/>
                <a:cs typeface="Segoe UI"/>
              </a:rPr>
              <a:t> event.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In Solution Explorer, expand </a:t>
            </a:r>
            <a:r>
              <a:rPr lang="en-US" sz="1000" b="1" dirty="0">
                <a:solidFill>
                  <a:prstClr val="black"/>
                </a:solidFill>
                <a:latin typeface="Arial"/>
                <a:ea typeface="Times New Roman"/>
                <a:cs typeface="Times New Roman"/>
              </a:rPr>
              <a:t>obj</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and then double-click </a:t>
            </a:r>
            <a:r>
              <a:rPr lang="en-US" sz="1000" b="1" dirty="0">
                <a:solidFill>
                  <a:prstClr val="black"/>
                </a:solidFill>
                <a:latin typeface="Arial"/>
                <a:ea typeface="Times New Roman"/>
                <a:cs typeface="Times New Roman"/>
              </a:rPr>
              <a:t>MainWindow.g.i.cs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Near the bottom of the file, notice that Visual Studio has added the following line of code:</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this.btnGetTime.Click += new System.Windows.RoutedEventHandler(this.btnGetTime_Click</a:t>
            </a:r>
            <a:r>
              <a:rPr lang="en-US" sz="1000" dirty="0" smtClean="0">
                <a:solidFill>
                  <a:prstClr val="black"/>
                </a:solidFill>
                <a:latin typeface="Arial"/>
                <a:ea typeface="Times New Roman"/>
                <a:cs typeface="Times New Roman"/>
              </a:rPr>
              <a:t>);</a:t>
            </a:r>
          </a:p>
          <a:p>
            <a:pPr marL="355600" marR="73025" lvl="0">
              <a:lnSpc>
                <a:spcPct val="115000"/>
              </a:lnSpc>
              <a:spcBef>
                <a:spcPts val="600"/>
              </a:spcBef>
              <a:spcAft>
                <a:spcPts val="995"/>
              </a:spcAft>
            </a:pPr>
            <a:r>
              <a:rPr lang="en-US" sz="1000" dirty="0" smtClean="0">
                <a:solidFill>
                  <a:srgbClr val="000000"/>
                </a:solidFill>
                <a:latin typeface="Arial"/>
                <a:ea typeface="Times New Roman"/>
                <a:cs typeface="Segoe UI"/>
              </a:rPr>
              <a:t>This </a:t>
            </a:r>
            <a:r>
              <a:rPr lang="en-US" sz="1000" dirty="0">
                <a:solidFill>
                  <a:srgbClr val="000000"/>
                </a:solidFill>
                <a:latin typeface="Arial"/>
                <a:ea typeface="Times New Roman"/>
                <a:cs typeface="Segoe UI"/>
              </a:rPr>
              <a:t>demonstrates that Visual Studio parses the XAML to create the code that subscribes your event handler method to the </a:t>
            </a:r>
            <a:r>
              <a:rPr lang="en-US" sz="1000" b="1" dirty="0">
                <a:solidFill>
                  <a:prstClr val="black"/>
                </a:solidFill>
                <a:latin typeface="Arial"/>
                <a:ea typeface="Times New Roman"/>
                <a:cs typeface="Times New Roman"/>
              </a:rPr>
              <a:t>Click</a:t>
            </a:r>
            <a:r>
              <a:rPr lang="en-US" sz="1000" dirty="0">
                <a:solidFill>
                  <a:srgbClr val="000000"/>
                </a:solidFill>
                <a:latin typeface="Arial"/>
                <a:ea typeface="Times New Roman"/>
                <a:cs typeface="Segoe UI"/>
              </a:rPr>
              <a:t> event of the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What's the time? </a:t>
            </a:r>
            <a:r>
              <a:rPr lang="en-US" sz="1000" dirty="0">
                <a:solidFill>
                  <a:prstClr val="black"/>
                </a:solidFill>
                <a:latin typeface="Arial"/>
                <a:ea typeface="Times New Roman"/>
                <a:cs typeface="Segoe UI"/>
              </a:rPr>
              <a:t>button several times.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Notice that the label displays the current time.</a:t>
            </a:r>
          </a:p>
          <a:p>
            <a:pPr marL="342900" lvl="0" indent="-342900">
              <a:lnSpc>
                <a:spcPct val="115000"/>
              </a:lnSpc>
              <a:spcAft>
                <a:spcPts val="995"/>
              </a:spcAft>
              <a:buFont typeface="+mj-lt"/>
              <a:buAutoNum type="arabicPeriod" startAt="22"/>
            </a:pPr>
            <a:r>
              <a:rPr lang="en-US" sz="1000" dirty="0">
                <a:solidFill>
                  <a:srgbClr val="000000"/>
                </a:solidFill>
                <a:latin typeface="Arial"/>
                <a:ea typeface="Times New Roman"/>
                <a:cs typeface="Segoe UI"/>
              </a:rPr>
              <a:t>Close the application, close the solution, and then close Visual Studio.</a:t>
            </a:r>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23</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70939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a:t>
            </a:r>
            <a:r>
              <a:rPr lang="en-US" sz="1000" b="1" dirty="0" smtClean="0">
                <a:effectLst/>
                <a:latin typeface="Arial"/>
                <a:ea typeface="Times New Roman"/>
                <a:cs typeface="Times New Roman"/>
              </a:rPr>
              <a:t>GradesPrototype.sln</a:t>
            </a:r>
            <a:r>
              <a:rPr lang="en-US" sz="1000" dirty="0" smtClean="0">
                <a:effectLst/>
                <a:latin typeface="Arial"/>
                <a:ea typeface="Times New Roman"/>
                <a:cs typeface="Segoe UI"/>
              </a:rPr>
              <a:t> solution from the </a:t>
            </a:r>
            <a:r>
              <a:rPr lang="en-US" sz="1000" b="1" dirty="0" smtClean="0">
                <a:effectLst/>
                <a:latin typeface="Arial"/>
                <a:ea typeface="Times New Roman"/>
                <a:cs typeface="Times New Roman"/>
              </a:rPr>
              <a:t>E:\Mod03\Labfiles\Solution\Exercise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Run the application and log on as </a:t>
            </a:r>
            <a:r>
              <a:rPr lang="en-US" sz="1000" b="1" dirty="0" smtClean="0">
                <a:effectLst/>
                <a:latin typeface="Arial"/>
                <a:ea typeface="Times New Roman"/>
                <a:cs typeface="Times New Roman"/>
              </a:rPr>
              <a:t>vallee</a:t>
            </a:r>
            <a:r>
              <a:rPr lang="en-US" sz="1000" dirty="0" smtClean="0">
                <a:effectLst/>
                <a:latin typeface="Arial"/>
                <a:ea typeface="Times New Roman"/>
                <a:cs typeface="Segoe UI"/>
              </a:rPr>
              <a:t> with a password of </a:t>
            </a:r>
            <a:r>
              <a:rPr lang="en-US" sz="1000" b="1" dirty="0" smtClean="0">
                <a:effectLst/>
                <a:latin typeface="Arial"/>
                <a:ea typeface="Times New Roman"/>
                <a:cs typeface="Times New Roman"/>
              </a:rPr>
              <a:t>password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the </a:t>
            </a:r>
            <a:r>
              <a:rPr lang="en-US" sz="1000" b="1" dirty="0" smtClean="0">
                <a:effectLst/>
                <a:latin typeface="Arial"/>
                <a:ea typeface="Times New Roman"/>
                <a:cs typeface="Times New Roman"/>
              </a:rPr>
              <a:t>Welcome</a:t>
            </a:r>
            <a:r>
              <a:rPr lang="en-US" sz="1000" dirty="0" smtClean="0">
                <a:effectLst/>
                <a:latin typeface="Arial"/>
                <a:ea typeface="Times New Roman"/>
                <a:cs typeface="Segoe UI"/>
              </a:rPr>
              <a:t> message and class name to students. Explain that each of the names in the display is a student in Esther Valle’s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Kevin Liu</a:t>
            </a:r>
            <a:r>
              <a:rPr lang="en-US" sz="1000" dirty="0" smtClean="0">
                <a:effectLst/>
                <a:latin typeface="Arial"/>
                <a:ea typeface="Times New Roman"/>
                <a:cs typeface="Segoe UI"/>
              </a:rPr>
              <a:t> and explain to students that this page displays Kevin’s grades.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Back</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Log off</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as </a:t>
            </a:r>
            <a:r>
              <a:rPr lang="en-US" sz="1000" b="1" dirty="0" smtClean="0">
                <a:effectLst/>
                <a:latin typeface="Arial"/>
                <a:ea typeface="Times New Roman"/>
                <a:cs typeface="Times New Roman"/>
              </a:rPr>
              <a:t>liuk</a:t>
            </a:r>
            <a:r>
              <a:rPr lang="en-US" sz="1000" dirty="0" smtClean="0">
                <a:effectLst/>
                <a:latin typeface="Arial"/>
                <a:ea typeface="Times New Roman"/>
                <a:cs typeface="Segoe UI"/>
              </a:rPr>
              <a:t> with a password of </a:t>
            </a:r>
            <a:r>
              <a:rPr lang="en-US" sz="1000" b="1" dirty="0" smtClean="0">
                <a:effectLst/>
                <a:latin typeface="Arial"/>
                <a:ea typeface="Times New Roman"/>
                <a:cs typeface="Times New Roman"/>
              </a:rPr>
              <a:t>password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that because Kevin is a student, he can only see his own grades.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Log off</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as </a:t>
            </a:r>
            <a:r>
              <a:rPr lang="en-US" sz="1000" b="1" dirty="0" smtClean="0">
                <a:effectLst/>
                <a:latin typeface="Arial"/>
                <a:ea typeface="Times New Roman"/>
                <a:cs typeface="Times New Roman"/>
              </a:rPr>
              <a:t>parkerd</a:t>
            </a:r>
            <a:r>
              <a:rPr lang="en-US" sz="1000" dirty="0" smtClean="0">
                <a:effectLst/>
                <a:latin typeface="Arial"/>
                <a:ea typeface="Times New Roman"/>
                <a:cs typeface="Segoe UI"/>
              </a:rPr>
              <a:t> with a password of </a:t>
            </a:r>
            <a:r>
              <a:rPr lang="en-US" sz="1000" b="1" dirty="0" smtClean="0">
                <a:effectLst/>
                <a:latin typeface="Arial"/>
                <a:ea typeface="Times New Roman"/>
                <a:cs typeface="Times New Roman"/>
              </a:rPr>
              <a:t>password</a:t>
            </a:r>
            <a:r>
              <a:rPr lang="en-US" sz="1000" dirty="0" smtClean="0">
                <a:effectLst/>
                <a:latin typeface="Arial"/>
                <a:ea typeface="Times New Roman"/>
                <a:cs typeface="Segoe UI"/>
              </a:rPr>
              <a:t>. Note the failure message.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 then and close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i</a:t>
            </a:r>
            <a:r>
              <a:rPr lang="en-US" sz="1000" dirty="0" smtClean="0">
                <a:solidFill>
                  <a:srgbClr val="000000"/>
                </a:solidFill>
                <a:effectLst/>
                <a:latin typeface="Arial"/>
                <a:ea typeface="Times New Roman"/>
                <a:cs typeface="Segoe UI"/>
              </a:rPr>
              <a:t>n the </a:t>
            </a:r>
            <a:r>
              <a:rPr lang="en-US" sz="1000" b="1" dirty="0" smtClean="0">
                <a:effectLst/>
                <a:latin typeface="Arial"/>
                <a:ea typeface="Times New Roman"/>
                <a:cs typeface="Times New Roman"/>
              </a:rPr>
              <a:t>Data</a:t>
            </a:r>
            <a:r>
              <a:rPr lang="en-US" sz="1000" dirty="0" smtClean="0">
                <a:solidFill>
                  <a:srgbClr val="000000"/>
                </a:solidFill>
                <a:effectLst/>
                <a:latin typeface="Arial"/>
                <a:ea typeface="Times New Roman"/>
                <a:cs typeface="Segoe UI"/>
              </a:rPr>
              <a:t> folder, open </a:t>
            </a:r>
            <a:r>
              <a:rPr lang="en-US" sz="1000" b="1" dirty="0" smtClean="0">
                <a:effectLst/>
                <a:latin typeface="Arial"/>
                <a:ea typeface="Times New Roman"/>
                <a:cs typeface="Times New Roman"/>
              </a:rPr>
              <a:t>Grade.cs</a:t>
            </a:r>
            <a:r>
              <a:rPr lang="en-US" sz="1000" dirty="0" smtClean="0">
                <a:solidFill>
                  <a:srgbClr val="000000"/>
                </a:solidFill>
                <a:effectLst/>
                <a:latin typeface="Arial"/>
                <a:ea typeface="Times New Roman"/>
                <a:cs typeface="Segoe UI"/>
              </a:rPr>
              <a:t> and explain to students that during Exercise 2 they will create these structs.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a:t>
            </a:r>
            <a:r>
              <a:rPr lang="en-US" sz="1000" b="1" dirty="0" smtClean="0">
                <a:effectLst/>
                <a:latin typeface="Arial"/>
                <a:ea typeface="Times New Roman"/>
                <a:cs typeface="Times New Roman"/>
              </a:rPr>
              <a:t>DataSource.cs</a:t>
            </a:r>
            <a:r>
              <a:rPr lang="en-US" sz="1000" dirty="0" smtClean="0">
                <a:solidFill>
                  <a:srgbClr val="000000"/>
                </a:solidFill>
                <a:effectLst/>
                <a:latin typeface="Arial"/>
                <a:ea typeface="Times New Roman"/>
                <a:cs typeface="Segoe UI"/>
              </a:rPr>
              <a:t>, show them the </a:t>
            </a:r>
            <a:r>
              <a:rPr lang="en-US" sz="1000" b="1" dirty="0" smtClean="0">
                <a:effectLst/>
                <a:latin typeface="Arial"/>
                <a:ea typeface="Times New Roman"/>
                <a:cs typeface="Times New Roman"/>
              </a:rPr>
              <a:t>DataSource</a:t>
            </a:r>
            <a:r>
              <a:rPr lang="en-US" sz="1000" dirty="0" smtClean="0">
                <a:solidFill>
                  <a:srgbClr val="000000"/>
                </a:solidFill>
                <a:effectLst/>
                <a:latin typeface="Arial"/>
                <a:ea typeface="Times New Roman"/>
                <a:cs typeface="Segoe UI"/>
              </a:rPr>
              <a:t> class which populates the structs.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Open </a:t>
            </a:r>
            <a:r>
              <a:rPr lang="en-US" sz="1000" b="1" dirty="0" smtClean="0">
                <a:effectLst/>
                <a:latin typeface="Arial"/>
                <a:ea typeface="Times New Roman"/>
                <a:cs typeface="Times New Roman"/>
              </a:rPr>
              <a:t>MainWindow.xaml</a:t>
            </a:r>
            <a:r>
              <a:rPr lang="en-US" sz="1000" dirty="0" smtClean="0">
                <a:solidFill>
                  <a:srgbClr val="000000"/>
                </a:solidFill>
                <a:effectLst/>
                <a:latin typeface="Arial"/>
                <a:ea typeface="Times New Roman"/>
                <a:cs typeface="Segoe UI"/>
              </a:rPr>
              <a:t> and scroll to the view definitions in the XAML code.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Explain to students how the events are connected to the methods in each of the page definitions.</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Views</a:t>
            </a:r>
            <a:r>
              <a:rPr lang="en-US" sz="1000" dirty="0" smtClean="0">
                <a:solidFill>
                  <a:srgbClr val="000000"/>
                </a:solidFill>
                <a:effectLst/>
                <a:latin typeface="Arial"/>
                <a:ea typeface="Times New Roman"/>
                <a:cs typeface="Segoe UI"/>
              </a:rPr>
              <a:t> folder, open </a:t>
            </a:r>
            <a:r>
              <a:rPr lang="en-US" sz="1000" b="1" dirty="0" smtClean="0">
                <a:effectLst/>
                <a:latin typeface="Arial"/>
                <a:ea typeface="Times New Roman"/>
                <a:cs typeface="Times New Roman"/>
              </a:rPr>
              <a:t>LogonPage.xaml.cs</a:t>
            </a:r>
            <a:r>
              <a:rPr lang="en-US" sz="1000" dirty="0" smtClean="0">
                <a:solidFill>
                  <a:srgbClr val="000000"/>
                </a:solidFill>
                <a:effectLst/>
                <a:latin typeface="Arial"/>
                <a:ea typeface="Times New Roman"/>
                <a:cs typeface="Segoe UI"/>
              </a:rPr>
              <a:t>, and locate the </a:t>
            </a:r>
            <a:r>
              <a:rPr lang="en-US" sz="1000" b="1" dirty="0" smtClean="0">
                <a:effectLst/>
                <a:latin typeface="Arial"/>
                <a:ea typeface="Times New Roman"/>
                <a:cs typeface="Times New Roman"/>
              </a:rPr>
              <a:t>Logon_Click</a:t>
            </a:r>
            <a:r>
              <a:rPr lang="en-US" sz="1000" dirty="0" smtClean="0">
                <a:solidFill>
                  <a:srgbClr val="000000"/>
                </a:solidFill>
                <a:effectLst/>
                <a:latin typeface="Arial"/>
                <a:ea typeface="Times New Roman"/>
                <a:cs typeface="Segoe UI"/>
              </a:rPr>
              <a:t> event handler.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Explain to students that during Exercise 3 they will add this code to validate the user, assess whether they are a teacher or student, save their details, and then raise the </a:t>
            </a:r>
            <a:r>
              <a:rPr lang="en-US" sz="1000" b="1" dirty="0" smtClean="0">
                <a:effectLst/>
                <a:latin typeface="Arial"/>
                <a:ea typeface="Times New Roman"/>
                <a:cs typeface="Times New Roman"/>
              </a:rPr>
              <a:t>LogonSuccess</a:t>
            </a:r>
            <a:r>
              <a:rPr lang="en-US" sz="1000" dirty="0" smtClean="0">
                <a:effectLst/>
                <a:latin typeface="Arial"/>
                <a:ea typeface="Times New Roman"/>
                <a:cs typeface="Times New Roman"/>
              </a:rPr>
              <a:t> method.</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Explain that if the user is not valid, the event handler raises the </a:t>
            </a:r>
            <a:r>
              <a:rPr lang="en-US" sz="1000" b="1" dirty="0" smtClean="0">
                <a:effectLst/>
                <a:latin typeface="Arial"/>
                <a:ea typeface="Times New Roman"/>
                <a:cs typeface="Times New Roman"/>
              </a:rPr>
              <a:t>LogonFailed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a:t>
            </a:r>
            <a:r>
              <a:rPr lang="en-US" sz="1000" b="1" dirty="0" smtClean="0">
                <a:effectLst/>
                <a:latin typeface="Arial"/>
                <a:ea typeface="Times New Roman"/>
                <a:cs typeface="Times New Roman"/>
              </a:rPr>
              <a:t>MainWindow.xaml.cs</a:t>
            </a:r>
            <a:r>
              <a:rPr lang="en-US" sz="1000" dirty="0" smtClean="0">
                <a:solidFill>
                  <a:srgbClr val="000000"/>
                </a:solidFill>
                <a:effectLst/>
                <a:latin typeface="Arial"/>
                <a:ea typeface="Times New Roman"/>
                <a:cs typeface="Segoe UI"/>
              </a:rPr>
              <a:t>, show students the </a:t>
            </a:r>
            <a:r>
              <a:rPr lang="en-US" sz="1000" b="1" dirty="0" smtClean="0">
                <a:effectLst/>
                <a:latin typeface="Arial"/>
                <a:ea typeface="Times New Roman"/>
                <a:cs typeface="Times New Roman"/>
              </a:rPr>
              <a:t>Logon_Success</a:t>
            </a:r>
            <a:r>
              <a:rPr lang="en-US" sz="1000" dirty="0" smtClean="0">
                <a:solidFill>
                  <a:srgbClr val="000000"/>
                </a:solidFill>
                <a:effectLst/>
                <a:latin typeface="Arial"/>
                <a:ea typeface="Times New Roman"/>
                <a:cs typeface="Segoe UI"/>
              </a:rPr>
              <a:t> and </a:t>
            </a:r>
            <a:r>
              <a:rPr lang="en-US" sz="1000" b="1" dirty="0" smtClean="0">
                <a:effectLst/>
                <a:latin typeface="Arial"/>
                <a:ea typeface="Times New Roman"/>
                <a:cs typeface="Times New Roman"/>
              </a:rPr>
              <a:t>Logon_Failed</a:t>
            </a:r>
            <a:r>
              <a:rPr lang="en-US" sz="1000" dirty="0" smtClean="0">
                <a:solidFill>
                  <a:srgbClr val="000000"/>
                </a:solidFill>
                <a:effectLst/>
                <a:latin typeface="Arial"/>
                <a:ea typeface="Times New Roman"/>
                <a:cs typeface="Segoe UI"/>
              </a:rPr>
              <a:t> event handlers.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a:t>
            </a:r>
            <a:r>
              <a:rPr lang="en-US" sz="1000" b="1" dirty="0" smtClean="0">
                <a:effectLst/>
                <a:latin typeface="Arial"/>
                <a:ea typeface="Times New Roman"/>
                <a:cs typeface="Times New Roman"/>
              </a:rPr>
              <a:t>MainWindow.xaml.cs</a:t>
            </a:r>
            <a:r>
              <a:rPr lang="en-US" sz="1000" dirty="0" smtClean="0">
                <a:solidFill>
                  <a:srgbClr val="000000"/>
                </a:solidFill>
                <a:effectLst/>
                <a:latin typeface="Arial"/>
                <a:ea typeface="Times New Roman"/>
                <a:cs typeface="Segoe UI"/>
              </a:rPr>
              <a:t>, locate the </a:t>
            </a:r>
            <a:r>
              <a:rPr lang="en-US" sz="1000" b="1" dirty="0" smtClean="0">
                <a:effectLst/>
                <a:latin typeface="Arial"/>
                <a:ea typeface="Times New Roman"/>
                <a:cs typeface="Times New Roman"/>
              </a:rPr>
              <a:t>Refresh</a:t>
            </a:r>
            <a:r>
              <a:rPr lang="en-US" sz="1000" dirty="0" smtClean="0">
                <a:solidFill>
                  <a:srgbClr val="000000"/>
                </a:solidFill>
                <a:effectLst/>
                <a:latin typeface="Arial"/>
                <a:ea typeface="Times New Roman"/>
                <a:cs typeface="Segoe UI"/>
              </a:rPr>
              <a:t> event and explain to students that during Exercise 3</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065654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srgbClr val="000000"/>
                </a:solidFill>
                <a:latin typeface="Arial"/>
                <a:ea typeface="Times New Roman"/>
                <a:cs typeface="Segoe UI"/>
              </a:rPr>
              <a:t>	they </a:t>
            </a:r>
            <a:r>
              <a:rPr lang="en-US" sz="1000" dirty="0">
                <a:solidFill>
                  <a:srgbClr val="000000"/>
                </a:solidFill>
                <a:latin typeface="Arial"/>
                <a:ea typeface="Times New Roman"/>
                <a:cs typeface="Segoe UI"/>
              </a:rPr>
              <a:t>will add code to this method to display the user name in the Welcome message.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In </a:t>
            </a:r>
            <a:r>
              <a:rPr lang="en-US" sz="1000" b="1" dirty="0">
                <a:solidFill>
                  <a:prstClr val="black"/>
                </a:solidFill>
                <a:latin typeface="Arial"/>
                <a:ea typeface="Times New Roman"/>
                <a:cs typeface="Times New Roman"/>
              </a:rPr>
              <a:t>StudentsPage.xaml.cs</a:t>
            </a:r>
            <a:r>
              <a:rPr lang="en-US" sz="1000" dirty="0">
                <a:solidFill>
                  <a:srgbClr val="000000"/>
                </a:solidFill>
                <a:latin typeface="Arial"/>
                <a:ea typeface="Times New Roman"/>
                <a:cs typeface="Segoe UI"/>
              </a:rPr>
              <a:t>, locate the </a:t>
            </a:r>
            <a:r>
              <a:rPr lang="en-US" sz="1000" b="1" dirty="0">
                <a:solidFill>
                  <a:prstClr val="black"/>
                </a:solidFill>
                <a:latin typeface="Arial"/>
                <a:ea typeface="Times New Roman"/>
                <a:cs typeface="Times New Roman"/>
              </a:rPr>
              <a:t>Refresh</a:t>
            </a:r>
            <a:r>
              <a:rPr lang="en-US" sz="1000" dirty="0">
                <a:solidFill>
                  <a:srgbClr val="000000"/>
                </a:solidFill>
                <a:latin typeface="Arial"/>
                <a:ea typeface="Times New Roman"/>
                <a:cs typeface="Segoe UI"/>
              </a:rPr>
              <a:t> method, and explain to students that during Exercise 3 they will add this code to find all the students for the current teacher and bind them to a list on the view.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In </a:t>
            </a:r>
            <a:r>
              <a:rPr lang="en-US" sz="1000" b="1" dirty="0">
                <a:solidFill>
                  <a:prstClr val="black"/>
                </a:solidFill>
                <a:latin typeface="Arial"/>
                <a:ea typeface="Times New Roman"/>
                <a:cs typeface="Times New Roman"/>
              </a:rPr>
              <a:t>StudentsPage.xaml</a:t>
            </a:r>
            <a:r>
              <a:rPr lang="en-US" sz="1000" dirty="0">
                <a:solidFill>
                  <a:srgbClr val="000000"/>
                </a:solidFill>
                <a:latin typeface="Arial"/>
                <a:ea typeface="Times New Roman"/>
                <a:cs typeface="Segoe UI"/>
              </a:rPr>
              <a:t>, locate the </a:t>
            </a:r>
            <a:r>
              <a:rPr lang="en-US" sz="1000" b="1" dirty="0">
                <a:solidFill>
                  <a:prstClr val="black"/>
                </a:solidFill>
                <a:latin typeface="Arial"/>
                <a:ea typeface="Times New Roman"/>
                <a:cs typeface="Times New Roman"/>
              </a:rPr>
              <a:t>ItemsControl.ItemTemplate</a:t>
            </a:r>
            <a:r>
              <a:rPr lang="en-US" sz="1000" dirty="0">
                <a:solidFill>
                  <a:srgbClr val="000000"/>
                </a:solidFill>
                <a:latin typeface="Arial"/>
                <a:ea typeface="Times New Roman"/>
                <a:cs typeface="Segoe UI"/>
              </a:rPr>
              <a:t> element and explain that the databinding of the </a:t>
            </a:r>
            <a:r>
              <a:rPr lang="en-US" sz="1000" b="1" dirty="0">
                <a:solidFill>
                  <a:prstClr val="black"/>
                </a:solidFill>
                <a:latin typeface="Arial"/>
                <a:ea typeface="Times New Roman"/>
                <a:cs typeface="Times New Roman"/>
              </a:rPr>
              <a:t>Button</a:t>
            </a:r>
            <a:r>
              <a:rPr lang="en-US" sz="1000" dirty="0">
                <a:solidFill>
                  <a:srgbClr val="000000"/>
                </a:solidFill>
                <a:latin typeface="Arial"/>
                <a:ea typeface="Times New Roman"/>
                <a:cs typeface="Segoe UI"/>
              </a:rPr>
              <a:t> elements displays the student names on the buttons on the view.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Close Visual Studio</a:t>
            </a:r>
            <a:r>
              <a:rPr lang="en-US" sz="1000" dirty="0" smtClean="0">
                <a:solidFill>
                  <a:srgbClr val="000000"/>
                </a:solidFill>
                <a:latin typeface="Arial"/>
                <a:ea typeface="Times New Roman"/>
                <a:cs typeface="Segoe UI"/>
              </a:rPr>
              <a:t>.</a:t>
            </a:r>
          </a:p>
          <a:p>
            <a:pPr lvl="0">
              <a:lnSpc>
                <a:spcPct val="115000"/>
              </a:lnSpc>
              <a:spcAft>
                <a:spcPts val="995"/>
              </a:spcAft>
            </a:pP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 </a:t>
            </a:r>
            <a:r>
              <a:rPr lang="en-US" sz="1000" dirty="0">
                <a:solidFill>
                  <a:prstClr val="black"/>
                </a:solidFill>
                <a:latin typeface="Arial"/>
                <a:ea typeface="Times New Roman"/>
                <a:cs typeface="Segoe UI"/>
              </a:rPr>
              <a:t>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619811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Exercise 1: Adding Navigation Logic to the Grades Prototype Application</a:t>
            </a:r>
          </a:p>
          <a:p>
            <a:pPr>
              <a:lnSpc>
                <a:spcPct val="115000"/>
              </a:lnSpc>
              <a:spcAft>
                <a:spcPts val="1000"/>
              </a:spcAft>
            </a:pPr>
            <a:r>
              <a:rPr lang="en-US" sz="1000" dirty="0">
                <a:latin typeface="Arial"/>
                <a:ea typeface="Calibri"/>
                <a:cs typeface="Segoe UI"/>
              </a:rPr>
              <a:t>In this exercise, you will add navigation logic to the </a:t>
            </a:r>
            <a:r>
              <a:rPr lang="en-US" sz="1000" b="1" dirty="0">
                <a:latin typeface="Arial"/>
                <a:ea typeface="Calibri"/>
                <a:cs typeface="Times New Roman"/>
              </a:rPr>
              <a:t>Grades</a:t>
            </a:r>
            <a:r>
              <a:rPr lang="en-US" sz="1000" dirty="0">
                <a:latin typeface="Arial"/>
                <a:ea typeface="Calibri"/>
                <a:cs typeface="Segoe UI"/>
              </a:rPr>
              <a:t> </a:t>
            </a:r>
            <a:r>
              <a:rPr lang="en-US" sz="1000" b="1" dirty="0">
                <a:latin typeface="Arial"/>
                <a:ea typeface="Calibri"/>
                <a:cs typeface="Times New Roman"/>
              </a:rPr>
              <a:t>Prototype</a:t>
            </a:r>
            <a:r>
              <a:rPr lang="en-US" sz="1000" dirty="0">
                <a:latin typeface="Arial"/>
                <a:ea typeface="Calibri"/>
                <a:cs typeface="Segoe UI"/>
              </a:rPr>
              <a:t>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examine the window and views in the application so that you are familiar with the existing structure of the application. You will define a public event handler named </a:t>
            </a:r>
            <a:r>
              <a:rPr lang="en-US" sz="1000" b="1" dirty="0">
                <a:latin typeface="Arial"/>
                <a:ea typeface="Calibri"/>
                <a:cs typeface="Times New Roman"/>
              </a:rPr>
              <a:t>LogonSuccess</a:t>
            </a:r>
            <a:r>
              <a:rPr lang="en-US" sz="1000" dirty="0">
                <a:latin typeface="Arial"/>
                <a:ea typeface="Calibri"/>
                <a:cs typeface="Segoe UI"/>
              </a:rPr>
              <a:t> that will be raised when a user successfully logs on to the application. You will add dummy code to the </a:t>
            </a:r>
            <a:r>
              <a:rPr lang="en-US" sz="1000" b="1" dirty="0">
                <a:latin typeface="Arial"/>
                <a:ea typeface="Calibri"/>
                <a:cs typeface="Times New Roman"/>
              </a:rPr>
              <a:t>Logon_Click</a:t>
            </a:r>
            <a:r>
              <a:rPr lang="en-US" sz="1000" dirty="0">
                <a:latin typeface="Arial"/>
                <a:ea typeface="Calibri"/>
                <a:cs typeface="Segoe UI"/>
              </a:rPr>
              <a:t> event handler to store the username and role of the logged on user and raise the </a:t>
            </a:r>
            <a:r>
              <a:rPr lang="en-US" sz="1000" b="1" dirty="0">
                <a:latin typeface="Arial"/>
                <a:ea typeface="Calibri"/>
                <a:cs typeface="Times New Roman"/>
              </a:rPr>
              <a:t>LogonSuccess</a:t>
            </a:r>
            <a:r>
              <a:rPr lang="en-US" sz="1000" dirty="0">
                <a:latin typeface="Arial"/>
                <a:ea typeface="Calibri"/>
                <a:cs typeface="Segoe UI"/>
              </a:rPr>
              <a:t> event. Then you will add markup to the </a:t>
            </a:r>
            <a:r>
              <a:rPr lang="en-US" sz="1000" b="1" dirty="0">
                <a:latin typeface="Arial"/>
                <a:ea typeface="Calibri"/>
                <a:cs typeface="Times New Roman"/>
              </a:rPr>
              <a:t>LogonPage</a:t>
            </a:r>
            <a:r>
              <a:rPr lang="en-US" sz="1000" dirty="0">
                <a:latin typeface="Arial"/>
                <a:ea typeface="Calibri"/>
                <a:cs typeface="Segoe UI"/>
              </a:rPr>
              <a:t> XAML code to connect the </a:t>
            </a:r>
            <a:r>
              <a:rPr lang="en-US" sz="1000" b="1" dirty="0">
                <a:latin typeface="Arial"/>
                <a:ea typeface="Calibri"/>
                <a:cs typeface="Times New Roman"/>
              </a:rPr>
              <a:t>Logon</a:t>
            </a:r>
            <a:r>
              <a:rPr lang="en-US" sz="1000" dirty="0">
                <a:latin typeface="Arial"/>
                <a:ea typeface="Calibri"/>
                <a:cs typeface="Segoe UI"/>
              </a:rPr>
              <a:t> button to the </a:t>
            </a:r>
            <a:r>
              <a:rPr lang="en-US" sz="1000" b="1" dirty="0">
                <a:latin typeface="Arial"/>
                <a:ea typeface="Calibri"/>
                <a:cs typeface="Times New Roman"/>
              </a:rPr>
              <a:t>Logon_Click</a:t>
            </a:r>
            <a:r>
              <a:rPr lang="en-US" sz="1000" dirty="0">
                <a:latin typeface="Arial"/>
                <a:ea typeface="Calibri"/>
                <a:cs typeface="Segoe UI"/>
              </a:rPr>
              <a:t> event handler. Next, you will add code to the </a:t>
            </a:r>
            <a:r>
              <a:rPr lang="en-US" sz="1000" b="1" dirty="0">
                <a:latin typeface="Arial"/>
                <a:ea typeface="Calibri"/>
                <a:cs typeface="Times New Roman"/>
              </a:rPr>
              <a:t>GotoLogon</a:t>
            </a:r>
            <a:r>
              <a:rPr lang="en-US" sz="1000" dirty="0">
                <a:latin typeface="Arial"/>
                <a:ea typeface="Calibri"/>
                <a:cs typeface="Segoe UI"/>
              </a:rPr>
              <a:t> method to display the logon view and to hide the other views. You will implement the </a:t>
            </a:r>
            <a:r>
              <a:rPr lang="en-US" sz="1000" b="1" dirty="0">
                <a:latin typeface="Arial"/>
                <a:ea typeface="Calibri"/>
                <a:cs typeface="Times New Roman"/>
              </a:rPr>
              <a:t>Logon_Success</a:t>
            </a:r>
            <a:r>
              <a:rPr lang="en-US" sz="1000" dirty="0">
                <a:latin typeface="Arial"/>
                <a:ea typeface="Calibri"/>
                <a:cs typeface="Segoe UI"/>
              </a:rPr>
              <a:t> method to handle a successful log on by displaying the logged on views, and then you will add markup to the </a:t>
            </a:r>
            <a:r>
              <a:rPr lang="en-US" sz="1000" b="1" dirty="0">
                <a:latin typeface="Arial"/>
                <a:ea typeface="Calibri"/>
                <a:cs typeface="Times New Roman"/>
              </a:rPr>
              <a:t>MainWindow</a:t>
            </a:r>
            <a:r>
              <a:rPr lang="en-US" sz="1000" dirty="0">
                <a:latin typeface="Arial"/>
                <a:ea typeface="Calibri"/>
                <a:cs typeface="Segoe UI"/>
              </a:rPr>
              <a:t> XAML code to connect the </a:t>
            </a:r>
            <a:r>
              <a:rPr lang="en-US" sz="1000" b="1" dirty="0">
                <a:latin typeface="Arial"/>
                <a:ea typeface="Calibri"/>
                <a:cs typeface="Times New Roman"/>
              </a:rPr>
              <a:t>LogonSuccess</a:t>
            </a:r>
            <a:r>
              <a:rPr lang="en-US" sz="1000" dirty="0">
                <a:latin typeface="Arial"/>
                <a:ea typeface="Calibri"/>
                <a:cs typeface="Segoe UI"/>
              </a:rPr>
              <a:t> event to the </a:t>
            </a:r>
            <a:r>
              <a:rPr lang="en-US" sz="1000" b="1" dirty="0">
                <a:latin typeface="Arial"/>
                <a:ea typeface="Calibri"/>
                <a:cs typeface="Times New Roman"/>
              </a:rPr>
              <a:t>Logon_Success</a:t>
            </a:r>
            <a:r>
              <a:rPr lang="en-US" sz="1000" dirty="0">
                <a:latin typeface="Arial"/>
                <a:ea typeface="Calibri"/>
                <a:cs typeface="Segoe UI"/>
              </a:rPr>
              <a:t> method. You will add code to the </a:t>
            </a:r>
            <a:r>
              <a:rPr lang="en-US" sz="1000" b="1" dirty="0">
                <a:latin typeface="Arial"/>
                <a:ea typeface="Calibri"/>
                <a:cs typeface="Times New Roman"/>
              </a:rPr>
              <a:t>MainWindow</a:t>
            </a:r>
            <a:r>
              <a:rPr lang="en-US" sz="1000" dirty="0">
                <a:latin typeface="Arial"/>
                <a:ea typeface="Calibri"/>
                <a:cs typeface="Segoe UI"/>
              </a:rPr>
              <a:t> to determine whether the user is a teacher or a student, display their name in the application, and display either the </a:t>
            </a:r>
            <a:r>
              <a:rPr lang="en-US" sz="1000" b="1" dirty="0">
                <a:latin typeface="Arial"/>
                <a:ea typeface="Calibri"/>
                <a:cs typeface="Times New Roman"/>
              </a:rPr>
              <a:t>StudentsPage</a:t>
            </a:r>
            <a:r>
              <a:rPr lang="en-US" sz="1000" dirty="0">
                <a:latin typeface="Arial"/>
                <a:ea typeface="Calibri"/>
                <a:cs typeface="Segoe UI"/>
              </a:rPr>
              <a:t> view for teachers or the </a:t>
            </a:r>
            <a:r>
              <a:rPr lang="en-US" sz="1000" b="1" dirty="0">
                <a:latin typeface="Arial"/>
                <a:ea typeface="Calibri"/>
                <a:cs typeface="Times New Roman"/>
              </a:rPr>
              <a:t>StudentProfile</a:t>
            </a:r>
            <a:r>
              <a:rPr lang="en-US" sz="1000" dirty="0">
                <a:latin typeface="Arial"/>
                <a:ea typeface="Calibri"/>
                <a:cs typeface="Segoe UI"/>
              </a:rPr>
              <a:t> view for students. You will then add code to the </a:t>
            </a:r>
            <a:r>
              <a:rPr lang="en-US" sz="1000" b="1" dirty="0">
                <a:latin typeface="Arial"/>
                <a:ea typeface="Calibri"/>
                <a:cs typeface="Times New Roman"/>
              </a:rPr>
              <a:t>StudentsPage</a:t>
            </a:r>
            <a:r>
              <a:rPr lang="en-US" sz="1000" dirty="0">
                <a:latin typeface="Arial"/>
                <a:ea typeface="Calibri"/>
                <a:cs typeface="Segoe UI"/>
              </a:rPr>
              <a:t> view that catches a student name being clicked and raises the </a:t>
            </a:r>
            <a:r>
              <a:rPr lang="en-US" sz="1000" b="1" dirty="0">
                <a:latin typeface="Arial"/>
                <a:ea typeface="Calibri"/>
                <a:cs typeface="Times New Roman"/>
              </a:rPr>
              <a:t>StudentSelected</a:t>
            </a:r>
            <a:r>
              <a:rPr lang="en-US" sz="1000" dirty="0">
                <a:latin typeface="Arial"/>
                <a:ea typeface="Calibri"/>
                <a:cs typeface="Segoe UI"/>
              </a:rPr>
              <a:t> event for that student and displays their student profile. Finally, you will run the application and verify that the appropriate views are displayed for students and teachers upon a successful log 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Creating Data Types to Store User and Grade Information</a:t>
            </a:r>
            <a:r>
              <a:rPr lang="en-US" sz="1000" dirty="0">
                <a:latin typeface="Arial"/>
                <a:ea typeface="Calibri"/>
                <a:cs typeface="Segoe UI"/>
              </a:rPr>
              <a:t>In this exercise, you will define basic structs that will hold the teacher, student, and grade information for the application. You will then examine the dummy data source that the application uses to populate the collections in this exercise.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3: Displaying User and Grade Information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first define a public event handler named </a:t>
            </a:r>
            <a:r>
              <a:rPr lang="en-US" sz="1000" b="1" dirty="0">
                <a:latin typeface="Arial"/>
                <a:ea typeface="Calibri"/>
                <a:cs typeface="Times New Roman"/>
              </a:rPr>
              <a:t>LogonFailed</a:t>
            </a:r>
            <a:r>
              <a:rPr lang="en-US" sz="1000" dirty="0">
                <a:latin typeface="Arial"/>
                <a:ea typeface="Calibri"/>
                <a:cs typeface="Segoe UI"/>
              </a:rPr>
              <a:t> that will be raised when a user fails to log on successfully. You will add code to the </a:t>
            </a:r>
            <a:r>
              <a:rPr lang="en-US" sz="1000" b="1" dirty="0">
                <a:latin typeface="Arial"/>
                <a:ea typeface="Calibri"/>
                <a:cs typeface="Times New Roman"/>
              </a:rPr>
              <a:t>Logon_Click</a:t>
            </a:r>
            <a:r>
              <a:rPr lang="en-US" sz="1000" dirty="0">
                <a:latin typeface="Arial"/>
                <a:ea typeface="Calibri"/>
                <a:cs typeface="Segoe UI"/>
              </a:rPr>
              <a:t> event handler to validate the username and password entered by the user against the Users collection in the </a:t>
            </a:r>
            <a:r>
              <a:rPr lang="en-US" sz="1000" b="1" dirty="0">
                <a:latin typeface="Arial"/>
                <a:ea typeface="Calibri"/>
                <a:cs typeface="Times New Roman"/>
              </a:rPr>
              <a:t>MainWindow</a:t>
            </a:r>
            <a:r>
              <a:rPr lang="en-US" sz="1000" dirty="0">
                <a:latin typeface="Arial"/>
                <a:ea typeface="Calibri"/>
                <a:cs typeface="Segoe UI"/>
              </a:rPr>
              <a:t> window. If the user is a teacher or a student, you will store their details in the global context and then raise the </a:t>
            </a:r>
            <a:r>
              <a:rPr lang="en-US" sz="1000" b="1" dirty="0">
                <a:latin typeface="Arial"/>
                <a:ea typeface="Calibri"/>
                <a:cs typeface="Times New Roman"/>
              </a:rPr>
              <a:t>LogonSuccess</a:t>
            </a:r>
            <a:r>
              <a:rPr lang="en-US" sz="1000" dirty="0">
                <a:latin typeface="Arial"/>
                <a:ea typeface="Calibri"/>
                <a:cs typeface="Segoe UI"/>
              </a:rPr>
              <a:t> event, but if the user is not validated, you will raise the </a:t>
            </a:r>
            <a:r>
              <a:rPr lang="en-US" sz="1000" b="1" dirty="0">
                <a:latin typeface="Arial"/>
                <a:ea typeface="Calibri"/>
                <a:cs typeface="Times New Roman"/>
              </a:rPr>
              <a:t>LogonFailed</a:t>
            </a:r>
            <a:r>
              <a:rPr lang="en-US" sz="1000" dirty="0">
                <a:latin typeface="Arial"/>
                <a:ea typeface="Calibri"/>
                <a:cs typeface="Segoe UI"/>
              </a:rPr>
              <a:t> event. You will handle log on failure in the </a:t>
            </a:r>
            <a:r>
              <a:rPr lang="en-US" sz="1000" b="1" dirty="0">
                <a:latin typeface="Arial"/>
                <a:ea typeface="Calibri"/>
                <a:cs typeface="Times New Roman"/>
              </a:rPr>
              <a:t>Logon_Failed</a:t>
            </a:r>
            <a:r>
              <a:rPr lang="en-US" sz="1000" dirty="0">
                <a:latin typeface="Arial"/>
                <a:ea typeface="Calibri"/>
                <a:cs typeface="Segoe UI"/>
              </a:rPr>
              <a:t> method to display a message to the user and then you will </a:t>
            </a:r>
            <a:r>
              <a:rPr lang="en-US" sz="1000" dirty="0" smtClean="0">
                <a:latin typeface="Arial"/>
                <a:ea typeface="Calibri"/>
                <a:cs typeface="Segoe UI"/>
              </a:rPr>
              <a:t>add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096520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solidFill>
                  <a:prstClr val="black"/>
                </a:solidFill>
                <a:latin typeface="Arial"/>
                <a:ea typeface="Calibri"/>
                <a:cs typeface="Segoe UI"/>
              </a:rPr>
              <a:t>markup to the </a:t>
            </a:r>
            <a:r>
              <a:rPr lang="en-US" sz="1000" b="1" dirty="0">
                <a:solidFill>
                  <a:prstClr val="black"/>
                </a:solidFill>
                <a:latin typeface="Arial"/>
                <a:ea typeface="Calibri"/>
                <a:cs typeface="Times New Roman"/>
              </a:rPr>
              <a:t>MainWindow</a:t>
            </a:r>
            <a:r>
              <a:rPr lang="en-US" sz="1000" dirty="0">
                <a:solidFill>
                  <a:prstClr val="black"/>
                </a:solidFill>
                <a:latin typeface="Arial"/>
                <a:ea typeface="Calibri"/>
                <a:cs typeface="Segoe UI"/>
              </a:rPr>
              <a:t> XAML code to connect the </a:t>
            </a:r>
            <a:r>
              <a:rPr lang="en-US" sz="1000" b="1" dirty="0">
                <a:solidFill>
                  <a:prstClr val="black"/>
                </a:solidFill>
                <a:latin typeface="Arial"/>
                <a:ea typeface="Calibri"/>
                <a:cs typeface="Times New Roman"/>
              </a:rPr>
              <a:t>LogonFailed</a:t>
            </a:r>
            <a:r>
              <a:rPr lang="en-US" sz="1000" dirty="0">
                <a:solidFill>
                  <a:prstClr val="black"/>
                </a:solidFill>
                <a:latin typeface="Arial"/>
                <a:ea typeface="Calibri"/>
                <a:cs typeface="Segoe UI"/>
              </a:rPr>
              <a:t> event to the </a:t>
            </a:r>
            <a:r>
              <a:rPr lang="en-US" sz="1000" b="1" dirty="0">
                <a:solidFill>
                  <a:prstClr val="black"/>
                </a:solidFill>
                <a:latin typeface="Arial"/>
                <a:ea typeface="Calibri"/>
                <a:cs typeface="Times New Roman"/>
              </a:rPr>
              <a:t>Logon_Failed</a:t>
            </a:r>
            <a:r>
              <a:rPr lang="en-US" sz="1000" dirty="0">
                <a:solidFill>
                  <a:prstClr val="black"/>
                </a:solidFill>
                <a:latin typeface="Arial"/>
                <a:ea typeface="Calibri"/>
                <a:cs typeface="Segoe UI"/>
              </a:rPr>
              <a:t> method. You will add code to the </a:t>
            </a:r>
            <a:r>
              <a:rPr lang="en-US" sz="1000" b="1" dirty="0">
                <a:solidFill>
                  <a:prstClr val="black"/>
                </a:solidFill>
                <a:latin typeface="Arial"/>
                <a:ea typeface="Calibri"/>
                <a:cs typeface="Times New Roman"/>
              </a:rPr>
              <a:t>StudentsPage</a:t>
            </a:r>
            <a:r>
              <a:rPr lang="en-US" sz="1000" dirty="0">
                <a:solidFill>
                  <a:prstClr val="black"/>
                </a:solidFill>
                <a:latin typeface="Arial"/>
                <a:ea typeface="Calibri"/>
                <a:cs typeface="Segoe UI"/>
              </a:rPr>
              <a:t> view to display students for the current teacher, and to display the details for a student when the user clicks their name. You will then use data binding to display the details and grades for the current student in the </a:t>
            </a:r>
            <a:r>
              <a:rPr lang="en-US" sz="1000" b="1" dirty="0">
                <a:solidFill>
                  <a:prstClr val="black"/>
                </a:solidFill>
                <a:latin typeface="Arial"/>
                <a:ea typeface="Calibri"/>
                <a:cs typeface="Times New Roman"/>
              </a:rPr>
              <a:t>StudentProfile</a:t>
            </a:r>
            <a:r>
              <a:rPr lang="en-US" sz="1000" dirty="0">
                <a:solidFill>
                  <a:prstClr val="black"/>
                </a:solidFill>
                <a:latin typeface="Arial"/>
                <a:ea typeface="Calibri"/>
                <a:cs typeface="Segoe UI"/>
              </a:rPr>
              <a:t> view, and to display only the </a:t>
            </a:r>
            <a:r>
              <a:rPr lang="en-US" sz="1000" b="1" dirty="0">
                <a:solidFill>
                  <a:prstClr val="black"/>
                </a:solidFill>
                <a:latin typeface="Arial"/>
                <a:ea typeface="Calibri"/>
                <a:cs typeface="Times New Roman"/>
              </a:rPr>
              <a:t>Back</a:t>
            </a:r>
            <a:r>
              <a:rPr lang="en-US" sz="1000" dirty="0">
                <a:solidFill>
                  <a:prstClr val="black"/>
                </a:solidFill>
                <a:latin typeface="Arial"/>
                <a:ea typeface="Calibri"/>
                <a:cs typeface="Segoe UI"/>
              </a:rPr>
              <a:t> button if the user is a teacher. Finally, you will run the application and verify that only valid users can log on and that valid users can see only data appropriate to their role.</a:t>
            </a:r>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4166401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177795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string property named </a:t>
            </a:r>
            <a:r>
              <a:rPr lang="en-US" sz="1000" b="1" dirty="0">
                <a:latin typeface="Arial"/>
                <a:ea typeface="Calibri"/>
                <a:cs typeface="Times New Roman"/>
              </a:rPr>
              <a:t>CountryOfOrigin</a:t>
            </a:r>
            <a:r>
              <a:rPr lang="en-US" sz="1000" dirty="0">
                <a:latin typeface="Arial"/>
                <a:ea typeface="Calibri"/>
                <a:cs typeface="Segoe UI"/>
              </a:rPr>
              <a:t>. You want to be able to read the property value from any code, but you should only be able to write to the property from within the containing struct. How should you declare the property?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public string CountryOfOrigin { get; set; }</a:t>
            </a:r>
          </a:p>
          <a:p>
            <a:pPr>
              <a:lnSpc>
                <a:spcPct val="115000"/>
              </a:lnSpc>
              <a:spcAft>
                <a:spcPts val="1000"/>
              </a:spcAft>
            </a:pPr>
            <a:r>
              <a:rPr lang="en-US" sz="1000" dirty="0">
                <a:latin typeface="Arial"/>
                <a:ea typeface="Calibri"/>
                <a:cs typeface="Times New Roman"/>
              </a:rPr>
              <a:t>(   )Option 2: public string CountryOfOrigin { get; }</a:t>
            </a:r>
          </a:p>
          <a:p>
            <a:pPr>
              <a:lnSpc>
                <a:spcPct val="115000"/>
              </a:lnSpc>
              <a:spcAft>
                <a:spcPts val="1000"/>
              </a:spcAft>
            </a:pPr>
            <a:r>
              <a:rPr lang="en-US" sz="1000" dirty="0">
                <a:latin typeface="Arial"/>
                <a:ea typeface="Calibri"/>
                <a:cs typeface="Times New Roman"/>
              </a:rPr>
              <a:t>(   )Option 3: public string CountryOfOrigin { set; }</a:t>
            </a:r>
          </a:p>
          <a:p>
            <a:pPr>
              <a:lnSpc>
                <a:spcPct val="115000"/>
              </a:lnSpc>
              <a:spcAft>
                <a:spcPts val="1000"/>
              </a:spcAft>
            </a:pPr>
            <a:r>
              <a:rPr lang="en-US" sz="1000" dirty="0">
                <a:latin typeface="Arial"/>
                <a:ea typeface="Calibri"/>
                <a:cs typeface="Times New Roman"/>
              </a:rPr>
              <a:t>(   )Option 4: public string CountryOfOrigin { get; private set; }</a:t>
            </a:r>
          </a:p>
          <a:p>
            <a:pPr>
              <a:lnSpc>
                <a:spcPct val="115000"/>
              </a:lnSpc>
              <a:spcAft>
                <a:spcPts val="1000"/>
              </a:spcAft>
            </a:pPr>
            <a:r>
              <a:rPr lang="en-US" sz="1000" dirty="0">
                <a:latin typeface="Arial"/>
                <a:ea typeface="Calibri"/>
                <a:cs typeface="Times New Roman"/>
              </a:rPr>
              <a:t>(   )Option 5: private string CountryOfOrigin { get; set;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public string CountryOfOrigin { get; private set;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collection to store coffee recipes. You must be able to retrieve each coffee recipe by providing the name of the coffee. Both the name of the coffee and the coffee recipe will be stored as strings. You also need to be able to retrieve coffee recipes by providing an integer index. Which collection class should you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ArrayList</a:t>
            </a:r>
          </a:p>
          <a:p>
            <a:pPr>
              <a:lnSpc>
                <a:spcPct val="115000"/>
              </a:lnSpc>
              <a:spcAft>
                <a:spcPts val="1000"/>
              </a:spcAft>
            </a:pPr>
            <a:r>
              <a:rPr lang="en-US" sz="1000" dirty="0">
                <a:latin typeface="Arial"/>
                <a:ea typeface="Calibri"/>
                <a:cs typeface="Times New Roman"/>
              </a:rPr>
              <a:t>(   )Option 2: Hashtable</a:t>
            </a:r>
          </a:p>
          <a:p>
            <a:pPr>
              <a:lnSpc>
                <a:spcPct val="115000"/>
              </a:lnSpc>
              <a:spcAft>
                <a:spcPts val="1000"/>
              </a:spcAft>
            </a:pPr>
            <a:r>
              <a:rPr lang="en-US" sz="1000" dirty="0">
                <a:latin typeface="Arial"/>
                <a:ea typeface="Calibri"/>
                <a:cs typeface="Times New Roman"/>
              </a:rPr>
              <a:t>(   )Option 3: SortedList</a:t>
            </a:r>
          </a:p>
          <a:p>
            <a:pPr>
              <a:lnSpc>
                <a:spcPct val="115000"/>
              </a:lnSpc>
              <a:spcAft>
                <a:spcPts val="1000"/>
              </a:spcAft>
            </a:pPr>
            <a:r>
              <a:rPr lang="en-US" sz="1000" dirty="0">
                <a:latin typeface="Arial"/>
                <a:ea typeface="Calibri"/>
                <a:cs typeface="Times New Roman"/>
              </a:rPr>
              <a:t>(   )Option 4: NameValueCollection</a:t>
            </a:r>
          </a:p>
          <a:p>
            <a:pPr>
              <a:lnSpc>
                <a:spcPct val="115000"/>
              </a:lnSpc>
              <a:spcAft>
                <a:spcPts val="1000"/>
              </a:spcAft>
            </a:pPr>
            <a:r>
              <a:rPr lang="en-US" sz="1000" dirty="0">
                <a:latin typeface="Arial"/>
                <a:ea typeface="Calibri"/>
                <a:cs typeface="Times New Roman"/>
              </a:rPr>
              <a:t>(   )Option 5: StringDictionary</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28760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383603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4: NameValueCollection</a:t>
            </a:r>
          </a:p>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You are creating a method to handle an event named </a:t>
            </a:r>
            <a:r>
              <a:rPr lang="en-US" sz="1000" b="1" dirty="0">
                <a:solidFill>
                  <a:prstClr val="black"/>
                </a:solidFill>
                <a:latin typeface="Arial"/>
                <a:ea typeface="Calibri"/>
                <a:cs typeface="Times New Roman"/>
              </a:rPr>
              <a:t>OutOfBeans</a:t>
            </a:r>
            <a:r>
              <a:rPr lang="en-US" sz="1000" dirty="0">
                <a:solidFill>
                  <a:prstClr val="black"/>
                </a:solidFill>
                <a:latin typeface="Arial"/>
                <a:ea typeface="Calibri"/>
                <a:cs typeface="Segoe UI"/>
              </a:rPr>
              <a:t>. The delegate for the event is as follows:</a:t>
            </a:r>
            <a:endParaRPr lang="en-US" sz="1000" dirty="0">
              <a:solidFill>
                <a:prstClr val="black"/>
              </a:solidFill>
              <a:latin typeface="Arial"/>
              <a:ea typeface="Calibri"/>
              <a:cs typeface="Times New Roman"/>
            </a:endParaRPr>
          </a:p>
          <a:p>
            <a:pPr marL="100330" marR="100330" lvl="0">
              <a:lnSpc>
                <a:spcPts val="1000"/>
              </a:lnSpc>
              <a:spcAft>
                <a:spcPts val="600"/>
              </a:spcAft>
            </a:pPr>
            <a:r>
              <a:rPr lang="en-US" sz="1000" dirty="0">
                <a:solidFill>
                  <a:prstClr val="black"/>
                </a:solidFill>
                <a:latin typeface="Arial"/>
                <a:ea typeface="Times New Roman"/>
                <a:cs typeface="Times New Roman"/>
              </a:rPr>
              <a:t>public delegate void OutOfBeansHandler(Coffee coffee, EventArgs args);</a:t>
            </a:r>
          </a:p>
          <a:p>
            <a:pPr lvl="0">
              <a:lnSpc>
                <a:spcPct val="115000"/>
              </a:lnSpc>
              <a:spcAft>
                <a:spcPts val="1000"/>
              </a:spcAft>
            </a:pPr>
            <a:r>
              <a:rPr lang="en-US" sz="1000" dirty="0">
                <a:solidFill>
                  <a:prstClr val="black"/>
                </a:solidFill>
                <a:latin typeface="Arial"/>
                <a:ea typeface="Calibri"/>
                <a:cs typeface="Segoe UI"/>
              </a:rPr>
              <a:t>Which of the following methods should you use to subscribe to the event?</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1: public void HandleOutOfBeans(delegate OutOfBeansHandler)</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)Option 2: public void HandleOutOfBeans(Coffee c, EventArgs e)</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)Option 3: public Coffee HandleOutOfBeans(EventArgs e)</a:t>
            </a:r>
          </a:p>
          <a:p>
            <a:pPr lvl="0">
              <a:lnSpc>
                <a:spcPct val="115000"/>
              </a:lnSpc>
              <a:spcAft>
                <a:spcPts val="1000"/>
              </a:spcAft>
            </a:pPr>
            <a:r>
              <a:rPr lang="en-US" sz="1000" dirty="0">
                <a:solidFill>
                  <a:prstClr val="black"/>
                </a:solidFill>
                <a:latin typeface="Arial"/>
                <a:ea typeface="Calibri"/>
                <a:cs typeface="Times New Roman"/>
              </a:rPr>
              <a:t>(   )Option 4: public Coffee HandleOutOfBeans(Coffee coffee, EventArgs args)</a:t>
            </a:r>
          </a:p>
          <a:p>
            <a:pPr lvl="0">
              <a:lnSpc>
                <a:spcPct val="115000"/>
              </a:lnSpc>
              <a:spcAft>
                <a:spcPts val="1000"/>
              </a:spcAft>
            </a:pPr>
            <a:r>
              <a:rPr lang="en-US" sz="1000" dirty="0">
                <a:solidFill>
                  <a:prstClr val="black"/>
                </a:solidFill>
                <a:latin typeface="Arial"/>
                <a:ea typeface="Calibri"/>
                <a:cs typeface="Times New Roman"/>
              </a:rPr>
              <a:t>(   )Option 5: public void HandleOutOfBeans(Coffee c, EventArgs e)</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5: public void HandleOutOfBeans(Coffee c, EventArgs e)</a:t>
            </a:r>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30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733855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in most cases you work with enum names rather than values. Using enum names makes your code more readable, and Visual Studio forces you to pick a valid name. If you provide an invalid value, you will not see an error until you run your code. Values are more useful when you want to perform bitwise or arithmetic logic on enum members (this is covered by the Additional Reading link).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043467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next module covers classes, and that students will learn more about the differences between structs and classes at that point (that is, reference types vs. value types). For the time being, it is sufficient to say that structs are usually the best choice for representing simple items.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762080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Start with a conceptual overview of constructors before you jump into the slide content. In the first code example, point out that the use of the </a:t>
            </a:r>
            <a:r>
              <a:rPr lang="en-US" sz="1000" b="1" dirty="0">
                <a:latin typeface="Arial"/>
                <a:ea typeface="Calibri"/>
                <a:cs typeface="Times New Roman"/>
              </a:rPr>
              <a:t>this</a:t>
            </a:r>
            <a:r>
              <a:rPr lang="en-US" sz="1000" dirty="0">
                <a:latin typeface="Arial"/>
                <a:ea typeface="Calibri"/>
                <a:cs typeface="Segoe UI"/>
              </a:rPr>
              <a:t> keyword is purely to enhance readability. In other words, </a:t>
            </a:r>
            <a:r>
              <a:rPr lang="en-US" sz="1000" b="1" dirty="0">
                <a:latin typeface="Arial"/>
                <a:ea typeface="Calibri"/>
                <a:cs typeface="Times New Roman"/>
              </a:rPr>
              <a:t>this.Strength = strength</a:t>
            </a:r>
            <a:r>
              <a:rPr lang="en-US" sz="1000" dirty="0">
                <a:latin typeface="Arial"/>
                <a:ea typeface="Calibri"/>
                <a:cs typeface="Segoe UI"/>
              </a:rPr>
              <a:t> is functionally equivalent to </a:t>
            </a:r>
            <a:r>
              <a:rPr lang="en-US" sz="1000" b="1" dirty="0">
                <a:latin typeface="Arial"/>
                <a:ea typeface="Calibri"/>
                <a:cs typeface="Times New Roman"/>
              </a:rPr>
              <a:t>Strength = strength</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499746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For technical accuracy, this topic and the topics that follow make reference to classes as well as structs. If necessary, explain that classes are described in the next module, together with the differences between classes and structs.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8925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just like properties, you can add access modifiers to indexer accessors to provide more control over access to an indexer.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812853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Windows 8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Times New Roman"/>
              </a:rPr>
              <a:t> to display the list of users.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point to </a:t>
            </a:r>
            <a:r>
              <a:rPr lang="en-US" sz="1000" b="1" dirty="0" smtClean="0">
                <a:effectLst/>
                <a:latin typeface="Arial"/>
                <a:ea typeface="Times New Roman"/>
                <a:cs typeface="Times New Roman"/>
              </a:rPr>
              <a:t>New</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Project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New Project</a:t>
            </a:r>
            <a:r>
              <a:rPr lang="en-US" sz="1000" dirty="0" smtClean="0">
                <a:effectLst/>
                <a:latin typeface="Arial"/>
                <a:ea typeface="Times New Roman"/>
                <a:cs typeface="Times New Roman"/>
              </a:rPr>
              <a:t> dialog box, in the </a:t>
            </a:r>
            <a:r>
              <a:rPr lang="en-US" sz="1000" b="1" dirty="0" smtClean="0">
                <a:effectLst/>
                <a:latin typeface="Arial"/>
                <a:ea typeface="Times New Roman"/>
                <a:cs typeface="Times New Roman"/>
              </a:rPr>
              <a:t>Templates</a:t>
            </a:r>
            <a:r>
              <a:rPr lang="en-US" sz="1000" dirty="0" smtClean="0">
                <a:effectLst/>
                <a:latin typeface="Arial"/>
                <a:ea typeface="Times New Roman"/>
                <a:cs typeface="Times New Roman"/>
              </a:rPr>
              <a:t> list, click </a:t>
            </a:r>
            <a:r>
              <a:rPr lang="en-US" sz="1000" b="1" dirty="0" smtClean="0">
                <a:effectLst/>
                <a:latin typeface="Arial"/>
                <a:ea typeface="Times New Roman"/>
                <a:cs typeface="Times New Roman"/>
              </a:rPr>
              <a:t>Visual C#</a:t>
            </a:r>
            <a:r>
              <a:rPr lang="en-US" sz="1000" dirty="0" smtClean="0">
                <a:effectLst/>
                <a:latin typeface="Arial"/>
                <a:ea typeface="Times New Roman"/>
                <a:cs typeface="Times New Roman"/>
              </a:rPr>
              <a:t>, and then in the </a:t>
            </a:r>
            <a:r>
              <a:rPr lang="en-US" sz="1000" b="1" dirty="0" smtClean="0">
                <a:effectLst/>
                <a:latin typeface="Arial"/>
                <a:ea typeface="Times New Roman"/>
                <a:cs typeface="Times New Roman"/>
              </a:rPr>
              <a:t>Project Type</a:t>
            </a:r>
            <a:r>
              <a:rPr lang="en-US" sz="1000" dirty="0" smtClean="0">
                <a:effectLst/>
                <a:latin typeface="Arial"/>
                <a:ea typeface="Times New Roman"/>
                <a:cs typeface="Times New Roman"/>
              </a:rPr>
              <a:t> list, click </a:t>
            </a:r>
            <a:r>
              <a:rPr lang="en-US" sz="1000" b="1" dirty="0" smtClean="0">
                <a:effectLst/>
                <a:latin typeface="Arial"/>
                <a:ea typeface="Times New Roman"/>
                <a:cs typeface="Times New Roman"/>
              </a:rPr>
              <a:t>Console Application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UsingStructs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Location</a:t>
            </a:r>
            <a:r>
              <a:rPr lang="en-US" sz="1000" dirty="0" smtClean="0">
                <a:effectLst/>
                <a:latin typeface="Arial"/>
                <a:ea typeface="Times New Roman"/>
                <a:cs typeface="Times New Roman"/>
              </a:rPr>
              <a:t> box, set the location to </a:t>
            </a:r>
            <a:r>
              <a:rPr lang="en-US" sz="1000" b="1" dirty="0" smtClean="0">
                <a:effectLst/>
                <a:latin typeface="Arial"/>
                <a:ea typeface="Times New Roman"/>
                <a:cs typeface="Times New Roman"/>
              </a:rPr>
              <a:t>E:\Mod03\Democode</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UsingStructs</a:t>
            </a:r>
            <a:r>
              <a:rPr lang="en-US" sz="1000" dirty="0" smtClean="0">
                <a:effectLst/>
                <a:latin typeface="Arial"/>
                <a:ea typeface="Times New Roman"/>
                <a:cs typeface="Times New Roman"/>
              </a:rPr>
              <a:t> namespace, add the following code:</a:t>
            </a:r>
          </a:p>
          <a:p>
            <a:pPr marL="100330" marR="100330">
              <a:lnSpc>
                <a:spcPct val="115000"/>
              </a:lnSpc>
              <a:spcAft>
                <a:spcPts val="995"/>
              </a:spcAft>
            </a:pPr>
            <a:r>
              <a:rPr lang="en-US" sz="1000" dirty="0" smtClean="0">
                <a:effectLst/>
                <a:latin typeface="Arial"/>
                <a:ea typeface="Times New Roman"/>
                <a:cs typeface="Times New Roman"/>
              </a:rPr>
              <a:t>struct Coffee</a:t>
            </a:r>
          </a:p>
          <a:p>
            <a:pPr marL="100330" marR="100330">
              <a:lnSpc>
                <a:spcPct val="115000"/>
              </a:lnSpc>
              <a:spcAft>
                <a:spcPts val="995"/>
              </a:spcAft>
            </a:pPr>
            <a:r>
              <a:rPr lang="en-US" sz="1000" dirty="0" smtClean="0">
                <a:effectLst/>
                <a:latin typeface="Arial"/>
                <a:ea typeface="Times New Roman"/>
                <a:cs typeface="Times New Roman"/>
              </a:rPr>
              <a:t>{</a:t>
            </a:r>
          </a:p>
          <a:p>
            <a:pPr marL="100330" marR="100330">
              <a:lnSpc>
                <a:spcPct val="115000"/>
              </a:lnSpc>
              <a:spcAft>
                <a:spcPts val="995"/>
              </a:spcAft>
            </a:pPr>
            <a:r>
              <a:rPr lang="en-US" sz="1000" dirty="0" smtClean="0">
                <a:effectLst/>
                <a:latin typeface="Arial"/>
                <a:ea typeface="Times New Roman"/>
                <a:cs typeface="Times New Roman"/>
              </a:rPr>
              <a:t>   public string Name { get; set; }</a:t>
            </a:r>
          </a:p>
          <a:p>
            <a:pPr marL="100330" marR="100330">
              <a:lnSpc>
                <a:spcPct val="115000"/>
              </a:lnSpc>
              <a:spcAft>
                <a:spcPts val="995"/>
              </a:spcAft>
            </a:pPr>
            <a:r>
              <a:rPr lang="en-US" sz="1000" dirty="0" smtClean="0">
                <a:effectLst/>
                <a:latin typeface="Arial"/>
                <a:ea typeface="Times New Roman"/>
                <a:cs typeface="Times New Roman"/>
              </a:rPr>
              <a:t>   public string Bean { get; set; }</a:t>
            </a:r>
          </a:p>
          <a:p>
            <a:pPr marL="100330" marR="100330">
              <a:lnSpc>
                <a:spcPct val="115000"/>
              </a:lnSpc>
              <a:spcAft>
                <a:spcPts val="995"/>
              </a:spcAft>
            </a:pPr>
            <a:r>
              <a:rPr lang="en-US" sz="1000" dirty="0" smtClean="0">
                <a:effectLst/>
                <a:latin typeface="Arial"/>
                <a:ea typeface="Times New Roman"/>
                <a:cs typeface="Times New Roman"/>
              </a:rPr>
              <a:t>   public string CountryOfOrigin { get; set; }</a:t>
            </a:r>
          </a:p>
          <a:p>
            <a:pPr marL="100330" marR="100330">
              <a:lnSpc>
                <a:spcPct val="115000"/>
              </a:lnSpc>
              <a:spcAft>
                <a:spcPts val="995"/>
              </a:spcAft>
            </a:pPr>
            <a:r>
              <a:rPr lang="en-US" sz="1000" dirty="0" smtClean="0">
                <a:effectLst/>
                <a:latin typeface="Arial"/>
                <a:ea typeface="Times New Roman"/>
                <a:cs typeface="Times New Roman"/>
              </a:rPr>
              <a:t>   public int Strength { get; set; } </a:t>
            </a:r>
          </a:p>
          <a:p>
            <a:pPr marL="100330" marR="100330">
              <a:lnSpc>
                <a:spcPct val="115000"/>
              </a:lnSpc>
              <a:spcAft>
                <a:spcPts val="995"/>
              </a:spcAft>
            </a:pP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11"/>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Program</a:t>
            </a:r>
            <a:r>
              <a:rPr lang="en-US" sz="1000" dirty="0" smtClean="0">
                <a:effectLst/>
                <a:latin typeface="Arial"/>
                <a:ea typeface="Times New Roman"/>
                <a:cs typeface="Times New Roman"/>
              </a:rPr>
              <a:t> class, in the </a:t>
            </a:r>
            <a:r>
              <a:rPr lang="en-US" sz="1000" b="1" dirty="0" smtClean="0">
                <a:effectLst/>
                <a:latin typeface="Arial"/>
                <a:ea typeface="Times New Roman"/>
                <a:cs typeface="Times New Roman"/>
              </a:rPr>
              <a:t>Main</a:t>
            </a:r>
            <a:r>
              <a:rPr lang="en-US" sz="1000" dirty="0" smtClean="0">
                <a:effectLst/>
                <a:latin typeface="Arial"/>
                <a:ea typeface="Times New Roman"/>
                <a:cs typeface="Times New Roman"/>
              </a:rPr>
              <a:t> method, add the following code:</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586272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395564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377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509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612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965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9565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964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355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705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81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700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7317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29532873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3</a:t>
            </a:r>
            <a:endParaRPr lang="en-US" sz="2600" dirty="0"/>
          </a:p>
        </p:txBody>
      </p:sp>
      <p:sp>
        <p:nvSpPr>
          <p:cNvPr id="3" name="Subtitle 2"/>
          <p:cNvSpPr>
            <a:spLocks noGrp="1"/>
          </p:cNvSpPr>
          <p:nvPr>
            <p:ph type="subTitle" sz="quarter" idx="1"/>
          </p:nvPr>
        </p:nvSpPr>
        <p:spPr/>
        <p:txBody>
          <a:bodyPr/>
          <a:lstStyle/>
          <a:p>
            <a:r>
              <a:rPr lang="en-GB" dirty="0" smtClean="0"/>
              <a:t>Developing the Code for a Graphical Application
</a:t>
            </a:r>
            <a:endParaRPr lang="en-US" dirty="0"/>
          </a:p>
        </p:txBody>
      </p:sp>
    </p:spTree>
    <p:extLst>
      <p:ext uri="{BB962C8B-B14F-4D97-AF65-F5344CB8AC3E}">
        <p14:creationId xmlns:p14="http://schemas.microsoft.com/office/powerpoint/2010/main" val="3257643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935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Organizing Data into Collections</a:t>
            </a:r>
            <a:endParaRPr lang="en-US" dirty="0"/>
          </a:p>
        </p:txBody>
      </p:sp>
      <p:sp>
        <p:nvSpPr>
          <p:cNvPr id="3" name="Text Placeholder 2"/>
          <p:cNvSpPr>
            <a:spLocks noGrp="1"/>
          </p:cNvSpPr>
          <p:nvPr>
            <p:ph type="body" idx="1"/>
          </p:nvPr>
        </p:nvSpPr>
        <p:spPr/>
        <p:txBody>
          <a:bodyPr/>
          <a:lstStyle/>
          <a:p>
            <a:r>
              <a:rPr lang="en-GB" dirty="0" smtClean="0"/>
              <a:t>Choosing Collections
Standard Collection Classes
Specialized Collection Classes
Using List Collections
Using Dictionary Collections
Querying a Collection</a:t>
            </a:r>
            <a:endParaRPr lang="en-US" dirty="0"/>
          </a:p>
        </p:txBody>
      </p:sp>
    </p:spTree>
    <p:extLst>
      <p:ext uri="{BB962C8B-B14F-4D97-AF65-F5344CB8AC3E}">
        <p14:creationId xmlns:p14="http://schemas.microsoft.com/office/powerpoint/2010/main" val="51331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de7277f6-7308-4e85-9f4b-afdc386980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i="1" dirty="0" smtClean="0"/>
              <a:t>List</a:t>
            </a:r>
            <a:r>
              <a:rPr lang="en-US" dirty="0" smtClean="0"/>
              <a:t> classes store linear collections of items</a:t>
            </a:r>
          </a:p>
          <a:p>
            <a:r>
              <a:rPr lang="en-US" i="1" dirty="0" smtClean="0"/>
              <a:t>Dictionary</a:t>
            </a:r>
            <a:r>
              <a:rPr lang="en-US" dirty="0" smtClean="0"/>
              <a:t> classes store collections of key/value pairs</a:t>
            </a:r>
          </a:p>
          <a:p>
            <a:r>
              <a:rPr lang="en-US" i="1" dirty="0" smtClean="0"/>
              <a:t>Queue</a:t>
            </a:r>
            <a:r>
              <a:rPr lang="en-US" dirty="0" smtClean="0"/>
              <a:t> classes store items in a first in, first out collection</a:t>
            </a:r>
          </a:p>
          <a:p>
            <a:r>
              <a:rPr lang="en-US" i="1" dirty="0" smtClean="0"/>
              <a:t>Stack</a:t>
            </a:r>
            <a:r>
              <a:rPr lang="en-US" dirty="0" smtClean="0"/>
              <a:t> classes store items in a last in, first out collection</a:t>
            </a:r>
            <a:endParaRPr lang="en-US" dirty="0"/>
          </a:p>
        </p:txBody>
      </p:sp>
    </p:spTree>
    <p:extLst>
      <p:ext uri="{BB962C8B-B14F-4D97-AF65-F5344CB8AC3E}">
        <p14:creationId xmlns:p14="http://schemas.microsoft.com/office/powerpoint/2010/main" val="110177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Collection Classes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4228364794"/>
              </p:ext>
            </p:extLst>
          </p:nvPr>
        </p:nvGraphicFramePr>
        <p:xfrm>
          <a:off x="457200" y="1676400"/>
          <a:ext cx="8118476" cy="3947160"/>
        </p:xfrm>
        <a:graphic>
          <a:graphicData uri="http://schemas.openxmlformats.org/drawingml/2006/table">
            <a:tbl>
              <a:tblPr firstRow="1" bandRow="1">
                <a:tableStyleId>{21E4AEA4-8DFA-4A89-87EB-49C32662AFE0}</a:tableStyleId>
              </a:tblPr>
              <a:tblGrid>
                <a:gridCol w="2284412"/>
                <a:gridCol w="5834064"/>
              </a:tblGrid>
              <a:tr h="370840">
                <a:tc>
                  <a:txBody>
                    <a:bodyPr/>
                    <a:lstStyle/>
                    <a:p>
                      <a:r>
                        <a:rPr lang="en-GB" dirty="0" smtClean="0"/>
                        <a:t>Class</a:t>
                      </a:r>
                      <a:endParaRPr lang="en-GB" dirty="0"/>
                    </a:p>
                  </a:txBody>
                  <a:tcPr/>
                </a:tc>
                <a:tc>
                  <a:txBody>
                    <a:bodyPr/>
                    <a:lstStyle/>
                    <a:p>
                      <a:r>
                        <a:rPr lang="en-GB" dirty="0" smtClean="0"/>
                        <a:t>Description</a:t>
                      </a:r>
                      <a:endParaRPr lang="en-GB" dirty="0"/>
                    </a:p>
                  </a:txBody>
                  <a:tcPr/>
                </a:tc>
              </a:tr>
              <a:tr h="370840">
                <a:tc>
                  <a:txBody>
                    <a:bodyPr/>
                    <a:lstStyle/>
                    <a:p>
                      <a:r>
                        <a:rPr lang="en-GB" dirty="0" smtClean="0"/>
                        <a:t>ArrayList</a:t>
                      </a:r>
                      <a:endParaRPr lang="en-GB" dirty="0"/>
                    </a:p>
                  </a:txBody>
                  <a:tcPr/>
                </a:tc>
                <a:tc>
                  <a:txBody>
                    <a:bodyPr/>
                    <a:lstStyle/>
                    <a:p>
                      <a:pPr marL="285750" indent="-285750">
                        <a:buFont typeface="Arial" pitchFamily="34" charset="0"/>
                        <a:buChar char="•"/>
                      </a:pPr>
                      <a:r>
                        <a:rPr lang="en-GB" dirty="0" smtClean="0"/>
                        <a:t>General</a:t>
                      </a:r>
                      <a:r>
                        <a:rPr lang="en-GB" baseline="0" dirty="0" smtClean="0"/>
                        <a:t>-purpose list collection</a:t>
                      </a:r>
                    </a:p>
                    <a:p>
                      <a:pPr marL="285750" indent="-285750">
                        <a:buFont typeface="Arial" pitchFamily="34" charset="0"/>
                        <a:buChar char="•"/>
                      </a:pPr>
                      <a:r>
                        <a:rPr lang="en-GB" baseline="0" dirty="0" smtClean="0"/>
                        <a:t>Linear collection of objects</a:t>
                      </a:r>
                      <a:endParaRPr lang="en-GB" dirty="0"/>
                    </a:p>
                  </a:txBody>
                  <a:tcPr/>
                </a:tc>
              </a:tr>
              <a:tr h="370840">
                <a:tc>
                  <a:txBody>
                    <a:bodyPr/>
                    <a:lstStyle/>
                    <a:p>
                      <a:r>
                        <a:rPr lang="en-GB" dirty="0" smtClean="0"/>
                        <a:t>BitArray</a:t>
                      </a:r>
                      <a:endParaRPr lang="en-GB" dirty="0"/>
                    </a:p>
                  </a:txBody>
                  <a:tcPr/>
                </a:tc>
                <a:tc>
                  <a:txBody>
                    <a:bodyPr/>
                    <a:lstStyle/>
                    <a:p>
                      <a:pPr marL="285750" indent="-285750">
                        <a:buFont typeface="Arial" pitchFamily="34" charset="0"/>
                        <a:buChar char="•"/>
                      </a:pPr>
                      <a:r>
                        <a:rPr lang="en-GB" dirty="0" smtClean="0"/>
                        <a:t>Collection of Boolean values</a:t>
                      </a:r>
                    </a:p>
                    <a:p>
                      <a:pPr marL="285750" indent="-285750">
                        <a:buFont typeface="Arial" pitchFamily="34" charset="0"/>
                        <a:buChar char="•"/>
                      </a:pPr>
                      <a:r>
                        <a:rPr lang="en-GB" dirty="0" smtClean="0"/>
                        <a:t>Useful for bitwise</a:t>
                      </a:r>
                      <a:r>
                        <a:rPr lang="en-GB" baseline="0" dirty="0" smtClean="0"/>
                        <a:t> operations and Boolean arithmetic (for example, AND, NOT, and XOR)</a:t>
                      </a:r>
                      <a:endParaRPr lang="en-GB" dirty="0"/>
                    </a:p>
                  </a:txBody>
                  <a:tcPr/>
                </a:tc>
              </a:tr>
              <a:tr h="370840">
                <a:tc>
                  <a:txBody>
                    <a:bodyPr/>
                    <a:lstStyle/>
                    <a:p>
                      <a:r>
                        <a:rPr lang="en-GB" dirty="0" smtClean="0"/>
                        <a:t>Hashtable</a:t>
                      </a:r>
                      <a:endParaRPr lang="en-GB" dirty="0"/>
                    </a:p>
                  </a:txBody>
                  <a:tcPr/>
                </a:tc>
                <a:tc>
                  <a:txBody>
                    <a:bodyPr/>
                    <a:lstStyle/>
                    <a:p>
                      <a:pPr marL="285750" indent="-285750">
                        <a:buFont typeface="Arial" pitchFamily="34" charset="0"/>
                        <a:buChar char="•"/>
                      </a:pPr>
                      <a:r>
                        <a:rPr lang="en-GB" dirty="0" smtClean="0"/>
                        <a:t>General-</a:t>
                      </a:r>
                      <a:r>
                        <a:rPr lang="en-GB" baseline="0" dirty="0" smtClean="0"/>
                        <a:t>purpose dictionary collection</a:t>
                      </a:r>
                    </a:p>
                    <a:p>
                      <a:pPr marL="285750" indent="-285750">
                        <a:buFont typeface="Arial" pitchFamily="34" charset="0"/>
                        <a:buChar char="•"/>
                      </a:pPr>
                      <a:r>
                        <a:rPr lang="en-GB" baseline="0" dirty="0" smtClean="0"/>
                        <a:t>Stores key/value object pairs</a:t>
                      </a:r>
                      <a:endParaRPr lang="en-GB" dirty="0"/>
                    </a:p>
                  </a:txBody>
                  <a:tcPr/>
                </a:tc>
              </a:tr>
              <a:tr h="370840">
                <a:tc>
                  <a:txBody>
                    <a:bodyPr/>
                    <a:lstStyle/>
                    <a:p>
                      <a:r>
                        <a:rPr lang="en-GB" dirty="0" smtClean="0"/>
                        <a:t>Queue</a:t>
                      </a:r>
                      <a:endParaRPr lang="en-GB" dirty="0"/>
                    </a:p>
                  </a:txBody>
                  <a:tcPr/>
                </a:tc>
                <a:tc>
                  <a:txBody>
                    <a:bodyPr/>
                    <a:lstStyle/>
                    <a:p>
                      <a:pPr marL="285750" indent="-285750">
                        <a:buFont typeface="Arial" pitchFamily="34" charset="0"/>
                        <a:buChar char="•"/>
                      </a:pPr>
                      <a:r>
                        <a:rPr lang="en-GB" dirty="0" smtClean="0"/>
                        <a:t>First in, first out collection</a:t>
                      </a:r>
                      <a:endParaRPr lang="en-GB" dirty="0"/>
                    </a:p>
                  </a:txBody>
                  <a:tcPr/>
                </a:tc>
              </a:tr>
              <a:tr h="370840">
                <a:tc>
                  <a:txBody>
                    <a:bodyPr/>
                    <a:lstStyle/>
                    <a:p>
                      <a:r>
                        <a:rPr lang="en-GB" dirty="0" smtClean="0"/>
                        <a:t>SortedList</a:t>
                      </a:r>
                      <a:endParaRPr lang="en-GB" dirty="0"/>
                    </a:p>
                  </a:txBody>
                  <a:tcPr/>
                </a:tc>
                <a:tc>
                  <a:txBody>
                    <a:bodyPr/>
                    <a:lstStyle/>
                    <a:p>
                      <a:pPr marL="285750" indent="-285750">
                        <a:buFont typeface="Arial" pitchFamily="34" charset="0"/>
                        <a:buChar char="•"/>
                      </a:pPr>
                      <a:r>
                        <a:rPr lang="en-GB" dirty="0" smtClean="0"/>
                        <a:t>Dictionary collection sorted by key</a:t>
                      </a:r>
                    </a:p>
                    <a:p>
                      <a:pPr marL="285750" indent="-285750">
                        <a:buFont typeface="Arial" pitchFamily="34" charset="0"/>
                        <a:buChar char="•"/>
                      </a:pPr>
                      <a:r>
                        <a:rPr lang="en-GB" dirty="0" smtClean="0"/>
                        <a:t>Retrieve</a:t>
                      </a:r>
                      <a:r>
                        <a:rPr lang="en-GB" baseline="0" dirty="0" smtClean="0"/>
                        <a:t> items by index as well as by key</a:t>
                      </a:r>
                      <a:endParaRPr lang="en-GB" dirty="0"/>
                    </a:p>
                  </a:txBody>
                  <a:tcPr/>
                </a:tc>
              </a:tr>
              <a:tr h="370840">
                <a:tc>
                  <a:txBody>
                    <a:bodyPr/>
                    <a:lstStyle/>
                    <a:p>
                      <a:r>
                        <a:rPr lang="en-GB" dirty="0" smtClean="0"/>
                        <a:t>Stack</a:t>
                      </a:r>
                      <a:endParaRPr lang="en-GB" dirty="0"/>
                    </a:p>
                  </a:txBody>
                  <a:tcPr/>
                </a:tc>
                <a:tc>
                  <a:txBody>
                    <a:bodyPr/>
                    <a:lstStyle/>
                    <a:p>
                      <a:pPr marL="285750" indent="-285750">
                        <a:buFont typeface="Arial" pitchFamily="34" charset="0"/>
                        <a:buChar char="•"/>
                      </a:pPr>
                      <a:r>
                        <a:rPr lang="en-GB" dirty="0" smtClean="0"/>
                        <a:t>Last in, first out collection</a:t>
                      </a:r>
                      <a:endParaRPr lang="en-GB" dirty="0"/>
                    </a:p>
                  </a:txBody>
                  <a:tcPr/>
                </a:tc>
              </a:tr>
            </a:tbl>
          </a:graphicData>
        </a:graphic>
      </p:graphicFrame>
    </p:spTree>
    <p:extLst>
      <p:ext uri="{BB962C8B-B14F-4D97-AF65-F5344CB8AC3E}">
        <p14:creationId xmlns:p14="http://schemas.microsoft.com/office/powerpoint/2010/main" val="184378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1ec33af-e604-4281-b4a3-a0fd9c4d0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Specialized Collection Classes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2314339963"/>
              </p:ext>
            </p:extLst>
          </p:nvPr>
        </p:nvGraphicFramePr>
        <p:xfrm>
          <a:off x="434050" y="981919"/>
          <a:ext cx="8118476" cy="5674360"/>
        </p:xfrm>
        <a:graphic>
          <a:graphicData uri="http://schemas.openxmlformats.org/drawingml/2006/table">
            <a:tbl>
              <a:tblPr firstRow="1" bandRow="1">
                <a:tableStyleId>{21E4AEA4-8DFA-4A89-87EB-49C32662AFE0}</a:tableStyleId>
              </a:tblPr>
              <a:tblGrid>
                <a:gridCol w="2702689"/>
                <a:gridCol w="5415787"/>
              </a:tblGrid>
              <a:tr h="370840">
                <a:tc>
                  <a:txBody>
                    <a:bodyPr/>
                    <a:lstStyle/>
                    <a:p>
                      <a:r>
                        <a:rPr lang="en-GB" dirty="0" smtClean="0"/>
                        <a:t>Class</a:t>
                      </a:r>
                      <a:endParaRPr lang="en-GB" dirty="0"/>
                    </a:p>
                  </a:txBody>
                  <a:tcPr/>
                </a:tc>
                <a:tc>
                  <a:txBody>
                    <a:bodyPr/>
                    <a:lstStyle/>
                    <a:p>
                      <a:r>
                        <a:rPr lang="en-GB" dirty="0" smtClean="0"/>
                        <a:t>Description</a:t>
                      </a:r>
                      <a:endParaRPr lang="en-GB" dirty="0"/>
                    </a:p>
                  </a:txBody>
                  <a:tcPr/>
                </a:tc>
              </a:tr>
              <a:tr h="370840">
                <a:tc>
                  <a:txBody>
                    <a:bodyPr/>
                    <a:lstStyle/>
                    <a:p>
                      <a:r>
                        <a:rPr lang="en-GB" dirty="0" smtClean="0"/>
                        <a:t>ListDictionary</a:t>
                      </a:r>
                      <a:endParaRPr lang="en-GB" dirty="0"/>
                    </a:p>
                  </a:txBody>
                  <a:tcPr/>
                </a:tc>
                <a:tc>
                  <a:txBody>
                    <a:bodyPr/>
                    <a:lstStyle/>
                    <a:p>
                      <a:pPr marL="285750" indent="-285750">
                        <a:buFont typeface="Arial" pitchFamily="34" charset="0"/>
                        <a:buChar char="•"/>
                      </a:pPr>
                      <a:r>
                        <a:rPr lang="en-GB" dirty="0" smtClean="0"/>
                        <a:t>Dictionary collection</a:t>
                      </a:r>
                      <a:endParaRPr lang="en-GB" baseline="0" dirty="0" smtClean="0"/>
                    </a:p>
                    <a:p>
                      <a:pPr marL="285750" indent="-285750">
                        <a:buFont typeface="Arial" pitchFamily="34" charset="0"/>
                        <a:buChar char="•"/>
                      </a:pPr>
                      <a:r>
                        <a:rPr lang="en-GB" baseline="0" dirty="0" smtClean="0"/>
                        <a:t>Optimized for small collections (&lt;10)</a:t>
                      </a:r>
                      <a:endParaRPr lang="en-GB" dirty="0"/>
                    </a:p>
                  </a:txBody>
                  <a:tcPr/>
                </a:tc>
              </a:tr>
              <a:tr h="370840">
                <a:tc>
                  <a:txBody>
                    <a:bodyPr/>
                    <a:lstStyle/>
                    <a:p>
                      <a:r>
                        <a:rPr lang="en-GB" dirty="0" smtClean="0"/>
                        <a:t>HybridDictionary</a:t>
                      </a:r>
                      <a:endParaRPr lang="en-GB" dirty="0"/>
                    </a:p>
                  </a:txBody>
                  <a:tcPr/>
                </a:tc>
                <a:tc>
                  <a:txBody>
                    <a:bodyPr/>
                    <a:lstStyle/>
                    <a:p>
                      <a:pPr marL="285750" indent="-285750">
                        <a:buFont typeface="Arial" pitchFamily="34" charset="0"/>
                        <a:buChar char="•"/>
                      </a:pPr>
                      <a:r>
                        <a:rPr lang="en-GB" dirty="0" smtClean="0"/>
                        <a:t>Dictionary collection</a:t>
                      </a:r>
                    </a:p>
                    <a:p>
                      <a:pPr marL="285750" indent="-285750">
                        <a:buFont typeface="Arial" pitchFamily="34" charset="0"/>
                        <a:buChar char="•"/>
                      </a:pPr>
                      <a:r>
                        <a:rPr lang="en-GB" dirty="0" smtClean="0"/>
                        <a:t>Implemented as </a:t>
                      </a:r>
                      <a:r>
                        <a:rPr lang="en-GB" b="1" dirty="0" smtClean="0"/>
                        <a:t>ListDictionary</a:t>
                      </a:r>
                      <a:r>
                        <a:rPr lang="en-GB" dirty="0" smtClean="0"/>
                        <a:t> when small, changes to </a:t>
                      </a:r>
                      <a:r>
                        <a:rPr lang="en-GB" b="1" dirty="0" smtClean="0"/>
                        <a:t>Hashtable</a:t>
                      </a:r>
                      <a:r>
                        <a:rPr lang="en-GB" baseline="0" dirty="0" smtClean="0"/>
                        <a:t> as collection grows larger</a:t>
                      </a:r>
                      <a:endParaRPr lang="en-GB" dirty="0"/>
                    </a:p>
                  </a:txBody>
                  <a:tcPr/>
                </a:tc>
              </a:tr>
              <a:tr h="370840">
                <a:tc>
                  <a:txBody>
                    <a:bodyPr/>
                    <a:lstStyle/>
                    <a:p>
                      <a:r>
                        <a:rPr lang="en-GB" dirty="0" smtClean="0"/>
                        <a:t>OrderedDictionary</a:t>
                      </a:r>
                      <a:endParaRPr lang="en-GB" dirty="0"/>
                    </a:p>
                  </a:txBody>
                  <a:tcPr/>
                </a:tc>
                <a:tc>
                  <a:txBody>
                    <a:bodyPr/>
                    <a:lstStyle/>
                    <a:p>
                      <a:pPr marL="285750" indent="-285750">
                        <a:buFont typeface="Arial" pitchFamily="34" charset="0"/>
                        <a:buChar char="•"/>
                      </a:pPr>
                      <a:r>
                        <a:rPr lang="en-GB" dirty="0" smtClean="0"/>
                        <a:t>Unsorted d</a:t>
                      </a:r>
                      <a:r>
                        <a:rPr lang="en-GB" baseline="0" dirty="0" smtClean="0"/>
                        <a:t>ictionary collection</a:t>
                      </a:r>
                    </a:p>
                    <a:p>
                      <a:pPr marL="285750" indent="-285750">
                        <a:buFont typeface="Arial" pitchFamily="34" charset="0"/>
                        <a:buChar char="•"/>
                      </a:pPr>
                      <a:r>
                        <a:rPr lang="en-GB" baseline="0" dirty="0" smtClean="0"/>
                        <a:t>Retrieve items by index as well as by key</a:t>
                      </a:r>
                      <a:endParaRPr lang="en-GB" dirty="0"/>
                    </a:p>
                  </a:txBody>
                  <a:tcPr/>
                </a:tc>
              </a:tr>
              <a:tr h="370840">
                <a:tc>
                  <a:txBody>
                    <a:bodyPr/>
                    <a:lstStyle/>
                    <a:p>
                      <a:r>
                        <a:rPr lang="en-GB" dirty="0" smtClean="0"/>
                        <a:t>NameValueCollection</a:t>
                      </a:r>
                      <a:endParaRPr lang="en-GB" dirty="0"/>
                    </a:p>
                  </a:txBody>
                  <a:tcPr/>
                </a:tc>
                <a:tc>
                  <a:txBody>
                    <a:bodyPr/>
                    <a:lstStyle/>
                    <a:p>
                      <a:pPr marL="285750" indent="-285750">
                        <a:buFont typeface="Arial" pitchFamily="34" charset="0"/>
                        <a:buChar char="•"/>
                      </a:pPr>
                      <a:r>
                        <a:rPr lang="en-GB" dirty="0" smtClean="0"/>
                        <a:t>Dictionary</a:t>
                      </a:r>
                      <a:r>
                        <a:rPr lang="en-GB" baseline="0" dirty="0" smtClean="0"/>
                        <a:t> collection in which both keys and values are strings</a:t>
                      </a:r>
                    </a:p>
                    <a:p>
                      <a:pPr marL="285750" indent="-285750">
                        <a:buFont typeface="Arial" pitchFamily="34" charset="0"/>
                        <a:buChar char="•"/>
                      </a:pPr>
                      <a:r>
                        <a:rPr lang="en-GB" baseline="0" dirty="0" smtClean="0"/>
                        <a:t>Retrieve items by index as well as by key</a:t>
                      </a:r>
                      <a:endParaRPr lang="en-GB" dirty="0"/>
                    </a:p>
                  </a:txBody>
                  <a:tcPr/>
                </a:tc>
              </a:tr>
              <a:tr h="370840">
                <a:tc>
                  <a:txBody>
                    <a:bodyPr/>
                    <a:lstStyle/>
                    <a:p>
                      <a:r>
                        <a:rPr lang="en-GB" dirty="0" smtClean="0"/>
                        <a:t>StringCollection</a:t>
                      </a:r>
                      <a:endParaRPr lang="en-GB" dirty="0"/>
                    </a:p>
                  </a:txBody>
                  <a:tcPr/>
                </a:tc>
                <a:tc>
                  <a:txBody>
                    <a:bodyPr/>
                    <a:lstStyle/>
                    <a:p>
                      <a:pPr marL="285750" indent="-285750">
                        <a:buFont typeface="Arial" pitchFamily="34" charset="0"/>
                        <a:buChar char="•"/>
                      </a:pPr>
                      <a:r>
                        <a:rPr lang="en-GB" dirty="0" smtClean="0"/>
                        <a:t>List collection in which all items are strings</a:t>
                      </a:r>
                      <a:endParaRPr lang="en-GB" dirty="0"/>
                    </a:p>
                  </a:txBody>
                  <a:tcPr/>
                </a:tc>
              </a:tr>
              <a:tr h="370840">
                <a:tc>
                  <a:txBody>
                    <a:bodyPr/>
                    <a:lstStyle/>
                    <a:p>
                      <a:r>
                        <a:rPr lang="en-GB" dirty="0" smtClean="0"/>
                        <a:t>StringDictionary</a:t>
                      </a:r>
                      <a:endParaRPr lang="en-GB" dirty="0"/>
                    </a:p>
                  </a:txBody>
                  <a:tcPr/>
                </a:tc>
                <a:tc>
                  <a:txBody>
                    <a:bodyPr/>
                    <a:lstStyle/>
                    <a:p>
                      <a:pPr marL="285750" indent="-285750">
                        <a:buFont typeface="Arial" pitchFamily="34" charset="0"/>
                        <a:buChar char="•"/>
                      </a:pPr>
                      <a:r>
                        <a:rPr lang="en-GB" dirty="0" smtClean="0"/>
                        <a:t>Dictionary collection in which both keys and values are strings</a:t>
                      </a:r>
                      <a:endParaRPr lang="en-GB" dirty="0"/>
                    </a:p>
                  </a:txBody>
                  <a:tcPr/>
                </a:tc>
              </a:tr>
              <a:tr h="370840">
                <a:tc>
                  <a:txBody>
                    <a:bodyPr/>
                    <a:lstStyle/>
                    <a:p>
                      <a:r>
                        <a:rPr lang="en-GB" dirty="0" smtClean="0"/>
                        <a:t>BitVector32</a:t>
                      </a:r>
                      <a:endParaRPr lang="en-GB" dirty="0"/>
                    </a:p>
                  </a:txBody>
                  <a:tcPr/>
                </a:tc>
                <a:tc>
                  <a:txBody>
                    <a:bodyPr/>
                    <a:lstStyle/>
                    <a:p>
                      <a:pPr marL="285750" indent="-285750">
                        <a:buFont typeface="Arial" pitchFamily="34" charset="0"/>
                        <a:buChar char="•"/>
                      </a:pPr>
                      <a:r>
                        <a:rPr lang="en-GB" dirty="0" smtClean="0"/>
                        <a:t>Fixed size 32-bit</a:t>
                      </a:r>
                      <a:r>
                        <a:rPr lang="en-GB" baseline="0" dirty="0" smtClean="0"/>
                        <a:t> structure</a:t>
                      </a:r>
                    </a:p>
                    <a:p>
                      <a:pPr marL="285750" indent="-285750">
                        <a:buFont typeface="Arial" pitchFamily="34" charset="0"/>
                        <a:buChar char="•"/>
                      </a:pPr>
                      <a:r>
                        <a:rPr lang="en-GB" dirty="0" smtClean="0"/>
                        <a:t>Represent</a:t>
                      </a:r>
                      <a:r>
                        <a:rPr lang="en-GB" baseline="0" dirty="0" smtClean="0"/>
                        <a:t> values as Booleans or integers</a:t>
                      </a:r>
                      <a:endParaRPr lang="en-GB" dirty="0"/>
                    </a:p>
                  </a:txBody>
                  <a:tcPr/>
                </a:tc>
              </a:tr>
            </a:tbl>
          </a:graphicData>
        </a:graphic>
      </p:graphicFrame>
    </p:spTree>
    <p:extLst>
      <p:ext uri="{BB962C8B-B14F-4D97-AF65-F5344CB8AC3E}">
        <p14:creationId xmlns:p14="http://schemas.microsoft.com/office/powerpoint/2010/main" val="119365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List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objects of any type</a:t>
            </a:r>
          </a:p>
          <a:p>
            <a:endParaRPr lang="en-US" dirty="0"/>
          </a:p>
          <a:p>
            <a:endParaRPr lang="en-US" dirty="0" smtClean="0"/>
          </a:p>
          <a:p>
            <a:endParaRPr lang="en-US" dirty="0"/>
          </a:p>
          <a:p>
            <a:r>
              <a:rPr lang="en-US" dirty="0" smtClean="0"/>
              <a:t>Retrieve items by index</a:t>
            </a:r>
          </a:p>
          <a:p>
            <a:endParaRPr lang="en-US" dirty="0"/>
          </a:p>
          <a:p>
            <a:endParaRPr lang="en-US" dirty="0" smtClean="0"/>
          </a:p>
          <a:p>
            <a:r>
              <a:rPr lang="en-US" dirty="0" smtClean="0"/>
              <a:t>Use a foreach loop to iterate over the collection</a:t>
            </a:r>
            <a:endParaRPr lang="en-US" dirty="0"/>
          </a:p>
        </p:txBody>
      </p:sp>
      <p:sp>
        <p:nvSpPr>
          <p:cNvPr id="5" name="TextBox 3"/>
          <p:cNvSpPr txBox="1"/>
          <p:nvPr/>
        </p:nvSpPr>
        <p:spPr>
          <a:xfrm>
            <a:off x="685800" y="1600200"/>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coffee1 = new Coffee(4, "Arabica", "Columbia");</a:t>
            </a:r>
          </a:p>
          <a:p>
            <a:r>
              <a:rPr lang="en-GB" sz="2000" b="0" dirty="0" smtClean="0">
                <a:latin typeface="Lucida Sans Unicode" pitchFamily="34" charset="0"/>
                <a:cs typeface="Lucida Sans Unicode" pitchFamily="34" charset="0"/>
              </a:rPr>
              <a:t>ArrayList beverages = new ArrayList();</a:t>
            </a:r>
          </a:p>
          <a:p>
            <a:r>
              <a:rPr lang="en-GB" sz="2000" b="0" dirty="0" smtClean="0">
                <a:latin typeface="Lucida Sans Unicode" pitchFamily="34" charset="0"/>
                <a:cs typeface="Lucida Sans Unicode" pitchFamily="34" charset="0"/>
              </a:rPr>
              <a:t>beverages.Add(coffee1);</a:t>
            </a:r>
            <a:endParaRPr lang="en-GB" sz="2000" b="0" dirty="0">
              <a:latin typeface="Lucida Sans Unicode" pitchFamily="34" charset="0"/>
              <a:cs typeface="Lucida Sans Unicode" pitchFamily="34" charset="0"/>
            </a:endParaRPr>
          </a:p>
        </p:txBody>
      </p:sp>
      <p:sp>
        <p:nvSpPr>
          <p:cNvPr id="6" name="TextBox 4"/>
          <p:cNvSpPr txBox="1"/>
          <p:nvPr/>
        </p:nvSpPr>
        <p:spPr>
          <a:xfrm>
            <a:off x="685800" y="35814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firstCoffee = (Coffee)beverages[0];</a:t>
            </a:r>
            <a:endParaRPr lang="en-GB" sz="2000" b="0" dirty="0">
              <a:latin typeface="Lucida Sans Unicode" pitchFamily="34" charset="0"/>
              <a:cs typeface="Lucida Sans Unicode" pitchFamily="34" charset="0"/>
            </a:endParaRPr>
          </a:p>
        </p:txBody>
      </p:sp>
      <p:sp>
        <p:nvSpPr>
          <p:cNvPr id="7" name="TextBox 5"/>
          <p:cNvSpPr txBox="1"/>
          <p:nvPr/>
        </p:nvSpPr>
        <p:spPr>
          <a:xfrm>
            <a:off x="684810" y="51054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foreach(Coffee c in beverages)</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Console.WriteLine(c.CountryOfOrigin);</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75093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db0b251-6e30-4c2d-b7f9-d8454b031c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Dictionary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Specify both a key and a value when you add an item</a:t>
            </a:r>
          </a:p>
          <a:p>
            <a:endParaRPr lang="en-US" dirty="0"/>
          </a:p>
          <a:p>
            <a:endParaRPr lang="en-US" dirty="0" smtClean="0"/>
          </a:p>
          <a:p>
            <a:r>
              <a:rPr lang="en-US" dirty="0" smtClean="0"/>
              <a:t>Retrieve items by key</a:t>
            </a:r>
          </a:p>
          <a:p>
            <a:endParaRPr lang="en-US" dirty="0"/>
          </a:p>
          <a:p>
            <a:endParaRPr lang="en-US" dirty="0" smtClean="0"/>
          </a:p>
          <a:p>
            <a:r>
              <a:rPr lang="en-US" dirty="0" smtClean="0"/>
              <a:t>Iterate over key collection or value collection</a:t>
            </a:r>
            <a:endParaRPr lang="en-US" dirty="0"/>
          </a:p>
        </p:txBody>
      </p:sp>
      <p:sp>
        <p:nvSpPr>
          <p:cNvPr id="5" name="TextBox 3"/>
          <p:cNvSpPr txBox="1"/>
          <p:nvPr/>
        </p:nvSpPr>
        <p:spPr>
          <a:xfrm>
            <a:off x="685800" y="1976819"/>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Hashtable ingredients = new Hashtable();</a:t>
            </a:r>
          </a:p>
          <a:p>
            <a:r>
              <a:rPr lang="en-GB" sz="2000" b="0" dirty="0" smtClean="0">
                <a:latin typeface="Lucida Sans Unicode" pitchFamily="34" charset="0"/>
                <a:cs typeface="Lucida Sans Unicode" pitchFamily="34" charset="0"/>
              </a:rPr>
              <a:t>ingredients.Add(</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Café Mocha</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Coffee, Milk, Chocolate</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3552905"/>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string recipeMocha = </a:t>
            </a:r>
            <a:r>
              <a:rPr lang="en-GB" sz="2000" b="0" dirty="0">
                <a:latin typeface="Lucida Sans Unicode" pitchFamily="34" charset="0"/>
                <a:cs typeface="Lucida Sans Unicode" pitchFamily="34" charset="0"/>
              </a:rPr>
              <a:t>ingredients</a:t>
            </a:r>
            <a:r>
              <a:rPr lang="en-GB" sz="2000" b="0" dirty="0" smtClean="0">
                <a:latin typeface="Lucida Sans Unicode" pitchFamily="34" charset="0"/>
                <a:cs typeface="Lucida Sans Unicode" pitchFamily="34" charset="0"/>
              </a:rPr>
              <a:t>["</a:t>
            </a:r>
            <a:r>
              <a:rPr lang="en-GB" sz="2000" b="0" dirty="0">
                <a:latin typeface="Lucida Sans Unicode" pitchFamily="34" charset="0"/>
                <a:cs typeface="Lucida Sans Unicode" pitchFamily="34" charset="0"/>
              </a:rPr>
              <a:t>Café </a:t>
            </a:r>
            <a:r>
              <a:rPr lang="en-GB" sz="2000" b="0" dirty="0" smtClean="0">
                <a:latin typeface="Lucida Sans Unicode" pitchFamily="34" charset="0"/>
                <a:cs typeface="Lucida Sans Unicode" pitchFamily="34" charset="0"/>
              </a:rPr>
              <a:t>Mocha</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7" name="TextBox 5"/>
          <p:cNvSpPr txBox="1"/>
          <p:nvPr/>
        </p:nvSpPr>
        <p:spPr>
          <a:xfrm>
            <a:off x="685800" y="5094267"/>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foreach(string key in ingredients.Keys)</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Console.WriteLine(ingredients[key]);</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4870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a Collection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LINQ expressions to query collections</a:t>
            </a:r>
          </a:p>
          <a:p>
            <a:endParaRPr lang="en-US" dirty="0"/>
          </a:p>
          <a:p>
            <a:endParaRPr lang="en-US" dirty="0" smtClean="0"/>
          </a:p>
          <a:p>
            <a:endParaRPr lang="en-US" dirty="0"/>
          </a:p>
          <a:p>
            <a:endParaRPr lang="en-US" dirty="0" smtClean="0"/>
          </a:p>
          <a:p>
            <a:r>
              <a:rPr lang="en-US" dirty="0" smtClean="0"/>
              <a:t>Use extensions methods to retrieve specific items from results</a:t>
            </a:r>
          </a:p>
          <a:p>
            <a:endParaRPr lang="en-US" dirty="0"/>
          </a:p>
        </p:txBody>
      </p:sp>
      <p:sp>
        <p:nvSpPr>
          <p:cNvPr id="5" name="TextBox 3"/>
          <p:cNvSpPr txBox="1"/>
          <p:nvPr/>
        </p:nvSpPr>
        <p:spPr>
          <a:xfrm>
            <a:off x="685800" y="16002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var drinks =</a:t>
            </a:r>
          </a:p>
          <a:p>
            <a:r>
              <a:rPr lang="en-GB" sz="2000" b="0" dirty="0">
                <a:latin typeface="Lucida Sans Unicode" pitchFamily="34" charset="0"/>
                <a:cs typeface="Lucida Sans Unicode" pitchFamily="34" charset="0"/>
              </a:rPr>
              <a:t>   from string drink in prices.Keys</a:t>
            </a:r>
          </a:p>
          <a:p>
            <a:r>
              <a:rPr lang="en-GB" sz="2000" b="0" dirty="0">
                <a:latin typeface="Lucida Sans Unicode" pitchFamily="34" charset="0"/>
                <a:cs typeface="Lucida Sans Unicode" pitchFamily="34" charset="0"/>
              </a:rPr>
              <a:t>   orderby prices[drink] ascending</a:t>
            </a:r>
          </a:p>
          <a:p>
            <a:r>
              <a:rPr lang="en-GB" sz="2000" b="0" dirty="0">
                <a:latin typeface="Lucida Sans Unicode" pitchFamily="34" charset="0"/>
                <a:cs typeface="Lucida Sans Unicode" pitchFamily="34" charset="0"/>
              </a:rPr>
              <a:t>   select drink;</a:t>
            </a:r>
          </a:p>
        </p:txBody>
      </p:sp>
      <p:sp>
        <p:nvSpPr>
          <p:cNvPr id="6" name="TextBox 4"/>
          <p:cNvSpPr txBox="1"/>
          <p:nvPr/>
        </p:nvSpPr>
        <p:spPr>
          <a:xfrm>
            <a:off x="685800" y="45720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decimal lowestPrice = drinks.FirstOrDefault();</a:t>
            </a:r>
          </a:p>
          <a:p>
            <a:r>
              <a:rPr lang="en-GB" sz="2000" b="0" dirty="0" smtClean="0">
                <a:latin typeface="Lucida Sans Unicode" pitchFamily="34" charset="0"/>
                <a:cs typeface="Lucida Sans Unicode" pitchFamily="34" charset="0"/>
              </a:rPr>
              <a:t>decimal highestPrice = drinks.Last();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13799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Handling Events</a:t>
            </a:r>
            <a:endParaRPr lang="en-US" dirty="0"/>
          </a:p>
        </p:txBody>
      </p:sp>
      <p:sp>
        <p:nvSpPr>
          <p:cNvPr id="3" name="Text Placeholder 2"/>
          <p:cNvSpPr>
            <a:spLocks noGrp="1"/>
          </p:cNvSpPr>
          <p:nvPr>
            <p:ph type="body" idx="1"/>
          </p:nvPr>
        </p:nvSpPr>
        <p:spPr/>
        <p:txBody>
          <a:bodyPr/>
          <a:lstStyle/>
          <a:p>
            <a:r>
              <a:rPr lang="en-GB" dirty="0" smtClean="0"/>
              <a:t>Creating Events and Delegates
Raising Events
Subscribing to Events
Demonstration: Working with Events in XAML
Demonstration: Writing Code for the Grades Prototype Application Lab</a:t>
            </a:r>
            <a:endParaRPr lang="en-US" dirty="0"/>
          </a:p>
        </p:txBody>
      </p:sp>
    </p:spTree>
    <p:extLst>
      <p:ext uri="{BB962C8B-B14F-4D97-AF65-F5344CB8AC3E}">
        <p14:creationId xmlns:p14="http://schemas.microsoft.com/office/powerpoint/2010/main" val="167158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Events and Delegates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delegate for the event</a:t>
            </a:r>
          </a:p>
          <a:p>
            <a:endParaRPr lang="en-US" dirty="0"/>
          </a:p>
          <a:p>
            <a:endParaRPr lang="en-US" dirty="0"/>
          </a:p>
          <a:p>
            <a:r>
              <a:rPr lang="en-US" dirty="0"/>
              <a:t>Create the event and specify the delegate</a:t>
            </a:r>
          </a:p>
          <a:p>
            <a:endParaRPr lang="en-US" dirty="0"/>
          </a:p>
          <a:p>
            <a:endParaRPr lang="en-US" dirty="0"/>
          </a:p>
          <a:p>
            <a:endParaRPr lang="en-US" dirty="0"/>
          </a:p>
        </p:txBody>
      </p:sp>
      <p:sp>
        <p:nvSpPr>
          <p:cNvPr id="5" name="TextBox 3"/>
          <p:cNvSpPr txBox="1"/>
          <p:nvPr/>
        </p:nvSpPr>
        <p:spPr>
          <a:xfrm>
            <a:off x="685800" y="16002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delegate void OutOfBeansHandler(Coffee coffee, EventArgs args);</a:t>
            </a:r>
          </a:p>
        </p:txBody>
      </p:sp>
      <p:sp>
        <p:nvSpPr>
          <p:cNvPr id="6" name="TextBox 4"/>
          <p:cNvSpPr txBox="1"/>
          <p:nvPr/>
        </p:nvSpPr>
        <p:spPr>
          <a:xfrm>
            <a:off x="685800" y="3124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event OutOfBeansHandler OutOfBeans;</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3331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Implementing Structs and Enums
Organizing Data into Collections
Handling Events</a:t>
            </a:r>
            <a:endParaRPr lang="en-US" dirty="0"/>
          </a:p>
        </p:txBody>
      </p:sp>
    </p:spTree>
    <p:extLst>
      <p:ext uri="{BB962C8B-B14F-4D97-AF65-F5344CB8AC3E}">
        <p14:creationId xmlns:p14="http://schemas.microsoft.com/office/powerpoint/2010/main" val="1568010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Check whether the event is null</a:t>
            </a:r>
          </a:p>
          <a:p>
            <a:r>
              <a:rPr lang="en-US" dirty="0" smtClean="0"/>
              <a:t>Raise the event by using method syntax</a:t>
            </a:r>
          </a:p>
          <a:p>
            <a:endParaRPr lang="en-US" dirty="0"/>
          </a:p>
          <a:p>
            <a:endParaRPr lang="en-US" dirty="0" smtClean="0"/>
          </a:p>
          <a:p>
            <a:pPr marL="0" indent="0">
              <a:buNone/>
            </a:pPr>
            <a:endParaRPr lang="en-US" dirty="0"/>
          </a:p>
        </p:txBody>
      </p:sp>
      <p:sp>
        <p:nvSpPr>
          <p:cNvPr id="5" name="TextBox 5"/>
          <p:cNvSpPr txBox="1"/>
          <p:nvPr/>
        </p:nvSpPr>
        <p:spPr>
          <a:xfrm>
            <a:off x="609600" y="22098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if (OutOfBeans != null)</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OutOfBeans(this, e);</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271545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Subscribing to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 method that matches the delegate signature</a:t>
            </a:r>
          </a:p>
          <a:p>
            <a:endParaRPr lang="en-US" dirty="0"/>
          </a:p>
          <a:p>
            <a:endParaRPr lang="en-US" dirty="0" smtClean="0"/>
          </a:p>
          <a:p>
            <a:endParaRPr lang="en-US" dirty="0" smtClean="0"/>
          </a:p>
          <a:p>
            <a:endParaRPr lang="en-US" dirty="0"/>
          </a:p>
          <a:p>
            <a:r>
              <a:rPr lang="en-US" dirty="0" smtClean="0"/>
              <a:t>Subscribe to the event</a:t>
            </a:r>
          </a:p>
          <a:p>
            <a:endParaRPr lang="en-US" dirty="0"/>
          </a:p>
          <a:p>
            <a:endParaRPr lang="en-US" dirty="0" smtClean="0"/>
          </a:p>
          <a:p>
            <a:r>
              <a:rPr lang="en-US" dirty="0" smtClean="0"/>
              <a:t>Unsubscribe from the event</a:t>
            </a:r>
            <a:endParaRPr lang="en-US" dirty="0"/>
          </a:p>
        </p:txBody>
      </p:sp>
      <p:sp>
        <p:nvSpPr>
          <p:cNvPr id="5" name="TextBox 3"/>
          <p:cNvSpPr txBox="1"/>
          <p:nvPr/>
        </p:nvSpPr>
        <p:spPr>
          <a:xfrm>
            <a:off x="685800" y="20574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void HandleOutOfBeans(Coffee c, EventArgs e)</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Do something useful here.</a:t>
            </a:r>
          </a:p>
          <a:p>
            <a:r>
              <a:rPr lang="en-GB" sz="2000" b="0" dirty="0">
                <a:latin typeface="Lucida Sans Unicode" pitchFamily="34" charset="0"/>
                <a:cs typeface="Lucida Sans Unicode" pitchFamily="34" charset="0"/>
              </a:rPr>
              <a:t>}</a:t>
            </a:r>
          </a:p>
        </p:txBody>
      </p:sp>
      <p:sp>
        <p:nvSpPr>
          <p:cNvPr id="6" name="TextBox 4"/>
          <p:cNvSpPr txBox="1"/>
          <p:nvPr/>
        </p:nvSpPr>
        <p:spPr>
          <a:xfrm>
            <a:off x="691738" y="45720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coffee1.OutOfBeans += HandleOutOfBeans;</a:t>
            </a:r>
            <a:endParaRPr lang="en-GB" sz="2000" b="0" dirty="0">
              <a:latin typeface="Lucida Sans Unicode" pitchFamily="34" charset="0"/>
              <a:cs typeface="Lucida Sans Unicode" pitchFamily="34" charset="0"/>
            </a:endParaRPr>
          </a:p>
        </p:txBody>
      </p:sp>
      <p:sp>
        <p:nvSpPr>
          <p:cNvPr id="7" name="TextBox 5"/>
          <p:cNvSpPr txBox="1"/>
          <p:nvPr/>
        </p:nvSpPr>
        <p:spPr>
          <a:xfrm>
            <a:off x="691738" y="60960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coffee1.OutOfBeans -= HandleOutOfBeans;</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96050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249dbb7e-737f-4c5a-8a0a-5379f8fc58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Events in XAML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learn how to:</a:t>
            </a:r>
          </a:p>
          <a:p>
            <a:pPr lvl="1"/>
            <a:r>
              <a:rPr lang="en-US" dirty="0" smtClean="0"/>
              <a:t>Create an event handler for a button click event in XAML</a:t>
            </a:r>
          </a:p>
          <a:p>
            <a:pPr lvl="1"/>
            <a:r>
              <a:rPr lang="en-US" dirty="0" smtClean="0"/>
              <a:t>Use the event handler to set the contents of a label</a:t>
            </a:r>
            <a:endParaRPr lang="en-US" dirty="0"/>
          </a:p>
        </p:txBody>
      </p:sp>
    </p:spTree>
    <p:extLst>
      <p:ext uri="{BB962C8B-B14F-4D97-AF65-F5344CB8AC3E}">
        <p14:creationId xmlns:p14="http://schemas.microsoft.com/office/powerpoint/2010/main" val="2751462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9883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04d7d87a-d4c4-4df1-b212-f0e73ff32d5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Writing Code for the Grades Prototype Application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143031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4214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d7fbc654-c8f1-4b06-ab26-d61147f30a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Writing the Code for the Grades Prototype Application</a:t>
            </a:r>
            <a:endParaRPr lang="en-US" dirty="0"/>
          </a:p>
        </p:txBody>
      </p:sp>
      <p:sp>
        <p:nvSpPr>
          <p:cNvPr id="3" name="Text Placeholder 2"/>
          <p:cNvSpPr>
            <a:spLocks noGrp="1"/>
          </p:cNvSpPr>
          <p:nvPr>
            <p:ph type="body" idx="1"/>
          </p:nvPr>
        </p:nvSpPr>
        <p:spPr/>
        <p:txBody>
          <a:bodyPr/>
          <a:lstStyle/>
          <a:p>
            <a:r>
              <a:rPr lang="en-US" dirty="0" smtClean="0"/>
              <a:t>Exercise 1: Adding Navigation Logic to the Grades Prototype Application
Exercise 2: Creating Data Types to Store User and Grade Information
Exercise 3: Displaying User and Grade Information</a:t>
            </a:r>
            <a:endParaRPr lang="en-US" dirty="0"/>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90 minutes</a:t>
            </a:r>
            <a:endParaRPr lang="en-US" sz="2400" dirty="0">
              <a:latin typeface="Segoe UI"/>
            </a:endParaRPr>
          </a:p>
        </p:txBody>
      </p:sp>
    </p:spTree>
    <p:extLst>
      <p:ext uri="{BB962C8B-B14F-4D97-AF65-F5344CB8AC3E}">
        <p14:creationId xmlns:p14="http://schemas.microsoft.com/office/powerpoint/2010/main" val="923895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2484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Lab Scenario26994181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pPr>
              <a:lnSpc>
                <a:spcPct val="115000"/>
              </a:lnSpc>
              <a:spcAft>
                <a:spcPts val="1000"/>
              </a:spcAft>
            </a:pPr>
            <a:r>
              <a:rPr lang="en-US" sz="1800" dirty="0">
                <a:latin typeface="Segoe UI"/>
                <a:ea typeface="Times New Roman"/>
                <a:cs typeface="Segoe UI"/>
              </a:rPr>
              <a:t>The School of Fine Arts has decided that they want to extend their basic class enrollment application to enable teachers to record the grades that students in their class have achieved for each subject, and to allow students to view their own grades. This functionality necessitates implementing application log on functionality to authenticate the user and to determine whether the user is a teacher or a student.</a:t>
            </a:r>
            <a:endParaRPr lang="en-US" sz="1800" dirty="0">
              <a:latin typeface="Segoe UI"/>
              <a:ea typeface="Times New Roman"/>
              <a:cs typeface="Times New Roman"/>
            </a:endParaRPr>
          </a:p>
          <a:p>
            <a:pPr>
              <a:lnSpc>
                <a:spcPct val="115000"/>
              </a:lnSpc>
              <a:spcAft>
                <a:spcPts val="1000"/>
              </a:spcAft>
            </a:pPr>
            <a:r>
              <a:rPr lang="en-US" sz="1800" dirty="0">
                <a:latin typeface="Segoe UI"/>
                <a:ea typeface="Times New Roman"/>
                <a:cs typeface="Segoe UI"/>
              </a:rPr>
              <a:t>You decide to start by developing parts of a prototype application to test proof of concept and to obtain client feedback before embarking on the final application. The prototype application will use basic WPF views rather than separate forms for the user interface. These views have already been designed and you must add the code to navigate among them.</a:t>
            </a:r>
            <a:endParaRPr lang="en-US" sz="1800" dirty="0">
              <a:latin typeface="Segoe UI"/>
              <a:ea typeface="Times New Roman"/>
              <a:cs typeface="Times New Roman"/>
            </a:endParaRPr>
          </a:p>
          <a:p>
            <a:pPr>
              <a:lnSpc>
                <a:spcPct val="115000"/>
              </a:lnSpc>
              <a:spcAft>
                <a:spcPts val="1000"/>
              </a:spcAft>
            </a:pPr>
            <a:r>
              <a:rPr lang="en-US" sz="1800" dirty="0">
                <a:latin typeface="Segoe UI"/>
                <a:ea typeface="Times New Roman"/>
                <a:cs typeface="Segoe UI"/>
              </a:rPr>
              <a:t>You also decide to begin by storing the user and grade information in basic structs, and to use a dummy data source in the application to test your log on functionality.</a:t>
            </a:r>
            <a:endParaRPr lang="en-US" sz="1800" dirty="0">
              <a:latin typeface="Segoe UI"/>
              <a:ea typeface="Times New Roman"/>
              <a:cs typeface="Times New Roman"/>
            </a:endParaRPr>
          </a:p>
          <a:p>
            <a:pPr marL="0" indent="0">
              <a:buNone/>
            </a:pPr>
            <a:endParaRPr lang="en-US" dirty="0"/>
          </a:p>
        </p:txBody>
      </p:sp>
    </p:spTree>
    <p:extLst>
      <p:ext uri="{BB962C8B-B14F-4D97-AF65-F5344CB8AC3E}">
        <p14:creationId xmlns:p14="http://schemas.microsoft.com/office/powerpoint/2010/main" val="273678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a:t>Review Question(s)</a:t>
            </a:r>
          </a:p>
          <a:p>
            <a:pPr marL="0" indent="0">
              <a:buNone/>
            </a:pPr>
            <a:endParaRPr lang="en-US" dirty="0"/>
          </a:p>
        </p:txBody>
      </p:sp>
    </p:spTree>
    <p:extLst>
      <p:ext uri="{BB962C8B-B14F-4D97-AF65-F5344CB8AC3E}">
        <p14:creationId xmlns:p14="http://schemas.microsoft.com/office/powerpoint/2010/main" val="161216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Implementing Structs and Enums</a:t>
            </a:r>
            <a:endParaRPr lang="en-US" dirty="0"/>
          </a:p>
        </p:txBody>
      </p:sp>
      <p:sp>
        <p:nvSpPr>
          <p:cNvPr id="3" name="Text Placeholder 2"/>
          <p:cNvSpPr>
            <a:spLocks noGrp="1"/>
          </p:cNvSpPr>
          <p:nvPr>
            <p:ph type="body" idx="1"/>
          </p:nvPr>
        </p:nvSpPr>
        <p:spPr/>
        <p:txBody>
          <a:bodyPr/>
          <a:lstStyle/>
          <a:p>
            <a:r>
              <a:rPr lang="en-GB" dirty="0" smtClean="0"/>
              <a:t>Creating and Using Enums
Creating and Using Structs
Initializing Structs
Creating Properties
Creating Indexers
Demonstration: Creating and Using a Struct</a:t>
            </a:r>
            <a:endParaRPr lang="en-US" dirty="0"/>
          </a:p>
        </p:txBody>
      </p:sp>
    </p:spTree>
    <p:extLst>
      <p:ext uri="{BB962C8B-B14F-4D97-AF65-F5344CB8AC3E}">
        <p14:creationId xmlns:p14="http://schemas.microsoft.com/office/powerpoint/2010/main" val="2109514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2582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Enums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variables with a fixed set of possible values</a:t>
            </a:r>
          </a:p>
          <a:p>
            <a:endParaRPr lang="en-US" dirty="0"/>
          </a:p>
          <a:p>
            <a:endParaRPr lang="en-US" dirty="0" smtClean="0"/>
          </a:p>
          <a:p>
            <a:r>
              <a:rPr lang="en-US" dirty="0" smtClean="0"/>
              <a:t>Set instance to the member you want to use</a:t>
            </a:r>
          </a:p>
          <a:p>
            <a:endParaRPr lang="en-US" dirty="0" smtClean="0"/>
          </a:p>
          <a:p>
            <a:endParaRPr lang="en-US" dirty="0" smtClean="0"/>
          </a:p>
          <a:p>
            <a:r>
              <a:rPr lang="en-US" dirty="0" smtClean="0"/>
              <a:t>Set enum variables by name or by value</a:t>
            </a:r>
          </a:p>
          <a:p>
            <a:pPr lvl="1"/>
            <a:endParaRPr lang="en-US" dirty="0"/>
          </a:p>
        </p:txBody>
      </p:sp>
      <p:sp>
        <p:nvSpPr>
          <p:cNvPr id="5" name="TextBox 3"/>
          <p:cNvSpPr txBox="1"/>
          <p:nvPr/>
        </p:nvSpPr>
        <p:spPr>
          <a:xfrm>
            <a:off x="685800" y="173349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enum Day { Sunday, Monday, Tuesday, Wednesday, … };</a:t>
            </a:r>
            <a:endParaRPr lang="en-GB" sz="2000" b="0" dirty="0">
              <a:latin typeface="Lucida Sans Unicode" pitchFamily="34" charset="0"/>
              <a:cs typeface="Lucida Sans Unicode" pitchFamily="34" charset="0"/>
            </a:endParaRPr>
          </a:p>
        </p:txBody>
      </p:sp>
      <p:sp>
        <p:nvSpPr>
          <p:cNvPr id="6" name="TextBox 4"/>
          <p:cNvSpPr txBox="1"/>
          <p:nvPr/>
        </p:nvSpPr>
        <p:spPr>
          <a:xfrm>
            <a:off x="659757" y="32004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Day favoriteDay = Day.Friday;</a:t>
            </a:r>
            <a:endParaRPr lang="en-GB" sz="2000" b="0" dirty="0">
              <a:latin typeface="Lucida Sans Unicode" pitchFamily="34" charset="0"/>
              <a:cs typeface="Lucida Sans Unicode" pitchFamily="34" charset="0"/>
            </a:endParaRPr>
          </a:p>
        </p:txBody>
      </p:sp>
      <p:sp>
        <p:nvSpPr>
          <p:cNvPr id="7" name="TextBox 5"/>
          <p:cNvSpPr txBox="1"/>
          <p:nvPr/>
        </p:nvSpPr>
        <p:spPr>
          <a:xfrm>
            <a:off x="622139" y="4775537"/>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Day day1 = Day.Friday;</a:t>
            </a:r>
          </a:p>
          <a:p>
            <a:r>
              <a:rPr lang="en-GB" sz="2000" b="0" dirty="0" smtClean="0">
                <a:latin typeface="Lucida Sans Unicode" pitchFamily="34" charset="0"/>
                <a:cs typeface="Lucida Sans Unicode" pitchFamily="34" charset="0"/>
              </a:rPr>
              <a:t>// is equivalent to</a:t>
            </a:r>
          </a:p>
          <a:p>
            <a:r>
              <a:rPr lang="en-GB" sz="2000" b="0" dirty="0" smtClean="0">
                <a:latin typeface="Lucida Sans Unicode" pitchFamily="34" charset="0"/>
                <a:cs typeface="Lucida Sans Unicode" pitchFamily="34" charset="0"/>
              </a:rPr>
              <a:t>Day day1 = (Day)4;</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63615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Structs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structs to create simple custom types:</a:t>
            </a:r>
          </a:p>
          <a:p>
            <a:pPr lvl="1"/>
            <a:r>
              <a:rPr lang="en-US" dirty="0" smtClean="0"/>
              <a:t>Represent related data items as a single logical entity</a:t>
            </a:r>
          </a:p>
          <a:p>
            <a:pPr lvl="1"/>
            <a:r>
              <a:rPr lang="en-US" dirty="0" smtClean="0"/>
              <a:t>Add fields, properties, methods, and events</a:t>
            </a:r>
          </a:p>
          <a:p>
            <a:endParaRPr lang="en-US" dirty="0" smtClean="0"/>
          </a:p>
          <a:p>
            <a:r>
              <a:rPr lang="en-US" dirty="0" smtClean="0"/>
              <a:t>Use the </a:t>
            </a:r>
            <a:r>
              <a:rPr lang="en-US" b="1" dirty="0" smtClean="0"/>
              <a:t>struct </a:t>
            </a:r>
            <a:r>
              <a:rPr lang="en-US" dirty="0" smtClean="0"/>
              <a:t>keyword to create a struct</a:t>
            </a:r>
          </a:p>
          <a:p>
            <a:endParaRPr lang="en-US" dirty="0"/>
          </a:p>
          <a:p>
            <a:endParaRPr lang="en-US" dirty="0"/>
          </a:p>
          <a:p>
            <a:r>
              <a:rPr lang="en-US" dirty="0" smtClean="0"/>
              <a:t>Use the </a:t>
            </a:r>
            <a:r>
              <a:rPr lang="en-US" b="1" dirty="0" smtClean="0"/>
              <a:t>new</a:t>
            </a:r>
            <a:r>
              <a:rPr lang="en-US" dirty="0" smtClean="0"/>
              <a:t> keyword to instantiate a struct</a:t>
            </a:r>
          </a:p>
          <a:p>
            <a:endParaRPr lang="en-US" dirty="0"/>
          </a:p>
        </p:txBody>
      </p:sp>
      <p:sp>
        <p:nvSpPr>
          <p:cNvPr id="5" name="TextBox 3"/>
          <p:cNvSpPr txBox="1"/>
          <p:nvPr/>
        </p:nvSpPr>
        <p:spPr>
          <a:xfrm>
            <a:off x="685800" y="3505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struct </a:t>
            </a:r>
            <a:r>
              <a:rPr lang="en-GB" sz="2000" b="0" dirty="0" smtClean="0">
                <a:latin typeface="Lucida Sans Unicode" pitchFamily="34" charset="0"/>
                <a:cs typeface="Lucida Sans Unicode" pitchFamily="34" charset="0"/>
              </a:rPr>
              <a:t>Coffee { ... }</a:t>
            </a:r>
            <a:endParaRPr lang="en-GB" sz="2000" b="0" dirty="0">
              <a:latin typeface="Lucida Sans Unicode" pitchFamily="34" charset="0"/>
              <a:cs typeface="Lucida Sans Unicode" pitchFamily="34" charset="0"/>
            </a:endParaRPr>
          </a:p>
        </p:txBody>
      </p:sp>
      <p:sp>
        <p:nvSpPr>
          <p:cNvPr id="6" name="TextBox 4"/>
          <p:cNvSpPr txBox="1"/>
          <p:nvPr/>
        </p:nvSpPr>
        <p:spPr>
          <a:xfrm>
            <a:off x="685800" y="5029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coffee1 = new Coffee();</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30520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Structs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constructors to initialize a struct</a:t>
            </a:r>
          </a:p>
          <a:p>
            <a:endParaRPr lang="en-US" dirty="0"/>
          </a:p>
          <a:p>
            <a:endParaRPr lang="en-US" dirty="0" smtClean="0"/>
          </a:p>
          <a:p>
            <a:endParaRPr lang="en-US" dirty="0"/>
          </a:p>
          <a:p>
            <a:endParaRPr lang="en-US" dirty="0" smtClean="0"/>
          </a:p>
          <a:p>
            <a:r>
              <a:rPr lang="en-US" dirty="0" smtClean="0"/>
              <a:t>Provide arguments when you instantiate the struct</a:t>
            </a:r>
          </a:p>
          <a:p>
            <a:endParaRPr lang="en-US" dirty="0"/>
          </a:p>
          <a:p>
            <a:endParaRPr lang="en-US" dirty="0" smtClean="0"/>
          </a:p>
          <a:p>
            <a:r>
              <a:rPr lang="en-US" dirty="0" smtClean="0"/>
              <a:t>Add multiple constructors with different combinations of parameters</a:t>
            </a:r>
            <a:endParaRPr lang="en-US" dirty="0"/>
          </a:p>
        </p:txBody>
      </p:sp>
      <p:sp>
        <p:nvSpPr>
          <p:cNvPr id="5" name="TextBox 3"/>
          <p:cNvSpPr txBox="1"/>
          <p:nvPr/>
        </p:nvSpPr>
        <p:spPr>
          <a:xfrm>
            <a:off x="685800" y="1676400"/>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struct Coffee</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public Coffee(int strength, string bean, string origin)</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 }</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41148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coffee1 = new Coffee(4, "Arabica", "Columbia");</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75535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0a5258f-ec0a-4b5f-aaff-ae69b71c6e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Properties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Properties </a:t>
            </a:r>
            <a:r>
              <a:rPr lang="en-US" dirty="0"/>
              <a:t>u</a:t>
            </a:r>
            <a:r>
              <a:rPr lang="en-US" dirty="0" smtClean="0"/>
              <a:t>se get and set accessors to control access to private fields</a:t>
            </a:r>
          </a:p>
          <a:p>
            <a:endParaRPr lang="en-US" dirty="0"/>
          </a:p>
          <a:p>
            <a:endParaRPr lang="en-US" dirty="0" smtClean="0"/>
          </a:p>
          <a:p>
            <a:endParaRPr lang="en-US" dirty="0"/>
          </a:p>
          <a:p>
            <a:endParaRPr lang="en-US" dirty="0" smtClean="0"/>
          </a:p>
          <a:p>
            <a:endParaRPr lang="en-US" dirty="0"/>
          </a:p>
          <a:p>
            <a:r>
              <a:rPr lang="en-US" dirty="0" smtClean="0"/>
              <a:t>Properties enable you to:</a:t>
            </a:r>
          </a:p>
          <a:p>
            <a:pPr lvl="1"/>
            <a:r>
              <a:rPr lang="en-US" dirty="0" smtClean="0"/>
              <a:t>Control access to private fields</a:t>
            </a:r>
          </a:p>
          <a:p>
            <a:pPr lvl="1"/>
            <a:r>
              <a:rPr lang="en-US" dirty="0" smtClean="0"/>
              <a:t>Change accessor implementations without affecting clients</a:t>
            </a:r>
          </a:p>
          <a:p>
            <a:pPr lvl="1"/>
            <a:r>
              <a:rPr lang="en-US" dirty="0" smtClean="0"/>
              <a:t>Data-bind controls to property values</a:t>
            </a:r>
            <a:endParaRPr lang="en-US" dirty="0"/>
          </a:p>
        </p:txBody>
      </p:sp>
      <p:sp>
        <p:nvSpPr>
          <p:cNvPr id="5" name="TextBox 3"/>
          <p:cNvSpPr txBox="1"/>
          <p:nvPr/>
        </p:nvSpPr>
        <p:spPr>
          <a:xfrm>
            <a:off x="685800" y="2126775"/>
            <a:ext cx="7620000" cy="19389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private int strength;</a:t>
            </a:r>
          </a:p>
          <a:p>
            <a:r>
              <a:rPr lang="en-GB" sz="2000" b="0" dirty="0" smtClean="0">
                <a:latin typeface="Lucida Sans Unicode" pitchFamily="34" charset="0"/>
                <a:cs typeface="Lucida Sans Unicode" pitchFamily="34" charset="0"/>
              </a:rPr>
              <a:t>public </a:t>
            </a:r>
            <a:r>
              <a:rPr lang="en-GB" sz="2000" b="0" dirty="0">
                <a:latin typeface="Lucida Sans Unicode" pitchFamily="34" charset="0"/>
                <a:cs typeface="Lucida Sans Unicode" pitchFamily="34" charset="0"/>
              </a:rPr>
              <a:t>int Strength</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get </a:t>
            </a:r>
            <a:r>
              <a:rPr lang="en-GB" sz="2000" b="0" dirty="0">
                <a:latin typeface="Lucida Sans Unicode" pitchFamily="34" charset="0"/>
                <a:cs typeface="Lucida Sans Unicode" pitchFamily="34" charset="0"/>
              </a:rPr>
              <a:t>{ return strength; }</a:t>
            </a:r>
          </a:p>
          <a:p>
            <a:r>
              <a:rPr lang="en-GB" sz="2000" b="0" dirty="0" smtClean="0">
                <a:latin typeface="Lucida Sans Unicode" pitchFamily="34" charset="0"/>
                <a:cs typeface="Lucida Sans Unicode" pitchFamily="34" charset="0"/>
              </a:rPr>
              <a:t>   set </a:t>
            </a:r>
            <a:r>
              <a:rPr lang="en-GB" sz="2000" b="0" dirty="0">
                <a:latin typeface="Lucida Sans Unicode" pitchFamily="34" charset="0"/>
                <a:cs typeface="Lucida Sans Unicode" pitchFamily="34" charset="0"/>
              </a:rPr>
              <a:t>{ strength = value; }</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69085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b5f28f2-5e90-4b6d-a1bb-aff06d8809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Indexers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this</a:t>
            </a:r>
            <a:r>
              <a:rPr lang="en-US" dirty="0" smtClean="0"/>
              <a:t> keyword to declare an indexer</a:t>
            </a:r>
          </a:p>
          <a:p>
            <a:r>
              <a:rPr lang="en-US" dirty="0" smtClean="0"/>
              <a:t>Use </a:t>
            </a:r>
            <a:r>
              <a:rPr lang="en-US" b="1" dirty="0" smtClean="0"/>
              <a:t>get </a:t>
            </a:r>
            <a:r>
              <a:rPr lang="en-US" dirty="0" smtClean="0"/>
              <a:t>and </a:t>
            </a:r>
            <a:r>
              <a:rPr lang="en-US" b="1" dirty="0" smtClean="0"/>
              <a:t>set </a:t>
            </a:r>
            <a:r>
              <a:rPr lang="en-US" dirty="0" smtClean="0"/>
              <a:t>accessors to provide access to the collection</a:t>
            </a:r>
          </a:p>
          <a:p>
            <a:endParaRPr lang="en-US" dirty="0"/>
          </a:p>
          <a:p>
            <a:endParaRPr lang="en-US" dirty="0" smtClean="0"/>
          </a:p>
          <a:p>
            <a:endParaRPr lang="en-US" dirty="0"/>
          </a:p>
          <a:p>
            <a:endParaRPr lang="en-US" dirty="0" smtClean="0"/>
          </a:p>
          <a:p>
            <a:r>
              <a:rPr lang="en-US" dirty="0" smtClean="0"/>
              <a:t>Use the instance name to interact with the indexer</a:t>
            </a:r>
          </a:p>
          <a:p>
            <a:endParaRPr lang="en-US" dirty="0"/>
          </a:p>
        </p:txBody>
      </p:sp>
      <p:sp>
        <p:nvSpPr>
          <p:cNvPr id="5" name="TextBox 3"/>
          <p:cNvSpPr txBox="1"/>
          <p:nvPr/>
        </p:nvSpPr>
        <p:spPr>
          <a:xfrm>
            <a:off x="685800" y="2604463"/>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int this[int index]</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get { return this.beverages[index];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set { this.beverages[index] = value; }</a:t>
            </a:r>
          </a:p>
          <a:p>
            <a:r>
              <a:rPr lang="en-GB" sz="2000" b="0" dirty="0">
                <a:latin typeface="Lucida Sans Unicode" pitchFamily="34" charset="0"/>
                <a:cs typeface="Lucida Sans Unicode" pitchFamily="34" charset="0"/>
              </a:rPr>
              <a:t>}</a:t>
            </a:r>
          </a:p>
        </p:txBody>
      </p:sp>
      <p:sp>
        <p:nvSpPr>
          <p:cNvPr id="6" name="TextBox 4"/>
          <p:cNvSpPr txBox="1"/>
          <p:nvPr/>
        </p:nvSpPr>
        <p:spPr>
          <a:xfrm>
            <a:off x="685800" y="5157192"/>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Menu myMenu = new Menu();</a:t>
            </a:r>
          </a:p>
          <a:p>
            <a:r>
              <a:rPr lang="en-GB" sz="2000" b="0" dirty="0" smtClean="0">
                <a:latin typeface="Lucida Sans Unicode" pitchFamily="34" charset="0"/>
                <a:cs typeface="Lucida Sans Unicode" pitchFamily="34" charset="0"/>
              </a:rPr>
              <a:t>string firstDrink = myMenu[0];</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4811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95aadd4-c815-4c5c-9f68-8cbd1ee89b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and Using a Struct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how to:</a:t>
            </a:r>
          </a:p>
          <a:p>
            <a:r>
              <a:rPr lang="en-US" dirty="0" smtClean="0"/>
              <a:t>Create a custom struct</a:t>
            </a:r>
            <a:endParaRPr lang="en-US" dirty="0"/>
          </a:p>
          <a:p>
            <a:r>
              <a:rPr lang="en-US" dirty="0" smtClean="0"/>
              <a:t>Add properties to a custom struct</a:t>
            </a:r>
          </a:p>
          <a:p>
            <a:r>
              <a:rPr lang="en-US" dirty="0" smtClean="0"/>
              <a:t>Use a custom struct in the same way that you would use a standard .NET Framework type</a:t>
            </a:r>
            <a:endParaRPr lang="en-US" dirty="0"/>
          </a:p>
        </p:txBody>
      </p:sp>
    </p:spTree>
    <p:extLst>
      <p:ext uri="{BB962C8B-B14F-4D97-AF65-F5344CB8AC3E}">
        <p14:creationId xmlns:p14="http://schemas.microsoft.com/office/powerpoint/2010/main" val="39175740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3&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Implementing Structs and Enums&amp;quot;&quot;/&gt;&lt;property id=&quot;20307&quot; value=&quot;258&quot;/&gt;&lt;/object&gt;&lt;object type=&quot;3&quot; unique_id=&quot;10006&quot;&gt;&lt;property id=&quot;20148&quot; value=&quot;5&quot;/&gt;&lt;property id=&quot;20300&quot; value=&quot;Slide 4 - &amp;quot;Creating and Using Enums&amp;quot;&quot;/&gt;&lt;property id=&quot;20307&quot; value=&quot;259&quot;/&gt;&lt;/object&gt;&lt;object type=&quot;3&quot; unique_id=&quot;10007&quot;&gt;&lt;property id=&quot;20148&quot; value=&quot;5&quot;/&gt;&lt;property id=&quot;20300&quot; value=&quot;Slide 5 - &amp;quot;Creating and Using Structs&amp;quot;&quot;/&gt;&lt;property id=&quot;20307&quot; value=&quot;260&quot;/&gt;&lt;/object&gt;&lt;object type=&quot;3&quot; unique_id=&quot;10008&quot;&gt;&lt;property id=&quot;20148&quot; value=&quot;5&quot;/&gt;&lt;property id=&quot;20300&quot; value=&quot;Slide 6 - &amp;quot;Initializing Structs&amp;quot;&quot;/&gt;&lt;property id=&quot;20307&quot; value=&quot;261&quot;/&gt;&lt;/object&gt;&lt;object type=&quot;3&quot; unique_id=&quot;10009&quot;&gt;&lt;property id=&quot;20148&quot; value=&quot;5&quot;/&gt;&lt;property id=&quot;20300&quot; value=&quot;Slide 7 - &amp;quot;Creating Properties&amp;quot;&quot;/&gt;&lt;property id=&quot;20307&quot; value=&quot;262&quot;/&gt;&lt;/object&gt;&lt;object type=&quot;3&quot; unique_id=&quot;10010&quot;&gt;&lt;property id=&quot;20148&quot; value=&quot;5&quot;/&gt;&lt;property id=&quot;20300&quot; value=&quot;Slide 8 - &amp;quot;Creating Indexers&amp;quot;&quot;/&gt;&lt;property id=&quot;20307&quot; value=&quot;263&quot;/&gt;&lt;/object&gt;&lt;object type=&quot;3&quot; unique_id=&quot;10011&quot;&gt;&lt;property id=&quot;20148&quot; value=&quot;5&quot;/&gt;&lt;property id=&quot;20300&quot; value=&quot;Slide 9 - &amp;quot;Demonstration: Creating and Using a Struct&amp;quot;&quot;/&gt;&lt;property id=&quot;20307&quot; value=&quot;264&quot;/&gt;&lt;/object&gt;&lt;object type=&quot;3&quot; unique_id=&quot;10012&quot;&gt;&lt;property id=&quot;20148&quot; value=&quot;5&quot;/&gt;&lt;property id=&quot;20300&quot; value=&quot;Slide 10 - &amp;quot;Text Continuation&amp;quot;&quot;/&gt;&lt;property id=&quot;20307&quot; value=&quot;281&quot;/&gt;&lt;/object&gt;&lt;object type=&quot;3&quot; unique_id=&quot;10013&quot;&gt;&lt;property id=&quot;20148&quot; value=&quot;5&quot;/&gt;&lt;property id=&quot;20300&quot; value=&quot;Slide 11 - &amp;quot;Lesson 2: Organizing Data into Collections&amp;quot;&quot;/&gt;&lt;property id=&quot;20307&quot; value=&quot;265&quot;/&gt;&lt;/object&gt;&lt;object type=&quot;3&quot; unique_id=&quot;10014&quot;&gt;&lt;property id=&quot;20148&quot; value=&quot;5&quot;/&gt;&lt;property id=&quot;20300&quot; value=&quot;Slide 12 - &amp;quot;Choosing Collections&amp;quot;&quot;/&gt;&lt;property id=&quot;20307&quot; value=&quot;266&quot;/&gt;&lt;/object&gt;&lt;object type=&quot;3&quot; unique_id=&quot;10015&quot;&gt;&lt;property id=&quot;20148&quot; value=&quot;5&quot;/&gt;&lt;property id=&quot;20300&quot; value=&quot;Slide 13 - &amp;quot;Standard Collection Classes&amp;quot;&quot;/&gt;&lt;property id=&quot;20307&quot; value=&quot;267&quot;/&gt;&lt;/object&gt;&lt;object type=&quot;3&quot; unique_id=&quot;10016&quot;&gt;&lt;property id=&quot;20148&quot; value=&quot;5&quot;/&gt;&lt;property id=&quot;20300&quot; value=&quot;Slide 14 - &amp;quot;Specialized Collection Classes&amp;quot;&quot;/&gt;&lt;property id=&quot;20307&quot; value=&quot;268&quot;/&gt;&lt;/object&gt;&lt;object type=&quot;3&quot; unique_id=&quot;10017&quot;&gt;&lt;property id=&quot;20148&quot; value=&quot;5&quot;/&gt;&lt;property id=&quot;20300&quot; value=&quot;Slide 15 - &amp;quot;Using List Collections&amp;quot;&quot;/&gt;&lt;property id=&quot;20307&quot; value=&quot;269&quot;/&gt;&lt;/object&gt;&lt;object type=&quot;3&quot; unique_id=&quot;10018&quot;&gt;&lt;property id=&quot;20148&quot; value=&quot;5&quot;/&gt;&lt;property id=&quot;20300&quot; value=&quot;Slide 16 - &amp;quot;Using Dictionary Collections&amp;quot;&quot;/&gt;&lt;property id=&quot;20307&quot; value=&quot;270&quot;/&gt;&lt;/object&gt;&lt;object type=&quot;3&quot; unique_id=&quot;10019&quot;&gt;&lt;property id=&quot;20148&quot; value=&quot;5&quot;/&gt;&lt;property id=&quot;20300&quot; value=&quot;Slide 17 - &amp;quot;Querying a Collection&amp;quot;&quot;/&gt;&lt;property id=&quot;20307&quot; value=&quot;271&quot;/&gt;&lt;/object&gt;&lt;object type=&quot;3&quot; unique_id=&quot;10020&quot;&gt;&lt;property id=&quot;20148&quot; value=&quot;5&quot;/&gt;&lt;property id=&quot;20300&quot; value=&quot;Slide 18 - &amp;quot;Lesson 3: Handling Events&amp;quot;&quot;/&gt;&lt;property id=&quot;20307&quot; value=&quot;272&quot;/&gt;&lt;/object&gt;&lt;object type=&quot;3&quot; unique_id=&quot;10021&quot;&gt;&lt;property id=&quot;20148&quot; value=&quot;5&quot;/&gt;&lt;property id=&quot;20300&quot; value=&quot;Slide 19 - &amp;quot;Creating Events and Delegates&amp;quot;&quot;/&gt;&lt;property id=&quot;20307&quot; value=&quot;273&quot;/&gt;&lt;/object&gt;&lt;object type=&quot;3&quot; unique_id=&quot;10022&quot;&gt;&lt;property id=&quot;20148&quot; value=&quot;5&quot;/&gt;&lt;property id=&quot;20300&quot; value=&quot;Slide 20 - &amp;quot;Raising Events&amp;quot;&quot;/&gt;&lt;property id=&quot;20307&quot; value=&quot;274&quot;/&gt;&lt;/object&gt;&lt;object type=&quot;3&quot; unique_id=&quot;10023&quot;&gt;&lt;property id=&quot;20148&quot; value=&quot;5&quot;/&gt;&lt;property id=&quot;20300&quot; value=&quot;Slide 21 - &amp;quot;Subscribing to Events&amp;quot;&quot;/&gt;&lt;property id=&quot;20307&quot; value=&quot;275&quot;/&gt;&lt;/object&gt;&lt;object type=&quot;3&quot; unique_id=&quot;10024&quot;&gt;&lt;property id=&quot;20148&quot; value=&quot;5&quot;/&gt;&lt;property id=&quot;20300&quot; value=&quot;Slide 22 - &amp;quot;Demonstration: Working with Events in XAML&amp;quot;&quot;/&gt;&lt;property id=&quot;20307&quot; value=&quot;276&quot;/&gt;&lt;/object&gt;&lt;object type=&quot;3&quot; unique_id=&quot;10025&quot;&gt;&lt;property id=&quot;20148&quot; value=&quot;5&quot;/&gt;&lt;property id=&quot;20300&quot; value=&quot;Slide 23 - &amp;quot;Text Continuation&amp;quot;&quot;/&gt;&lt;property id=&quot;20307&quot; value=&quot;282&quot;/&gt;&lt;/object&gt;&lt;object type=&quot;3&quot; unique_id=&quot;10026&quot;&gt;&lt;property id=&quot;20148&quot; value=&quot;5&quot;/&gt;&lt;property id=&quot;20300&quot; value=&quot;Slide 24 - &amp;quot;Demonstration: Writing Code for the Grades Prototype Application Lab&amp;quot;&quot;/&gt;&lt;property id=&quot;20307&quot; value=&quot;277&quot;/&gt;&lt;/object&gt;&lt;object type=&quot;3&quot; unique_id=&quot;10027&quot;&gt;&lt;property id=&quot;20148&quot; value=&quot;5&quot;/&gt;&lt;property id=&quot;20300&quot; value=&quot;Slide 25 - &amp;quot;Text Continuation&amp;quot;&quot;/&gt;&lt;property id=&quot;20307&quot; value=&quot;283&quot;/&gt;&lt;/object&gt;&lt;object type=&quot;3&quot; unique_id=&quot;10028&quot;&gt;&lt;property id=&quot;20148&quot; value=&quot;5&quot;/&gt;&lt;property id=&quot;20300&quot; value=&quot;Slide 26 - &amp;quot;Lab: Writing the Code for the Grades Prototype Application&amp;quot;&quot;/&gt;&lt;property id=&quot;20307&quot; value=&quot;278&quot;/&gt;&lt;/object&gt;&lt;object type=&quot;3&quot; unique_id=&quot;10029&quot;&gt;&lt;property id=&quot;20148&quot; value=&quot;5&quot;/&gt;&lt;property id=&quot;20300&quot; value=&quot;Slide 27 - &amp;quot;Text Continuation&amp;quot;&quot;/&gt;&lt;property id=&quot;20307&quot; value=&quot;284&quot;/&gt;&lt;/object&gt;&lt;object type=&quot;3&quot; unique_id=&quot;10030&quot;&gt;&lt;property id=&quot;20148&quot; value=&quot;5&quot;/&gt;&lt;property id=&quot;20300&quot; value=&quot;Slide 28 - &amp;quot;Lab Scenario&amp;quot;&quot;/&gt;&lt;property id=&quot;20307&quot; value=&quot;279&quot;/&gt;&lt;/object&gt;&lt;object type=&quot;3&quot; unique_id=&quot;10031&quot;&gt;&lt;property id=&quot;20148&quot; value=&quot;5&quot;/&gt;&lt;property id=&quot;20300&quot; value=&quot;Slide 29 - &amp;quot;Module Review and Takeaways&amp;quot;&quot;/&gt;&lt;property id=&quot;20307&quot; value=&quot;280&quot;/&gt;&lt;/object&gt;&lt;object type=&quot;3&quot; unique_id=&quot;10032&quot;&gt;&lt;property id=&quot;20148&quot; value=&quot;5&quot;/&gt;&lt;property id=&quot;20300&quot; value=&quot;Slide 30 - &amp;quot;Text Continuation&amp;quot;&quot;/&gt;&lt;property id=&quot;20307&quot; value=&quot;285&quot;/&gt;&lt;/object&gt;&lt;/object&gt;&lt;object type=&quot;8&quot; unique_id=&quot;10064&quot;&gt;&lt;/object&gt;&lt;/object&gt;&lt;/database&gt;"/>
  <p:tag name="MMPROD_NEXTUNIQUEID" val="10009"/>
  <p:tag name="SECTOMILLISECCONVERTED" val="1"/>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27</TotalTime>
  <Words>4173</Words>
  <Application>Microsoft Office PowerPoint</Application>
  <PresentationFormat>On-screen Show (4:3)</PresentationFormat>
  <Paragraphs>484</Paragraphs>
  <Slides>30</Slides>
  <Notes>30</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Calibri</vt:lpstr>
      <vt:lpstr>Times New Roman</vt:lpstr>
      <vt:lpstr>Verdana</vt:lpstr>
      <vt:lpstr>Arial</vt:lpstr>
      <vt:lpstr>Wingdings</vt:lpstr>
      <vt:lpstr>Segoe Light</vt:lpstr>
      <vt:lpstr>Lucida Sans Unicode</vt:lpstr>
      <vt:lpstr>Symbol</vt:lpstr>
      <vt:lpstr>Segoe UI</vt:lpstr>
      <vt:lpstr>Itucation_master_MS</vt:lpstr>
      <vt:lpstr>Module 3</vt:lpstr>
      <vt:lpstr>Module Overview</vt:lpstr>
      <vt:lpstr>Lesson 1: Implementing Structs and Enums</vt:lpstr>
      <vt:lpstr>Creating and Using Enums</vt:lpstr>
      <vt:lpstr>Creating and Using Structs</vt:lpstr>
      <vt:lpstr>Initializing Structs</vt:lpstr>
      <vt:lpstr>Creating Properties</vt:lpstr>
      <vt:lpstr>Creating Indexers</vt:lpstr>
      <vt:lpstr>Demonstration: Creating and Using a Struct</vt:lpstr>
      <vt:lpstr>Text Continuation</vt:lpstr>
      <vt:lpstr>Lesson 2: Organizing Data into Collections</vt:lpstr>
      <vt:lpstr>Choosing Collections</vt:lpstr>
      <vt:lpstr>Standard Collection Classes</vt:lpstr>
      <vt:lpstr>Specialized Collection Classes</vt:lpstr>
      <vt:lpstr>Using List Collections</vt:lpstr>
      <vt:lpstr>Using Dictionary Collections</vt:lpstr>
      <vt:lpstr>Querying a Collection</vt:lpstr>
      <vt:lpstr>Lesson 3: Handling Events</vt:lpstr>
      <vt:lpstr>Creating Events and Delegates</vt:lpstr>
      <vt:lpstr>Raising Events</vt:lpstr>
      <vt:lpstr>Subscribing to Events</vt:lpstr>
      <vt:lpstr>Demonstration: Working with Events in XAML</vt:lpstr>
      <vt:lpstr>Text Continuation</vt:lpstr>
      <vt:lpstr>Demonstration: Writing Code for the Grades Prototype Application Lab</vt:lpstr>
      <vt:lpstr>Text Continuation</vt:lpstr>
      <vt:lpstr>Lab: Writing the Code for the Grades Prototype Application</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Vikkie Boyd</dc:creator>
  <cp:lastModifiedBy>Jens Lindhardt</cp:lastModifiedBy>
  <cp:revision>7</cp:revision>
  <dcterms:created xsi:type="dcterms:W3CDTF">2012-12-05T14:32:01Z</dcterms:created>
  <dcterms:modified xsi:type="dcterms:W3CDTF">2014-11-08T07:12:27Z</dcterms:modified>
</cp:coreProperties>
</file>