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37"/>
  </p:notesMasterIdLst>
  <p:sldIdLst>
    <p:sldId id="256" r:id="rId2"/>
    <p:sldId id="257" r:id="rId3"/>
    <p:sldId id="258" r:id="rId4"/>
    <p:sldId id="259" r:id="rId5"/>
    <p:sldId id="260" r:id="rId6"/>
    <p:sldId id="261" r:id="rId7"/>
    <p:sldId id="262" r:id="rId8"/>
    <p:sldId id="263" r:id="rId9"/>
    <p:sldId id="285" r:id="rId10"/>
    <p:sldId id="264" r:id="rId11"/>
    <p:sldId id="265" r:id="rId12"/>
    <p:sldId id="266" r:id="rId13"/>
    <p:sldId id="267" r:id="rId14"/>
    <p:sldId id="268" r:id="rId15"/>
    <p:sldId id="286"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7" r:id="rId29"/>
    <p:sldId id="281" r:id="rId30"/>
    <p:sldId id="288" r:id="rId31"/>
    <p:sldId id="282" r:id="rId32"/>
    <p:sldId id="289" r:id="rId33"/>
    <p:sldId id="283" r:id="rId34"/>
    <p:sldId id="284" r:id="rId35"/>
    <p:sldId id="290" r:id="rId36"/>
  </p:sldIdLst>
  <p:sldSz cx="9144000" cy="6858000" type="screen4x3"/>
  <p:notesSz cx="6858000" cy="9144000"/>
  <p:embeddedFontLst>
    <p:embeddedFont>
      <p:font typeface="Calibri" panose="020F0502020204030204" pitchFamily="34" charset="0"/>
      <p:regular r:id="rId38"/>
      <p:bold r:id="rId39"/>
      <p:italic r:id="rId40"/>
      <p:boldItalic r:id="rId41"/>
    </p:embeddedFont>
    <p:embeddedFont>
      <p:font typeface="Lucida Sans Unicode" panose="020B0602030504020204" pitchFamily="34" charset="0"/>
      <p:regular r:id="rId42"/>
    </p:embeddedFont>
    <p:embeddedFont>
      <p:font typeface="Segoe Light" panose="020B0604020202020204" charset="0"/>
      <p:regular r:id="rId43"/>
      <p:italic r:id="rId44"/>
    </p:embeddedFont>
    <p:embeddedFont>
      <p:font typeface="Segoe UI" panose="020B0502040204020203" pitchFamily="34" charset="0"/>
      <p:regular r:id="rId45"/>
      <p:bold r:id="rId46"/>
      <p:italic r:id="rId47"/>
      <p:boldItalic r:id="rId48"/>
    </p:embeddedFont>
    <p:embeddedFont>
      <p:font typeface="Verdana" panose="020B0604030504040204" pitchFamily="34" charset="0"/>
      <p:regular r:id="rId49"/>
      <p:bold r:id="rId50"/>
      <p:italic r:id="rId51"/>
      <p:boldItalic r:id="rId52"/>
    </p:embeddedFont>
  </p:embeddedFontLst>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315" y="101"/>
      </p:cViewPr>
      <p:guideLst>
        <p:guide orient="horz" pos="2160"/>
        <p:guide pos="2880"/>
      </p:guideLst>
    </p:cSldViewPr>
  </p:slideViewPr>
  <p:notesTextViewPr>
    <p:cViewPr>
      <p:scale>
        <a:sx n="1" d="1"/>
        <a:sy n="1" d="1"/>
      </p:scale>
      <p:origin x="0" y="0"/>
    </p:cViewPr>
  </p:notesTextViewPr>
  <p:notesViewPr>
    <p:cSldViewPr>
      <p:cViewPr>
        <p:scale>
          <a:sx n="60" d="100"/>
          <a:sy n="60" d="100"/>
        </p:scale>
        <p:origin x="-214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CDBC3-5DA4-402D-947B-9F68C11A6F35}" type="datetimeFigureOut">
              <a:rPr lang="en-US" smtClean="0"/>
              <a:t>01-Mar-19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7149E-42B5-4324-9927-2027F32FF822}" type="slidenum">
              <a:rPr lang="en-US" smtClean="0"/>
              <a:t>‹nr.›</a:t>
            </a:fld>
            <a:endParaRPr lang="en-US" dirty="0"/>
          </a:p>
        </p:txBody>
      </p:sp>
    </p:spTree>
    <p:extLst>
      <p:ext uri="{BB962C8B-B14F-4D97-AF65-F5344CB8AC3E}">
        <p14:creationId xmlns:p14="http://schemas.microsoft.com/office/powerpoint/2010/main" val="300531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7F7149E-42B5-4324-9927-2027F32FF822}"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693968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lesson shows students how to use attributes and how to consume them by using reflection.</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lab for this module focuses on creating and consuming custom attributes.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0034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attributes enable you to associate metadata data with a programming construct, such as a type or a member.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Discuss some of the attributes that the .NET Framework provides and the sort of information that they add, for example, the </a:t>
            </a:r>
            <a:r>
              <a:rPr lang="en-US" sz="1000" b="1" dirty="0">
                <a:latin typeface="Arial"/>
                <a:ea typeface="Calibri"/>
                <a:cs typeface="Times New Roman"/>
              </a:rPr>
              <a:t>Obsolete </a:t>
            </a:r>
            <a:r>
              <a:rPr lang="en-US" sz="1000" dirty="0">
                <a:latin typeface="Arial"/>
                <a:ea typeface="Calibri"/>
                <a:cs typeface="Segoe UI"/>
              </a:rPr>
              <a:t>attribute, which enables you to tag a type or member to deter developers from using it.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the Microsoft .NET Framework contains types that are tagged with the </a:t>
            </a:r>
            <a:r>
              <a:rPr lang="en-US" sz="1000" b="1" dirty="0">
                <a:latin typeface="Arial"/>
                <a:ea typeface="Calibri"/>
                <a:cs typeface="Times New Roman"/>
              </a:rPr>
              <a:t>Obsolete</a:t>
            </a:r>
            <a:r>
              <a:rPr lang="en-US" sz="1000" dirty="0">
                <a:latin typeface="Arial"/>
                <a:ea typeface="Calibri"/>
                <a:cs typeface="Segoe UI"/>
              </a:rPr>
              <a:t> attribute.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387698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to create a custom attribute, you must derive your custom attribute class from either the </a:t>
            </a:r>
            <a:r>
              <a:rPr lang="en-US" sz="1000" b="1" dirty="0">
                <a:latin typeface="Arial"/>
                <a:ea typeface="Calibri"/>
                <a:cs typeface="Times New Roman"/>
              </a:rPr>
              <a:t>Attribute</a:t>
            </a:r>
            <a:r>
              <a:rPr lang="en-US" sz="1000" dirty="0">
                <a:latin typeface="Arial"/>
                <a:ea typeface="Calibri"/>
                <a:cs typeface="Segoe UI"/>
              </a:rPr>
              <a:t> base class or another attribute class.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Talk through the code example on the slide that defines a simple custom attribute to encapsulate information about the developer who authored the code.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70312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reflection provides a way for you to extract the information that is held in custom attributes.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the </a:t>
            </a:r>
            <a:r>
              <a:rPr lang="en-US" sz="1000" b="1" dirty="0">
                <a:latin typeface="Arial"/>
                <a:ea typeface="Calibri"/>
                <a:cs typeface="Times New Roman"/>
              </a:rPr>
              <a:t>System.Reflection</a:t>
            </a:r>
            <a:r>
              <a:rPr lang="en-US" sz="1000" dirty="0">
                <a:latin typeface="Arial"/>
                <a:ea typeface="Calibri"/>
                <a:cs typeface="Segoe UI"/>
              </a:rPr>
              <a:t> namespace provide a range of instance and extension methods for you to consume attributes.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939157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Run the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the MSL-TMG1 virtual machine if it is not already running.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dirty="0">
                <a:effectLst/>
                <a:latin typeface="Arial"/>
                <a:ea typeface="Times New Roman"/>
                <a:cs typeface="Segoe UI"/>
              </a:rPr>
              <a:t>20483B-SEA-DEV11 virtual machine.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Log on to Windows 8 as </a:t>
            </a:r>
            <a:r>
              <a:rPr lang="en-US" sz="1000" b="1" dirty="0">
                <a:effectLst/>
                <a:latin typeface="Arial"/>
                <a:ea typeface="Times New Roman"/>
                <a:cs typeface="Times New Roman"/>
              </a:rPr>
              <a:t>Student </a:t>
            </a:r>
            <a:r>
              <a:rPr lang="en-US" sz="1000" dirty="0">
                <a:effectLst/>
                <a:latin typeface="Arial"/>
                <a:ea typeface="Times New Roman"/>
                <a:cs typeface="Segoe UI"/>
              </a:rPr>
              <a:t>with the password </a:t>
            </a:r>
            <a:r>
              <a:rPr lang="en-US" sz="1000" b="1" dirty="0">
                <a:effectLst/>
                <a:latin typeface="Arial"/>
                <a:ea typeface="Times New Roman"/>
                <a:cs typeface="Times New Roman"/>
              </a:rPr>
              <a:t>Pa$$w0rd</a:t>
            </a:r>
            <a:r>
              <a:rPr lang="en-US" sz="1000" dirty="0">
                <a:effectLst/>
                <a:latin typeface="Arial"/>
                <a:ea typeface="Times New Roman"/>
                <a:cs typeface="Segoe UI"/>
              </a:rPr>
              <a:t>. If necessary, click </a:t>
            </a:r>
            <a:r>
              <a:rPr lang="en-US" sz="1000" b="1" dirty="0">
                <a:effectLst/>
                <a:latin typeface="Arial"/>
                <a:ea typeface="Times New Roman"/>
                <a:cs typeface="Times New Roman"/>
              </a:rPr>
              <a:t>Switch User</a:t>
            </a:r>
            <a:r>
              <a:rPr lang="en-US" sz="1000" dirty="0">
                <a:effectLst/>
                <a:latin typeface="Arial"/>
                <a:ea typeface="Times New Roman"/>
                <a:cs typeface="Segoe UI"/>
              </a:rPr>
              <a:t> to display the list of users.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Switch to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window.</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Click </a:t>
            </a:r>
            <a:r>
              <a:rPr lang="en-US" sz="1000" b="1" dirty="0">
                <a:effectLst/>
                <a:latin typeface="Arial"/>
                <a:ea typeface="Times New Roman"/>
                <a:cs typeface="Times New Roman"/>
              </a:rPr>
              <a:t>Visual Studio 2012</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Visual Studio, on the </a:t>
            </a:r>
            <a:r>
              <a:rPr lang="en-US" sz="1000" b="1" dirty="0">
                <a:effectLst/>
                <a:latin typeface="Arial"/>
                <a:ea typeface="Times New Roman"/>
                <a:cs typeface="Times New Roman"/>
              </a:rPr>
              <a:t>File</a:t>
            </a:r>
            <a:r>
              <a:rPr lang="en-US" sz="1000" dirty="0">
                <a:effectLst/>
                <a:latin typeface="Arial"/>
                <a:ea typeface="Times New Roman"/>
                <a:cs typeface="Segoe UI"/>
              </a:rPr>
              <a:t> menu, point to </a:t>
            </a:r>
            <a:r>
              <a:rPr lang="en-US" sz="1000" b="1" dirty="0">
                <a:effectLst/>
                <a:latin typeface="Arial"/>
                <a:ea typeface="Times New Roman"/>
                <a:cs typeface="Times New Roman"/>
              </a:rPr>
              <a:t>Open</a:t>
            </a:r>
            <a:r>
              <a:rPr lang="en-US" sz="1000" dirty="0">
                <a:effectLst/>
                <a:latin typeface="Arial"/>
                <a:ea typeface="Times New Roman"/>
                <a:cs typeface="Segoe UI"/>
              </a:rPr>
              <a:t>, and then click </a:t>
            </a:r>
            <a:r>
              <a:rPr lang="en-US" sz="1000" b="1" dirty="0">
                <a:effectLst/>
                <a:latin typeface="Arial"/>
                <a:ea typeface="Times New Roman"/>
                <a:cs typeface="Times New Roman"/>
              </a:rPr>
              <a:t>Project/Solution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Open Project</a:t>
            </a:r>
            <a:r>
              <a:rPr lang="en-US" sz="1000" dirty="0">
                <a:effectLst/>
                <a:latin typeface="Arial"/>
                <a:ea typeface="Times New Roman"/>
                <a:cs typeface="Segoe UI"/>
              </a:rPr>
              <a:t> dialog box, browse to </a:t>
            </a:r>
            <a:r>
              <a:rPr lang="en-US" sz="1000" b="1" dirty="0">
                <a:effectLst/>
                <a:latin typeface="Arial"/>
                <a:ea typeface="Times New Roman"/>
                <a:cs typeface="Times New Roman"/>
              </a:rPr>
              <a:t>E:\Mod12\Democode\Starter\FourthCoffee.MetadataExtractor</a:t>
            </a:r>
            <a:r>
              <a:rPr lang="en-US" sz="1000" dirty="0">
                <a:effectLst/>
                <a:latin typeface="Arial"/>
                <a:ea typeface="Times New Roman"/>
                <a:cs typeface="Segoe UI"/>
              </a:rPr>
              <a:t> folder, click </a:t>
            </a:r>
            <a:r>
              <a:rPr lang="en-US" sz="1000" b="1" dirty="0">
                <a:effectLst/>
                <a:latin typeface="Arial"/>
                <a:ea typeface="Times New Roman"/>
                <a:cs typeface="Times New Roman"/>
              </a:rPr>
              <a:t>FourthCoffee.MetadataExtractor.sln</a:t>
            </a:r>
            <a:r>
              <a:rPr lang="en-US" sz="1000" dirty="0">
                <a:effectLst/>
                <a:latin typeface="Arial"/>
                <a:ea typeface="Times New Roman"/>
                <a:cs typeface="Segoe UI"/>
              </a:rPr>
              <a:t>, and then click </a:t>
            </a:r>
            <a:r>
              <a:rPr lang="en-US" sz="1000" b="1" dirty="0">
                <a:effectLst/>
                <a:latin typeface="Arial"/>
                <a:ea typeface="Times New Roman"/>
                <a:cs typeface="Times New Roman"/>
              </a:rPr>
              <a:t>Open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Visual Studio, on the </a:t>
            </a:r>
            <a:r>
              <a:rPr lang="en-US" sz="1000" b="1" dirty="0">
                <a:effectLst/>
                <a:latin typeface="Arial"/>
                <a:ea typeface="Times New Roman"/>
                <a:cs typeface="Times New Roman"/>
              </a:rPr>
              <a:t>View</a:t>
            </a:r>
            <a:r>
              <a:rPr lang="en-US" sz="1000" dirty="0">
                <a:effectLst/>
                <a:latin typeface="Arial"/>
                <a:ea typeface="Times New Roman"/>
                <a:cs typeface="Segoe UI"/>
              </a:rPr>
              <a:t> menu, click </a:t>
            </a:r>
            <a:r>
              <a:rPr lang="en-US" sz="1000" b="1" dirty="0">
                <a:effectLst/>
                <a:latin typeface="Arial"/>
                <a:ea typeface="Times New Roman"/>
                <a:cs typeface="Times New Roman"/>
              </a:rPr>
              <a:t>Task List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Task List</a:t>
            </a:r>
            <a:r>
              <a:rPr lang="en-US" sz="1000" dirty="0">
                <a:effectLst/>
                <a:latin typeface="Arial"/>
                <a:ea typeface="Times New Roman"/>
                <a:cs typeface="Segoe UI"/>
              </a:rPr>
              <a:t> window, in the </a:t>
            </a:r>
            <a:r>
              <a:rPr lang="en-US" sz="1000" b="1" dirty="0">
                <a:effectLst/>
                <a:latin typeface="Arial"/>
                <a:ea typeface="Times New Roman"/>
                <a:cs typeface="Times New Roman"/>
              </a:rPr>
              <a:t>Categories</a:t>
            </a:r>
            <a:r>
              <a:rPr lang="en-US" sz="1000" dirty="0">
                <a:effectLst/>
                <a:latin typeface="Arial"/>
                <a:ea typeface="Times New Roman"/>
                <a:cs typeface="Segoe UI"/>
              </a:rPr>
              <a:t> list, click </a:t>
            </a:r>
            <a:r>
              <a:rPr lang="en-US" sz="1000" b="1" dirty="0">
                <a:effectLst/>
                <a:latin typeface="Arial"/>
                <a:ea typeface="Times New Roman"/>
                <a:cs typeface="Times New Roman"/>
              </a:rPr>
              <a:t>Comments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Double-click the </a:t>
            </a:r>
            <a:r>
              <a:rPr lang="en-US" sz="1000" b="1" dirty="0">
                <a:effectLst/>
                <a:latin typeface="Arial"/>
                <a:ea typeface="Times New Roman"/>
                <a:cs typeface="Times New Roman"/>
              </a:rPr>
              <a:t>TODO: 01: Invoke the Type.GetCustomAttribute method. </a:t>
            </a:r>
            <a:r>
              <a:rPr lang="en-US" sz="1000" dirty="0">
                <a:solidFill>
                  <a:srgbClr val="000000"/>
                </a:solidFill>
                <a:effectLst/>
                <a:latin typeface="Arial"/>
                <a:ea typeface="Times New Roman"/>
                <a:cs typeface="Segoe UI"/>
              </a:rPr>
              <a:t>task.</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code editor, click in the blank line below the comment, and then type the following code:</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var typeAttribute = type.GetCustomAttribute&lt;DeveloperInfo&gt;(false);</a:t>
            </a:r>
          </a:p>
          <a:p>
            <a:pPr marL="342900" lvl="0" indent="-342900">
              <a:lnSpc>
                <a:spcPct val="115000"/>
              </a:lnSpc>
              <a:spcAft>
                <a:spcPts val="995"/>
              </a:spcAft>
              <a:buFont typeface="+mj-lt"/>
              <a:buAutoNum type="arabicPeriod" startAt="12"/>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Task List</a:t>
            </a:r>
            <a:r>
              <a:rPr lang="en-US" sz="1000" dirty="0">
                <a:solidFill>
                  <a:srgbClr val="000000"/>
                </a:solidFill>
                <a:effectLst/>
                <a:latin typeface="Arial"/>
                <a:ea typeface="Times New Roman"/>
                <a:cs typeface="Segoe UI"/>
              </a:rPr>
              <a:t> window, double-click the </a:t>
            </a:r>
            <a:r>
              <a:rPr lang="en-US" sz="1000" b="1" dirty="0">
                <a:effectLst/>
                <a:latin typeface="Arial"/>
                <a:ea typeface="Times New Roman"/>
                <a:cs typeface="Times New Roman"/>
              </a:rPr>
              <a:t>TODO: 02: Invoke the MemberInfo.GetCustomAttribute method. </a:t>
            </a:r>
            <a:r>
              <a:rPr lang="en-US" sz="1000" dirty="0">
                <a:solidFill>
                  <a:srgbClr val="000000"/>
                </a:solidFill>
                <a:effectLst/>
                <a:latin typeface="Arial"/>
                <a:ea typeface="Times New Roman"/>
                <a:cs typeface="Segoe UI"/>
              </a:rPr>
              <a:t>task.</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effectLst/>
                <a:latin typeface="Arial"/>
                <a:ea typeface="Times New Roman"/>
                <a:cs typeface="Segoe UI"/>
              </a:rPr>
              <a:t>In the code editor, click in the blank line below the comment, and then type the following code:</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var memberAttribute = member.GetCustomAttribute&lt;DeveloperInfo&gt;(false);</a:t>
            </a:r>
          </a:p>
          <a:p>
            <a:pPr marL="342900" lvl="0" indent="-342900">
              <a:lnSpc>
                <a:spcPct val="115000"/>
              </a:lnSpc>
              <a:spcAft>
                <a:spcPts val="995"/>
              </a:spcAft>
              <a:buFont typeface="+mj-lt"/>
              <a:buAutoNum type="arabicPeriod" startAt="14"/>
            </a:pPr>
            <a:r>
              <a:rPr lang="en-US" sz="1000" dirty="0">
                <a:effectLst/>
                <a:latin typeface="Arial"/>
                <a:ea typeface="Times New Roman"/>
                <a:cs typeface="Segoe UI"/>
              </a:rPr>
              <a:t>On the </a:t>
            </a:r>
            <a:r>
              <a:rPr lang="en-US" sz="1000" b="1" dirty="0">
                <a:effectLst/>
                <a:latin typeface="Arial"/>
                <a:ea typeface="Times New Roman"/>
                <a:cs typeface="Times New Roman"/>
              </a:rPr>
              <a:t>Build</a:t>
            </a:r>
            <a:r>
              <a:rPr lang="en-US" sz="1000" dirty="0">
                <a:effectLst/>
                <a:latin typeface="Arial"/>
                <a:ea typeface="Times New Roman"/>
                <a:cs typeface="Segoe UI"/>
              </a:rPr>
              <a:t> menu, click </a:t>
            </a:r>
            <a:r>
              <a:rPr lang="en-US" sz="1000" b="1" dirty="0">
                <a:effectLst/>
                <a:latin typeface="Arial"/>
                <a:ea typeface="Times New Roman"/>
                <a:cs typeface="Times New Roman"/>
              </a:rPr>
              <a:t>Build Solution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14"/>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031175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Fourth Coffee Metadata Extractor</a:t>
            </a:r>
            <a:r>
              <a:rPr lang="en-US" sz="1000" dirty="0">
                <a:solidFill>
                  <a:prstClr val="black"/>
                </a:solidFill>
                <a:latin typeface="Arial"/>
                <a:ea typeface="Times New Roman"/>
                <a:cs typeface="Segoe UI"/>
              </a:rPr>
              <a:t> application, click </a:t>
            </a:r>
            <a:r>
              <a:rPr lang="en-US" sz="1000" b="1" dirty="0">
                <a:solidFill>
                  <a:prstClr val="black"/>
                </a:solidFill>
                <a:latin typeface="Arial"/>
                <a:ea typeface="Times New Roman"/>
                <a:cs typeface="Times New Roman"/>
              </a:rPr>
              <a:t>Load</a:t>
            </a:r>
            <a:r>
              <a:rPr lang="en-US" sz="1000" dirty="0">
                <a:solidFill>
                  <a:prstClr val="black"/>
                </a:solidFill>
                <a:latin typeface="Arial"/>
                <a:ea typeface="Times New Roman"/>
                <a:cs typeface="Segoe UI"/>
              </a:rPr>
              <a:t>. The list box now contains a list of all of the members in the </a:t>
            </a:r>
            <a:r>
              <a:rPr lang="en-US" sz="1000" b="1" dirty="0">
                <a:solidFill>
                  <a:prstClr val="black"/>
                </a:solidFill>
                <a:latin typeface="Arial"/>
                <a:ea typeface="Times New Roman"/>
                <a:cs typeface="Times New Roman"/>
              </a:rPr>
              <a:t>Encryptor</a:t>
            </a:r>
            <a:r>
              <a:rPr lang="en-US" sz="1000" dirty="0">
                <a:solidFill>
                  <a:prstClr val="black"/>
                </a:solidFill>
                <a:latin typeface="Arial"/>
                <a:ea typeface="Times New Roman"/>
                <a:cs typeface="Segoe UI"/>
              </a:rPr>
              <a:t> type and the details from any </a:t>
            </a:r>
            <a:r>
              <a:rPr lang="en-US" sz="1000" b="1" dirty="0">
                <a:solidFill>
                  <a:prstClr val="black"/>
                </a:solidFill>
                <a:latin typeface="Arial"/>
                <a:ea typeface="Times New Roman"/>
                <a:cs typeface="Times New Roman"/>
              </a:rPr>
              <a:t>DeveloperInfo</a:t>
            </a:r>
            <a:r>
              <a:rPr lang="en-US" sz="1000" dirty="0">
                <a:solidFill>
                  <a:prstClr val="black"/>
                </a:solidFill>
                <a:latin typeface="Arial"/>
                <a:ea typeface="Times New Roman"/>
                <a:cs typeface="Segoe UI"/>
              </a:rPr>
              <a:t> attributes that were found.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Close Fourth Coffee Metadata Extractor.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Visual Studio, close the solution.</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652820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that this lesson shows students how to generate managed code at run time by using the Code Document Object Model (CodeDOM). This includes: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How to define a type.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How to compile that type into a Visual C# code file.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How to compile the Visual C# code file into an assembly that you can execute.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521556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CodeDOM provides the infrastructure for you to model and compile Visual C#, Microsoft JScript</a:t>
            </a:r>
            <a:r>
              <a:rPr lang="en-US" sz="1000" dirty="0">
                <a:effectLst/>
                <a:latin typeface="Arial"/>
                <a:ea typeface="Calibri"/>
                <a:cs typeface="Times New Roman"/>
              </a:rPr>
              <a:t>®</a:t>
            </a:r>
            <a:r>
              <a:rPr lang="en-US" sz="1000" dirty="0">
                <a:latin typeface="Arial"/>
                <a:ea typeface="Calibri"/>
                <a:cs typeface="Segoe UI"/>
              </a:rPr>
              <a:t>, and Microsoft Visual Basic</a:t>
            </a:r>
            <a:r>
              <a:rPr lang="en-US" sz="1000" dirty="0">
                <a:effectLst/>
                <a:latin typeface="Arial"/>
                <a:ea typeface="Calibri"/>
                <a:cs typeface="Times New Roman"/>
              </a:rPr>
              <a:t>®</a:t>
            </a:r>
            <a:r>
              <a:rPr lang="en-US" sz="1000" dirty="0">
                <a:latin typeface="Arial"/>
                <a:ea typeface="Calibri"/>
                <a:cs typeface="Segoe UI"/>
              </a:rPr>
              <a:t> code at run time.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how the classes that are provided in the </a:t>
            </a:r>
            <a:r>
              <a:rPr lang="en-US" sz="1000" b="1" dirty="0">
                <a:latin typeface="Arial"/>
                <a:ea typeface="Calibri"/>
                <a:cs typeface="Times New Roman"/>
              </a:rPr>
              <a:t>System.CodeDOM</a:t>
            </a:r>
            <a:r>
              <a:rPr lang="en-US" sz="1000" dirty="0">
                <a:latin typeface="Arial"/>
                <a:ea typeface="Calibri"/>
                <a:cs typeface="Segoe UI"/>
              </a:rPr>
              <a:t> namespace map to the components in an assembly. For example, the </a:t>
            </a:r>
            <a:r>
              <a:rPr lang="en-US" sz="1000" b="1" dirty="0">
                <a:latin typeface="Arial"/>
                <a:ea typeface="Calibri"/>
                <a:cs typeface="Times New Roman"/>
              </a:rPr>
              <a:t>CodeNamespace</a:t>
            </a:r>
            <a:r>
              <a:rPr lang="en-US" sz="1000" dirty="0">
                <a:latin typeface="Arial"/>
                <a:ea typeface="Calibri"/>
                <a:cs typeface="Segoe UI"/>
              </a:rPr>
              <a:t> class maps to a namespace, and the </a:t>
            </a:r>
            <a:r>
              <a:rPr lang="en-US" sz="1000" b="1" dirty="0">
                <a:latin typeface="Arial"/>
                <a:ea typeface="Calibri"/>
                <a:cs typeface="Times New Roman"/>
              </a:rPr>
              <a:t>CodeMemberMethod</a:t>
            </a:r>
            <a:r>
              <a:rPr lang="en-US" sz="1000" dirty="0">
                <a:latin typeface="Arial"/>
                <a:ea typeface="Calibri"/>
                <a:cs typeface="Segoe UI"/>
              </a:rPr>
              <a:t> class represents a method.</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Discuss the following possible uses for CodeDOM:</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Template generator for source files.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Proxy generator for a web service or a database model.</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2959253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Talk students though the code example on the slide, describing how to use the CodeDOM classes to define a type with an entry point method.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279370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Talk students though the code example on the slide, describing how to use the CodeDOM classes to compile your code and generate files that contain the compiled code.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Mention that you do not have to generate files that contain the source code before you can generate the assembly. You can do it all in memory, but without having a tangible file to inspect, you may find it difficult to debug complex CodeDOM models.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276970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module covers many concepts and should serve as an introduction to reflection, attributes, dynamic code generation, and assembly versioning.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module includes three demonstrations (lesson one, lesson two, and lesson four).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lab for this module focuses on how to create custom attributes and how to consume these custom attributes by using reflection.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334772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Talk students though the code example on the slide, describing how to use the CodeDOM classes to take a source code file and compile it into an executable assembly.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369959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this lesson introduces some of the tasks that you should perform after the code development of your application is complete. Typically, these tasks should form part of the build process for your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485661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when you build and compile your application by using tools such as Visual Studio, your source is transformed into an assembly, typically a dynamic link library (.dll) file or an executable (.exe) program.</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versioning and strong naming are covered in more detail later in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46514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Open Windows</a:t>
            </a:r>
            <a:r>
              <a:rPr lang="en-US" sz="1000" dirty="0">
                <a:effectLst/>
                <a:latin typeface="Arial"/>
                <a:ea typeface="Calibri"/>
                <a:cs typeface="Times New Roman"/>
              </a:rPr>
              <a:t>®</a:t>
            </a:r>
            <a:r>
              <a:rPr lang="en-US" sz="1000" dirty="0">
                <a:latin typeface="Arial"/>
                <a:ea typeface="Calibri"/>
                <a:cs typeface="Segoe UI"/>
              </a:rPr>
              <a:t> Explorer and show students the contents of the global assembly cache (GAC).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125442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the process of signing an assembly:</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Create a key file.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Associate the key file with the assembly.</a:t>
            </a:r>
          </a:p>
          <a:p>
            <a:pPr lvl="0">
              <a:lnSpc>
                <a:spcPct val="115000"/>
              </a:lnSpc>
              <a:spcAft>
                <a:spcPts val="995"/>
              </a:spcAft>
            </a:pPr>
            <a:endParaRPr lang="en-US" sz="1000" dirty="0">
              <a:effectLst/>
              <a:latin typeface="Arial"/>
              <a:ea typeface="Times New Roman"/>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in the real world, developers use their corporate keys and that sn.exe is just a useful utility for demonstrations and testing.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you may also want to delay the signing of an assembly. Open Microsoft Visual Studio</a:t>
            </a:r>
            <a:r>
              <a:rPr lang="en-US" sz="1000" dirty="0">
                <a:effectLst/>
                <a:latin typeface="Arial"/>
                <a:ea typeface="Calibri"/>
                <a:cs typeface="Times New Roman"/>
              </a:rPr>
              <a:t>®</a:t>
            </a:r>
            <a:r>
              <a:rPr lang="en-US" sz="1000" dirty="0">
                <a:latin typeface="Arial"/>
                <a:ea typeface="Calibri"/>
                <a:cs typeface="Segoe UI"/>
              </a:rPr>
              <a:t> and show students the project properties to configure delay signing.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421951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it is important to version assemblies so you can keep track of which version of your application users are using. Without a version number, debugging and reproducing production issues are difficult.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version numbers are formatted as follows: &lt;</a:t>
            </a:r>
            <a:r>
              <a:rPr lang="en-US" sz="1000" i="1" dirty="0">
                <a:latin typeface="Arial"/>
                <a:ea typeface="Calibri"/>
                <a:cs typeface="Times New Roman"/>
              </a:rPr>
              <a:t>major version</a:t>
            </a:r>
            <a:r>
              <a:rPr lang="en-US" sz="1000" dirty="0">
                <a:latin typeface="Arial"/>
                <a:ea typeface="Calibri"/>
                <a:cs typeface="Segoe UI"/>
              </a:rPr>
              <a:t>&gt;.&lt;</a:t>
            </a:r>
            <a:r>
              <a:rPr lang="en-US" sz="1000" i="1" dirty="0">
                <a:latin typeface="Arial"/>
                <a:ea typeface="Calibri"/>
                <a:cs typeface="Times New Roman"/>
              </a:rPr>
              <a:t>minor version</a:t>
            </a:r>
            <a:r>
              <a:rPr lang="en-US" sz="1000" dirty="0">
                <a:latin typeface="Arial"/>
                <a:ea typeface="Calibri"/>
                <a:cs typeface="Segoe UI"/>
              </a:rPr>
              <a:t>&gt;.&lt;</a:t>
            </a:r>
            <a:r>
              <a:rPr lang="en-US" sz="1000" i="1" dirty="0">
                <a:latin typeface="Arial"/>
                <a:ea typeface="Calibri"/>
                <a:cs typeface="Times New Roman"/>
              </a:rPr>
              <a:t>build number</a:t>
            </a:r>
            <a:r>
              <a:rPr lang="en-US" sz="1000" dirty="0">
                <a:latin typeface="Arial"/>
                <a:ea typeface="Calibri"/>
                <a:cs typeface="Segoe UI"/>
              </a:rPr>
              <a:t>&gt;.&lt;</a:t>
            </a:r>
            <a:r>
              <a:rPr lang="en-US" sz="1000" i="1" dirty="0">
                <a:latin typeface="Arial"/>
                <a:ea typeface="Calibri"/>
                <a:cs typeface="Times New Roman"/>
              </a:rPr>
              <a:t>revision</a:t>
            </a:r>
            <a:r>
              <a:rPr lang="en-US" sz="1000" dirty="0">
                <a:latin typeface="Arial"/>
                <a:ea typeface="Calibri"/>
                <a:cs typeface="Segoe UI"/>
              </a:rPr>
              <a:t>&gt;.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2549151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different ways to install and view an assembly in the GAC. Point out that the easiest way is to use the command-line Gacutil.exe tool.</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when using Gacutil.exe, you must run the command prompt with elevated privileges.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480560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Remind students that they are only using sn.exe to generate a key for demonstration purposes.Demonstration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the MSL-TMG1 virtual machine if it is not already running.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dirty="0">
                <a:effectLst/>
                <a:latin typeface="Arial"/>
                <a:ea typeface="Times New Roman"/>
                <a:cs typeface="Segoe UI"/>
              </a:rPr>
              <a:t>20483B-SEA-DEV11 virtual machine.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Log on to Windows 8 as </a:t>
            </a:r>
            <a:r>
              <a:rPr lang="en-US" sz="1000" b="1" dirty="0">
                <a:effectLst/>
                <a:latin typeface="Arial"/>
                <a:ea typeface="Times New Roman"/>
                <a:cs typeface="Times New Roman"/>
              </a:rPr>
              <a:t>Student </a:t>
            </a:r>
            <a:r>
              <a:rPr lang="en-US" sz="1000" dirty="0">
                <a:effectLst/>
                <a:latin typeface="Arial"/>
                <a:ea typeface="Times New Roman"/>
                <a:cs typeface="Segoe UI"/>
              </a:rPr>
              <a:t>with the password </a:t>
            </a:r>
            <a:r>
              <a:rPr lang="en-US" sz="1000" b="1" dirty="0">
                <a:effectLst/>
                <a:latin typeface="Arial"/>
                <a:ea typeface="Times New Roman"/>
                <a:cs typeface="Times New Roman"/>
              </a:rPr>
              <a:t>Pa$$w0rd</a:t>
            </a:r>
            <a:r>
              <a:rPr lang="en-US" sz="1000" dirty="0">
                <a:effectLst/>
                <a:latin typeface="Arial"/>
                <a:ea typeface="Times New Roman"/>
                <a:cs typeface="Segoe UI"/>
              </a:rPr>
              <a:t>. If necessary, click </a:t>
            </a:r>
            <a:r>
              <a:rPr lang="en-US" sz="1000" b="1" dirty="0">
                <a:effectLst/>
                <a:latin typeface="Arial"/>
                <a:ea typeface="Times New Roman"/>
                <a:cs typeface="Times New Roman"/>
              </a:rPr>
              <a:t>Switch User</a:t>
            </a:r>
            <a:r>
              <a:rPr lang="en-US" sz="1000" dirty="0">
                <a:effectLst/>
                <a:latin typeface="Arial"/>
                <a:ea typeface="Times New Roman"/>
                <a:cs typeface="Segoe UI"/>
              </a:rPr>
              <a:t> to display the list of users.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Switch to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window.</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Search</a:t>
            </a:r>
            <a:r>
              <a:rPr lang="en-US" sz="1000" dirty="0">
                <a:effectLst/>
                <a:latin typeface="Arial"/>
                <a:ea typeface="Times New Roman"/>
                <a:cs typeface="Segoe UI"/>
              </a:rPr>
              <a:t> box, type </a:t>
            </a:r>
            <a:r>
              <a:rPr lang="en-US" sz="1000" b="1" dirty="0">
                <a:effectLst/>
                <a:latin typeface="Arial"/>
                <a:ea typeface="Times New Roman"/>
                <a:cs typeface="Times New Roman"/>
              </a:rPr>
              <a:t>command</a:t>
            </a:r>
            <a:r>
              <a:rPr lang="en-US" sz="1000" dirty="0">
                <a:effectLst/>
                <a:latin typeface="Arial"/>
                <a:ea typeface="Times New Roman"/>
                <a:cs typeface="Segoe UI"/>
              </a:rPr>
              <a:t>, right-click </a:t>
            </a:r>
            <a:r>
              <a:rPr lang="en-US" sz="1000" b="1" dirty="0">
                <a:effectLst/>
                <a:latin typeface="Arial"/>
                <a:ea typeface="Times New Roman"/>
                <a:cs typeface="Times New Roman"/>
              </a:rPr>
              <a:t>VS2012 x64 Cross Tools Command Prompt</a:t>
            </a:r>
            <a:r>
              <a:rPr lang="en-US" sz="1000" dirty="0">
                <a:effectLst/>
                <a:latin typeface="Arial"/>
                <a:ea typeface="Times New Roman"/>
                <a:cs typeface="Segoe UI"/>
              </a:rPr>
              <a:t>, and then click </a:t>
            </a:r>
            <a:r>
              <a:rPr lang="en-US" sz="1000" b="1" dirty="0">
                <a:effectLst/>
                <a:latin typeface="Arial"/>
                <a:ea typeface="Times New Roman"/>
                <a:cs typeface="Times New Roman"/>
              </a:rPr>
              <a:t>Run as administrator</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User Account Control</a:t>
            </a:r>
            <a:r>
              <a:rPr lang="en-US" sz="1000" dirty="0">
                <a:effectLst/>
                <a:latin typeface="Arial"/>
                <a:ea typeface="Times New Roman"/>
                <a:cs typeface="Segoe UI"/>
              </a:rPr>
              <a:t> dialog box, in the </a:t>
            </a:r>
            <a:r>
              <a:rPr lang="en-US" sz="1000" b="1" dirty="0">
                <a:effectLst/>
                <a:latin typeface="Arial"/>
                <a:ea typeface="Times New Roman"/>
                <a:cs typeface="Times New Roman"/>
              </a:rPr>
              <a:t>Password</a:t>
            </a:r>
            <a:r>
              <a:rPr lang="en-US" sz="1000" dirty="0">
                <a:effectLst/>
                <a:latin typeface="Arial"/>
                <a:ea typeface="Times New Roman"/>
                <a:cs typeface="Segoe UI"/>
              </a:rPr>
              <a:t> box, type </a:t>
            </a:r>
            <a:r>
              <a:rPr lang="en-US" sz="1000" b="1" dirty="0">
                <a:effectLst/>
                <a:latin typeface="Arial"/>
                <a:ea typeface="Times New Roman"/>
                <a:cs typeface="Times New Roman"/>
              </a:rPr>
              <a:t>Pa$$w0rd</a:t>
            </a:r>
            <a:r>
              <a:rPr lang="en-US" sz="1000" dirty="0">
                <a:effectLst/>
                <a:latin typeface="Arial"/>
                <a:ea typeface="Times New Roman"/>
                <a:cs typeface="Segoe UI"/>
              </a:rPr>
              <a:t>, and then click </a:t>
            </a:r>
            <a:r>
              <a:rPr lang="en-US" sz="1000" b="1" dirty="0">
                <a:effectLst/>
                <a:latin typeface="Arial"/>
                <a:ea typeface="Times New Roman"/>
                <a:cs typeface="Times New Roman"/>
              </a:rPr>
              <a:t>Yes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VS2012 x64 Cross Tools Command Prompt </a:t>
            </a:r>
            <a:r>
              <a:rPr lang="en-US" sz="1000" dirty="0">
                <a:effectLst/>
                <a:latin typeface="Arial"/>
                <a:ea typeface="Times New Roman"/>
                <a:cs typeface="Segoe UI"/>
              </a:rPr>
              <a:t>window, change to the </a:t>
            </a:r>
            <a:r>
              <a:rPr lang="en-US" sz="1000" b="1" dirty="0">
                <a:effectLst/>
                <a:latin typeface="Arial"/>
                <a:ea typeface="Times New Roman"/>
                <a:cs typeface="Times New Roman"/>
              </a:rPr>
              <a:t>E:\Mod12\Democode\Starter\FourthCoffee.Core\FourthCoffee.Core</a:t>
            </a:r>
            <a:r>
              <a:rPr lang="en-US" sz="1000" dirty="0">
                <a:effectLst/>
                <a:latin typeface="Arial"/>
                <a:ea typeface="Times New Roman"/>
                <a:cs typeface="Segoe UI"/>
              </a:rPr>
              <a:t> directory.</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Run the </a:t>
            </a:r>
            <a:r>
              <a:rPr lang="en-US" sz="1000" b="1" dirty="0">
                <a:effectLst/>
                <a:latin typeface="Arial"/>
                <a:ea typeface="Times New Roman"/>
                <a:cs typeface="Times New Roman"/>
              </a:rPr>
              <a:t>generateKeyFile.cmd</a:t>
            </a:r>
            <a:r>
              <a:rPr lang="en-US" sz="1000" dirty="0">
                <a:effectLst/>
                <a:latin typeface="Arial"/>
                <a:ea typeface="Times New Roman"/>
                <a:cs typeface="Segoe UI"/>
              </a:rPr>
              <a:t> file. The generateKeyFile.cmd file uses the Sn application to generate a key file.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Switch to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window.</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Click </a:t>
            </a:r>
            <a:r>
              <a:rPr lang="en-US" sz="1000" b="1" dirty="0">
                <a:effectLst/>
                <a:latin typeface="Arial"/>
                <a:ea typeface="Times New Roman"/>
                <a:cs typeface="Times New Roman"/>
              </a:rPr>
              <a:t>Visual Studio 2012</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Visual Studio, on the </a:t>
            </a:r>
            <a:r>
              <a:rPr lang="en-US" sz="1000" b="1" dirty="0">
                <a:effectLst/>
                <a:latin typeface="Arial"/>
                <a:ea typeface="Times New Roman"/>
                <a:cs typeface="Times New Roman"/>
              </a:rPr>
              <a:t>File</a:t>
            </a:r>
            <a:r>
              <a:rPr lang="en-US" sz="1000" dirty="0">
                <a:effectLst/>
                <a:latin typeface="Arial"/>
                <a:ea typeface="Times New Roman"/>
                <a:cs typeface="Segoe UI"/>
              </a:rPr>
              <a:t> menu, point to </a:t>
            </a:r>
            <a:r>
              <a:rPr lang="en-US" sz="1000" b="1" dirty="0">
                <a:effectLst/>
                <a:latin typeface="Arial"/>
                <a:ea typeface="Times New Roman"/>
                <a:cs typeface="Times New Roman"/>
              </a:rPr>
              <a:t>Open</a:t>
            </a:r>
            <a:r>
              <a:rPr lang="en-US" sz="1000" dirty="0">
                <a:effectLst/>
                <a:latin typeface="Arial"/>
                <a:ea typeface="Times New Roman"/>
                <a:cs typeface="Segoe UI"/>
              </a:rPr>
              <a:t>, and then click </a:t>
            </a:r>
            <a:r>
              <a:rPr lang="en-US" sz="1000" b="1" dirty="0">
                <a:effectLst/>
                <a:latin typeface="Arial"/>
                <a:ea typeface="Times New Roman"/>
                <a:cs typeface="Times New Roman"/>
              </a:rPr>
              <a:t>Project/Solution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Open Project</a:t>
            </a:r>
            <a:r>
              <a:rPr lang="en-US" sz="1000" dirty="0">
                <a:effectLst/>
                <a:latin typeface="Arial"/>
                <a:ea typeface="Times New Roman"/>
                <a:cs typeface="Segoe UI"/>
              </a:rPr>
              <a:t> dialog box, browse to the </a:t>
            </a:r>
            <a:r>
              <a:rPr lang="en-US" sz="1000" b="1" dirty="0">
                <a:effectLst/>
                <a:latin typeface="Arial"/>
                <a:ea typeface="Times New Roman"/>
                <a:cs typeface="Times New Roman"/>
              </a:rPr>
              <a:t>E:\Mod12\Democode\Starter\FourthCoffee.Core</a:t>
            </a:r>
            <a:r>
              <a:rPr lang="en-US" sz="1000" dirty="0">
                <a:effectLst/>
                <a:latin typeface="Arial"/>
                <a:ea typeface="Times New Roman"/>
                <a:cs typeface="Segoe UI"/>
              </a:rPr>
              <a:t> folder, click </a:t>
            </a:r>
            <a:r>
              <a:rPr lang="en-US" sz="1000" b="1" dirty="0">
                <a:effectLst/>
                <a:latin typeface="Arial"/>
                <a:ea typeface="Times New Roman"/>
                <a:cs typeface="Times New Roman"/>
              </a:rPr>
              <a:t>FourthCoffee.Core.sln</a:t>
            </a:r>
            <a:r>
              <a:rPr lang="en-US" sz="1000" dirty="0">
                <a:effectLst/>
                <a:latin typeface="Arial"/>
                <a:ea typeface="Times New Roman"/>
                <a:cs typeface="Segoe UI"/>
              </a:rPr>
              <a:t>, and then click </a:t>
            </a:r>
            <a:r>
              <a:rPr lang="en-US" sz="1000" b="1" dirty="0">
                <a:effectLst/>
                <a:latin typeface="Arial"/>
                <a:ea typeface="Times New Roman"/>
                <a:cs typeface="Times New Roman"/>
              </a:rPr>
              <a:t>Open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right-click the </a:t>
            </a:r>
            <a:r>
              <a:rPr lang="en-US" sz="1000" b="1" dirty="0">
                <a:effectLst/>
                <a:latin typeface="Arial"/>
                <a:ea typeface="Times New Roman"/>
                <a:cs typeface="Times New Roman"/>
              </a:rPr>
              <a:t>FourthCoffee.Core</a:t>
            </a:r>
            <a:r>
              <a:rPr lang="en-US" sz="1000" dirty="0">
                <a:effectLst/>
                <a:latin typeface="Arial"/>
                <a:ea typeface="Times New Roman"/>
                <a:cs typeface="Segoe UI"/>
              </a:rPr>
              <a:t> project, and then click </a:t>
            </a:r>
            <a:r>
              <a:rPr lang="en-US" sz="1000" b="1" dirty="0">
                <a:effectLst/>
                <a:latin typeface="Arial"/>
                <a:ea typeface="Times New Roman"/>
                <a:cs typeface="Times New Roman"/>
              </a:rPr>
              <a:t>Open Folder in File Explorer</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File Explorer, highlight the FourthCoffeeKeyFile.snk file that the Sn application generated.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119602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Switch to Visual Studio 2012.</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Solution Explorer, right-click </a:t>
            </a:r>
            <a:r>
              <a:rPr lang="en-US" sz="1000" b="1" dirty="0">
                <a:solidFill>
                  <a:prstClr val="black"/>
                </a:solidFill>
                <a:latin typeface="Arial"/>
                <a:ea typeface="Times New Roman"/>
                <a:cs typeface="Times New Roman"/>
              </a:rPr>
              <a:t>FourthCoffee.Core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Signing </a:t>
            </a:r>
            <a:r>
              <a:rPr lang="en-US" sz="1000" dirty="0">
                <a:solidFill>
                  <a:prstClr val="black"/>
                </a:solidFill>
                <a:latin typeface="Arial"/>
                <a:ea typeface="Times New Roman"/>
                <a:cs typeface="Segoe UI"/>
              </a:rPr>
              <a:t>tab, select </a:t>
            </a:r>
            <a:r>
              <a:rPr lang="en-US" sz="1000" b="1" dirty="0">
                <a:solidFill>
                  <a:prstClr val="black"/>
                </a:solidFill>
                <a:latin typeface="Arial"/>
                <a:ea typeface="Times New Roman"/>
                <a:cs typeface="Times New Roman"/>
              </a:rPr>
              <a:t>Sign the assembly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Choose a strong name key file</a:t>
            </a:r>
            <a:r>
              <a:rPr lang="en-US" sz="1000" dirty="0">
                <a:solidFill>
                  <a:prstClr val="black"/>
                </a:solidFill>
                <a:latin typeface="Arial"/>
                <a:ea typeface="Times New Roman"/>
                <a:cs typeface="Segoe UI"/>
              </a:rPr>
              <a:t> list, click </a:t>
            </a:r>
            <a:r>
              <a:rPr lang="en-US" sz="1000" b="1" dirty="0">
                <a:solidFill>
                  <a:prstClr val="black"/>
                </a:solidFill>
                <a:latin typeface="Arial"/>
                <a:ea typeface="Times New Roman"/>
                <a:cs typeface="Times New Roman"/>
              </a:rPr>
              <a:t>Browse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Select File</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FourthCoffeeKeyFile.snk</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Switch to File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E:\Mod12\Democode\Starter\FourthCoffee.Core\FourthCoffee.Core </a:t>
            </a:r>
            <a:r>
              <a:rPr lang="en-US" sz="1000" dirty="0">
                <a:solidFill>
                  <a:prstClr val="black"/>
                </a:solidFill>
                <a:latin typeface="Arial"/>
                <a:ea typeface="Times New Roman"/>
                <a:cs typeface="Segoe UI"/>
              </a:rPr>
              <a:t>folder, right-click the </a:t>
            </a:r>
            <a:r>
              <a:rPr lang="en-US" sz="1000" b="1" dirty="0">
                <a:solidFill>
                  <a:prstClr val="black"/>
                </a:solidFill>
                <a:latin typeface="Arial"/>
                <a:ea typeface="Times New Roman"/>
                <a:cs typeface="Times New Roman"/>
              </a:rPr>
              <a:t>installAssemblyInGac.cmd</a:t>
            </a:r>
            <a:r>
              <a:rPr lang="en-US" sz="1000" dirty="0">
                <a:solidFill>
                  <a:prstClr val="black"/>
                </a:solidFill>
                <a:latin typeface="Arial"/>
                <a:ea typeface="Times New Roman"/>
                <a:cs typeface="Segoe UI"/>
              </a:rPr>
              <a:t> file, and then click </a:t>
            </a:r>
            <a:r>
              <a:rPr lang="en-US" sz="1000" b="1" dirty="0">
                <a:solidFill>
                  <a:prstClr val="black"/>
                </a:solidFill>
                <a:latin typeface="Arial"/>
                <a:ea typeface="Times New Roman"/>
                <a:cs typeface="Times New Roman"/>
              </a:rPr>
              <a:t>Edit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Notepad, view the Gacutil command.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Close Notepad, and then close File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Switch to the </a:t>
            </a:r>
            <a:r>
              <a:rPr lang="en-US" sz="1000" b="1" dirty="0">
                <a:solidFill>
                  <a:prstClr val="black"/>
                </a:solidFill>
                <a:latin typeface="Arial"/>
                <a:ea typeface="Times New Roman"/>
                <a:cs typeface="Times New Roman"/>
              </a:rPr>
              <a:t>VS2012 x64 Cross Tools Command Prompt </a:t>
            </a:r>
            <a:r>
              <a:rPr lang="en-US" sz="1000" dirty="0">
                <a:solidFill>
                  <a:prstClr val="black"/>
                </a:solidFill>
                <a:latin typeface="Arial"/>
                <a:ea typeface="Times New Roman"/>
                <a:cs typeface="Segoe UI"/>
              </a:rPr>
              <a:t>window, and then run the </a:t>
            </a:r>
            <a:r>
              <a:rPr lang="en-US" sz="1000" b="1" dirty="0">
                <a:solidFill>
                  <a:prstClr val="black"/>
                </a:solidFill>
                <a:latin typeface="Arial"/>
                <a:ea typeface="Times New Roman"/>
                <a:cs typeface="Times New Roman"/>
              </a:rPr>
              <a:t>installAssemblyInGac</a:t>
            </a:r>
            <a:r>
              <a:rPr lang="en-US" sz="1000" dirty="0">
                <a:solidFill>
                  <a:prstClr val="black"/>
                </a:solidFill>
                <a:latin typeface="Arial"/>
                <a:ea typeface="Times New Roman"/>
                <a:cs typeface="Segoe UI"/>
              </a:rPr>
              <a:t> command. Verify that the command ran successfully.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Run the </a:t>
            </a:r>
            <a:r>
              <a:rPr lang="en-US" sz="1000" b="1" dirty="0">
                <a:solidFill>
                  <a:prstClr val="black"/>
                </a:solidFill>
                <a:latin typeface="Arial"/>
                <a:ea typeface="Times New Roman"/>
                <a:cs typeface="Times New Roman"/>
              </a:rPr>
              <a:t>verifyGacInstall</a:t>
            </a:r>
            <a:r>
              <a:rPr lang="en-US" sz="1000" dirty="0">
                <a:solidFill>
                  <a:prstClr val="black"/>
                </a:solidFill>
                <a:latin typeface="Arial"/>
                <a:ea typeface="Times New Roman"/>
                <a:cs typeface="Times New Roman"/>
              </a:rPr>
              <a:t> command, and then ensure that the number of items found equals one.</a:t>
            </a: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Close the </a:t>
            </a:r>
            <a:r>
              <a:rPr lang="en-US" sz="1000" dirty="0">
                <a:solidFill>
                  <a:prstClr val="black"/>
                </a:solidFill>
                <a:latin typeface="Arial"/>
                <a:ea typeface="Times New Roman"/>
                <a:cs typeface="Segoe UI"/>
              </a:rPr>
              <a:t>VS2012 x64 Cross Tools Command Prompt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Visual Studio, close the solution.</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28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2194033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Open the Grades.sln solution from the E:\Mod12\Labfiles\Solution\Exercise 2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Grades.Utilities </a:t>
            </a:r>
            <a:r>
              <a:rPr lang="en-US" sz="1000" dirty="0">
                <a:effectLst/>
                <a:latin typeface="Arial"/>
                <a:ea typeface="Times New Roman"/>
                <a:cs typeface="Segoe UI"/>
              </a:rPr>
              <a:t>project, open IncludeInReport.cs.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Locate the </a:t>
            </a:r>
            <a:r>
              <a:rPr lang="en-US" sz="1000" b="1" dirty="0">
                <a:effectLst/>
                <a:latin typeface="Arial"/>
                <a:ea typeface="Times New Roman"/>
                <a:cs typeface="Times New Roman"/>
              </a:rPr>
              <a:t>IncludeInReportAttribute</a:t>
            </a:r>
            <a:r>
              <a:rPr lang="en-US" sz="1000" dirty="0">
                <a:effectLst/>
                <a:latin typeface="Arial"/>
                <a:ea typeface="Times New Roman"/>
                <a:cs typeface="Segoe UI"/>
              </a:rPr>
              <a:t> class definition, and then explain to students that in Exercise 1, they will make this class an attribute class and define its members.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Grades.WPF</a:t>
            </a:r>
            <a:r>
              <a:rPr lang="en-US" sz="1000" dirty="0">
                <a:effectLst/>
                <a:latin typeface="Arial"/>
                <a:ea typeface="Times New Roman"/>
                <a:cs typeface="Segoe UI"/>
              </a:rPr>
              <a:t> project, open Data.cs.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Locate the </a:t>
            </a:r>
            <a:r>
              <a:rPr lang="en-US" sz="1000" b="1" dirty="0">
                <a:effectLst/>
                <a:latin typeface="Arial"/>
                <a:ea typeface="Times New Roman"/>
                <a:cs typeface="Times New Roman"/>
              </a:rPr>
              <a:t>LocalGrade</a:t>
            </a:r>
            <a:r>
              <a:rPr lang="en-US" sz="1000" dirty="0">
                <a:effectLst/>
                <a:latin typeface="Arial"/>
                <a:ea typeface="Times New Roman"/>
                <a:cs typeface="Segoe UI"/>
              </a:rPr>
              <a:t> class, and then point out to students the </a:t>
            </a:r>
            <a:r>
              <a:rPr lang="en-US" sz="1000" b="1" dirty="0">
                <a:effectLst/>
                <a:latin typeface="Arial"/>
                <a:ea typeface="Times New Roman"/>
                <a:cs typeface="Times New Roman"/>
              </a:rPr>
              <a:t>IncludeInReport</a:t>
            </a:r>
            <a:r>
              <a:rPr lang="en-US" sz="1000" dirty="0">
                <a:effectLst/>
                <a:latin typeface="Arial"/>
                <a:ea typeface="Times New Roman"/>
                <a:cs typeface="Segoe UI"/>
              </a:rPr>
              <a:t> attributes on the </a:t>
            </a:r>
            <a:r>
              <a:rPr lang="en-US" sz="1000" b="1" dirty="0">
                <a:effectLst/>
                <a:latin typeface="Arial"/>
                <a:ea typeface="Times New Roman"/>
                <a:cs typeface="Times New Roman"/>
              </a:rPr>
              <a:t>SubjectName</a:t>
            </a:r>
            <a:r>
              <a:rPr lang="en-US" sz="1000" dirty="0">
                <a:effectLst/>
                <a:latin typeface="Arial"/>
                <a:ea typeface="Times New Roman"/>
                <a:cs typeface="Segoe UI"/>
              </a:rPr>
              <a:t>, </a:t>
            </a:r>
            <a:r>
              <a:rPr lang="en-US" sz="1000" b="1" dirty="0">
                <a:effectLst/>
                <a:latin typeface="Arial"/>
                <a:ea typeface="Times New Roman"/>
                <a:cs typeface="Times New Roman"/>
              </a:rPr>
              <a:t>AssessmentDate</a:t>
            </a:r>
            <a:r>
              <a:rPr lang="en-US" sz="1000" dirty="0">
                <a:effectLst/>
                <a:latin typeface="Arial"/>
                <a:ea typeface="Times New Roman"/>
                <a:cs typeface="Segoe UI"/>
              </a:rPr>
              <a:t>, </a:t>
            </a:r>
            <a:r>
              <a:rPr lang="en-US" sz="1000" b="1" dirty="0">
                <a:effectLst/>
                <a:latin typeface="Arial"/>
                <a:ea typeface="Times New Roman"/>
                <a:cs typeface="Times New Roman"/>
              </a:rPr>
              <a:t>Assessment</a:t>
            </a:r>
            <a:r>
              <a:rPr lang="en-US" sz="1000" dirty="0">
                <a:effectLst/>
                <a:latin typeface="Arial"/>
                <a:ea typeface="Times New Roman"/>
                <a:cs typeface="Segoe UI"/>
              </a:rPr>
              <a:t>, and </a:t>
            </a:r>
            <a:r>
              <a:rPr lang="en-US" sz="1000" b="1" dirty="0">
                <a:effectLst/>
                <a:latin typeface="Arial"/>
                <a:ea typeface="Times New Roman"/>
                <a:cs typeface="Times New Roman"/>
              </a:rPr>
              <a:t>Comments</a:t>
            </a:r>
            <a:r>
              <a:rPr lang="en-US" sz="1000" dirty="0">
                <a:effectLst/>
                <a:latin typeface="Arial"/>
                <a:ea typeface="Times New Roman"/>
                <a:cs typeface="Segoe UI"/>
              </a:rPr>
              <a:t> properties.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Grades.Utilities </a:t>
            </a:r>
            <a:r>
              <a:rPr lang="en-US" sz="1000" dirty="0">
                <a:effectLst/>
                <a:latin typeface="Arial"/>
                <a:ea typeface="Times New Roman"/>
                <a:cs typeface="Segoe UI"/>
              </a:rPr>
              <a:t>project, open IncludeInReport.cs.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Locate the </a:t>
            </a:r>
            <a:r>
              <a:rPr lang="en-US" sz="1000" b="1" dirty="0">
                <a:effectLst/>
                <a:latin typeface="Arial"/>
                <a:ea typeface="Times New Roman"/>
                <a:cs typeface="Times New Roman"/>
              </a:rPr>
              <a:t>FormatField</a:t>
            </a:r>
            <a:r>
              <a:rPr lang="en-US" sz="1000" dirty="0">
                <a:effectLst/>
                <a:latin typeface="Arial"/>
                <a:ea typeface="Times New Roman"/>
                <a:cs typeface="Segoe UI"/>
              </a:rPr>
              <a:t> struct, and then explain to students that in Exercise 2, they will define this struct to specify the formatting to apply to an item.</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IncludeProcessor</a:t>
            </a:r>
            <a:r>
              <a:rPr lang="en-US" sz="1000" dirty="0">
                <a:effectLst/>
                <a:latin typeface="Arial"/>
                <a:ea typeface="Times New Roman"/>
                <a:cs typeface="Segoe UI"/>
              </a:rPr>
              <a:t> class, locate the </a:t>
            </a:r>
            <a:r>
              <a:rPr lang="en-US" sz="1000" b="1" dirty="0">
                <a:effectLst/>
                <a:latin typeface="Arial"/>
                <a:ea typeface="Times New Roman"/>
                <a:cs typeface="Times New Roman"/>
              </a:rPr>
              <a:t>GetItemsToInclude</a:t>
            </a:r>
            <a:r>
              <a:rPr lang="en-US" sz="1000" dirty="0">
                <a:effectLst/>
                <a:latin typeface="Arial"/>
                <a:ea typeface="Times New Roman"/>
                <a:cs typeface="Segoe UI"/>
              </a:rPr>
              <a:t> method.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Explain to students that they will add code to this method to find all of the public fields and properties in the </a:t>
            </a:r>
            <a:r>
              <a:rPr lang="en-US" sz="1000" b="1" dirty="0">
                <a:effectLst/>
                <a:latin typeface="Arial"/>
                <a:ea typeface="Times New Roman"/>
                <a:cs typeface="Times New Roman"/>
              </a:rPr>
              <a:t>dataForReport</a:t>
            </a:r>
            <a:r>
              <a:rPr lang="en-US" sz="1000" dirty="0">
                <a:effectLst/>
                <a:latin typeface="Arial"/>
                <a:ea typeface="Times New Roman"/>
                <a:cs typeface="Segoe UI"/>
              </a:rPr>
              <a:t> object and process each item that is tagged with the </a:t>
            </a:r>
            <a:r>
              <a:rPr lang="en-US" sz="1000" b="1" dirty="0">
                <a:effectLst/>
                <a:latin typeface="Arial"/>
                <a:ea typeface="Times New Roman"/>
                <a:cs typeface="Times New Roman"/>
              </a:rPr>
              <a:t>IncludeInReport</a:t>
            </a:r>
            <a:r>
              <a:rPr lang="en-US" sz="1000" dirty="0">
                <a:effectLst/>
                <a:latin typeface="Arial"/>
                <a:ea typeface="Times New Roman"/>
                <a:cs typeface="Segoe UI"/>
              </a:rPr>
              <a:t> attribute to format it correctly and include it in the report.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Grades.WPF</a:t>
            </a:r>
            <a:r>
              <a:rPr lang="en-US" sz="1000" dirty="0">
                <a:effectLst/>
                <a:latin typeface="Arial"/>
                <a:ea typeface="Times New Roman"/>
                <a:cs typeface="Segoe UI"/>
              </a:rPr>
              <a:t> project, in the </a:t>
            </a:r>
            <a:r>
              <a:rPr lang="en-US" sz="1000" b="1" dirty="0">
                <a:effectLst/>
                <a:latin typeface="Arial"/>
                <a:ea typeface="Times New Roman"/>
                <a:cs typeface="Times New Roman"/>
              </a:rPr>
              <a:t>Views</a:t>
            </a:r>
            <a:r>
              <a:rPr lang="en-US" sz="1000" dirty="0">
                <a:effectLst/>
                <a:latin typeface="Arial"/>
                <a:ea typeface="Times New Roman"/>
                <a:cs typeface="Segoe UI"/>
              </a:rPr>
              <a:t> folder, open StudentProfile.xaml.cs.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Locate the </a:t>
            </a:r>
            <a:r>
              <a:rPr lang="en-US" sz="1000" b="1" dirty="0">
                <a:effectLst/>
                <a:latin typeface="Arial"/>
                <a:ea typeface="Times New Roman"/>
                <a:cs typeface="Times New Roman"/>
              </a:rPr>
              <a:t>GenerateStudentReport</a:t>
            </a:r>
            <a:r>
              <a:rPr lang="en-US" sz="1000" dirty="0">
                <a:effectLst/>
                <a:latin typeface="Arial"/>
                <a:ea typeface="Times New Roman"/>
                <a:cs typeface="Segoe UI"/>
              </a:rPr>
              <a:t> method, and then explain to students that they add code to this method to use the </a:t>
            </a:r>
            <a:r>
              <a:rPr lang="en-US" sz="1000" b="1" dirty="0">
                <a:effectLst/>
                <a:latin typeface="Arial"/>
                <a:ea typeface="Times New Roman"/>
                <a:cs typeface="Times New Roman"/>
              </a:rPr>
              <a:t>IncludeProcessor</a:t>
            </a:r>
            <a:r>
              <a:rPr lang="en-US" sz="1000" dirty="0">
                <a:effectLst/>
                <a:latin typeface="Arial"/>
                <a:ea typeface="Times New Roman"/>
                <a:cs typeface="Segoe UI"/>
              </a:rPr>
              <a:t> class to determine which fields in the </a:t>
            </a:r>
            <a:r>
              <a:rPr lang="en-US" sz="1000" b="1" dirty="0">
                <a:effectLst/>
                <a:latin typeface="Arial"/>
                <a:ea typeface="Times New Roman"/>
                <a:cs typeface="Times New Roman"/>
              </a:rPr>
              <a:t>Grade</a:t>
            </a:r>
            <a:r>
              <a:rPr lang="en-US" sz="1000" dirty="0">
                <a:effectLst/>
                <a:latin typeface="Arial"/>
                <a:ea typeface="Times New Roman"/>
                <a:cs typeface="Segoe UI"/>
              </a:rPr>
              <a:t> object are tagged with the </a:t>
            </a:r>
            <a:r>
              <a:rPr lang="en-US" sz="1000" b="1" dirty="0">
                <a:effectLst/>
                <a:latin typeface="Arial"/>
                <a:ea typeface="Times New Roman"/>
                <a:cs typeface="Times New Roman"/>
              </a:rPr>
              <a:t>IncludeInReport</a:t>
            </a:r>
            <a:r>
              <a:rPr lang="en-US" sz="1000" dirty="0">
                <a:effectLst/>
                <a:latin typeface="Arial"/>
                <a:ea typeface="Times New Roman"/>
                <a:cs typeface="Segoe UI"/>
              </a:rPr>
              <a:t> attribute, format them appropriately, and include them in the report.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Explain to students that they will use the Strong Name tool to generate a key pair and sign the </a:t>
            </a:r>
            <a:r>
              <a:rPr lang="en-US" sz="1000" b="1" dirty="0">
                <a:effectLst/>
                <a:latin typeface="Arial"/>
                <a:ea typeface="Times New Roman"/>
                <a:cs typeface="Times New Roman"/>
              </a:rPr>
              <a:t>Grades.Utilities</a:t>
            </a:r>
            <a:r>
              <a:rPr lang="en-US" sz="1000" dirty="0">
                <a:effectLst/>
                <a:latin typeface="Arial"/>
                <a:ea typeface="Times New Roman"/>
                <a:cs typeface="Segoe UI"/>
              </a:rPr>
              <a:t> assembly with the key pair and then host the assembly in the GAC.</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Finally, they will generate a report and check that the correct properties are included in the report and the formatting is correctly applied.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Close Visual Studio.</a:t>
            </a:r>
            <a:endParaRPr lang="en-US" sz="1000" dirty="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12656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this lesson shows how to use reflection to inspect and execute existing compiled assemblies.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when developing case tools to assist in the software development process, features such as reflection enable you to implement anything from code generation platforms to testing frameworks.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170407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MSL-TMG1 virtual machine if it is not already running.</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20483B-SEA-DEV11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E:\Mod12\Labfiles\Databases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SetupSchoolGradesDB.cmd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3670830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they must complete the steps to set up the SchoolGradesDB database even if they still have the database running from an earlier lab. This is to ensure that the data is reset and in a known state.</a:t>
            </a: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Point out to students that Exercise 3 is optional and that you may stop the lab when they have all completed Exercise 2.</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Creating and Applying the IncludeInReport attribute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the </a:t>
            </a:r>
            <a:r>
              <a:rPr lang="en-US" sz="1000" b="1" dirty="0">
                <a:latin typeface="Arial"/>
                <a:ea typeface="Calibri"/>
                <a:cs typeface="Times New Roman"/>
              </a:rPr>
              <a:t>IncludeInReport</a:t>
            </a:r>
            <a:r>
              <a:rPr lang="en-US" sz="1000" dirty="0">
                <a:latin typeface="Arial"/>
                <a:ea typeface="Calibri"/>
                <a:cs typeface="Segoe UI"/>
              </a:rPr>
              <a:t> attribute to specify the fields and the format of each field that is included in the grades report.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write code for the </a:t>
            </a:r>
            <a:r>
              <a:rPr lang="en-US" sz="1000" b="1" dirty="0">
                <a:latin typeface="Arial"/>
                <a:ea typeface="Calibri"/>
                <a:cs typeface="Times New Roman"/>
              </a:rPr>
              <a:t>IncludeInReportAttribute</a:t>
            </a:r>
            <a:r>
              <a:rPr lang="en-US" sz="1000" dirty="0">
                <a:latin typeface="Arial"/>
                <a:ea typeface="Calibri"/>
                <a:cs typeface="Segoe UI"/>
              </a:rPr>
              <a:t> class and define the members that are contained in it. Next, you will apply the attribute to the appropriate properties in the </a:t>
            </a:r>
            <a:r>
              <a:rPr lang="en-US" sz="1000" b="1" dirty="0">
                <a:latin typeface="Arial"/>
                <a:ea typeface="Calibri"/>
                <a:cs typeface="Times New Roman"/>
              </a:rPr>
              <a:t>LocalGrade</a:t>
            </a:r>
            <a:r>
              <a:rPr lang="en-US" sz="1000" dirty="0">
                <a:latin typeface="Arial"/>
                <a:ea typeface="Calibri"/>
                <a:cs typeface="Segoe UI"/>
              </a:rPr>
              <a:t> class in the Data.cs file. Finally, you will build the application and then use the MSIL Disassembler utility (IL DASM) to examine the metadata that the attribute generates.</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Updating the Report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update the grades report to include fields and properties only if they are tagged with the </a:t>
            </a:r>
            <a:r>
              <a:rPr lang="en-US" sz="1000" b="1" dirty="0">
                <a:latin typeface="Arial"/>
                <a:ea typeface="Calibri"/>
                <a:cs typeface="Times New Roman"/>
              </a:rPr>
              <a:t>IncludeInReport</a:t>
            </a:r>
            <a:r>
              <a:rPr lang="en-US" sz="1000" dirty="0">
                <a:latin typeface="Arial"/>
                <a:ea typeface="Calibri"/>
                <a:cs typeface="Segoe UI"/>
              </a:rPr>
              <a:t> attribute.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implement a method named </a:t>
            </a:r>
            <a:r>
              <a:rPr lang="en-US" sz="1000" b="1" dirty="0">
                <a:latin typeface="Arial"/>
                <a:ea typeface="Calibri"/>
                <a:cs typeface="Times New Roman"/>
              </a:rPr>
              <a:t>GetItemsToInclude</a:t>
            </a:r>
            <a:r>
              <a:rPr lang="en-US" sz="1000" dirty="0">
                <a:latin typeface="Arial"/>
                <a:ea typeface="Calibri"/>
                <a:cs typeface="Segoe UI"/>
              </a:rPr>
              <a:t> in a static helper class called </a:t>
            </a:r>
            <a:r>
              <a:rPr lang="en-US" sz="1000" b="1" dirty="0">
                <a:latin typeface="Arial"/>
                <a:ea typeface="Calibri"/>
                <a:cs typeface="Times New Roman"/>
              </a:rPr>
              <a:t>IncludeProcessor</a:t>
            </a:r>
            <a:r>
              <a:rPr lang="en-US" sz="1000" dirty="0">
                <a:latin typeface="Arial"/>
                <a:ea typeface="Calibri"/>
                <a:cs typeface="Segoe UI"/>
              </a:rPr>
              <a:t> that implements the logic that is necessary to discover the fields and properties that are tagged with the </a:t>
            </a:r>
            <a:r>
              <a:rPr lang="en-US" sz="1000" b="1" dirty="0">
                <a:latin typeface="Arial"/>
                <a:ea typeface="Calibri"/>
                <a:cs typeface="Times New Roman"/>
              </a:rPr>
              <a:t>IncludeInReport</a:t>
            </a:r>
            <a:r>
              <a:rPr lang="en-US" sz="1000" dirty="0">
                <a:latin typeface="Arial"/>
                <a:ea typeface="Calibri"/>
                <a:cs typeface="Segoe UI"/>
              </a:rPr>
              <a:t> attribute. You will then update the code for the </a:t>
            </a:r>
            <a:r>
              <a:rPr lang="en-US" sz="1000" b="1" dirty="0">
                <a:latin typeface="Arial"/>
                <a:ea typeface="Calibri"/>
                <a:cs typeface="Times New Roman"/>
              </a:rPr>
              <a:t>StudentProfile</a:t>
            </a:r>
            <a:r>
              <a:rPr lang="en-US" sz="1000" dirty="0">
                <a:latin typeface="Arial"/>
                <a:ea typeface="Calibri"/>
                <a:cs typeface="Segoe UI"/>
              </a:rPr>
              <a:t> view to include fields and properties in the report only if they are tagged with the </a:t>
            </a:r>
            <a:r>
              <a:rPr lang="en-US" sz="1000" b="1" dirty="0">
                <a:latin typeface="Arial"/>
                <a:ea typeface="Calibri"/>
                <a:cs typeface="Times New Roman"/>
              </a:rPr>
              <a:t>IncludeInReport</a:t>
            </a:r>
            <a:r>
              <a:rPr lang="en-US" sz="1000" dirty="0">
                <a:latin typeface="Arial"/>
                <a:ea typeface="Calibri"/>
                <a:cs typeface="Segoe UI"/>
              </a:rPr>
              <a:t> attribute and to format them appropriately.</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Storing the Grades.Utilities Assembly Centrally (If Time Permits)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store the </a:t>
            </a:r>
            <a:r>
              <a:rPr lang="en-US" sz="1000" b="1" dirty="0">
                <a:latin typeface="Arial"/>
                <a:ea typeface="Calibri"/>
                <a:cs typeface="Times New Roman"/>
              </a:rPr>
              <a:t>Grades.Utilities</a:t>
            </a:r>
            <a:r>
              <a:rPr lang="en-US" sz="1000" dirty="0">
                <a:latin typeface="Arial"/>
                <a:ea typeface="Calibri"/>
                <a:cs typeface="Segoe UI"/>
              </a:rPr>
              <a:t> assembly in the GAC.</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use Sn.exe to generate a key pair and then use the key pair to sign the </a:t>
            </a:r>
            <a:r>
              <a:rPr lang="en-US" sz="1000" b="1" dirty="0">
                <a:latin typeface="Arial"/>
                <a:ea typeface="Calibri"/>
                <a:cs typeface="Times New Roman"/>
              </a:rPr>
              <a:t>Grades.Utilities</a:t>
            </a:r>
            <a:r>
              <a:rPr lang="en-US" sz="1000" dirty="0">
                <a:latin typeface="Arial"/>
                <a:ea typeface="Calibri"/>
                <a:cs typeface="Segoe UI"/>
              </a:rPr>
              <a:t> assembly. Next, you will use Gacutil.exe to add the assembly to the GAC. You will then update the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359949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solidFill>
                  <a:prstClr val="black"/>
                </a:solidFill>
                <a:latin typeface="Arial"/>
                <a:ea typeface="Calibri"/>
                <a:cs typeface="Segoe UI"/>
              </a:rPr>
              <a:t>reference for the </a:t>
            </a:r>
            <a:r>
              <a:rPr lang="en-US" sz="1000" b="1" dirty="0">
                <a:solidFill>
                  <a:prstClr val="black"/>
                </a:solidFill>
                <a:latin typeface="Arial"/>
                <a:ea typeface="Calibri"/>
                <a:cs typeface="Times New Roman"/>
              </a:rPr>
              <a:t>Grades.Utilities</a:t>
            </a:r>
            <a:r>
              <a:rPr lang="en-US" sz="1000" dirty="0">
                <a:solidFill>
                  <a:prstClr val="black"/>
                </a:solidFill>
                <a:latin typeface="Arial"/>
                <a:ea typeface="Calibri"/>
                <a:cs typeface="Segoe UI"/>
              </a:rPr>
              <a:t> assembly in the Grades.WPF project to use the new signed assembly that is hosted in the GAC, and finally you will test the application to ensure that the reports are correctly generated.</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000725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426666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are developing an application that enables users to browse the object model of a compiled type. At no point will the application attempt to execute any code; it will merely serve as a viewer. You notice the code that loads the assembly uses the </a:t>
            </a:r>
            <a:r>
              <a:rPr lang="en-US" sz="1000" b="1" dirty="0">
                <a:latin typeface="Arial"/>
                <a:ea typeface="Calibri"/>
                <a:cs typeface="Times New Roman"/>
              </a:rPr>
              <a:t>Assembly.LoadFrom</a:t>
            </a:r>
            <a:r>
              <a:rPr lang="en-US" sz="1000" dirty="0">
                <a:latin typeface="Arial"/>
                <a:ea typeface="Calibri"/>
                <a:cs typeface="Segoe UI"/>
              </a:rPr>
              <a:t> static method. This is the most suitable method taking into account the requirements of the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are developing a custom attribute. You want to derive your custom attribute class from the abstract base class that underpins all attributes. Which class should you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Attribute</a:t>
            </a:r>
          </a:p>
          <a:p>
            <a:pPr>
              <a:lnSpc>
                <a:spcPct val="115000"/>
              </a:lnSpc>
              <a:spcAft>
                <a:spcPts val="1000"/>
              </a:spcAft>
            </a:pPr>
            <a:r>
              <a:rPr lang="en-US" sz="1000" dirty="0">
                <a:latin typeface="Arial"/>
                <a:ea typeface="Calibri"/>
                <a:cs typeface="Times New Roman"/>
              </a:rPr>
              <a:t>(   )Option 2: ContextAttribute</a:t>
            </a:r>
          </a:p>
          <a:p>
            <a:pPr>
              <a:lnSpc>
                <a:spcPct val="115000"/>
              </a:lnSpc>
              <a:spcAft>
                <a:spcPts val="1000"/>
              </a:spcAft>
            </a:pPr>
            <a:r>
              <a:rPr lang="en-US" sz="1000" dirty="0">
                <a:latin typeface="Arial"/>
                <a:ea typeface="Calibri"/>
                <a:cs typeface="Times New Roman"/>
              </a:rPr>
              <a:t>(   )Option 3: ExtensionAttribute</a:t>
            </a:r>
          </a:p>
          <a:p>
            <a:pPr>
              <a:lnSpc>
                <a:spcPct val="115000"/>
              </a:lnSpc>
              <a:spcAft>
                <a:spcPts val="1000"/>
              </a:spcAft>
            </a:pPr>
            <a:r>
              <a:rPr lang="en-US" sz="1000" dirty="0">
                <a:latin typeface="Arial"/>
                <a:ea typeface="Calibri"/>
                <a:cs typeface="Times New Roman"/>
              </a:rPr>
              <a:t>(   )Option 4: DataAttribute</a:t>
            </a:r>
          </a:p>
          <a:p>
            <a:pPr>
              <a:lnSpc>
                <a:spcPct val="115000"/>
              </a:lnSpc>
              <a:spcAft>
                <a:spcPts val="1000"/>
              </a:spcAft>
            </a:pPr>
            <a:r>
              <a:rPr lang="en-US" sz="1000" dirty="0">
                <a:latin typeface="Arial"/>
                <a:ea typeface="Calibri"/>
                <a:cs typeface="Times New Roman"/>
              </a:rPr>
              <a:t>(   )Option 5: AddInAttribute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Attribute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558339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You are reviewing some code that uses CodeDOM to generate managed Visual C# at run time. What does the following line of code do?</a:t>
            </a:r>
            <a:endParaRPr lang="en-US" sz="1000" dirty="0">
              <a:solidFill>
                <a:prstClr val="black"/>
              </a:solidFill>
              <a:latin typeface="Arial"/>
              <a:ea typeface="Calibri"/>
              <a:cs typeface="Times New Roman"/>
            </a:endParaRPr>
          </a:p>
          <a:p>
            <a:pPr marL="100330" marR="100330" lvl="0">
              <a:lnSpc>
                <a:spcPts val="1000"/>
              </a:lnSpc>
              <a:spcAft>
                <a:spcPts val="600"/>
              </a:spcAft>
            </a:pPr>
            <a:r>
              <a:rPr lang="en-US" sz="1000" dirty="0">
                <a:solidFill>
                  <a:prstClr val="black"/>
                </a:solidFill>
                <a:latin typeface="Arial"/>
                <a:ea typeface="Times New Roman"/>
                <a:cs typeface="Times New Roman"/>
              </a:rPr>
              <a:t>var method = new CodeEntryPointMethod();</a:t>
            </a:r>
          </a:p>
          <a:p>
            <a:pPr lvl="0">
              <a:lnSpc>
                <a:spcPct val="115000"/>
              </a:lnSpc>
              <a:spcAft>
                <a:spcPts val="1000"/>
              </a:spcAft>
            </a:pPr>
            <a:r>
              <a:rPr lang="en-US" sz="1000" dirty="0">
                <a:solidFill>
                  <a:prstClr val="black"/>
                </a:solidFill>
                <a:latin typeface="Arial"/>
                <a:ea typeface="Calibri"/>
                <a:cs typeface="Times New Roman"/>
              </a:rPr>
              <a:t>(   )Option 1: Defines an instance method with a random name.</a:t>
            </a:r>
          </a:p>
          <a:p>
            <a:pPr lvl="0">
              <a:lnSpc>
                <a:spcPct val="115000"/>
              </a:lnSpc>
              <a:spcAft>
                <a:spcPts val="1000"/>
              </a:spcAft>
            </a:pPr>
            <a:r>
              <a:rPr lang="en-US" sz="1000" dirty="0">
                <a:solidFill>
                  <a:prstClr val="black"/>
                </a:solidFill>
                <a:latin typeface="Arial"/>
                <a:ea typeface="Calibri"/>
                <a:cs typeface="Times New Roman"/>
              </a:rPr>
              <a:t>(   )Option 2: Defines an instance method named EntryPoint.</a:t>
            </a:r>
          </a:p>
          <a:p>
            <a:pPr lvl="0">
              <a:lnSpc>
                <a:spcPct val="115000"/>
              </a:lnSpc>
              <a:spcAft>
                <a:spcPts val="1000"/>
              </a:spcAft>
            </a:pPr>
            <a:r>
              <a:rPr lang="en-US" sz="1000" dirty="0">
                <a:solidFill>
                  <a:prstClr val="black"/>
                </a:solidFill>
                <a:latin typeface="Arial"/>
                <a:ea typeface="Calibri"/>
                <a:cs typeface="Times New Roman"/>
              </a:rPr>
              <a:t>(   )Option 3: Defines a static method named EntryPoint.</a:t>
            </a:r>
          </a:p>
          <a:p>
            <a:pPr lvl="0">
              <a:lnSpc>
                <a:spcPct val="115000"/>
              </a:lnSpc>
              <a:spcAft>
                <a:spcPts val="1000"/>
              </a:spcAft>
            </a:pPr>
            <a:r>
              <a:rPr lang="en-US" sz="1000" dirty="0">
                <a:solidFill>
                  <a:prstClr val="black"/>
                </a:solidFill>
                <a:latin typeface="Arial"/>
                <a:ea typeface="Calibri"/>
                <a:cs typeface="Times New Roman"/>
              </a:rPr>
              <a:t>(   )Option 4: Defines an instance method named Main.</a:t>
            </a:r>
          </a:p>
          <a:p>
            <a:pPr lvl="0">
              <a:lnSpc>
                <a:spcPct val="115000"/>
              </a:lnSpc>
              <a:spcAft>
                <a:spcPts val="1000"/>
              </a:spcAft>
            </a:pPr>
            <a:r>
              <a:rPr lang="en-US" sz="1000" dirty="0">
                <a:solidFill>
                  <a:prstClr val="black"/>
                </a:solidFill>
                <a:latin typeface="Arial"/>
                <a:ea typeface="Calibri"/>
                <a:cs typeface="Times New Roman"/>
              </a:rPr>
              <a:t>(   )Option 5: Defines a static method named Main.</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5: Defines a static method named Main.</a:t>
            </a:r>
          </a:p>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The </a:t>
            </a:r>
            <a:r>
              <a:rPr lang="en-US" sz="1000" b="1" dirty="0">
                <a:solidFill>
                  <a:prstClr val="black"/>
                </a:solidFill>
                <a:latin typeface="Arial"/>
                <a:ea typeface="Calibri"/>
                <a:cs typeface="Times New Roman"/>
              </a:rPr>
              <a:t>FourthCoffee.Core.dll</a:t>
            </a:r>
            <a:r>
              <a:rPr lang="en-US" sz="1000" dirty="0">
                <a:solidFill>
                  <a:prstClr val="black"/>
                </a:solidFill>
                <a:latin typeface="Arial"/>
                <a:ea typeface="Calibri"/>
                <a:cs typeface="Segoe UI"/>
              </a:rPr>
              <a:t> assembly has 2.1.0.24 as its version number. The number 24 in the version number refers to the build number.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)False</a:t>
            </a:r>
          </a:p>
          <a:p>
            <a:pPr lvl="0">
              <a:lnSpc>
                <a:spcPct val="115000"/>
              </a:lnSpc>
              <a:spcAft>
                <a:spcPts val="1000"/>
              </a:spcAft>
            </a:pPr>
            <a:r>
              <a:rPr lang="en-US" sz="1000" dirty="0">
                <a:solidFill>
                  <a:prstClr val="black"/>
                </a:solidFill>
                <a:latin typeface="Arial"/>
                <a:ea typeface="Calibri"/>
                <a:cs typeface="Times New Roman"/>
              </a:rPr>
              <a:t>(   )True</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(√)False</a:t>
            </a:r>
          </a:p>
          <a:p>
            <a:pPr lvl="0">
              <a:lnSpc>
                <a:spcPct val="115000"/>
              </a:lnSpc>
              <a:spcAft>
                <a:spcPts val="1000"/>
              </a:spcAft>
            </a:pPr>
            <a:r>
              <a:rPr lang="en-US" sz="1000" dirty="0">
                <a:solidFill>
                  <a:prstClr val="black"/>
                </a:solidFill>
                <a:latin typeface="Arial"/>
                <a:ea typeface="Calibri"/>
                <a:cs typeface="Times New Roman"/>
              </a:rPr>
              <a:t>(   )True</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35</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411830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that reflection enables you to load and manipulate assemblies at run time.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how, for each component in an assembly, there is mapping to a class in the </a:t>
            </a:r>
            <a:r>
              <a:rPr lang="en-US" sz="1000" b="1" dirty="0">
                <a:latin typeface="Arial"/>
                <a:ea typeface="Calibri"/>
                <a:cs typeface="Times New Roman"/>
              </a:rPr>
              <a:t>System.Reflection</a:t>
            </a:r>
            <a:r>
              <a:rPr lang="en-US" sz="1000" dirty="0">
                <a:latin typeface="Arial"/>
                <a:ea typeface="Calibri"/>
                <a:cs typeface="Segoe UI"/>
              </a:rPr>
              <a:t> namespace, for example:</a:t>
            </a:r>
            <a:endParaRPr lang="en-US" sz="1000" dirty="0">
              <a:latin typeface="Arial"/>
              <a:ea typeface="Calibri"/>
              <a:cs typeface="Times New Roman"/>
            </a:endParaRPr>
          </a:p>
          <a:p>
            <a:pPr marL="171450" lvl="0" indent="-171450">
              <a:lnSpc>
                <a:spcPct val="115000"/>
              </a:lnSpc>
              <a:spcAft>
                <a:spcPts val="995"/>
              </a:spcAft>
              <a:buFont typeface="Arial" pitchFamily="34" charset="0"/>
              <a:buChar char="•"/>
            </a:pPr>
            <a:r>
              <a:rPr lang="en-US" sz="1000" dirty="0">
                <a:effectLst/>
                <a:latin typeface="Arial"/>
                <a:ea typeface="Times New Roman"/>
                <a:cs typeface="Segoe UI"/>
              </a:rPr>
              <a:t>An assembly maps to the </a:t>
            </a:r>
            <a:r>
              <a:rPr lang="en-US" sz="1000" b="1" dirty="0">
                <a:effectLst/>
                <a:latin typeface="Arial"/>
                <a:ea typeface="Times New Roman"/>
                <a:cs typeface="Times New Roman"/>
              </a:rPr>
              <a:t>Assembly</a:t>
            </a:r>
            <a:r>
              <a:rPr lang="en-US" sz="1000" dirty="0">
                <a:effectLst/>
                <a:latin typeface="Arial"/>
                <a:ea typeface="Times New Roman"/>
                <a:cs typeface="Segoe UI"/>
              </a:rPr>
              <a:t> class.</a:t>
            </a:r>
            <a:endParaRPr lang="en-US" sz="1000" dirty="0">
              <a:effectLst/>
              <a:latin typeface="Arial"/>
              <a:ea typeface="Times New Roman"/>
              <a:cs typeface="Times New Roman"/>
            </a:endParaRPr>
          </a:p>
          <a:p>
            <a:pPr marL="171450" lvl="0" indent="-171450">
              <a:lnSpc>
                <a:spcPct val="115000"/>
              </a:lnSpc>
              <a:spcAft>
                <a:spcPts val="995"/>
              </a:spcAft>
              <a:buFont typeface="Arial" pitchFamily="34" charset="0"/>
              <a:buChar char="•"/>
            </a:pPr>
            <a:r>
              <a:rPr lang="en-US" sz="1000" dirty="0">
                <a:effectLst/>
                <a:latin typeface="Arial"/>
                <a:ea typeface="Times New Roman"/>
                <a:cs typeface="Segoe UI"/>
              </a:rPr>
              <a:t>A type maps to the </a:t>
            </a:r>
            <a:r>
              <a:rPr lang="en-US" sz="1000" b="1" dirty="0">
                <a:effectLst/>
                <a:latin typeface="Arial"/>
                <a:ea typeface="Times New Roman"/>
                <a:cs typeface="Times New Roman"/>
              </a:rPr>
              <a:t>Type</a:t>
            </a:r>
            <a:r>
              <a:rPr lang="en-US" sz="1000" dirty="0">
                <a:effectLst/>
                <a:latin typeface="Arial"/>
                <a:ea typeface="Times New Roman"/>
                <a:cs typeface="Segoe UI"/>
              </a:rPr>
              <a:t> class.</a:t>
            </a:r>
            <a:endParaRPr lang="en-US" sz="1000" dirty="0">
              <a:effectLst/>
              <a:latin typeface="Arial"/>
              <a:ea typeface="Times New Roman"/>
              <a:cs typeface="Times New Roman"/>
            </a:endParaRPr>
          </a:p>
          <a:p>
            <a:pPr marL="171450" lvl="0" indent="-171450">
              <a:lnSpc>
                <a:spcPct val="115000"/>
              </a:lnSpc>
              <a:spcAft>
                <a:spcPts val="995"/>
              </a:spcAft>
              <a:buFont typeface="Arial" pitchFamily="34" charset="0"/>
              <a:buChar char="•"/>
            </a:pPr>
            <a:r>
              <a:rPr lang="en-US" sz="1000" dirty="0">
                <a:effectLst/>
                <a:latin typeface="Arial"/>
                <a:ea typeface="Times New Roman"/>
                <a:cs typeface="Segoe UI"/>
              </a:rPr>
              <a:t>A constructor maps to the </a:t>
            </a:r>
            <a:r>
              <a:rPr lang="en-US" sz="1000" b="1" dirty="0">
                <a:effectLst/>
                <a:latin typeface="Arial"/>
                <a:ea typeface="Times New Roman"/>
                <a:cs typeface="Times New Roman"/>
              </a:rPr>
              <a:t>ConstructorInfo </a:t>
            </a:r>
            <a:r>
              <a:rPr lang="en-US" sz="1000" dirty="0">
                <a:effectLst/>
                <a:latin typeface="Arial"/>
                <a:ea typeface="Times New Roman"/>
                <a:cs typeface="Segoe UI"/>
              </a:rPr>
              <a:t>class.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505636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there are a number of ways to load an assembly. Discuss the static load methods the </a:t>
            </a:r>
            <a:r>
              <a:rPr lang="en-US" sz="1000" b="1" dirty="0">
                <a:latin typeface="Arial"/>
                <a:ea typeface="Calibri"/>
                <a:cs typeface="Times New Roman"/>
              </a:rPr>
              <a:t>Assembly</a:t>
            </a:r>
            <a:r>
              <a:rPr lang="en-US" sz="1000" dirty="0">
                <a:latin typeface="Arial"/>
                <a:ea typeface="Calibri"/>
                <a:cs typeface="Segoe UI"/>
              </a:rPr>
              <a:t> class exposes.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difference between reflection-only and execution context and when each might be applicable.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161684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after you have created an </a:t>
            </a:r>
            <a:r>
              <a:rPr lang="en-US" sz="1000" b="1" dirty="0">
                <a:latin typeface="Arial"/>
                <a:ea typeface="Calibri"/>
                <a:cs typeface="Times New Roman"/>
              </a:rPr>
              <a:t>Assembly</a:t>
            </a:r>
            <a:r>
              <a:rPr lang="en-US" sz="1000" dirty="0">
                <a:latin typeface="Arial"/>
                <a:ea typeface="Calibri"/>
                <a:cs typeface="Segoe UI"/>
              </a:rPr>
              <a:t> object, you can iterate through the assembly and inspect the metadata of each type and each member within a type.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2188946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Point out that instantiating and executing members by using reflection follows the same pattern as consuming an object in Microsoft</a:t>
            </a:r>
            <a:r>
              <a:rPr lang="en-US" sz="1000" dirty="0">
                <a:effectLst/>
                <a:latin typeface="Arial"/>
                <a:ea typeface="Calibri"/>
                <a:cs typeface="Times New Roman"/>
              </a:rPr>
              <a:t>® </a:t>
            </a:r>
            <a:r>
              <a:rPr lang="en-US" sz="1000" dirty="0">
                <a:latin typeface="Arial"/>
                <a:ea typeface="Calibri"/>
                <a:cs typeface="Segoe UI"/>
              </a:rPr>
              <a:t>Visual C#</a:t>
            </a:r>
            <a:r>
              <a:rPr lang="en-US" sz="1000" dirty="0">
                <a:effectLst/>
                <a:latin typeface="Arial"/>
                <a:ea typeface="Calibri"/>
                <a:cs typeface="Times New Roman"/>
              </a:rPr>
              <a:t>®</a:t>
            </a:r>
            <a:r>
              <a:rPr lang="en-US" sz="1000" dirty="0">
                <a:latin typeface="Arial"/>
                <a:ea typeface="Calibri"/>
                <a:cs typeface="Segoe UI"/>
              </a:rPr>
              <a:t>. Use the example on the slide to explain how to execute an instance method.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to invoke an instance method, you must first initialize the type. The code example on the slide simplifies this process by encapsulating the object initialization logic into the </a:t>
            </a:r>
            <a:r>
              <a:rPr lang="en-US" sz="1000" b="1" dirty="0">
                <a:latin typeface="Arial"/>
                <a:ea typeface="Calibri"/>
                <a:cs typeface="Times New Roman"/>
              </a:rPr>
              <a:t>FourthCoffeeServices.InstantiateHandleErrorType</a:t>
            </a:r>
            <a:r>
              <a:rPr lang="en-US" sz="1000" dirty="0">
                <a:latin typeface="Arial"/>
                <a:ea typeface="Calibri"/>
                <a:cs typeface="Segoe UI"/>
              </a:rPr>
              <a:t> method call. Also explain that when you invoke static members, there is no need to initialize the object.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88488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the MSL-TMG1 virtual machine if it is not already running.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dirty="0">
                <a:effectLst/>
                <a:latin typeface="Arial"/>
                <a:ea typeface="Times New Roman"/>
                <a:cs typeface="Segoe UI"/>
              </a:rPr>
              <a:t>20483B-SEA-DEV11 virtual machine.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Log on to Windows</a:t>
            </a:r>
            <a:r>
              <a:rPr lang="en-US" sz="1000" dirty="0">
                <a:effectLst/>
                <a:latin typeface="Arial"/>
                <a:ea typeface="Times New Roman"/>
                <a:cs typeface="Times New Roman"/>
              </a:rPr>
              <a:t>®</a:t>
            </a:r>
            <a:r>
              <a:rPr lang="en-US" sz="1000" dirty="0">
                <a:effectLst/>
                <a:latin typeface="Arial"/>
                <a:ea typeface="Times New Roman"/>
                <a:cs typeface="Segoe UI"/>
              </a:rPr>
              <a:t> 8 as </a:t>
            </a:r>
            <a:r>
              <a:rPr lang="en-US" sz="1000" b="1" dirty="0">
                <a:effectLst/>
                <a:latin typeface="Arial"/>
                <a:ea typeface="Times New Roman"/>
                <a:cs typeface="Times New Roman"/>
              </a:rPr>
              <a:t>Student </a:t>
            </a:r>
            <a:r>
              <a:rPr lang="en-US" sz="1000" dirty="0">
                <a:effectLst/>
                <a:latin typeface="Arial"/>
                <a:ea typeface="Times New Roman"/>
                <a:cs typeface="Segoe UI"/>
              </a:rPr>
              <a:t>with the password </a:t>
            </a:r>
            <a:r>
              <a:rPr lang="en-US" sz="1000" b="1" dirty="0">
                <a:effectLst/>
                <a:latin typeface="Arial"/>
                <a:ea typeface="Times New Roman"/>
                <a:cs typeface="Times New Roman"/>
              </a:rPr>
              <a:t>Pa$$w0rd</a:t>
            </a:r>
            <a:r>
              <a:rPr lang="en-US" sz="1000" dirty="0">
                <a:effectLst/>
                <a:latin typeface="Arial"/>
                <a:ea typeface="Times New Roman"/>
                <a:cs typeface="Segoe UI"/>
              </a:rPr>
              <a:t>. If necessary, click </a:t>
            </a:r>
            <a:r>
              <a:rPr lang="en-US" sz="1000" b="1" dirty="0">
                <a:effectLst/>
                <a:latin typeface="Arial"/>
                <a:ea typeface="Times New Roman"/>
                <a:cs typeface="Times New Roman"/>
              </a:rPr>
              <a:t>Switch User</a:t>
            </a:r>
            <a:r>
              <a:rPr lang="en-US" sz="1000" dirty="0">
                <a:effectLst/>
                <a:latin typeface="Arial"/>
                <a:ea typeface="Times New Roman"/>
                <a:cs typeface="Segoe UI"/>
              </a:rPr>
              <a:t> to display the list of users.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Switch to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window.</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Click </a:t>
            </a:r>
            <a:r>
              <a:rPr lang="en-US" sz="1000" b="1" dirty="0">
                <a:effectLst/>
                <a:latin typeface="Arial"/>
                <a:ea typeface="Times New Roman"/>
                <a:cs typeface="Times New Roman"/>
              </a:rPr>
              <a:t>Visual Studio 2012</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Visual Studio, on the </a:t>
            </a:r>
            <a:r>
              <a:rPr lang="en-US" sz="1000" b="1" dirty="0">
                <a:effectLst/>
                <a:latin typeface="Arial"/>
                <a:ea typeface="Times New Roman"/>
                <a:cs typeface="Times New Roman"/>
              </a:rPr>
              <a:t>File</a:t>
            </a:r>
            <a:r>
              <a:rPr lang="en-US" sz="1000" dirty="0">
                <a:effectLst/>
                <a:latin typeface="Arial"/>
                <a:ea typeface="Times New Roman"/>
                <a:cs typeface="Segoe UI"/>
              </a:rPr>
              <a:t> menu, point to </a:t>
            </a:r>
            <a:r>
              <a:rPr lang="en-US" sz="1000" b="1" dirty="0">
                <a:effectLst/>
                <a:latin typeface="Arial"/>
                <a:ea typeface="Times New Roman"/>
                <a:cs typeface="Times New Roman"/>
              </a:rPr>
              <a:t>Open</a:t>
            </a:r>
            <a:r>
              <a:rPr lang="en-US" sz="1000" dirty="0">
                <a:effectLst/>
                <a:latin typeface="Arial"/>
                <a:ea typeface="Times New Roman"/>
                <a:cs typeface="Segoe UI"/>
              </a:rPr>
              <a:t>, and then click </a:t>
            </a:r>
            <a:r>
              <a:rPr lang="en-US" sz="1000" b="1" dirty="0">
                <a:effectLst/>
                <a:latin typeface="Arial"/>
                <a:ea typeface="Times New Roman"/>
                <a:cs typeface="Times New Roman"/>
              </a:rPr>
              <a:t>Project/Solution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Open Project</a:t>
            </a:r>
            <a:r>
              <a:rPr lang="en-US" sz="1000" dirty="0">
                <a:effectLst/>
                <a:latin typeface="Arial"/>
                <a:ea typeface="Times New Roman"/>
                <a:cs typeface="Segoe UI"/>
              </a:rPr>
              <a:t> dialog box, browse to </a:t>
            </a:r>
            <a:r>
              <a:rPr lang="en-US" sz="1000" b="1" dirty="0">
                <a:effectLst/>
                <a:latin typeface="Arial"/>
                <a:ea typeface="Times New Roman"/>
                <a:cs typeface="Times New Roman"/>
              </a:rPr>
              <a:t>E:\Mod12\Democode\Starter\FourthCoffee.TypeInspector</a:t>
            </a:r>
            <a:r>
              <a:rPr lang="en-US" sz="1000" dirty="0">
                <a:effectLst/>
                <a:latin typeface="Arial"/>
                <a:ea typeface="Times New Roman"/>
                <a:cs typeface="Segoe UI"/>
              </a:rPr>
              <a:t> folder, click </a:t>
            </a:r>
            <a:r>
              <a:rPr lang="en-US" sz="1000" b="1" dirty="0">
                <a:effectLst/>
                <a:latin typeface="Arial"/>
                <a:ea typeface="Times New Roman"/>
                <a:cs typeface="Times New Roman"/>
              </a:rPr>
              <a:t>FourthCoffee.TypeInspector.sln</a:t>
            </a:r>
            <a:r>
              <a:rPr lang="en-US" sz="1000" dirty="0">
                <a:effectLst/>
                <a:latin typeface="Arial"/>
                <a:ea typeface="Times New Roman"/>
                <a:cs typeface="Segoe UI"/>
              </a:rPr>
              <a:t>, and then click </a:t>
            </a:r>
            <a:r>
              <a:rPr lang="en-US" sz="1000" b="1" dirty="0">
                <a:effectLst/>
                <a:latin typeface="Arial"/>
                <a:ea typeface="Times New Roman"/>
                <a:cs typeface="Times New Roman"/>
              </a:rPr>
              <a:t>Open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Visual Studio, on the </a:t>
            </a:r>
            <a:r>
              <a:rPr lang="en-US" sz="1000" b="1" dirty="0">
                <a:effectLst/>
                <a:latin typeface="Arial"/>
                <a:ea typeface="Times New Roman"/>
                <a:cs typeface="Times New Roman"/>
              </a:rPr>
              <a:t>View</a:t>
            </a:r>
            <a:r>
              <a:rPr lang="en-US" sz="1000" dirty="0">
                <a:effectLst/>
                <a:latin typeface="Arial"/>
                <a:ea typeface="Times New Roman"/>
                <a:cs typeface="Segoe UI"/>
              </a:rPr>
              <a:t> menu, click </a:t>
            </a:r>
            <a:r>
              <a:rPr lang="en-US" sz="1000" b="1" dirty="0">
                <a:effectLst/>
                <a:latin typeface="Arial"/>
                <a:ea typeface="Times New Roman"/>
                <a:cs typeface="Times New Roman"/>
              </a:rPr>
              <a:t>Task List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Task List</a:t>
            </a:r>
            <a:r>
              <a:rPr lang="en-US" sz="1000" dirty="0">
                <a:effectLst/>
                <a:latin typeface="Arial"/>
                <a:ea typeface="Times New Roman"/>
                <a:cs typeface="Segoe UI"/>
              </a:rPr>
              <a:t> window, in the </a:t>
            </a:r>
            <a:r>
              <a:rPr lang="en-US" sz="1000" b="1" dirty="0">
                <a:effectLst/>
                <a:latin typeface="Arial"/>
                <a:ea typeface="Times New Roman"/>
                <a:cs typeface="Times New Roman"/>
              </a:rPr>
              <a:t>Categories</a:t>
            </a:r>
            <a:r>
              <a:rPr lang="en-US" sz="1000" dirty="0">
                <a:effectLst/>
                <a:latin typeface="Arial"/>
                <a:ea typeface="Times New Roman"/>
                <a:cs typeface="Segoe UI"/>
              </a:rPr>
              <a:t> list, click </a:t>
            </a:r>
            <a:r>
              <a:rPr lang="en-US" sz="1000" b="1" dirty="0">
                <a:effectLst/>
                <a:latin typeface="Arial"/>
                <a:ea typeface="Times New Roman"/>
                <a:cs typeface="Times New Roman"/>
              </a:rPr>
              <a:t>Comments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Double-click the </a:t>
            </a:r>
            <a:r>
              <a:rPr lang="en-US" sz="1000" b="1" dirty="0">
                <a:effectLst/>
                <a:latin typeface="Arial"/>
                <a:ea typeface="Times New Roman"/>
                <a:cs typeface="Times New Roman"/>
              </a:rPr>
              <a:t>TODO: 01: Bring the System.Reflection namespace into scope. </a:t>
            </a:r>
            <a:r>
              <a:rPr lang="en-US" sz="1000" dirty="0">
                <a:solidFill>
                  <a:srgbClr val="000000"/>
                </a:solidFill>
                <a:effectLst/>
                <a:latin typeface="Arial"/>
                <a:ea typeface="Times New Roman"/>
                <a:cs typeface="Segoe UI"/>
              </a:rPr>
              <a:t>task.</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code editor, click in the blank line below the comment, and then type the following code:</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using System.Reflection;</a:t>
            </a:r>
          </a:p>
          <a:p>
            <a:pPr marL="342900" lvl="0" indent="-342900">
              <a:lnSpc>
                <a:spcPct val="115000"/>
              </a:lnSpc>
              <a:spcAft>
                <a:spcPts val="995"/>
              </a:spcAft>
              <a:buFont typeface="+mj-lt"/>
              <a:buAutoNum type="arabicPeriod" startAt="12"/>
            </a:pPr>
            <a:r>
              <a:rPr lang="en-US" sz="1000" dirty="0">
                <a:effectLst/>
                <a:latin typeface="Arial"/>
                <a:ea typeface="Times New Roman"/>
                <a:cs typeface="Segoe UI"/>
              </a:rPr>
              <a:t>In the </a:t>
            </a:r>
            <a:r>
              <a:rPr lang="en-US" sz="1000" b="1" dirty="0">
                <a:effectLst/>
                <a:latin typeface="Arial"/>
                <a:ea typeface="Times New Roman"/>
                <a:cs typeface="Times New Roman"/>
              </a:rPr>
              <a:t>Task List</a:t>
            </a:r>
            <a:r>
              <a:rPr lang="en-US" sz="1000" dirty="0">
                <a:effectLst/>
                <a:latin typeface="Arial"/>
                <a:ea typeface="Times New Roman"/>
                <a:cs typeface="Segoe UI"/>
              </a:rPr>
              <a:t> window, d</a:t>
            </a:r>
            <a:r>
              <a:rPr lang="en-US" sz="1000" dirty="0">
                <a:solidFill>
                  <a:srgbClr val="000000"/>
                </a:solidFill>
                <a:effectLst/>
                <a:latin typeface="Arial"/>
                <a:ea typeface="Times New Roman"/>
                <a:cs typeface="Segoe UI"/>
              </a:rPr>
              <a:t>ouble-click the </a:t>
            </a:r>
            <a:r>
              <a:rPr lang="en-US" sz="1000" b="1" dirty="0">
                <a:effectLst/>
                <a:latin typeface="Arial"/>
                <a:ea typeface="Times New Roman"/>
                <a:cs typeface="Times New Roman"/>
              </a:rPr>
              <a:t>TODO: 02: Create an Assembly object. </a:t>
            </a:r>
            <a:r>
              <a:rPr lang="en-US" sz="1000" dirty="0">
                <a:solidFill>
                  <a:srgbClr val="000000"/>
                </a:solidFill>
                <a:effectLst/>
                <a:latin typeface="Arial"/>
                <a:ea typeface="Times New Roman"/>
                <a:cs typeface="Segoe UI"/>
              </a:rPr>
              <a:t>task.</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effectLst/>
                <a:latin typeface="Arial"/>
                <a:ea typeface="Times New Roman"/>
                <a:cs typeface="Segoe UI"/>
              </a:rPr>
              <a:t>In the code editor, click in the blank line below the comment, and then type the following code:</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return Assembly.ReflectionOnlyLoadFrom(path);</a:t>
            </a:r>
          </a:p>
          <a:p>
            <a:pPr marL="342900" lvl="0" indent="-342900">
              <a:lnSpc>
                <a:spcPct val="115000"/>
              </a:lnSpc>
              <a:spcAft>
                <a:spcPts val="995"/>
              </a:spcAft>
              <a:buFont typeface="+mj-lt"/>
              <a:buAutoNum type="arabicPeriod" startAt="14"/>
            </a:pPr>
            <a:r>
              <a:rPr lang="en-US" sz="1000" dirty="0">
                <a:effectLst/>
                <a:latin typeface="Arial"/>
                <a:ea typeface="Times New Roman"/>
                <a:cs typeface="Segoe UI"/>
              </a:rPr>
              <a:t>In the </a:t>
            </a:r>
            <a:r>
              <a:rPr lang="en-US" sz="1000" b="1" dirty="0">
                <a:effectLst/>
                <a:latin typeface="Arial"/>
                <a:ea typeface="Times New Roman"/>
                <a:cs typeface="Times New Roman"/>
              </a:rPr>
              <a:t>Task List</a:t>
            </a:r>
            <a:r>
              <a:rPr lang="en-US" sz="1000" dirty="0">
                <a:effectLst/>
                <a:latin typeface="Arial"/>
                <a:ea typeface="Times New Roman"/>
                <a:cs typeface="Segoe UI"/>
              </a:rPr>
              <a:t> window, d</a:t>
            </a:r>
            <a:r>
              <a:rPr lang="en-US" sz="1000" dirty="0">
                <a:solidFill>
                  <a:srgbClr val="000000"/>
                </a:solidFill>
                <a:effectLst/>
                <a:latin typeface="Arial"/>
                <a:ea typeface="Times New Roman"/>
                <a:cs typeface="Segoe UI"/>
              </a:rPr>
              <a:t>ouble-click the </a:t>
            </a:r>
            <a:r>
              <a:rPr lang="en-US" sz="1000" b="1" dirty="0">
                <a:effectLst/>
                <a:latin typeface="Arial"/>
                <a:ea typeface="Times New Roman"/>
                <a:cs typeface="Times New Roman"/>
              </a:rPr>
              <a:t>TODO: 03: Get all the types from the current assembly. </a:t>
            </a:r>
            <a:r>
              <a:rPr lang="en-US" sz="1000" dirty="0">
                <a:solidFill>
                  <a:srgbClr val="000000"/>
                </a:solidFill>
                <a:effectLst/>
                <a:latin typeface="Arial"/>
                <a:ea typeface="Times New Roman"/>
                <a:cs typeface="Segoe UI"/>
              </a:rPr>
              <a:t>task.</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effectLst/>
                <a:latin typeface="Arial"/>
                <a:ea typeface="Times New Roman"/>
                <a:cs typeface="Segoe UI"/>
              </a:rPr>
              <a:t>In the code editor, click in the blank line below the comment, and then type the following code:</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return assembly.GetTypes();</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F7149E-42B5-4324-9927-2027F32FF822}"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59691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prstClr val="black"/>
                </a:solidFill>
                <a:latin typeface="Arial"/>
                <a:ea typeface="Times New Roman"/>
                <a:cs typeface="Segoe UI"/>
              </a:rPr>
              <a:t> window, d</a:t>
            </a:r>
            <a:r>
              <a:rPr lang="en-US" sz="1000" dirty="0">
                <a:solidFill>
                  <a:srgbClr val="000000"/>
                </a:solidFill>
                <a:latin typeface="Arial"/>
                <a:ea typeface="Times New Roman"/>
                <a:cs typeface="Segoe UI"/>
              </a:rPr>
              <a:t>ouble-click the </a:t>
            </a:r>
            <a:r>
              <a:rPr lang="en-US" sz="1000" b="1" dirty="0">
                <a:solidFill>
                  <a:prstClr val="black"/>
                </a:solidFill>
                <a:latin typeface="Arial"/>
                <a:ea typeface="Times New Roman"/>
                <a:cs typeface="Times New Roman"/>
              </a:rPr>
              <a:t>TODO: 04: Get a specific type from the current assembly.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assembly.GetType(typeName);</a:t>
            </a: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code editor, locate the </a:t>
            </a:r>
            <a:r>
              <a:rPr lang="en-US" sz="1000" b="1" dirty="0">
                <a:solidFill>
                  <a:prstClr val="black"/>
                </a:solidFill>
                <a:latin typeface="Arial"/>
                <a:ea typeface="Times New Roman"/>
                <a:cs typeface="Times New Roman"/>
              </a:rPr>
              <a:t>RenderMethods</a:t>
            </a:r>
            <a:r>
              <a:rPr lang="en-US" sz="1000" dirty="0">
                <a:solidFill>
                  <a:prstClr val="black"/>
                </a:solidFill>
                <a:latin typeface="Arial"/>
                <a:ea typeface="Times New Roman"/>
                <a:cs typeface="Segoe UI"/>
              </a:rPr>
              <a:t> method, and then review the use of the </a:t>
            </a:r>
            <a:r>
              <a:rPr lang="en-US" sz="1000" b="1" dirty="0">
                <a:solidFill>
                  <a:prstClr val="black"/>
                </a:solidFill>
                <a:latin typeface="Arial"/>
                <a:ea typeface="Times New Roman"/>
                <a:cs typeface="Times New Roman"/>
              </a:rPr>
              <a:t>IsPublic</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IsStatic</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ReturnType</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properties of the </a:t>
            </a:r>
            <a:r>
              <a:rPr lang="en-US" sz="1000" b="1" dirty="0">
                <a:solidFill>
                  <a:prstClr val="black"/>
                </a:solidFill>
                <a:latin typeface="Arial"/>
                <a:ea typeface="Times New Roman"/>
                <a:cs typeface="Times New Roman"/>
              </a:rPr>
              <a:t>MethodInfo</a:t>
            </a:r>
            <a:r>
              <a:rPr lang="en-US" sz="1000" dirty="0">
                <a:solidFill>
                  <a:prstClr val="black"/>
                </a:solidFill>
                <a:latin typeface="Arial"/>
                <a:ea typeface="Times New Roman"/>
                <a:cs typeface="Segoe UI"/>
              </a:rPr>
              <a:t>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Locate the </a:t>
            </a:r>
            <a:r>
              <a:rPr lang="en-US" sz="1000" b="1" dirty="0">
                <a:solidFill>
                  <a:prstClr val="black"/>
                </a:solidFill>
                <a:latin typeface="Arial"/>
                <a:ea typeface="Times New Roman"/>
                <a:cs typeface="Times New Roman"/>
              </a:rPr>
              <a:t>RenderProperties </a:t>
            </a:r>
            <a:r>
              <a:rPr lang="en-US" sz="1000" dirty="0">
                <a:solidFill>
                  <a:prstClr val="black"/>
                </a:solidFill>
                <a:latin typeface="Arial"/>
                <a:ea typeface="Times New Roman"/>
                <a:cs typeface="Segoe UI"/>
              </a:rPr>
              <a:t>method, and then review the use of the </a:t>
            </a:r>
            <a:r>
              <a:rPr lang="en-US" sz="1000" b="1" dirty="0">
                <a:solidFill>
                  <a:prstClr val="black"/>
                </a:solidFill>
                <a:latin typeface="Arial"/>
                <a:ea typeface="Times New Roman"/>
                <a:cs typeface="Times New Roman"/>
              </a:rPr>
              <a:t>DeclaringType </a:t>
            </a:r>
            <a:r>
              <a:rPr lang="en-US" sz="1000" dirty="0">
                <a:solidFill>
                  <a:prstClr val="black"/>
                </a:solidFill>
                <a:latin typeface="Arial"/>
                <a:ea typeface="Times New Roman"/>
                <a:cs typeface="Segoe UI"/>
              </a:rPr>
              <a:t>and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properties of the </a:t>
            </a:r>
            <a:r>
              <a:rPr lang="en-US" sz="1000" b="1" dirty="0">
                <a:solidFill>
                  <a:prstClr val="black"/>
                </a:solidFill>
                <a:latin typeface="Arial"/>
                <a:ea typeface="Times New Roman"/>
                <a:cs typeface="Times New Roman"/>
              </a:rPr>
              <a:t>PropertyInfo</a:t>
            </a:r>
            <a:r>
              <a:rPr lang="en-US" sz="1000" dirty="0">
                <a:solidFill>
                  <a:prstClr val="black"/>
                </a:solidFill>
                <a:latin typeface="Arial"/>
                <a:ea typeface="Times New Roman"/>
                <a:cs typeface="Segoe UI"/>
              </a:rPr>
              <a:t>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Fourth Coffee Type Inspector</a:t>
            </a:r>
            <a:r>
              <a:rPr lang="en-US" sz="1000" dirty="0">
                <a:solidFill>
                  <a:prstClr val="black"/>
                </a:solidFill>
                <a:latin typeface="Arial"/>
                <a:ea typeface="Times New Roman"/>
                <a:cs typeface="Segoe UI"/>
              </a:rPr>
              <a:t> application, click </a:t>
            </a:r>
            <a:r>
              <a:rPr lang="en-US" sz="1000" b="1" dirty="0">
                <a:solidFill>
                  <a:prstClr val="black"/>
                </a:solidFill>
                <a:latin typeface="Arial"/>
                <a:ea typeface="Times New Roman"/>
                <a:cs typeface="Times New Roman"/>
              </a:rPr>
              <a:t>Load Assembly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Open </a:t>
            </a:r>
            <a:r>
              <a:rPr lang="en-US" sz="1000" dirty="0">
                <a:solidFill>
                  <a:prstClr val="black"/>
                </a:solidFill>
                <a:latin typeface="Arial"/>
                <a:ea typeface="Times New Roman"/>
                <a:cs typeface="Segoe UI"/>
              </a:rPr>
              <a:t>dialog box, browse to </a:t>
            </a:r>
            <a:r>
              <a:rPr lang="en-US" sz="1000" b="1" dirty="0">
                <a:solidFill>
                  <a:prstClr val="black"/>
                </a:solidFill>
                <a:latin typeface="Arial"/>
                <a:ea typeface="Times New Roman"/>
                <a:cs typeface="Times New Roman"/>
              </a:rPr>
              <a:t>E:\Mod12\Democode\Starter\FourthCoffee.TypeInspector\FourthCoffee.Core\bin\Debug</a:t>
            </a:r>
            <a:r>
              <a:rPr lang="en-US" sz="1000" dirty="0">
                <a:solidFill>
                  <a:prstClr val="black"/>
                </a:solidFill>
                <a:latin typeface="Arial"/>
                <a:ea typeface="Times New Roman"/>
                <a:cs typeface="Segoe UI"/>
              </a:rPr>
              <a:t> folder, click </a:t>
            </a:r>
            <a:r>
              <a:rPr lang="en-US" sz="1000" b="1" dirty="0">
                <a:solidFill>
                  <a:prstClr val="black"/>
                </a:solidFill>
                <a:latin typeface="Arial"/>
                <a:ea typeface="Times New Roman"/>
                <a:cs typeface="Times New Roman"/>
              </a:rPr>
              <a:t>FourthCoffee.Core.dll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Segoe UI"/>
              </a:rPr>
              <a:t>. The </a:t>
            </a:r>
            <a:r>
              <a:rPr lang="en-US" sz="1000" b="1" dirty="0">
                <a:solidFill>
                  <a:prstClr val="black"/>
                </a:solidFill>
                <a:latin typeface="Arial"/>
                <a:ea typeface="Times New Roman"/>
                <a:cs typeface="Times New Roman"/>
              </a:rPr>
              <a:t>Types</a:t>
            </a:r>
            <a:r>
              <a:rPr lang="en-US" sz="1000" dirty="0">
                <a:solidFill>
                  <a:prstClr val="black"/>
                </a:solidFill>
                <a:latin typeface="Arial"/>
                <a:ea typeface="Times New Roman"/>
                <a:cs typeface="Segoe UI"/>
              </a:rPr>
              <a:t> list now contains a list of all of the types that the assembly exposes.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Types</a:t>
            </a:r>
            <a:r>
              <a:rPr lang="en-US" sz="1000" dirty="0">
                <a:solidFill>
                  <a:prstClr val="black"/>
                </a:solidFill>
                <a:latin typeface="Arial"/>
                <a:ea typeface="Times New Roman"/>
                <a:cs typeface="Segoe UI"/>
              </a:rPr>
              <a:t> list, click </a:t>
            </a:r>
            <a:r>
              <a:rPr lang="en-US" sz="1000" b="1" dirty="0">
                <a:solidFill>
                  <a:prstClr val="black"/>
                </a:solidFill>
                <a:latin typeface="Arial"/>
                <a:ea typeface="Times New Roman"/>
                <a:cs typeface="Times New Roman"/>
              </a:rPr>
              <a:t>FourthCoffee.Core.Encryptor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Inspect Type</a:t>
            </a:r>
            <a:r>
              <a:rPr lang="en-US" sz="1000" dirty="0">
                <a:solidFill>
                  <a:prstClr val="black"/>
                </a:solidFill>
                <a:latin typeface="Arial"/>
                <a:ea typeface="Times New Roman"/>
                <a:cs typeface="Segoe UI"/>
              </a:rPr>
              <a:t>. The </a:t>
            </a:r>
            <a:r>
              <a:rPr lang="en-US" sz="1000" b="1" dirty="0">
                <a:solidFill>
                  <a:prstClr val="black"/>
                </a:solidFill>
                <a:latin typeface="Arial"/>
                <a:ea typeface="Times New Roman"/>
                <a:cs typeface="Times New Roman"/>
              </a:rPr>
              <a:t>Members</a:t>
            </a:r>
            <a:r>
              <a:rPr lang="en-US" sz="1000" dirty="0">
                <a:solidFill>
                  <a:prstClr val="black"/>
                </a:solidFill>
                <a:latin typeface="Arial"/>
                <a:ea typeface="Times New Roman"/>
                <a:cs typeface="Segoe UI"/>
              </a:rPr>
              <a:t> list now shows all of the methods that the type exposes.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Close Fourth Coffee Type Inspector.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Visual Studio, close the solution.</a:t>
            </a:r>
            <a:endParaRPr lang="en-US" dirty="0"/>
          </a:p>
        </p:txBody>
      </p:sp>
      <p:sp>
        <p:nvSpPr>
          <p:cNvPr id="4" name="Slide Number Placeholder 3"/>
          <p:cNvSpPr>
            <a:spLocks noGrp="1"/>
          </p:cNvSpPr>
          <p:nvPr>
            <p:ph type="sldNum" sz="quarter" idx="10"/>
          </p:nvPr>
        </p:nvSpPr>
        <p:spPr/>
        <p:txBody>
          <a:bodyPr/>
          <a:lstStyle/>
          <a:p>
            <a:fld id="{47F7149E-42B5-4324-9927-2027F32FF822}" type="slidenum">
              <a:rPr lang="en-US" smtClean="0"/>
              <a:t>9</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Creating Reusable Types and Assemblies</a:t>
            </a:r>
            <a:endParaRPr lang="en-US" sz="1200" b="1" dirty="0">
              <a:solidFill>
                <a:srgbClr val="336699"/>
              </a:solidFill>
              <a:latin typeface="Arial"/>
            </a:endParaRPr>
          </a:p>
        </p:txBody>
      </p:sp>
    </p:spTree>
    <p:extLst>
      <p:ext uri="{BB962C8B-B14F-4D97-AF65-F5344CB8AC3E}">
        <p14:creationId xmlns:p14="http://schemas.microsoft.com/office/powerpoint/2010/main" val="41732438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a:t>Click to edit Course title</a:t>
            </a:r>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75021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Vertical Text Placeholder 2"/>
          <p:cNvSpPr>
            <a:spLocks noGrp="1"/>
          </p:cNvSpPr>
          <p:nvPr>
            <p:ph type="body" orient="vert" idx="1"/>
          </p:nvPr>
        </p:nvSpPr>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17623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3132902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Tree>
    <p:extLst>
      <p:ext uri="{BB962C8B-B14F-4D97-AF65-F5344CB8AC3E}">
        <p14:creationId xmlns:p14="http://schemas.microsoft.com/office/powerpoint/2010/main" val="1941624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6590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32660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a:t>Klik for at redigere titeltypografien i masteren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a-DK"/>
              <a:t>Rediger teksttypografien i masteren</a:t>
            </a:r>
          </a:p>
        </p:txBody>
      </p:sp>
    </p:spTree>
    <p:extLst>
      <p:ext uri="{BB962C8B-B14F-4D97-AF65-F5344CB8AC3E}">
        <p14:creationId xmlns:p14="http://schemas.microsoft.com/office/powerpoint/2010/main" val="293139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177317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da-DK"/>
              <a:t>Klik for at redigere titeltypografien i masteren</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296029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Tree>
    <p:extLst>
      <p:ext uri="{BB962C8B-B14F-4D97-AF65-F5344CB8AC3E}">
        <p14:creationId xmlns:p14="http://schemas.microsoft.com/office/powerpoint/2010/main" val="380054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44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da-DK"/>
              <a:t>Klik for at redigere titeltypografien i masteren</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Tree>
    <p:extLst>
      <p:ext uri="{BB962C8B-B14F-4D97-AF65-F5344CB8AC3E}">
        <p14:creationId xmlns:p14="http://schemas.microsoft.com/office/powerpoint/2010/main" val="139322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da-DK"/>
              <a:t>Klik for at redigere titeltypografien i masteren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a-DK" noProof="0"/>
              <a:t>Klik på ikonet for at tilføje et billede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Tree>
    <p:extLst>
      <p:ext uri="{BB962C8B-B14F-4D97-AF65-F5344CB8AC3E}">
        <p14:creationId xmlns:p14="http://schemas.microsoft.com/office/powerpoint/2010/main" val="325007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Billede 6" descr="itucation.logo.jpg"/>
          <p:cNvPicPr>
            <a:picLocks noChangeAspect="1"/>
          </p:cNvPicPr>
          <p:nvPr/>
        </p:nvPicPr>
        <p:blipFill>
          <a:blip r:embed="rId15"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6"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5"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6"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7654110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2600" dirty="0"/>
              <a:t>Module 12</a:t>
            </a:r>
          </a:p>
        </p:txBody>
      </p:sp>
      <p:sp>
        <p:nvSpPr>
          <p:cNvPr id="3" name="Subtitle 2"/>
          <p:cNvSpPr>
            <a:spLocks noGrp="1"/>
          </p:cNvSpPr>
          <p:nvPr>
            <p:ph type="subTitle" sz="quarter" idx="1"/>
          </p:nvPr>
        </p:nvSpPr>
        <p:spPr/>
        <p:txBody>
          <a:bodyPr/>
          <a:lstStyle/>
          <a:p>
            <a:r>
              <a:rPr lang="en-GB" dirty="0"/>
              <a:t>Creating Reusable Types and Assemblies
</a:t>
            </a:r>
            <a:endParaRPr lang="en-US" dirty="0"/>
          </a:p>
        </p:txBody>
      </p:sp>
    </p:spTree>
    <p:extLst>
      <p:ext uri="{BB962C8B-B14F-4D97-AF65-F5344CB8AC3E}">
        <p14:creationId xmlns:p14="http://schemas.microsoft.com/office/powerpoint/2010/main" val="636913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Creating and Using Custom Attributes</a:t>
            </a:r>
            <a:endParaRPr lang="en-US" dirty="0"/>
          </a:p>
        </p:txBody>
      </p:sp>
      <p:sp>
        <p:nvSpPr>
          <p:cNvPr id="3" name="Text Placeholder 2"/>
          <p:cNvSpPr>
            <a:spLocks noGrp="1"/>
          </p:cNvSpPr>
          <p:nvPr>
            <p:ph type="body" idx="1"/>
          </p:nvPr>
        </p:nvSpPr>
        <p:spPr/>
        <p:txBody>
          <a:bodyPr/>
          <a:lstStyle/>
          <a:p>
            <a:r>
              <a:rPr lang="en-GB" dirty="0"/>
              <a:t>What Are Attributes?
Creating and Using Custom Attributes
Processing Attributes by Using Reflection
Demonstration: Consuming Custom Attributes by Using Reflection</a:t>
            </a:r>
            <a:endParaRPr lang="en-US" dirty="0"/>
          </a:p>
        </p:txBody>
      </p:sp>
    </p:spTree>
    <p:extLst>
      <p:ext uri="{BB962C8B-B14F-4D97-AF65-F5344CB8AC3E}">
        <p14:creationId xmlns:p14="http://schemas.microsoft.com/office/powerpoint/2010/main" val="303766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Attributes?</a:t>
            </a:r>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attributes to provide additional metadata about an element</a:t>
            </a:r>
          </a:p>
          <a:p>
            <a:r>
              <a:rPr lang="en-US" dirty="0"/>
              <a:t>Use attributes to alter run-time behavior</a:t>
            </a:r>
          </a:p>
        </p:txBody>
      </p:sp>
      <p:sp>
        <p:nvSpPr>
          <p:cNvPr id="5" name="TextBox 4"/>
          <p:cNvSpPr txBox="1"/>
          <p:nvPr/>
        </p:nvSpPr>
        <p:spPr>
          <a:xfrm>
            <a:off x="609600" y="2743200"/>
            <a:ext cx="7793502" cy="258532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[DataContract(Name = "SalesPersonContract", IsReference=false)]</a:t>
            </a:r>
          </a:p>
          <a:p>
            <a:r>
              <a:rPr lang="en-GB" b="0" dirty="0">
                <a:latin typeface="Lucida Sans Unicode" pitchFamily="34" charset="0"/>
                <a:cs typeface="Lucida Sans Unicode" pitchFamily="34" charset="0"/>
              </a:rPr>
              <a:t>public class SalesPerson</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[Obsolete("This property will be removed in the next release.")]</a:t>
            </a:r>
          </a:p>
          <a:p>
            <a:r>
              <a:rPr lang="en-GB" b="0" dirty="0">
                <a:latin typeface="Lucida Sans Unicode" pitchFamily="34" charset="0"/>
                <a:cs typeface="Lucida Sans Unicode" pitchFamily="34" charset="0"/>
              </a:rPr>
              <a:t>   [DataMember]</a:t>
            </a:r>
          </a:p>
          <a:p>
            <a:r>
              <a:rPr lang="en-GB" b="0" dirty="0">
                <a:latin typeface="Lucida Sans Unicode" pitchFamily="34" charset="0"/>
                <a:cs typeface="Lucida Sans Unicode" pitchFamily="34" charset="0"/>
              </a:rPr>
              <a:t>   public string Name { get; set;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4103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and Using Custom Attributes</a:t>
            </a:r>
            <a:endParaRPr lang="en-US" dirty="0"/>
          </a:p>
        </p:txBody>
      </p:sp>
      <p:sp>
        <p:nvSpPr>
          <p:cNvPr id="4" name="Content Placeholder 2"/>
          <p:cNvSpPr>
            <a:spLocks noGrp="1"/>
          </p:cNvSpPr>
          <p:nvPr/>
        </p:nvSpPr>
        <p:spPr bwMode="auto">
          <a:xfrm>
            <a:off x="458788" y="992188"/>
            <a:ext cx="8304212" cy="10257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Derive from the </a:t>
            </a:r>
            <a:r>
              <a:rPr lang="en-US" b="1" dirty="0"/>
              <a:t>Attribute</a:t>
            </a:r>
            <a:r>
              <a:rPr lang="en-US" dirty="0"/>
              <a:t> class or another attribute</a:t>
            </a:r>
          </a:p>
        </p:txBody>
      </p:sp>
      <p:sp>
        <p:nvSpPr>
          <p:cNvPr id="5" name="TextBox 4"/>
          <p:cNvSpPr txBox="1"/>
          <p:nvPr/>
        </p:nvSpPr>
        <p:spPr>
          <a:xfrm>
            <a:off x="609600" y="1536680"/>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[AttributeUsage(AttributeTargets.All)]</a:t>
            </a:r>
          </a:p>
          <a:p>
            <a:r>
              <a:rPr lang="en-GB" b="0" dirty="0">
                <a:latin typeface="Lucida Sans Unicode" pitchFamily="34" charset="0"/>
                <a:cs typeface="Lucida Sans Unicode" pitchFamily="34" charset="0"/>
              </a:rPr>
              <a:t>public class DeveloperInfo : Attribute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private string _emailAddress;</a:t>
            </a:r>
          </a:p>
          <a:p>
            <a:r>
              <a:rPr lang="en-GB" b="0" dirty="0">
                <a:latin typeface="Lucida Sans Unicode" pitchFamily="34" charset="0"/>
                <a:cs typeface="Lucida Sans Unicode" pitchFamily="34" charset="0"/>
              </a:rPr>
              <a:t>   private int _revision;</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DeveloperInfo(string emailAddress, int revision)</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this._emailAddress = emailAddress;</a:t>
            </a:r>
          </a:p>
          <a:p>
            <a:r>
              <a:rPr lang="en-GB" b="0" dirty="0">
                <a:latin typeface="Lucida Sans Unicode" pitchFamily="34" charset="0"/>
                <a:cs typeface="Lucida Sans Unicode" pitchFamily="34" charset="0"/>
              </a:rPr>
              <a:t>      this._revision = revision;</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
        <p:nvSpPr>
          <p:cNvPr id="6" name="TextBox 5"/>
          <p:cNvSpPr txBox="1"/>
          <p:nvPr/>
        </p:nvSpPr>
        <p:spPr>
          <a:xfrm>
            <a:off x="609600" y="51054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[DeveloperInfo("holly@fourthcoffee.com", 3)]</a:t>
            </a:r>
          </a:p>
          <a:p>
            <a:r>
              <a:rPr lang="en-GB" b="0" dirty="0">
                <a:latin typeface="Lucida Sans Unicode" pitchFamily="34" charset="0"/>
                <a:cs typeface="Lucida Sans Unicode" pitchFamily="34" charset="0"/>
              </a:rPr>
              <a:t>public class SalePerson</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37443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Processing Attributes by Using Reflection</a:t>
            </a:r>
            <a:endParaRPr lang="en-US" dirty="0"/>
          </a:p>
        </p:txBody>
      </p:sp>
      <p:sp>
        <p:nvSpPr>
          <p:cNvPr id="4" name="Content Placeholder 2"/>
          <p:cNvSpPr>
            <a:spLocks noGrp="1"/>
          </p:cNvSpPr>
          <p:nvPr/>
        </p:nvSpPr>
        <p:spPr bwMode="auto">
          <a:xfrm>
            <a:off x="458788" y="992188"/>
            <a:ext cx="8304212" cy="10257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Use reflection to access the metadata that is encapsulated in custom attributes</a:t>
            </a:r>
          </a:p>
        </p:txBody>
      </p:sp>
      <p:sp>
        <p:nvSpPr>
          <p:cNvPr id="5" name="TextBox 4"/>
          <p:cNvSpPr txBox="1"/>
          <p:nvPr/>
        </p:nvSpPr>
        <p:spPr>
          <a:xfrm>
            <a:off x="609600" y="2132856"/>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type = FourthCoffee.GetSalesPersonType();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attributes = type.GetCustomAttributes(typeof(DeveloperInfo), false);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foreach (var attribute in attributes)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developerEmailAddress = attribute.EmailAddress;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codeRevision = attribute.Revision;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98472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0cc2301-592d-4cf5-8a80-96f3533d767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Demonstration: Consuming Custom Attributes by Using Reflection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use reflection to read the </a:t>
            </a:r>
            <a:r>
              <a:rPr lang="en-US" b="1" dirty="0"/>
              <a:t>DeveloperInfo</a:t>
            </a:r>
            <a:r>
              <a:rPr lang="en-US" dirty="0"/>
              <a:t> attributes that have been used to provide additional metadata on types and type members.</a:t>
            </a:r>
            <a:endParaRPr lang="en-GB" dirty="0"/>
          </a:p>
        </p:txBody>
      </p:sp>
    </p:spTree>
    <p:extLst>
      <p:ext uri="{BB962C8B-B14F-4D97-AF65-F5344CB8AC3E}">
        <p14:creationId xmlns:p14="http://schemas.microsoft.com/office/powerpoint/2010/main" val="126170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8738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Generating Managed Code</a:t>
            </a:r>
            <a:endParaRPr lang="en-US" dirty="0"/>
          </a:p>
        </p:txBody>
      </p:sp>
      <p:sp>
        <p:nvSpPr>
          <p:cNvPr id="3" name="Text Placeholder 2"/>
          <p:cNvSpPr>
            <a:spLocks noGrp="1"/>
          </p:cNvSpPr>
          <p:nvPr>
            <p:ph type="body" idx="1"/>
          </p:nvPr>
        </p:nvSpPr>
        <p:spPr/>
        <p:txBody>
          <a:bodyPr/>
          <a:lstStyle/>
          <a:p>
            <a:r>
              <a:rPr lang="en-GB" dirty="0"/>
              <a:t>What Is CodeDOM?
Defining a Type and Type Members
Compiling a CodeDOM Model
Compiling Source Code into an Assembly</a:t>
            </a:r>
            <a:endParaRPr lang="en-US" dirty="0"/>
          </a:p>
        </p:txBody>
      </p:sp>
    </p:spTree>
    <p:extLst>
      <p:ext uri="{BB962C8B-B14F-4D97-AF65-F5344CB8AC3E}">
        <p14:creationId xmlns:p14="http://schemas.microsoft.com/office/powerpoint/2010/main" val="427211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CodeDOM?</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Define a model that represents your code by using:</a:t>
            </a:r>
          </a:p>
          <a:p>
            <a:pPr lvl="1"/>
            <a:r>
              <a:rPr lang="en-US" dirty="0"/>
              <a:t>The </a:t>
            </a:r>
            <a:r>
              <a:rPr lang="en-US" b="1" dirty="0"/>
              <a:t>CodeCompileUnit</a:t>
            </a:r>
            <a:r>
              <a:rPr lang="en-US" dirty="0"/>
              <a:t> class</a:t>
            </a:r>
          </a:p>
          <a:p>
            <a:pPr lvl="1"/>
            <a:r>
              <a:rPr lang="en-US" dirty="0"/>
              <a:t>The </a:t>
            </a:r>
            <a:r>
              <a:rPr lang="en-US" b="1" dirty="0"/>
              <a:t>CodeNamespace</a:t>
            </a:r>
            <a:r>
              <a:rPr lang="en-US" dirty="0"/>
              <a:t> class</a:t>
            </a:r>
          </a:p>
          <a:p>
            <a:pPr lvl="1"/>
            <a:r>
              <a:rPr lang="en-US" dirty="0"/>
              <a:t>The </a:t>
            </a:r>
            <a:r>
              <a:rPr lang="en-US" b="1" dirty="0"/>
              <a:t>CodeTypeDeclaration</a:t>
            </a:r>
            <a:r>
              <a:rPr lang="en-US" dirty="0"/>
              <a:t> class</a:t>
            </a:r>
          </a:p>
          <a:p>
            <a:pPr lvl="1"/>
            <a:r>
              <a:rPr lang="en-US" dirty="0"/>
              <a:t>The </a:t>
            </a:r>
            <a:r>
              <a:rPr lang="en-US" b="1" dirty="0"/>
              <a:t>CodeMemberMethod</a:t>
            </a:r>
            <a:r>
              <a:rPr lang="en-US" dirty="0"/>
              <a:t> class</a:t>
            </a:r>
          </a:p>
          <a:p>
            <a:r>
              <a:rPr lang="en-US" dirty="0"/>
              <a:t>Generate source code from the model:</a:t>
            </a:r>
          </a:p>
          <a:p>
            <a:pPr lvl="1"/>
            <a:r>
              <a:rPr lang="en-US" dirty="0"/>
              <a:t>Visual C# by using the </a:t>
            </a:r>
            <a:r>
              <a:rPr lang="en-US" b="1" dirty="0"/>
              <a:t>CSharpCodeProvider</a:t>
            </a:r>
            <a:r>
              <a:rPr lang="en-US" dirty="0"/>
              <a:t> class</a:t>
            </a:r>
          </a:p>
          <a:p>
            <a:pPr lvl="1"/>
            <a:r>
              <a:rPr lang="en-US" dirty="0"/>
              <a:t>JScript by using the </a:t>
            </a:r>
            <a:r>
              <a:rPr lang="en-US" b="1" dirty="0"/>
              <a:t>JScriptCodeProvider</a:t>
            </a:r>
            <a:r>
              <a:rPr lang="en-US" dirty="0"/>
              <a:t> class</a:t>
            </a:r>
          </a:p>
          <a:p>
            <a:pPr lvl="1"/>
            <a:r>
              <a:rPr lang="en-US" dirty="0"/>
              <a:t>Visual Basic by using the </a:t>
            </a:r>
            <a:r>
              <a:rPr lang="en-US" b="1" dirty="0"/>
              <a:t>VBCodeProvider</a:t>
            </a:r>
            <a:r>
              <a:rPr lang="en-US" dirty="0"/>
              <a:t> class</a:t>
            </a:r>
          </a:p>
          <a:p>
            <a:r>
              <a:rPr lang="en-US" dirty="0"/>
              <a:t>Generate a .dll or a .exe that contains your code</a:t>
            </a:r>
          </a:p>
          <a:p>
            <a:pPr lvl="1"/>
            <a:endParaRPr lang="en-US" dirty="0"/>
          </a:p>
          <a:p>
            <a:pPr lvl="1"/>
            <a:endParaRPr lang="en-US" dirty="0"/>
          </a:p>
        </p:txBody>
      </p:sp>
    </p:spTree>
    <p:extLst>
      <p:ext uri="{BB962C8B-B14F-4D97-AF65-F5344CB8AC3E}">
        <p14:creationId xmlns:p14="http://schemas.microsoft.com/office/powerpoint/2010/main" val="2526354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a Type and Type Members</a:t>
            </a:r>
            <a:endParaRPr lang="en-US" dirty="0"/>
          </a:p>
        </p:txBody>
      </p:sp>
      <p:sp>
        <p:nvSpPr>
          <p:cNvPr id="4" name="TextBox 4"/>
          <p:cNvSpPr txBox="1"/>
          <p:nvPr/>
        </p:nvSpPr>
        <p:spPr>
          <a:xfrm>
            <a:off x="381000" y="1724085"/>
            <a:ext cx="8382000"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unit = new CodeCompileUnit();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dynamicNamespace = new CodeNamespace("FourthCoffee.Dynamic");</a:t>
            </a:r>
          </a:p>
          <a:p>
            <a:r>
              <a:rPr lang="en-GB" b="0" dirty="0">
                <a:latin typeface="Lucida Sans Unicode" pitchFamily="34" charset="0"/>
                <a:cs typeface="Lucida Sans Unicode" pitchFamily="34" charset="0"/>
              </a:rPr>
              <a:t>unit.Namespaces.Add(dynamicNamespace);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dynamicNamespace.Imports.Add(new CodeNamespaceImport("System"));</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programType = new CodeTypeDeclaration("Program");</a:t>
            </a:r>
          </a:p>
          <a:p>
            <a:r>
              <a:rPr lang="en-GB" b="0" dirty="0">
                <a:latin typeface="Lucida Sans Unicode" pitchFamily="34" charset="0"/>
                <a:cs typeface="Lucida Sans Unicode" pitchFamily="34" charset="0"/>
              </a:rPr>
              <a:t>dynamicNamespace.Types.Add(programType);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mainMethod = new CodeEntryPointMethod();</a:t>
            </a:r>
          </a:p>
          <a:p>
            <a:r>
              <a:rPr lang="en-GB" b="0" dirty="0">
                <a:latin typeface="Lucida Sans Unicode" pitchFamily="34" charset="0"/>
                <a:cs typeface="Lucida Sans Unicode" pitchFamily="34" charset="0"/>
              </a:rPr>
              <a:t>programType.Members.Add(mainMethod);</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expression = new CodeMethodInvokeExpression(</a:t>
            </a:r>
          </a:p>
          <a:p>
            <a:r>
              <a:rPr lang="en-GB" b="0" dirty="0">
                <a:latin typeface="Lucida Sans Unicode" pitchFamily="34" charset="0"/>
                <a:cs typeface="Lucida Sans Unicode" pitchFamily="34" charset="0"/>
              </a:rPr>
              <a:t>   new CodeTypeReferenceExpression("Console"), "WriteLine", </a:t>
            </a:r>
          </a:p>
          <a:p>
            <a:r>
              <a:rPr lang="en-GB" b="0" dirty="0">
                <a:latin typeface="Lucida Sans Unicode" pitchFamily="34" charset="0"/>
                <a:cs typeface="Lucida Sans Unicode" pitchFamily="34" charset="0"/>
              </a:rPr>
              <a:t>   new CodePrimitiveExpression("Hello Development Team..!!"));</a:t>
            </a:r>
          </a:p>
        </p:txBody>
      </p:sp>
      <p:sp>
        <p:nvSpPr>
          <p:cNvPr id="5"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Defining a type with a </a:t>
            </a:r>
            <a:r>
              <a:rPr lang="en-GB" b="1" dirty="0"/>
              <a:t>Main</a:t>
            </a:r>
            <a:r>
              <a:rPr lang="en-GB" dirty="0"/>
              <a:t> method</a:t>
            </a:r>
          </a:p>
        </p:txBody>
      </p:sp>
    </p:spTree>
    <p:extLst>
      <p:ext uri="{BB962C8B-B14F-4D97-AF65-F5344CB8AC3E}">
        <p14:creationId xmlns:p14="http://schemas.microsoft.com/office/powerpoint/2010/main" val="4164793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a CodeDOM Model</a:t>
            </a:r>
          </a:p>
        </p:txBody>
      </p:sp>
      <p:sp>
        <p:nvSpPr>
          <p:cNvPr id="4" name="TextBox 3"/>
          <p:cNvSpPr txBox="1"/>
          <p:nvPr/>
        </p:nvSpPr>
        <p:spPr>
          <a:xfrm>
            <a:off x="609600" y="1904286"/>
            <a:ext cx="7793502" cy="480131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provider = new CSharpCodeProvider();</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fileName = "program.cs";</a:t>
            </a:r>
          </a:p>
          <a:p>
            <a:r>
              <a:rPr lang="en-GB" b="0" dirty="0">
                <a:latin typeface="Lucida Sans Unicode" pitchFamily="34" charset="0"/>
                <a:cs typeface="Lucida Sans Unicode" pitchFamily="34" charset="0"/>
              </a:rPr>
              <a:t>var stream = new StreamWriter(fileName);</a:t>
            </a:r>
          </a:p>
          <a:p>
            <a:r>
              <a:rPr lang="en-GB" b="0" dirty="0">
                <a:latin typeface="Lucida Sans Unicode" pitchFamily="34" charset="0"/>
                <a:cs typeface="Lucida Sans Unicode" pitchFamily="34" charset="0"/>
              </a:rPr>
              <a:t>var textWriter = new IndentedTextWriter(stream);</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options = new CodeGeneratorOptions();</a:t>
            </a:r>
          </a:p>
          <a:p>
            <a:r>
              <a:rPr lang="en-GB" b="0" dirty="0">
                <a:latin typeface="Lucida Sans Unicode" pitchFamily="34" charset="0"/>
                <a:cs typeface="Lucida Sans Unicode" pitchFamily="34" charset="0"/>
              </a:rPr>
              <a:t>options.BlankLinesBetweenMembers = true;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compileUnit = FourthCoffee.GetModel();</a:t>
            </a:r>
          </a:p>
          <a:p>
            <a:r>
              <a:rPr lang="en-GB" b="0" dirty="0">
                <a:latin typeface="Lucida Sans Unicode" pitchFamily="34" charset="0"/>
                <a:cs typeface="Lucida Sans Unicode" pitchFamily="34" charset="0"/>
              </a:rPr>
              <a:t>provider.GenerateCodeFromCompileUnit(</a:t>
            </a:r>
          </a:p>
          <a:p>
            <a:r>
              <a:rPr lang="en-GB" b="0" dirty="0">
                <a:latin typeface="Lucida Sans Unicode" pitchFamily="34" charset="0"/>
                <a:cs typeface="Lucida Sans Unicode" pitchFamily="34" charset="0"/>
              </a:rPr>
              <a:t>   compileunit, </a:t>
            </a:r>
          </a:p>
          <a:p>
            <a:r>
              <a:rPr lang="en-GB" b="0" dirty="0">
                <a:latin typeface="Lucida Sans Unicode" pitchFamily="34" charset="0"/>
                <a:cs typeface="Lucida Sans Unicode" pitchFamily="34" charset="0"/>
              </a:rPr>
              <a:t>   textWriter, </a:t>
            </a:r>
          </a:p>
          <a:p>
            <a:r>
              <a:rPr lang="en-GB" b="0" dirty="0">
                <a:latin typeface="Lucida Sans Unicode" pitchFamily="34" charset="0"/>
                <a:cs typeface="Lucida Sans Unicode" pitchFamily="34" charset="0"/>
              </a:rPr>
              <a:t>   options);</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textWriter.Close();</a:t>
            </a:r>
          </a:p>
          <a:p>
            <a:r>
              <a:rPr lang="en-GB" b="0" dirty="0">
                <a:latin typeface="Lucida Sans Unicode" pitchFamily="34" charset="0"/>
                <a:cs typeface="Lucida Sans Unicode" pitchFamily="34" charset="0"/>
              </a:rPr>
              <a:t>stream.Close();</a:t>
            </a:r>
          </a:p>
        </p:txBody>
      </p:sp>
      <p:sp>
        <p:nvSpPr>
          <p:cNvPr id="5" name="Content Placeholder 2"/>
          <p:cNvSpPr>
            <a:spLocks noGrp="1"/>
          </p:cNvSpPr>
          <p:nvPr/>
        </p:nvSpPr>
        <p:spPr bwMode="auto">
          <a:xfrm>
            <a:off x="458788" y="93016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Generate source code files from your CodeDOM model</a:t>
            </a:r>
          </a:p>
        </p:txBody>
      </p:sp>
    </p:spTree>
    <p:extLst>
      <p:ext uri="{BB962C8B-B14F-4D97-AF65-F5344CB8AC3E}">
        <p14:creationId xmlns:p14="http://schemas.microsoft.com/office/powerpoint/2010/main" val="165985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Examining Object Metadata
Creating and Using Custom Attributes
Generating Managed Code
Versioning, Signing, and Deploying Assemblies</a:t>
            </a:r>
            <a:endParaRPr lang="en-US" dirty="0"/>
          </a:p>
        </p:txBody>
      </p:sp>
    </p:spTree>
    <p:extLst>
      <p:ext uri="{BB962C8B-B14F-4D97-AF65-F5344CB8AC3E}">
        <p14:creationId xmlns:p14="http://schemas.microsoft.com/office/powerpoint/2010/main" val="1450724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a0cf3e8-773a-4a7d-9df5-0ab818edcb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Compiling Source Code into an Assembly</a:t>
            </a:r>
            <a:endParaRPr lang="en-US" dirty="0"/>
          </a:p>
        </p:txBody>
      </p:sp>
      <p:sp>
        <p:nvSpPr>
          <p:cNvPr id="4" name="TextBox 3"/>
          <p:cNvSpPr txBox="1"/>
          <p:nvPr/>
        </p:nvSpPr>
        <p:spPr>
          <a:xfrm>
            <a:off x="609600" y="1679698"/>
            <a:ext cx="7793502" cy="507831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provider = new CSharpCodeProvider();</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compilerSettings = new CompilerParameters();</a:t>
            </a:r>
          </a:p>
          <a:p>
            <a:r>
              <a:rPr lang="en-GB" b="0" dirty="0">
                <a:latin typeface="Lucida Sans Unicode" pitchFamily="34" charset="0"/>
                <a:cs typeface="Lucida Sans Unicode" pitchFamily="34" charset="0"/>
              </a:rPr>
              <a:t>compilerSettings.ReferencedAssemblies.Add("System.dll");</a:t>
            </a:r>
          </a:p>
          <a:p>
            <a:r>
              <a:rPr lang="en-GB" b="0" dirty="0">
                <a:latin typeface="Lucida Sans Unicode" pitchFamily="34" charset="0"/>
                <a:cs typeface="Lucida Sans Unicode" pitchFamily="34" charset="0"/>
              </a:rPr>
              <a:t>compilerSettings.GenerateExecutable = true;</a:t>
            </a:r>
          </a:p>
          <a:p>
            <a:r>
              <a:rPr lang="en-GB" b="0" dirty="0">
                <a:latin typeface="Lucida Sans Unicode" pitchFamily="34" charset="0"/>
                <a:cs typeface="Lucida Sans Unicode" pitchFamily="34" charset="0"/>
              </a:rPr>
              <a:t>compilerSettings.OutputAssembly = "FourthCoffee.exe";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sourceCodeFileName = "program.cs";</a:t>
            </a:r>
          </a:p>
          <a:p>
            <a:r>
              <a:rPr lang="en-GB" b="0" dirty="0">
                <a:latin typeface="Lucida Sans Unicode" pitchFamily="34" charset="0"/>
                <a:cs typeface="Lucida Sans Unicode" pitchFamily="34" charset="0"/>
              </a:rPr>
              <a:t>var compilationResults = provider.CompileAssemblyFromFile(</a:t>
            </a:r>
          </a:p>
          <a:p>
            <a:r>
              <a:rPr lang="en-GB" b="0" dirty="0">
                <a:latin typeface="Lucida Sans Unicode" pitchFamily="34" charset="0"/>
                <a:cs typeface="Lucida Sans Unicode" pitchFamily="34" charset="0"/>
              </a:rPr>
              <a:t>   compilerSettings, </a:t>
            </a:r>
          </a:p>
          <a:p>
            <a:r>
              <a:rPr lang="en-GB" b="0" dirty="0">
                <a:latin typeface="Lucida Sans Unicode" pitchFamily="34" charset="0"/>
                <a:cs typeface="Lucida Sans Unicode" pitchFamily="34" charset="0"/>
              </a:rPr>
              <a:t>   sourceCodeFileName);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buildFailed = false;</a:t>
            </a:r>
          </a:p>
          <a:p>
            <a:r>
              <a:rPr lang="en-GB" b="0" dirty="0">
                <a:latin typeface="Lucida Sans Unicode" pitchFamily="34" charset="0"/>
                <a:cs typeface="Lucida Sans Unicode" pitchFamily="34" charset="0"/>
              </a:rPr>
              <a:t>foreach (var error in compilationResults.Errors)</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var errorMessage = error.ToString();</a:t>
            </a:r>
          </a:p>
          <a:p>
            <a:r>
              <a:rPr lang="en-GB" b="0" dirty="0">
                <a:latin typeface="Lucida Sans Unicode" pitchFamily="34" charset="0"/>
                <a:cs typeface="Lucida Sans Unicode" pitchFamily="34" charset="0"/>
              </a:rPr>
              <a:t>   buildFailed = true;</a:t>
            </a:r>
          </a:p>
          <a:p>
            <a:r>
              <a:rPr lang="en-GB" b="0" dirty="0">
                <a:latin typeface="Lucida Sans Unicode" pitchFamily="34" charset="0"/>
                <a:cs typeface="Lucida Sans Unicode" pitchFamily="34" charset="0"/>
              </a:rPr>
              <a:t>}</a:t>
            </a:r>
          </a:p>
        </p:txBody>
      </p:sp>
      <p:sp>
        <p:nvSpPr>
          <p:cNvPr id="5" name="Content Placeholder 2"/>
          <p:cNvSpPr>
            <a:spLocks noGrp="1"/>
          </p:cNvSpPr>
          <p:nvPr/>
        </p:nvSpPr>
        <p:spPr bwMode="auto">
          <a:xfrm>
            <a:off x="458788" y="930166"/>
            <a:ext cx="8119156" cy="6098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Generate an assembly from your source code files</a:t>
            </a:r>
          </a:p>
        </p:txBody>
      </p:sp>
    </p:spTree>
    <p:extLst>
      <p:ext uri="{BB962C8B-B14F-4D97-AF65-F5344CB8AC3E}">
        <p14:creationId xmlns:p14="http://schemas.microsoft.com/office/powerpoint/2010/main" val="1158398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708845a6-eef4-49b5-879a-972a8ea29d4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Lesson 4: Versioning, Signing, and Deploying Assemblies</a:t>
            </a:r>
            <a:endParaRPr lang="en-US" dirty="0"/>
          </a:p>
        </p:txBody>
      </p:sp>
      <p:sp>
        <p:nvSpPr>
          <p:cNvPr id="3" name="Text Placeholder 2"/>
          <p:cNvSpPr>
            <a:spLocks noGrp="1"/>
          </p:cNvSpPr>
          <p:nvPr>
            <p:ph type="body" idx="1"/>
          </p:nvPr>
        </p:nvSpPr>
        <p:spPr/>
        <p:txBody>
          <a:bodyPr/>
          <a:lstStyle/>
          <a:p>
            <a:r>
              <a:rPr lang="en-GB" dirty="0"/>
              <a:t>What Is an Assembly?
What Is the GAC?
Signing Assemblies
Versioning Assemblies
Installing an Assembly into the GAC
Demonstration: Signing and Installing an Assembly into the GAC
Demonstration: Specifying the Data to Include in the Grades Report Lab</a:t>
            </a:r>
            <a:endParaRPr lang="en-US" dirty="0"/>
          </a:p>
        </p:txBody>
      </p:sp>
    </p:spTree>
    <p:extLst>
      <p:ext uri="{BB962C8B-B14F-4D97-AF65-F5344CB8AC3E}">
        <p14:creationId xmlns:p14="http://schemas.microsoft.com/office/powerpoint/2010/main" val="1064817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2ec942c-ef60-428a-b796-c726584a65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Assembly?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 assembly is a collection of types and resources</a:t>
            </a:r>
          </a:p>
          <a:p>
            <a:r>
              <a:rPr lang="en-US" dirty="0"/>
              <a:t>An assembly is a versioned deployable unit </a:t>
            </a:r>
          </a:p>
          <a:p>
            <a:r>
              <a:rPr lang="en-US" dirty="0"/>
              <a:t>An assembly can contain:</a:t>
            </a:r>
          </a:p>
          <a:p>
            <a:pPr lvl="1"/>
            <a:r>
              <a:rPr lang="en-US" dirty="0"/>
              <a:t>IL code</a:t>
            </a:r>
          </a:p>
          <a:p>
            <a:pPr lvl="1"/>
            <a:r>
              <a:rPr lang="en-US" dirty="0"/>
              <a:t>Resources</a:t>
            </a:r>
          </a:p>
          <a:p>
            <a:pPr lvl="1"/>
            <a:r>
              <a:rPr lang="en-US" dirty="0"/>
              <a:t>Type metadata</a:t>
            </a:r>
          </a:p>
          <a:p>
            <a:pPr lvl="1"/>
            <a:r>
              <a:rPr lang="en-US" dirty="0"/>
              <a:t>Manifest</a:t>
            </a:r>
          </a:p>
        </p:txBody>
      </p:sp>
    </p:spTree>
    <p:extLst>
      <p:ext uri="{BB962C8B-B14F-4D97-AF65-F5344CB8AC3E}">
        <p14:creationId xmlns:p14="http://schemas.microsoft.com/office/powerpoint/2010/main" val="3478055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a0de9fe-0bc4-4762-a73b-60ae418bb8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GAC?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The GAC provide a robust solution to share assemblies between multiple application on the same machine</a:t>
            </a:r>
          </a:p>
          <a:p>
            <a:r>
              <a:rPr lang="en-GB" dirty="0"/>
              <a:t>Find the contents of the GAC at C:\Windows\assembly</a:t>
            </a:r>
          </a:p>
          <a:p>
            <a:r>
              <a:rPr lang="en-GB" dirty="0"/>
              <a:t>Benefits:</a:t>
            </a:r>
          </a:p>
          <a:p>
            <a:pPr lvl="1"/>
            <a:r>
              <a:rPr lang="en-GB" dirty="0"/>
              <a:t>Side-by-side deployment</a:t>
            </a:r>
          </a:p>
          <a:p>
            <a:pPr lvl="1"/>
            <a:r>
              <a:rPr lang="en-GB" dirty="0"/>
              <a:t>Improved loading time</a:t>
            </a:r>
          </a:p>
          <a:p>
            <a:pPr lvl="1"/>
            <a:r>
              <a:rPr lang="en-GB" dirty="0"/>
              <a:t>Reduced memory consumption</a:t>
            </a:r>
          </a:p>
          <a:p>
            <a:pPr lvl="1"/>
            <a:r>
              <a:rPr lang="en-GB" dirty="0"/>
              <a:t>Improved search time</a:t>
            </a:r>
          </a:p>
          <a:p>
            <a:pPr lvl="1"/>
            <a:r>
              <a:rPr lang="en-GB" dirty="0"/>
              <a:t>Improved maintainability</a:t>
            </a:r>
          </a:p>
        </p:txBody>
      </p:sp>
    </p:spTree>
    <p:extLst>
      <p:ext uri="{BB962C8B-B14F-4D97-AF65-F5344CB8AC3E}">
        <p14:creationId xmlns:p14="http://schemas.microsoft.com/office/powerpoint/2010/main" val="3824936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8958e7a-fb51-4590-bd44-e66c6b6acb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 Assemblies</a:t>
            </a:r>
          </a:p>
        </p:txBody>
      </p:sp>
      <p:sp>
        <p:nvSpPr>
          <p:cNvPr id="3" name="Content Placeholder 2"/>
          <p:cNvSpPr>
            <a:spLocks noGrp="1"/>
          </p:cNvSpPr>
          <p:nvPr>
            <p:ph idx="1"/>
          </p:nvPr>
        </p:nvSpPr>
        <p:spPr/>
        <p:txBody>
          <a:bodyPr/>
          <a:lstStyle/>
          <a:p>
            <a:r>
              <a:rPr lang="en-GB" dirty="0"/>
              <a:t>Sign an assembly:</a:t>
            </a:r>
          </a:p>
          <a:p>
            <a:pPr lvl="1"/>
            <a:r>
              <a:rPr lang="en-GB" dirty="0"/>
              <a:t>Create a key file</a:t>
            </a:r>
          </a:p>
          <a:p>
            <a:endParaRPr lang="en-GB" dirty="0"/>
          </a:p>
          <a:p>
            <a:pPr lvl="1"/>
            <a:r>
              <a:rPr lang="en-GB" dirty="0"/>
              <a:t>Associate the key file with an assembly</a:t>
            </a:r>
          </a:p>
          <a:p>
            <a:endParaRPr lang="en-US" dirty="0"/>
          </a:p>
          <a:p>
            <a:r>
              <a:rPr lang="en-US" dirty="0"/>
              <a:t>Delay the signing of an assembly:</a:t>
            </a:r>
          </a:p>
          <a:p>
            <a:pPr marL="798513" lvl="1" indent="-514350">
              <a:buClrTx/>
              <a:buFont typeface="+mj-lt"/>
              <a:buAutoNum type="arabicPeriod"/>
            </a:pPr>
            <a:r>
              <a:rPr lang="en-GB" dirty="0"/>
              <a:t>Open the properties for the project</a:t>
            </a:r>
          </a:p>
          <a:p>
            <a:pPr marL="798513" lvl="1" indent="-514350">
              <a:buClrTx/>
              <a:buFont typeface="+mj-lt"/>
              <a:buAutoNum type="arabicPeriod"/>
            </a:pPr>
            <a:r>
              <a:rPr lang="en-GB" dirty="0"/>
              <a:t>Click the Signing tab</a:t>
            </a:r>
          </a:p>
          <a:p>
            <a:pPr marL="798513" lvl="1" indent="-514350">
              <a:buClrTx/>
              <a:buFont typeface="+mj-lt"/>
              <a:buAutoNum type="arabicPeriod"/>
            </a:pPr>
            <a:r>
              <a:rPr lang="en-GB" dirty="0"/>
              <a:t>Select the Sign the assembly check box</a:t>
            </a:r>
          </a:p>
          <a:p>
            <a:pPr marL="798513" lvl="1" indent="-514350">
              <a:buClrTx/>
              <a:buFont typeface="+mj-lt"/>
              <a:buAutoNum type="arabicPeriod"/>
            </a:pPr>
            <a:r>
              <a:rPr lang="en-GB" dirty="0"/>
              <a:t>Specify a key file</a:t>
            </a:r>
          </a:p>
          <a:p>
            <a:pPr marL="798513" lvl="1" indent="-514350">
              <a:buClrTx/>
              <a:buFont typeface="+mj-lt"/>
              <a:buAutoNum type="arabicPeriod"/>
            </a:pPr>
            <a:r>
              <a:rPr lang="en-GB" dirty="0"/>
              <a:t>Select the Delay sign only check box</a:t>
            </a:r>
            <a:endParaRPr lang="en-US" dirty="0"/>
          </a:p>
          <a:p>
            <a:endParaRPr lang="en-US" dirty="0"/>
          </a:p>
        </p:txBody>
      </p:sp>
      <p:sp>
        <p:nvSpPr>
          <p:cNvPr id="5" name="TextBox 4"/>
          <p:cNvSpPr txBox="1"/>
          <p:nvPr/>
        </p:nvSpPr>
        <p:spPr>
          <a:xfrm>
            <a:off x="702798" y="199286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sn -k FourthCoffeeKeyFile.snk</a:t>
            </a:r>
          </a:p>
        </p:txBody>
      </p:sp>
      <p:sp>
        <p:nvSpPr>
          <p:cNvPr id="6" name="TextBox 5"/>
          <p:cNvSpPr txBox="1"/>
          <p:nvPr/>
        </p:nvSpPr>
        <p:spPr>
          <a:xfrm>
            <a:off x="685800" y="2895600"/>
            <a:ext cx="8174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[assembly: AssemblyKeyFileAttribute("FourthCoffeeKeyFile.snk")]</a:t>
            </a:r>
          </a:p>
        </p:txBody>
      </p:sp>
    </p:spTree>
    <p:extLst>
      <p:ext uri="{BB962C8B-B14F-4D97-AF65-F5344CB8AC3E}">
        <p14:creationId xmlns:p14="http://schemas.microsoft.com/office/powerpoint/2010/main" val="118433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bb5ffa0-cf5e-4229-b22e-b06f2b73d3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Versioning Assemblies</a:t>
            </a:r>
          </a:p>
        </p:txBody>
      </p:sp>
      <p:sp>
        <p:nvSpPr>
          <p:cNvPr id="4" name="Content Placeholder 2"/>
          <p:cNvSpPr>
            <a:spLocks noGrp="1"/>
          </p:cNvSpPr>
          <p:nvPr/>
        </p:nvSpPr>
        <p:spPr bwMode="auto">
          <a:xfrm>
            <a:off x="458788" y="992188"/>
            <a:ext cx="7751762" cy="21714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A version number of an assembly is a four-part string:</a:t>
            </a:r>
          </a:p>
          <a:p>
            <a:endParaRPr lang="en-US" dirty="0"/>
          </a:p>
          <a:p>
            <a:r>
              <a:rPr lang="en-US" dirty="0"/>
              <a:t>Applications reference particular versions of assemblies</a:t>
            </a:r>
          </a:p>
          <a:p>
            <a:pPr marL="0" indent="0">
              <a:buNone/>
            </a:pPr>
            <a:endParaRPr lang="en-US" dirty="0"/>
          </a:p>
        </p:txBody>
      </p:sp>
      <p:sp>
        <p:nvSpPr>
          <p:cNvPr id="5" name="TextBox 4"/>
          <p:cNvSpPr txBox="1"/>
          <p:nvPr/>
        </p:nvSpPr>
        <p:spPr>
          <a:xfrm>
            <a:off x="675249" y="199286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&lt;</a:t>
            </a:r>
            <a:r>
              <a:rPr lang="en-GB" b="0" i="1" dirty="0">
                <a:latin typeface="Lucida Sans Unicode" pitchFamily="34" charset="0"/>
                <a:cs typeface="Lucida Sans Unicode" pitchFamily="34" charset="0"/>
              </a:rPr>
              <a:t>major version</a:t>
            </a:r>
            <a:r>
              <a:rPr lang="en-GB" b="0" dirty="0">
                <a:latin typeface="Lucida Sans Unicode" pitchFamily="34" charset="0"/>
                <a:cs typeface="Lucida Sans Unicode" pitchFamily="34" charset="0"/>
              </a:rPr>
              <a:t>&gt;.&lt;</a:t>
            </a:r>
            <a:r>
              <a:rPr lang="en-GB" b="0" i="1" dirty="0">
                <a:latin typeface="Lucida Sans Unicode" pitchFamily="34" charset="0"/>
                <a:cs typeface="Lucida Sans Unicode" pitchFamily="34" charset="0"/>
              </a:rPr>
              <a:t>minor version</a:t>
            </a:r>
            <a:r>
              <a:rPr lang="en-GB" b="0" dirty="0">
                <a:latin typeface="Lucida Sans Unicode" pitchFamily="34" charset="0"/>
                <a:cs typeface="Lucida Sans Unicode" pitchFamily="34" charset="0"/>
              </a:rPr>
              <a:t>&gt;.&lt;</a:t>
            </a:r>
            <a:r>
              <a:rPr lang="en-GB" b="0" i="1" dirty="0">
                <a:latin typeface="Lucida Sans Unicode" pitchFamily="34" charset="0"/>
                <a:cs typeface="Lucida Sans Unicode" pitchFamily="34" charset="0"/>
              </a:rPr>
              <a:t>build number</a:t>
            </a:r>
            <a:r>
              <a:rPr lang="en-GB" b="0" dirty="0">
                <a:latin typeface="Lucida Sans Unicode" pitchFamily="34" charset="0"/>
                <a:cs typeface="Lucida Sans Unicode" pitchFamily="34" charset="0"/>
              </a:rPr>
              <a:t>&gt;.&lt;</a:t>
            </a:r>
            <a:r>
              <a:rPr lang="en-GB" b="0" i="1" dirty="0">
                <a:latin typeface="Lucida Sans Unicode" pitchFamily="34" charset="0"/>
                <a:cs typeface="Lucida Sans Unicode" pitchFamily="34" charset="0"/>
              </a:rPr>
              <a:t>revision</a:t>
            </a:r>
            <a:r>
              <a:rPr lang="en-GB" b="0" dirty="0">
                <a:latin typeface="Lucida Sans Unicode" pitchFamily="34" charset="0"/>
                <a:cs typeface="Lucida Sans Unicode" pitchFamily="34" charset="0"/>
              </a:rPr>
              <a:t>&gt;</a:t>
            </a:r>
          </a:p>
        </p:txBody>
      </p:sp>
      <p:sp>
        <p:nvSpPr>
          <p:cNvPr id="6" name="TextBox 5"/>
          <p:cNvSpPr txBox="1"/>
          <p:nvPr/>
        </p:nvSpPr>
        <p:spPr>
          <a:xfrm>
            <a:off x="457200" y="3429000"/>
            <a:ext cx="8174502" cy="313932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&lt;configuration&gt;</a:t>
            </a:r>
          </a:p>
          <a:p>
            <a:r>
              <a:rPr lang="en-US" b="0" dirty="0">
                <a:latin typeface="Lucida Sans Unicode" pitchFamily="34" charset="0"/>
                <a:cs typeface="Lucida Sans Unicode" pitchFamily="34" charset="0"/>
              </a:rPr>
              <a:t>   &lt;runtime&gt;</a:t>
            </a:r>
          </a:p>
          <a:p>
            <a:r>
              <a:rPr lang="en-US" b="0" dirty="0">
                <a:latin typeface="Lucida Sans Unicode" pitchFamily="34" charset="0"/>
                <a:cs typeface="Lucida Sans Unicode" pitchFamily="34" charset="0"/>
              </a:rPr>
              <a:t>      &lt;assemblyBinding xmlns="..."&gt;</a:t>
            </a:r>
          </a:p>
          <a:p>
            <a:r>
              <a:rPr lang="en-US" b="0" dirty="0">
                <a:latin typeface="Lucida Sans Unicode" pitchFamily="34" charset="0"/>
                <a:cs typeface="Lucida Sans Unicode" pitchFamily="34" charset="0"/>
              </a:rPr>
              <a:t>       &lt;dependentAssembly&gt;</a:t>
            </a:r>
          </a:p>
          <a:p>
            <a:r>
              <a:rPr lang="en-US" b="0" dirty="0">
                <a:latin typeface="Lucida Sans Unicode" pitchFamily="34" charset="0"/>
                <a:cs typeface="Lucida Sans Unicode" pitchFamily="34" charset="0"/>
              </a:rPr>
              <a:t>         &lt;assemblyIdentity name="FourthCoffee.Core"</a:t>
            </a:r>
          </a:p>
          <a:p>
            <a:r>
              <a:rPr lang="en-US" b="0" dirty="0">
                <a:latin typeface="Lucida Sans Unicode" pitchFamily="34" charset="0"/>
                <a:cs typeface="Lucida Sans Unicode" pitchFamily="34" charset="0"/>
              </a:rPr>
              <a:t>              publicKeyToken="32ab4ba45e0a69a1" culture="en-us" /&gt;</a:t>
            </a:r>
          </a:p>
          <a:p>
            <a:r>
              <a:rPr lang="en-US" b="0" dirty="0">
                <a:latin typeface="Lucida Sans Unicode" pitchFamily="34" charset="0"/>
                <a:cs typeface="Lucida Sans Unicode" pitchFamily="34" charset="0"/>
              </a:rPr>
              <a:t>         &lt;bindingRedirect oldVersion="1.0.0.0" newVersion="2.0.0.0"/&gt;</a:t>
            </a:r>
          </a:p>
          <a:p>
            <a:r>
              <a:rPr lang="en-US" b="0" dirty="0">
                <a:latin typeface="Lucida Sans Unicode" pitchFamily="34" charset="0"/>
                <a:cs typeface="Lucida Sans Unicode" pitchFamily="34" charset="0"/>
              </a:rPr>
              <a:t>       &lt;/dependentAssembly&gt;</a:t>
            </a:r>
          </a:p>
          <a:p>
            <a:r>
              <a:rPr lang="en-US" b="0" dirty="0">
                <a:latin typeface="Lucida Sans Unicode" pitchFamily="34" charset="0"/>
                <a:cs typeface="Lucida Sans Unicode" pitchFamily="34" charset="0"/>
              </a:rPr>
              <a:t>      &lt;/assemblyBinding&gt;</a:t>
            </a:r>
          </a:p>
          <a:p>
            <a:r>
              <a:rPr lang="en-US" b="0" dirty="0">
                <a:latin typeface="Lucida Sans Unicode" pitchFamily="34" charset="0"/>
                <a:cs typeface="Lucida Sans Unicode" pitchFamily="34" charset="0"/>
              </a:rPr>
              <a:t>   &lt;/runtime&gt;</a:t>
            </a:r>
          </a:p>
          <a:p>
            <a:r>
              <a:rPr lang="en-US" b="0" dirty="0">
                <a:latin typeface="Lucida Sans Unicode" pitchFamily="34" charset="0"/>
                <a:cs typeface="Lucida Sans Unicode" pitchFamily="34" charset="0"/>
              </a:rPr>
              <a:t>&lt;/configuration&gt;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66025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07253ca-46b8-4078-8dfd-d158565c07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Installing an Assembly into the GAC</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Install an assembly in the GAC by using:</a:t>
            </a:r>
          </a:p>
          <a:p>
            <a:pPr lvl="1"/>
            <a:r>
              <a:rPr lang="en-GB" dirty="0"/>
              <a:t>Global Assembly Cache tool</a:t>
            </a:r>
          </a:p>
          <a:p>
            <a:pPr lvl="1"/>
            <a:r>
              <a:rPr lang="en-US" dirty="0"/>
              <a:t>Microsoft Windows Installer</a:t>
            </a:r>
          </a:p>
          <a:p>
            <a:pPr marL="4762" indent="0">
              <a:buNone/>
            </a:pPr>
            <a:endParaRPr lang="en-US" dirty="0"/>
          </a:p>
          <a:p>
            <a:pPr marL="4762" indent="0">
              <a:buNone/>
            </a:pPr>
            <a:r>
              <a:rPr lang="en-US" dirty="0"/>
              <a:t>Examples:</a:t>
            </a:r>
          </a:p>
          <a:p>
            <a:pPr lvl="1"/>
            <a:r>
              <a:rPr lang="en-US" dirty="0"/>
              <a:t>Install an assembly by using Gacutil.exe:</a:t>
            </a:r>
          </a:p>
          <a:p>
            <a:pPr lvl="1"/>
            <a:endParaRPr lang="en-US" dirty="0"/>
          </a:p>
          <a:p>
            <a:pPr lvl="1"/>
            <a:r>
              <a:rPr lang="en-US" dirty="0"/>
              <a:t>View an assembly by using Gacutil.exe:</a:t>
            </a:r>
          </a:p>
          <a:p>
            <a:pPr marL="4762" indent="0">
              <a:buNone/>
            </a:pPr>
            <a:endParaRPr lang="en-US" dirty="0"/>
          </a:p>
        </p:txBody>
      </p:sp>
      <p:sp>
        <p:nvSpPr>
          <p:cNvPr id="5" name="TextBox 5"/>
          <p:cNvSpPr txBox="1"/>
          <p:nvPr/>
        </p:nvSpPr>
        <p:spPr>
          <a:xfrm>
            <a:off x="457200" y="3860800"/>
            <a:ext cx="8174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gacutil –i "&lt;pathToAssembly&gt;"</a:t>
            </a:r>
          </a:p>
        </p:txBody>
      </p:sp>
      <p:sp>
        <p:nvSpPr>
          <p:cNvPr id="6" name="TextBox 6"/>
          <p:cNvSpPr txBox="1"/>
          <p:nvPr/>
        </p:nvSpPr>
        <p:spPr>
          <a:xfrm>
            <a:off x="457200" y="4826000"/>
            <a:ext cx="8174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gacutil –l "&lt;assemblyName&gt;"</a:t>
            </a:r>
          </a:p>
        </p:txBody>
      </p:sp>
    </p:spTree>
    <p:extLst>
      <p:ext uri="{BB962C8B-B14F-4D97-AF65-F5344CB8AC3E}">
        <p14:creationId xmlns:p14="http://schemas.microsoft.com/office/powerpoint/2010/main" val="1016935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18388f53-2ca2-4737-9c53-cac5ec44a94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Demonstration: Signing and Installing an Assembly into the GAC</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use the Sn.exe and Gacutil.exe command-line tools to sign and install an existing assembly into the GAC.</a:t>
            </a:r>
            <a:endParaRPr lang="en-GB" dirty="0"/>
          </a:p>
        </p:txBody>
      </p:sp>
    </p:spTree>
    <p:extLst>
      <p:ext uri="{BB962C8B-B14F-4D97-AF65-F5344CB8AC3E}">
        <p14:creationId xmlns:p14="http://schemas.microsoft.com/office/powerpoint/2010/main" val="1760693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7390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d50d0340-d7f8-4104-8e61-62ae3bf59b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Specifying the Data to Include in the Grades Report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the tasks that you will perform in the lab for this module.</a:t>
            </a:r>
          </a:p>
        </p:txBody>
      </p:sp>
    </p:spTree>
    <p:extLst>
      <p:ext uri="{BB962C8B-B14F-4D97-AF65-F5344CB8AC3E}">
        <p14:creationId xmlns:p14="http://schemas.microsoft.com/office/powerpoint/2010/main" val="6622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Examining Object Metadata</a:t>
            </a:r>
            <a:endParaRPr lang="en-US" dirty="0"/>
          </a:p>
        </p:txBody>
      </p:sp>
      <p:sp>
        <p:nvSpPr>
          <p:cNvPr id="3" name="Text Placeholder 2"/>
          <p:cNvSpPr>
            <a:spLocks noGrp="1"/>
          </p:cNvSpPr>
          <p:nvPr>
            <p:ph type="body" idx="1"/>
          </p:nvPr>
        </p:nvSpPr>
        <p:spPr/>
        <p:txBody>
          <a:bodyPr/>
          <a:lstStyle/>
          <a:p>
            <a:r>
              <a:rPr lang="en-GB" dirty="0"/>
              <a:t>What Is Reflection?
Loading Assemblies by Using Reflection
Examining Types by Using Reflection
Invoking Members by Using Reflection
Demonstration: Inspecting Assemblies</a:t>
            </a:r>
            <a:endParaRPr lang="en-US" dirty="0"/>
          </a:p>
        </p:txBody>
      </p:sp>
    </p:spTree>
    <p:extLst>
      <p:ext uri="{BB962C8B-B14F-4D97-AF65-F5344CB8AC3E}">
        <p14:creationId xmlns:p14="http://schemas.microsoft.com/office/powerpoint/2010/main" val="2277382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976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Specifying the Data to Include in the Grades Report</a:t>
            </a:r>
            <a:endParaRPr lang="en-US" dirty="0"/>
          </a:p>
        </p:txBody>
      </p:sp>
      <p:sp>
        <p:nvSpPr>
          <p:cNvPr id="3" name="Text Placeholder 2"/>
          <p:cNvSpPr>
            <a:spLocks noGrp="1"/>
          </p:cNvSpPr>
          <p:nvPr>
            <p:ph type="body" idx="1"/>
          </p:nvPr>
        </p:nvSpPr>
        <p:spPr/>
        <p:txBody>
          <a:bodyPr/>
          <a:lstStyle/>
          <a:p>
            <a:r>
              <a:rPr lang="en-GB" dirty="0"/>
              <a:t>Exercise 1: Creating and Applying the IncludeInReport attribute
Exercise 2: Updating the Report
Exercise 3: Storing the Grades.Utilities Assembly Centrally (If Time Permits)</a:t>
            </a:r>
            <a:endParaRPr lang="en-US" dirty="0"/>
          </a:p>
        </p:txBody>
      </p:sp>
      <p:sp>
        <p:nvSpPr>
          <p:cNvPr id="4" name="TextBox 3"/>
          <p:cNvSpPr txBox="1"/>
          <p:nvPr/>
        </p:nvSpPr>
        <p:spPr>
          <a:xfrm>
            <a:off x="458788" y="4119463"/>
            <a:ext cx="2729658" cy="461665"/>
          </a:xfrm>
          <a:prstGeom prst="rect">
            <a:avLst/>
          </a:prstGeom>
          <a:noFill/>
        </p:spPr>
        <p:txBody>
          <a:bodyPr vert="horz" wrap="none" rtlCol="0">
            <a:spAutoFit/>
          </a:bodyPr>
          <a:lstStyle/>
          <a:p>
            <a:r>
              <a:rPr lang="en-US" sz="2400" dirty="0">
                <a:latin typeface="Segoe UI"/>
              </a:rPr>
              <a:t>Logon Information</a:t>
            </a:r>
          </a:p>
        </p:txBody>
      </p:sp>
      <p:sp>
        <p:nvSpPr>
          <p:cNvPr id="5" name="TextBox 4"/>
          <p:cNvSpPr txBox="1"/>
          <p:nvPr/>
        </p:nvSpPr>
        <p:spPr>
          <a:xfrm>
            <a:off x="458788" y="4534088"/>
            <a:ext cx="7169655" cy="1631216"/>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dirty="0">
                <a:solidFill>
                  <a:srgbClr val="000000"/>
                </a:solidFill>
                <a:latin typeface="Segoe UI"/>
              </a:rPr>
              <a:t>Virtual Machine: 20483B-SEA-DEV11, MSL-TMG1</a:t>
            </a:r>
          </a:p>
          <a:p>
            <a:pPr marL="342900" indent="-342900">
              <a:buClr>
                <a:srgbClr val="0070C0"/>
              </a:buClr>
              <a:buFont typeface="Arial" pitchFamily="34" charset="0"/>
              <a:buChar char="•"/>
            </a:pPr>
            <a:r>
              <a:rPr lang="en-US" sz="2400" b="0" i="0" u="none" strike="noStrike" baseline="0" dirty="0">
                <a:latin typeface="Segoe UI"/>
              </a:rPr>
              <a:t>User Name: Student</a:t>
            </a:r>
          </a:p>
          <a:p>
            <a:pPr marL="342900" indent="-342900">
              <a:buClr>
                <a:srgbClr val="0070C0"/>
              </a:buClr>
              <a:buFont typeface="Arial" pitchFamily="34" charset="0"/>
              <a:buChar char="•"/>
            </a:pPr>
            <a:r>
              <a:rPr lang="en-US" sz="2400" b="0" i="0" u="none" strike="noStrike" baseline="0" dirty="0">
                <a:latin typeface="Segoe UI"/>
              </a:rPr>
              <a:t>Password: Pa$$w0rd</a:t>
            </a:r>
          </a:p>
          <a:p>
            <a:endParaRPr lang="en-US" sz="2800" dirty="0">
              <a:solidFill>
                <a:srgbClr val="000000"/>
              </a:solidFill>
              <a:latin typeface="Segoe UI"/>
            </a:endParaRP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a:latin typeface="Segoe UI"/>
              </a:rPr>
              <a:t>Estimated Time: 75 minutes</a:t>
            </a:r>
          </a:p>
        </p:txBody>
      </p:sp>
    </p:spTree>
    <p:extLst>
      <p:ext uri="{BB962C8B-B14F-4D97-AF65-F5344CB8AC3E}">
        <p14:creationId xmlns:p14="http://schemas.microsoft.com/office/powerpoint/2010/main" val="1265962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2830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4637680"/>
          </a:xfrm>
          <a:prstGeom prst="rect">
            <a:avLst/>
          </a:prstGeom>
          <a:noFill/>
        </p:spPr>
        <p:txBody>
          <a:bodyPr vert="horz" wrap="square" rtlCol="0">
            <a:spAutoFit/>
          </a:bodyPr>
          <a:lstStyle/>
          <a:p>
            <a:pPr>
              <a:lnSpc>
                <a:spcPct val="115000"/>
              </a:lnSpc>
              <a:spcAft>
                <a:spcPts val="1000"/>
              </a:spcAft>
            </a:pPr>
            <a:r>
              <a:rPr lang="en-US" sz="2800" dirty="0">
                <a:effectLst/>
                <a:latin typeface="Segoe UI"/>
                <a:ea typeface="SimSun"/>
                <a:cs typeface="Segoe UI"/>
              </a:rPr>
              <a:t>You decide to update the Grades application to use custom attributes to define the fields and properties that should be included in a grade report and to format them appropriately. This will enable further reusability of the Microsoft Word reporting functionality.</a:t>
            </a:r>
            <a:endParaRPr lang="en-US" sz="2800" dirty="0">
              <a:effectLst/>
              <a:latin typeface="Segoe UI"/>
              <a:ea typeface="SimSun"/>
              <a:cs typeface="Times New Roman"/>
            </a:endParaRPr>
          </a:p>
          <a:p>
            <a:pPr>
              <a:lnSpc>
                <a:spcPct val="115000"/>
              </a:lnSpc>
              <a:spcAft>
                <a:spcPts val="1000"/>
              </a:spcAft>
            </a:pPr>
            <a:r>
              <a:rPr lang="en-US" sz="2800" dirty="0">
                <a:effectLst/>
                <a:latin typeface="Segoe UI"/>
                <a:ea typeface="SimSun"/>
                <a:cs typeface="Segoe UI"/>
              </a:rPr>
              <a:t>You will host this code in the GAC to ensure that it is available to other applications that require its services. </a:t>
            </a:r>
            <a:endParaRPr lang="en-US" sz="2800" dirty="0">
              <a:effectLst/>
              <a:latin typeface="Segoe UI"/>
              <a:ea typeface="SimSun"/>
              <a:cs typeface="Times New Roman"/>
            </a:endParaRPr>
          </a:p>
        </p:txBody>
      </p:sp>
    </p:spTree>
    <p:extLst>
      <p:ext uri="{BB962C8B-B14F-4D97-AF65-F5344CB8AC3E}">
        <p14:creationId xmlns:p14="http://schemas.microsoft.com/office/powerpoint/2010/main" val="1719407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GB" dirty="0"/>
              <a:t>Review Question(s)</a:t>
            </a:r>
            <a:endParaRPr lang="en-US" dirty="0"/>
          </a:p>
        </p:txBody>
      </p:sp>
    </p:spTree>
    <p:extLst>
      <p:ext uri="{BB962C8B-B14F-4D97-AF65-F5344CB8AC3E}">
        <p14:creationId xmlns:p14="http://schemas.microsoft.com/office/powerpoint/2010/main" val="3648219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42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Reflection?</a:t>
            </a:r>
          </a:p>
        </p:txBody>
      </p:sp>
      <p:sp>
        <p:nvSpPr>
          <p:cNvPr id="4" name="Content Placeholder 2"/>
          <p:cNvSpPr>
            <a:spLocks noGrp="1"/>
          </p:cNvSpPr>
          <p:nvPr/>
        </p:nvSpPr>
        <p:spPr bwMode="auto">
          <a:xfrm>
            <a:off x="458788" y="1021214"/>
            <a:ext cx="8119156" cy="5531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Reflection enables you to inspect and manipulate assemblies at run time</a:t>
            </a:r>
          </a:p>
          <a:p>
            <a:r>
              <a:rPr lang="en-US" dirty="0"/>
              <a:t>The </a:t>
            </a:r>
            <a:r>
              <a:rPr lang="en-US" b="1" dirty="0"/>
              <a:t>System.Reflection</a:t>
            </a:r>
            <a:r>
              <a:rPr lang="en-US" dirty="0"/>
              <a:t> namespace contains:</a:t>
            </a:r>
          </a:p>
          <a:p>
            <a:pPr lvl="1"/>
            <a:r>
              <a:rPr lang="en-US" b="1" dirty="0"/>
              <a:t>Assembly </a:t>
            </a:r>
          </a:p>
          <a:p>
            <a:pPr lvl="1"/>
            <a:r>
              <a:rPr lang="en-US" b="1" dirty="0"/>
              <a:t>TypeInfo </a:t>
            </a:r>
          </a:p>
          <a:p>
            <a:pPr lvl="1"/>
            <a:r>
              <a:rPr lang="en-US" b="1" dirty="0"/>
              <a:t>ParameterInfo </a:t>
            </a:r>
          </a:p>
          <a:p>
            <a:pPr lvl="1"/>
            <a:r>
              <a:rPr lang="en-US" b="1" dirty="0"/>
              <a:t>ConstructorInfo </a:t>
            </a:r>
          </a:p>
          <a:p>
            <a:pPr lvl="1"/>
            <a:r>
              <a:rPr lang="en-US" b="1" dirty="0"/>
              <a:t>FieldInfo </a:t>
            </a:r>
          </a:p>
          <a:p>
            <a:pPr lvl="1"/>
            <a:r>
              <a:rPr lang="en-US" b="1" dirty="0"/>
              <a:t>MemberInfo </a:t>
            </a:r>
          </a:p>
          <a:p>
            <a:pPr lvl="1"/>
            <a:r>
              <a:rPr lang="en-US" b="1" dirty="0"/>
              <a:t>PropertyInfo </a:t>
            </a:r>
          </a:p>
          <a:p>
            <a:pPr lvl="1"/>
            <a:r>
              <a:rPr lang="en-US" b="1" dirty="0"/>
              <a:t>MethodInfo </a:t>
            </a:r>
          </a:p>
          <a:p>
            <a:pPr lvl="1"/>
            <a:endParaRPr lang="en-US" dirty="0"/>
          </a:p>
        </p:txBody>
      </p:sp>
    </p:spTree>
    <p:extLst>
      <p:ext uri="{BB962C8B-B14F-4D97-AF65-F5344CB8AC3E}">
        <p14:creationId xmlns:p14="http://schemas.microsoft.com/office/powerpoint/2010/main" val="145548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Loading Assemblies by Using Reflection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Assembly.LoadFrom</a:t>
            </a:r>
            <a:r>
              <a:rPr lang="en-US" dirty="0"/>
              <a:t> method</a:t>
            </a:r>
          </a:p>
          <a:p>
            <a:endParaRPr lang="en-US" dirty="0"/>
          </a:p>
          <a:p>
            <a:pPr marL="0" indent="0">
              <a:buNone/>
            </a:pPr>
            <a:endParaRPr lang="en-US" dirty="0"/>
          </a:p>
          <a:p>
            <a:r>
              <a:rPr lang="en-US" dirty="0"/>
              <a:t>The </a:t>
            </a:r>
            <a:r>
              <a:rPr lang="en-US" b="1" dirty="0"/>
              <a:t>Assembly.ReflectionOnlyLoad</a:t>
            </a:r>
            <a:r>
              <a:rPr lang="en-US" dirty="0"/>
              <a:t> method</a:t>
            </a:r>
          </a:p>
          <a:p>
            <a:endParaRPr lang="en-US" dirty="0"/>
          </a:p>
          <a:p>
            <a:endParaRPr lang="en-US" dirty="0"/>
          </a:p>
          <a:p>
            <a:endParaRPr lang="en-US" dirty="0"/>
          </a:p>
          <a:p>
            <a:r>
              <a:rPr lang="en-US" dirty="0"/>
              <a:t>The </a:t>
            </a:r>
            <a:r>
              <a:rPr lang="en-US" b="1" dirty="0"/>
              <a:t>Assembly.ReflectionOnlyLoadFrom </a:t>
            </a:r>
            <a:r>
              <a:rPr lang="en-US" dirty="0"/>
              <a:t>method</a:t>
            </a:r>
          </a:p>
          <a:p>
            <a:endParaRPr lang="en-US" dirty="0"/>
          </a:p>
        </p:txBody>
      </p:sp>
      <p:sp>
        <p:nvSpPr>
          <p:cNvPr id="5" name="TextBox 4"/>
          <p:cNvSpPr txBox="1"/>
          <p:nvPr/>
        </p:nvSpPr>
        <p:spPr>
          <a:xfrm>
            <a:off x="675249" y="166747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assemblyPath = "...";</a:t>
            </a:r>
          </a:p>
          <a:p>
            <a:r>
              <a:rPr lang="en-US" b="0" dirty="0">
                <a:latin typeface="Lucida Sans Unicode" pitchFamily="34" charset="0"/>
                <a:cs typeface="Lucida Sans Unicode" pitchFamily="34" charset="0"/>
              </a:rPr>
              <a:t>var assembly = Assembly.LoadFrom(assemblyPath);</a:t>
            </a:r>
            <a:endParaRPr lang="en-GB" b="0" dirty="0">
              <a:latin typeface="Lucida Sans Unicode" pitchFamily="34" charset="0"/>
              <a:cs typeface="Lucida Sans Unicode" pitchFamily="34" charset="0"/>
            </a:endParaRPr>
          </a:p>
        </p:txBody>
      </p:sp>
      <p:sp>
        <p:nvSpPr>
          <p:cNvPr id="6" name="TextBox 5"/>
          <p:cNvSpPr txBox="1"/>
          <p:nvPr/>
        </p:nvSpPr>
        <p:spPr>
          <a:xfrm>
            <a:off x="664698" y="3163669"/>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assemblyPath = "...";</a:t>
            </a:r>
          </a:p>
          <a:p>
            <a:r>
              <a:rPr lang="en-US" b="0" dirty="0">
                <a:latin typeface="Lucida Sans Unicode" pitchFamily="34" charset="0"/>
                <a:cs typeface="Lucida Sans Unicode" pitchFamily="34" charset="0"/>
              </a:rPr>
              <a:t>var rawBytes = File.ReadAllBytes(assemblyPath);</a:t>
            </a:r>
          </a:p>
          <a:p>
            <a:r>
              <a:rPr lang="en-GB" b="0" dirty="0">
                <a:latin typeface="Lucida Sans Unicode" pitchFamily="34" charset="0"/>
                <a:cs typeface="Lucida Sans Unicode" pitchFamily="34" charset="0"/>
              </a:rPr>
              <a:t>var assembly = Assembly.ReflectionOnlyLoad(rawBytes);</a:t>
            </a:r>
          </a:p>
        </p:txBody>
      </p:sp>
      <p:sp>
        <p:nvSpPr>
          <p:cNvPr id="7" name="TextBox 6"/>
          <p:cNvSpPr txBox="1"/>
          <p:nvPr/>
        </p:nvSpPr>
        <p:spPr>
          <a:xfrm>
            <a:off x="685800" y="555367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assemblyPath = "...";</a:t>
            </a:r>
          </a:p>
          <a:p>
            <a:r>
              <a:rPr lang="en-US" b="0" dirty="0">
                <a:latin typeface="Lucida Sans Unicode" pitchFamily="34" charset="0"/>
                <a:cs typeface="Lucida Sans Unicode" pitchFamily="34" charset="0"/>
              </a:rPr>
              <a:t>var assembly = Assembly.ReflectionOnlyLoadFrom(assemblyPath);</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17483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Examining Types by Using Reflection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Get a type by name</a:t>
            </a:r>
          </a:p>
          <a:p>
            <a:endParaRPr lang="en-US" dirty="0"/>
          </a:p>
          <a:p>
            <a:endParaRPr lang="en-US" sz="1200" dirty="0"/>
          </a:p>
          <a:p>
            <a:r>
              <a:rPr lang="en-US" dirty="0"/>
              <a:t>Get all of the constructors</a:t>
            </a:r>
          </a:p>
          <a:p>
            <a:endParaRPr lang="en-US" dirty="0"/>
          </a:p>
          <a:p>
            <a:r>
              <a:rPr lang="en-US" dirty="0"/>
              <a:t>Get all of the fields</a:t>
            </a:r>
          </a:p>
          <a:p>
            <a:endParaRPr lang="en-US" dirty="0"/>
          </a:p>
          <a:p>
            <a:r>
              <a:rPr lang="en-US" dirty="0"/>
              <a:t>Get all of the properties </a:t>
            </a:r>
          </a:p>
          <a:p>
            <a:endParaRPr lang="en-US" dirty="0"/>
          </a:p>
          <a:p>
            <a:r>
              <a:rPr lang="en-US" dirty="0"/>
              <a:t>Get all of the methods</a:t>
            </a:r>
          </a:p>
        </p:txBody>
      </p:sp>
      <p:sp>
        <p:nvSpPr>
          <p:cNvPr id="5" name="TextBox 4"/>
          <p:cNvSpPr txBox="1"/>
          <p:nvPr/>
        </p:nvSpPr>
        <p:spPr>
          <a:xfrm>
            <a:off x="675249" y="152400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assembly = FourthCoffeeServices.GetAssembly();</a:t>
            </a:r>
          </a:p>
          <a:p>
            <a:r>
              <a:rPr lang="en-US" b="0" dirty="0">
                <a:latin typeface="Lucida Sans Unicode" pitchFamily="34" charset="0"/>
                <a:cs typeface="Lucida Sans Unicode" pitchFamily="34" charset="0"/>
              </a:rPr>
              <a:t>var type = assembly.GetType("...");</a:t>
            </a:r>
            <a:endParaRPr lang="en-GB" b="0" dirty="0">
              <a:latin typeface="Lucida Sans Unicode" pitchFamily="34" charset="0"/>
              <a:cs typeface="Lucida Sans Unicode" pitchFamily="34" charset="0"/>
            </a:endParaRPr>
          </a:p>
        </p:txBody>
      </p:sp>
      <p:sp>
        <p:nvSpPr>
          <p:cNvPr id="6" name="TextBox 7"/>
          <p:cNvSpPr txBox="1"/>
          <p:nvPr/>
        </p:nvSpPr>
        <p:spPr>
          <a:xfrm>
            <a:off x="685800" y="27432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constructors = type.GetConstructors();</a:t>
            </a:r>
            <a:endParaRPr lang="en-GB" b="0" dirty="0">
              <a:latin typeface="Lucida Sans Unicode" pitchFamily="34" charset="0"/>
              <a:cs typeface="Lucida Sans Unicode" pitchFamily="34" charset="0"/>
            </a:endParaRPr>
          </a:p>
        </p:txBody>
      </p:sp>
      <p:sp>
        <p:nvSpPr>
          <p:cNvPr id="7" name="TextBox 8"/>
          <p:cNvSpPr txBox="1"/>
          <p:nvPr/>
        </p:nvSpPr>
        <p:spPr>
          <a:xfrm>
            <a:off x="685800" y="47244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properties = type.GetProperties();</a:t>
            </a:r>
            <a:endParaRPr lang="en-GB" b="0" dirty="0">
              <a:latin typeface="Lucida Sans Unicode" pitchFamily="34" charset="0"/>
              <a:cs typeface="Lucida Sans Unicode" pitchFamily="34" charset="0"/>
            </a:endParaRPr>
          </a:p>
        </p:txBody>
      </p:sp>
      <p:sp>
        <p:nvSpPr>
          <p:cNvPr id="8" name="TextBox 9"/>
          <p:cNvSpPr txBox="1"/>
          <p:nvPr/>
        </p:nvSpPr>
        <p:spPr>
          <a:xfrm>
            <a:off x="685800" y="57150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methods = type.GetMethods();</a:t>
            </a:r>
            <a:endParaRPr lang="en-GB" b="0" dirty="0">
              <a:latin typeface="Lucida Sans Unicode" pitchFamily="34" charset="0"/>
              <a:cs typeface="Lucida Sans Unicode" pitchFamily="34" charset="0"/>
            </a:endParaRPr>
          </a:p>
        </p:txBody>
      </p:sp>
      <p:sp>
        <p:nvSpPr>
          <p:cNvPr id="9" name="TextBox 10"/>
          <p:cNvSpPr txBox="1"/>
          <p:nvPr/>
        </p:nvSpPr>
        <p:spPr>
          <a:xfrm>
            <a:off x="685800" y="373380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fields = type.GetFields();</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24564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9728334-1f76-4552-af70-d7da2ec7ad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Invoking Members by Using Reflection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Instantiate a type</a:t>
            </a:r>
          </a:p>
          <a:p>
            <a:pPr lvl="1"/>
            <a:endParaRPr lang="en-GB" dirty="0"/>
          </a:p>
          <a:p>
            <a:endParaRPr lang="en-GB" dirty="0"/>
          </a:p>
          <a:p>
            <a:endParaRPr lang="en-GB" dirty="0"/>
          </a:p>
          <a:p>
            <a:endParaRPr lang="en-GB" sz="800" dirty="0"/>
          </a:p>
          <a:p>
            <a:r>
              <a:rPr lang="en-GB" dirty="0"/>
              <a:t>Invoke methods on the instance</a:t>
            </a:r>
          </a:p>
          <a:p>
            <a:endParaRPr lang="en-GB" dirty="0"/>
          </a:p>
          <a:p>
            <a:endParaRPr lang="en-GB" dirty="0"/>
          </a:p>
          <a:p>
            <a:endParaRPr lang="en-GB" dirty="0"/>
          </a:p>
          <a:p>
            <a:r>
              <a:rPr lang="en-GB" dirty="0"/>
              <a:t>Get or set property values on the instance</a:t>
            </a:r>
          </a:p>
          <a:p>
            <a:endParaRPr lang="en-US" dirty="0"/>
          </a:p>
        </p:txBody>
      </p:sp>
      <p:sp>
        <p:nvSpPr>
          <p:cNvPr id="5" name="TextBox 4"/>
          <p:cNvSpPr txBox="1"/>
          <p:nvPr/>
        </p:nvSpPr>
        <p:spPr>
          <a:xfrm>
            <a:off x="492370" y="1484057"/>
            <a:ext cx="8401928"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type = FourthCoffeeServices.GetHandleErrorType();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var constructor = type.GetConstructor(new Type[0]));</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var initializedObject = constructor.Invoke(new object[0]);</a:t>
            </a:r>
          </a:p>
        </p:txBody>
      </p:sp>
      <p:sp>
        <p:nvSpPr>
          <p:cNvPr id="6" name="TextBox 8"/>
          <p:cNvSpPr txBox="1"/>
          <p:nvPr/>
        </p:nvSpPr>
        <p:spPr>
          <a:xfrm>
            <a:off x="502921" y="3584076"/>
            <a:ext cx="8401928"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methodToExecute = type.GetMethod("LogError");</a:t>
            </a:r>
          </a:p>
          <a:p>
            <a:r>
              <a:rPr lang="en-US" b="0" dirty="0">
                <a:latin typeface="Lucida Sans Unicode" pitchFamily="34" charset="0"/>
                <a:cs typeface="Lucida Sans Unicode" pitchFamily="34" charset="0"/>
              </a:rPr>
              <a:t>var initializedObject = FourthCoffeeServices.InstantiateHandleErrorType();</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response = methodToExecute.Invoke(initializedObject, </a:t>
            </a:r>
          </a:p>
          <a:p>
            <a:r>
              <a:rPr lang="en-US" b="0" dirty="0">
                <a:latin typeface="Lucida Sans Unicode" pitchFamily="34" charset="0"/>
                <a:cs typeface="Lucida Sans Unicode" pitchFamily="34" charset="0"/>
              </a:rPr>
              <a:t>   new object[] { "Error message“  }) as string;</a:t>
            </a:r>
            <a:endParaRPr lang="en-GB" b="0" dirty="0">
              <a:latin typeface="Lucida Sans Unicode" pitchFamily="34" charset="0"/>
              <a:cs typeface="Lucida Sans Unicode" pitchFamily="34" charset="0"/>
            </a:endParaRPr>
          </a:p>
        </p:txBody>
      </p:sp>
      <p:sp>
        <p:nvSpPr>
          <p:cNvPr id="7" name="TextBox 5"/>
          <p:cNvSpPr txBox="1"/>
          <p:nvPr/>
        </p:nvSpPr>
        <p:spPr>
          <a:xfrm>
            <a:off x="502921" y="5609280"/>
            <a:ext cx="8401928"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property = type.GetProperty(“LastErrorMessage");</a:t>
            </a:r>
          </a:p>
          <a:p>
            <a:r>
              <a:rPr lang="en-US" b="0" dirty="0">
                <a:latin typeface="Lucida Sans Unicode" pitchFamily="34" charset="0"/>
                <a:cs typeface="Lucida Sans Unicode" pitchFamily="34" charset="0"/>
              </a:rPr>
              <a:t>var initializedObject = FourthCoffeeServices.InstantiateHandleErrorType();</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lastErrorMessage = property.GetValue(initializedObject) as string;</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01746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4ac0e02-cf3a-4838-92d5-250804124e6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Inspecting Assemblies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create a tool that you can use to inspect the contents of an assembly.</a:t>
            </a:r>
            <a:endParaRPr lang="en-GB" dirty="0"/>
          </a:p>
        </p:txBody>
      </p:sp>
    </p:spTree>
    <p:extLst>
      <p:ext uri="{BB962C8B-B14F-4D97-AF65-F5344CB8AC3E}">
        <p14:creationId xmlns:p14="http://schemas.microsoft.com/office/powerpoint/2010/main" val="207088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7537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12&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Examining Object Metadata&amp;quot;&quot;/&gt;&lt;property id=&quot;20307&quot; value=&quot;258&quot;/&gt;&lt;/object&gt;&lt;object type=&quot;3&quot; unique_id=&quot;10006&quot;&gt;&lt;property id=&quot;20148&quot; value=&quot;5&quot;/&gt;&lt;property id=&quot;20300&quot; value=&quot;Slide 4 - &amp;quot;What Is Reflection?&amp;quot;&quot;/&gt;&lt;property id=&quot;20307&quot; value=&quot;259&quot;/&gt;&lt;/object&gt;&lt;object type=&quot;3&quot; unique_id=&quot;10007&quot;&gt;&lt;property id=&quot;20148&quot; value=&quot;5&quot;/&gt;&lt;property id=&quot;20300&quot; value=&quot;Slide 5 - &amp;quot;Loading Assemblies by Using Reflection&amp;quot;&quot;/&gt;&lt;property id=&quot;20307&quot; value=&quot;260&quot;/&gt;&lt;/object&gt;&lt;object type=&quot;3&quot; unique_id=&quot;10008&quot;&gt;&lt;property id=&quot;20148&quot; value=&quot;5&quot;/&gt;&lt;property id=&quot;20300&quot; value=&quot;Slide 6 - &amp;quot;Examining Types by Using Reflection&amp;quot;&quot;/&gt;&lt;property id=&quot;20307&quot; value=&quot;261&quot;/&gt;&lt;/object&gt;&lt;object type=&quot;3&quot; unique_id=&quot;10009&quot;&gt;&lt;property id=&quot;20148&quot; value=&quot;5&quot;/&gt;&lt;property id=&quot;20300&quot; value=&quot;Slide 7 - &amp;quot;Invoking Members by Using Reflection&amp;quot;&quot;/&gt;&lt;property id=&quot;20307&quot; value=&quot;262&quot;/&gt;&lt;/object&gt;&lt;object type=&quot;3&quot; unique_id=&quot;10010&quot;&gt;&lt;property id=&quot;20148&quot; value=&quot;5&quot;/&gt;&lt;property id=&quot;20300&quot; value=&quot;Slide 8 - &amp;quot;Demonstration: Inspecting Assemblies&amp;quot;&quot;/&gt;&lt;property id=&quot;20307&quot; value=&quot;263&quot;/&gt;&lt;/object&gt;&lt;object type=&quot;3&quot; unique_id=&quot;10011&quot;&gt;&lt;property id=&quot;20148&quot; value=&quot;5&quot;/&gt;&lt;property id=&quot;20300&quot; value=&quot;Slide 9 - &amp;quot;Text Continuation&amp;quot;&quot;/&gt;&lt;property id=&quot;20307&quot; value=&quot;285&quot;/&gt;&lt;/object&gt;&lt;object type=&quot;3&quot; unique_id=&quot;10012&quot;&gt;&lt;property id=&quot;20148&quot; value=&quot;5&quot;/&gt;&lt;property id=&quot;20300&quot; value=&quot;Slide 10 - &amp;quot;Lesson 2: Creating and Using Custom Attributes&amp;quot;&quot;/&gt;&lt;property id=&quot;20307&quot; value=&quot;264&quot;/&gt;&lt;/object&gt;&lt;object type=&quot;3&quot; unique_id=&quot;10013&quot;&gt;&lt;property id=&quot;20148&quot; value=&quot;5&quot;/&gt;&lt;property id=&quot;20300&quot; value=&quot;Slide 11 - &amp;quot;What Are Attributes?&amp;quot;&quot;/&gt;&lt;property id=&quot;20307&quot; value=&quot;265&quot;/&gt;&lt;/object&gt;&lt;object type=&quot;3&quot; unique_id=&quot;10014&quot;&gt;&lt;property id=&quot;20148&quot; value=&quot;5&quot;/&gt;&lt;property id=&quot;20300&quot; value=&quot;Slide 12 - &amp;quot;Creating and Using Custom Attributes&amp;quot;&quot;/&gt;&lt;property id=&quot;20307&quot; value=&quot;266&quot;/&gt;&lt;/object&gt;&lt;object type=&quot;3&quot; unique_id=&quot;10015&quot;&gt;&lt;property id=&quot;20148&quot; value=&quot;5&quot;/&gt;&lt;property id=&quot;20300&quot; value=&quot;Slide 13 - &amp;quot;Processing Attributes by Using Reflection&amp;quot;&quot;/&gt;&lt;property id=&quot;20307&quot; value=&quot;267&quot;/&gt;&lt;/object&gt;&lt;object type=&quot;3&quot; unique_id=&quot;10016&quot;&gt;&lt;property id=&quot;20148&quot; value=&quot;5&quot;/&gt;&lt;property id=&quot;20300&quot; value=&quot;Slide 14 - &amp;quot;Demonstration: Consuming Custom Attributes by Using Reflection&amp;quot;&quot;/&gt;&lt;property id=&quot;20307&quot; value=&quot;268&quot;/&gt;&lt;/object&gt;&lt;object type=&quot;3&quot; unique_id=&quot;10017&quot;&gt;&lt;property id=&quot;20148&quot; value=&quot;5&quot;/&gt;&lt;property id=&quot;20300&quot; value=&quot;Slide 15 - &amp;quot;Text Continuation&amp;quot;&quot;/&gt;&lt;property id=&quot;20307&quot; value=&quot;286&quot;/&gt;&lt;/object&gt;&lt;object type=&quot;3&quot; unique_id=&quot;10018&quot;&gt;&lt;property id=&quot;20148&quot; value=&quot;5&quot;/&gt;&lt;property id=&quot;20300&quot; value=&quot;Slide 16 - &amp;quot;Lesson 3: Generating Managed Code&amp;quot;&quot;/&gt;&lt;property id=&quot;20307&quot; value=&quot;269&quot;/&gt;&lt;/object&gt;&lt;object type=&quot;3&quot; unique_id=&quot;10019&quot;&gt;&lt;property id=&quot;20148&quot; value=&quot;5&quot;/&gt;&lt;property id=&quot;20300&quot; value=&quot;Slide 17 - &amp;quot;What Is CodeDOM?&amp;quot;&quot;/&gt;&lt;property id=&quot;20307&quot; value=&quot;270&quot;/&gt;&lt;/object&gt;&lt;object type=&quot;3&quot; unique_id=&quot;10020&quot;&gt;&lt;property id=&quot;20148&quot; value=&quot;5&quot;/&gt;&lt;property id=&quot;20300&quot; value=&quot;Slide 18 - &amp;quot;Defining a Type and Type Members&amp;quot;&quot;/&gt;&lt;property id=&quot;20307&quot; value=&quot;271&quot;/&gt;&lt;/object&gt;&lt;object type=&quot;3&quot; unique_id=&quot;10021&quot;&gt;&lt;property id=&quot;20148&quot; value=&quot;5&quot;/&gt;&lt;property id=&quot;20300&quot; value=&quot;Slide 19 - &amp;quot;Compiling a CodeDOM Model&amp;quot;&quot;/&gt;&lt;property id=&quot;20307&quot; value=&quot;272&quot;/&gt;&lt;/object&gt;&lt;object type=&quot;3&quot; unique_id=&quot;10022&quot;&gt;&lt;property id=&quot;20148&quot; value=&quot;5&quot;/&gt;&lt;property id=&quot;20300&quot; value=&quot;Slide 20 - &amp;quot;Compiling Source Code into an Assembly&amp;quot;&quot;/&gt;&lt;property id=&quot;20307&quot; value=&quot;273&quot;/&gt;&lt;/object&gt;&lt;object type=&quot;3&quot; unique_id=&quot;10023&quot;&gt;&lt;property id=&quot;20148&quot; value=&quot;5&quot;/&gt;&lt;property id=&quot;20300&quot; value=&quot;Slide 21 - &amp;quot;Lesson 4: Versioning, Signing, and Deploying Assemblies&amp;quot;&quot;/&gt;&lt;property id=&quot;20307&quot; value=&quot;274&quot;/&gt;&lt;/object&gt;&lt;object type=&quot;3&quot; unique_id=&quot;10024&quot;&gt;&lt;property id=&quot;20148&quot; value=&quot;5&quot;/&gt;&lt;property id=&quot;20300&quot; value=&quot;Slide 22 - &amp;quot;What Is an Assembly?&amp;quot;&quot;/&gt;&lt;property id=&quot;20307&quot; value=&quot;275&quot;/&gt;&lt;/object&gt;&lt;object type=&quot;3&quot; unique_id=&quot;10025&quot;&gt;&lt;property id=&quot;20148&quot; value=&quot;5&quot;/&gt;&lt;property id=&quot;20300&quot; value=&quot;Slide 23 - &amp;quot;What Is the GAC?&amp;quot;&quot;/&gt;&lt;property id=&quot;20307&quot; value=&quot;276&quot;/&gt;&lt;/object&gt;&lt;object type=&quot;3&quot; unique_id=&quot;10026&quot;&gt;&lt;property id=&quot;20148&quot; value=&quot;5&quot;/&gt;&lt;property id=&quot;20300&quot; value=&quot;Slide 24 - &amp;quot;Signing Assemblies&amp;quot;&quot;/&gt;&lt;property id=&quot;20307&quot; value=&quot;277&quot;/&gt;&lt;/object&gt;&lt;object type=&quot;3&quot; unique_id=&quot;10027&quot;&gt;&lt;property id=&quot;20148&quot; value=&quot;5&quot;/&gt;&lt;property id=&quot;20300&quot; value=&quot;Slide 25 - &amp;quot;Versioning Assemblies&amp;quot;&quot;/&gt;&lt;property id=&quot;20307&quot; value=&quot;278&quot;/&gt;&lt;/object&gt;&lt;object type=&quot;3&quot; unique_id=&quot;10028&quot;&gt;&lt;property id=&quot;20148&quot; value=&quot;5&quot;/&gt;&lt;property id=&quot;20300&quot; value=&quot;Slide 26 - &amp;quot;Installing an Assembly into the GAC&amp;quot;&quot;/&gt;&lt;property id=&quot;20307&quot; value=&quot;279&quot;/&gt;&lt;/object&gt;&lt;object type=&quot;3&quot; unique_id=&quot;10029&quot;&gt;&lt;property id=&quot;20148&quot; value=&quot;5&quot;/&gt;&lt;property id=&quot;20300&quot; value=&quot;Slide 27 - &amp;quot;Demonstration: Signing and Installing an Assembly into the GAC&amp;quot;&quot;/&gt;&lt;property id=&quot;20307&quot; value=&quot;280&quot;/&gt;&lt;/object&gt;&lt;object type=&quot;3&quot; unique_id=&quot;10030&quot;&gt;&lt;property id=&quot;20148&quot; value=&quot;5&quot;/&gt;&lt;property id=&quot;20300&quot; value=&quot;Slide 28 - &amp;quot;Text Continuation&amp;quot;&quot;/&gt;&lt;property id=&quot;20307&quot; value=&quot;287&quot;/&gt;&lt;/object&gt;&lt;object type=&quot;3&quot; unique_id=&quot;10031&quot;&gt;&lt;property id=&quot;20148&quot; value=&quot;5&quot;/&gt;&lt;property id=&quot;20300&quot; value=&quot;Slide 29 - &amp;quot;Demonstration: Specifying the Data to Include in the Grades Report Lab&amp;quot;&quot;/&gt;&lt;property id=&quot;20307&quot; value=&quot;281&quot;/&gt;&lt;/object&gt;&lt;object type=&quot;3&quot; unique_id=&quot;10032&quot;&gt;&lt;property id=&quot;20148&quot; value=&quot;5&quot;/&gt;&lt;property id=&quot;20300&quot; value=&quot;Slide 30 - &amp;quot;Text Continuation&amp;quot;&quot;/&gt;&lt;property id=&quot;20307&quot; value=&quot;288&quot;/&gt;&lt;/object&gt;&lt;object type=&quot;3&quot; unique_id=&quot;10033&quot;&gt;&lt;property id=&quot;20148&quot; value=&quot;5&quot;/&gt;&lt;property id=&quot;20300&quot; value=&quot;Slide 31 - &amp;quot;Lab: Specifying the Data to Include in the Grades Report&amp;quot;&quot;/&gt;&lt;property id=&quot;20307&quot; value=&quot;282&quot;/&gt;&lt;/object&gt;&lt;object type=&quot;3&quot; unique_id=&quot;10034&quot;&gt;&lt;property id=&quot;20148&quot; value=&quot;5&quot;/&gt;&lt;property id=&quot;20300&quot; value=&quot;Slide 32 - &amp;quot;Text Continuation&amp;quot;&quot;/&gt;&lt;property id=&quot;20307&quot; value=&quot;289&quot;/&gt;&lt;/object&gt;&lt;object type=&quot;3&quot; unique_id=&quot;10035&quot;&gt;&lt;property id=&quot;20148&quot; value=&quot;5&quot;/&gt;&lt;property id=&quot;20300&quot; value=&quot;Slide 33 - &amp;quot;Lab Scenario&amp;quot;&quot;/&gt;&lt;property id=&quot;20307&quot; value=&quot;283&quot;/&gt;&lt;/object&gt;&lt;object type=&quot;3&quot; unique_id=&quot;10036&quot;&gt;&lt;property id=&quot;20148&quot; value=&quot;5&quot;/&gt;&lt;property id=&quot;20300&quot; value=&quot;Slide 34 - &amp;quot;Module Review and Takeaways&amp;quot;&quot;/&gt;&lt;property id=&quot;20307&quot; value=&quot;284&quot;/&gt;&lt;/object&gt;&lt;object type=&quot;3&quot; unique_id=&quot;10037&quot;&gt;&lt;property id=&quot;20148&quot; value=&quot;5&quot;/&gt;&lt;property id=&quot;20300&quot; value=&quot;Slide 35 - &amp;quot;Text Continuation&amp;quot;&quot;/&gt;&lt;property id=&quot;20307&quot; value=&quot;290&quot;/&gt;&lt;/object&gt;&lt;/object&gt;&lt;object type=&quot;8&quot; unique_id=&quot;10074&quot;&gt;&lt;/object&gt;&lt;/object&gt;&lt;/database&gt;"/>
  <p:tag name="MMPROD_NEXTUNIQUEID" val="10009"/>
  <p:tag name="SECTOMILLISECCONVERTED" val="1"/>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54</TotalTime>
  <Words>5359</Words>
  <Application>Microsoft Office PowerPoint</Application>
  <PresentationFormat>Skærmshow (4:3)</PresentationFormat>
  <Paragraphs>587</Paragraphs>
  <Slides>35</Slides>
  <Notes>35</Notes>
  <HiddenSlides>6</HiddenSlides>
  <MMClips>0</MMClips>
  <ScaleCrop>false</ScaleCrop>
  <HeadingPairs>
    <vt:vector size="6" baseType="variant">
      <vt:variant>
        <vt:lpstr>Benyttede skrifttyper</vt:lpstr>
      </vt:variant>
      <vt:variant>
        <vt:i4>7</vt:i4>
      </vt:variant>
      <vt:variant>
        <vt:lpstr>Tema</vt:lpstr>
      </vt:variant>
      <vt:variant>
        <vt:i4>1</vt:i4>
      </vt:variant>
      <vt:variant>
        <vt:lpstr>Slidetitler</vt:lpstr>
      </vt:variant>
      <vt:variant>
        <vt:i4>35</vt:i4>
      </vt:variant>
    </vt:vector>
  </HeadingPairs>
  <TitlesOfParts>
    <vt:vector size="43" baseType="lpstr">
      <vt:lpstr>Segoe Light</vt:lpstr>
      <vt:lpstr>Lucida Sans Unicode</vt:lpstr>
      <vt:lpstr>Wingdings</vt:lpstr>
      <vt:lpstr>Verdana</vt:lpstr>
      <vt:lpstr>Segoe UI</vt:lpstr>
      <vt:lpstr>Arial</vt:lpstr>
      <vt:lpstr>Calibri</vt:lpstr>
      <vt:lpstr>Itucation_master_MS</vt:lpstr>
      <vt:lpstr>Module 12</vt:lpstr>
      <vt:lpstr>Module Overview</vt:lpstr>
      <vt:lpstr>Lesson 1: Examining Object Metadata</vt:lpstr>
      <vt:lpstr>What Is Reflection?</vt:lpstr>
      <vt:lpstr>Loading Assemblies by Using Reflection</vt:lpstr>
      <vt:lpstr>Examining Types by Using Reflection</vt:lpstr>
      <vt:lpstr>Invoking Members by Using Reflection</vt:lpstr>
      <vt:lpstr>Demonstration: Inspecting Assemblies</vt:lpstr>
      <vt:lpstr>Text Continuation</vt:lpstr>
      <vt:lpstr>Lesson 2: Creating and Using Custom Attributes</vt:lpstr>
      <vt:lpstr>What Are Attributes?</vt:lpstr>
      <vt:lpstr>Creating and Using Custom Attributes</vt:lpstr>
      <vt:lpstr>Processing Attributes by Using Reflection</vt:lpstr>
      <vt:lpstr>Demonstration: Consuming Custom Attributes by Using Reflection</vt:lpstr>
      <vt:lpstr>Text Continuation</vt:lpstr>
      <vt:lpstr>Lesson 3: Generating Managed Code</vt:lpstr>
      <vt:lpstr>What Is CodeDOM?</vt:lpstr>
      <vt:lpstr>Defining a Type and Type Members</vt:lpstr>
      <vt:lpstr>Compiling a CodeDOM Model</vt:lpstr>
      <vt:lpstr>Compiling Source Code into an Assembly</vt:lpstr>
      <vt:lpstr>Lesson 4: Versioning, Signing, and Deploying Assemblies</vt:lpstr>
      <vt:lpstr>What Is an Assembly?</vt:lpstr>
      <vt:lpstr>What Is the GAC?</vt:lpstr>
      <vt:lpstr>Signing Assemblies</vt:lpstr>
      <vt:lpstr>Versioning Assemblies</vt:lpstr>
      <vt:lpstr>Installing an Assembly into the GAC</vt:lpstr>
      <vt:lpstr>Demonstration: Signing and Installing an Assembly into the GAC</vt:lpstr>
      <vt:lpstr>Text Continuation</vt:lpstr>
      <vt:lpstr>Demonstration: Specifying the Data to Include in the Grades Report Lab</vt:lpstr>
      <vt:lpstr>Text Continuation</vt:lpstr>
      <vt:lpstr>Lab: Specifying the Data to Include in the Grades Report</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Vikkie Boyd</dc:creator>
  <cp:lastModifiedBy>Jens Lindhardt</cp:lastModifiedBy>
  <cp:revision>13</cp:revision>
  <dcterms:created xsi:type="dcterms:W3CDTF">2012-12-05T14:48:27Z</dcterms:created>
  <dcterms:modified xsi:type="dcterms:W3CDTF">2019-03-01T13:01:24Z</dcterms:modified>
</cp:coreProperties>
</file>