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5"/>
  </p:notesMasterIdLst>
  <p:sldIdLst>
    <p:sldId id="256" r:id="rId2"/>
    <p:sldId id="257" r:id="rId3"/>
    <p:sldId id="258" r:id="rId4"/>
    <p:sldId id="259" r:id="rId5"/>
    <p:sldId id="260" r:id="rId6"/>
    <p:sldId id="261" r:id="rId7"/>
    <p:sldId id="262" r:id="rId8"/>
    <p:sldId id="273" r:id="rId9"/>
    <p:sldId id="274" r:id="rId10"/>
    <p:sldId id="275" r:id="rId11"/>
    <p:sldId id="276" r:id="rId12"/>
    <p:sldId id="263" r:id="rId13"/>
    <p:sldId id="264" r:id="rId14"/>
    <p:sldId id="265" r:id="rId15"/>
    <p:sldId id="266" r:id="rId16"/>
    <p:sldId id="267" r:id="rId17"/>
    <p:sldId id="268" r:id="rId18"/>
    <p:sldId id="277" r:id="rId19"/>
    <p:sldId id="269" r:id="rId20"/>
    <p:sldId id="278" r:id="rId21"/>
    <p:sldId id="270" r:id="rId22"/>
    <p:sldId id="271" r:id="rId23"/>
    <p:sldId id="272" r:id="rId24"/>
  </p:sldIdLst>
  <p:sldSz cx="9144000" cy="6858000" type="screen4x3"/>
  <p:notesSz cx="6858000" cy="9144000"/>
  <p:embeddedFontLst>
    <p:embeddedFont>
      <p:font typeface="Arial Narrow" panose="020B060602020203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Lucida Sans Unicode" panose="020B0602030504020204" pitchFamily="34" charset="0"/>
      <p:regular r:id="rId34"/>
    </p:embeddedFont>
    <p:embeddedFont>
      <p:font typeface="Segoe Light" panose="020B0604020202020204" charset="0"/>
      <p:regular r:id="rId35"/>
      <p:italic r:id="rId36"/>
    </p:embeddedFon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315" y="101"/>
      </p:cViewPr>
      <p:guideLst>
        <p:guide orient="horz" pos="2160"/>
        <p:guide pos="2880"/>
      </p:guideLst>
    </p:cSldViewPr>
  </p:slideViewPr>
  <p:notesTextViewPr>
    <p:cViewPr>
      <p:scale>
        <a:sx n="1" d="1"/>
        <a:sy n="1" d="1"/>
      </p:scale>
      <p:origin x="0" y="0"/>
    </p:cViewPr>
  </p:notesTextViewPr>
  <p:notesViewPr>
    <p:cSldViewPr>
      <p:cViewPr>
        <p:scale>
          <a:sx n="60" d="100"/>
          <a:sy n="60" d="100"/>
        </p:scale>
        <p:origin x="-21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17A93-690C-481E-8851-1D1594B20A16}" type="datetimeFigureOut">
              <a:rPr lang="en-US" smtClean="0"/>
              <a:t>01-Mar-19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4A416-C6FC-4F5A-BD00-500F2360A620}" type="slidenum">
              <a:rPr lang="en-US" smtClean="0"/>
              <a:t>‹nr.›</a:t>
            </a:fld>
            <a:endParaRPr lang="en-US" dirty="0"/>
          </a:p>
        </p:txBody>
      </p:sp>
    </p:spTree>
    <p:extLst>
      <p:ext uri="{BB962C8B-B14F-4D97-AF65-F5344CB8AC3E}">
        <p14:creationId xmlns:p14="http://schemas.microsoft.com/office/powerpoint/2010/main" val="384353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174A416-C6FC-4F5A-BD00-500F2360A620}"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78661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11: Use the _algorithm object to create an ICryptoTransform encryptor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0"/>
            </a:pPr>
            <a:r>
              <a:rPr lang="en-US" sz="1000" dirty="0">
                <a:solidFill>
                  <a:srgbClr val="000000"/>
                </a:solidFill>
                <a:latin typeface="Arial"/>
                <a:ea typeface="Times New Roman"/>
                <a:cs typeface="Segoe UI"/>
              </a:rPr>
              <a:t>Explain that the following code creates an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that will encrypt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transformer = this._algorithm.CreateEncryptor(key, iv);</a:t>
            </a:r>
          </a:p>
          <a:p>
            <a:pPr marL="342900" lvl="0" indent="-342900">
              <a:lnSpc>
                <a:spcPct val="115000"/>
              </a:lnSpc>
              <a:spcAft>
                <a:spcPts val="995"/>
              </a:spcAft>
              <a:buFont typeface="+mj-lt"/>
              <a:buAutoNum type="arabicPeriod" startAt="32"/>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12: Invoke the TransformBytes method and return the encrypted bytes.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2"/>
            </a:pPr>
            <a:r>
              <a:rPr lang="en-US" sz="1000" dirty="0">
                <a:solidFill>
                  <a:srgbClr val="000000"/>
                </a:solidFill>
                <a:latin typeface="Arial"/>
                <a:ea typeface="Times New Roman"/>
                <a:cs typeface="Segoe UI"/>
              </a:rPr>
              <a:t>Explain that the following code invokes the </a:t>
            </a:r>
            <a:r>
              <a:rPr lang="en-US" sz="1000" b="1" dirty="0">
                <a:solidFill>
                  <a:prstClr val="black"/>
                </a:solidFill>
                <a:latin typeface="Arial"/>
                <a:ea typeface="Times New Roman"/>
                <a:cs typeface="Times New Roman"/>
              </a:rPr>
              <a:t>TransformBytes</a:t>
            </a:r>
            <a:r>
              <a:rPr lang="en-US" sz="1000" dirty="0">
                <a:solidFill>
                  <a:prstClr val="black"/>
                </a:solidFill>
                <a:latin typeface="Arial"/>
                <a:ea typeface="Times New Roman"/>
                <a:cs typeface="Times New Roman"/>
              </a:rPr>
              <a:t> helper method, which will use the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to encrypt the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this.TransformBytes(transformer, bytesToEncypt);</a:t>
            </a:r>
          </a:p>
          <a:p>
            <a:pPr marL="342900" lvl="0" indent="-342900">
              <a:lnSpc>
                <a:spcPct val="115000"/>
              </a:lnSpc>
              <a:spcAft>
                <a:spcPts val="995"/>
              </a:spcAft>
              <a:buFont typeface="+mj-lt"/>
              <a:buAutoNum type="arabicPeriod" startAt="3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13: Use the _algorithm object to create an ICryptoTransform decryptor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4"/>
            </a:pPr>
            <a:r>
              <a:rPr lang="en-US" sz="1000" dirty="0">
                <a:solidFill>
                  <a:srgbClr val="000000"/>
                </a:solidFill>
                <a:latin typeface="Arial"/>
                <a:ea typeface="Times New Roman"/>
                <a:cs typeface="Segoe UI"/>
              </a:rPr>
              <a:t>Explain that the following code creates an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that will decrypt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transformer = this._algorithm.CreateDecryptor(key, iv);</a:t>
            </a:r>
          </a:p>
          <a:p>
            <a:pPr marL="342900" lvl="0" indent="-342900">
              <a:lnSpc>
                <a:spcPct val="115000"/>
              </a:lnSpc>
              <a:spcAft>
                <a:spcPts val="995"/>
              </a:spcAft>
              <a:buFont typeface="+mj-lt"/>
              <a:buAutoNum type="arabicPeriod" startAt="3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14: Invoke the TransformBytes method and return the decrypted bytes.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6"/>
            </a:pPr>
            <a:r>
              <a:rPr lang="en-US" sz="1000" dirty="0">
                <a:solidFill>
                  <a:srgbClr val="000000"/>
                </a:solidFill>
                <a:latin typeface="Arial"/>
                <a:ea typeface="Times New Roman"/>
                <a:cs typeface="Segoe UI"/>
              </a:rPr>
              <a:t>Explain that the following code invokes the </a:t>
            </a:r>
            <a:r>
              <a:rPr lang="en-US" sz="1000" b="1" dirty="0">
                <a:solidFill>
                  <a:prstClr val="black"/>
                </a:solidFill>
                <a:latin typeface="Arial"/>
                <a:ea typeface="Times New Roman"/>
                <a:cs typeface="Times New Roman"/>
              </a:rPr>
              <a:t>TransformBytes</a:t>
            </a:r>
            <a:r>
              <a:rPr lang="en-US" sz="1000" dirty="0">
                <a:solidFill>
                  <a:prstClr val="black"/>
                </a:solidFill>
                <a:latin typeface="Arial"/>
                <a:ea typeface="Times New Roman"/>
                <a:cs typeface="Times New Roman"/>
              </a:rPr>
              <a:t> helper method, which will use the </a:t>
            </a:r>
            <a:r>
              <a:rPr lang="en-US" sz="1000" b="1" dirty="0">
                <a:solidFill>
                  <a:prstClr val="black"/>
                </a:solidFill>
                <a:latin typeface="Arial"/>
                <a:ea typeface="Times New Roman"/>
                <a:cs typeface="Times New Roman"/>
              </a:rPr>
              <a:t>ICryptoTransform </a:t>
            </a:r>
            <a:r>
              <a:rPr lang="en-US" sz="1000" dirty="0">
                <a:solidFill>
                  <a:prstClr val="black"/>
                </a:solidFill>
                <a:latin typeface="Arial"/>
                <a:ea typeface="Times New Roman"/>
                <a:cs typeface="Times New Roman"/>
              </a:rPr>
              <a:t>object to decrypt the data</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this.TransformBytes(transformer, bytesToDecypt);</a:t>
            </a: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Message Safe</a:t>
            </a:r>
            <a:r>
              <a:rPr lang="en-US" sz="1000" dirty="0">
                <a:solidFill>
                  <a:prstClr val="black"/>
                </a:solidFill>
                <a:latin typeface="Arial"/>
                <a:ea typeface="Times New Roman"/>
                <a:cs typeface="Segoe UI"/>
              </a:rPr>
              <a:t> application,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8"/>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Message</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This is my secure message</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Save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15365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the Fourth Coffee Message Safe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Open File Explorer, and browse to the </a:t>
            </a:r>
            <a:r>
              <a:rPr lang="en-US" sz="1000" b="1" dirty="0">
                <a:solidFill>
                  <a:prstClr val="black"/>
                </a:solidFill>
                <a:latin typeface="Arial"/>
                <a:ea typeface="Times New Roman"/>
                <a:cs typeface="Times New Roman"/>
              </a:rPr>
              <a:t>E:\Mod13\Democode\Data</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Double-click </a:t>
            </a:r>
            <a:r>
              <a:rPr lang="en-US" sz="1000" b="1" dirty="0">
                <a:solidFill>
                  <a:prstClr val="black"/>
                </a:solidFill>
                <a:latin typeface="Arial"/>
                <a:ea typeface="Times New Roman"/>
                <a:cs typeface="Times New Roman"/>
              </a:rPr>
              <a:t>protected_message.txt</a:t>
            </a:r>
            <a:r>
              <a:rPr lang="en-US" sz="1000" dirty="0">
                <a:solidFill>
                  <a:prstClr val="black"/>
                </a:solidFill>
                <a:latin typeface="Arial"/>
                <a:ea typeface="Times New Roman"/>
                <a:cs typeface="Segoe UI"/>
              </a:rPr>
              <a:t>, and then view the encrypted text in Notepad.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Notepad, and then 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In Visual Studio, 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Fourth Coffee Message Safe</a:t>
            </a:r>
            <a:r>
              <a:rPr lang="en-US" sz="1000" dirty="0">
                <a:solidFill>
                  <a:prstClr val="black"/>
                </a:solidFill>
                <a:latin typeface="Arial"/>
                <a:ea typeface="Times New Roman"/>
                <a:cs typeface="Segoe UI"/>
              </a:rPr>
              <a:t> application, in the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 box, type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Load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Verify that the </a:t>
            </a:r>
            <a:r>
              <a:rPr lang="en-US" sz="1000" b="1" dirty="0">
                <a:solidFill>
                  <a:prstClr val="black"/>
                </a:solidFill>
                <a:latin typeface="Arial"/>
                <a:ea typeface="Times New Roman"/>
                <a:cs typeface="Times New Roman"/>
              </a:rPr>
              <a:t>Message</a:t>
            </a:r>
            <a:r>
              <a:rPr lang="en-US" sz="1000" dirty="0">
                <a:solidFill>
                  <a:prstClr val="black"/>
                </a:solidFill>
                <a:latin typeface="Arial"/>
                <a:ea typeface="Times New Roman"/>
                <a:cs typeface="Segoe UI"/>
              </a:rPr>
              <a:t> box now displays the text </a:t>
            </a:r>
            <a:r>
              <a:rPr lang="en-US" sz="1000" b="1" dirty="0">
                <a:solidFill>
                  <a:prstClr val="black"/>
                </a:solidFill>
                <a:latin typeface="Arial"/>
                <a:ea typeface="Times New Roman"/>
                <a:cs typeface="Times New Roman"/>
              </a:rPr>
              <a:t>This is my secure message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the Fourth Coffee Message Safe application.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2"/>
            </a:pPr>
            <a:r>
              <a:rPr lang="en-US" sz="1000" dirty="0">
                <a:solidFill>
                  <a:prstClr val="black"/>
                </a:solidFill>
                <a:latin typeface="Arial"/>
                <a:ea typeface="Times New Roman"/>
                <a:cs typeface="Segoe UI"/>
              </a:rPr>
              <a:t>Close Visual Studio 2012.</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490122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asymmetric encryption and shows students how to encrypt data with the </a:t>
            </a:r>
            <a:r>
              <a:rPr lang="en-US" sz="1000" b="1" dirty="0">
                <a:latin typeface="Arial"/>
                <a:ea typeface="Calibri"/>
                <a:cs typeface="Times New Roman"/>
              </a:rPr>
              <a:t>RSACryptoServiceProvider </a:t>
            </a:r>
            <a:r>
              <a:rPr lang="en-US" sz="1000" dirty="0">
                <a:latin typeface="Arial"/>
                <a:ea typeface="Calibri"/>
                <a:cs typeface="Segoe UI"/>
              </a:rPr>
              <a:t>class.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how to create X509 certificates by using the MakeCert command-line tool and manage X509 certificates by using the Microsoft Management Console (MMC) Certificates snap-in.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373585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A</a:t>
            </a:r>
            <a:r>
              <a:rPr lang="en-US" sz="1000" dirty="0">
                <a:latin typeface="Arial"/>
                <a:ea typeface="Calibri"/>
                <a:cs typeface="Times New Roman"/>
              </a:rPr>
              <a:t>symmetric encryption uses two keys in the encryption and decryption process. It uses a public key to encrypt the data and a private key to decrypt the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The public and private keys are mathematically linked, so you cannot use a public and a private key that originate from different sources.</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Explain that the .NET Framework includes the following asymmetric classes:</a:t>
            </a:r>
          </a:p>
          <a:p>
            <a:pPr marL="342900" lvl="0" indent="-342900">
              <a:lnSpc>
                <a:spcPct val="115000"/>
              </a:lnSpc>
              <a:spcAft>
                <a:spcPts val="995"/>
              </a:spcAft>
              <a:buFont typeface="Arial" pitchFamily="34" charset="0"/>
              <a:buChar char="•"/>
            </a:pPr>
            <a:r>
              <a:rPr lang="en-US" sz="1000" b="1" dirty="0">
                <a:effectLst/>
                <a:latin typeface="Arial"/>
                <a:ea typeface="Times New Roman"/>
                <a:cs typeface="Times New Roman"/>
              </a:rPr>
              <a:t>RSACryptoServiceProvider </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b="1" dirty="0">
                <a:effectLst/>
                <a:latin typeface="Arial"/>
                <a:ea typeface="Times New Roman"/>
                <a:cs typeface="Times New Roman"/>
              </a:rPr>
              <a:t>DSACryptoServiceProvider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57650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you can use the </a:t>
            </a:r>
            <a:r>
              <a:rPr lang="en-US" sz="1000" b="1" dirty="0">
                <a:latin typeface="Arial"/>
                <a:ea typeface="Calibri"/>
                <a:cs typeface="Times New Roman"/>
              </a:rPr>
              <a:t>RSACryptoServiceProvider</a:t>
            </a:r>
            <a:r>
              <a:rPr lang="en-US" sz="1000" dirty="0">
                <a:latin typeface="Arial"/>
                <a:ea typeface="Calibri"/>
                <a:cs typeface="Times New Roman"/>
              </a:rPr>
              <a:t> class to implement asymmetric encryption in your application.</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the </a:t>
            </a:r>
            <a:r>
              <a:rPr lang="en-US" sz="1000" b="1" dirty="0">
                <a:latin typeface="Arial"/>
                <a:ea typeface="Calibri"/>
                <a:cs typeface="Times New Roman"/>
              </a:rPr>
              <a:t>RSACryptoServiceProvider</a:t>
            </a:r>
            <a:r>
              <a:rPr lang="en-US" sz="1000" dirty="0">
                <a:latin typeface="Arial"/>
                <a:ea typeface="Calibri"/>
                <a:cs typeface="Times New Roman"/>
              </a:rPr>
              <a:t> class provides a default constructor, which on initialization will generate a public key and a private key, which you can use to encrypt and decrypt your data.</a:t>
            </a:r>
          </a:p>
          <a:p>
            <a:pPr marL="171450" indent="-171450">
              <a:lnSpc>
                <a:spcPct val="115000"/>
              </a:lnSpc>
              <a:spcAft>
                <a:spcPts val="1000"/>
              </a:spcAft>
              <a:buFont typeface="Arial" pitchFamily="34" charset="0"/>
              <a:buChar char="•"/>
            </a:pPr>
            <a:r>
              <a:rPr lang="en-US" sz="1000" dirty="0">
                <a:latin typeface="Arial"/>
                <a:ea typeface="Calibri"/>
                <a:cs typeface="Times New Roman"/>
              </a:rPr>
              <a:t>Explain that if you choose to use the keys that the </a:t>
            </a:r>
            <a:r>
              <a:rPr lang="en-US" sz="1000" b="1" dirty="0">
                <a:latin typeface="Arial"/>
                <a:ea typeface="Calibri"/>
                <a:cs typeface="Times New Roman"/>
              </a:rPr>
              <a:t>RSACryptoServiceProvider</a:t>
            </a:r>
            <a:r>
              <a:rPr lang="en-US" sz="1000" dirty="0">
                <a:latin typeface="Arial"/>
                <a:ea typeface="Calibri"/>
                <a:cs typeface="Times New Roman"/>
              </a:rPr>
              <a:t> class generates, you can use the </a:t>
            </a:r>
            <a:r>
              <a:rPr lang="en-US" sz="1000" b="1" dirty="0">
                <a:latin typeface="Arial"/>
                <a:ea typeface="Calibri"/>
                <a:cs typeface="Times New Roman"/>
              </a:rPr>
              <a:t>ExportCspBlob</a:t>
            </a:r>
            <a:r>
              <a:rPr lang="en-US" sz="1000" dirty="0">
                <a:latin typeface="Arial"/>
                <a:ea typeface="Calibri"/>
                <a:cs typeface="Segoe UI"/>
              </a:rPr>
              <a:t> and </a:t>
            </a:r>
            <a:r>
              <a:rPr lang="en-US" sz="1000" b="1" dirty="0">
                <a:latin typeface="Arial"/>
                <a:ea typeface="Calibri"/>
                <a:cs typeface="Times New Roman"/>
              </a:rPr>
              <a:t>ImportCspBlob</a:t>
            </a:r>
            <a:r>
              <a:rPr lang="en-US" sz="1000" dirty="0">
                <a:latin typeface="Arial"/>
                <a:ea typeface="Calibri"/>
                <a:cs typeface="Segoe UI"/>
              </a:rPr>
              <a:t> methods to extract the key information for later use.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7479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You can use MakeCert, which is a command-line certificate creation tool, to create your own X509 certificates for development and testing.</a:t>
            </a:r>
          </a:p>
          <a:p>
            <a:pPr marL="171450" indent="-171450">
              <a:lnSpc>
                <a:spcPct val="115000"/>
              </a:lnSpc>
              <a:spcAft>
                <a:spcPts val="1000"/>
              </a:spcAft>
              <a:buFont typeface="Arial" pitchFamily="34" charset="0"/>
              <a:buChar char="•"/>
            </a:pPr>
            <a:r>
              <a:rPr lang="en-US" sz="1000" dirty="0">
                <a:latin typeface="Arial"/>
                <a:ea typeface="Calibri"/>
                <a:cs typeface="Times New Roman"/>
              </a:rPr>
              <a:t>You can use the MMC Certificates snap-in to manage the X509 certificates in your certificate stores. Explain to students that they must be logged on as an administrator to see the service account and computer account options when adding the Certificates snap-in to MMC. If they do not see these options, they are logged on as a standard user.</a:t>
            </a:r>
          </a:p>
          <a:p>
            <a:pPr marL="171450" indent="-171450">
              <a:lnSpc>
                <a:spcPct val="115000"/>
              </a:lnSpc>
              <a:spcAft>
                <a:spcPts val="1000"/>
              </a:spcAft>
              <a:buFont typeface="Arial" pitchFamily="34" charset="0"/>
              <a:buChar char="•"/>
            </a:pPr>
            <a:r>
              <a:rPr lang="en-US" sz="1000" dirty="0">
                <a:latin typeface="Arial"/>
                <a:ea typeface="Calibri"/>
                <a:cs typeface="Times New Roman"/>
              </a:rPr>
              <a:t>If time permits, log on as an admin so that you have access to all three stores. Next, open MMC and show students some of the X509 certificates in the user account store.</a:t>
            </a:r>
          </a:p>
        </p:txBody>
      </p:sp>
      <p:sp>
        <p:nvSpPr>
          <p:cNvPr id="4" name="Slide Number Placeholder 3"/>
          <p:cNvSpPr>
            <a:spLocks noGrp="1"/>
          </p:cNvSpPr>
          <p:nvPr>
            <p:ph type="sldNum" sz="quarter" idx="10"/>
          </p:nvPr>
        </p:nvSpPr>
        <p:spPr/>
        <p:txBody>
          <a:bodyPr/>
          <a:lstStyle/>
          <a:p>
            <a:fld id="{7174A416-C6FC-4F5A-BD00-500F2360A620}"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58547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the </a:t>
            </a:r>
            <a:r>
              <a:rPr lang="en-US" sz="1000" b="1" dirty="0">
                <a:latin typeface="Arial"/>
                <a:ea typeface="Calibri"/>
                <a:cs typeface="Times New Roman"/>
              </a:rPr>
              <a:t>System.Security.Cryptography.X509Certificates</a:t>
            </a:r>
            <a:r>
              <a:rPr lang="en-US" sz="1000" dirty="0">
                <a:latin typeface="Arial"/>
                <a:ea typeface="Calibri"/>
                <a:cs typeface="Segoe UI"/>
              </a:rPr>
              <a:t> namespace includes the following classes that enable you to access and manipulate certificates in any of the certificate stores located on the machine:</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X509Store</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The </a:t>
            </a:r>
            <a:r>
              <a:rPr lang="en-US" sz="1000" b="1" dirty="0">
                <a:effectLst/>
                <a:latin typeface="Arial"/>
                <a:ea typeface="Times New Roman"/>
                <a:cs typeface="Times New Roman"/>
              </a:rPr>
              <a:t>X509Certificate2</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The </a:t>
            </a:r>
            <a:r>
              <a:rPr lang="en-US" sz="1000" b="1" dirty="0">
                <a:effectLst/>
                <a:latin typeface="Arial"/>
                <a:ea typeface="Times New Roman"/>
                <a:cs typeface="Times New Roman"/>
              </a:rPr>
              <a:t>PublicKey</a:t>
            </a:r>
            <a:r>
              <a:rPr lang="en-US" sz="1000" dirty="0">
                <a:effectLst/>
                <a:latin typeface="Arial"/>
                <a:ea typeface="Times New Roman"/>
                <a:cs typeface="Segoe UI"/>
              </a:rPr>
              <a:t> class</a:t>
            </a:r>
          </a:p>
          <a:p>
            <a:pPr lvl="0">
              <a:lnSpc>
                <a:spcPct val="115000"/>
              </a:lnSpc>
              <a:spcAft>
                <a:spcPts val="995"/>
              </a:spcAft>
            </a:pP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that you can use the </a:t>
            </a:r>
            <a:r>
              <a:rPr lang="en-US" sz="1000" b="1" dirty="0">
                <a:latin typeface="Arial"/>
                <a:ea typeface="Calibri"/>
                <a:cs typeface="Times New Roman"/>
              </a:rPr>
              <a:t>PublicKey</a:t>
            </a:r>
            <a:r>
              <a:rPr lang="en-US" sz="1000" dirty="0">
                <a:latin typeface="Arial"/>
                <a:ea typeface="Calibri"/>
                <a:cs typeface="Segoe UI"/>
              </a:rPr>
              <a:t> and </a:t>
            </a:r>
            <a:r>
              <a:rPr lang="en-US" sz="1000" b="1" dirty="0">
                <a:latin typeface="Arial"/>
                <a:ea typeface="Calibri"/>
                <a:cs typeface="Times New Roman"/>
              </a:rPr>
              <a:t>PrivateKey</a:t>
            </a:r>
            <a:r>
              <a:rPr lang="en-US" sz="1000" dirty="0">
                <a:latin typeface="Arial"/>
                <a:ea typeface="Calibri"/>
                <a:cs typeface="Segoe UI"/>
              </a:rPr>
              <a:t> properties to instantiate an </a:t>
            </a:r>
            <a:r>
              <a:rPr lang="en-US" sz="1000" b="1" dirty="0">
                <a:latin typeface="Arial"/>
                <a:ea typeface="Calibri"/>
                <a:cs typeface="Times New Roman"/>
              </a:rPr>
              <a:t>RSACryptoServiceProvider</a:t>
            </a:r>
            <a:r>
              <a:rPr lang="en-US" sz="1000" dirty="0">
                <a:latin typeface="Arial"/>
                <a:ea typeface="Calibri"/>
                <a:cs typeface="Segoe UI"/>
              </a:rPr>
              <a:t> object, thus using the keys that are stored in the certificate.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55849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Open the </a:t>
            </a:r>
            <a:r>
              <a:rPr lang="en-US" sz="1000" b="1" dirty="0">
                <a:effectLst/>
                <a:latin typeface="Arial"/>
                <a:ea typeface="Times New Roman"/>
                <a:cs typeface="Times New Roman"/>
              </a:rPr>
              <a:t>Grades.sln</a:t>
            </a:r>
            <a:r>
              <a:rPr lang="en-US" sz="1000" dirty="0">
                <a:effectLst/>
                <a:latin typeface="Arial"/>
                <a:ea typeface="Times New Roman"/>
                <a:cs typeface="Segoe UI"/>
              </a:rPr>
              <a:t> solution from the </a:t>
            </a:r>
            <a:r>
              <a:rPr lang="en-US" sz="1000" b="1" dirty="0">
                <a:effectLst/>
                <a:latin typeface="Arial"/>
                <a:ea typeface="Times New Roman"/>
                <a:cs typeface="Times New Roman"/>
              </a:rPr>
              <a:t>E:\Mod13\Labfiles\Solution\Exercise 1</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Solution Explorer, right-click </a:t>
            </a:r>
            <a:r>
              <a:rPr lang="en-US" sz="1000" b="1" dirty="0">
                <a:effectLst/>
                <a:latin typeface="Arial"/>
                <a:ea typeface="Times New Roman"/>
                <a:cs typeface="Times New Roman"/>
              </a:rPr>
              <a:t>Solutions ‘Grades’</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Properties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Startup Project</a:t>
            </a:r>
            <a:r>
              <a:rPr lang="en-US" sz="1000" dirty="0">
                <a:solidFill>
                  <a:srgbClr val="000000"/>
                </a:solidFill>
                <a:effectLst/>
                <a:latin typeface="Arial"/>
                <a:ea typeface="Times New Roman"/>
                <a:cs typeface="Times New Roman"/>
              </a:rPr>
              <a:t> page, click </a:t>
            </a:r>
            <a:r>
              <a:rPr lang="en-US" sz="1000" b="1" dirty="0">
                <a:effectLst/>
                <a:latin typeface="Arial"/>
                <a:ea typeface="Times New Roman"/>
                <a:cs typeface="Times New Roman"/>
              </a:rPr>
              <a:t>Multiple startup projects</a:t>
            </a:r>
            <a:r>
              <a:rPr lang="en-US" sz="1000" dirty="0">
                <a:solidFill>
                  <a:srgbClr val="000000"/>
                </a:solidFill>
                <a:effectLst/>
                <a:latin typeface="Arial"/>
                <a:ea typeface="Times New Roman"/>
                <a:cs typeface="Times New Roman"/>
              </a:rPr>
              <a:t>. Set </a:t>
            </a:r>
            <a:r>
              <a:rPr lang="en-US" sz="1000" b="1" dirty="0">
                <a:effectLst/>
                <a:latin typeface="Arial"/>
                <a:ea typeface="Times New Roman"/>
                <a:cs typeface="Times New Roman"/>
              </a:rPr>
              <a:t>Grades.Web</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Grades.WPF</a:t>
            </a:r>
            <a:r>
              <a:rPr lang="en-US" sz="1000" dirty="0">
                <a:solidFill>
                  <a:srgbClr val="000000"/>
                </a:solidFill>
                <a:effectLst/>
                <a:latin typeface="Arial"/>
                <a:ea typeface="Times New Roman"/>
                <a:cs typeface="Times New Roman"/>
              </a:rPr>
              <a:t> to </a:t>
            </a:r>
            <a:r>
              <a:rPr lang="en-US" sz="1000" b="1" dirty="0">
                <a:effectLst/>
                <a:latin typeface="Arial"/>
                <a:ea typeface="Times New Roman"/>
                <a:cs typeface="Times New Roman"/>
              </a:rPr>
              <a:t>Start without debugging</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Grades.Utilities</a:t>
            </a:r>
            <a:r>
              <a:rPr lang="en-US" sz="1000" dirty="0">
                <a:solidFill>
                  <a:srgbClr val="000000"/>
                </a:solidFill>
                <a:effectLst/>
                <a:latin typeface="Arial"/>
                <a:ea typeface="Times New Roman"/>
                <a:cs typeface="Segoe UI"/>
              </a:rPr>
              <a:t> project, open </a:t>
            </a:r>
            <a:r>
              <a:rPr lang="en-US" sz="1000" b="1" dirty="0">
                <a:effectLst/>
                <a:latin typeface="Arial"/>
                <a:ea typeface="Times New Roman"/>
                <a:cs typeface="Times New Roman"/>
              </a:rPr>
              <a:t>CreateCertificate.cmd</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Explain that this command file creates a new certificate that students will use to encrypt the grade report.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Point out that students need to run a command window as an administrator for the command to succeed.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Grades.Utilities</a:t>
            </a:r>
            <a:r>
              <a:rPr lang="en-US" sz="1000" dirty="0">
                <a:solidFill>
                  <a:srgbClr val="000000"/>
                </a:solidFill>
                <a:effectLst/>
                <a:latin typeface="Arial"/>
                <a:ea typeface="Times New Roman"/>
                <a:cs typeface="Segoe UI"/>
              </a:rPr>
              <a:t> folder, open </a:t>
            </a:r>
            <a:r>
              <a:rPr lang="en-US" sz="1000" b="1" dirty="0">
                <a:effectLst/>
                <a:latin typeface="Arial"/>
                <a:ea typeface="Times New Roman"/>
                <a:cs typeface="Times New Roman"/>
              </a:rPr>
              <a:t>WordWrapper.cs</a:t>
            </a:r>
            <a:r>
              <a:rPr lang="en-US" sz="1000" dirty="0">
                <a:solidFill>
                  <a:srgbClr val="000000"/>
                </a:solidFill>
                <a:effectLst/>
                <a:latin typeface="Arial"/>
                <a:ea typeface="Times New Roman"/>
                <a:cs typeface="Segoe UI"/>
              </a:rPr>
              <a:t>, and then locate the </a:t>
            </a:r>
            <a:r>
              <a:rPr lang="en-US" sz="1000" b="1" dirty="0">
                <a:effectLst/>
                <a:latin typeface="Arial"/>
                <a:ea typeface="Times New Roman"/>
                <a:cs typeface="Times New Roman"/>
              </a:rPr>
              <a:t>EncryptWithX509</a:t>
            </a:r>
            <a:r>
              <a:rPr lang="en-US" sz="1000" dirty="0">
                <a:solidFill>
                  <a:srgbClr val="000000"/>
                </a:solidFill>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Explain to students that during Exercise 1, they will add the code in this method to encrypt the grade report.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Run the application, and then log on as </a:t>
            </a:r>
            <a:r>
              <a:rPr lang="en-US" sz="1000" b="1" dirty="0">
                <a:effectLst/>
                <a:latin typeface="Arial"/>
                <a:ea typeface="Times New Roman"/>
                <a:cs typeface="Times New Roman"/>
              </a:rPr>
              <a:t>vallee </a:t>
            </a:r>
            <a:r>
              <a:rPr lang="en-US" sz="1000" dirty="0">
                <a:effectLst/>
                <a:latin typeface="Arial"/>
                <a:ea typeface="Times New Roman"/>
                <a:cs typeface="Times New Roman"/>
              </a:rPr>
              <a:t>with a password of</a:t>
            </a:r>
            <a:r>
              <a:rPr lang="en-US" sz="1000" b="1" dirty="0">
                <a:effectLst/>
                <a:latin typeface="Arial"/>
                <a:ea typeface="Times New Roman"/>
                <a:cs typeface="Times New Roman"/>
              </a:rPr>
              <a:t> password99</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Generate grade reports for </a:t>
            </a:r>
            <a:r>
              <a:rPr lang="en-US" sz="1000" dirty="0">
                <a:effectLst/>
                <a:latin typeface="Arial"/>
                <a:ea typeface="Times New Roman"/>
                <a:cs typeface="Times New Roman"/>
              </a:rPr>
              <a:t>George Li</a:t>
            </a:r>
            <a:r>
              <a:rPr lang="en-US" sz="1000" dirty="0">
                <a:effectLst/>
                <a:latin typeface="Arial"/>
                <a:ea typeface="Times New Roman"/>
                <a:cs typeface="Segoe UI"/>
              </a:rPr>
              <a:t> and </a:t>
            </a:r>
            <a:r>
              <a:rPr lang="en-US" sz="1000" dirty="0">
                <a:effectLst/>
                <a:latin typeface="Arial"/>
                <a:ea typeface="Times New Roman"/>
                <a:cs typeface="Times New Roman"/>
              </a:rPr>
              <a:t>Kevin Liu</a:t>
            </a:r>
            <a:r>
              <a:rPr lang="en-US" sz="1000" dirty="0">
                <a:effectLst/>
                <a:latin typeface="Arial"/>
                <a:ea typeface="Times New Roman"/>
                <a:cs typeface="Segoe UI"/>
              </a:rPr>
              <a:t>. Save each report in the </a:t>
            </a:r>
            <a:r>
              <a:rPr lang="en-US" sz="1000" b="1" dirty="0">
                <a:effectLst/>
                <a:latin typeface="Arial"/>
                <a:ea typeface="Times New Roman"/>
                <a:cs typeface="Times New Roman"/>
              </a:rPr>
              <a:t>E:\Mod13\Labfiles\Reports</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Close the application, and then attempt to open one of the reports that you created in the previous step by using Windows Internet Explorer</a:t>
            </a:r>
            <a:r>
              <a:rPr lang="en-US" sz="1000" dirty="0">
                <a:effectLst/>
                <a:latin typeface="Arial"/>
                <a:ea typeface="Times New Roman"/>
                <a:cs typeface="Times New Roman"/>
              </a:rPr>
              <a:t>®</a:t>
            </a:r>
            <a:r>
              <a:rPr lang="en-US" sz="1000" dirty="0">
                <a:effectLst/>
                <a:latin typeface="Arial"/>
                <a:ea typeface="Times New Roman"/>
                <a:cs typeface="Segoe UI"/>
              </a:rPr>
              <a:t> and Notepad to show the encrypted data.</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Open the </a:t>
            </a:r>
            <a:r>
              <a:rPr lang="en-US" sz="1000" b="1" dirty="0">
                <a:effectLst/>
                <a:latin typeface="Arial"/>
                <a:ea typeface="Times New Roman"/>
                <a:cs typeface="Times New Roman"/>
              </a:rPr>
              <a:t>Schools-Reports.sln</a:t>
            </a:r>
            <a:r>
              <a:rPr lang="en-US" sz="1000" dirty="0">
                <a:solidFill>
                  <a:srgbClr val="000000"/>
                </a:solidFill>
                <a:effectLst/>
                <a:latin typeface="Arial"/>
                <a:ea typeface="Times New Roman"/>
                <a:cs typeface="Segoe UI"/>
              </a:rPr>
              <a:t> solution from the </a:t>
            </a:r>
            <a:r>
              <a:rPr lang="en-US" sz="1000" b="1" dirty="0">
                <a:effectLst/>
                <a:latin typeface="Arial"/>
                <a:ea typeface="Times New Roman"/>
                <a:cs typeface="Times New Roman"/>
              </a:rPr>
              <a:t>E:\Mod13\Labfiles\Solution\Exercise 2</a:t>
            </a:r>
            <a:r>
              <a:rPr lang="en-US" sz="1000" dirty="0">
                <a:solidFill>
                  <a:srgbClr val="000000"/>
                </a:solidFill>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Open </a:t>
            </a:r>
            <a:r>
              <a:rPr lang="en-US" sz="1000" b="1" dirty="0">
                <a:effectLst/>
                <a:latin typeface="Arial"/>
                <a:ea typeface="Times New Roman"/>
                <a:cs typeface="Times New Roman"/>
              </a:rPr>
              <a:t>WordWrapper.cs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Segoe UI"/>
              </a:rPr>
              <a:t> and then locate the </a:t>
            </a:r>
            <a:r>
              <a:rPr lang="en-US" sz="1000" b="1" dirty="0">
                <a:effectLst/>
                <a:latin typeface="Arial"/>
                <a:ea typeface="Times New Roman"/>
                <a:cs typeface="Times New Roman"/>
              </a:rPr>
              <a:t>DecryptWithX509</a:t>
            </a:r>
            <a:r>
              <a:rPr lang="en-US" sz="1000" dirty="0">
                <a:solidFill>
                  <a:srgbClr val="000000"/>
                </a:solidFill>
                <a:effectLst/>
                <a:latin typeface="Arial"/>
                <a:ea typeface="Times New Roman"/>
                <a:cs typeface="Segoe UI"/>
              </a:rPr>
              <a:t> method.</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Explain to students that during Exercise 2, they will add the code in this method to decrypt the reports.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Run the application, </a:t>
            </a:r>
            <a:r>
              <a:rPr lang="en-US" sz="1000" dirty="0">
                <a:effectLst/>
                <a:latin typeface="Arial"/>
                <a:ea typeface="Times New Roman"/>
                <a:cs typeface="Segoe UI"/>
              </a:rPr>
              <a:t>and then print a composite report that contains the two reports that you</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713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generated earlier. Save the </a:t>
            </a:r>
            <a:r>
              <a:rPr lang="en-US" sz="1000" b="1" dirty="0">
                <a:solidFill>
                  <a:prstClr val="black"/>
                </a:solidFill>
                <a:latin typeface="Arial"/>
                <a:ea typeface="Times New Roman"/>
                <a:cs typeface="Times New Roman"/>
              </a:rPr>
              <a:t>CompositeReport.oxps</a:t>
            </a:r>
            <a:r>
              <a:rPr lang="en-US" sz="1000" dirty="0">
                <a:solidFill>
                  <a:prstClr val="black"/>
                </a:solidFill>
                <a:latin typeface="Arial"/>
                <a:ea typeface="Times New Roman"/>
                <a:cs typeface="Segoe UI"/>
              </a:rPr>
              <a:t> file in the </a:t>
            </a:r>
            <a:r>
              <a:rPr lang="en-US" sz="1000" b="1" dirty="0">
                <a:solidFill>
                  <a:prstClr val="black"/>
                </a:solidFill>
                <a:latin typeface="Arial"/>
                <a:ea typeface="Times New Roman"/>
                <a:cs typeface="Times New Roman"/>
              </a:rPr>
              <a:t>E:\Mod13\Labfiles\Reports\ClassReport</a:t>
            </a:r>
            <a:r>
              <a:rPr lang="en-US" sz="1000" dirty="0">
                <a:solidFill>
                  <a:prstClr val="black"/>
                </a:solidFill>
                <a:latin typeface="Arial"/>
                <a:ea typeface="Times New Roman"/>
                <a:cs typeface="Segoe UI"/>
              </a:rPr>
              <a:t> folder.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Close the application, and then close Visual Studio.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Open the composite report in the XPS Viewer and review the contents of the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Segoe UI"/>
              </a:rPr>
              <a:t>Open File Explorer and delete the contents of th</a:t>
            </a:r>
            <a:r>
              <a:rPr lang="en-US" sz="1000" b="1" dirty="0">
                <a:solidFill>
                  <a:prstClr val="black"/>
                </a:solidFill>
                <a:latin typeface="Arial"/>
                <a:ea typeface="Times New Roman"/>
                <a:cs typeface="Times New Roman"/>
              </a:rPr>
              <a:t>e </a:t>
            </a:r>
            <a:r>
              <a:rPr lang="en-US" sz="1000" dirty="0">
                <a:solidFill>
                  <a:prstClr val="black"/>
                </a:solidFill>
                <a:latin typeface="Arial"/>
                <a:ea typeface="Times New Roman"/>
                <a:cs typeface="Times New Roman"/>
              </a:rPr>
              <a:t>E:\Mod13\Labfiles\Reports and E:\Mod13\Labfiles\Reports\ClassReport folders and then close File Explorer.</a:t>
            </a: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E:\Mod13\Labfiles\Databases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SetupSchoolGradesDB.cmd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Run the </a:t>
            </a:r>
            <a:r>
              <a:rPr lang="en-US" sz="1000" b="1" dirty="0">
                <a:solidFill>
                  <a:prstClr val="black"/>
                </a:solidFill>
                <a:latin typeface="Arial"/>
                <a:ea typeface="Times New Roman"/>
                <a:cs typeface="Times New Roman"/>
              </a:rPr>
              <a:t>VS2012 x86 Native Tools Command</a:t>
            </a:r>
            <a:r>
              <a:rPr lang="en-US" sz="1000" dirty="0">
                <a:solidFill>
                  <a:srgbClr val="000000"/>
                </a:solidFill>
                <a:latin typeface="Arial"/>
                <a:ea typeface="Times New Roman"/>
                <a:cs typeface="Segoe UI"/>
              </a:rPr>
              <a:t> as administrator.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At the command prompt, run </a:t>
            </a:r>
            <a:r>
              <a:rPr lang="en-US" sz="1000" b="1" dirty="0">
                <a:solidFill>
                  <a:prstClr val="black"/>
                </a:solidFill>
                <a:latin typeface="Arial"/>
                <a:ea typeface="Times New Roman"/>
                <a:cs typeface="Times New Roman"/>
              </a:rPr>
              <a:t>E:\Mod13\Labfiles\Solution\Exercise 1\Grades.Utilities\CreateCertificate.cmd</a:t>
            </a:r>
            <a:r>
              <a:rPr lang="en-US" sz="1000" dirty="0">
                <a:solidFill>
                  <a:prstClr val="black"/>
                </a:solidFill>
                <a:latin typeface="Arial"/>
                <a:ea typeface="Times New Roman"/>
                <a:cs typeface="Times New Roman"/>
              </a:rPr>
              <a:t>, and then verify that the command succeeds.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 not shut down the virtual machine until you have completed the demonstration steps.</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18</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46924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Students are using a machine-specific certificate, so they must complete Exercise 1 and Exercise 2 of this lab in the same running instance of the virtual machine. If they restart the virtual machine during the lab, they will need to delete the original certificate, recreate a new certificate, and regenerate the report files.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Point out to students that they must complete the steps to set up the SchoolGradesDB database even if they still have the database running from an earlier lab. This is to ensure that the data is reset and in a known state.</a:t>
            </a: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Encrypting the Grades Report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update the reporting functionality to encrypt the report as it is generated, but before it is saved to disk.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create an asymmetric certificate by using a prewritten batch file. The batch file uses the MakeCert tool that ships with the Windows Software Development Kit (SDK). You will create a self-signed certificate named Grades using the SHA-1 hash algorithm and store it in the LocalMachine certificate store. You will then write code in the Grades application to retrieve the certificate by looping through the certificates in the LocalMachine store and checking the name of the certificate against the name that is stored in the </a:t>
            </a:r>
            <a:r>
              <a:rPr lang="en-US" sz="1000" dirty="0">
                <a:latin typeface="Arial"/>
                <a:ea typeface="Calibri"/>
                <a:cs typeface="Times New Roman"/>
              </a:rPr>
              <a:t>App.Config file</a:t>
            </a:r>
            <a:r>
              <a:rPr lang="en-US" sz="1000" dirty="0">
                <a:latin typeface="Arial"/>
                <a:ea typeface="Calibri"/>
                <a:cs typeface="Segoe UI"/>
              </a:rPr>
              <a:t>. Next, you will use the classes that are provided in the </a:t>
            </a:r>
            <a:r>
              <a:rPr lang="en-US" sz="1000" b="1" dirty="0">
                <a:latin typeface="Arial"/>
                <a:ea typeface="Calibri"/>
                <a:cs typeface="Times New Roman"/>
              </a:rPr>
              <a:t>System.Security.Cryptography</a:t>
            </a:r>
            <a:r>
              <a:rPr lang="en-US" sz="1000" dirty="0">
                <a:latin typeface="Arial"/>
                <a:ea typeface="Calibri"/>
                <a:cs typeface="Segoe UI"/>
              </a:rPr>
              <a:t> and </a:t>
            </a:r>
            <a:r>
              <a:rPr lang="en-US" sz="1000" b="1" dirty="0">
                <a:latin typeface="Arial"/>
                <a:ea typeface="Calibri"/>
                <a:cs typeface="Times New Roman"/>
              </a:rPr>
              <a:t>System.Security.Cryptography.X509Certificates</a:t>
            </a:r>
            <a:r>
              <a:rPr lang="en-US" sz="1000" dirty="0">
                <a:latin typeface="Arial"/>
                <a:ea typeface="Calibri"/>
                <a:cs typeface="Segoe UI"/>
              </a:rPr>
              <a:t> namespaces to write the </a:t>
            </a:r>
            <a:r>
              <a:rPr lang="en-US" sz="1000" b="1" dirty="0">
                <a:latin typeface="Arial"/>
                <a:ea typeface="Calibri"/>
                <a:cs typeface="Times New Roman"/>
              </a:rPr>
              <a:t>EncryptWithX509</a:t>
            </a:r>
            <a:r>
              <a:rPr lang="en-US" sz="1000" dirty="0">
                <a:latin typeface="Arial"/>
                <a:ea typeface="Calibri"/>
                <a:cs typeface="Segoe UI"/>
              </a:rPr>
              <a:t> method in the </a:t>
            </a:r>
            <a:r>
              <a:rPr lang="en-US" sz="1000" b="1" dirty="0">
                <a:latin typeface="Arial"/>
                <a:ea typeface="Calibri"/>
                <a:cs typeface="Times New Roman"/>
              </a:rPr>
              <a:t>Grades.Utilities.WordWrapper</a:t>
            </a:r>
            <a:r>
              <a:rPr lang="en-US" sz="1000" dirty="0">
                <a:latin typeface="Arial"/>
                <a:ea typeface="Calibri"/>
                <a:cs typeface="Segoe UI"/>
              </a:rPr>
              <a:t> class. You will get the public key from the certificate that you created and use it to create an instance of the </a:t>
            </a:r>
            <a:r>
              <a:rPr lang="en-US" sz="1000" b="1" dirty="0">
                <a:latin typeface="Arial"/>
                <a:ea typeface="Calibri"/>
                <a:cs typeface="Times New Roman"/>
              </a:rPr>
              <a:t>RSAPKCS1KeyExchangeFormatter</a:t>
            </a:r>
            <a:r>
              <a:rPr lang="en-US" sz="1000" dirty="0">
                <a:latin typeface="Arial"/>
                <a:ea typeface="Calibri"/>
                <a:cs typeface="Segoe UI"/>
              </a:rPr>
              <a:t> class. You will use this to encrypt the data for the report and then return the encrypted buffered data to the calling method as a byte array. You will then write code in the </a:t>
            </a:r>
            <a:r>
              <a:rPr lang="en-US" sz="1000" b="1" dirty="0">
                <a:latin typeface="Arial"/>
                <a:ea typeface="Calibri"/>
                <a:cs typeface="Times New Roman"/>
              </a:rPr>
              <a:t>EncryptAndSaveToDisk</a:t>
            </a:r>
            <a:r>
              <a:rPr lang="en-US" sz="1000" dirty="0">
                <a:latin typeface="Arial"/>
                <a:ea typeface="Calibri"/>
                <a:cs typeface="Segoe UI"/>
              </a:rPr>
              <a:t> method to write the returned data to the file that the user specifies. Finally, you will build and test the application and verify that the reports are now encrypted.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If students make a mistake in the lab and then run their code and encounter an exception, they may find that Microsoft</a:t>
            </a:r>
            <a:r>
              <a:rPr lang="en-US" sz="1000" dirty="0">
                <a:effectLst/>
                <a:latin typeface="Arial"/>
                <a:ea typeface="Calibri"/>
                <a:cs typeface="Times New Roman"/>
              </a:rPr>
              <a:t> </a:t>
            </a:r>
            <a:r>
              <a:rPr lang="en-US" sz="1000" dirty="0">
                <a:latin typeface="Arial"/>
                <a:ea typeface="Calibri"/>
                <a:cs typeface="Segoe UI"/>
              </a:rPr>
              <a:t>Word is not correctly shut down. If this happens, show them how to open Task Manager to end the instance of Microsoft Word.</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Decrypting the Grades Report</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34208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that it is a must for applications to have the ability to encrypt and decrypt data, especially when they are processing confidential information.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450308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In this exercise, you will create a separate utility to enable users to print reports. Users will be able to select a folder that contains encrypted reports, and the application will then generate one combined report and send it to the default printer.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Segoe UI"/>
              </a:rPr>
              <a:t>First, you will use the classes that are provided in the </a:t>
            </a:r>
            <a:r>
              <a:rPr lang="en-US" sz="1000" b="1" dirty="0">
                <a:solidFill>
                  <a:prstClr val="black"/>
                </a:solidFill>
                <a:latin typeface="Arial"/>
                <a:ea typeface="Calibri"/>
                <a:cs typeface="Times New Roman"/>
              </a:rPr>
              <a:t>System.Security.Cryptography</a:t>
            </a:r>
            <a:r>
              <a:rPr lang="en-US" sz="1000" dirty="0">
                <a:solidFill>
                  <a:prstClr val="black"/>
                </a:solidFill>
                <a:latin typeface="Arial"/>
                <a:ea typeface="Calibri"/>
                <a:cs typeface="Segoe UI"/>
              </a:rPr>
              <a:t> and </a:t>
            </a:r>
            <a:r>
              <a:rPr lang="en-US" sz="1000" b="1" dirty="0">
                <a:solidFill>
                  <a:prstClr val="black"/>
                </a:solidFill>
                <a:latin typeface="Arial"/>
                <a:ea typeface="Calibri"/>
                <a:cs typeface="Times New Roman"/>
              </a:rPr>
              <a:t>System.Security.Cryptography.X509Certificates</a:t>
            </a:r>
            <a:r>
              <a:rPr lang="en-US" sz="1000" dirty="0">
                <a:solidFill>
                  <a:prstClr val="black"/>
                </a:solidFill>
                <a:latin typeface="Arial"/>
                <a:ea typeface="Calibri"/>
                <a:cs typeface="Segoe UI"/>
              </a:rPr>
              <a:t> namespaces to write the </a:t>
            </a:r>
            <a:r>
              <a:rPr lang="en-US" sz="1000" b="1" dirty="0">
                <a:solidFill>
                  <a:prstClr val="black"/>
                </a:solidFill>
                <a:latin typeface="Arial"/>
                <a:ea typeface="Calibri"/>
                <a:cs typeface="Times New Roman"/>
              </a:rPr>
              <a:t>DecryptWithX509</a:t>
            </a:r>
            <a:r>
              <a:rPr lang="en-US" sz="1000" dirty="0">
                <a:solidFill>
                  <a:prstClr val="black"/>
                </a:solidFill>
                <a:latin typeface="Arial"/>
                <a:ea typeface="Calibri"/>
                <a:cs typeface="Segoe UI"/>
              </a:rPr>
              <a:t> method in the </a:t>
            </a:r>
            <a:r>
              <a:rPr lang="en-US" sz="1000" b="1" dirty="0">
                <a:solidFill>
                  <a:prstClr val="black"/>
                </a:solidFill>
                <a:latin typeface="Arial"/>
                <a:ea typeface="Calibri"/>
                <a:cs typeface="Times New Roman"/>
              </a:rPr>
              <a:t>SchoolReports.WordWrapper</a:t>
            </a:r>
            <a:r>
              <a:rPr lang="en-US" sz="1000" dirty="0">
                <a:solidFill>
                  <a:prstClr val="black"/>
                </a:solidFill>
                <a:latin typeface="Arial"/>
                <a:ea typeface="Calibri"/>
                <a:cs typeface="Segoe UI"/>
              </a:rPr>
              <a:t> class. You will get the private key from the certificate and use it to create an instance of the </a:t>
            </a:r>
            <a:r>
              <a:rPr lang="en-US" sz="1000" b="1" dirty="0">
                <a:solidFill>
                  <a:prstClr val="black"/>
                </a:solidFill>
                <a:latin typeface="Arial"/>
                <a:ea typeface="Calibri"/>
                <a:cs typeface="Times New Roman"/>
              </a:rPr>
              <a:t>RSACryptoServiceProvider</a:t>
            </a:r>
            <a:r>
              <a:rPr lang="en-US" sz="1000" dirty="0">
                <a:solidFill>
                  <a:prstClr val="black"/>
                </a:solidFill>
                <a:latin typeface="Arial"/>
                <a:ea typeface="Calibri"/>
                <a:cs typeface="Segoe UI"/>
              </a:rPr>
              <a:t> class. You will use this to decrypt the data from the individual reports and then return the decrypted data to the calling method as a byte array. Finally, you will build and test the application and verify that a printed version of the composite report has been generated.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Explain to students that this application is designed to print the composite report to the default printer. In the classroom environment, no printers are installed, so Microsoft Word prints to the default printing device, which is the XPS Document Writer. Therefore, the students will still be able to verify that the data has been decrypted and combined into the class report.</a:t>
            </a:r>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495684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7174A416-C6FC-4F5A-BD00-500F2360A620}"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985155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Fourth Coffee wants you to implement an encryption utility that can encrypt and decrypt large image files. Each image will be more than 200 megabytes (MB) in size. Fourth Coffee envisages that only a small internal team will use this tool, so controlling who can encrypt and decrypt the data is not a concern. Which of the following techniques will you choose?(   )Option 1: Symmetric encryption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Asymmetric encryption</a:t>
            </a:r>
          </a:p>
          <a:p>
            <a:pPr>
              <a:lnSpc>
                <a:spcPct val="115000"/>
              </a:lnSpc>
              <a:spcAft>
                <a:spcPts val="1000"/>
              </a:spcAft>
            </a:pPr>
            <a:r>
              <a:rPr lang="en-US" sz="1000" dirty="0">
                <a:latin typeface="Arial"/>
                <a:ea typeface="Calibri"/>
                <a:cs typeface="Times New Roman"/>
              </a:rPr>
              <a:t>(   )Option 3: Hashing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Symmetric encryption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Is the following statement true or false? Asymmetric encryption uses a public key to encrypt data.(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)True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p:txBody>
      </p:sp>
      <p:sp>
        <p:nvSpPr>
          <p:cNvPr id="4" name="Slide Number Placeholder 3"/>
          <p:cNvSpPr>
            <a:spLocks noGrp="1"/>
          </p:cNvSpPr>
          <p:nvPr>
            <p:ph type="sldNum" sz="quarter" idx="10"/>
          </p:nvPr>
        </p:nvSpPr>
        <p:spPr/>
        <p:txBody>
          <a:bodyPr/>
          <a:lstStyle/>
          <a:p>
            <a:fld id="{7174A416-C6FC-4F5A-BD00-500F2360A62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87695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GB" b="1" dirty="0">
                <a:solidFill>
                  <a:srgbClr val="336699"/>
                </a:solidFill>
                <a:latin typeface="Arial"/>
              </a:rPr>
              <a:t>13: Encrypting and Decrypting Data</a:t>
            </a:r>
            <a:endParaRPr lang="en-US" b="1" dirty="0">
              <a:solidFill>
                <a:srgbClr val="336699"/>
              </a:solidFill>
              <a:latin typeface="Arial"/>
            </a:endParaRP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a:solidFill>
                  <a:srgbClr val="000000"/>
                </a:solidFill>
                <a:latin typeface="Arial"/>
              </a:rPr>
              <a:t>20483B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23</a:t>
            </a:fld>
            <a:endParaRPr lang="en-US" dirty="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dirty="0">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T</a:t>
            </a:r>
            <a:r>
              <a:rPr lang="en-US" sz="1000" dirty="0">
                <a:latin typeface="Arial"/>
                <a:ea typeface="Calibri"/>
                <a:cs typeface="Segoe UI"/>
              </a:rPr>
              <a:t>his lesson introduces the concept of symmetric encryption and shows students how to encrypt data by using the Advanced Encryption Standard (AES) algorithm.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lesson also shows students how to ensure the integrity of their data by using hashes.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32731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Symmetric encryption is the process of performing a cryptographic transformation of data by using a mathematical algorithm. </a:t>
            </a:r>
          </a:p>
          <a:p>
            <a:pPr marL="171450" indent="-171450">
              <a:lnSpc>
                <a:spcPct val="115000"/>
              </a:lnSpc>
              <a:spcAft>
                <a:spcPts val="1000"/>
              </a:spcAft>
              <a:buFont typeface="Arial" pitchFamily="34" charset="0"/>
              <a:buChar char="•"/>
            </a:pPr>
            <a:r>
              <a:rPr lang="en-US" sz="1000" dirty="0">
                <a:latin typeface="Arial"/>
                <a:ea typeface="Calibri"/>
                <a:cs typeface="Times New Roman"/>
              </a:rPr>
              <a:t>The name symmetric is derived because the same secret key is used for both encrypting and decrypting the data.</a:t>
            </a:r>
          </a:p>
          <a:p>
            <a:pPr>
              <a:lnSpc>
                <a:spcPct val="115000"/>
              </a:lnSpc>
              <a:spcAft>
                <a:spcPts val="1000"/>
              </a:spcAft>
            </a:pPr>
            <a:r>
              <a:rPr lang="en-US" sz="1000" dirty="0">
                <a:latin typeface="Arial"/>
                <a:ea typeface="Calibri"/>
                <a:cs typeface="Times New Roman"/>
              </a:rPr>
              <a:t>The Microsoft</a:t>
            </a:r>
            <a:r>
              <a:rPr lang="en-US" sz="1000" dirty="0">
                <a:effectLst/>
                <a:latin typeface="Arial"/>
                <a:ea typeface="Calibri"/>
                <a:cs typeface="Times New Roman"/>
              </a:rPr>
              <a:t>®</a:t>
            </a:r>
            <a:r>
              <a:rPr lang="en-US" sz="1000" dirty="0">
                <a:latin typeface="Arial"/>
                <a:ea typeface="Calibri"/>
                <a:cs typeface="Times New Roman"/>
              </a:rPr>
              <a:t> .NET Framework includes managed implementation of the following encryption algorithms:</a:t>
            </a: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Data Encryption Standard (</a:t>
            </a:r>
            <a:r>
              <a:rPr lang="en-US" sz="1000" dirty="0">
                <a:effectLst/>
                <a:latin typeface="Arial"/>
                <a:ea typeface="Times New Roman"/>
                <a:cs typeface="Times New Roman"/>
              </a:rPr>
              <a:t>DES)</a:t>
            </a:r>
          </a:p>
          <a:p>
            <a:pPr marL="342900" lvl="0" indent="-342900">
              <a:lnSpc>
                <a:spcPct val="115000"/>
              </a:lnSpc>
              <a:spcAft>
                <a:spcPts val="995"/>
              </a:spcAft>
              <a:buFont typeface="Arial" pitchFamily="34" charset="0"/>
              <a:buChar char="•"/>
            </a:pPr>
            <a:r>
              <a:rPr lang="en-US" sz="1000" dirty="0">
                <a:effectLst/>
                <a:latin typeface="Arial"/>
                <a:ea typeface="Times New Roman"/>
                <a:cs typeface="Times New Roman"/>
              </a:rPr>
              <a:t>AES </a:t>
            </a: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Rivest Cipher 2 (</a:t>
            </a:r>
            <a:r>
              <a:rPr lang="en-US" sz="1000" dirty="0">
                <a:effectLst/>
                <a:latin typeface="Arial"/>
                <a:ea typeface="Times New Roman"/>
                <a:cs typeface="Times New Roman"/>
              </a:rPr>
              <a:t>RC2)</a:t>
            </a:r>
          </a:p>
          <a:p>
            <a:pPr marL="342900" lvl="0" indent="-342900">
              <a:lnSpc>
                <a:spcPct val="115000"/>
              </a:lnSpc>
              <a:spcAft>
                <a:spcPts val="995"/>
              </a:spcAft>
              <a:buFont typeface="Arial" pitchFamily="34" charset="0"/>
              <a:buChar char="•"/>
            </a:pPr>
            <a:r>
              <a:rPr lang="en-US" sz="1000" dirty="0">
                <a:effectLst/>
                <a:latin typeface="Arial"/>
                <a:ea typeface="Times New Roman"/>
                <a:cs typeface="Times New Roman"/>
              </a:rPr>
              <a:t>Rijndael</a:t>
            </a:r>
          </a:p>
          <a:p>
            <a:pPr marL="342900" lvl="0" indent="-342900">
              <a:lnSpc>
                <a:spcPct val="115000"/>
              </a:lnSpc>
              <a:spcAft>
                <a:spcPts val="995"/>
              </a:spcAft>
              <a:buFont typeface="Arial" pitchFamily="34" charset="0"/>
              <a:buChar char="•"/>
            </a:pPr>
            <a:r>
              <a:rPr lang="en-US" sz="1000" dirty="0">
                <a:effectLst/>
                <a:latin typeface="Arial"/>
                <a:ea typeface="Times New Roman"/>
                <a:cs typeface="Times New Roman"/>
              </a:rPr>
              <a:t>TripleDES</a:t>
            </a:r>
          </a:p>
        </p:txBody>
      </p:sp>
      <p:sp>
        <p:nvSpPr>
          <p:cNvPr id="4" name="Slide Number Placeholder 3"/>
          <p:cNvSpPr>
            <a:spLocks noGrp="1"/>
          </p:cNvSpPr>
          <p:nvPr>
            <p:ph type="sldNum" sz="quarter" idx="10"/>
          </p:nvPr>
        </p:nvSpPr>
        <p:spPr/>
        <p:txBody>
          <a:bodyPr/>
          <a:lstStyle/>
          <a:p>
            <a:fld id="{7174A416-C6FC-4F5A-BD00-500F2360A620}"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275111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a:t>
            </a:r>
            <a:r>
              <a:rPr lang="en-US" sz="1000" dirty="0">
                <a:latin typeface="Arial"/>
                <a:ea typeface="Calibri"/>
                <a:cs typeface="Segoe UI"/>
              </a:rPr>
              <a:t>he </a:t>
            </a:r>
            <a:r>
              <a:rPr lang="en-US" sz="1000" b="1" dirty="0">
                <a:latin typeface="Arial"/>
                <a:ea typeface="Calibri"/>
                <a:cs typeface="Times New Roman"/>
              </a:rPr>
              <a:t>System.Security.Cryptography</a:t>
            </a:r>
            <a:r>
              <a:rPr lang="en-US" sz="1000" dirty="0">
                <a:latin typeface="Arial"/>
                <a:ea typeface="Calibri"/>
                <a:cs typeface="Segoe UI"/>
              </a:rPr>
              <a:t> namespace includes other cryptographic classes that you can use to derive secret keys and IVs and write cryptographically transformed data.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Briefly explain the purpose of the following classes: </a:t>
            </a:r>
            <a:endParaRPr lang="en-US" sz="1000" dirty="0">
              <a:latin typeface="Arial"/>
              <a:ea typeface="Calibri"/>
              <a:cs typeface="Times New Roman"/>
            </a:endParaRP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The </a:t>
            </a:r>
            <a:r>
              <a:rPr lang="en-US" sz="1000" b="1" dirty="0">
                <a:effectLst/>
                <a:latin typeface="Arial"/>
                <a:ea typeface="Times New Roman"/>
                <a:cs typeface="Times New Roman"/>
              </a:rPr>
              <a:t>Rfc2898DeriveBytes</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marL="342900" lvl="0" indent="-342900">
              <a:lnSpc>
                <a:spcPct val="115000"/>
              </a:lnSpc>
              <a:spcAft>
                <a:spcPts val="995"/>
              </a:spcAft>
              <a:buFont typeface="Arial" pitchFamily="34" charset="0"/>
              <a:buChar char="•"/>
            </a:pPr>
            <a:r>
              <a:rPr lang="en-US" sz="1000" dirty="0">
                <a:effectLst/>
                <a:latin typeface="Arial"/>
                <a:ea typeface="Times New Roman"/>
                <a:cs typeface="Segoe UI"/>
              </a:rPr>
              <a:t>The </a:t>
            </a:r>
            <a:r>
              <a:rPr lang="en-US" sz="1000" b="1" dirty="0">
                <a:effectLst/>
                <a:latin typeface="Arial"/>
                <a:ea typeface="Times New Roman"/>
                <a:cs typeface="Times New Roman"/>
              </a:rPr>
              <a:t>CryptoStream</a:t>
            </a:r>
            <a:r>
              <a:rPr lang="en-US" sz="1000" dirty="0">
                <a:effectLst/>
                <a:latin typeface="Arial"/>
                <a:ea typeface="Times New Roman"/>
                <a:cs typeface="Segoe UI"/>
              </a:rPr>
              <a:t> class</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the encryption processing by walking students through the steps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052617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Times New Roman"/>
              </a:rPr>
              <a:t>A</a:t>
            </a:r>
            <a:r>
              <a:rPr lang="en-US" sz="1000" dirty="0">
                <a:latin typeface="Arial"/>
                <a:ea typeface="Calibri"/>
                <a:cs typeface="Segoe UI"/>
              </a:rPr>
              <a:t> hash is a numerical representation of a piece of data and can be thought of as a digital fingerprint.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applications often use hashes to store sensitive data if the value never has to be displayed. Use the example of a password. It is very rare that a system will display a password onscreen in plain text, which is why they are often hashed. The meaning of the password still exists, but it is now represented by a numerical piece of data that is totally meaningless if you do not have the original data to hash and compare.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83312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Run the demonstration. This demonstration does not require you to write any code. As the demonstration steps explain, use the </a:t>
            </a:r>
            <a:r>
              <a:rPr lang="en-US" sz="1000" b="1" dirty="0">
                <a:latin typeface="Arial"/>
                <a:ea typeface="Calibri"/>
                <a:cs typeface="Times New Roman"/>
              </a:rPr>
              <a:t>Task List</a:t>
            </a:r>
            <a:r>
              <a:rPr lang="en-US" sz="1000" dirty="0">
                <a:latin typeface="Arial"/>
                <a:ea typeface="Calibri"/>
                <a:cs typeface="Segoe UI"/>
              </a:rPr>
              <a:t> window to navigate the solution and point out areas of interest to students.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20483B-SEA-DEV11</a:t>
            </a:r>
            <a:r>
              <a:rPr lang="en-US" sz="1000" dirty="0">
                <a:effectLst/>
                <a:latin typeface="Arial"/>
                <a:ea typeface="Times New Roman"/>
                <a:cs typeface="Segoe UI"/>
              </a:rPr>
              <a:t> virtual machine.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Log on to Windows</a:t>
            </a:r>
            <a:r>
              <a:rPr lang="en-US" sz="1000" dirty="0">
                <a:effectLst/>
                <a:latin typeface="Arial"/>
                <a:ea typeface="Times New Roman"/>
                <a:cs typeface="Times New Roman"/>
              </a:rPr>
              <a:t>®</a:t>
            </a:r>
            <a:r>
              <a:rPr lang="en-US" sz="1000" dirty="0">
                <a:effectLst/>
                <a:latin typeface="Arial"/>
                <a:ea typeface="Times New Roman"/>
                <a:cs typeface="Segoe UI"/>
              </a:rPr>
              <a:t> 8 as </a:t>
            </a:r>
            <a:r>
              <a:rPr lang="en-US" sz="1000" b="1" dirty="0">
                <a:effectLst/>
                <a:latin typeface="Arial"/>
                <a:ea typeface="Times New Roman"/>
                <a:cs typeface="Times New Roman"/>
              </a:rPr>
              <a:t>Student </a:t>
            </a:r>
            <a:r>
              <a:rPr lang="en-US" sz="1000" dirty="0">
                <a:effectLst/>
                <a:latin typeface="Arial"/>
                <a:ea typeface="Times New Roman"/>
                <a:cs typeface="Segoe UI"/>
              </a:rPr>
              <a:t>with the password </a:t>
            </a:r>
            <a:r>
              <a:rPr lang="en-US" sz="1000" b="1" dirty="0">
                <a:effectLst/>
                <a:latin typeface="Arial"/>
                <a:ea typeface="Times New Roman"/>
                <a:cs typeface="Times New Roman"/>
              </a:rPr>
              <a:t>Pa$$w0rd</a:t>
            </a:r>
            <a:r>
              <a:rPr lang="en-US" sz="1000" dirty="0">
                <a:effectLst/>
                <a:latin typeface="Arial"/>
                <a:ea typeface="Times New Roman"/>
                <a:cs typeface="Segoe UI"/>
              </a:rPr>
              <a:t>. If necessary, click </a:t>
            </a:r>
            <a:r>
              <a:rPr lang="en-US" sz="1000" b="1" dirty="0">
                <a:effectLst/>
                <a:latin typeface="Arial"/>
                <a:ea typeface="Times New Roman"/>
                <a:cs typeface="Times New Roman"/>
              </a:rPr>
              <a:t>Switch User</a:t>
            </a:r>
            <a:r>
              <a:rPr lang="en-US" sz="1000" dirty="0">
                <a:effectLst/>
                <a:latin typeface="Arial"/>
                <a:ea typeface="Times New Roman"/>
                <a:cs typeface="Segoe UI"/>
              </a:rPr>
              <a:t> to display the list of users.</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Switch to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window.</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Click </a:t>
            </a:r>
            <a:r>
              <a:rPr lang="en-US" sz="1000" b="1" dirty="0">
                <a:effectLst/>
                <a:latin typeface="Arial"/>
                <a:ea typeface="Times New Roman"/>
                <a:cs typeface="Times New Roman"/>
              </a:rPr>
              <a:t>Visual Studio 2012</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Microsoft Visual Studio</a:t>
            </a:r>
            <a:r>
              <a:rPr lang="en-US" sz="1000" dirty="0">
                <a:effectLst/>
                <a:latin typeface="Arial"/>
                <a:ea typeface="Times New Roman"/>
                <a:cs typeface="Times New Roman"/>
              </a:rPr>
              <a:t>®</a:t>
            </a:r>
            <a:r>
              <a:rPr lang="en-US" sz="1000" dirty="0">
                <a:effectLst/>
                <a:latin typeface="Arial"/>
                <a:ea typeface="Times New Roman"/>
                <a:cs typeface="Segoe UI"/>
              </a:rPr>
              <a:t>,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Project/Solution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Project</a:t>
            </a:r>
            <a:r>
              <a:rPr lang="en-US" sz="1000" dirty="0">
                <a:effectLst/>
                <a:latin typeface="Arial"/>
                <a:ea typeface="Times New Roman"/>
                <a:cs typeface="Segoe UI"/>
              </a:rPr>
              <a:t> dialog box, browse to the </a:t>
            </a:r>
            <a:r>
              <a:rPr lang="en-US" sz="1000" b="1" dirty="0">
                <a:effectLst/>
                <a:latin typeface="Arial"/>
                <a:ea typeface="Times New Roman"/>
                <a:cs typeface="Times New Roman"/>
              </a:rPr>
              <a:t>E:\Mod13\Democode\FourthCoffee.MessageSafe</a:t>
            </a:r>
            <a:r>
              <a:rPr lang="en-US" sz="1000" dirty="0">
                <a:effectLst/>
                <a:latin typeface="Arial"/>
                <a:ea typeface="Times New Roman"/>
                <a:cs typeface="Segoe UI"/>
              </a:rPr>
              <a:t> folder, click </a:t>
            </a:r>
            <a:r>
              <a:rPr lang="en-US" sz="1000" b="1" dirty="0">
                <a:effectLst/>
                <a:latin typeface="Arial"/>
                <a:ea typeface="Times New Roman"/>
                <a:cs typeface="Times New Roman"/>
              </a:rPr>
              <a:t>FourthCoffee.MessageSafe.sln</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View</a:t>
            </a:r>
            <a:r>
              <a:rPr lang="en-US" sz="1000" dirty="0">
                <a:effectLst/>
                <a:latin typeface="Arial"/>
                <a:ea typeface="Times New Roman"/>
                <a:cs typeface="Segoe UI"/>
              </a:rPr>
              <a:t> menu, click </a:t>
            </a:r>
            <a:r>
              <a:rPr lang="en-US" sz="1000" b="1" dirty="0">
                <a:effectLst/>
                <a:latin typeface="Arial"/>
                <a:ea typeface="Times New Roman"/>
                <a:cs typeface="Times New Roman"/>
              </a:rPr>
              <a:t>Task List</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Task List</a:t>
            </a:r>
            <a:r>
              <a:rPr lang="en-US" sz="1000" dirty="0">
                <a:effectLst/>
                <a:latin typeface="Arial"/>
                <a:ea typeface="Times New Roman"/>
                <a:cs typeface="Segoe UI"/>
              </a:rPr>
              <a:t> window, in the </a:t>
            </a:r>
            <a:r>
              <a:rPr lang="en-US" sz="1000" b="1" dirty="0">
                <a:effectLst/>
                <a:latin typeface="Arial"/>
                <a:ea typeface="Times New Roman"/>
                <a:cs typeface="Times New Roman"/>
              </a:rPr>
              <a:t>Categories</a:t>
            </a:r>
            <a:r>
              <a:rPr lang="en-US" sz="1000" dirty="0">
                <a:effectLst/>
                <a:latin typeface="Arial"/>
                <a:ea typeface="Times New Roman"/>
                <a:cs typeface="Segoe UI"/>
              </a:rPr>
              <a:t> list, click </a:t>
            </a:r>
            <a:r>
              <a:rPr lang="en-US" sz="1000" b="1" dirty="0">
                <a:effectLst/>
                <a:latin typeface="Arial"/>
                <a:ea typeface="Times New Roman"/>
                <a:cs typeface="Times New Roman"/>
              </a:rPr>
              <a:t>Comments</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Double-click the </a:t>
            </a:r>
            <a:r>
              <a:rPr lang="en-US" sz="1000" b="1" dirty="0">
                <a:effectLst/>
                <a:latin typeface="Arial"/>
                <a:ea typeface="Times New Roman"/>
                <a:cs typeface="Times New Roman"/>
              </a:rPr>
              <a:t>TODO: 01: Instantiate the _algorithm object.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Explain that the following code creates an instance of the </a:t>
            </a:r>
            <a:r>
              <a:rPr lang="en-US" sz="1000" b="1" dirty="0">
                <a:effectLst/>
                <a:latin typeface="Arial"/>
                <a:ea typeface="Times New Roman"/>
                <a:cs typeface="Times New Roman"/>
              </a:rPr>
              <a:t>AesManaged</a:t>
            </a:r>
            <a:r>
              <a:rPr lang="en-US" sz="1000" dirty="0">
                <a:solidFill>
                  <a:srgbClr val="000000"/>
                </a:solidFill>
                <a:effectLst/>
                <a:latin typeface="Arial"/>
                <a:ea typeface="Times New Roman"/>
                <a:cs typeface="Segoe UI"/>
              </a:rPr>
              <a:t> class.</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this._algorithm = new AesManaged();</a:t>
            </a:r>
          </a:p>
          <a:p>
            <a:pPr marL="342900" lvl="0" indent="-342900">
              <a:lnSpc>
                <a:spcPct val="115000"/>
              </a:lnSpc>
              <a:spcAft>
                <a:spcPts val="995"/>
              </a:spcAft>
              <a:buFont typeface="+mj-lt"/>
              <a:buAutoNum type="arabicPeriod" startAt="12"/>
            </a:pPr>
            <a:r>
              <a:rPr lang="en-US" sz="1000" dirty="0">
                <a:solidFill>
                  <a:srgbClr val="000000"/>
                </a:solidFill>
                <a:effectLst/>
                <a:latin typeface="Arial"/>
                <a:ea typeface="Times New Roman"/>
                <a:cs typeface="Segoe UI"/>
              </a:rPr>
              <a:t>Double-click the </a:t>
            </a:r>
            <a:r>
              <a:rPr lang="en-US" sz="1000" b="1" dirty="0">
                <a:effectLst/>
                <a:latin typeface="Arial"/>
                <a:ea typeface="Times New Roman"/>
                <a:cs typeface="Times New Roman"/>
              </a:rPr>
              <a:t>TODO: 02: Dispose of the _algorithm object. </a:t>
            </a:r>
            <a:r>
              <a:rPr lang="en-US" sz="1000" dirty="0">
                <a:solidFill>
                  <a:srgbClr val="000000"/>
                </a:solidFill>
                <a:effectLst/>
                <a:latin typeface="Arial"/>
                <a:ea typeface="Times New Roman"/>
                <a:cs typeface="Segoe UI"/>
              </a:rPr>
              <a:t>task.</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srgbClr val="000000"/>
                </a:solidFill>
                <a:effectLst/>
                <a:latin typeface="Arial"/>
                <a:ea typeface="Times New Roman"/>
                <a:cs typeface="Segoe UI"/>
              </a:rPr>
              <a:t>Explain that the following code determines whether the </a:t>
            </a:r>
            <a:r>
              <a:rPr lang="en-US" sz="1000" b="1" dirty="0">
                <a:effectLst/>
                <a:latin typeface="Arial"/>
                <a:ea typeface="Times New Roman"/>
                <a:cs typeface="Times New Roman"/>
              </a:rPr>
              <a:t>_algorithm</a:t>
            </a:r>
            <a:r>
              <a:rPr lang="en-US" sz="1000" dirty="0">
                <a:solidFill>
                  <a:srgbClr val="000000"/>
                </a:solidFill>
                <a:effectLst/>
                <a:latin typeface="Arial"/>
                <a:ea typeface="Times New Roman"/>
                <a:cs typeface="Segoe UI"/>
              </a:rPr>
              <a:t> object is not null and then invokes the </a:t>
            </a:r>
            <a:r>
              <a:rPr lang="en-US" sz="1000" b="1" dirty="0">
                <a:effectLst/>
                <a:latin typeface="Arial"/>
                <a:ea typeface="Times New Roman"/>
                <a:cs typeface="Times New Roman"/>
              </a:rPr>
              <a:t>Dispose</a:t>
            </a:r>
            <a:r>
              <a:rPr lang="en-US" sz="1000" dirty="0">
                <a:solidFill>
                  <a:srgbClr val="000000"/>
                </a:solidFill>
                <a:effectLst/>
                <a:latin typeface="Arial"/>
                <a:ea typeface="Times New Roman"/>
                <a:cs typeface="Segoe UI"/>
              </a:rPr>
              <a:t> method to release any resources that the algorithm may have used.</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if (this._algorithm != null)</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317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100330" marR="100330" lvl="0">
              <a:lnSpc>
                <a:spcPct val="115000"/>
              </a:lnSpc>
              <a:spcAft>
                <a:spcPts val="995"/>
              </a:spcAft>
            </a:pPr>
            <a:r>
              <a:rPr lang="en-US" sz="1000" dirty="0">
                <a:solidFill>
                  <a:prstClr val="black"/>
                </a:solidFill>
                <a:latin typeface="Arial"/>
                <a:ea typeface="Times New Roman"/>
                <a:cs typeface="Times New Roman"/>
              </a:rPr>
              <a:t>   this._algorithm.Dispose();</a:t>
            </a:r>
          </a:p>
          <a:p>
            <a:pPr marL="100330" marR="100330" lvl="0">
              <a:lnSpc>
                <a:spcPct val="115000"/>
              </a:lnSpc>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03: Derive a Rfc2898DeriveBytes object from the password and salt.</a:t>
            </a:r>
            <a:r>
              <a:rPr lang="en-US" sz="1000" dirty="0">
                <a:solidFill>
                  <a:srgbClr val="000000"/>
                </a:solidFill>
                <a:latin typeface="Arial"/>
                <a:ea typeface="Times New Roman"/>
                <a:cs typeface="Segoe UI"/>
              </a:rPr>
              <a:t>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class by using a password (that the user provides at run time) and salt (hard-coded value in the application).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new Rfc2898DeriveBytes(password, this._salt);</a:t>
            </a: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04: Generate the secret key by using the Rfc2898DeriveBytes object.</a:t>
            </a:r>
            <a:r>
              <a:rPr lang="en-US" sz="1000" dirty="0">
                <a:solidFill>
                  <a:srgbClr val="000000"/>
                </a:solidFill>
                <a:latin typeface="Arial"/>
                <a:ea typeface="Times New Roman"/>
                <a:cs typeface="Segoe UI"/>
              </a:rPr>
              <a:t> 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object to derive the secret key by using the algorithm’s key size in bytes.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passwordHash.GetBytes(this._algorithm.KeySize / 8);</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KeySize</a:t>
            </a:r>
            <a:r>
              <a:rPr lang="en-US" sz="1000" dirty="0">
                <a:solidFill>
                  <a:prstClr val="black"/>
                </a:solidFill>
                <a:latin typeface="Arial"/>
                <a:ea typeface="Calibri"/>
                <a:cs typeface="Segoe UI"/>
              </a:rPr>
              <a:t> property returns the size of the key in bits, so to get the value in bytes, you divide the value by 8.</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05: Generate the IV by using the Rfc2898DeriveBytes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Rfc2898DeriveBytes</a:t>
            </a:r>
            <a:r>
              <a:rPr lang="en-US" sz="1000" dirty="0">
                <a:solidFill>
                  <a:srgbClr val="000000"/>
                </a:solidFill>
                <a:latin typeface="Arial"/>
                <a:ea typeface="Times New Roman"/>
                <a:cs typeface="Segoe UI"/>
              </a:rPr>
              <a:t> object to derive the IV by using the algorithm’s block size in bytes.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return passwordHash.GetBytes(this._algorithm.BlockSize / 8);</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The </a:t>
            </a:r>
            <a:r>
              <a:rPr lang="en-US" sz="1000" b="1" dirty="0">
                <a:solidFill>
                  <a:prstClr val="black"/>
                </a:solidFill>
                <a:latin typeface="Arial"/>
                <a:ea typeface="Calibri"/>
                <a:cs typeface="Times New Roman"/>
              </a:rPr>
              <a:t>BlockSize</a:t>
            </a:r>
            <a:r>
              <a:rPr lang="en-US" sz="1000" dirty="0">
                <a:solidFill>
                  <a:prstClr val="black"/>
                </a:solidFill>
                <a:latin typeface="Arial"/>
                <a:ea typeface="Calibri"/>
                <a:cs typeface="Segoe UI"/>
              </a:rPr>
              <a:t> property returns the size of the block in bits, so to get the value in bytes, you divide the value by 8.</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06: Create a new MemoryStream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174A416-C6FC-4F5A-BD00-500F2360A620}" type="slidenum">
              <a:rPr lang="en-US" smtClean="0"/>
              <a:t>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336071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1"/>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MemoryStream</a:t>
            </a:r>
            <a:r>
              <a:rPr lang="en-US" sz="1000" dirty="0">
                <a:solidFill>
                  <a:srgbClr val="000000"/>
                </a:solidFill>
                <a:latin typeface="Arial"/>
                <a:ea typeface="Times New Roman"/>
                <a:cs typeface="Segoe UI"/>
              </a:rPr>
              <a:t> class, which will be used as a buffer for the transformed data.</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bufferStream = new MemoryStream();</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07: Create a new CryptoStream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Explain that the following code creates an instance of the </a:t>
            </a:r>
            <a:r>
              <a:rPr lang="en-US" sz="1000" b="1" dirty="0">
                <a:solidFill>
                  <a:prstClr val="black"/>
                </a:solidFill>
                <a:latin typeface="Arial"/>
                <a:ea typeface="Times New Roman"/>
                <a:cs typeface="Times New Roman"/>
              </a:rPr>
              <a:t>CryptoStream</a:t>
            </a:r>
            <a:r>
              <a:rPr lang="en-US" sz="1000" dirty="0">
                <a:solidFill>
                  <a:srgbClr val="000000"/>
                </a:solidFill>
                <a:latin typeface="Arial"/>
                <a:ea typeface="Times New Roman"/>
                <a:cs typeface="Segoe UI"/>
              </a:rPr>
              <a:t> class, which will transform the data and write it to the underlying memory stream.</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cryptoStream = new CryptoStream(</a:t>
            </a:r>
          </a:p>
          <a:p>
            <a:pPr marL="100330" marR="100330" lvl="0">
              <a:lnSpc>
                <a:spcPct val="115000"/>
              </a:lnSpc>
              <a:spcAft>
                <a:spcPts val="995"/>
              </a:spcAft>
            </a:pPr>
            <a:r>
              <a:rPr lang="en-US" sz="1000" dirty="0">
                <a:solidFill>
                  <a:prstClr val="black"/>
                </a:solidFill>
                <a:latin typeface="Arial"/>
                <a:ea typeface="Times New Roman"/>
                <a:cs typeface="Times New Roman"/>
              </a:rPr>
              <a:t>   bufferStream, </a:t>
            </a:r>
          </a:p>
          <a:p>
            <a:pPr marL="100330" marR="100330" lvl="0">
              <a:lnSpc>
                <a:spcPct val="115000"/>
              </a:lnSpc>
              <a:spcAft>
                <a:spcPts val="995"/>
              </a:spcAft>
            </a:pPr>
            <a:r>
              <a:rPr lang="en-US" sz="1000" dirty="0">
                <a:solidFill>
                  <a:prstClr val="black"/>
                </a:solidFill>
                <a:latin typeface="Arial"/>
                <a:ea typeface="Times New Roman"/>
                <a:cs typeface="Times New Roman"/>
              </a:rPr>
              <a:t>   transformer, </a:t>
            </a:r>
          </a:p>
          <a:p>
            <a:pPr marL="100330" marR="100330" lvl="0">
              <a:lnSpc>
                <a:spcPct val="115000"/>
              </a:lnSpc>
              <a:spcAft>
                <a:spcPts val="995"/>
              </a:spcAft>
            </a:pPr>
            <a:r>
              <a:rPr lang="en-US" sz="1000" dirty="0">
                <a:solidFill>
                  <a:prstClr val="black"/>
                </a:solidFill>
                <a:latin typeface="Arial"/>
                <a:ea typeface="Times New Roman"/>
                <a:cs typeface="Times New Roman"/>
              </a:rPr>
              <a:t>   CryptoStreamMode.Write);</a:t>
            </a: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08: Write the bytes to the CryptoStream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4"/>
            </a:pPr>
            <a:r>
              <a:rPr lang="en-US" sz="1000" dirty="0">
                <a:solidFill>
                  <a:srgbClr val="000000"/>
                </a:solidFill>
                <a:latin typeface="Arial"/>
                <a:ea typeface="Times New Roman"/>
                <a:cs typeface="Segoe UI"/>
              </a:rPr>
              <a:t>Explain that the following code writes the transformed data to the underlying memory stream.</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cryptoStream.Write(bytesToTransform, 0, bytesToTransform.Length);</a:t>
            </a:r>
          </a:p>
          <a:p>
            <a:pPr marL="100330" marR="100330" lvl="0">
              <a:lnSpc>
                <a:spcPct val="115000"/>
              </a:lnSpc>
              <a:spcAft>
                <a:spcPts val="995"/>
              </a:spcAft>
            </a:pPr>
            <a:r>
              <a:rPr lang="en-US" sz="1000" dirty="0">
                <a:solidFill>
                  <a:prstClr val="black"/>
                </a:solidFill>
                <a:latin typeface="Arial"/>
                <a:ea typeface="Times New Roman"/>
                <a:cs typeface="Times New Roman"/>
              </a:rPr>
              <a:t>cryptoStream.FlushFinalBlock();</a:t>
            </a: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09: Read the transformed bytes from the MemoryStream object.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6"/>
            </a:pPr>
            <a:r>
              <a:rPr lang="en-US" sz="1000" dirty="0">
                <a:solidFill>
                  <a:srgbClr val="000000"/>
                </a:solidFill>
                <a:latin typeface="Arial"/>
                <a:ea typeface="Times New Roman"/>
                <a:cs typeface="Segoe UI"/>
              </a:rPr>
              <a:t>Explain that the following code uses the </a:t>
            </a:r>
            <a:r>
              <a:rPr lang="en-US" sz="1000" b="1" dirty="0">
                <a:solidFill>
                  <a:prstClr val="black"/>
                </a:solidFill>
                <a:latin typeface="Arial"/>
                <a:ea typeface="Times New Roman"/>
                <a:cs typeface="Times New Roman"/>
              </a:rPr>
              <a:t>ToArray</a:t>
            </a:r>
            <a:r>
              <a:rPr lang="en-US" sz="1000" dirty="0">
                <a:solidFill>
                  <a:srgbClr val="000000"/>
                </a:solidFill>
                <a:latin typeface="Arial"/>
                <a:ea typeface="Times New Roman"/>
                <a:cs typeface="Segoe UI"/>
              </a:rPr>
              <a:t> method to extract the transformed data from the memory stream as a byte array.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var transformedBytes = bufferStream.ToArray();</a:t>
            </a:r>
          </a:p>
          <a:p>
            <a:pPr marL="342900" lvl="0" indent="-342900">
              <a:lnSpc>
                <a:spcPct val="115000"/>
              </a:lnSpc>
              <a:spcAft>
                <a:spcPts val="995"/>
              </a:spcAft>
              <a:buFont typeface="+mj-lt"/>
              <a:buAutoNum type="arabicPeriod" startAt="28"/>
            </a:pPr>
            <a:r>
              <a:rPr lang="en-US" sz="1000" dirty="0">
                <a:solidFill>
                  <a:srgbClr val="000000"/>
                </a:solidFill>
                <a:latin typeface="Arial"/>
                <a:ea typeface="Times New Roman"/>
                <a:cs typeface="Segoe UI"/>
              </a:rPr>
              <a:t>Double-click the </a:t>
            </a:r>
            <a:r>
              <a:rPr lang="en-US" sz="1000" b="1" dirty="0">
                <a:solidFill>
                  <a:prstClr val="black"/>
                </a:solidFill>
                <a:latin typeface="Arial"/>
                <a:ea typeface="Times New Roman"/>
                <a:cs typeface="Times New Roman"/>
              </a:rPr>
              <a:t>TODO: 10: Close the CryptoStream and MemoryStream objects. </a:t>
            </a:r>
            <a:r>
              <a:rPr lang="en-US" sz="1000" dirty="0">
                <a:solidFill>
                  <a:srgbClr val="000000"/>
                </a:solidFill>
                <a:latin typeface="Arial"/>
                <a:ea typeface="Times New Roman"/>
                <a:cs typeface="Segoe UI"/>
              </a:rPr>
              <a:t>task.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8"/>
            </a:pPr>
            <a:r>
              <a:rPr lang="en-US" sz="1000" dirty="0">
                <a:solidFill>
                  <a:srgbClr val="000000"/>
                </a:solidFill>
                <a:latin typeface="Arial"/>
                <a:ea typeface="Times New Roman"/>
                <a:cs typeface="Segoe UI"/>
              </a:rPr>
              <a:t>Explain that the following code closes the </a:t>
            </a:r>
            <a:r>
              <a:rPr lang="en-US" sz="1000" b="1" dirty="0">
                <a:solidFill>
                  <a:prstClr val="black"/>
                </a:solidFill>
                <a:latin typeface="Arial"/>
                <a:ea typeface="Times New Roman"/>
                <a:cs typeface="Times New Roman"/>
              </a:rPr>
              <a:t>cryptoStream</a:t>
            </a:r>
            <a:r>
              <a:rPr lang="en-US" sz="1000" dirty="0">
                <a:solidFill>
                  <a:srgbClr val="000000"/>
                </a:solidFill>
                <a:latin typeface="Arial"/>
                <a:ea typeface="Times New Roman"/>
                <a:cs typeface="Segoe UI"/>
              </a:rPr>
              <a:t> and </a:t>
            </a:r>
            <a:r>
              <a:rPr lang="en-US" sz="1000" b="1" dirty="0">
                <a:solidFill>
                  <a:prstClr val="black"/>
                </a:solidFill>
                <a:latin typeface="Arial"/>
                <a:ea typeface="Times New Roman"/>
                <a:cs typeface="Times New Roman"/>
              </a:rPr>
              <a:t>bufferStream</a:t>
            </a:r>
            <a:r>
              <a:rPr lang="en-US" sz="1000" dirty="0">
                <a:solidFill>
                  <a:srgbClr val="000000"/>
                </a:solidFill>
                <a:latin typeface="Arial"/>
                <a:ea typeface="Times New Roman"/>
                <a:cs typeface="Segoe UI"/>
              </a:rPr>
              <a:t> objects.</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cryptoStream.Close(); </a:t>
            </a:r>
          </a:p>
          <a:p>
            <a:pPr marL="100330" marR="100330" lvl="0">
              <a:lnSpc>
                <a:spcPct val="115000"/>
              </a:lnSpc>
              <a:spcAft>
                <a:spcPts val="995"/>
              </a:spcAft>
            </a:pPr>
            <a:r>
              <a:rPr lang="en-US" sz="1000" dirty="0">
                <a:solidFill>
                  <a:prstClr val="black"/>
                </a:solidFill>
                <a:latin typeface="Arial"/>
                <a:ea typeface="Times New Roman"/>
                <a:cs typeface="Times New Roman"/>
              </a:rPr>
              <a:t>bufferStream.Close();</a:t>
            </a:r>
          </a:p>
        </p:txBody>
      </p:sp>
      <p:sp>
        <p:nvSpPr>
          <p:cNvPr id="4" name="Slide Number Placeholder 3"/>
          <p:cNvSpPr>
            <a:spLocks noGrp="1"/>
          </p:cNvSpPr>
          <p:nvPr>
            <p:ph type="sldNum" sz="quarter" idx="10"/>
          </p:nvPr>
        </p:nvSpPr>
        <p:spPr/>
        <p:txBody>
          <a:bodyPr/>
          <a:lstStyle/>
          <a:p>
            <a:fld id="{7174A416-C6FC-4F5A-BD00-500F2360A620}" type="slidenum">
              <a:rPr lang="en-US" smtClean="0"/>
              <a:t>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20483B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13: Encrypting and Decrypting Data</a:t>
            </a:r>
            <a:endParaRPr lang="en-US" sz="1200" b="1" dirty="0">
              <a:solidFill>
                <a:srgbClr val="336699"/>
              </a:solidFill>
              <a:latin typeface="Arial"/>
            </a:endParaRPr>
          </a:p>
        </p:txBody>
      </p:sp>
    </p:spTree>
    <p:extLst>
      <p:ext uri="{BB962C8B-B14F-4D97-AF65-F5344CB8AC3E}">
        <p14:creationId xmlns:p14="http://schemas.microsoft.com/office/powerpoint/2010/main" val="1508237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a:t>Click to edit Course title</a:t>
            </a:r>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405598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22922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02140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Tree>
    <p:extLst>
      <p:ext uri="{BB962C8B-B14F-4D97-AF65-F5344CB8AC3E}">
        <p14:creationId xmlns:p14="http://schemas.microsoft.com/office/powerpoint/2010/main" val="2897058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047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41653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a:t>Klik for at redigere titeltypografien i masteren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Rediger teksttypografien i masteren</a:t>
            </a:r>
          </a:p>
        </p:txBody>
      </p:sp>
    </p:spTree>
    <p:extLst>
      <p:ext uri="{BB962C8B-B14F-4D97-AF65-F5344CB8AC3E}">
        <p14:creationId xmlns:p14="http://schemas.microsoft.com/office/powerpoint/2010/main" val="11428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64016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da-DK"/>
              <a:t>Klik for at redigere titeltypografien i masteren</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Tree>
    <p:extLst>
      <p:ext uri="{BB962C8B-B14F-4D97-AF65-F5344CB8AC3E}">
        <p14:creationId xmlns:p14="http://schemas.microsoft.com/office/powerpoint/2010/main" val="335615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Tree>
    <p:extLst>
      <p:ext uri="{BB962C8B-B14F-4D97-AF65-F5344CB8AC3E}">
        <p14:creationId xmlns:p14="http://schemas.microsoft.com/office/powerpoint/2010/main" val="65897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8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da-DK"/>
              <a:t>Klik for at redigere titeltypografien i masteren</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60608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da-DK"/>
              <a:t>Klik for at redigere titeltypografien i masteren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a-DK" noProof="0"/>
              <a:t>Klik på ikonet for at tilføje et billede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teksttypografien i masteren</a:t>
            </a:r>
          </a:p>
        </p:txBody>
      </p:sp>
    </p:spTree>
    <p:extLst>
      <p:ext uri="{BB962C8B-B14F-4D97-AF65-F5344CB8AC3E}">
        <p14:creationId xmlns:p14="http://schemas.microsoft.com/office/powerpoint/2010/main" val="383466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5"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6"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385662779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600" dirty="0"/>
              <a:t>Module 13</a:t>
            </a:r>
          </a:p>
        </p:txBody>
      </p:sp>
      <p:sp>
        <p:nvSpPr>
          <p:cNvPr id="3" name="Subtitle 2"/>
          <p:cNvSpPr>
            <a:spLocks noGrp="1"/>
          </p:cNvSpPr>
          <p:nvPr>
            <p:ph type="subTitle" sz="quarter" idx="1"/>
          </p:nvPr>
        </p:nvSpPr>
        <p:spPr/>
        <p:txBody>
          <a:bodyPr/>
          <a:lstStyle/>
          <a:p>
            <a:r>
              <a:rPr lang="en-US" dirty="0"/>
              <a:t>Encrypting and Decrypting Data
</a:t>
            </a:r>
          </a:p>
        </p:txBody>
      </p:sp>
    </p:spTree>
    <p:extLst>
      <p:ext uri="{BB962C8B-B14F-4D97-AF65-F5344CB8AC3E}">
        <p14:creationId xmlns:p14="http://schemas.microsoft.com/office/powerpoint/2010/main" val="134849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08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224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Asymmetric Encryption</a:t>
            </a:r>
          </a:p>
        </p:txBody>
      </p:sp>
      <p:sp>
        <p:nvSpPr>
          <p:cNvPr id="3" name="Text Placeholder 2"/>
          <p:cNvSpPr>
            <a:spLocks noGrp="1"/>
          </p:cNvSpPr>
          <p:nvPr>
            <p:ph type="body" idx="1"/>
          </p:nvPr>
        </p:nvSpPr>
        <p:spPr/>
        <p:txBody>
          <a:bodyPr/>
          <a:lstStyle/>
          <a:p>
            <a:r>
              <a:rPr lang="en-US" dirty="0"/>
              <a:t>What Is Asymmetric Encryption?
Encrypting Data by Using Asymmetric Encryption
Creating and Managing X509 Certificates
Managing Encryption Keys
Demonstration: Encrypting and Decrypting Grade Reports Lab</a:t>
            </a:r>
          </a:p>
        </p:txBody>
      </p:sp>
    </p:spTree>
    <p:extLst>
      <p:ext uri="{BB962C8B-B14F-4D97-AF65-F5344CB8AC3E}">
        <p14:creationId xmlns:p14="http://schemas.microsoft.com/office/powerpoint/2010/main" val="289037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Asymmetric Encryption?</a:t>
            </a:r>
          </a:p>
        </p:txBody>
      </p:sp>
      <p:sp>
        <p:nvSpPr>
          <p:cNvPr id="4" name="Content Placeholder 2"/>
          <p:cNvSpPr>
            <a:spLocks noGrp="1"/>
          </p:cNvSpPr>
          <p:nvPr/>
        </p:nvSpPr>
        <p:spPr bwMode="auto">
          <a:xfrm>
            <a:off x="458788" y="1124744"/>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3200" dirty="0"/>
              <a:t>Asymmetric encryption uses:</a:t>
            </a:r>
          </a:p>
          <a:p>
            <a:pPr lvl="1"/>
            <a:r>
              <a:rPr lang="en-GB" sz="2800" dirty="0"/>
              <a:t>A public key to encrypt data</a:t>
            </a:r>
          </a:p>
          <a:p>
            <a:pPr lvl="1"/>
            <a:r>
              <a:rPr lang="en-GB" sz="2800" dirty="0"/>
              <a:t>A private key to decrypt data</a:t>
            </a:r>
          </a:p>
          <a:p>
            <a:r>
              <a:rPr lang="en-GB" sz="3200" dirty="0"/>
              <a:t>The </a:t>
            </a:r>
            <a:r>
              <a:rPr lang="en-GB" sz="3200" b="1" dirty="0"/>
              <a:t>System.Security.Cryptography</a:t>
            </a:r>
            <a:r>
              <a:rPr lang="en-GB" sz="3200" dirty="0"/>
              <a:t> namespace includes:</a:t>
            </a:r>
          </a:p>
          <a:p>
            <a:pPr lvl="1"/>
            <a:r>
              <a:rPr lang="en-GB" sz="2800" dirty="0"/>
              <a:t>The </a:t>
            </a:r>
            <a:r>
              <a:rPr lang="en-GB" sz="2800" b="1" dirty="0"/>
              <a:t>RSACryptoServiceProvider</a:t>
            </a:r>
            <a:r>
              <a:rPr lang="en-GB" sz="2800" dirty="0"/>
              <a:t> class</a:t>
            </a:r>
          </a:p>
          <a:p>
            <a:pPr lvl="1"/>
            <a:r>
              <a:rPr lang="en-GB" sz="2800" dirty="0"/>
              <a:t>The </a:t>
            </a:r>
            <a:r>
              <a:rPr lang="en-GB" sz="2800" b="1" dirty="0"/>
              <a:t>DSACryptoServiceProvider</a:t>
            </a:r>
            <a:r>
              <a:rPr lang="en-GB" sz="2800" dirty="0"/>
              <a:t> class</a:t>
            </a:r>
            <a:endParaRPr lang="en-US" sz="2800" dirty="0"/>
          </a:p>
        </p:txBody>
      </p:sp>
    </p:spTree>
    <p:extLst>
      <p:ext uri="{BB962C8B-B14F-4D97-AF65-F5344CB8AC3E}">
        <p14:creationId xmlns:p14="http://schemas.microsoft.com/office/powerpoint/2010/main" val="274004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Encrypting Data by Using Asymmetric Encryption</a:t>
            </a:r>
            <a:endParaRPr lang="en-US" dirty="0"/>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encrypt and decrypt data asymmetrically</a:t>
            </a:r>
          </a:p>
        </p:txBody>
      </p:sp>
      <p:sp>
        <p:nvSpPr>
          <p:cNvPr id="5" name="TextBox 9"/>
          <p:cNvSpPr txBox="1"/>
          <p:nvPr/>
        </p:nvSpPr>
        <p:spPr>
          <a:xfrm>
            <a:off x="675249" y="1752600"/>
            <a:ext cx="7793502" cy="4524315"/>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rawBytes = Encoding.Default.GetBytes("hello world..");</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var decryptedText = string.Empty;</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using (var rsaProvider = new RSACryptoServiceProvider())</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useOaepPadding = true;</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encryptedBytes = </a:t>
            </a:r>
          </a:p>
          <a:p>
            <a:r>
              <a:rPr lang="en-US" b="0" dirty="0">
                <a:latin typeface="Lucida Sans Unicode" pitchFamily="34" charset="0"/>
                <a:cs typeface="Lucida Sans Unicode" pitchFamily="34" charset="0"/>
              </a:rPr>
              <a:t>      rsaProvider.Encrypt(rawBytes, useOaepPadding);</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var decryptedBytes = </a:t>
            </a:r>
          </a:p>
          <a:p>
            <a:r>
              <a:rPr lang="en-US" b="0" dirty="0">
                <a:latin typeface="Lucida Sans Unicode" pitchFamily="34" charset="0"/>
                <a:cs typeface="Lucida Sans Unicode" pitchFamily="34" charset="0"/>
              </a:rPr>
              <a:t>      rsaProvider.Decrypt(encryptedBytes, useOaepPadding);</a:t>
            </a:r>
          </a:p>
          <a:p>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Encoding.Default.GetString(decryptedBytes);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decryptedText == hello world..</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112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and Managing X509 Certificates</a:t>
            </a:r>
            <a:endParaRPr lang="en-US" dirty="0"/>
          </a:p>
        </p:txBody>
      </p:sp>
      <p:sp>
        <p:nvSpPr>
          <p:cNvPr id="4" name="Content Placeholder 2"/>
          <p:cNvSpPr>
            <a:spLocks noGrp="1"/>
          </p:cNvSpPr>
          <p:nvPr/>
        </p:nvSpPr>
        <p:spPr bwMode="auto">
          <a:xfrm>
            <a:off x="458788" y="148113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MakeCert to create certificates</a:t>
            </a:r>
          </a:p>
          <a:p>
            <a:endParaRPr lang="en-US" dirty="0"/>
          </a:p>
          <a:p>
            <a:endParaRPr lang="en-US" dirty="0"/>
          </a:p>
          <a:p>
            <a:r>
              <a:rPr lang="en-US" dirty="0"/>
              <a:t>Use the MMC Certificates snap-in to manage your certificate stores</a:t>
            </a:r>
          </a:p>
        </p:txBody>
      </p:sp>
      <p:sp>
        <p:nvSpPr>
          <p:cNvPr id="5" name="TextBox 4"/>
          <p:cNvSpPr txBox="1"/>
          <p:nvPr/>
        </p:nvSpPr>
        <p:spPr>
          <a:xfrm>
            <a:off x="486508" y="2209800"/>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t>makecert -n "CN=FourthCoffee" -a sha1 -pe -r -sr LocalMachine -ss my -sky exchange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2028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7a64f28-9dce-4b10-9233-88823dbc1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Encryption Keys</a:t>
            </a:r>
          </a:p>
        </p:txBody>
      </p:sp>
      <p:sp>
        <p:nvSpPr>
          <p:cNvPr id="4" name="Content Placeholder 2"/>
          <p:cNvSpPr>
            <a:spLocks noGrp="1"/>
          </p:cNvSpPr>
          <p:nvPr/>
        </p:nvSpPr>
        <p:spPr bwMode="auto">
          <a:xfrm>
            <a:off x="315884" y="1125188"/>
            <a:ext cx="8628611"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t>
            </a:r>
            <a:r>
              <a:rPr lang="en-GB" b="1" dirty="0"/>
              <a:t>System.Security.Cryptography.X509Certificates</a:t>
            </a:r>
            <a:r>
              <a:rPr lang="en-GB" dirty="0"/>
              <a:t> namespace contains classes that enable access to the certificate store and certificate metadata</a:t>
            </a:r>
          </a:p>
        </p:txBody>
      </p:sp>
      <p:sp>
        <p:nvSpPr>
          <p:cNvPr id="5" name="TextBox 4"/>
          <p:cNvSpPr txBox="1"/>
          <p:nvPr/>
        </p:nvSpPr>
        <p:spPr>
          <a:xfrm>
            <a:off x="675249" y="2636912"/>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var store = new X509Store(</a:t>
            </a:r>
          </a:p>
          <a:p>
            <a:r>
              <a:rPr lang="en-US" b="0" dirty="0">
                <a:latin typeface="Lucida Sans Unicode" pitchFamily="34" charset="0"/>
                <a:cs typeface="Lucida Sans Unicode" pitchFamily="34" charset="0"/>
              </a:rPr>
              <a:t>   StoreName.My, </a:t>
            </a:r>
          </a:p>
          <a:p>
            <a:r>
              <a:rPr lang="en-US" b="0" dirty="0">
                <a:latin typeface="Lucida Sans Unicode" pitchFamily="34" charset="0"/>
                <a:cs typeface="Lucida Sans Unicode" pitchFamily="34" charset="0"/>
              </a:rPr>
              <a:t>   StoreLocation.LocalMachine);</a:t>
            </a:r>
            <a:endParaRPr lang="en-GB" b="0" dirty="0">
              <a:latin typeface="Lucida Sans Unicode" pitchFamily="34" charset="0"/>
              <a:cs typeface="Lucida Sans Unicode" pitchFamily="34" charset="0"/>
            </a:endParaRPr>
          </a:p>
          <a:p>
            <a:endParaRPr lang="en-US"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store.Open(OpenFlags.ReadOnly);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foreach (var storeCertificate in store.Certificates)</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a:latin typeface="Lucida Sans Unicode" pitchFamily="34" charset="0"/>
                <a:cs typeface="Lucida Sans Unicode" pitchFamily="34" charset="0"/>
              </a:rPr>
              <a:t>// Code to process each certificate.</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store.Close();</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232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70a3aee-120e-41ff-abe5-76def11febc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Demonstration: Encrypting and Decrypting Grade Reports Lab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about the tasks that you will perform in the lab for this module.</a:t>
            </a:r>
          </a:p>
        </p:txBody>
      </p:sp>
    </p:spTree>
    <p:extLst>
      <p:ext uri="{BB962C8B-B14F-4D97-AF65-F5344CB8AC3E}">
        <p14:creationId xmlns:p14="http://schemas.microsoft.com/office/powerpoint/2010/main" val="2541163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146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Lab: Encrypting and Decrypting the Grades Report</a:t>
            </a:r>
            <a:endParaRPr lang="en-US" dirty="0"/>
          </a:p>
        </p:txBody>
      </p:sp>
      <p:sp>
        <p:nvSpPr>
          <p:cNvPr id="3" name="Text Placeholder 2"/>
          <p:cNvSpPr>
            <a:spLocks noGrp="1"/>
          </p:cNvSpPr>
          <p:nvPr>
            <p:ph type="body" idx="1"/>
          </p:nvPr>
        </p:nvSpPr>
        <p:spPr/>
        <p:txBody>
          <a:bodyPr/>
          <a:lstStyle/>
          <a:p>
            <a:r>
              <a:rPr lang="en-GB" sz="3200" dirty="0"/>
              <a:t>Exercise 1: Encrypting the Grades Report
Exercise 2: Decrypting the Grades Report</a:t>
            </a:r>
            <a:endParaRPr lang="en-US" sz="3200" dirty="0"/>
          </a:p>
        </p:txBody>
      </p:sp>
      <p:sp>
        <p:nvSpPr>
          <p:cNvPr id="4" name="TextBox 3"/>
          <p:cNvSpPr txBox="1"/>
          <p:nvPr/>
        </p:nvSpPr>
        <p:spPr>
          <a:xfrm>
            <a:off x="458788" y="3933056"/>
            <a:ext cx="2729658" cy="461665"/>
          </a:xfrm>
          <a:prstGeom prst="rect">
            <a:avLst/>
          </a:prstGeom>
          <a:noFill/>
        </p:spPr>
        <p:txBody>
          <a:bodyPr vert="horz" wrap="none" rtlCol="0">
            <a:spAutoFit/>
          </a:bodyPr>
          <a:lstStyle/>
          <a:p>
            <a:r>
              <a:rPr lang="en-US" sz="2400" dirty="0">
                <a:latin typeface="Segoe UI"/>
              </a:rPr>
              <a:t>Logon Information</a:t>
            </a:r>
          </a:p>
        </p:txBody>
      </p:sp>
      <p:sp>
        <p:nvSpPr>
          <p:cNvPr id="5" name="TextBox 4"/>
          <p:cNvSpPr txBox="1"/>
          <p:nvPr/>
        </p:nvSpPr>
        <p:spPr>
          <a:xfrm>
            <a:off x="458788" y="4390072"/>
            <a:ext cx="7169655" cy="1631216"/>
          </a:xfrm>
          <a:prstGeom prst="rect">
            <a:avLst/>
          </a:prstGeom>
          <a:noFill/>
        </p:spPr>
        <p:txBody>
          <a:bodyPr vert="horz" wrap="none" rtlCol="0">
            <a:spAutoFit/>
          </a:bodyPr>
          <a:lstStyle/>
          <a:p>
            <a:pPr marL="342900" indent="-342900">
              <a:buClr>
                <a:srgbClr val="0070C0"/>
              </a:buClr>
              <a:buFont typeface="Arial" pitchFamily="34" charset="0"/>
              <a:buChar char="•"/>
            </a:pPr>
            <a:r>
              <a:rPr lang="en-US" sz="2400" b="0" i="0" u="none" strike="noStrike" baseline="0" dirty="0">
                <a:latin typeface="Segoe UI"/>
              </a:rPr>
              <a:t>Virtual Machine: 20483B-SEA-DEV11, MSL-TMG1</a:t>
            </a:r>
          </a:p>
          <a:p>
            <a:pPr marL="342900" indent="-342900">
              <a:buClr>
                <a:srgbClr val="0070C0"/>
              </a:buClr>
              <a:buFont typeface="Arial" pitchFamily="34" charset="0"/>
              <a:buChar char="•"/>
            </a:pPr>
            <a:r>
              <a:rPr lang="en-US" sz="2400" b="0" i="0" u="none" strike="noStrike" baseline="0" dirty="0">
                <a:latin typeface="Segoe UI"/>
              </a:rPr>
              <a:t>User Name: Student</a:t>
            </a:r>
          </a:p>
          <a:p>
            <a:pPr marL="342900" indent="-342900">
              <a:buClr>
                <a:srgbClr val="0070C0"/>
              </a:buClr>
              <a:buFont typeface="Arial" pitchFamily="34" charset="0"/>
              <a:buChar char="•"/>
            </a:pPr>
            <a:r>
              <a:rPr lang="en-US" sz="2400" b="0" i="0" u="none" strike="noStrike" baseline="0" dirty="0">
                <a:latin typeface="Segoe UI"/>
              </a:rPr>
              <a:t>Password: Pa$$w0rd</a:t>
            </a:r>
            <a:endParaRPr lang="en-US" sz="2400" dirty="0">
              <a:solidFill>
                <a:srgbClr val="000000"/>
              </a:solidFill>
              <a:latin typeface="Segoe UI"/>
            </a:endParaRPr>
          </a:p>
          <a:p>
            <a:endParaRPr lang="en-US" sz="2800" dirty="0">
              <a:solidFill>
                <a:srgbClr val="000000"/>
              </a:solidFill>
              <a:latin typeface="Segoe UI"/>
            </a:endParaRP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a:latin typeface="Segoe UI"/>
              </a:rPr>
              <a:t>Estimated Time: 60 minutes</a:t>
            </a:r>
          </a:p>
        </p:txBody>
      </p:sp>
    </p:spTree>
    <p:extLst>
      <p:ext uri="{BB962C8B-B14F-4D97-AF65-F5344CB8AC3E}">
        <p14:creationId xmlns:p14="http://schemas.microsoft.com/office/powerpoint/2010/main" val="380275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Symmetric Encryption
Implementing Asymmetric Encryption</a:t>
            </a:r>
          </a:p>
        </p:txBody>
      </p:sp>
    </p:spTree>
    <p:extLst>
      <p:ext uri="{BB962C8B-B14F-4D97-AF65-F5344CB8AC3E}">
        <p14:creationId xmlns:p14="http://schemas.microsoft.com/office/powerpoint/2010/main" val="63005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74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509440"/>
          </a:xfrm>
          <a:prstGeom prst="rect">
            <a:avLst/>
          </a:prstGeom>
          <a:noFill/>
        </p:spPr>
        <p:txBody>
          <a:bodyPr vert="horz" wrap="square" rtlCol="0">
            <a:spAutoFit/>
          </a:bodyPr>
          <a:lstStyle/>
          <a:p>
            <a:pPr>
              <a:lnSpc>
                <a:spcPct val="115000"/>
              </a:lnSpc>
              <a:spcAft>
                <a:spcPts val="1000"/>
              </a:spcAft>
            </a:pPr>
            <a:r>
              <a:rPr lang="en-US" sz="2800" dirty="0">
                <a:effectLst/>
                <a:latin typeface="Segoe UI"/>
                <a:ea typeface="SimSun"/>
                <a:cs typeface="Segoe UI"/>
              </a:rPr>
              <a:t>You have been asked to update the Grades application to ensure that reports are secure when they are stored on a user's computer. You decide to use asymmetric encryption to protect the report as it is generated, before it is written to disk. Administrative staff will need to merge reports for each class into one document, so you decide to develop a separate application that generates a combined report and prints it.</a:t>
            </a:r>
            <a:endParaRPr lang="en-US" sz="2800" dirty="0">
              <a:effectLst/>
              <a:latin typeface="Segoe UI"/>
              <a:ea typeface="SimSun"/>
              <a:cs typeface="Times New Roman"/>
            </a:endParaRPr>
          </a:p>
        </p:txBody>
      </p:sp>
    </p:spTree>
    <p:extLst>
      <p:ext uri="{BB962C8B-B14F-4D97-AF65-F5344CB8AC3E}">
        <p14:creationId xmlns:p14="http://schemas.microsoft.com/office/powerpoint/2010/main" val="191017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16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 </a:t>
            </a:r>
            <a:endParaRPr lang="en-US" sz="1400" b="1" dirty="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dirty="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Implementing Symmetric Encryption</a:t>
            </a:r>
          </a:p>
        </p:txBody>
      </p:sp>
      <p:sp>
        <p:nvSpPr>
          <p:cNvPr id="3" name="Text Placeholder 2"/>
          <p:cNvSpPr>
            <a:spLocks noGrp="1"/>
          </p:cNvSpPr>
          <p:nvPr>
            <p:ph type="body" idx="1"/>
          </p:nvPr>
        </p:nvSpPr>
        <p:spPr/>
        <p:txBody>
          <a:bodyPr/>
          <a:lstStyle/>
          <a:p>
            <a:r>
              <a:rPr lang="en-US" dirty="0"/>
              <a:t>What Is Symmetric Encryption?
Encrypting Data by Using Symmetric Encryption
Hashing Data
Demonstration: Encrypting and Decrypting Data</a:t>
            </a:r>
          </a:p>
        </p:txBody>
      </p:sp>
    </p:spTree>
    <p:extLst>
      <p:ext uri="{BB962C8B-B14F-4D97-AF65-F5344CB8AC3E}">
        <p14:creationId xmlns:p14="http://schemas.microsoft.com/office/powerpoint/2010/main" val="402471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Symmetric Encryption?</a:t>
            </a:r>
          </a:p>
        </p:txBody>
      </p:sp>
      <p:sp>
        <p:nvSpPr>
          <p:cNvPr id="4" name="Content Placeholder 2"/>
          <p:cNvSpPr>
            <a:spLocks noGrp="1"/>
          </p:cNvSpPr>
          <p:nvPr/>
        </p:nvSpPr>
        <p:spPr bwMode="auto">
          <a:xfrm>
            <a:off x="458788" y="992188"/>
            <a:ext cx="7751762" cy="54086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Symmetric encryption is the cryptographic transformation of data by using a mathematical algorithm</a:t>
            </a:r>
          </a:p>
          <a:p>
            <a:r>
              <a:rPr lang="en-GB" dirty="0"/>
              <a:t>The same key is used to encrypt and decrypt the data</a:t>
            </a:r>
          </a:p>
          <a:p>
            <a:r>
              <a:rPr lang="en-GB" dirty="0"/>
              <a:t>The </a:t>
            </a:r>
            <a:r>
              <a:rPr lang="en-GB" b="1" dirty="0"/>
              <a:t>System.Security.Cryptography</a:t>
            </a:r>
            <a:r>
              <a:rPr lang="en-GB" dirty="0"/>
              <a:t> namespace includes:</a:t>
            </a:r>
          </a:p>
          <a:p>
            <a:pPr lvl="1"/>
            <a:r>
              <a:rPr lang="en-GB" b="1" dirty="0"/>
              <a:t>DESCryptoServiceProvider</a:t>
            </a:r>
            <a:r>
              <a:rPr lang="en-GB" dirty="0"/>
              <a:t> class</a:t>
            </a:r>
          </a:p>
          <a:p>
            <a:pPr lvl="1"/>
            <a:r>
              <a:rPr lang="en-GB" b="1" dirty="0"/>
              <a:t>AesManaged</a:t>
            </a:r>
            <a:r>
              <a:rPr lang="en-GB" dirty="0"/>
              <a:t> class</a:t>
            </a:r>
          </a:p>
          <a:p>
            <a:pPr lvl="1"/>
            <a:r>
              <a:rPr lang="en-GB" b="1" dirty="0"/>
              <a:t>RC2CryptoServiceProvider</a:t>
            </a:r>
            <a:r>
              <a:rPr lang="en-GB" dirty="0"/>
              <a:t> class</a:t>
            </a:r>
          </a:p>
          <a:p>
            <a:pPr lvl="1"/>
            <a:r>
              <a:rPr lang="en-GB" b="1" dirty="0"/>
              <a:t>RijndaelManaged</a:t>
            </a:r>
            <a:r>
              <a:rPr lang="en-GB" dirty="0"/>
              <a:t> class</a:t>
            </a:r>
          </a:p>
          <a:p>
            <a:pPr lvl="1"/>
            <a:r>
              <a:rPr lang="en-GB" b="1" dirty="0"/>
              <a:t>TripleDESCryptoServiceProvider</a:t>
            </a:r>
            <a:r>
              <a:rPr lang="en-GB" dirty="0"/>
              <a:t> class</a:t>
            </a:r>
            <a:endParaRPr lang="en-US" dirty="0"/>
          </a:p>
          <a:p>
            <a:pPr lvl="1"/>
            <a:endParaRPr lang="en-US" dirty="0"/>
          </a:p>
        </p:txBody>
      </p:sp>
    </p:spTree>
    <p:extLst>
      <p:ext uri="{BB962C8B-B14F-4D97-AF65-F5344CB8AC3E}">
        <p14:creationId xmlns:p14="http://schemas.microsoft.com/office/powerpoint/2010/main" val="17782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Encrypting Data by Using Symmetric Encryption</a:t>
            </a:r>
            <a:endParaRPr lang="en-US" dirty="0"/>
          </a:p>
        </p:txBody>
      </p:sp>
      <p:sp>
        <p:nvSpPr>
          <p:cNvPr id="4" name="Content Placeholder 2"/>
          <p:cNvSpPr>
            <a:spLocks noGrp="1"/>
          </p:cNvSpPr>
          <p:nvPr/>
        </p:nvSpPr>
        <p:spPr bwMode="auto">
          <a:xfrm>
            <a:off x="458788" y="992188"/>
            <a:ext cx="8075612" cy="55610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encrypt and decrypt data symmetrically, perform the following steps:</a:t>
            </a:r>
          </a:p>
          <a:p>
            <a:pPr marL="514350" indent="-514350">
              <a:buClrTx/>
              <a:buFont typeface="+mj-lt"/>
              <a:buAutoNum type="arabicPeriod"/>
            </a:pPr>
            <a:r>
              <a:rPr lang="en-US" dirty="0"/>
              <a:t>Create an </a:t>
            </a:r>
            <a:r>
              <a:rPr lang="en-US" b="1" dirty="0"/>
              <a:t>Rfc2898DeriveBytes </a:t>
            </a:r>
            <a:r>
              <a:rPr lang="en-US" dirty="0"/>
              <a:t>object</a:t>
            </a:r>
          </a:p>
          <a:p>
            <a:pPr marL="514350" indent="-514350">
              <a:buClrTx/>
              <a:buFont typeface="+mj-lt"/>
              <a:buAutoNum type="arabicPeriod"/>
            </a:pPr>
            <a:r>
              <a:rPr lang="en-US" dirty="0"/>
              <a:t>Create an </a:t>
            </a:r>
            <a:r>
              <a:rPr lang="en-US" b="1" dirty="0"/>
              <a:t>AesManaged</a:t>
            </a:r>
            <a:r>
              <a:rPr lang="en-US" dirty="0"/>
              <a:t> object</a:t>
            </a:r>
          </a:p>
          <a:p>
            <a:pPr marL="514350" indent="-514350">
              <a:buClrTx/>
              <a:buFont typeface="+mj-lt"/>
              <a:buAutoNum type="arabicPeriod"/>
            </a:pPr>
            <a:r>
              <a:rPr lang="en-GB" dirty="0"/>
              <a:t>Generate a secret key and an IV</a:t>
            </a:r>
          </a:p>
          <a:p>
            <a:pPr marL="514350" indent="-514350">
              <a:buClrTx/>
              <a:buFont typeface="+mj-lt"/>
              <a:buAutoNum type="arabicPeriod"/>
            </a:pPr>
            <a:r>
              <a:rPr lang="en-GB" dirty="0"/>
              <a:t>Create a stream to buffer the transformed data</a:t>
            </a:r>
            <a:endParaRPr lang="en-US" dirty="0"/>
          </a:p>
          <a:p>
            <a:pPr marL="514350" indent="-514350">
              <a:buClrTx/>
              <a:buFont typeface="+mj-lt"/>
              <a:buAutoNum type="arabicPeriod"/>
            </a:pPr>
            <a:r>
              <a:rPr lang="en-US" dirty="0"/>
              <a:t>Create a symmetric encryptor or decryptor object</a:t>
            </a:r>
          </a:p>
          <a:p>
            <a:pPr marL="514350" indent="-514350">
              <a:buClrTx/>
              <a:buFont typeface="+mj-lt"/>
              <a:buAutoNum type="arabicPeriod"/>
            </a:pPr>
            <a:r>
              <a:rPr lang="en-GB" dirty="0"/>
              <a:t>Create a </a:t>
            </a:r>
            <a:r>
              <a:rPr lang="en-GB" b="1" dirty="0"/>
              <a:t>CryptoStream</a:t>
            </a:r>
            <a:r>
              <a:rPr lang="en-GB" dirty="0"/>
              <a:t> object</a:t>
            </a:r>
          </a:p>
          <a:p>
            <a:pPr marL="514350" indent="-514350">
              <a:buClrTx/>
              <a:buFont typeface="+mj-lt"/>
              <a:buAutoNum type="arabicPeriod"/>
            </a:pPr>
            <a:r>
              <a:rPr lang="en-GB" dirty="0"/>
              <a:t>Write the transformed data to the buffer stream</a:t>
            </a:r>
          </a:p>
          <a:p>
            <a:pPr marL="514350" indent="-514350">
              <a:buClrTx/>
              <a:buFont typeface="+mj-lt"/>
              <a:buAutoNum type="arabicPeriod"/>
            </a:pPr>
            <a:r>
              <a:rPr lang="en-GB" dirty="0"/>
              <a:t>Close the streams</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40546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ec76270-84d7-4861-bddb-038cd179d6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Data</a:t>
            </a:r>
          </a:p>
        </p:txBody>
      </p:sp>
      <p:sp>
        <p:nvSpPr>
          <p:cNvPr id="4" name="Content Placeholder 2"/>
          <p:cNvSpPr>
            <a:spLocks noGrp="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hash is a numerical representation of a piece of data</a:t>
            </a:r>
          </a:p>
          <a:p>
            <a:r>
              <a:rPr lang="en-US" dirty="0"/>
              <a:t>A hash can be computed by using the following code</a:t>
            </a:r>
          </a:p>
        </p:txBody>
      </p:sp>
      <p:sp>
        <p:nvSpPr>
          <p:cNvPr id="5" name="TextBox 6"/>
          <p:cNvSpPr txBox="1"/>
          <p:nvPr/>
        </p:nvSpPr>
        <p:spPr>
          <a:xfrm>
            <a:off x="675249" y="3110033"/>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public byte[] ComputeHash(byte[] dataToHash, byte[] 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hashAlgorithm = new HMACSHA1(secretKey))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using (var bufferStream = new MemoryStream(dataToHash))</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return hashAlgorithm.ComputeHash(bufferStream);</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3063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9a644a9-24e7-4a66-86bc-7ca4d160c0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Encrypting and Decrypting Data</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use symmetric encryption to encrypt and decrypt a message.</a:t>
            </a:r>
            <a:endParaRPr lang="en-US" dirty="0"/>
          </a:p>
        </p:txBody>
      </p:sp>
    </p:spTree>
    <p:extLst>
      <p:ext uri="{BB962C8B-B14F-4D97-AF65-F5344CB8AC3E}">
        <p14:creationId xmlns:p14="http://schemas.microsoft.com/office/powerpoint/2010/main" val="326742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47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2895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3&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Implementing Symmetric Encryption&amp;quot;&quot;/&gt;&lt;property id=&quot;20307&quot; value=&quot;258&quot;/&gt;&lt;/object&gt;&lt;object type=&quot;3&quot; unique_id=&quot;10006&quot;&gt;&lt;property id=&quot;20148&quot; value=&quot;5&quot;/&gt;&lt;property id=&quot;20300&quot; value=&quot;Slide 4 - &amp;quot;What Is Symmetric Encryption?&amp;quot;&quot;/&gt;&lt;property id=&quot;20307&quot; value=&quot;259&quot;/&gt;&lt;/object&gt;&lt;object type=&quot;3&quot; unique_id=&quot;10007&quot;&gt;&lt;property id=&quot;20148&quot; value=&quot;5&quot;/&gt;&lt;property id=&quot;20300&quot; value=&quot;Slide 5 - &amp;quot;Encrypting Data by Using Symmetric Encryption&amp;quot;&quot;/&gt;&lt;property id=&quot;20307&quot; value=&quot;260&quot;/&gt;&lt;/object&gt;&lt;object type=&quot;3&quot; unique_id=&quot;10008&quot;&gt;&lt;property id=&quot;20148&quot; value=&quot;5&quot;/&gt;&lt;property id=&quot;20300&quot; value=&quot;Slide 6 - &amp;quot;Hashing Data&amp;quot;&quot;/&gt;&lt;property id=&quot;20307&quot; value=&quot;261&quot;/&gt;&lt;/object&gt;&lt;object type=&quot;3&quot; unique_id=&quot;10009&quot;&gt;&lt;property id=&quot;20148&quot; value=&quot;5&quot;/&gt;&lt;property id=&quot;20300&quot; value=&quot;Slide 7 - &amp;quot;Demonstration: Encrypting and Decrypting Data&amp;quot;&quot;/&gt;&lt;property id=&quot;20307&quot; value=&quot;262&quot;/&gt;&lt;/object&gt;&lt;object type=&quot;3&quot; unique_id=&quot;10010&quot;&gt;&lt;property id=&quot;20148&quot; value=&quot;5&quot;/&gt;&lt;property id=&quot;20300&quot; value=&quot;Slide 8 - &amp;quot;Text Continuation&amp;quot;&quot;/&gt;&lt;property id=&quot;20307&quot; value=&quot;273&quot;/&gt;&lt;/object&gt;&lt;object type=&quot;3&quot; unique_id=&quot;10011&quot;&gt;&lt;property id=&quot;20148&quot; value=&quot;5&quot;/&gt;&lt;property id=&quot;20300&quot; value=&quot;Slide 9 - &amp;quot;Text Continuation&amp;quot;&quot;/&gt;&lt;property id=&quot;20307&quot; value=&quot;274&quot;/&gt;&lt;/object&gt;&lt;object type=&quot;3&quot; unique_id=&quot;10012&quot;&gt;&lt;property id=&quot;20148&quot; value=&quot;5&quot;/&gt;&lt;property id=&quot;20300&quot; value=&quot;Slide 10 - &amp;quot;Text Continuation&amp;quot;&quot;/&gt;&lt;property id=&quot;20307&quot; value=&quot;275&quot;/&gt;&lt;/object&gt;&lt;object type=&quot;3&quot; unique_id=&quot;10013&quot;&gt;&lt;property id=&quot;20148&quot; value=&quot;5&quot;/&gt;&lt;property id=&quot;20300&quot; value=&quot;Slide 11 - &amp;quot;Text Continuation&amp;quot;&quot;/&gt;&lt;property id=&quot;20307&quot; value=&quot;276&quot;/&gt;&lt;/object&gt;&lt;object type=&quot;3&quot; unique_id=&quot;10014&quot;&gt;&lt;property id=&quot;20148&quot; value=&quot;5&quot;/&gt;&lt;property id=&quot;20300&quot; value=&quot;Slide 12 - &amp;quot;Lesson 2: Implementing Asymmetric Encryption&amp;quot;&quot;/&gt;&lt;property id=&quot;20307&quot; value=&quot;263&quot;/&gt;&lt;/object&gt;&lt;object type=&quot;3&quot; unique_id=&quot;10015&quot;&gt;&lt;property id=&quot;20148&quot; value=&quot;5&quot;/&gt;&lt;property id=&quot;20300&quot; value=&quot;Slide 13 - &amp;quot;What Is Asymmetric Encryption?&amp;quot;&quot;/&gt;&lt;property id=&quot;20307&quot; value=&quot;264&quot;/&gt;&lt;/object&gt;&lt;object type=&quot;3&quot; unique_id=&quot;10016&quot;&gt;&lt;property id=&quot;20148&quot; value=&quot;5&quot;/&gt;&lt;property id=&quot;20300&quot; value=&quot;Slide 14 - &amp;quot;Encrypting Data by Using Asymmetric Encryption&amp;quot;&quot;/&gt;&lt;property id=&quot;20307&quot; value=&quot;265&quot;/&gt;&lt;/object&gt;&lt;object type=&quot;3&quot; unique_id=&quot;10017&quot;&gt;&lt;property id=&quot;20148&quot; value=&quot;5&quot;/&gt;&lt;property id=&quot;20300&quot; value=&quot;Slide 15 - &amp;quot;Creating and Managing X509 Certificates&amp;quot;&quot;/&gt;&lt;property id=&quot;20307&quot; value=&quot;266&quot;/&gt;&lt;/object&gt;&lt;object type=&quot;3&quot; unique_id=&quot;10018&quot;&gt;&lt;property id=&quot;20148&quot; value=&quot;5&quot;/&gt;&lt;property id=&quot;20300&quot; value=&quot;Slide 16 - &amp;quot;Managing Encryption Keys&amp;quot;&quot;/&gt;&lt;property id=&quot;20307&quot; value=&quot;267&quot;/&gt;&lt;/object&gt;&lt;object type=&quot;3&quot; unique_id=&quot;10019&quot;&gt;&lt;property id=&quot;20148&quot; value=&quot;5&quot;/&gt;&lt;property id=&quot;20300&quot; value=&quot;Slide 17 - &amp;quot;Demonstration: Encrypting and Decrypting Grade Reports Lab&amp;quot;&quot;/&gt;&lt;property id=&quot;20307&quot; value=&quot;268&quot;/&gt;&lt;/object&gt;&lt;object type=&quot;3&quot; unique_id=&quot;10020&quot;&gt;&lt;property id=&quot;20148&quot; value=&quot;5&quot;/&gt;&lt;property id=&quot;20300&quot; value=&quot;Slide 18 - &amp;quot;Text Continuation&amp;quot;&quot;/&gt;&lt;property id=&quot;20307&quot; value=&quot;277&quot;/&gt;&lt;/object&gt;&lt;object type=&quot;3&quot; unique_id=&quot;10021&quot;&gt;&lt;property id=&quot;20148&quot; value=&quot;5&quot;/&gt;&lt;property id=&quot;20300&quot; value=&quot;Slide 19 - &amp;quot;Lab: Encrypting and Decrypting the Grades Report&amp;quot;&quot;/&gt;&lt;property id=&quot;20307&quot; value=&quot;269&quot;/&gt;&lt;/object&gt;&lt;object type=&quot;3&quot; unique_id=&quot;10022&quot;&gt;&lt;property id=&quot;20148&quot; value=&quot;5&quot;/&gt;&lt;property id=&quot;20300&quot; value=&quot;Slide 20 - &amp;quot;Text Continuation&amp;quot;&quot;/&gt;&lt;property id=&quot;20307&quot; value=&quot;278&quot;/&gt;&lt;/object&gt;&lt;object type=&quot;3&quot; unique_id=&quot;10023&quot;&gt;&lt;property id=&quot;20148&quot; value=&quot;5&quot;/&gt;&lt;property id=&quot;20300&quot; value=&quot;Slide 21 - &amp;quot;Lab Scenario&amp;quot;&quot;/&gt;&lt;property id=&quot;20307&quot; value=&quot;270&quot;/&gt;&lt;/object&gt;&lt;object type=&quot;3&quot; unique_id=&quot;10024&quot;&gt;&lt;property id=&quot;20148&quot; value=&quot;5&quot;/&gt;&lt;property id=&quot;20300&quot; value=&quot;Slide 22 - &amp;quot;Module Review and Takeaways&amp;quot;&quot;/&gt;&lt;property id=&quot;20307&quot; value=&quot;271&quot;/&gt;&lt;/object&gt;&lt;object type=&quot;3&quot; unique_id=&quot;10025&quot;&gt;&lt;property id=&quot;20148&quot; value=&quot;5&quot;/&gt;&lt;property id=&quot;20300&quot; value=&quot;Slide 23 - &amp;quot;Course Evaluation &amp;quot;&quot;/&gt;&lt;property id=&quot;20307&quot; value=&quot;272&quot;/&gt;&lt;/object&gt;&lt;/object&gt;&lt;object type=&quot;8&quot; unique_id=&quot;10050&quot;&gt;&lt;/object&gt;&lt;/object&gt;&lt;/database&gt;"/>
  <p:tag name="MMPROD_NEXTUNIQUEID" val="10009"/>
  <p:tag name="SECTOMILLISECCONVERTED" val="1"/>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3793</Words>
  <Application>Microsoft Office PowerPoint</Application>
  <PresentationFormat>Skærmshow (4:3)</PresentationFormat>
  <Paragraphs>349</Paragraphs>
  <Slides>23</Slides>
  <Notes>23</Notes>
  <HiddenSlides>6</HiddenSlides>
  <MMClips>0</MMClips>
  <ScaleCrop>false</ScaleCrop>
  <HeadingPairs>
    <vt:vector size="6" baseType="variant">
      <vt:variant>
        <vt:lpstr>Benyttede skrifttyper</vt:lpstr>
      </vt:variant>
      <vt:variant>
        <vt:i4>8</vt:i4>
      </vt:variant>
      <vt:variant>
        <vt:lpstr>Tema</vt:lpstr>
      </vt:variant>
      <vt:variant>
        <vt:i4>1</vt:i4>
      </vt:variant>
      <vt:variant>
        <vt:lpstr>Slidetitler</vt:lpstr>
      </vt:variant>
      <vt:variant>
        <vt:i4>23</vt:i4>
      </vt:variant>
    </vt:vector>
  </HeadingPairs>
  <TitlesOfParts>
    <vt:vector size="32" baseType="lpstr">
      <vt:lpstr>Lucida Sans Unicode</vt:lpstr>
      <vt:lpstr>Wingdings</vt:lpstr>
      <vt:lpstr>Arial Narrow</vt:lpstr>
      <vt:lpstr>Verdana</vt:lpstr>
      <vt:lpstr>Segoe UI</vt:lpstr>
      <vt:lpstr>Arial</vt:lpstr>
      <vt:lpstr>Segoe Light</vt:lpstr>
      <vt:lpstr>Calibri</vt:lpstr>
      <vt:lpstr>Itucation_master_MS</vt:lpstr>
      <vt:lpstr>Module 13</vt:lpstr>
      <vt:lpstr>Module Overview</vt:lpstr>
      <vt:lpstr>Lesson 1: Implementing Symmetric Encryption</vt:lpstr>
      <vt:lpstr>What Is Symmetric Encryption?</vt:lpstr>
      <vt:lpstr>Encrypting Data by Using Symmetric Encryption</vt:lpstr>
      <vt:lpstr>Hashing Data</vt:lpstr>
      <vt:lpstr>Demonstration: Encrypting and Decrypting Data</vt:lpstr>
      <vt:lpstr>Text Continuation</vt:lpstr>
      <vt:lpstr>Text Continuation</vt:lpstr>
      <vt:lpstr>Text Continuation</vt:lpstr>
      <vt:lpstr>Text Continuation</vt:lpstr>
      <vt:lpstr>Lesson 2: Implementing Asymmetric Encryption</vt:lpstr>
      <vt:lpstr>What Is Asymmetric Encryption?</vt:lpstr>
      <vt:lpstr>Encrypting Data by Using Asymmetric Encryption</vt:lpstr>
      <vt:lpstr>Creating and Managing X509 Certificates</vt:lpstr>
      <vt:lpstr>Managing Encryption Keys</vt:lpstr>
      <vt:lpstr>Demonstration: Encrypting and Decrypting Grade Reports Lab</vt:lpstr>
      <vt:lpstr>Text Continuation</vt:lpstr>
      <vt:lpstr>Lab: Encrypting and Decrypting the Grades Report</vt:lpstr>
      <vt:lpstr>Text Continuation</vt:lpstr>
      <vt:lpstr>Lab Scenario</vt:lpstr>
      <vt:lpstr>Module Review and Takeaways</vt:lpstr>
      <vt:lpstr>Course Evaluation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Vikkie Boyd</dc:creator>
  <cp:lastModifiedBy>Jens Lindhardt</cp:lastModifiedBy>
  <cp:revision>6</cp:revision>
  <dcterms:created xsi:type="dcterms:W3CDTF">2012-12-05T14:51:01Z</dcterms:created>
  <dcterms:modified xsi:type="dcterms:W3CDTF">2019-03-01T13:02:51Z</dcterms:modified>
</cp:coreProperties>
</file>