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81" r:id="rId19"/>
    <p:sldId id="282" r:id="rId20"/>
    <p:sldId id="283" r:id="rId21"/>
    <p:sldId id="272" r:id="rId22"/>
    <p:sldId id="273" r:id="rId23"/>
    <p:sldId id="274" r:id="rId24"/>
    <p:sldId id="275" r:id="rId25"/>
    <p:sldId id="276" r:id="rId26"/>
    <p:sldId id="284" r:id="rId27"/>
    <p:sldId id="277" r:id="rId28"/>
    <p:sldId id="278" r:id="rId29"/>
    <p:sldId id="279" r:id="rId30"/>
    <p:sldId id="285" r:id="rId31"/>
  </p:sldIdLst>
  <p:sldSz cx="9144000" cy="6858000" type="screen4x3"/>
  <p:notesSz cx="6858000" cy="9144000"/>
  <p:embeddedFontLst>
    <p:embeddedFont>
      <p:font typeface="Segoe UI" panose="020B0502040204020203"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Segoe Light" panose="020B0604020202020204" charset="0"/>
      <p:regular r:id="rId45"/>
      <p:italic r:id="rId46"/>
    </p:embeddedFont>
    <p:embeddedFont>
      <p:font typeface="Lucida Sans Unicode" panose="020B0602030504020204" pitchFamily="34" charset="0"/>
      <p:regular r:id="rId47"/>
    </p:embeddedFont>
  </p:embeddedFontLst>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08" autoAdjust="0"/>
  </p:normalViewPr>
  <p:slideViewPr>
    <p:cSldViewPr>
      <p:cViewPr varScale="1">
        <p:scale>
          <a:sx n="54" d="100"/>
          <a:sy n="54" d="100"/>
        </p:scale>
        <p:origin x="994" y="67"/>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55711-8B4A-42DA-9E0E-EE22F4A7C5EB}" type="datetimeFigureOut">
              <a:rPr lang="en-US" smtClean="0"/>
              <a:pPr/>
              <a:t>28.11-2017</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5F3C6E-CD53-4741-A240-58A61E8B591B}" type="slidenum">
              <a:rPr lang="en-US" smtClean="0"/>
              <a:pPr/>
              <a:t>‹nr.›</a:t>
            </a:fld>
            <a:endParaRPr lang="en-US"/>
          </a:p>
        </p:txBody>
      </p:sp>
    </p:spTree>
    <p:extLst>
      <p:ext uri="{BB962C8B-B14F-4D97-AF65-F5344CB8AC3E}">
        <p14:creationId xmlns:p14="http://schemas.microsoft.com/office/powerpoint/2010/main" val="331092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1776618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88881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1991652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endParaRPr lang="en-US" sz="1000">
              <a:latin typeface="Arial"/>
              <a:ea typeface="Calibri"/>
              <a:cs typeface="Times New Roman"/>
            </a:endParaRPr>
          </a:p>
          <a:p>
            <a:pPr>
              <a:lnSpc>
                <a:spcPts val="1000"/>
              </a:lnSpc>
              <a:spcBef>
                <a:spcPts val="600"/>
              </a:spcBef>
              <a:spcAft>
                <a:spcPts val="600"/>
              </a:spcAft>
            </a:pPr>
            <a:r>
              <a:rPr lang="en-US" sz="1000">
                <a:latin typeface="Arial"/>
                <a:ea typeface="Times New Roman"/>
                <a:cs typeface="Times New Roman"/>
              </a:rPr>
              <a:t>@Html.DisplayNameFor(model =&gt; model.ModifiedDate)</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461166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353476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have a property in the </a:t>
            </a:r>
            <a:r>
              <a:rPr lang="en-US" sz="1000" b="1" dirty="0">
                <a:latin typeface="Arial"/>
                <a:ea typeface="Calibri"/>
                <a:cs typeface="Times New Roman"/>
              </a:rPr>
              <a:t>Product</a:t>
            </a:r>
            <a:r>
              <a:rPr lang="en-US" sz="1000" dirty="0">
                <a:latin typeface="Arial"/>
                <a:ea typeface="Calibri"/>
                <a:cs typeface="Times New Roman"/>
              </a:rPr>
              <a:t> model class named </a:t>
            </a:r>
            <a:r>
              <a:rPr lang="en-US" sz="1000" b="1" dirty="0" err="1">
                <a:latin typeface="Arial"/>
                <a:ea typeface="Calibri"/>
                <a:cs typeface="Times New Roman"/>
              </a:rPr>
              <a:t>ProductID</a:t>
            </a:r>
            <a:r>
              <a:rPr lang="en-US" sz="1000" dirty="0">
                <a:latin typeface="Arial"/>
                <a:ea typeface="Calibri"/>
                <a:cs typeface="Times New Roman"/>
              </a:rPr>
              <a:t>. You want to include this in the HTML page so that client-side script can use the </a:t>
            </a:r>
            <a:r>
              <a:rPr lang="en-US" sz="1000" b="1" dirty="0" err="1">
                <a:latin typeface="Arial"/>
                <a:ea typeface="Calibri"/>
                <a:cs typeface="Times New Roman"/>
              </a:rPr>
              <a:t>ProductID</a:t>
            </a:r>
            <a:r>
              <a:rPr lang="en-US" sz="1000" dirty="0">
                <a:latin typeface="Arial"/>
                <a:ea typeface="Calibri"/>
                <a:cs typeface="Times New Roman"/>
              </a:rPr>
              <a:t> value. However, you do not want the value to be displayed to users. In the model class, you have annotated the </a:t>
            </a:r>
            <a:r>
              <a:rPr lang="en-US" sz="1000" b="1" dirty="0" err="1">
                <a:latin typeface="Arial"/>
                <a:ea typeface="Calibri"/>
                <a:cs typeface="Times New Roman"/>
              </a:rPr>
              <a:t>ProductID</a:t>
            </a:r>
            <a:r>
              <a:rPr lang="en-US" sz="1000" dirty="0">
                <a:latin typeface="Arial"/>
                <a:ea typeface="Calibri"/>
                <a:cs typeface="Times New Roman"/>
              </a:rPr>
              <a:t> property with the </a:t>
            </a:r>
            <a:r>
              <a:rPr lang="en-US" sz="1000" b="1" dirty="0">
                <a:latin typeface="Arial"/>
                <a:ea typeface="Calibri"/>
                <a:cs typeface="Times New Roman"/>
              </a:rPr>
              <a:t>[</a:t>
            </a:r>
            <a:r>
              <a:rPr lang="en-US" sz="1000" b="1" dirty="0" err="1">
                <a:latin typeface="Arial"/>
                <a:ea typeface="Calibri"/>
                <a:cs typeface="Times New Roman"/>
              </a:rPr>
              <a:t>HiddenInput</a:t>
            </a:r>
            <a:r>
              <a:rPr lang="en-US" sz="1000" b="1" dirty="0">
                <a:latin typeface="Arial"/>
                <a:ea typeface="Calibri"/>
                <a:cs typeface="Times New Roman"/>
              </a:rPr>
              <a:t>(</a:t>
            </a:r>
            <a:r>
              <a:rPr lang="en-US" sz="1000" b="1" dirty="0" err="1">
                <a:latin typeface="Arial"/>
                <a:ea typeface="Calibri"/>
                <a:cs typeface="Times New Roman"/>
              </a:rPr>
              <a:t>DisplayValue</a:t>
            </a:r>
            <a:r>
              <a:rPr lang="en-US" sz="1000" b="1" dirty="0">
                <a:latin typeface="Arial"/>
                <a:ea typeface="Calibri"/>
                <a:cs typeface="Times New Roman"/>
              </a:rPr>
              <a:t>=false)]</a:t>
            </a:r>
            <a:r>
              <a:rPr lang="en-US" sz="1000" dirty="0">
                <a:latin typeface="Arial"/>
                <a:ea typeface="Calibri"/>
                <a:cs typeface="Times New Roman"/>
              </a:rPr>
              <a:t> attribute. How will 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 this property?</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renders the following HTML. </a:t>
            </a:r>
          </a:p>
          <a:p>
            <a:pPr>
              <a:lnSpc>
                <a:spcPts val="1000"/>
              </a:lnSpc>
              <a:spcBef>
                <a:spcPts val="600"/>
              </a:spcBef>
              <a:spcAft>
                <a:spcPts val="600"/>
              </a:spcAft>
            </a:pPr>
            <a:r>
              <a:rPr lang="en-US" sz="1000" dirty="0">
                <a:latin typeface="Arial"/>
                <a:ea typeface="Times New Roman"/>
                <a:cs typeface="Times New Roman"/>
              </a:rPr>
              <a:t>&lt;input name="</a:t>
            </a:r>
            <a:r>
              <a:rPr lang="en-US" sz="1000" dirty="0" err="1">
                <a:latin typeface="Arial"/>
                <a:ea typeface="Times New Roman"/>
                <a:cs typeface="Times New Roman"/>
              </a:rPr>
              <a:t>ProductID</a:t>
            </a:r>
            <a:r>
              <a:rPr lang="en-US" sz="1000" dirty="0">
                <a:latin typeface="Arial"/>
                <a:ea typeface="Times New Roman"/>
                <a:cs typeface="Times New Roman"/>
              </a:rPr>
              <a:t>" type="hidden" value="</a:t>
            </a:r>
            <a:r>
              <a:rPr lang="en-US" sz="1000" i="1" dirty="0">
                <a:latin typeface="Arial"/>
                <a:ea typeface="Times New Roman"/>
                <a:cs typeface="Times New Roman"/>
              </a:rPr>
              <a:t>id</a:t>
            </a:r>
            <a:r>
              <a:rPr lang="en-US" sz="1000" dirty="0">
                <a:latin typeface="Arial"/>
                <a:ea typeface="Times New Roman"/>
                <a:cs typeface="Times New Roman"/>
              </a:rPr>
              <a:t>"&gt;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163241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663342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Reassure the students that the website will look better when proper styles and layout templates are applied. On your first attempt to create an Opera, you should see validation messages for all three boxes. Point out that these validation rules were created on the Model class in Module 3 by using data annotations. Remind the students that the Year field uses a custom validation data annotation.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Log on to the virtual machine, 20486B-SEA-DEV11, with the user name, </a:t>
            </a:r>
            <a:r>
              <a:rPr lang="en-US" sz="1000" b="1" dirty="0">
                <a:latin typeface="Arial"/>
                <a:ea typeface="Times New Roman"/>
                <a:cs typeface="Times New Roman"/>
              </a:rPr>
              <a:t>admin</a:t>
            </a:r>
            <a:r>
              <a:rPr lang="en-US" sz="1000" dirty="0">
                <a:latin typeface="Arial"/>
                <a:ea typeface="Times New Roman"/>
                <a:cs typeface="Times New Roman"/>
              </a:rPr>
              <a:t>, and the password, </a:t>
            </a:r>
            <a:r>
              <a:rPr lang="en-US" sz="1000" b="1" dirty="0">
                <a:latin typeface="Arial"/>
                <a:ea typeface="Times New Roman"/>
                <a:cs typeface="Times New Roman"/>
              </a:rPr>
              <a:t>Pa$$w0rd</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Navigate to </a:t>
            </a:r>
            <a:r>
              <a:rPr lang="en-US" sz="1000" b="1" dirty="0" err="1">
                <a:latin typeface="Arial"/>
                <a:ea typeface="Times New Roman"/>
                <a:cs typeface="Times New Roman"/>
              </a:rPr>
              <a:t>Allfiles</a:t>
            </a:r>
            <a:r>
              <a:rPr lang="en-US" sz="1000" b="1" dirty="0">
                <a:latin typeface="Arial"/>
                <a:ea typeface="Times New Roman"/>
                <a:cs typeface="Times New Roman"/>
              </a:rPr>
              <a:t> (D):\</a:t>
            </a:r>
            <a:r>
              <a:rPr lang="en-US" sz="1000" b="1" dirty="0" err="1">
                <a:latin typeface="Arial"/>
                <a:ea typeface="Times New Roman"/>
                <a:cs typeface="Times New Roman"/>
              </a:rPr>
              <a:t>Democode</a:t>
            </a:r>
            <a:r>
              <a:rPr lang="en-US" sz="1000" b="1" dirty="0">
                <a:latin typeface="Arial"/>
                <a:ea typeface="Times New Roman"/>
                <a:cs typeface="Times New Roman"/>
              </a:rPr>
              <a:t>\Mod05\</a:t>
            </a:r>
            <a:r>
              <a:rPr lang="en-US" sz="1000" b="1" dirty="0" err="1">
                <a:latin typeface="Arial"/>
                <a:ea typeface="Times New Roman"/>
                <a:cs typeface="Times New Roman"/>
              </a:rPr>
              <a:t>OperasWebSite</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Open the </a:t>
            </a:r>
            <a:r>
              <a:rPr lang="en-US" sz="1000" b="1" dirty="0">
                <a:latin typeface="Arial"/>
                <a:ea typeface="Times New Roman"/>
                <a:cs typeface="Times New Roman"/>
              </a:rPr>
              <a:t>OperasWebSite.sln </a:t>
            </a:r>
            <a:r>
              <a:rPr lang="en-US" sz="1000" dirty="0">
                <a:latin typeface="Arial"/>
                <a:ea typeface="Times New Roman"/>
                <a:cs typeface="Times New Roman"/>
              </a:rPr>
              <a:t>project.</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a:ea typeface="Times New Roman"/>
                <a:cs typeface="Times New Roman"/>
              </a:rPr>
              <a:t>Enable the </a:t>
            </a:r>
            <a:r>
              <a:rPr lang="en-US" sz="1000" b="1" dirty="0">
                <a:latin typeface="Arial"/>
                <a:ea typeface="Times New Roman"/>
                <a:cs typeface="Times New Roman"/>
              </a:rPr>
              <a:t>Allow </a:t>
            </a:r>
            <a:r>
              <a:rPr lang="en-US" sz="1000" b="1" dirty="0" err="1">
                <a:latin typeface="Arial"/>
                <a:ea typeface="Times New Roman"/>
                <a:cs typeface="Times New Roman"/>
              </a:rPr>
              <a:t>NuGet</a:t>
            </a:r>
            <a:r>
              <a:rPr lang="en-US" sz="1000" b="1" dirty="0">
                <a:latin typeface="Arial"/>
                <a:ea typeface="Times New Roman"/>
                <a:cs typeface="Times New Roman"/>
              </a:rPr>
              <a:t> to download missing packages during build </a:t>
            </a:r>
            <a:r>
              <a:rPr lang="en-GB" sz="1000" dirty="0">
                <a:latin typeface="Arial"/>
                <a:ea typeface="Times New Roman"/>
                <a:cs typeface="Times New Roman"/>
              </a:rPr>
              <a:t>option, by performing the following steps: </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a:solidFill>
                  <a:srgbClr val="000000"/>
                </a:solidFill>
                <a:latin typeface="Arial"/>
                <a:ea typeface="Times New Roman"/>
                <a:cs typeface="Times New Roman"/>
              </a:rPr>
              <a:t>On the </a:t>
            </a:r>
            <a:r>
              <a:rPr lang="en-US" sz="1000" b="1" dirty="0">
                <a:latin typeface="Arial"/>
                <a:ea typeface="Times New Roman"/>
                <a:cs typeface="Times New Roman"/>
              </a:rPr>
              <a:t>TOOLS</a:t>
            </a:r>
            <a:r>
              <a:rPr lang="en-US" sz="1000" dirty="0">
                <a:solidFill>
                  <a:srgbClr val="000000"/>
                </a:solidFill>
                <a:latin typeface="Arial"/>
                <a:ea typeface="Times New Roman"/>
                <a:cs typeface="Times New Roman"/>
              </a:rPr>
              <a:t> menu of the Microsoft Visual Studio window, click </a:t>
            </a:r>
            <a:r>
              <a:rPr lang="en-US" sz="1000" b="1" dirty="0">
                <a:latin typeface="Arial"/>
                <a:ea typeface="Times New Roman"/>
                <a:cs typeface="Times New Roman"/>
              </a:rPr>
              <a:t>Options</a:t>
            </a:r>
            <a:r>
              <a:rPr lang="en-US" sz="1000" dirty="0">
                <a:solidFill>
                  <a:srgbClr val="000000"/>
                </a:solidFill>
                <a:latin typeface="Arial"/>
                <a:ea typeface="Times New Roman"/>
                <a:cs typeface="Times New Roman"/>
              </a:rPr>
              <a:t>. </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a:solidFill>
                  <a:srgbClr val="000000"/>
                </a:solidFill>
                <a:latin typeface="Arial"/>
                <a:ea typeface="Times New Roman"/>
                <a:cs typeface="Times New Roman"/>
              </a:rPr>
              <a:t>In the navigation pane of the </a:t>
            </a:r>
            <a:r>
              <a:rPr lang="en-US" sz="1000" b="1" dirty="0">
                <a:latin typeface="Arial"/>
                <a:ea typeface="Times New Roman"/>
                <a:cs typeface="Times New Roman"/>
              </a:rPr>
              <a:t>Options</a:t>
            </a:r>
            <a:r>
              <a:rPr lang="en-US" sz="1000" dirty="0">
                <a:solidFill>
                  <a:srgbClr val="000000"/>
                </a:solidFill>
                <a:latin typeface="Arial"/>
                <a:ea typeface="Times New Roman"/>
                <a:cs typeface="Times New Roman"/>
              </a:rPr>
              <a:t> dialog box, click </a:t>
            </a:r>
            <a:r>
              <a:rPr lang="en-US" sz="1000" b="1" dirty="0">
                <a:latin typeface="Arial"/>
                <a:ea typeface="Times New Roman"/>
                <a:cs typeface="Times New Roman"/>
              </a:rPr>
              <a:t>Package Manager</a:t>
            </a:r>
            <a:r>
              <a:rPr lang="en-US" sz="1000" dirty="0">
                <a:solidFill>
                  <a:srgbClr val="000000"/>
                </a:solidFill>
                <a:latin typeface="Arial"/>
                <a:ea typeface="Times New Roman"/>
                <a:cs typeface="Times New Roman"/>
              </a:rPr>
              <a:t>. </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a:solidFill>
                  <a:srgbClr val="000000"/>
                </a:solidFill>
                <a:latin typeface="Arial"/>
                <a:ea typeface="Times New Roman"/>
                <a:cs typeface="Times New Roman"/>
              </a:rPr>
              <a:t>Under the Package Restore section, select the </a:t>
            </a:r>
            <a:r>
              <a:rPr lang="en-US" sz="1000" b="1" dirty="0">
                <a:latin typeface="Arial"/>
                <a:ea typeface="Times New Roman"/>
                <a:cs typeface="Times New Roman"/>
              </a:rPr>
              <a:t>Allow </a:t>
            </a:r>
            <a:r>
              <a:rPr lang="en-US" sz="1000" b="1" dirty="0" err="1">
                <a:latin typeface="Arial"/>
                <a:ea typeface="Times New Roman"/>
                <a:cs typeface="Times New Roman"/>
              </a:rPr>
              <a:t>NuGet</a:t>
            </a:r>
            <a:r>
              <a:rPr lang="en-US" sz="1000" b="1" dirty="0">
                <a:latin typeface="Arial"/>
                <a:ea typeface="Times New Roman"/>
                <a:cs typeface="Times New Roman"/>
              </a:rPr>
              <a:t> to download missing packages during build </a:t>
            </a:r>
            <a:r>
              <a:rPr lang="en-US" sz="1000" dirty="0">
                <a:latin typeface="Arial"/>
                <a:ea typeface="Times New Roman"/>
                <a:cs typeface="Times New Roman"/>
              </a:rPr>
              <a:t>checkbox, and then click </a:t>
            </a:r>
            <a:r>
              <a:rPr lang="en-US" sz="1000" b="1" dirty="0">
                <a:latin typeface="Arial"/>
                <a:ea typeface="Times New Roman"/>
                <a:cs typeface="Times New Roman"/>
              </a:rPr>
              <a:t>OK</a:t>
            </a:r>
            <a:r>
              <a:rPr lang="en-US" sz="1000" dirty="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 </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SzPts val="950"/>
              <a:buFont typeface="+mj-lt"/>
              <a:buAutoNum type="arabicPeriod"/>
            </a:pPr>
            <a:r>
              <a:rPr lang="en-US" sz="1000" dirty="0">
                <a:latin typeface="Arial"/>
                <a:ea typeface="Times New Roman"/>
                <a:cs typeface="Times New Roman"/>
              </a:rPr>
              <a:t>In the Solution Explorer pane of the </a:t>
            </a:r>
            <a:r>
              <a:rPr lang="en-US" sz="1000" b="1" dirty="0" err="1">
                <a:latin typeface="Arial"/>
                <a:ea typeface="Times New Roman"/>
                <a:cs typeface="Times New Roman"/>
              </a:rPr>
              <a:t>OperasWebSite</a:t>
            </a:r>
            <a:r>
              <a:rPr lang="en-US" sz="1000" b="1" dirty="0">
                <a:latin typeface="Arial"/>
                <a:ea typeface="Times New Roman"/>
                <a:cs typeface="Times New Roman"/>
              </a:rPr>
              <a:t> - Microsoft Visual Studio</a:t>
            </a:r>
            <a:r>
              <a:rPr lang="en-US" sz="1000" dirty="0">
                <a:latin typeface="Arial"/>
                <a:ea typeface="Times New Roman"/>
                <a:cs typeface="Times New Roman"/>
              </a:rPr>
              <a:t> window, expand</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Tree>
    <p:extLst>
      <p:ext uri="{BB962C8B-B14F-4D97-AF65-F5344CB8AC3E}">
        <p14:creationId xmlns:p14="http://schemas.microsoft.com/office/powerpoint/2010/main" val="3487489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indent="-342900">
              <a:lnSpc>
                <a:spcPct val="115000"/>
              </a:lnSpc>
              <a:spcAft>
                <a:spcPts val="995"/>
              </a:spcAft>
              <a:buSzPts val="950"/>
            </a:pPr>
            <a:r>
              <a:rPr lang="en-US" sz="1000" b="1" dirty="0">
                <a:solidFill>
                  <a:prstClr val="black"/>
                </a:solidFill>
                <a:latin typeface="Arial"/>
                <a:ea typeface="Times New Roman"/>
                <a:cs typeface="Times New Roman"/>
              </a:rPr>
              <a:t>	Controllers</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a:solidFill>
                  <a:srgbClr val="000000"/>
                </a:solidFill>
                <a:latin typeface="Arial"/>
                <a:ea typeface="Times New Roman"/>
                <a:cs typeface="Segoe UI"/>
              </a:rPr>
              <a:t>2. On the </a:t>
            </a:r>
            <a:r>
              <a:rPr lang="en-US" sz="1000" b="1" dirty="0">
                <a:solidFill>
                  <a:prstClr val="black"/>
                </a:solidFill>
                <a:latin typeface="Arial"/>
                <a:ea typeface="Times New Roman"/>
                <a:cs typeface="Times New Roman"/>
              </a:rPr>
              <a:t>BUILD</a:t>
            </a:r>
            <a:r>
              <a:rPr lang="en-US" sz="1000" dirty="0">
                <a:solidFill>
                  <a:srgbClr val="000000"/>
                </a:solidFill>
                <a:latin typeface="Arial"/>
                <a:ea typeface="Times New Roman"/>
                <a:cs typeface="Segoe UI"/>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3. In the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 right-click the code, and then click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a:t>
            </a:r>
          </a:p>
          <a:p>
            <a:pPr marL="228600" lvl="0" indent="-228600">
              <a:lnSpc>
                <a:spcPct val="115000"/>
              </a:lnSpc>
              <a:spcBef>
                <a:spcPts val="600"/>
              </a:spcBef>
              <a:spcAft>
                <a:spcPts val="995"/>
              </a:spcAft>
              <a:buNone/>
            </a:pPr>
            <a:r>
              <a:rPr lang="en-US" sz="1000" dirty="0">
                <a:solidFill>
                  <a:prstClr val="black"/>
                </a:solidFill>
                <a:latin typeface="Arial"/>
                <a:ea typeface="Times New Roman"/>
                <a:cs typeface="Times New Roman"/>
              </a:rPr>
              <a:t>	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Create ()</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Segoe UI"/>
              </a:rPr>
              <a:t>4. In the </a:t>
            </a:r>
            <a:r>
              <a:rPr lang="en-US" sz="1000" b="1" dirty="0">
                <a:solidFill>
                  <a:prstClr val="black"/>
                </a:solidFill>
                <a:latin typeface="Arial"/>
                <a:ea typeface="Times New Roman"/>
                <a:cs typeface="Times New Roman"/>
              </a:rPr>
              <a:t>View Name</a:t>
            </a:r>
            <a:r>
              <a:rPr lang="en-US" sz="1000" dirty="0">
                <a:solidFill>
                  <a:prstClr val="black"/>
                </a:solidFill>
                <a:latin typeface="Arial"/>
                <a:ea typeface="Times New Roman"/>
                <a:cs typeface="Segoe UI"/>
              </a:rPr>
              <a:t> box of 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name displayed is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Segoe UI"/>
              </a:rPr>
              <a:t>5. In 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a:t>
            </a:r>
            <a:r>
              <a:rPr lang="en-US" sz="1000" b="1" dirty="0">
                <a:solidFill>
                  <a:prstClr val="black"/>
                </a:solidFill>
                <a:latin typeface="Arial"/>
                <a:ea typeface="Times New Roman"/>
                <a:cs typeface="Times New Roman"/>
              </a:rPr>
              <a:t>Create a strongly-typed view</a:t>
            </a:r>
            <a:r>
              <a:rPr lang="en-US" sz="1000" dirty="0">
                <a:solidFill>
                  <a:prstClr val="black"/>
                </a:solidFill>
                <a:latin typeface="Arial"/>
                <a:ea typeface="Times New Roman"/>
                <a:cs typeface="Segoe UI"/>
              </a:rPr>
              <a:t> check box is selected.</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Segoe UI"/>
              </a:rPr>
              <a:t>6. In 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Segoe UI"/>
              </a:rPr>
              <a:t> box, ensure that the value is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If not, in 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Segoe UI"/>
              </a:rPr>
              <a:t> box, click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Segoe UI"/>
              </a:rPr>
              <a:t>7. In the </a:t>
            </a:r>
            <a:r>
              <a:rPr lang="en-US" sz="1000" b="1" dirty="0">
                <a:solidFill>
                  <a:prstClr val="black"/>
                </a:solidFill>
                <a:latin typeface="Arial"/>
                <a:ea typeface="Times New Roman"/>
                <a:cs typeface="Times New Roman"/>
              </a:rPr>
              <a:t>Scaffold template </a:t>
            </a:r>
            <a:r>
              <a:rPr lang="en-US" sz="1000" dirty="0">
                <a:solidFill>
                  <a:prstClr val="black"/>
                </a:solidFill>
                <a:latin typeface="Arial"/>
                <a:ea typeface="Times New Roman"/>
                <a:cs typeface="Segoe UI"/>
              </a:rPr>
              <a:t>box, ensure that the value is </a:t>
            </a:r>
            <a:r>
              <a:rPr lang="en-US" sz="1000" b="1" dirty="0">
                <a:solidFill>
                  <a:prstClr val="black"/>
                </a:solidFill>
                <a:latin typeface="Arial"/>
                <a:ea typeface="Times New Roman"/>
                <a:cs typeface="Times New Roman"/>
              </a:rPr>
              <a:t>Empty</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Segoe UI"/>
              </a:rPr>
              <a:t>8. In 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a:t>
            </a:r>
            <a:r>
              <a:rPr lang="en-US" sz="1000" b="1" dirty="0">
                <a:solidFill>
                  <a:prstClr val="black"/>
                </a:solidFill>
                <a:latin typeface="Arial"/>
                <a:ea typeface="Times New Roman"/>
                <a:cs typeface="Times New Roman"/>
              </a:rPr>
              <a:t>Use a layout or master page</a:t>
            </a:r>
            <a:r>
              <a:rPr lang="en-US" sz="1000" dirty="0">
                <a:solidFill>
                  <a:prstClr val="black"/>
                </a:solidFill>
                <a:latin typeface="Arial"/>
                <a:ea typeface="Times New Roman"/>
                <a:cs typeface="Segoe UI"/>
              </a:rPr>
              <a:t> check box is not selected,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9. In the </a:t>
            </a:r>
            <a:r>
              <a:rPr lang="en-US" sz="1000" b="1" dirty="0">
                <a:solidFill>
                  <a:prstClr val="black"/>
                </a:solidFill>
                <a:latin typeface="Arial"/>
                <a:ea typeface="Times New Roman"/>
                <a:cs typeface="Times New Roman"/>
              </a:rPr>
              <a:t>DIV </a:t>
            </a:r>
            <a:r>
              <a:rPr lang="en-US" sz="1000" dirty="0">
                <a:solidFill>
                  <a:prstClr val="black"/>
                </a:solidFill>
                <a:latin typeface="Arial"/>
                <a:ea typeface="Times New Roman"/>
                <a:cs typeface="Times New Roman"/>
              </a:rPr>
              <a:t>element of the </a:t>
            </a:r>
            <a:r>
              <a:rPr lang="en-US" sz="1000" b="1" dirty="0" err="1">
                <a:solidFill>
                  <a:prstClr val="black"/>
                </a:solidFill>
                <a:latin typeface="Arial"/>
                <a:ea typeface="Times New Roman"/>
                <a:cs typeface="Times New Roman"/>
              </a:rPr>
              <a:t>Create.cshtml</a:t>
            </a:r>
            <a:r>
              <a:rPr lang="en-US" sz="1000" dirty="0">
                <a:solidFill>
                  <a:prstClr val="black"/>
                </a:solidFill>
                <a:latin typeface="Arial"/>
                <a:ea typeface="Times New Roman"/>
                <a:cs typeface="Times New Roman"/>
              </a:rPr>
              <a:t> code window, type the following code.</a:t>
            </a:r>
          </a:p>
          <a:p>
            <a:pPr marL="228600" lvl="0" indent="-228600">
              <a:lnSpc>
                <a:spcPct val="115000"/>
              </a:lnSpc>
              <a:spcBef>
                <a:spcPts val="600"/>
              </a:spcBef>
              <a:spcAft>
                <a:spcPts val="995"/>
              </a:spcAft>
              <a:buNone/>
            </a:pPr>
            <a:r>
              <a:rPr lang="en-US" sz="1000" dirty="0">
                <a:solidFill>
                  <a:prstClr val="black"/>
                </a:solidFill>
                <a:latin typeface="Arial"/>
                <a:ea typeface="Times New Roman"/>
                <a:cs typeface="Times New Roman"/>
              </a:rPr>
              <a:t>	</a:t>
            </a:r>
            <a:r>
              <a:rPr lang="en-US" sz="1000" baseline="0"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&lt;h2&gt;Add an Opera&lt;/h2&gt;</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10.</a:t>
            </a:r>
            <a:r>
              <a:rPr lang="en-US" sz="1000" baseline="0"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Place the mouse cursor at the end of the </a:t>
            </a:r>
            <a:r>
              <a:rPr lang="en-US" sz="1000" b="1" dirty="0">
                <a:solidFill>
                  <a:prstClr val="black"/>
                </a:solidFill>
                <a:latin typeface="Arial"/>
                <a:ea typeface="Times New Roman"/>
                <a:cs typeface="Times New Roman"/>
              </a:rPr>
              <a:t>&lt;/h2&gt; </a:t>
            </a:r>
            <a:r>
              <a:rPr lang="en-US" sz="1000" dirty="0">
                <a:solidFill>
                  <a:prstClr val="black"/>
                </a:solidFill>
                <a:latin typeface="Arial"/>
                <a:ea typeface="Times New Roman"/>
                <a:cs typeface="Times New Roman"/>
              </a:rPr>
              <a:t>tag, press Enter twice, and then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Html.BeginForm</a:t>
            </a: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"Create", "Opera",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FormMethod.Post</a:t>
            </a:r>
            <a:r>
              <a:rPr lang="en-US" sz="1000" dirty="0">
                <a:solidFill>
                  <a:prstClr val="black"/>
                </a:solidFill>
                <a:latin typeface="Arial"/>
                <a:ea typeface="Times New Roman"/>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717569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rmAutofit fontScale="92500" lnSpcReduction="10000"/>
          </a:bodyPr>
          <a:lstStyle/>
          <a:p>
            <a:pPr lvl="0">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11. In the </a:t>
            </a:r>
            <a:r>
              <a:rPr lang="en-US" sz="1000" b="1" dirty="0">
                <a:solidFill>
                  <a:prstClr val="black"/>
                </a:solidFill>
                <a:latin typeface="Arial"/>
                <a:ea typeface="Times New Roman"/>
                <a:cs typeface="Times New Roman"/>
              </a:rPr>
              <a:t>using</a:t>
            </a:r>
            <a:r>
              <a:rPr lang="en-US" sz="1000" dirty="0">
                <a:solidFill>
                  <a:prstClr val="black"/>
                </a:solidFill>
                <a:latin typeface="Arial"/>
                <a:ea typeface="Times New Roman"/>
                <a:cs typeface="Times New Roman"/>
              </a:rPr>
              <a:t> code block,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12. Place 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 property,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711595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13. Place 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 property, press Enter twice, and then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14. Place 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 property,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&lt;input type="submit" </a:t>
            </a:r>
          </a:p>
          <a:p>
            <a:pPr lvl="1">
              <a:lnSpc>
                <a:spcPct val="115000"/>
              </a:lnSpc>
              <a:spcBef>
                <a:spcPts val="600"/>
              </a:spcBef>
              <a:spcAft>
                <a:spcPts val="995"/>
              </a:spcAft>
            </a:pPr>
            <a:r>
              <a:rPr lang="en-US" sz="1000" dirty="0">
                <a:solidFill>
                  <a:prstClr val="black"/>
                </a:solidFill>
                <a:latin typeface="Arial"/>
                <a:ea typeface="Times New Roman"/>
                <a:cs typeface="Times New Roman"/>
              </a:rPr>
              <a:t>   value="Create" /&gt;</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15. Place the mouse cursor at the end of the </a:t>
            </a:r>
            <a:r>
              <a:rPr lang="en-US" sz="1000" b="1" dirty="0">
                <a:solidFill>
                  <a:prstClr val="black"/>
                </a:solidFill>
                <a:latin typeface="Arial"/>
                <a:ea typeface="Times New Roman"/>
                <a:cs typeface="Times New Roman"/>
              </a:rPr>
              <a:t>&lt;input&gt;</a:t>
            </a:r>
            <a:r>
              <a:rPr lang="en-US" sz="1000" dirty="0">
                <a:solidFill>
                  <a:prstClr val="black"/>
                </a:solidFill>
                <a:latin typeface="Arial"/>
                <a:ea typeface="Times New Roman"/>
                <a:cs typeface="Times New Roman"/>
              </a:rPr>
              <a:t> tag, press Enter, and then type the following code.</a:t>
            </a:r>
          </a:p>
          <a:p>
            <a:pPr lvl="0">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("Back to List", "Index")</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16. 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Operas I Have Seen page is displayed.</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997768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3675734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17.</a:t>
            </a:r>
            <a:r>
              <a:rPr lang="en-US" sz="1000" baseline="0"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On the Operas I Have Seen page, click </a:t>
            </a:r>
            <a:r>
              <a:rPr lang="en-US" sz="1000" b="1" dirty="0">
                <a:solidFill>
                  <a:prstClr val="black"/>
                </a:solidFill>
                <a:latin typeface="Arial"/>
                <a:ea typeface="Times New Roman"/>
                <a:cs typeface="Times New Roman"/>
              </a:rPr>
              <a:t>operas I’ve seen</a:t>
            </a:r>
            <a:r>
              <a:rPr lang="en-US" sz="1000" dirty="0">
                <a:solidFill>
                  <a:prstClr val="black"/>
                </a:solidFill>
                <a:latin typeface="Arial"/>
                <a:ea typeface="Times New Roman"/>
                <a:cs typeface="Times New Roman"/>
              </a:rPr>
              <a:t>.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Index page, the list of Operas is displayed.</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18. On the Index page, click </a:t>
            </a:r>
            <a:r>
              <a:rPr lang="en-US" sz="1000" b="1" dirty="0">
                <a:solidFill>
                  <a:prstClr val="black"/>
                </a:solidFill>
                <a:latin typeface="Arial"/>
                <a:ea typeface="Times New Roman"/>
                <a:cs typeface="Times New Roman"/>
              </a:rPr>
              <a:t>Create New</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Add an Opera page is displayed.</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19. In 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box of the Add an Opera page, type </a:t>
            </a:r>
            <a:r>
              <a:rPr lang="en-US" sz="1000" b="1" dirty="0">
                <a:solidFill>
                  <a:prstClr val="black"/>
                </a:solidFill>
                <a:latin typeface="Arial"/>
                <a:ea typeface="Times New Roman"/>
                <a:cs typeface="Times New Roman"/>
              </a:rPr>
              <a:t>1597</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Messages corresponding to the </a:t>
            </a:r>
            <a:r>
              <a:rPr lang="en-US" sz="1000" b="1" dirty="0">
                <a:solidFill>
                  <a:prstClr val="black"/>
                </a:solidFill>
                <a:latin typeface="Arial"/>
                <a:ea typeface="Calibri"/>
                <a:cs typeface="Times New Roman"/>
              </a:rPr>
              <a:t>Title</a:t>
            </a:r>
            <a:r>
              <a:rPr lang="en-US" sz="1000" dirty="0">
                <a:solidFill>
                  <a:prstClr val="black"/>
                </a:solidFill>
                <a:latin typeface="Arial"/>
                <a:ea typeface="Calibri"/>
                <a:cs typeface="Times New Roman"/>
              </a:rPr>
              <a:t>, </a:t>
            </a:r>
            <a:r>
              <a:rPr lang="en-US" sz="1000" b="1" dirty="0">
                <a:solidFill>
                  <a:prstClr val="black"/>
                </a:solidFill>
                <a:latin typeface="Arial"/>
                <a:ea typeface="Calibri"/>
                <a:cs typeface="Times New Roman"/>
              </a:rPr>
              <a:t>Year</a:t>
            </a:r>
            <a:r>
              <a:rPr lang="en-US" sz="1000" dirty="0">
                <a:solidFill>
                  <a:prstClr val="black"/>
                </a:solidFill>
                <a:latin typeface="Arial"/>
                <a:ea typeface="Calibri"/>
                <a:cs typeface="Times New Roman"/>
              </a:rPr>
              <a:t>, and </a:t>
            </a:r>
            <a:r>
              <a:rPr lang="en-US" sz="1000" b="1" dirty="0">
                <a:solidFill>
                  <a:prstClr val="black"/>
                </a:solidFill>
                <a:latin typeface="Arial"/>
                <a:ea typeface="Calibri"/>
                <a:cs typeface="Times New Roman"/>
              </a:rPr>
              <a:t>Composer</a:t>
            </a:r>
            <a:r>
              <a:rPr lang="en-US" sz="1000" dirty="0">
                <a:solidFill>
                  <a:prstClr val="black"/>
                </a:solidFill>
                <a:latin typeface="Arial"/>
                <a:ea typeface="Calibri"/>
                <a:cs typeface="Times New Roman"/>
              </a:rPr>
              <a:t> boxes are displayed. The web application mandates you to enter values in all the boxes. Alerts are also displayed for any inappropriate entries, with relevant messages.</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20. In the </a:t>
            </a:r>
            <a:r>
              <a:rPr lang="en-US" sz="1000" b="1" dirty="0">
                <a:solidFill>
                  <a:prstClr val="black"/>
                </a:solidFill>
                <a:latin typeface="Arial"/>
                <a:ea typeface="Times New Roman"/>
                <a:cs typeface="Times New Roman"/>
              </a:rPr>
              <a:t>Title </a:t>
            </a:r>
            <a:r>
              <a:rPr lang="en-US" sz="1000" dirty="0">
                <a:solidFill>
                  <a:prstClr val="black"/>
                </a:solidFill>
                <a:latin typeface="Arial"/>
                <a:ea typeface="Times New Roman"/>
                <a:cs typeface="Times New Roman"/>
              </a:rPr>
              <a:t>box of the Add an Opera page, type </a:t>
            </a:r>
            <a:r>
              <a:rPr lang="en-US" sz="1000" b="1" dirty="0" err="1">
                <a:solidFill>
                  <a:prstClr val="black"/>
                </a:solidFill>
                <a:latin typeface="Arial"/>
                <a:ea typeface="Times New Roman"/>
                <a:cs typeface="Times New Roman"/>
              </a:rPr>
              <a:t>Rigoletto</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21. In the </a:t>
            </a:r>
            <a:r>
              <a:rPr lang="en-US" sz="1000" b="1" dirty="0">
                <a:solidFill>
                  <a:prstClr val="black"/>
                </a:solidFill>
                <a:latin typeface="Arial"/>
                <a:ea typeface="Times New Roman"/>
                <a:cs typeface="Times New Roman"/>
              </a:rPr>
              <a:t>Year </a:t>
            </a:r>
            <a:r>
              <a:rPr lang="en-US" sz="1000" dirty="0">
                <a:solidFill>
                  <a:prstClr val="black"/>
                </a:solidFill>
                <a:latin typeface="Arial"/>
                <a:ea typeface="Times New Roman"/>
                <a:cs typeface="Times New Roman"/>
              </a:rPr>
              <a:t>box of the Add an Opera page, type </a:t>
            </a:r>
            <a:r>
              <a:rPr lang="en-US" sz="1000" b="1" dirty="0">
                <a:solidFill>
                  <a:prstClr val="black"/>
                </a:solidFill>
                <a:latin typeface="Arial"/>
                <a:ea typeface="Times New Roman"/>
                <a:cs typeface="Times New Roman"/>
              </a:rPr>
              <a:t>1851</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22. In the </a:t>
            </a:r>
            <a:r>
              <a:rPr lang="en-US" sz="1000" b="1" dirty="0">
                <a:solidFill>
                  <a:prstClr val="black"/>
                </a:solidFill>
                <a:latin typeface="Arial"/>
                <a:ea typeface="Times New Roman"/>
                <a:cs typeface="Times New Roman"/>
              </a:rPr>
              <a:t>Composer</a:t>
            </a:r>
            <a:r>
              <a:rPr lang="en-US" sz="1000" dirty="0">
                <a:solidFill>
                  <a:prstClr val="black"/>
                </a:solidFill>
                <a:latin typeface="Arial"/>
                <a:ea typeface="Times New Roman"/>
                <a:cs typeface="Times New Roman"/>
              </a:rPr>
              <a:t> box of the Add an Opera page, type </a:t>
            </a:r>
            <a:r>
              <a:rPr lang="en-US" sz="1000" b="1" dirty="0">
                <a:solidFill>
                  <a:prstClr val="black"/>
                </a:solidFill>
                <a:latin typeface="Arial"/>
                <a:ea typeface="Times New Roman"/>
                <a:cs typeface="Times New Roman"/>
              </a:rPr>
              <a:t>Verdi</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 is created with the mentioned values.</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23. In 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SzPts val="950"/>
              <a:buFont typeface="+mj-lt"/>
              <a:buNone/>
            </a:pPr>
            <a:r>
              <a:rPr lang="en-US" sz="1000" dirty="0">
                <a:solidFill>
                  <a:prstClr val="black"/>
                </a:solidFill>
                <a:latin typeface="Arial"/>
                <a:ea typeface="Times New Roman"/>
                <a:cs typeface="Times New Roman"/>
              </a:rPr>
              <a:t>24.</a:t>
            </a:r>
            <a:r>
              <a:rPr lang="en-US" sz="1000" baseline="0"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0A5F3C6E-CD53-4741-A240-58A61E8B591B}"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649029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123371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 this topic, the contents of partial views, which do not render complete webpages, are contrasted with the contents of other views, which include </a:t>
            </a:r>
            <a:r>
              <a:rPr lang="en-US" sz="1000" b="1">
                <a:latin typeface="Arial"/>
                <a:ea typeface="Calibri"/>
                <a:cs typeface="Times New Roman"/>
              </a:rPr>
              <a:t>&lt;body&gt;</a:t>
            </a:r>
            <a:r>
              <a:rPr lang="en-US" sz="1000">
                <a:latin typeface="Arial"/>
                <a:ea typeface="Calibri"/>
                <a:cs typeface="Times New Roman"/>
              </a:rPr>
              <a:t> and</a:t>
            </a:r>
            <a:r>
              <a:rPr lang="en-US" sz="1000" b="1">
                <a:latin typeface="Arial"/>
                <a:ea typeface="Calibri"/>
                <a:cs typeface="Times New Roman"/>
              </a:rPr>
              <a:t> &lt;head&gt;</a:t>
            </a:r>
            <a:r>
              <a:rPr lang="en-US" sz="1000">
                <a:latin typeface="Arial"/>
                <a:ea typeface="Calibri"/>
                <a:cs typeface="Times New Roman"/>
              </a:rPr>
              <a:t> tags for a complete webpage. If you use template views, </a:t>
            </a:r>
            <a:r>
              <a:rPr lang="en-US" sz="1000" b="1">
                <a:latin typeface="Arial"/>
                <a:ea typeface="Calibri"/>
                <a:cs typeface="Times New Roman"/>
              </a:rPr>
              <a:t>&lt;body&gt;</a:t>
            </a:r>
            <a:r>
              <a:rPr lang="en-US" sz="1000">
                <a:latin typeface="Arial"/>
                <a:ea typeface="Calibri"/>
                <a:cs typeface="Times New Roman"/>
              </a:rPr>
              <a:t> and </a:t>
            </a:r>
            <a:r>
              <a:rPr lang="en-US" sz="1000" b="1">
                <a:latin typeface="Arial"/>
                <a:ea typeface="Calibri"/>
                <a:cs typeface="Times New Roman"/>
              </a:rPr>
              <a:t>&lt;head&gt;</a:t>
            </a:r>
            <a:r>
              <a:rPr lang="en-US" sz="1000">
                <a:latin typeface="Arial"/>
                <a:ea typeface="Calibri"/>
                <a:cs typeface="Times New Roman"/>
              </a:rPr>
              <a:t> tags appear in the template, and not in the view file. In such web applications, the content of views and partial views can appear similar. However, students do not learn about template views until Module 8, “Applying Styles to ASP.NET MVC 4 Web Applications”. Do not introduce template views in this module because this might confuse students.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create a partial view that displays a list of comments. The comments partial view will be called by actions in the </a:t>
            </a:r>
            <a:r>
              <a:rPr lang="en-US" sz="1000" b="1">
                <a:latin typeface="Arial"/>
                <a:ea typeface="Calibri"/>
                <a:cs typeface="Times New Roman"/>
              </a:rPr>
              <a:t>PhotoController</a:t>
            </a:r>
            <a:r>
              <a:rPr lang="en-US" sz="1000">
                <a:latin typeface="Arial"/>
                <a:ea typeface="Calibri"/>
                <a:cs typeface="Times New Roman"/>
              </a:rPr>
              <a:t> and the </a:t>
            </a:r>
            <a:r>
              <a:rPr lang="en-US" sz="1000" b="1">
                <a:latin typeface="Arial"/>
                <a:ea typeface="Calibri"/>
                <a:cs typeface="Times New Roman"/>
              </a:rPr>
              <a:t>HomeController</a:t>
            </a:r>
            <a:r>
              <a:rPr lang="en-US" sz="1000">
                <a:latin typeface="Arial"/>
                <a:ea typeface="Calibri"/>
                <a:cs typeface="Times New Roman"/>
              </a:rPr>
              <a:t>. In which folder should you create the partial view file?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should create the partial view in the </a:t>
            </a:r>
            <a:r>
              <a:rPr lang="en-US" sz="1000" b="1">
                <a:latin typeface="Arial"/>
                <a:ea typeface="Calibri"/>
                <a:cs typeface="Times New Roman"/>
              </a:rPr>
              <a:t>/Views/Shared</a:t>
            </a:r>
            <a:r>
              <a:rPr lang="en-US" sz="1000">
                <a:latin typeface="Arial"/>
                <a:ea typeface="Calibri"/>
                <a:cs typeface="Times New Roman"/>
              </a:rPr>
              <a:t> folder so that multiple controllers can access it.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1298539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want to display user reviews of a product to each product page. You have created a </a:t>
            </a:r>
            <a:r>
              <a:rPr lang="en-US" sz="1000" b="1">
                <a:latin typeface="Arial"/>
                <a:ea typeface="Calibri"/>
                <a:cs typeface="Times New Roman"/>
              </a:rPr>
              <a:t>_ReviewsForProduct </a:t>
            </a:r>
            <a:r>
              <a:rPr lang="en-US" sz="1000">
                <a:solidFill>
                  <a:srgbClr val="000000"/>
                </a:solidFill>
                <a:latin typeface="Arial"/>
                <a:ea typeface="Calibri"/>
                <a:cs typeface="Times New Roman"/>
              </a:rPr>
              <a:t>partial view. Would you use </a:t>
            </a:r>
            <a:r>
              <a:rPr lang="en-US" sz="1000" b="1">
                <a:latin typeface="Arial"/>
                <a:ea typeface="Calibri"/>
                <a:cs typeface="Times New Roman"/>
              </a:rPr>
              <a:t>Html.Partial()</a:t>
            </a:r>
            <a:r>
              <a:rPr lang="en-US" sz="1000">
                <a:solidFill>
                  <a:srgbClr val="000000"/>
                </a:solidFill>
                <a:latin typeface="Arial"/>
                <a:ea typeface="Calibri"/>
                <a:cs typeface="Times New Roman"/>
              </a:rPr>
              <a:t> or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You would use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 so that you can pass a different model object, in this case, a collection of reviews, to the partial view.</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376969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Students may have their own ideas about each scenario. Come to a consensus with the entire class about the correct approach to use. You can refer to the following guidelines during the discussion:</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a:latin typeface="Arial"/>
                <a:ea typeface="Times New Roman"/>
                <a:cs typeface="Segoe UI"/>
              </a:rPr>
              <a:t>1. You want to display the ten latest comments in the web application. When users click the </a:t>
            </a:r>
            <a:r>
              <a:rPr lang="en-US" sz="1000" b="1" dirty="0">
                <a:latin typeface="Arial"/>
                <a:ea typeface="Times New Roman"/>
                <a:cs typeface="Times New Roman"/>
              </a:rPr>
              <a:t>Latest Comments</a:t>
            </a:r>
            <a:r>
              <a:rPr lang="en-US" sz="1000" dirty="0">
                <a:latin typeface="Arial"/>
                <a:ea typeface="Times New Roman"/>
                <a:cs typeface="Segoe UI"/>
              </a:rPr>
              <a:t> link on the home page, they will see a new webpage with the comments displayed.</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b="1" dirty="0">
                <a:latin typeface="Arial"/>
                <a:ea typeface="Calibri"/>
                <a:cs typeface="Times New Roman"/>
              </a:rPr>
              <a:t>	Answer:</a:t>
            </a:r>
            <a:r>
              <a:rPr lang="en-US" sz="1000" dirty="0">
                <a:latin typeface="Arial"/>
                <a:ea typeface="Calibri"/>
                <a:cs typeface="Segoe UI"/>
              </a:rPr>
              <a:t> This scenario does not require a partial view because the comments are displayed on a separate page and no re-use of this display is mentioned.</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a:latin typeface="Arial"/>
                <a:ea typeface="Times New Roman"/>
                <a:cs typeface="Segoe UI"/>
              </a:rPr>
              <a:t>2. You want to display the comments for an article on the </a:t>
            </a:r>
            <a:r>
              <a:rPr lang="en-US" sz="1000" b="1" dirty="0">
                <a:latin typeface="Arial"/>
                <a:ea typeface="Times New Roman"/>
                <a:cs typeface="Times New Roman"/>
              </a:rPr>
              <a:t>Article</a:t>
            </a:r>
            <a:r>
              <a:rPr lang="en-US" sz="1000" dirty="0">
                <a:latin typeface="Arial"/>
                <a:ea typeface="Times New Roman"/>
                <a:cs typeface="Segoe UI"/>
              </a:rPr>
              <a:t> view. You also want to display the comments for a product on the </a:t>
            </a:r>
            <a:r>
              <a:rPr lang="en-US" sz="1000" b="1" dirty="0">
                <a:latin typeface="Arial"/>
                <a:ea typeface="Times New Roman"/>
                <a:cs typeface="Times New Roman"/>
              </a:rPr>
              <a:t>Product</a:t>
            </a:r>
            <a:r>
              <a:rPr lang="en-US" sz="1000" dirty="0">
                <a:latin typeface="Arial"/>
                <a:ea typeface="Times New Roman"/>
                <a:cs typeface="Segoe UI"/>
              </a:rPr>
              <a:t> view. There are separate </a:t>
            </a:r>
            <a:r>
              <a:rPr lang="en-US" sz="1000" b="1" dirty="0" err="1">
                <a:latin typeface="Arial"/>
                <a:ea typeface="Times New Roman"/>
                <a:cs typeface="Times New Roman"/>
              </a:rPr>
              <a:t>ArticleComment</a:t>
            </a:r>
            <a:r>
              <a:rPr lang="en-US" sz="1000" dirty="0">
                <a:latin typeface="Arial"/>
                <a:ea typeface="Times New Roman"/>
                <a:cs typeface="Segoe UI"/>
              </a:rPr>
              <a:t> and </a:t>
            </a:r>
            <a:r>
              <a:rPr lang="en-US" sz="1000" b="1" dirty="0" err="1">
                <a:latin typeface="Arial"/>
                <a:ea typeface="Times New Roman"/>
                <a:cs typeface="Times New Roman"/>
              </a:rPr>
              <a:t>ProductComment</a:t>
            </a:r>
            <a:r>
              <a:rPr lang="en-US" sz="1000" dirty="0">
                <a:latin typeface="Arial"/>
                <a:ea typeface="Times New Roman"/>
                <a:cs typeface="Segoe UI"/>
              </a:rPr>
              <a:t> classes in your model, but they have similar properties. </a:t>
            </a:r>
          </a:p>
          <a:p>
            <a:pPr marL="342900" marR="0" lvl="0" indent="-342900">
              <a:lnSpc>
                <a:spcPct val="115000"/>
              </a:lnSpc>
              <a:spcBef>
                <a:spcPts val="0"/>
              </a:spcBef>
              <a:spcAft>
                <a:spcPts val="995"/>
              </a:spcAft>
              <a:buFont typeface="+mj-lt"/>
              <a:buNone/>
            </a:pPr>
            <a:r>
              <a:rPr lang="en-US" sz="1000" b="1" dirty="0">
                <a:latin typeface="Arial"/>
                <a:ea typeface="Calibri"/>
                <a:cs typeface="Segoe UI"/>
              </a:rPr>
              <a:t>	</a:t>
            </a:r>
            <a:r>
              <a:rPr lang="en-US" sz="1000" b="1" dirty="0">
                <a:latin typeface="Arial"/>
                <a:ea typeface="Calibri"/>
                <a:cs typeface="Times New Roman"/>
              </a:rPr>
              <a:t>Answer: </a:t>
            </a:r>
            <a:r>
              <a:rPr lang="en-US" sz="1000" dirty="0">
                <a:latin typeface="Arial"/>
                <a:ea typeface="Calibri"/>
                <a:cs typeface="Segoe UI"/>
              </a:rPr>
              <a:t>Create a dynamic partial view that works with both the </a:t>
            </a:r>
            <a:r>
              <a:rPr lang="en-US" sz="1000" b="1" dirty="0" err="1">
                <a:latin typeface="Arial"/>
                <a:ea typeface="Calibri"/>
                <a:cs typeface="Times New Roman"/>
              </a:rPr>
              <a:t>ArticleComment</a:t>
            </a:r>
            <a:r>
              <a:rPr lang="en-US" sz="1000" dirty="0">
                <a:latin typeface="Arial"/>
                <a:ea typeface="Calibri"/>
                <a:cs typeface="Segoe UI"/>
              </a:rPr>
              <a:t> and </a:t>
            </a:r>
            <a:r>
              <a:rPr lang="en-US" sz="1000" b="1" dirty="0" err="1">
                <a:latin typeface="Arial"/>
                <a:ea typeface="Calibri"/>
                <a:cs typeface="Times New Roman"/>
              </a:rPr>
              <a:t>ProductComment</a:t>
            </a:r>
            <a:r>
              <a:rPr lang="en-US" sz="1000" dirty="0">
                <a:latin typeface="Arial"/>
                <a:ea typeface="Calibri"/>
                <a:cs typeface="Segoe UI"/>
              </a:rPr>
              <a:t> model classes.</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a:latin typeface="Arial"/>
                <a:ea typeface="Times New Roman"/>
                <a:cs typeface="Segoe UI"/>
              </a:rPr>
              <a:t>3. You have a photo sharing web application and you want to display a gallery of thumbnails on both the </a:t>
            </a:r>
            <a:r>
              <a:rPr lang="en-US" sz="1000" b="1" dirty="0" err="1">
                <a:latin typeface="Arial"/>
                <a:ea typeface="Times New Roman"/>
                <a:cs typeface="Times New Roman"/>
              </a:rPr>
              <a:t>AllPhotos</a:t>
            </a:r>
            <a:r>
              <a:rPr lang="en-US" sz="1000" dirty="0">
                <a:latin typeface="Arial"/>
                <a:ea typeface="Times New Roman"/>
                <a:cs typeface="Segoe UI"/>
              </a:rPr>
              <a:t> view and the home page </a:t>
            </a:r>
            <a:r>
              <a:rPr lang="en-US" sz="1000" b="1" dirty="0">
                <a:latin typeface="Arial"/>
                <a:ea typeface="Times New Roman"/>
                <a:cs typeface="Times New Roman"/>
              </a:rPr>
              <a:t>Index</a:t>
            </a:r>
            <a:r>
              <a:rPr lang="en-US" sz="1000" dirty="0">
                <a:latin typeface="Arial"/>
                <a:ea typeface="Times New Roman"/>
                <a:cs typeface="Segoe UI"/>
              </a:rPr>
              <a:t> view. The </a:t>
            </a:r>
            <a:r>
              <a:rPr lang="en-US" sz="1000" b="1" dirty="0" err="1">
                <a:latin typeface="Arial"/>
                <a:ea typeface="Times New Roman"/>
                <a:cs typeface="Times New Roman"/>
              </a:rPr>
              <a:t>AllPhotos</a:t>
            </a:r>
            <a:r>
              <a:rPr lang="en-US" sz="1000" dirty="0">
                <a:latin typeface="Arial"/>
                <a:ea typeface="Times New Roman"/>
                <a:cs typeface="Segoe UI"/>
              </a:rPr>
              <a:t> view should show every </a:t>
            </a:r>
            <a:r>
              <a:rPr lang="en-US" sz="1000" b="1" dirty="0">
                <a:latin typeface="Arial"/>
                <a:ea typeface="Times New Roman"/>
                <a:cs typeface="Times New Roman"/>
              </a:rPr>
              <a:t>Photo</a:t>
            </a:r>
            <a:r>
              <a:rPr lang="en-US" sz="1000" dirty="0">
                <a:latin typeface="Arial"/>
                <a:ea typeface="Times New Roman"/>
                <a:cs typeface="Segoe UI"/>
              </a:rPr>
              <a:t> object, but the home page </a:t>
            </a:r>
            <a:r>
              <a:rPr lang="en-US" sz="1000" b="1" dirty="0">
                <a:latin typeface="Arial"/>
                <a:ea typeface="Times New Roman"/>
                <a:cs typeface="Times New Roman"/>
              </a:rPr>
              <a:t>Index</a:t>
            </a:r>
            <a:r>
              <a:rPr lang="en-US" sz="1000" dirty="0">
                <a:latin typeface="Arial"/>
                <a:ea typeface="Times New Roman"/>
                <a:cs typeface="Segoe UI"/>
              </a:rPr>
              <a:t> view should display only the three recent photos uploaded.</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b="1" dirty="0">
                <a:latin typeface="Arial"/>
                <a:ea typeface="Calibri"/>
                <a:cs typeface="Times New Roman"/>
              </a:rPr>
              <a:t>	Answer: </a:t>
            </a:r>
            <a:r>
              <a:rPr lang="en-US" sz="1000" dirty="0">
                <a:latin typeface="Arial"/>
                <a:ea typeface="Calibri"/>
                <a:cs typeface="Segoe UI"/>
              </a:rPr>
              <a:t>Create a strongly-type partial view because the partial view will always work with </a:t>
            </a:r>
            <a:r>
              <a:rPr lang="en-US" sz="1000" b="1" dirty="0">
                <a:latin typeface="Arial"/>
                <a:ea typeface="Calibri"/>
                <a:cs typeface="Times New Roman"/>
              </a:rPr>
              <a:t>Photo</a:t>
            </a:r>
            <a:r>
              <a:rPr lang="en-US" sz="1000" dirty="0">
                <a:latin typeface="Arial"/>
                <a:ea typeface="Calibri"/>
                <a:cs typeface="Segoe UI"/>
              </a:rPr>
              <a:t> objects. Use </a:t>
            </a:r>
            <a:r>
              <a:rPr lang="en-US" sz="1000" b="1" dirty="0" err="1">
                <a:latin typeface="Arial"/>
                <a:ea typeface="Calibri"/>
                <a:cs typeface="Times New Roman"/>
              </a:rPr>
              <a:t>Html.Action</a:t>
            </a:r>
            <a:r>
              <a:rPr lang="en-US" sz="1000" b="1" dirty="0">
                <a:latin typeface="Arial"/>
                <a:ea typeface="Calibri"/>
                <a:cs typeface="Times New Roman"/>
              </a:rPr>
              <a:t>()</a:t>
            </a:r>
            <a:r>
              <a:rPr lang="en-US" sz="1000" dirty="0">
                <a:latin typeface="Arial"/>
                <a:ea typeface="Calibri"/>
                <a:cs typeface="Segoe UI"/>
              </a:rPr>
              <a:t> to call an action that returns the partial view. In this method, you can ensure that different collections of </a:t>
            </a:r>
            <a:r>
              <a:rPr lang="en-US" sz="1000" b="1" dirty="0">
                <a:latin typeface="Arial"/>
                <a:ea typeface="Calibri"/>
                <a:cs typeface="Times New Roman"/>
              </a:rPr>
              <a:t>Photo</a:t>
            </a:r>
            <a:r>
              <a:rPr lang="en-US" sz="1000" dirty="0">
                <a:latin typeface="Arial"/>
                <a:ea typeface="Calibri"/>
                <a:cs typeface="Segoe UI"/>
              </a:rPr>
              <a:t> objects are displayed in the </a:t>
            </a:r>
            <a:r>
              <a:rPr lang="en-US" sz="1000" b="1" dirty="0" err="1">
                <a:latin typeface="Arial"/>
                <a:ea typeface="Calibri"/>
                <a:cs typeface="Times New Roman"/>
              </a:rPr>
              <a:t>AllPhotos</a:t>
            </a:r>
            <a:r>
              <a:rPr lang="en-US" sz="1000" dirty="0">
                <a:latin typeface="Arial"/>
                <a:ea typeface="Calibri"/>
                <a:cs typeface="Segoe UI"/>
              </a:rPr>
              <a:t> view and the home page </a:t>
            </a:r>
            <a:r>
              <a:rPr lang="en-US" sz="1000" b="1" dirty="0">
                <a:latin typeface="Arial"/>
                <a:ea typeface="Calibri"/>
                <a:cs typeface="Times New Roman"/>
              </a:rPr>
              <a:t>Index </a:t>
            </a:r>
            <a:r>
              <a:rPr lang="en-US" sz="1000" dirty="0">
                <a:latin typeface="Arial"/>
                <a:ea typeface="Calibri"/>
                <a:cs typeface="Segoe UI"/>
              </a:rPr>
              <a:t>view. The students will use a similar scenario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3315146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students created temporary views in Lab 4 to test the Photo controller. Remind the students that these views were created for testing purposes only. They have been removed from the starter version of the application for this lab.</a:t>
            </a:r>
          </a:p>
          <a:p>
            <a:pPr>
              <a:lnSpc>
                <a:spcPct val="115000"/>
              </a:lnSpc>
              <a:spcAft>
                <a:spcPts val="1000"/>
              </a:spcAft>
            </a:pPr>
            <a:r>
              <a:rPr lang="en-US" sz="1000" dirty="0">
                <a:latin typeface="Arial"/>
                <a:ea typeface="Calibri"/>
                <a:cs typeface="Times New Roman"/>
              </a:rPr>
              <a:t>At the end of this lab, students will have a working Photo Sharing application to which they can add photos. The website may look unattractive with a black and white view, because the styles and layouts are yet to be applied. Reassure the students that they will add styles and layouts in Module 7 to create a website that looks professional.</a:t>
            </a:r>
          </a:p>
          <a:p>
            <a:pPr>
              <a:lnSpc>
                <a:spcPct val="115000"/>
              </a:lnSpc>
              <a:spcAft>
                <a:spcPts val="1000"/>
              </a:spcAft>
            </a:pPr>
            <a:r>
              <a:rPr lang="en-US" sz="1000" dirty="0">
                <a:latin typeface="Arial"/>
                <a:ea typeface="Calibri"/>
                <a:cs typeface="Times New Roman"/>
              </a:rPr>
              <a:t>Exercise 1: </a:t>
            </a:r>
            <a:r>
              <a:rPr lang="en-GB" sz="1000" dirty="0">
                <a:solidFill>
                  <a:srgbClr val="000000"/>
                </a:solidFill>
                <a:latin typeface="Arial"/>
                <a:ea typeface="Calibri"/>
                <a:cs typeface="Times New Roman"/>
              </a:rPr>
              <a:t>Adding a View for Photo Display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Create a new view in the Photo Sharing web application to display single photos in large size. </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Display the properties of a photo such as title, description, and created date.</a:t>
            </a:r>
          </a:p>
          <a:p>
            <a:pPr>
              <a:lnSpc>
                <a:spcPct val="115000"/>
              </a:lnSpc>
              <a:spcAft>
                <a:spcPts val="1000"/>
              </a:spcAft>
            </a:pPr>
            <a:r>
              <a:rPr lang="en-US" sz="1000" dirty="0">
                <a:latin typeface="Arial"/>
                <a:ea typeface="Calibri"/>
                <a:cs typeface="Times New Roman"/>
              </a:rPr>
              <a:t>Instructor Note: In this exercise, students will add the Display view, but will not use it. They will see the use of the Display view in the last exercise of this lab.</a:t>
            </a:r>
          </a:p>
          <a:p>
            <a:pPr>
              <a:lnSpc>
                <a:spcPct val="115000"/>
              </a:lnSpc>
              <a:spcAft>
                <a:spcPts val="1000"/>
              </a:spcAft>
            </a:pPr>
            <a:r>
              <a:rPr lang="en-GB" sz="1000" dirty="0">
                <a:latin typeface="Arial"/>
                <a:ea typeface="Calibri"/>
                <a:cs typeface="Times New Roman"/>
              </a:rPr>
              <a:t>Exercise 2: Adding a View for New Photos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Create a view to upload new photos for display in the Photo Sharing application. </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Display the properties of a photo, such as title, description, and created date.</a:t>
            </a:r>
          </a:p>
          <a:p>
            <a:pPr>
              <a:lnSpc>
                <a:spcPct val="115000"/>
              </a:lnSpc>
              <a:spcAft>
                <a:spcPts val="1000"/>
              </a:spcAft>
            </a:pPr>
            <a:r>
              <a:rPr lang="en-US" sz="1000" dirty="0">
                <a:latin typeface="Arial"/>
                <a:ea typeface="Calibri"/>
                <a:cs typeface="Times New Roman"/>
              </a:rPr>
              <a:t>Instructor Note: In this exercise, the students will add the Create view, but will not use it. They will see the use of the Create view in the last exercise of this lab.</a:t>
            </a:r>
          </a:p>
          <a:p>
            <a:pPr>
              <a:lnSpc>
                <a:spcPct val="115000"/>
              </a:lnSpc>
              <a:spcAft>
                <a:spcPts val="1000"/>
              </a:spcAft>
            </a:pPr>
            <a:r>
              <a:rPr lang="en-GB" sz="1000" dirty="0">
                <a:latin typeface="Arial"/>
                <a:ea typeface="Calibri"/>
                <a:cs typeface="Times New Roman"/>
              </a:rPr>
              <a:t>Exercise 3: Creating and Using a Partial View</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GB" sz="1000" dirty="0">
                <a:solidFill>
                  <a:srgbClr val="000000"/>
                </a:solidFill>
                <a:latin typeface="Arial"/>
                <a:ea typeface="Times New Roman"/>
                <a:cs typeface="Segoe UI"/>
              </a:rPr>
              <a:t>Add a gallery action to the Photo Controller.</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a:solidFill>
                  <a:srgbClr val="000000"/>
                </a:solidFill>
                <a:latin typeface="Arial"/>
                <a:ea typeface="Times New Roman"/>
                <a:cs typeface="Segoe UI"/>
              </a:rPr>
              <a:t>Add a photo gallery partial view.</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a:solidFill>
                  <a:srgbClr val="000000"/>
                </a:solidFill>
                <a:latin typeface="Arial"/>
                <a:ea typeface="Times New Roman"/>
                <a:cs typeface="Segoe UI"/>
              </a:rPr>
              <a:t>Complete the photo gallery partial view.</a:t>
            </a:r>
            <a:endParaRPr lang="en-US" sz="1000" dirty="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a:solidFill>
                  <a:srgbClr val="000000"/>
                </a:solidFill>
                <a:latin typeface="Arial"/>
                <a:ea typeface="Times New Roman"/>
                <a:cs typeface="Segoe UI"/>
              </a:rPr>
              <a:t>Use the photo gallery partial view.</a:t>
            </a:r>
            <a:endParaRPr lang="en-US" sz="1000" dirty="0">
              <a:latin typeface="Arial"/>
              <a:ea typeface="Times New Roman"/>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Tree>
    <p:extLst>
      <p:ext uri="{BB962C8B-B14F-4D97-AF65-F5344CB8AC3E}">
        <p14:creationId xmlns:p14="http://schemas.microsoft.com/office/powerpoint/2010/main" val="4141838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GB" sz="1000">
                <a:solidFill>
                  <a:prstClr val="black"/>
                </a:solidFill>
                <a:latin typeface="Arial"/>
                <a:ea typeface="Calibri"/>
                <a:cs typeface="Times New Roman"/>
              </a:rPr>
              <a:t> </a:t>
            </a:r>
            <a:r>
              <a:rPr lang="en-US" sz="1000">
                <a:solidFill>
                  <a:prstClr val="black"/>
                </a:solidFill>
                <a:latin typeface="Arial"/>
                <a:ea typeface="Calibri"/>
                <a:cs typeface="Times New Roman"/>
              </a:rPr>
              <a:t>Exercise 4: </a:t>
            </a:r>
            <a:r>
              <a:rPr lang="en-GB" sz="1000">
                <a:solidFill>
                  <a:srgbClr val="000000"/>
                </a:solidFill>
                <a:latin typeface="Arial"/>
                <a:ea typeface="Calibri"/>
                <a:cs typeface="Segoe UI"/>
              </a:rPr>
              <a:t>Adding a Home View and Testing the Views</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In this exercise, you will create a home page that re-uses the photo gallery object, but displays only the three most recent photos.</a:t>
            </a:r>
            <a:endParaRPr lang="en-US"/>
          </a:p>
        </p:txBody>
      </p:sp>
      <p:sp>
        <p:nvSpPr>
          <p:cNvPr id="4" name="Slide Number Placeholder 3"/>
          <p:cNvSpPr>
            <a:spLocks noGrp="1"/>
          </p:cNvSpPr>
          <p:nvPr>
            <p:ph type="sldNum" sz="quarter" idx="10"/>
          </p:nvPr>
        </p:nvSpPr>
        <p:spPr/>
        <p:txBody>
          <a:bodyPr/>
          <a:lstStyle/>
          <a:p>
            <a:fld id="{0A5F3C6E-CD53-4741-A240-58A61E8B591B}"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3504535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A5F3C6E-CD53-4741-A240-58A61E8B591B}"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921287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improve the accessibility of the HTML that your photo views render?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Ensure all </a:t>
            </a:r>
            <a:r>
              <a:rPr lang="en-US" sz="1000" b="1" dirty="0">
                <a:latin typeface="Arial"/>
                <a:ea typeface="Calibri"/>
                <a:cs typeface="Times New Roman"/>
              </a:rPr>
              <a:t>&lt;</a:t>
            </a:r>
            <a:r>
              <a:rPr lang="en-US" sz="1000" b="1" dirty="0" err="1">
                <a:latin typeface="Arial"/>
                <a:ea typeface="Calibri"/>
                <a:cs typeface="Times New Roman"/>
              </a:rPr>
              <a:t>img</a:t>
            </a:r>
            <a:r>
              <a:rPr lang="en-US" sz="1000" b="1" dirty="0">
                <a:latin typeface="Arial"/>
                <a:ea typeface="Calibri"/>
                <a:cs typeface="Times New Roman"/>
              </a:rPr>
              <a:t>&gt;</a:t>
            </a:r>
            <a:r>
              <a:rPr lang="en-US" sz="1000" dirty="0">
                <a:latin typeface="Arial"/>
                <a:ea typeface="Calibri"/>
                <a:cs typeface="Times New Roman"/>
              </a:rPr>
              <a:t> tags include an information </a:t>
            </a:r>
            <a:r>
              <a:rPr lang="en-US" sz="1000" b="1" dirty="0">
                <a:latin typeface="Arial"/>
                <a:ea typeface="Calibri"/>
                <a:cs typeface="Times New Roman"/>
              </a:rPr>
              <a:t>alt </a:t>
            </a:r>
            <a:r>
              <a:rPr lang="en-US" sz="1000" dirty="0">
                <a:latin typeface="Arial"/>
                <a:ea typeface="Calibri"/>
                <a:cs typeface="Times New Roman"/>
              </a:rPr>
              <a:t>tag.</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how did you ensure that the </a:t>
            </a:r>
            <a:r>
              <a:rPr lang="en-US" sz="1000" b="1" dirty="0">
                <a:latin typeface="Arial"/>
                <a:ea typeface="Calibri"/>
                <a:cs typeface="Times New Roman"/>
              </a:rPr>
              <a:t>Create</a:t>
            </a:r>
            <a:r>
              <a:rPr lang="en-US" sz="1000" dirty="0">
                <a:latin typeface="Arial"/>
                <a:ea typeface="Calibri"/>
                <a:cs typeface="Times New Roman"/>
              </a:rPr>
              <a:t> view for </a:t>
            </a:r>
            <a:r>
              <a:rPr lang="en-US" sz="1000" b="1" dirty="0">
                <a:latin typeface="Arial"/>
                <a:ea typeface="Calibri"/>
                <a:cs typeface="Times New Roman"/>
              </a:rPr>
              <a:t>Photo</a:t>
            </a:r>
            <a:r>
              <a:rPr lang="en-US" sz="1000" dirty="0">
                <a:latin typeface="Arial"/>
                <a:ea typeface="Calibri"/>
                <a:cs typeface="Times New Roman"/>
              </a:rPr>
              <a:t> model objects could upload photo files when the user clicked the </a:t>
            </a:r>
            <a:r>
              <a:rPr lang="en-US" sz="1000" b="1" dirty="0">
                <a:latin typeface="Arial"/>
                <a:ea typeface="Calibri"/>
                <a:cs typeface="Times New Roman"/>
              </a:rPr>
              <a:t>Create</a:t>
            </a:r>
            <a:r>
              <a:rPr lang="en-US" sz="1000" dirty="0">
                <a:latin typeface="Arial"/>
                <a:ea typeface="Calibri"/>
                <a:cs typeface="Times New Roman"/>
              </a:rPr>
              <a:t> button?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By passing the </a:t>
            </a:r>
            <a:r>
              <a:rPr lang="en-US" sz="1000" b="1" dirty="0" err="1">
                <a:latin typeface="Arial"/>
                <a:ea typeface="Calibri"/>
                <a:cs typeface="Times New Roman"/>
              </a:rPr>
              <a:t>enctype</a:t>
            </a:r>
            <a:r>
              <a:rPr lang="en-US" sz="1000" b="1" dirty="0">
                <a:latin typeface="Arial"/>
                <a:ea typeface="Calibri"/>
                <a:cs typeface="Times New Roman"/>
              </a:rPr>
              <a:t> = "multipart/form-data"</a:t>
            </a:r>
            <a:r>
              <a:rPr lang="en-US" sz="1000" dirty="0">
                <a:latin typeface="Arial"/>
                <a:ea typeface="Calibri"/>
                <a:cs typeface="Times New Roman"/>
              </a:rPr>
              <a:t> parameter as an HTML attribute to the </a:t>
            </a:r>
            <a:r>
              <a:rPr lang="en-US" sz="1000" b="1" dirty="0" err="1">
                <a:latin typeface="Arial"/>
                <a:ea typeface="Calibri"/>
                <a:cs typeface="Times New Roman"/>
              </a:rPr>
              <a:t>Html.BeginForm</a:t>
            </a:r>
            <a:r>
              <a:rPr lang="en-US" sz="1000" b="1" dirty="0">
                <a:latin typeface="Arial"/>
                <a:ea typeface="Calibri"/>
                <a:cs typeface="Times New Roman"/>
              </a:rPr>
              <a:t>()</a:t>
            </a:r>
            <a:r>
              <a:rPr lang="en-US" sz="1000" dirty="0">
                <a:latin typeface="Arial"/>
                <a:ea typeface="Calibri"/>
                <a:cs typeface="Times New Roman"/>
              </a:rPr>
              <a:t> helper.</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3663391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display the name of the </a:t>
            </a:r>
            <a:r>
              <a:rPr lang="en-US" sz="1000" b="1" dirty="0" err="1">
                <a:latin typeface="Arial"/>
                <a:ea typeface="Calibri"/>
                <a:cs typeface="Times New Roman"/>
              </a:rPr>
              <a:t>Comment.Subject</a:t>
            </a:r>
            <a:r>
              <a:rPr lang="en-US" sz="1000" dirty="0">
                <a:latin typeface="Arial"/>
                <a:ea typeface="Calibri"/>
                <a:cs typeface="Times New Roman"/>
              </a:rPr>
              <a:t> property in an MVC view that renders an Edit form for comments. You want the label Edit Subject to appear to the left of a text box so that a user can edit the </a:t>
            </a:r>
            <a:r>
              <a:rPr lang="en-US" sz="1000" b="1" dirty="0">
                <a:latin typeface="Arial"/>
                <a:ea typeface="Calibri"/>
                <a:cs typeface="Times New Roman"/>
              </a:rPr>
              <a:t>Subject</a:t>
            </a:r>
            <a:r>
              <a:rPr lang="en-US" sz="1000" dirty="0">
                <a:latin typeface="Arial"/>
                <a:ea typeface="Calibri"/>
                <a:cs typeface="Times New Roman"/>
              </a:rPr>
              <a:t> value. Which HTML helper should you use to render the field name?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the </a:t>
            </a:r>
            <a:r>
              <a:rPr lang="en-US" sz="1000" b="1" dirty="0" err="1">
                <a:latin typeface="Arial"/>
                <a:ea typeface="Calibri"/>
                <a:cs typeface="Times New Roman"/>
              </a:rPr>
              <a:t>Html.LabelFor</a:t>
            </a:r>
            <a:r>
              <a:rPr lang="en-US" sz="1000" b="1" dirty="0">
                <a:latin typeface="Arial"/>
                <a:ea typeface="Calibri"/>
                <a:cs typeface="Times New Roman"/>
              </a:rPr>
              <a:t>() </a:t>
            </a:r>
            <a:r>
              <a:rPr lang="en-US" sz="1000" dirty="0">
                <a:latin typeface="Arial"/>
                <a:ea typeface="Calibri"/>
                <a:cs typeface="Times New Roman"/>
              </a:rPr>
              <a:t>helper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your Razor generates errors by wrongly interpreting content as server-side code, this indicates that you have explicitly declared the content by using the </a:t>
            </a:r>
            <a:r>
              <a:rPr lang="en-US" sz="1000" b="1" dirty="0">
                <a:latin typeface="Arial"/>
                <a:ea typeface="Calibri"/>
                <a:cs typeface="Times New Roman"/>
              </a:rPr>
              <a:t>@* *@ </a:t>
            </a:r>
            <a:r>
              <a:rPr lang="en-US" sz="1000" dirty="0">
                <a:latin typeface="Arial"/>
                <a:ea typeface="Calibri"/>
                <a:cs typeface="Segoe UI"/>
              </a:rPr>
              <a:t>delimiters.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Razor comments, declared with the </a:t>
            </a:r>
            <a:r>
              <a:rPr lang="en-US" sz="1000" b="1" dirty="0">
                <a:latin typeface="Arial"/>
                <a:ea typeface="Calibri"/>
                <a:cs typeface="Times New Roman"/>
              </a:rPr>
              <a:t>@* *@ </a:t>
            </a:r>
            <a:r>
              <a:rPr lang="en-US" sz="1000" dirty="0">
                <a:latin typeface="Arial"/>
                <a:ea typeface="Calibri"/>
                <a:cs typeface="Times New Roman"/>
              </a:rPr>
              <a:t>delimiters, throughout your Razor views to help explain the view code to other developers in your team.</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Only use </a:t>
            </a:r>
            <a:r>
              <a:rPr lang="en-US" sz="1000" b="1" dirty="0">
                <a:latin typeface="Arial"/>
                <a:ea typeface="Calibri"/>
                <a:cs typeface="Times New Roman"/>
              </a:rPr>
              <a:t>@: </a:t>
            </a:r>
            <a:r>
              <a:rPr lang="en-US" sz="1000" dirty="0">
                <a:latin typeface="Arial"/>
                <a:ea typeface="Calibri"/>
                <a:cs typeface="Times New Roman"/>
              </a:rPr>
              <a:t> and </a:t>
            </a:r>
            <a:r>
              <a:rPr lang="en-US" sz="1000" b="1" dirty="0">
                <a:latin typeface="Arial"/>
                <a:ea typeface="Calibri"/>
                <a:cs typeface="Times New Roman"/>
              </a:rPr>
              <a:t>&lt;text&gt; </a:t>
            </a:r>
            <a:r>
              <a:rPr lang="en-US" sz="1000" dirty="0">
                <a:latin typeface="Arial"/>
                <a:ea typeface="Calibri"/>
                <a:cs typeface="Times New Roman"/>
              </a:rPr>
              <a:t>tags when Razor misinterprets content as code. Razor has sophisticated logic for distinguishing content from code, so this is rarely necessary.</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strongly-typed views wherever possible because Visual Studio helps you to write correct code by displaying IntelliSense feedback.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Tree>
    <p:extLst>
      <p:ext uri="{BB962C8B-B14F-4D97-AF65-F5344CB8AC3E}">
        <p14:creationId xmlns:p14="http://schemas.microsoft.com/office/powerpoint/2010/main" val="3966024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Though this lesson mentions alternative view engines, the course concentrates on Razor and assumes that students will use Razor for most of their MVC projects.</a:t>
            </a:r>
            <a:r>
              <a:rPr lang="en-US" sz="1000">
                <a:solidFill>
                  <a:srgbClr val="B3B3B3"/>
                </a:solidFill>
                <a:latin typeface="Arial"/>
                <a:ea typeface="Calibri"/>
                <a:cs typeface="Times New Roman"/>
              </a:rPr>
              <a:t>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3664368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When a controller tries to access a partial view, an exception is thrown.</a:t>
            </a:r>
          </a:p>
          <a:p>
            <a:pPr>
              <a:lnSpc>
                <a:spcPct val="115000"/>
              </a:lnSpc>
              <a:spcAft>
                <a:spcPts val="1000"/>
              </a:spcAft>
            </a:pPr>
            <a:r>
              <a:rPr lang="en-US" sz="1000" b="1" dirty="0">
                <a:solidFill>
                  <a:prstClr val="black"/>
                </a:solidFill>
                <a:latin typeface="Arial"/>
                <a:ea typeface="Times New Roman"/>
                <a:cs typeface="Times New Roman"/>
              </a:rPr>
              <a:t>Troubleshooting Tip: </a:t>
            </a:r>
            <a:r>
              <a:rPr lang="en-US" sz="1000" dirty="0">
                <a:solidFill>
                  <a:prstClr val="black"/>
                </a:solidFill>
                <a:latin typeface="Arial"/>
                <a:ea typeface="Times New Roman"/>
                <a:cs typeface="Times New Roman"/>
              </a:rPr>
              <a:t>Place partial views in the /Views/Shared folder if they need to be used by various controllers.</a:t>
            </a:r>
            <a:endParaRPr lang="en-US" dirty="0"/>
          </a:p>
        </p:txBody>
      </p:sp>
      <p:sp>
        <p:nvSpPr>
          <p:cNvPr id="4" name="Slide Number Placeholder 3"/>
          <p:cNvSpPr>
            <a:spLocks noGrp="1"/>
          </p:cNvSpPr>
          <p:nvPr>
            <p:ph type="sldNum" sz="quarter" idx="10"/>
          </p:nvPr>
        </p:nvSpPr>
        <p:spPr/>
        <p:txBody>
          <a:bodyPr/>
          <a:lstStyle/>
          <a:p>
            <a:fld id="{0A5F3C6E-CD53-4741-A240-58A61E8B591B}"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61371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Inform the students that they will learn more about layouts and master pages in –Module 8, “Applying Styles to ASP.NET MVC 4 Web Applications”. </a:t>
            </a:r>
          </a:p>
          <a:p>
            <a:pPr>
              <a:lnSpc>
                <a:spcPct val="115000"/>
              </a:lnSpc>
              <a:spcAft>
                <a:spcPts val="1000"/>
              </a:spcAft>
            </a:pPr>
            <a:r>
              <a:rPr lang="en-US" sz="1000" b="1">
                <a:latin typeface="Arial"/>
                <a:ea typeface="Calibri"/>
                <a:cs typeface="Times New Roman"/>
              </a:rPr>
              <a:t>Question: </a:t>
            </a:r>
            <a:r>
              <a:rPr lang="en-US" sz="1000">
                <a:solidFill>
                  <a:srgbClr val="000000"/>
                </a:solidFill>
                <a:latin typeface="Arial"/>
                <a:ea typeface="Calibri"/>
                <a:cs typeface="Times New Roman"/>
              </a:rPr>
              <a:t>You are using the Razor view engine and Visual Basic to create views. You right-click the </a:t>
            </a:r>
            <a:r>
              <a:rPr lang="en-US" sz="1000" b="1">
                <a:latin typeface="Arial"/>
                <a:ea typeface="Calibri"/>
                <a:cs typeface="Times New Roman"/>
              </a:rPr>
              <a:t>Delete</a:t>
            </a:r>
            <a:r>
              <a:rPr lang="en-US" sz="1000">
                <a:solidFill>
                  <a:srgbClr val="000000"/>
                </a:solidFill>
                <a:latin typeface="Arial"/>
                <a:ea typeface="Calibri"/>
                <a:cs typeface="Times New Roman"/>
              </a:rPr>
              <a:t> action in the </a:t>
            </a:r>
            <a:r>
              <a:rPr lang="en-US" sz="1000" b="1">
                <a:latin typeface="Arial"/>
                <a:ea typeface="Calibri"/>
                <a:cs typeface="Times New Roman"/>
              </a:rPr>
              <a:t>CustomerController.vb</a:t>
            </a:r>
            <a:r>
              <a:rPr lang="en-US" sz="1000">
                <a:solidFill>
                  <a:srgbClr val="000000"/>
                </a:solidFill>
                <a:latin typeface="Arial"/>
                <a:ea typeface="Calibri"/>
                <a:cs typeface="Times New Roman"/>
              </a:rPr>
              <a:t> file. What is the name of the view file that Visual Studio will create by default?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The file name will be </a:t>
            </a:r>
            <a:r>
              <a:rPr lang="en-US" sz="1000" b="1">
                <a:latin typeface="Arial"/>
                <a:ea typeface="Calibri"/>
                <a:cs typeface="Times New Roman"/>
              </a:rPr>
              <a:t>Delete.vbhtml</a:t>
            </a:r>
            <a:r>
              <a:rPr lang="en-US" sz="1000">
                <a:solidFill>
                  <a:srgbClr val="000000"/>
                </a:solidFill>
                <a:latin typeface="Arial"/>
                <a:ea typeface="Calibri"/>
                <a:cs typeface="Times New Roman"/>
              </a:rPr>
              <a:t> unless you specify another name. It will be created in the </a:t>
            </a:r>
            <a:r>
              <a:rPr lang="en-US" sz="1000" b="1">
                <a:latin typeface="Arial"/>
                <a:ea typeface="Calibri"/>
                <a:cs typeface="Times New Roman"/>
              </a:rPr>
              <a:t>Views/Customer</a:t>
            </a:r>
            <a:r>
              <a:rPr lang="en-US" sz="1000">
                <a:solidFill>
                  <a:srgbClr val="000000"/>
                </a:solidFill>
                <a:latin typeface="Arial"/>
                <a:ea typeface="Calibri"/>
                <a:cs typeface="Times New Roman"/>
              </a:rPr>
              <a:t> folder.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301465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89760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Point out to the students that Razor easily differentiates content from code. For example, even within a Razor code block, when you add an HTML element such as </a:t>
            </a:r>
            <a:r>
              <a:rPr lang="en-US" sz="1000" b="1" dirty="0">
                <a:latin typeface="Arial"/>
                <a:ea typeface="Calibri"/>
                <a:cs typeface="Times New Roman"/>
              </a:rPr>
              <a:t>&lt;div&gt;</a:t>
            </a:r>
            <a:r>
              <a:rPr lang="en-US" sz="1000" dirty="0">
                <a:latin typeface="Arial"/>
                <a:ea typeface="Calibri"/>
                <a:cs typeface="Segoe UI"/>
              </a:rPr>
              <a:t>, Razor interprets the text as content. You do not usually need to use the </a:t>
            </a:r>
            <a:r>
              <a:rPr lang="en-US" sz="1000" b="1" dirty="0">
                <a:latin typeface="Arial"/>
                <a:ea typeface="Calibri"/>
                <a:cs typeface="Times New Roman"/>
              </a:rPr>
              <a:t>@:</a:t>
            </a:r>
            <a:r>
              <a:rPr lang="en-US" sz="1000" dirty="0">
                <a:latin typeface="Arial"/>
                <a:ea typeface="Calibri"/>
                <a:cs typeface="Segoe UI"/>
              </a:rPr>
              <a:t> delimiter to make this explicit.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Discuss the example code on the slide. Ensure that students understand the HTML that Razor will render.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Declare the description as a Razor comment by enclosing it in </a:t>
            </a:r>
            <a:r>
              <a:rPr lang="en-US" sz="1000" b="1" dirty="0">
                <a:latin typeface="Arial"/>
                <a:ea typeface="Calibri"/>
                <a:cs typeface="Times New Roman"/>
              </a:rPr>
              <a:t>@* *@ </a:t>
            </a:r>
            <a:r>
              <a:rPr lang="en-US" sz="1000" dirty="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164095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write a view that displays ten objects of the </a:t>
            </a:r>
            <a:r>
              <a:rPr lang="en-US" sz="1000" b="1" dirty="0">
                <a:latin typeface="Arial"/>
                <a:ea typeface="Calibri"/>
                <a:cs typeface="Times New Roman"/>
              </a:rPr>
              <a:t>Photo</a:t>
            </a:r>
            <a:r>
              <a:rPr lang="en-US" sz="1000" dirty="0">
                <a:latin typeface="Arial"/>
                <a:ea typeface="Calibri"/>
                <a:cs typeface="Times New Roman"/>
              </a:rPr>
              <a:t> model class. What model declaration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Use a declaration in the following form: </a:t>
            </a:r>
            <a:r>
              <a:rPr lang="en-US" sz="1000" b="1" dirty="0">
                <a:latin typeface="Arial"/>
                <a:ea typeface="Calibri"/>
                <a:cs typeface="Times New Roman"/>
              </a:rPr>
              <a:t>@model </a:t>
            </a:r>
            <a:r>
              <a:rPr lang="en-US" sz="1000" b="1" dirty="0" err="1">
                <a:latin typeface="Arial"/>
                <a:ea typeface="Calibri"/>
                <a:cs typeface="Times New Roman"/>
              </a:rPr>
              <a:t>IEnumerable</a:t>
            </a:r>
            <a:r>
              <a:rPr lang="en-US" sz="1000" dirty="0">
                <a:latin typeface="Arial"/>
                <a:ea typeface="Calibri"/>
                <a:cs typeface="Times New Roman"/>
              </a:rPr>
              <a:t>&lt;</a:t>
            </a:r>
            <a:r>
              <a:rPr lang="en-US" sz="1000" i="1" dirty="0" err="1">
                <a:latin typeface="Arial"/>
                <a:ea typeface="Calibri"/>
                <a:cs typeface="Times New Roman"/>
              </a:rPr>
              <a:t>projectname</a:t>
            </a:r>
            <a:r>
              <a:rPr lang="en-US" sz="1000" i="1" dirty="0">
                <a:latin typeface="Arial"/>
                <a:ea typeface="Calibri"/>
                <a:cs typeface="Times New Roman"/>
              </a:rPr>
              <a:t>&gt;</a:t>
            </a:r>
            <a:r>
              <a:rPr lang="en-US" sz="1000" b="1" dirty="0">
                <a:latin typeface="Arial"/>
                <a:ea typeface="Calibri"/>
                <a:cs typeface="Times New Roman"/>
              </a:rPr>
              <a:t>/Models/Photo&gt;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44508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want to present your company logo at the uppermost part of the page. The logo is a .gif file that includes the name of the company in an unusual font. How can you ensure that the logo is accessible?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Text readers will not be able to read company name from inside the logo file. Because the font is unusual, you cannot render it by styling text markup. However, you can add an </a:t>
            </a:r>
            <a:r>
              <a:rPr lang="en-US" sz="1000" b="1">
                <a:latin typeface="Arial"/>
                <a:ea typeface="Calibri"/>
                <a:cs typeface="Times New Roman"/>
              </a:rPr>
              <a:t>alt</a:t>
            </a:r>
            <a:r>
              <a:rPr lang="en-US" sz="1000">
                <a:latin typeface="Arial"/>
                <a:ea typeface="Calibri"/>
                <a:cs typeface="Segoe UI"/>
              </a:rPr>
              <a:t> attribute to the </a:t>
            </a:r>
            <a:r>
              <a:rPr lang="en-US" sz="1000" b="1">
                <a:latin typeface="Arial"/>
                <a:ea typeface="Calibri"/>
                <a:cs typeface="Times New Roman"/>
              </a:rPr>
              <a:t>&lt;img&gt; </a:t>
            </a:r>
            <a:r>
              <a:rPr lang="en-US" sz="1000">
                <a:latin typeface="Arial"/>
                <a:ea typeface="Calibri"/>
                <a:cs typeface="Segoe UI"/>
              </a:rPr>
              <a:t>tag and use it to describe the logo to the blind or to users with low vision. Users with clear sight can see the text in the image.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101335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Also, consider that to create a custom view engine requires the developer to write sophisticated string-parsing code. For these reasons, this topic only introduces custom view engines and the reasons why developers occasionally create them.</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Is there any HTML markup that the Razor view engine cannot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No. Razor can render any HTML markup that you need, to display content to the user. However, for the reasons described in this topic, you may prefer another view engine.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415203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a:t>Click to edit Course title</a:t>
            </a:r>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241849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703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112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170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763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5749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575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2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997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2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8937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3057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40385956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a:t>Module05</a:t>
            </a:r>
          </a:p>
        </p:txBody>
      </p:sp>
      <p:sp>
        <p:nvSpPr>
          <p:cNvPr id="3" name="Subtitle 2"/>
          <p:cNvSpPr>
            <a:spLocks noGrp="1"/>
          </p:cNvSpPr>
          <p:nvPr>
            <p:ph type="subTitle" sz="quarter" idx="1"/>
          </p:nvPr>
        </p:nvSpPr>
        <p:spPr/>
        <p:txBody>
          <a:bodyPr/>
          <a:lstStyle/>
          <a:p>
            <a:r>
              <a:rPr lang="en-US" dirty="0"/>
              <a:t>Developing ASP.NET MVC Views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2820ae1-44ca-4b9d-931a-30c5cc853b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Using HTML Helpers</a:t>
            </a:r>
          </a:p>
        </p:txBody>
      </p:sp>
      <p:sp>
        <p:nvSpPr>
          <p:cNvPr id="3" name="Text Placeholder 2"/>
          <p:cNvSpPr>
            <a:spLocks noGrp="1"/>
          </p:cNvSpPr>
          <p:nvPr>
            <p:ph type="body" idx="1"/>
          </p:nvPr>
        </p:nvSpPr>
        <p:spPr/>
        <p:txBody>
          <a:bodyPr/>
          <a:lstStyle/>
          <a:p>
            <a:r>
              <a:rPr lang="en-US"/>
              <a:t>Using Action Helpers
Using Display Helpers
The Begin Form Helper
Using Editor Helpers
Using Validation Helpers
Demonstration: How to Use HTML Helpers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63a9c12-e6fc-4ca6-aed7-ba228d4b44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Action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Bent Arrow 4"/>
          <p:cNvSpPr/>
          <p:nvPr/>
        </p:nvSpPr>
        <p:spPr bwMode="auto">
          <a:xfrm flipV="1">
            <a:off x="1424934" y="239392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6" name="Bent Arrow 5"/>
          <p:cNvSpPr/>
          <p:nvPr/>
        </p:nvSpPr>
        <p:spPr bwMode="auto">
          <a:xfrm flipV="1">
            <a:off x="1424934" y="496824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7" name="Rectangle 6"/>
          <p:cNvSpPr/>
          <p:nvPr/>
        </p:nvSpPr>
        <p:spPr>
          <a:xfrm>
            <a:off x="883085" y="1615238"/>
            <a:ext cx="7198234"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2373682" y="2393927"/>
            <a:ext cx="46367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="/photo/display/1"&gt;</a:t>
            </a:r>
          </a:p>
          <a:p>
            <a:r>
              <a:rPr lang="en-US" b="0" dirty="0">
                <a:latin typeface="Lucida Sans Unicode" pitchFamily="34" charset="0"/>
                <a:ea typeface="Times New Roman" panose="02020603050405020304" pitchFamily="18" charset="0"/>
                <a:cs typeface="Lucida Sans Unicode" pitchFamily="34" charset="0"/>
              </a:rPr>
              <a:t>   Click here to view photo 1</a:t>
            </a:r>
          </a:p>
          <a:p>
            <a:r>
              <a:rPr lang="en-US" b="0" dirty="0">
                <a:latin typeface="Lucida Sans Unicode" pitchFamily="34" charset="0"/>
                <a:ea typeface="Times New Roman" panose="02020603050405020304" pitchFamily="18" charset="0"/>
                <a:cs typeface="Lucida Sans Unicode" pitchFamily="34" charset="0"/>
              </a:rPr>
              <a:t>&lt;/a&gt;</a:t>
            </a:r>
            <a:endParaRPr lang="en-GB" b="0" dirty="0">
              <a:latin typeface="Lucida Sans Unicode" pitchFamily="34" charset="0"/>
              <a:cs typeface="Lucida Sans Unicode" pitchFamily="34" charset="0"/>
            </a:endParaRPr>
          </a:p>
        </p:txBody>
      </p:sp>
      <p:sp>
        <p:nvSpPr>
          <p:cNvPr id="9" name="Rectangle 8"/>
          <p:cNvSpPr/>
          <p:nvPr/>
        </p:nvSpPr>
        <p:spPr>
          <a:xfrm>
            <a:off x="883084" y="4175184"/>
            <a:ext cx="7198235"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373682" y="4968242"/>
            <a:ext cx="5743801" cy="1200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/1</a:t>
            </a:r>
            <a:r>
              <a:rPr lang="en-US" b="0">
                <a:solidFill>
                  <a:schemeClr val="tx1"/>
                </a:solidFill>
                <a:latin typeface="Lucida Sans Unicode" pitchFamily="34" charset="0"/>
                <a:ea typeface="Times New Roman" panose="02020603050405020304" pitchFamily="18" charset="0"/>
                <a:cs typeface="Lucida Sans Unicode" pitchFamily="34" charset="0"/>
              </a:rPr>
              <a:t>"  </a:t>
            </a:r>
            <a:endParaRPr lang="en-US" b="0" dirty="0">
              <a:solidFill>
                <a:schemeClr val="tx1"/>
              </a:solidFill>
              <a:latin typeface="Lucida Sans Unicode" pitchFamily="34" charset="0"/>
              <a:ea typeface="Times New Roman" panose="02020603050405020304" pitchFamily="18" charset="0"/>
              <a:cs typeface="Lucida Sans Unicode" pitchFamily="34" charset="0"/>
            </a:endParaRPr>
          </a:p>
          <a:p>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bcf7db-8aea-4d39-88b7-8bd9e43a3f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Display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893512" y="2596249"/>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03/12/2012</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e17ad39-da1f-4c4e-838d-c6d8f6dad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Begin Form Helper</a:t>
            </a:r>
          </a:p>
        </p:txBody>
      </p:sp>
      <p:sp>
        <p:nvSpPr>
          <p:cNvPr id="4" name="Content Placeholder 2"/>
          <p:cNvSpPr txBox="1">
            <a:spLocks/>
          </p:cNvSpPr>
          <p:nvPr/>
        </p:nvSpPr>
        <p:spPr bwMode="auto">
          <a:xfrm>
            <a:off x="458788" y="1287915"/>
            <a:ext cx="8119156" cy="628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b="1" kern="0" dirty="0" err="1"/>
              <a:t>Html.BeginForm</a:t>
            </a:r>
            <a:r>
              <a:rPr lang="en-US" b="1" kern="0" dirty="0"/>
              <a:t>()</a:t>
            </a:r>
          </a:p>
        </p:txBody>
      </p:sp>
      <p:sp>
        <p:nvSpPr>
          <p:cNvPr id="5" name="Bent Arrow 4"/>
          <p:cNvSpPr/>
          <p:nvPr/>
        </p:nvSpPr>
        <p:spPr bwMode="auto">
          <a:xfrm flipV="1">
            <a:off x="831283" y="424037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6" name="Rectangle 5"/>
          <p:cNvSpPr/>
          <p:nvPr/>
        </p:nvSpPr>
        <p:spPr>
          <a:xfrm>
            <a:off x="458788" y="2114636"/>
            <a:ext cx="7346514" cy="175432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new {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a:solidFill>
                  <a:schemeClr val="tx1"/>
                </a:solidFill>
                <a:latin typeface="Lucida Sans Unicode" pitchFamily="34" charset="0"/>
                <a:ea typeface="Times New Roman" panose="02020603050405020304" pitchFamily="18" charset="0"/>
                <a:cs typeface="Lucida Sans Unicode" pitchFamily="34" charset="0"/>
              </a:rPr>
              <a:t>))</a:t>
            </a:r>
          </a:p>
          <a:p>
            <a:r>
              <a:rPr lang="en-US" b="0" dirty="0">
                <a:solidFill>
                  <a:schemeClr val="tx1"/>
                </a:solidFill>
                <a:latin typeface="Lucida Sans Unicode" pitchFamily="34" charset="0"/>
                <a:cs typeface="Lucida Sans Unicode" pitchFamily="34" charset="0"/>
              </a:rPr>
              <a:t>{</a:t>
            </a:r>
          </a:p>
          <a:p>
            <a:r>
              <a:rPr lang="en-US" b="0" dirty="0">
                <a:solidFill>
                  <a:schemeClr val="tx1"/>
                </a:solidFill>
                <a:latin typeface="Lucida Sans Unicode" pitchFamily="34" charset="0"/>
                <a:cs typeface="Lucida Sans Unicode" pitchFamily="34" charset="0"/>
              </a:rPr>
              <a:t>   @* Place input controls here *@</a:t>
            </a:r>
          </a:p>
          <a:p>
            <a:r>
              <a:rPr lang="en-US" b="0" dirty="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1841327" y="4582245"/>
            <a:ext cx="6187212"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cs typeface="Lucida Sans Unicode" pitchFamily="34" charset="0"/>
              </a:rPr>
              <a:t>&lt;form action="/Photo/Create" method="post“</a:t>
            </a:r>
          </a:p>
          <a:p>
            <a:r>
              <a:rPr lang="en-US" b="0" dirty="0">
                <a:solidFill>
                  <a:schemeClr val="tx1"/>
                </a:solidFill>
                <a:latin typeface="Lucida Sans Unicode" pitchFamily="34" charset="0"/>
                <a:cs typeface="Lucida Sans Unicode" pitchFamily="34" charset="0"/>
              </a:rPr>
              <a:t>   </a:t>
            </a:r>
            <a:r>
              <a:rPr lang="en-US" b="0" dirty="0" err="1">
                <a:solidFill>
                  <a:schemeClr val="tx1"/>
                </a:solidFill>
                <a:latin typeface="Lucida Sans Unicode" pitchFamily="34" charset="0"/>
                <a:cs typeface="Lucida Sans Unicode" pitchFamily="34" charset="0"/>
              </a:rPr>
              <a:t>enctype</a:t>
            </a:r>
            <a:r>
              <a:rPr lang="en-US" b="0" dirty="0">
                <a:solidFill>
                  <a:schemeClr val="tx1"/>
                </a:solidFill>
                <a:latin typeface="Lucida Sans Unicode" pitchFamily="34" charset="0"/>
                <a:cs typeface="Lucida Sans Unicode" pitchFamily="34" charset="0"/>
              </a:rPr>
              <a:t>="multipart/form-data"&gt;</a:t>
            </a:r>
          </a:p>
          <a:p>
            <a:endParaRPr lang="en-US" b="0" dirty="0">
              <a:solidFill>
                <a:schemeClr val="tx1"/>
              </a:solidFill>
              <a:latin typeface="Lucida Sans Unicode" pitchFamily="34" charset="0"/>
              <a:cs typeface="Lucida Sans Unicode" pitchFamily="34" charset="0"/>
            </a:endParaRPr>
          </a:p>
          <a:p>
            <a:r>
              <a:rPr lang="en-US" b="0" dirty="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621e59c-2cff-4c74-afb1-3088c8f0d9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Editor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Html.EditorFor</a:t>
            </a:r>
            <a:r>
              <a:rPr lang="en-US" b="1" dirty="0"/>
              <a:t>()</a:t>
            </a:r>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893512" y="2596249"/>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f432277-20d6-4bd2-b2a7-0f3ce5983d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Validation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 ()</a:t>
            </a:r>
          </a:p>
        </p:txBody>
      </p:sp>
      <p:sp>
        <p:nvSpPr>
          <p:cNvPr id="5" name="Bent Arrow 4"/>
          <p:cNvSpPr/>
          <p:nvPr/>
        </p:nvSpPr>
        <p:spPr bwMode="auto">
          <a:xfrm flipV="1">
            <a:off x="1365553" y="2254109"/>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36822" y="2423577"/>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&lt;li&gt;Please enter your last name&lt;/li&gt;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&lt;li&gt;Please enter a valid email address&lt;/li&gt;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solidFill>
                  <a:schemeClr val="tx1"/>
                </a:solidFill>
                <a:latin typeface="Lucida Sans Unicode" pitchFamily="34" charset="0"/>
                <a:cs typeface="Lucida Sans Unicode" pitchFamily="34" charset="0"/>
              </a:rPr>
              <a:t>Please</a:t>
            </a:r>
            <a:r>
              <a:rPr lang="en-US" b="0" dirty="0">
                <a:solidFill>
                  <a:schemeClr val="tx1"/>
                </a:solidFill>
                <a:latin typeface="Lucida Sans Unicode" pitchFamily="34" charset="0"/>
                <a:ea typeface="Times New Roman" panose="02020603050405020304" pitchFamily="18" charset="0"/>
                <a:cs typeface="Lucida Sans Unicode" pitchFamily="34" charset="0"/>
              </a:rPr>
              <a:t> enter a valid email address</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c790d77-c332-4a06-a48f-555cb73ae5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Use HTML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lvl="1"/>
            <a:r>
              <a:rPr lang="en-US" dirty="0"/>
              <a:t>Create a new view.</a:t>
            </a:r>
          </a:p>
          <a:p>
            <a:pPr lvl="1"/>
            <a:r>
              <a:rPr lang="en-US" dirty="0"/>
              <a:t>Use the </a:t>
            </a:r>
            <a:r>
              <a:rPr lang="en-US" b="1" dirty="0" err="1"/>
              <a:t>Html.BeginForm</a:t>
            </a:r>
            <a:r>
              <a:rPr lang="en-US" dirty="0"/>
              <a:t> helper to render an HTML form.</a:t>
            </a:r>
          </a:p>
          <a:p>
            <a:pPr lvl="1"/>
            <a:r>
              <a:rPr lang="en-US" dirty="0"/>
              <a:t>Use the </a:t>
            </a:r>
            <a:r>
              <a:rPr lang="en-US" b="1" dirty="0" err="1"/>
              <a:t>Html.LabelFor</a:t>
            </a:r>
            <a:r>
              <a:rPr lang="en-US" dirty="0"/>
              <a:t> helper to render a label for a model property.</a:t>
            </a:r>
          </a:p>
          <a:p>
            <a:pPr lvl="1"/>
            <a:r>
              <a:rPr lang="en-US" dirty="0"/>
              <a:t>Use the </a:t>
            </a:r>
            <a:r>
              <a:rPr lang="en-US" b="1" dirty="0" err="1"/>
              <a:t>Html.EditorFor</a:t>
            </a:r>
            <a:r>
              <a:rPr lang="en-US" dirty="0"/>
              <a:t> helper to render an editor control for a model property.</a:t>
            </a:r>
          </a:p>
          <a:p>
            <a:pPr lvl="1"/>
            <a:r>
              <a:rPr lang="en-US" dirty="0"/>
              <a:t>Use the </a:t>
            </a:r>
            <a:r>
              <a:rPr lang="en-US" b="1" dirty="0" err="1"/>
              <a:t>Html.ValidationMessageFor</a:t>
            </a:r>
            <a:r>
              <a:rPr lang="en-US" b="1" dirty="0"/>
              <a:t> </a:t>
            </a:r>
            <a:r>
              <a:rPr lang="en-US" dirty="0"/>
              <a:t>helper to render validation errors.</a:t>
            </a:r>
          </a:p>
          <a:p>
            <a:pPr lvl="1"/>
            <a:r>
              <a:rPr lang="en-US" dirty="0"/>
              <a:t>Use the </a:t>
            </a:r>
            <a:r>
              <a:rPr lang="en-US" b="1" dirty="0" err="1"/>
              <a:t>Html.ActionLink</a:t>
            </a:r>
            <a:r>
              <a:rPr lang="en-US" dirty="0"/>
              <a:t> helper to render a link to an action.</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Creating Views with Razor Syntax
Using HTML Helpers
Re-using Code in Views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name="376568b2-fe40-4219-b3aa-b72e4411a9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Re-using Code in Views</a:t>
            </a:r>
          </a:p>
        </p:txBody>
      </p:sp>
      <p:sp>
        <p:nvSpPr>
          <p:cNvPr id="3" name="Text Placeholder 2"/>
          <p:cNvSpPr>
            <a:spLocks noGrp="1"/>
          </p:cNvSpPr>
          <p:nvPr>
            <p:ph type="body" idx="1"/>
          </p:nvPr>
        </p:nvSpPr>
        <p:spPr/>
        <p:txBody>
          <a:bodyPr/>
          <a:lstStyle/>
          <a:p>
            <a:r>
              <a:rPr lang="en-US"/>
              <a:t>Creating Partial Views
Using Partial Views
Discussion: Partial View Scenarios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c1faed2-b528-4071-b37f-3064f3871b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Partial Views</a:t>
            </a:r>
          </a:p>
        </p:txBody>
      </p:sp>
      <p:sp>
        <p:nvSpPr>
          <p:cNvPr id="4" name="Content Placeholder 2"/>
          <p:cNvSpPr>
            <a:spLocks noGrp="1"/>
          </p:cNvSpPr>
          <p:nvPr/>
        </p:nvSpPr>
        <p:spPr bwMode="auto">
          <a:xfrm>
            <a:off x="458788" y="1021215"/>
            <a:ext cx="8119156" cy="5520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use partial views to render the same HTML content in different locations in your web application</a:t>
            </a:r>
          </a:p>
          <a:p>
            <a:r>
              <a:rPr lang="en-US" dirty="0"/>
              <a:t>Creating and Naming Partial Views:</a:t>
            </a:r>
            <a:endParaRPr lang="en-IN" dirty="0"/>
          </a:p>
          <a:p>
            <a:pPr lvl="1"/>
            <a:r>
              <a:rPr lang="en-US" dirty="0"/>
              <a:t>Create a partial view by using the </a:t>
            </a:r>
            <a:r>
              <a:rPr lang="en-US" b="1" dirty="0"/>
              <a:t>Add View</a:t>
            </a:r>
            <a:r>
              <a:rPr lang="en-US" dirty="0"/>
              <a:t> dialog</a:t>
            </a:r>
          </a:p>
          <a:p>
            <a:pPr lvl="1"/>
            <a:r>
              <a:rPr lang="en-US" dirty="0"/>
              <a:t>Name partial views with an underscore prefix to keep to convention</a:t>
            </a:r>
          </a:p>
          <a:p>
            <a:r>
              <a:rPr lang="en-US" dirty="0"/>
              <a:t>Strongly-typed and dynamic partial views:</a:t>
            </a:r>
            <a:endParaRPr lang="en-IN" dirty="0"/>
          </a:p>
          <a:p>
            <a:pPr lvl="1"/>
            <a:r>
              <a:rPr lang="en-US" dirty="0"/>
              <a:t>Create strongly-typed partial views if you are certain that  the partial view will always display the same model class </a:t>
            </a:r>
          </a:p>
          <a:p>
            <a:pPr lvl="1"/>
            <a:r>
              <a:rPr lang="en-US" dirty="0"/>
              <a:t>Create dynamic partial views if you are not sure if the partial view will always display the same model class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259ef451-e899-433d-89c1-07b8b680a9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Partial Views</a:t>
            </a:r>
          </a:p>
        </p:txBody>
      </p:sp>
      <p:sp>
        <p:nvSpPr>
          <p:cNvPr id="4" name="Content Placeholder 2"/>
          <p:cNvSpPr>
            <a:spLocks noGrp="1"/>
          </p:cNvSpPr>
          <p:nvPr/>
        </p:nvSpPr>
        <p:spPr bwMode="auto">
          <a:xfrm>
            <a:off x="458788" y="1021215"/>
            <a:ext cx="8119156" cy="522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20650" indent="-120650"/>
            <a:r>
              <a:rPr lang="en-US" dirty="0"/>
              <a:t>Using HTML helpers, you can use partial views within other views in a web application:</a:t>
            </a:r>
          </a:p>
          <a:p>
            <a:pPr lvl="1"/>
            <a:r>
              <a:rPr lang="en-IN" sz="2800" dirty="0"/>
              <a:t>To pass the same model object to a partial view from the parent view, use </a:t>
            </a:r>
            <a:r>
              <a:rPr lang="en-IN" sz="2800" b="1" dirty="0" err="1"/>
              <a:t>Html.Partial</a:t>
            </a:r>
            <a:r>
              <a:rPr lang="en-IN" sz="2800" b="1" dirty="0"/>
              <a:t>()</a:t>
            </a:r>
            <a:r>
              <a:rPr lang="en-IN" sz="2800" dirty="0"/>
              <a:t> </a:t>
            </a:r>
          </a:p>
          <a:p>
            <a:pPr lvl="1"/>
            <a:r>
              <a:rPr lang="en-IN" sz="2800" dirty="0"/>
              <a:t>To pass a model object to a partial view, which is different from the parent view or of a different model class, use </a:t>
            </a:r>
            <a:r>
              <a:rPr lang="en-IN" sz="2800" b="1" dirty="0" err="1"/>
              <a:t>Html.Action</a:t>
            </a:r>
            <a:r>
              <a:rPr lang="en-IN" sz="2800" b="1" dirty="0"/>
              <a:t>()</a:t>
            </a:r>
            <a:endParaRPr lang="en-IN" sz="2800" dirty="0"/>
          </a:p>
          <a:p>
            <a:endParaRPr lang="en-US" dirty="0"/>
          </a:p>
          <a:p>
            <a:pPr marL="120650" indent="-120650"/>
            <a:r>
              <a:rPr lang="en-US" dirty="0"/>
              <a:t>Use the </a:t>
            </a:r>
            <a:r>
              <a:rPr lang="en-US" b="1" dirty="0" err="1"/>
              <a:t>ViewBag</a:t>
            </a:r>
            <a:r>
              <a:rPr lang="en-US" dirty="0"/>
              <a:t> and </a:t>
            </a:r>
            <a:r>
              <a:rPr lang="en-US" b="1" dirty="0" err="1"/>
              <a:t>ViewData</a:t>
            </a:r>
            <a:r>
              <a:rPr lang="en-US" dirty="0"/>
              <a:t> collections to share data between the controller action, parent view, and partial 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8db35597-8cc2-468d-8bc0-1db4a9e7a2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Partial View Scenarios</a:t>
            </a:r>
          </a:p>
        </p:txBody>
      </p:sp>
      <p:sp>
        <p:nvSpPr>
          <p:cNvPr id="4" name="Content Placeholder 2"/>
          <p:cNvSpPr>
            <a:spLocks noGrp="1"/>
          </p:cNvSpPr>
          <p:nvPr/>
        </p:nvSpPr>
        <p:spPr bwMode="auto">
          <a:xfrm>
            <a:off x="458788" y="1021214"/>
            <a:ext cx="8119156" cy="54499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a:t>Determine the appropriate use of HTML helpers in these scenarios:</a:t>
            </a:r>
          </a:p>
          <a:p>
            <a:r>
              <a:rPr lang="en-US" sz="2000" dirty="0"/>
              <a:t>In a product web application:</a:t>
            </a:r>
          </a:p>
          <a:p>
            <a:pPr lvl="1"/>
            <a:r>
              <a:rPr lang="en-US" sz="1800" dirty="0"/>
              <a:t>You want to display the ten latest comments in a new webpage when users click the </a:t>
            </a:r>
            <a:r>
              <a:rPr lang="en-US" sz="1800" b="1" dirty="0"/>
              <a:t>Latest Comments</a:t>
            </a:r>
            <a:r>
              <a:rPr lang="en-US" sz="1800" dirty="0"/>
              <a:t> link on the home page </a:t>
            </a:r>
          </a:p>
          <a:p>
            <a:r>
              <a:rPr lang="en-US" sz="2000" dirty="0"/>
              <a:t>In a product web application:</a:t>
            </a:r>
          </a:p>
          <a:p>
            <a:pPr lvl="1"/>
            <a:r>
              <a:rPr lang="en-US" sz="1800" dirty="0"/>
              <a:t>You want to display the comments for an article in the </a:t>
            </a:r>
            <a:r>
              <a:rPr lang="en-US" sz="1800" b="1" dirty="0"/>
              <a:t>Article</a:t>
            </a:r>
            <a:r>
              <a:rPr lang="en-US" sz="1800" dirty="0"/>
              <a:t> view</a:t>
            </a:r>
          </a:p>
          <a:p>
            <a:pPr lvl="1"/>
            <a:r>
              <a:rPr lang="en-US" sz="1800" dirty="0"/>
              <a:t>You also want to display the comments for a product in the </a:t>
            </a:r>
            <a:r>
              <a:rPr lang="en-US" sz="1800" b="1" dirty="0"/>
              <a:t>Product</a:t>
            </a:r>
            <a:r>
              <a:rPr lang="en-US" sz="1800" dirty="0"/>
              <a:t> view</a:t>
            </a:r>
          </a:p>
          <a:p>
            <a:pPr lvl="1"/>
            <a:r>
              <a:rPr lang="en-US" sz="1800" dirty="0"/>
              <a:t>There are separate </a:t>
            </a:r>
            <a:r>
              <a:rPr lang="en-US" sz="1800" b="1" dirty="0" err="1"/>
              <a:t>ArticleComment</a:t>
            </a:r>
            <a:r>
              <a:rPr lang="en-US" sz="1800" dirty="0"/>
              <a:t> and </a:t>
            </a:r>
            <a:r>
              <a:rPr lang="en-US" sz="1800" b="1" dirty="0" err="1"/>
              <a:t>ProductComment</a:t>
            </a:r>
            <a:r>
              <a:rPr lang="en-US" sz="1800" dirty="0"/>
              <a:t> classes in your model, but they have similar properties </a:t>
            </a:r>
            <a:endParaRPr lang="en-IN" sz="1800" dirty="0"/>
          </a:p>
          <a:p>
            <a:r>
              <a:rPr lang="en-US" sz="2000" dirty="0"/>
              <a:t>In a photo sharing web application:</a:t>
            </a:r>
          </a:p>
          <a:p>
            <a:pPr lvl="1"/>
            <a:r>
              <a:rPr lang="en-US" sz="1800" dirty="0"/>
              <a:t>You want to display a gallery of thumbnail images on both the </a:t>
            </a:r>
            <a:r>
              <a:rPr lang="en-US" sz="1800" b="1" dirty="0" err="1"/>
              <a:t>AllPhotos</a:t>
            </a:r>
            <a:r>
              <a:rPr lang="en-US" sz="1800" dirty="0"/>
              <a:t> view and the home page </a:t>
            </a:r>
            <a:r>
              <a:rPr lang="en-US" sz="1800" b="1" dirty="0"/>
              <a:t>Index</a:t>
            </a:r>
            <a:r>
              <a:rPr lang="en-US" sz="1800" dirty="0"/>
              <a:t> view. </a:t>
            </a:r>
          </a:p>
          <a:p>
            <a:pPr lvl="1"/>
            <a:r>
              <a:rPr lang="en-US" sz="1800" dirty="0"/>
              <a:t>You want the </a:t>
            </a:r>
            <a:r>
              <a:rPr lang="en-US" sz="1800" b="1" dirty="0" err="1"/>
              <a:t>AllPhotos</a:t>
            </a:r>
            <a:r>
              <a:rPr lang="en-US" sz="1800" dirty="0"/>
              <a:t> view to display every </a:t>
            </a:r>
            <a:r>
              <a:rPr lang="en-US" sz="1800" b="1" dirty="0"/>
              <a:t>Photo</a:t>
            </a:r>
            <a:r>
              <a:rPr lang="en-US" sz="1800" dirty="0"/>
              <a:t> object, but you want the home page </a:t>
            </a:r>
            <a:r>
              <a:rPr lang="en-US" sz="1800" b="1" dirty="0"/>
              <a:t>Index</a:t>
            </a:r>
            <a:r>
              <a:rPr lang="en-US" sz="1800" dirty="0"/>
              <a:t> view to display only the three most recent photos uploaded</a:t>
            </a:r>
            <a:endParaRPr lang="en-IN"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Developing ASP.NET MVC 4 Views</a:t>
            </a:r>
          </a:p>
        </p:txBody>
      </p:sp>
      <p:sp>
        <p:nvSpPr>
          <p:cNvPr id="3" name="Text Placeholder 2"/>
          <p:cNvSpPr>
            <a:spLocks noGrp="1"/>
          </p:cNvSpPr>
          <p:nvPr>
            <p:ph type="body" idx="1"/>
          </p:nvPr>
        </p:nvSpPr>
        <p:spPr/>
        <p:txBody>
          <a:bodyPr/>
          <a:lstStyle/>
          <a:p>
            <a:r>
              <a:rPr lang="en-US" sz="2600" dirty="0"/>
              <a:t>Exercise 1: Adding a View for Photo Display
Exercise 2: Adding a View for New Photos
Exercise 3: Creating and Using a Partial View
Exercise 4: Adding a Home View and Testing the Views</a:t>
            </a:r>
          </a:p>
        </p:txBody>
      </p:sp>
      <p:sp>
        <p:nvSpPr>
          <p:cNvPr id="6" name="TextBox 5"/>
          <p:cNvSpPr txBox="1"/>
          <p:nvPr/>
        </p:nvSpPr>
        <p:spPr>
          <a:xfrm>
            <a:off x="458787" y="6096000"/>
            <a:ext cx="8119156" cy="523220"/>
          </a:xfrm>
          <a:prstGeom prst="rect">
            <a:avLst/>
          </a:prstGeom>
          <a:noFill/>
        </p:spPr>
        <p:txBody>
          <a:bodyPr vert="horz" rtlCol="0">
            <a:spAutoFit/>
          </a:bodyPr>
          <a:lstStyle/>
          <a:p>
            <a:r>
              <a:rPr lang="en-US" sz="2800" dirty="0">
                <a:latin typeface="Segoe UI"/>
              </a:rPr>
              <a:t>Estimated Time: 60 minutes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7" y="1021214"/>
            <a:ext cx="8119156" cy="5237331"/>
          </a:xfrm>
          <a:prstGeom prst="rect">
            <a:avLst/>
          </a:prstGeom>
          <a:noFill/>
        </p:spPr>
        <p:txBody>
          <a:bodyPr vert="horz" wrap="square" rtlCol="0">
            <a:spAutoFit/>
          </a:bodyPr>
          <a:lstStyle/>
          <a:p>
            <a:pPr>
              <a:lnSpc>
                <a:spcPct val="115000"/>
              </a:lnSpc>
              <a:spcAft>
                <a:spcPts val="1000"/>
              </a:spcAft>
            </a:pPr>
            <a:r>
              <a:rPr lang="en-US" sz="2000" dirty="0">
                <a:latin typeface="Segoe UI"/>
                <a:ea typeface="Times New Roman"/>
                <a:cs typeface="Times New Roman"/>
              </a:rPr>
              <a:t>You have been asked to add the following views to the photo sharing application:</a:t>
            </a:r>
          </a:p>
          <a:p>
            <a:pPr marL="742950" marR="0" lvl="1" indent="-285750">
              <a:spcBef>
                <a:spcPts val="0"/>
              </a:spcBef>
              <a:spcAft>
                <a:spcPts val="0"/>
              </a:spcAft>
              <a:buFont typeface="Courier New"/>
              <a:buChar char="o"/>
            </a:pPr>
            <a:r>
              <a:rPr lang="en-US" sz="2000" i="1" dirty="0">
                <a:latin typeface="Segoe UI"/>
                <a:ea typeface="Times New Roman"/>
                <a:cs typeface="Times New Roman"/>
              </a:rPr>
              <a:t>A Display view for the Photo model objects</a:t>
            </a:r>
            <a:r>
              <a:rPr lang="en-US" sz="2000" dirty="0">
                <a:latin typeface="Segoe UI"/>
                <a:ea typeface="Times New Roman"/>
                <a:cs typeface="Times New Roman"/>
              </a:rPr>
              <a:t>. This view will display a single photo in a large size, with the title, description, owner, and created date properties.</a:t>
            </a:r>
          </a:p>
          <a:p>
            <a:pPr marL="742950" marR="0" lvl="1" indent="-285750">
              <a:spcBef>
                <a:spcPts val="0"/>
              </a:spcBef>
              <a:spcAft>
                <a:spcPts val="0"/>
              </a:spcAft>
              <a:buFont typeface="Courier New"/>
              <a:buChar char="o"/>
            </a:pPr>
            <a:r>
              <a:rPr lang="en-US" sz="2000" i="1" dirty="0">
                <a:latin typeface="Segoe UI"/>
                <a:ea typeface="Times New Roman"/>
                <a:cs typeface="Times New Roman"/>
              </a:rPr>
              <a:t>A Create view for the Photo model objects</a:t>
            </a:r>
            <a:r>
              <a:rPr lang="en-US" sz="2000" dirty="0">
                <a:latin typeface="Segoe UI"/>
                <a:ea typeface="Times New Roman"/>
                <a:cs typeface="Times New Roman"/>
              </a:rPr>
              <a:t>. This view will enable users to upload a new photo to the gallery and set the title and description properties.</a:t>
            </a:r>
          </a:p>
          <a:p>
            <a:pPr marL="742950" marR="0" lvl="1" indent="-285750">
              <a:spcBef>
                <a:spcPts val="0"/>
              </a:spcBef>
              <a:spcAft>
                <a:spcPts val="0"/>
              </a:spcAft>
              <a:buFont typeface="Courier New"/>
              <a:buChar char="o"/>
            </a:pPr>
            <a:r>
              <a:rPr lang="en-US" sz="2000" i="1" dirty="0">
                <a:latin typeface="Segoe UI"/>
                <a:ea typeface="Times New Roman"/>
                <a:cs typeface="Times New Roman"/>
              </a:rPr>
              <a:t>A Photo Gallery partial view</a:t>
            </a:r>
            <a:r>
              <a:rPr lang="en-US" sz="2000" dirty="0">
                <a:latin typeface="Segoe UI"/>
                <a:ea typeface="Times New Roman"/>
                <a:cs typeface="Times New Roman"/>
              </a:rPr>
              <a:t>. This view will display many photos in thumbnail sizes, with the title, owner, and created date properties. This view will be used on the </a:t>
            </a:r>
            <a:r>
              <a:rPr lang="en-US" sz="2000" b="1" dirty="0">
                <a:latin typeface="Segoe UI"/>
                <a:ea typeface="Times New Roman"/>
                <a:cs typeface="Times New Roman"/>
              </a:rPr>
              <a:t>All Photos</a:t>
            </a:r>
            <a:r>
              <a:rPr lang="en-US" sz="2000" dirty="0">
                <a:latin typeface="Segoe UI"/>
                <a:ea typeface="Times New Roman"/>
                <a:cs typeface="Times New Roman"/>
              </a:rPr>
              <a:t> webpage to display all the photos in the application. In addition, this view will also be used on the home page to display the three most recent photos.</a:t>
            </a:r>
          </a:p>
          <a:p>
            <a:pPr>
              <a:spcAft>
                <a:spcPts val="1000"/>
              </a:spcAft>
            </a:pPr>
            <a:r>
              <a:rPr lang="en-US" sz="2000" dirty="0">
                <a:latin typeface="Segoe UI"/>
                <a:ea typeface="Times New Roman"/>
                <a:cs typeface="Times New Roman"/>
              </a:rPr>
              <a:t> After adding these three views to the photo sharing application, you will also test the working of the web application.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How can you improve the accessibility of the HTML that your photo views render?
In the lab, how did you ensure that the Create view for Photo model objects could upload photo files when the user clicked the Create button?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Best Practice
Common Issues and Troubleshooting Tips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2f10f5e-037a-45ea-8146-84be26573d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Creating Views with Razor Syntax</a:t>
            </a:r>
          </a:p>
        </p:txBody>
      </p:sp>
      <p:sp>
        <p:nvSpPr>
          <p:cNvPr id="3" name="Text Placeholder 2"/>
          <p:cNvSpPr>
            <a:spLocks noGrp="1"/>
          </p:cNvSpPr>
          <p:nvPr>
            <p:ph type="body" idx="1"/>
          </p:nvPr>
        </p:nvSpPr>
        <p:spPr/>
        <p:txBody>
          <a:bodyPr/>
          <a:lstStyle/>
          <a:p>
            <a:r>
              <a:rPr lang="en-US"/>
              <a:t>Adding Views
Differentiating Server Side Code from HTML
Features of Razor Syntax
Binding Views to Model Classes and Displaying Properties
Rendering Accessible HTML
Alternative View Engines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2502fbb3-0106-47c0-a90e-71c50129c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Views</a:t>
            </a:r>
          </a:p>
        </p:txBody>
      </p:sp>
      <p:pic>
        <p:nvPicPr>
          <p:cNvPr id="4" name="Picture 3"/>
          <p:cNvPicPr>
            <a:picLocks noChangeAspect="1"/>
          </p:cNvPicPr>
          <p:nvPr/>
        </p:nvPicPr>
        <p:blipFill>
          <a:blip r:embed="rId3" cstate="print"/>
          <a:stretch>
            <a:fillRect/>
          </a:stretch>
        </p:blipFill>
        <p:spPr>
          <a:xfrm>
            <a:off x="814451" y="1302509"/>
            <a:ext cx="3076545" cy="3412365"/>
          </a:xfrm>
          <a:prstGeom prst="rect">
            <a:avLst/>
          </a:prstGeom>
        </p:spPr>
      </p:pic>
      <p:pic>
        <p:nvPicPr>
          <p:cNvPr id="3" name="Picture 2"/>
          <p:cNvPicPr>
            <a:picLocks noChangeAspect="1"/>
          </p:cNvPicPr>
          <p:nvPr/>
        </p:nvPicPr>
        <p:blipFill>
          <a:blip r:embed="rId4"/>
          <a:stretch>
            <a:fillRect/>
          </a:stretch>
        </p:blipFill>
        <p:spPr>
          <a:xfrm>
            <a:off x="4114800" y="1219200"/>
            <a:ext cx="4887829" cy="3095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9e0535-9d16-4b38-80f9-b3a4599397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Differentiating Server Side Code from HTML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Razor identifies server-side code by looking for the </a:t>
            </a:r>
            <a:r>
              <a:rPr lang="en-US" b="1" dirty="0"/>
              <a:t>@</a:t>
            </a:r>
            <a:r>
              <a:rPr lang="en-US" dirty="0"/>
              <a:t> symbol.</a:t>
            </a:r>
          </a:p>
          <a:p>
            <a:r>
              <a:rPr lang="en-US" dirty="0"/>
              <a:t>In Razor syntax, the </a:t>
            </a:r>
            <a:r>
              <a:rPr lang="en-US" b="1" dirty="0"/>
              <a:t>@</a:t>
            </a:r>
            <a:r>
              <a:rPr lang="en-US" dirty="0"/>
              <a:t> symbol has various uses. You can:</a:t>
            </a:r>
          </a:p>
          <a:p>
            <a:pPr lvl="1"/>
            <a:r>
              <a:rPr lang="en-US" sz="2600" dirty="0"/>
              <a:t>Use </a:t>
            </a:r>
            <a:r>
              <a:rPr lang="en-US" sz="2600" b="1" dirty="0"/>
              <a:t>@</a:t>
            </a:r>
            <a:r>
              <a:rPr lang="en-US" sz="2600" dirty="0"/>
              <a:t> to identify server-side C# code.</a:t>
            </a:r>
          </a:p>
          <a:p>
            <a:pPr lvl="1"/>
            <a:r>
              <a:rPr lang="en-US" sz="2600" dirty="0"/>
              <a:t>Use </a:t>
            </a:r>
            <a:r>
              <a:rPr lang="en-US" sz="2600" b="1" dirty="0"/>
              <a:t>@@</a:t>
            </a:r>
            <a:r>
              <a:rPr lang="en-US" sz="2600" dirty="0"/>
              <a:t> to render an @ symbol in an HTML page.</a:t>
            </a:r>
          </a:p>
          <a:p>
            <a:pPr lvl="1"/>
            <a:r>
              <a:rPr lang="en-US" sz="2600" dirty="0"/>
              <a:t>Use </a:t>
            </a:r>
            <a:r>
              <a:rPr lang="en-US" sz="2600" b="1" dirty="0"/>
              <a:t>@:</a:t>
            </a:r>
            <a:r>
              <a:rPr lang="en-US" sz="2600" dirty="0"/>
              <a:t> to explicitly declare a line of text as content and not code.</a:t>
            </a:r>
          </a:p>
          <a:p>
            <a:pPr lvl="1"/>
            <a:r>
              <a:rPr lang="en-US" sz="2600" dirty="0"/>
              <a:t>Use </a:t>
            </a:r>
            <a:r>
              <a:rPr lang="en-US" sz="2600" b="1" dirty="0"/>
              <a:t>&lt;text&gt;</a:t>
            </a:r>
            <a:r>
              <a:rPr lang="en-US" sz="2600" dirty="0"/>
              <a:t>to explicitly declare several lines of text as content and not code.</a:t>
            </a:r>
          </a:p>
          <a:p>
            <a:r>
              <a:rPr lang="en-US" dirty="0"/>
              <a:t>To render text without HTML encoding, you can use the </a:t>
            </a:r>
            <a:r>
              <a:rPr lang="en-US" b="1" dirty="0"/>
              <a:t>Html.Raw()</a:t>
            </a:r>
            <a:r>
              <a:rPr lang="en-US" dirty="0"/>
              <a:t> helper.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274c8e1-b313-400c-a6b6-1e49110414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Razor Syntax</a:t>
            </a:r>
          </a:p>
        </p:txBody>
      </p:sp>
      <p:sp>
        <p:nvSpPr>
          <p:cNvPr id="4" name="Content Placeholder 2"/>
          <p:cNvSpPr>
            <a:spLocks noGrp="1"/>
          </p:cNvSpPr>
          <p:nvPr/>
        </p:nvSpPr>
        <p:spPr bwMode="auto">
          <a:xfrm>
            <a:off x="458788" y="1021215"/>
            <a:ext cx="8119156" cy="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a:t>A sample code block displaying the features of Razor. </a:t>
            </a:r>
          </a:p>
        </p:txBody>
      </p:sp>
      <p:sp>
        <p:nvSpPr>
          <p:cNvPr id="5" name="Rectangle 4"/>
          <p:cNvSpPr/>
          <p:nvPr/>
        </p:nvSpPr>
        <p:spPr>
          <a:xfrm>
            <a:off x="914400" y="1524000"/>
            <a:ext cx="7894469" cy="507831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 Some more Razor examples *@</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Price including Sale Tax: @</a:t>
            </a:r>
            <a:r>
              <a:rPr lang="en-US" b="0" dirty="0" err="1">
                <a:latin typeface="Lucida Sans Unicode" pitchFamily="34" charset="0"/>
                <a:cs typeface="Lucida Sans Unicode" pitchFamily="34" charset="0"/>
              </a:rPr>
              <a:t>Model.Price</a:t>
            </a:r>
            <a:r>
              <a:rPr lang="en-US" b="0" dirty="0">
                <a:latin typeface="Lucida Sans Unicode" pitchFamily="34" charset="0"/>
                <a:cs typeface="Lucida Sans Unicode" pitchFamily="34" charset="0"/>
              </a:rPr>
              <a:t> * 1.2 </a:t>
            </a:r>
          </a:p>
          <a:p>
            <a:r>
              <a:rPr lang="en-US" b="0" dirty="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Price including Sale Tax: @(</a:t>
            </a:r>
            <a:r>
              <a:rPr lang="en-US" b="0" dirty="0" err="1">
                <a:latin typeface="Lucida Sans Unicode" pitchFamily="34" charset="0"/>
                <a:cs typeface="Lucida Sans Unicode" pitchFamily="34" charset="0"/>
              </a:rPr>
              <a:t>Model.Price</a:t>
            </a:r>
            <a:r>
              <a:rPr lang="en-US" b="0" dirty="0">
                <a:latin typeface="Lucida Sans Unicode" pitchFamily="34" charset="0"/>
                <a:cs typeface="Lucida Sans Unicode" pitchFamily="34" charset="0"/>
              </a:rPr>
              <a:t> * 1.2) </a:t>
            </a:r>
          </a:p>
          <a:p>
            <a:r>
              <a:rPr lang="en-US" b="0" dirty="0">
                <a:latin typeface="Lucida Sans Unicode" pitchFamily="34" charset="0"/>
                <a:cs typeface="Lucida Sans Unicode" pitchFamily="34" charset="0"/>
              </a:rPr>
              <a:t>&lt;/span&gt;</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@if (</a:t>
            </a:r>
            <a:r>
              <a:rPr lang="en-US" b="0" dirty="0" err="1">
                <a:latin typeface="Lucida Sans Unicode" pitchFamily="34" charset="0"/>
                <a:cs typeface="Lucida Sans Unicode" pitchFamily="34" charset="0"/>
              </a:rPr>
              <a:t>Model.Count</a:t>
            </a:r>
            <a:r>
              <a:rPr lang="en-US" b="0" dirty="0">
                <a:latin typeface="Lucida Sans Unicode" pitchFamily="34" charset="0"/>
                <a:cs typeface="Lucida Sans Unicode" pitchFamily="34" charset="0"/>
              </a:rPr>
              <a:t> &gt; 5)</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&lt;</a:t>
            </a:r>
            <a:r>
              <a:rPr lang="en-US" b="0" dirty="0" err="1">
                <a:latin typeface="Lucida Sans Unicode" pitchFamily="34" charset="0"/>
                <a:cs typeface="Lucida Sans Unicode" pitchFamily="34" charset="0"/>
              </a:rPr>
              <a:t>ol</a:t>
            </a:r>
            <a:r>
              <a:rPr lang="en-US" b="0" dirty="0">
                <a:latin typeface="Lucida Sans Unicode" pitchFamily="34" charset="0"/>
                <a:cs typeface="Lucida Sans Unicode" pitchFamily="34" charset="0"/>
              </a:rPr>
              <a:t>&gt;</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foreach</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item in Model)</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&lt;li&gt;@</a:t>
            </a:r>
            <a:r>
              <a:rPr lang="en-US" b="0" dirty="0" err="1">
                <a:latin typeface="Lucida Sans Unicode" pitchFamily="34" charset="0"/>
                <a:cs typeface="Lucida Sans Unicode" pitchFamily="34" charset="0"/>
              </a:rPr>
              <a:t>item.Name</a:t>
            </a:r>
            <a:r>
              <a:rPr lang="en-US" b="0" dirty="0">
                <a:latin typeface="Lucida Sans Unicode" pitchFamily="34" charset="0"/>
                <a:cs typeface="Lucida Sans Unicode" pitchFamily="34" charset="0"/>
              </a:rPr>
              <a:t>&lt;/li&gt;</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&lt;/</a:t>
            </a:r>
            <a:r>
              <a:rPr lang="en-US" b="0" dirty="0" err="1">
                <a:latin typeface="Lucida Sans Unicode" pitchFamily="34" charset="0"/>
                <a:cs typeface="Lucida Sans Unicode" pitchFamily="34" charset="0"/>
              </a:rPr>
              <a:t>ol</a:t>
            </a:r>
            <a:r>
              <a:rPr lang="en-US" b="0" dirty="0">
                <a:latin typeface="Lucida Sans Unicode" pitchFamily="34" charset="0"/>
                <a:cs typeface="Lucida Sans Unicode" pitchFamily="34" charset="0"/>
              </a:rPr>
              <a:t>&gt;</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a93678a-a25e-4b05-b70f-6a45eadd49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Binding Views to Model Classes and Displaying Properties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93688" indent="-122238"/>
            <a:r>
              <a:rPr lang="en-IN" sz="2200" dirty="0"/>
              <a:t>You can use strongly-typed views and include a declaration of the model class. Visual Studio helps you with additional IntelliSense feedback and error-checking as you write the code.</a:t>
            </a:r>
          </a:p>
          <a:p>
            <a:pPr marL="293688" indent="-122238"/>
            <a:r>
              <a:rPr lang="en-US" sz="2200" dirty="0"/>
              <a:t>Binding to Enumerable Lists:</a:t>
            </a:r>
          </a:p>
          <a:p>
            <a:endParaRPr lang="en-US" sz="2200" dirty="0"/>
          </a:p>
          <a:p>
            <a:endParaRPr lang="en-US" sz="2200" dirty="0"/>
          </a:p>
          <a:p>
            <a:endParaRPr lang="en-US" dirty="0"/>
          </a:p>
          <a:p>
            <a:endParaRPr lang="en-US" dirty="0"/>
          </a:p>
          <a:p>
            <a:endParaRPr lang="en-US" dirty="0"/>
          </a:p>
          <a:p>
            <a:pPr marL="293688" indent="-122238"/>
            <a:r>
              <a:rPr lang="en-US" sz="2200" dirty="0"/>
              <a:t>You can use dynamic views to create a view that can display more than one model class.</a:t>
            </a:r>
          </a:p>
        </p:txBody>
      </p:sp>
      <p:sp>
        <p:nvSpPr>
          <p:cNvPr id="5" name="Rectangle 4"/>
          <p:cNvSpPr/>
          <p:nvPr/>
        </p:nvSpPr>
        <p:spPr>
          <a:xfrm>
            <a:off x="1052423" y="2518913"/>
            <a:ext cx="7404472" cy="23955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@model IEnumerable&lt;MyWebSite.Models.Product&gt;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&lt;h1&gt;Product Catalog&lt;/h1&gt;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foreach</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var</a:t>
            </a:r>
            <a:r>
              <a:rPr lang="en-US" sz="1600" b="0" dirty="0">
                <a:latin typeface="Lucida Sans Unicode" pitchFamily="34" charset="0"/>
                <a:ea typeface="Times New Roman" panose="02020603050405020304" pitchFamily="18" charset="0"/>
                <a:cs typeface="Lucida Sans Unicode" pitchFamily="34" charset="0"/>
              </a:rPr>
              <a:t> Product in Model)</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&lt;div&gt;Name: @</a:t>
            </a:r>
            <a:r>
              <a:rPr lang="en-US" sz="1600" b="0" dirty="0" err="1">
                <a:latin typeface="Lucida Sans Unicode" pitchFamily="34" charset="0"/>
                <a:ea typeface="Times New Roman" panose="02020603050405020304" pitchFamily="18" charset="0"/>
                <a:cs typeface="Lucida Sans Unicode" pitchFamily="34" charset="0"/>
              </a:rPr>
              <a:t>Product.Name</a:t>
            </a:r>
            <a:r>
              <a:rPr lang="en-US" sz="1600" b="0" dirty="0">
                <a:latin typeface="Lucida Sans Unicode" pitchFamily="34" charset="0"/>
                <a:ea typeface="Times New Roman" panose="02020603050405020304" pitchFamily="18" charset="0"/>
                <a:cs typeface="Lucida Sans Unicode" pitchFamily="34" charset="0"/>
              </a:rPr>
              <a:t>&lt;/div&gt;</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b4b29e8-3fa6-46aa-83b9-590a3007db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Rendering Accessible HTML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You can ensure that your content is accessible to the broadest range of users by adhering to the following guidelines:</a:t>
            </a:r>
          </a:p>
          <a:p>
            <a:pPr lvl="1"/>
            <a:r>
              <a:rPr lang="en-US" dirty="0"/>
              <a:t>Provide </a:t>
            </a:r>
            <a:r>
              <a:rPr lang="en-US" b="1" dirty="0"/>
              <a:t>alt</a:t>
            </a:r>
            <a:r>
              <a:rPr lang="en-US" dirty="0"/>
              <a:t> attributes for visual and auditory content</a:t>
            </a:r>
          </a:p>
          <a:p>
            <a:pPr lvl="1"/>
            <a:r>
              <a:rPr lang="en-US" dirty="0"/>
              <a:t>Do not rely on color to highlight content</a:t>
            </a:r>
          </a:p>
          <a:p>
            <a:pPr lvl="1"/>
            <a:r>
              <a:rPr lang="en-US" dirty="0"/>
              <a:t>Separate content from structure and presentation code:</a:t>
            </a:r>
          </a:p>
          <a:p>
            <a:pPr lvl="2"/>
            <a:r>
              <a:rPr lang="en-US" sz="2200" dirty="0"/>
              <a:t>Only use tables to present tabular content</a:t>
            </a:r>
          </a:p>
          <a:p>
            <a:pPr lvl="2"/>
            <a:r>
              <a:rPr lang="en-US" sz="2200" dirty="0"/>
              <a:t>Avoid nested tables</a:t>
            </a:r>
          </a:p>
          <a:p>
            <a:pPr lvl="2"/>
            <a:r>
              <a:rPr lang="en-US" sz="2200" dirty="0"/>
              <a:t>Use </a:t>
            </a:r>
            <a:r>
              <a:rPr lang="en-US" sz="2200" b="1" dirty="0"/>
              <a:t>&lt;div&gt; </a:t>
            </a:r>
            <a:r>
              <a:rPr lang="en-US" sz="2200" dirty="0"/>
              <a:t>elements and positional style sheets to lay out elements on the page</a:t>
            </a:r>
          </a:p>
          <a:p>
            <a:pPr lvl="2"/>
            <a:r>
              <a:rPr lang="en-US" sz="2200" dirty="0"/>
              <a:t>Avoid using images that include important text</a:t>
            </a:r>
          </a:p>
          <a:p>
            <a:pPr lvl="2"/>
            <a:r>
              <a:rPr lang="en-US" sz="2200" dirty="0"/>
              <a:t>Put all important text in HTML elements </a:t>
            </a:r>
            <a:r>
              <a:rPr lang="en-US" sz="2200"/>
              <a:t>or </a:t>
            </a:r>
            <a:r>
              <a:rPr lang="en-US" sz="2200" b="1"/>
              <a:t>alt</a:t>
            </a:r>
            <a:r>
              <a:rPr lang="en-US" sz="2200"/>
              <a:t> attributes</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da31451-5b58-4af8-baff-9266ede10d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Alternative View Engines</a:t>
            </a:r>
          </a:p>
        </p:txBody>
      </p:sp>
      <p:graphicFrame>
        <p:nvGraphicFramePr>
          <p:cNvPr id="4" name="Table 3"/>
          <p:cNvGraphicFramePr>
            <a:graphicFrameLocks noGrp="1"/>
          </p:cNvGraphicFramePr>
          <p:nvPr/>
        </p:nvGraphicFramePr>
        <p:xfrm>
          <a:off x="464546" y="1823055"/>
          <a:ext cx="7903076" cy="4555739"/>
        </p:xfrm>
        <a:graphic>
          <a:graphicData uri="http://schemas.openxmlformats.org/drawingml/2006/table">
            <a:tbl>
              <a:tblPr firstRow="1" bandRow="1">
                <a:tableStyleId>{5C22544A-7EE6-4342-B048-85BDC9FD1C3A}</a:tableStyleId>
              </a:tblPr>
              <a:tblGrid>
                <a:gridCol w="2261402">
                  <a:extLst>
                    <a:ext uri="{9D8B030D-6E8A-4147-A177-3AD203B41FA5}">
                      <a16:colId xmlns:a16="http://schemas.microsoft.com/office/drawing/2014/main" val="20000"/>
                    </a:ext>
                  </a:extLst>
                </a:gridCol>
                <a:gridCol w="5641674">
                  <a:extLst>
                    <a:ext uri="{9D8B030D-6E8A-4147-A177-3AD203B41FA5}">
                      <a16:colId xmlns:a16="http://schemas.microsoft.com/office/drawing/2014/main" val="20001"/>
                    </a:ext>
                  </a:extLst>
                </a:gridCol>
              </a:tblGrid>
              <a:tr h="447993">
                <a:tc>
                  <a:txBody>
                    <a:bodyPr/>
                    <a:lstStyle/>
                    <a:p>
                      <a:pPr algn="ctr"/>
                      <a:r>
                        <a:rPr lang="en-US" dirty="0">
                          <a:solidFill>
                            <a:schemeClr val="tx1"/>
                          </a:solidFill>
                        </a:rPr>
                        <a:t>View Engine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001244">
                <a:tc>
                  <a:txBody>
                    <a:bodyPr/>
                    <a:lstStyle/>
                    <a:p>
                      <a:r>
                        <a:rPr lang="en-US" sz="1800" kern="1200" dirty="0">
                          <a:solidFill>
                            <a:schemeClr val="dk1"/>
                          </a:solidFill>
                          <a:latin typeface="+mn-lt"/>
                          <a:ea typeface="+mn-ea"/>
                          <a:cs typeface="+mn-cs"/>
                        </a:rPr>
                        <a:t>Razor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This is the default view engine for MVC 4. It is easy to learn for anyone who has experience in HTML and C# or Visual Basic.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24951">
                <a:tc>
                  <a:txBody>
                    <a:bodyPr/>
                    <a:lstStyle/>
                    <a:p>
                      <a:r>
                        <a:rPr lang="en-US" sz="1800" kern="1200" dirty="0">
                          <a:solidFill>
                            <a:schemeClr val="dk1"/>
                          </a:solidFill>
                          <a:latin typeface="+mn-lt"/>
                          <a:ea typeface="+mn-ea"/>
                          <a:cs typeface="+mn-cs"/>
                        </a:rPr>
                        <a:t>ASPX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This was the default view engine for MVC 2. It is easy to learn for developers with experience in ASP.NET Web Forms and is also known as the Web Forms View Engine.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48905">
                <a:tc>
                  <a:txBody>
                    <a:bodyPr/>
                    <a:lstStyle/>
                    <a:p>
                      <a:r>
                        <a:rPr lang="en-US" sz="1800" kern="1200" dirty="0">
                          <a:solidFill>
                            <a:schemeClr val="dk1"/>
                          </a:solidFill>
                          <a:latin typeface="+mn-lt"/>
                          <a:ea typeface="+mn-ea"/>
                          <a:cs typeface="+mn-cs"/>
                        </a:rPr>
                        <a:t>NHaml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NHaml is a .NET Framework version of the Haml view engine used with Ruby on Rails, a competitor to the ASP.NET MVC technology.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932646">
                <a:tc>
                  <a:txBody>
                    <a:bodyPr/>
                    <a:lstStyle/>
                    <a:p>
                      <a:r>
                        <a:rPr lang="en-US" sz="1800" kern="1200" dirty="0">
                          <a:solidFill>
                            <a:schemeClr val="dk1"/>
                          </a:solidFill>
                          <a:latin typeface="+mn-lt"/>
                          <a:ea typeface="+mn-ea"/>
                          <a:cs typeface="+mn-cs"/>
                        </a:rPr>
                        <a:t>Spark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This view engine uses view files that are easily readable and similar to static HTML files.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 name="TextBox 3"/>
          <p:cNvSpPr txBox="1"/>
          <p:nvPr/>
        </p:nvSpPr>
        <p:spPr>
          <a:xfrm>
            <a:off x="342900" y="933450"/>
            <a:ext cx="8801100"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200" b="0" dirty="0">
                <a:latin typeface="Segoe UI" pitchFamily="34" charset="0"/>
                <a:ea typeface="Segoe UI" pitchFamily="34" charset="0"/>
                <a:cs typeface="Segoe UI" pitchFamily="34" charset="0"/>
              </a:rPr>
              <a:t>The following table describes and compares four popular view engines.</a:t>
            </a:r>
          </a:p>
          <a:p>
            <a:endParaRPr lang="en-US" sz="2200" dirty="0">
              <a:latin typeface="Segoe UI" pitchFamily="34" charset="0"/>
              <a:ea typeface="Segoe UI" pitchFamily="34" charset="0"/>
              <a:cs typeface="Segoe UI"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99</TotalTime>
  <Words>4733</Words>
  <Application>Microsoft Office PowerPoint</Application>
  <PresentationFormat>Skærmshow (4:3)</PresentationFormat>
  <Paragraphs>448</Paragraphs>
  <Slides>30</Slides>
  <Notes>30</Notes>
  <HiddenSlides>6</HiddenSlides>
  <MMClips>0</MMClips>
  <ScaleCrop>false</ScaleCrop>
  <HeadingPairs>
    <vt:vector size="6" baseType="variant">
      <vt:variant>
        <vt:lpstr>Benyttede skrifttyper</vt:lpstr>
      </vt:variant>
      <vt:variant>
        <vt:i4>10</vt:i4>
      </vt:variant>
      <vt:variant>
        <vt:lpstr>Tema</vt:lpstr>
      </vt:variant>
      <vt:variant>
        <vt:i4>1</vt:i4>
      </vt:variant>
      <vt:variant>
        <vt:lpstr>Slidetitler</vt:lpstr>
      </vt:variant>
      <vt:variant>
        <vt:i4>30</vt:i4>
      </vt:variant>
    </vt:vector>
  </HeadingPairs>
  <TitlesOfParts>
    <vt:vector size="41" baseType="lpstr">
      <vt:lpstr>Wingdings</vt:lpstr>
      <vt:lpstr>Arial</vt:lpstr>
      <vt:lpstr>Segoe UI</vt:lpstr>
      <vt:lpstr>Verdana</vt:lpstr>
      <vt:lpstr>Courier New</vt:lpstr>
      <vt:lpstr>Times New Roman</vt:lpstr>
      <vt:lpstr>Calibri</vt:lpstr>
      <vt:lpstr>Segoe Light</vt:lpstr>
      <vt:lpstr>Lucida Sans Unicode</vt:lpstr>
      <vt:lpstr>Symbol</vt:lpstr>
      <vt:lpstr>Itucation_master_MS</vt:lpstr>
      <vt:lpstr>Module05</vt:lpstr>
      <vt:lpstr>Module Overview</vt:lpstr>
      <vt:lpstr>Lesson 1: Creating Views with Razor Syntax</vt:lpstr>
      <vt:lpstr>Adding Views</vt:lpstr>
      <vt:lpstr>Differentiating Server Side Code from HTML</vt:lpstr>
      <vt:lpstr>Features of Razor Syntax</vt:lpstr>
      <vt:lpstr>Binding Views to Model Classes and Displaying Properties</vt:lpstr>
      <vt:lpstr>Rendering Accessible HTML</vt:lpstr>
      <vt:lpstr>Alternative View Engines</vt:lpstr>
      <vt:lpstr>Lesson 2: Using HTML Helpers</vt:lpstr>
      <vt:lpstr>Using Action Helpers</vt:lpstr>
      <vt:lpstr>Using Display Helpers</vt:lpstr>
      <vt:lpstr>The Begin Form Helper</vt:lpstr>
      <vt:lpstr>Using Editor Helpers</vt:lpstr>
      <vt:lpstr>Using Validation Helpers</vt:lpstr>
      <vt:lpstr>Demonstration: How to Use HTML Helpers</vt:lpstr>
      <vt:lpstr>PowerPoint-præsentation</vt:lpstr>
      <vt:lpstr>PowerPoint-præsentation</vt:lpstr>
      <vt:lpstr>PowerPoint-præsentation</vt:lpstr>
      <vt:lpstr>PowerPoint-præsentation</vt:lpstr>
      <vt:lpstr>Lesson 3: Re-using Code in Views</vt:lpstr>
      <vt:lpstr>Creating Partial Views</vt:lpstr>
      <vt:lpstr>Using Partial Views</vt:lpstr>
      <vt:lpstr>Discussion: Partial View Scenarios</vt:lpstr>
      <vt:lpstr>Lab: Developing ASP.NET MVC 4 Views</vt:lpstr>
      <vt:lpstr>PowerPoint-præsentation</vt:lpstr>
      <vt:lpstr>Lab Scenario</vt:lpstr>
      <vt:lpstr>Lab Review</vt:lpstr>
      <vt:lpstr>Module Review and Takeaways</vt:lpstr>
      <vt:lpstr>PowerPoint-præsentation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Module05</dc:title>
  <dc:creator>karthi</dc:creator>
  <cp:lastModifiedBy>jens</cp:lastModifiedBy>
  <cp:revision>12</cp:revision>
  <dcterms:created xsi:type="dcterms:W3CDTF">2013-05-20T11:31:49Z</dcterms:created>
  <dcterms:modified xsi:type="dcterms:W3CDTF">2017-11-28T09:47:44Z</dcterms:modified>
</cp:coreProperties>
</file>