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2842"/>
            <a:ext cx="7772400" cy="31331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6842"/>
            <a:ext cx="6858000" cy="2172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2295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487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79142"/>
            <a:ext cx="1971675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79142"/>
            <a:ext cx="5800725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268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226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43638"/>
            <a:ext cx="7886700" cy="37435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022610"/>
            <a:ext cx="7886700" cy="1968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6697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746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9144"/>
            <a:ext cx="78867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06137"/>
            <a:ext cx="3868340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287331"/>
            <a:ext cx="3868340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06137"/>
            <a:ext cx="3887391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287331"/>
            <a:ext cx="3887391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17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50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5502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95769"/>
            <a:ext cx="4629150" cy="639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88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95769"/>
            <a:ext cx="4629150" cy="639550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87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79144"/>
            <a:ext cx="78867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95710"/>
            <a:ext cx="78867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B82EC-0E7A-1D43-9F13-C1D8E66B749A}" type="datetimeFigureOut">
              <a:rPr lang="en-CO" smtClean="0"/>
              <a:t>05/17/2025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341240"/>
            <a:ext cx="30861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132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D3B1F6-E491-9CD4-DC1D-49E4D6F7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92520"/>
              </p:ext>
            </p:extLst>
          </p:nvPr>
        </p:nvGraphicFramePr>
        <p:xfrm>
          <a:off x="3808273" y="131121"/>
          <a:ext cx="1527453" cy="252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453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6599">
                <a:tc>
                  <a:txBody>
                    <a:bodyPr/>
                    <a:lstStyle/>
                    <a:p>
                      <a:pPr algn="ctr"/>
                      <a:r>
                        <a:rPr lang="es-419" sz="800" dirty="0"/>
                        <a:t>Fecha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dirty="0"/>
                        <a:t>– </a:t>
                      </a:r>
                      <a:r>
                        <a:rPr lang="en-US" sz="800" dirty="0" err="1"/>
                        <a:t>dia</a:t>
                      </a:r>
                      <a:r>
                        <a:rPr lang="en-US" sz="800" dirty="0"/>
                        <a:t>: int</a:t>
                      </a:r>
                    </a:p>
                    <a:p>
                      <a:r>
                        <a:rPr lang="en-US" sz="800" dirty="0"/>
                        <a:t>– </a:t>
                      </a:r>
                      <a:r>
                        <a:rPr lang="en-US" sz="800" dirty="0" err="1"/>
                        <a:t>mes</a:t>
                      </a:r>
                      <a:r>
                        <a:rPr lang="en-US" sz="800" dirty="0"/>
                        <a:t>: int</a:t>
                      </a:r>
                    </a:p>
                    <a:p>
                      <a:r>
                        <a:rPr lang="en-US" sz="800" dirty="0"/>
                        <a:t>– </a:t>
                      </a:r>
                      <a:r>
                        <a:rPr lang="en-US" sz="800" dirty="0" err="1"/>
                        <a:t>anio</a:t>
                      </a:r>
                      <a:r>
                        <a:rPr lang="en-US" sz="800" dirty="0"/>
                        <a:t>: int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s-419" sz="800" dirty="0"/>
                        <a:t>+ Fecha(</a:t>
                      </a:r>
                      <a:r>
                        <a:rPr lang="es-419" sz="800" dirty="0" err="1"/>
                        <a:t>dia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mes: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</a:t>
                      </a:r>
                      <a:r>
                        <a:rPr lang="es-419" sz="800" dirty="0" err="1"/>
                        <a:t>anio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</a:t>
                      </a:r>
                    </a:p>
                    <a:p>
                      <a:r>
                        <a:rPr lang="es-419" sz="800" dirty="0"/>
                        <a:t>+ Fecha(</a:t>
                      </a:r>
                      <a:r>
                        <a:rPr lang="es-419" sz="800" dirty="0" err="1"/>
                        <a:t>const</a:t>
                      </a:r>
                      <a:r>
                        <a:rPr lang="es-419" sz="800" dirty="0"/>
                        <a:t> Fecha&amp; otra)</a:t>
                      </a:r>
                    </a:p>
                    <a:p>
                      <a:r>
                        <a:rPr lang="es-419" sz="800" dirty="0"/>
                        <a:t>+ ~Fecha()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getDia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getMes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getAnio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setDia</a:t>
                      </a:r>
                      <a:r>
                        <a:rPr lang="es-419" sz="800" dirty="0"/>
                        <a:t>(</a:t>
                      </a:r>
                      <a:r>
                        <a:rPr lang="es-419" sz="800" dirty="0" err="1"/>
                        <a:t>dia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setMes</a:t>
                      </a:r>
                      <a:r>
                        <a:rPr lang="es-419" sz="800" dirty="0"/>
                        <a:t>(mes: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setAnio</a:t>
                      </a:r>
                      <a:r>
                        <a:rPr lang="es-419" sz="800" dirty="0"/>
                        <a:t>(</a:t>
                      </a:r>
                      <a:r>
                        <a:rPr lang="es-419" sz="800" dirty="0" err="1"/>
                        <a:t>anio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toString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char</a:t>
                      </a:r>
                      <a:r>
                        <a:rPr lang="es-419" sz="800" dirty="0"/>
                        <a:t>*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&lt;(otra: Fecha):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==(otra: Fecha):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+(</a:t>
                      </a:r>
                      <a:r>
                        <a:rPr lang="es-419" sz="800" dirty="0" err="1"/>
                        <a:t>cantidadNoches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Fecha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6ECAA-FB23-3C26-7FC4-D2B8AF745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2489"/>
              </p:ext>
            </p:extLst>
          </p:nvPr>
        </p:nvGraphicFramePr>
        <p:xfrm>
          <a:off x="556283" y="5096517"/>
          <a:ext cx="2388550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1032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Huésped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ES" sz="900" dirty="0"/>
                        <a:t>– documento: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– nombre: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– </a:t>
                      </a:r>
                      <a:r>
                        <a:rPr lang="es-ES" sz="900" dirty="0" err="1"/>
                        <a:t>antiguedadEnMeses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– </a:t>
                      </a:r>
                      <a:r>
                        <a:rPr lang="es-ES" sz="900" dirty="0" err="1"/>
                        <a:t>puntuacion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float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– </a:t>
                      </a:r>
                      <a:r>
                        <a:rPr lang="es-ES" sz="900" dirty="0" err="1"/>
                        <a:t>listaReservaciones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Reservacion</a:t>
                      </a:r>
                      <a:r>
                        <a:rPr lang="es-ES" sz="900" dirty="0"/>
                        <a:t>**</a:t>
                      </a:r>
                    </a:p>
                    <a:p>
                      <a:r>
                        <a:rPr lang="es-ES" sz="900" dirty="0"/>
                        <a:t>– </a:t>
                      </a:r>
                      <a:r>
                        <a:rPr lang="es-ES" sz="900" dirty="0" err="1"/>
                        <a:t>cantidadReservaciones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– </a:t>
                      </a:r>
                      <a:r>
                        <a:rPr lang="es-ES" sz="900" dirty="0" err="1"/>
                        <a:t>capacidadReservaciones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(documento: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antiguedad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&amp; otro)</a:t>
                      </a:r>
                    </a:p>
                    <a:p>
                      <a:r>
                        <a:rPr lang="es-419" sz="900" dirty="0"/>
                        <a:t>+ ~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getDocumentoIdentidad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getNombreCompleto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setNombreCompleto</a:t>
                      </a:r>
                      <a:r>
                        <a:rPr lang="es-419" sz="900" dirty="0"/>
                        <a:t>(nombre: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getAntiguedadEnMeses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getPuntuacion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float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setPuntuacion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puntuacion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float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getCantidadReservaciones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puedeReservar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agregarReservacion</a:t>
                      </a:r>
                      <a:r>
                        <a:rPr lang="es-419" sz="900" dirty="0"/>
                        <a:t>(reserva: </a:t>
                      </a:r>
                      <a:r>
                        <a:rPr lang="es-419" sz="900" dirty="0" err="1"/>
                        <a:t>Reservacion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anularReservacion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consultarReservaciones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C46FCDC4-9ADC-DCB1-A154-7E00496E2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0568"/>
              </p:ext>
            </p:extLst>
          </p:nvPr>
        </p:nvGraphicFramePr>
        <p:xfrm>
          <a:off x="817723" y="131121"/>
          <a:ext cx="1865671" cy="45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67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Reservacion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fechaEntrada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duracionNoches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metodoPago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MetodoPago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fechaPago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monto</a:t>
                      </a:r>
                      <a:r>
                        <a:rPr lang="en-US" sz="900" dirty="0"/>
                        <a:t>: double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anotaciones</a:t>
                      </a:r>
                      <a:r>
                        <a:rPr lang="en-US" sz="900" dirty="0"/>
                        <a:t>: char*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Reservacion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fechaEntrada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alojamiento: Alojamiento*,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metodoPago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fechaPago</a:t>
                      </a:r>
                      <a:r>
                        <a:rPr lang="es-419" sz="900" dirty="0"/>
                        <a:t>: Fecha, monto: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anotaciones: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Reservacion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Reservacion</a:t>
                      </a:r>
                      <a:r>
                        <a:rPr lang="es-419" sz="900" dirty="0"/>
                        <a:t>&amp; otra)</a:t>
                      </a:r>
                    </a:p>
                    <a:p>
                      <a:r>
                        <a:rPr lang="es-419" sz="900" dirty="0"/>
                        <a:t>+ ~</a:t>
                      </a:r>
                      <a:r>
                        <a:rPr lang="es-419" sz="900" dirty="0" err="1"/>
                        <a:t>Reservacion</a:t>
                      </a:r>
                      <a:r>
                        <a:rPr lang="es-419" sz="900" dirty="0"/>
                        <a:t>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getFechaEntrada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getDuracionEnNoches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getAlojamientoReservado</a:t>
                      </a:r>
                      <a:r>
                        <a:rPr lang="es-419" sz="900" dirty="0"/>
                        <a:t>(): Alojamiento*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getHuespedResponsable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getMetodoPago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getFechaPago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getMontoPagado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getAnotaciones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calcularFechaSalida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mostrarComprobante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292100"/>
            <a:ext cx="1147815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8B6ACA-C154-85D5-38B6-911E99B87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7885"/>
              </p:ext>
            </p:extLst>
          </p:nvPr>
        </p:nvGraphicFramePr>
        <p:xfrm>
          <a:off x="3429223" y="3067983"/>
          <a:ext cx="2388550" cy="582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22419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UdeAStay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listaAnfitriones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listaHuespedes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listaReservacionesVigentes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Reservacion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listaReservacionesHistoricas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Reservacion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fechaCorte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cantidadAnfitriones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capacidadAnfitriones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cantidadHuespedes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capacidadHuespedes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cantidadAlojamientos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capacidadAlojamientos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cantidadReservacionesVigentes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capacidadReservacionesVigentes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cantidadReservacionesHistoricas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capacidadReservacionesHistoricas</a:t>
                      </a:r>
                      <a:r>
                        <a:rPr lang="en-US" sz="900" dirty="0"/>
                        <a:t>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UdeAStay</a:t>
                      </a:r>
                      <a:r>
                        <a:rPr lang="es-419" sz="900" dirty="0"/>
                        <a:t>()</a:t>
                      </a:r>
                    </a:p>
                    <a:p>
                      <a:r>
                        <a:rPr lang="es-419" sz="900" dirty="0"/>
                        <a:t>+ ~</a:t>
                      </a:r>
                      <a:r>
                        <a:rPr lang="es-419" sz="900" dirty="0" err="1"/>
                        <a:t>UdeAStay</a:t>
                      </a:r>
                      <a:r>
                        <a:rPr lang="es-419" sz="900" dirty="0"/>
                        <a:t>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iniciarSesion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documentoIdentidad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tipoUsuario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buscarAlojamiento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municipio: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precioMaximo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puntuacionMinima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float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crearReservacion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documentoHuesped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codigoAlojamiento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fechaEntrada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metodoPago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monto: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anotaciones: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anularReservacion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</a:t>
                      </a:r>
                      <a:r>
                        <a:rPr lang="es-419" sz="900" dirty="0" err="1"/>
                        <a:t>consultarReservasAnfitrion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documentoAnfitrion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fechaDesde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fechaHasta</a:t>
                      </a:r>
                      <a:r>
                        <a:rPr lang="es-419" sz="900" dirty="0"/>
                        <a:t>: Fecha):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</a:t>
                      </a:r>
                      <a:r>
                        <a:rPr lang="es-419" sz="900" dirty="0" err="1"/>
                        <a:t>actualizarReservacionesHistoricas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nuevaFechaCorte</a:t>
                      </a:r>
                      <a:r>
                        <a:rPr lang="es-419" sz="900" dirty="0"/>
                        <a:t>: Fecha):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medirConsumoDeRecursos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cargarDatosDesdeArchivo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guardarDatosEnArchivo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32" name="Conector recto 4">
            <a:extLst>
              <a:ext uri="{FF2B5EF4-FFF2-40B4-BE49-F238E27FC236}">
                <a16:creationId xmlns:a16="http://schemas.microsoft.com/office/drawing/2014/main" id="{3C512021-D404-B3E3-09AD-D244941A1CF1}"/>
              </a:ext>
            </a:extLst>
          </p:cNvPr>
          <p:cNvCxnSpPr>
            <a:cxnSpLocks/>
          </p:cNvCxnSpPr>
          <p:nvPr/>
        </p:nvCxnSpPr>
        <p:spPr>
          <a:xfrm>
            <a:off x="5312496" y="292100"/>
            <a:ext cx="1171045" cy="1555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4171950"/>
            <a:ext cx="768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4">
            <a:extLst>
              <a:ext uri="{FF2B5EF4-FFF2-40B4-BE49-F238E27FC236}">
                <a16:creationId xmlns:a16="http://schemas.microsoft.com/office/drawing/2014/main" id="{E120032F-7951-812D-9C14-39AFA5FE19CC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1750558" y="4725981"/>
            <a:ext cx="0" cy="370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">
            <a:extLst>
              <a:ext uri="{FF2B5EF4-FFF2-40B4-BE49-F238E27FC236}">
                <a16:creationId xmlns:a16="http://schemas.microsoft.com/office/drawing/2014/main" id="{6C289BBB-C362-2D09-D5DF-24126808DE69}"/>
              </a:ext>
            </a:extLst>
          </p:cNvPr>
          <p:cNvCxnSpPr>
            <a:cxnSpLocks/>
          </p:cNvCxnSpPr>
          <p:nvPr/>
        </p:nvCxnSpPr>
        <p:spPr>
          <a:xfrm flipH="1">
            <a:off x="5817773" y="4171950"/>
            <a:ext cx="665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5339E89-6134-D1E1-0856-AAC10F2F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26820"/>
              </p:ext>
            </p:extLst>
          </p:nvPr>
        </p:nvGraphicFramePr>
        <p:xfrm>
          <a:off x="6478502" y="131121"/>
          <a:ext cx="2285551" cy="5692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741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Alojamiento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nombre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– Departamento: char*</a:t>
                      </a:r>
                    </a:p>
                    <a:p>
                      <a:r>
                        <a:rPr lang="en-US" sz="900" dirty="0"/>
                        <a:t>– Municipio: char*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direccion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tipoAlojamiento</a:t>
                      </a:r>
                      <a:r>
                        <a:rPr lang="en-US" sz="900" dirty="0"/>
                        <a:t>: int  // 0 = casa, 1 = </a:t>
                      </a:r>
                      <a:r>
                        <a:rPr lang="en-US" sz="900" dirty="0" err="1"/>
                        <a:t>apartamento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precioPorNoche</a:t>
                      </a:r>
                      <a:r>
                        <a:rPr lang="en-US" sz="900" dirty="0"/>
                        <a:t>: double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amenidades</a:t>
                      </a:r>
                      <a:r>
                        <a:rPr lang="en-US" sz="900" dirty="0"/>
                        <a:t>: int       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fechasInicioReservadas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duracionesReservadas</a:t>
                      </a:r>
                      <a:r>
                        <a:rPr lang="en-US" sz="900" dirty="0"/>
                        <a:t>: int*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cantidadReservaciones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capacidadReservaciones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865240">
                <a:tc>
                  <a:txBody>
                    <a:bodyPr/>
                    <a:lstStyle/>
                    <a:p>
                      <a:r>
                        <a:rPr lang="es-419" sz="900" dirty="0"/>
                        <a:t>+ Alojamiento(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dep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mun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direccion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tipo: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precio: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*)</a:t>
                      </a:r>
                    </a:p>
                    <a:p>
                      <a:r>
                        <a:rPr lang="es-419" sz="900" dirty="0"/>
                        <a:t>+ Alojamiento(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Alojamiento&amp; otro)</a:t>
                      </a:r>
                    </a:p>
                    <a:p>
                      <a:r>
                        <a:rPr lang="es-419" sz="900" dirty="0"/>
                        <a:t>+ ~Alojamiento()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getDepartamento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getMunicipio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getDireccion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getTipoAlojamiento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getPrecioPorNoche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getAmenidades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tieneAmenidad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quitarAmenidad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mostrarAmenidades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estaDisponible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agregarReservacion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eliminarReservacion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getAnfitrionResponsable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*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43" name="Conector recto 4">
            <a:extLst>
              <a:ext uri="{FF2B5EF4-FFF2-40B4-BE49-F238E27FC236}">
                <a16:creationId xmlns:a16="http://schemas.microsoft.com/office/drawing/2014/main" id="{93B8AA24-4B68-7377-CE54-4D18EE809E4A}"/>
              </a:ext>
            </a:extLst>
          </p:cNvPr>
          <p:cNvCxnSpPr>
            <a:cxnSpLocks/>
          </p:cNvCxnSpPr>
          <p:nvPr/>
        </p:nvCxnSpPr>
        <p:spPr>
          <a:xfrm flipV="1">
            <a:off x="4571999" y="2653341"/>
            <a:ext cx="0" cy="418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">
            <a:extLst>
              <a:ext uri="{FF2B5EF4-FFF2-40B4-BE49-F238E27FC236}">
                <a16:creationId xmlns:a16="http://schemas.microsoft.com/office/drawing/2014/main" id="{EDF4D425-EE59-5E6A-920D-7271AC0AE05A}"/>
              </a:ext>
            </a:extLst>
          </p:cNvPr>
          <p:cNvCxnSpPr>
            <a:cxnSpLocks/>
          </p:cNvCxnSpPr>
          <p:nvPr/>
        </p:nvCxnSpPr>
        <p:spPr>
          <a:xfrm flipH="1">
            <a:off x="2944833" y="6619875"/>
            <a:ext cx="484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9">
            <a:extLst>
              <a:ext uri="{FF2B5EF4-FFF2-40B4-BE49-F238E27FC236}">
                <a16:creationId xmlns:a16="http://schemas.microsoft.com/office/drawing/2014/main" id="{C9651FB0-9215-8374-3697-438DDF46E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04222"/>
              </p:ext>
            </p:extLst>
          </p:nvPr>
        </p:nvGraphicFramePr>
        <p:xfrm>
          <a:off x="6478502" y="6425248"/>
          <a:ext cx="2285551" cy="743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Anfitrión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2" name="Conector recto 4">
            <a:extLst>
              <a:ext uri="{FF2B5EF4-FFF2-40B4-BE49-F238E27FC236}">
                <a16:creationId xmlns:a16="http://schemas.microsoft.com/office/drawing/2014/main" id="{F8025D86-2062-C489-649A-95B7DDC171B7}"/>
              </a:ext>
            </a:extLst>
          </p:cNvPr>
          <p:cNvCxnSpPr>
            <a:cxnSpLocks/>
          </p:cNvCxnSpPr>
          <p:nvPr/>
        </p:nvCxnSpPr>
        <p:spPr>
          <a:xfrm flipH="1">
            <a:off x="5817773" y="6591300"/>
            <a:ext cx="660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4">
            <a:extLst>
              <a:ext uri="{FF2B5EF4-FFF2-40B4-BE49-F238E27FC236}">
                <a16:creationId xmlns:a16="http://schemas.microsoft.com/office/drawing/2014/main" id="{55604539-8255-A50B-B084-78B861D5F037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621277" y="5823261"/>
            <a:ext cx="9524" cy="601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3">
            <a:extLst>
              <a:ext uri="{FF2B5EF4-FFF2-40B4-BE49-F238E27FC236}">
                <a16:creationId xmlns:a16="http://schemas.microsoft.com/office/drawing/2014/main" id="{79FB4D1A-B9B0-8FFB-98FD-D579F007CADA}"/>
              </a:ext>
            </a:extLst>
          </p:cNvPr>
          <p:cNvSpPr txBox="1"/>
          <p:nvPr/>
        </p:nvSpPr>
        <p:spPr>
          <a:xfrm>
            <a:off x="3233693" y="634380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23803F7F-0042-2D99-F2B7-8BBF789BA496}"/>
              </a:ext>
            </a:extLst>
          </p:cNvPr>
          <p:cNvSpPr txBox="1"/>
          <p:nvPr/>
        </p:nvSpPr>
        <p:spPr>
          <a:xfrm>
            <a:off x="2886336" y="6343809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0…*</a:t>
            </a:r>
            <a:endParaRPr lang="es-CO" sz="1200" dirty="0"/>
          </a:p>
        </p:txBody>
      </p:sp>
      <p:sp>
        <p:nvSpPr>
          <p:cNvPr id="23" name="CuadroTexto 16">
            <a:extLst>
              <a:ext uri="{FF2B5EF4-FFF2-40B4-BE49-F238E27FC236}">
                <a16:creationId xmlns:a16="http://schemas.microsoft.com/office/drawing/2014/main" id="{23903F2F-97C2-3F0C-6149-ABE05EEAAFE2}"/>
              </a:ext>
            </a:extLst>
          </p:cNvPr>
          <p:cNvSpPr txBox="1"/>
          <p:nvPr/>
        </p:nvSpPr>
        <p:spPr>
          <a:xfrm>
            <a:off x="5800848" y="631430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4" name="CuadroTexto 16">
            <a:extLst>
              <a:ext uri="{FF2B5EF4-FFF2-40B4-BE49-F238E27FC236}">
                <a16:creationId xmlns:a16="http://schemas.microsoft.com/office/drawing/2014/main" id="{393D01A1-25C6-9DEC-C794-017E8830E7BC}"/>
              </a:ext>
            </a:extLst>
          </p:cNvPr>
          <p:cNvSpPr txBox="1"/>
          <p:nvPr/>
        </p:nvSpPr>
        <p:spPr>
          <a:xfrm>
            <a:off x="5746883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5" name="CuadroTexto 16">
            <a:extLst>
              <a:ext uri="{FF2B5EF4-FFF2-40B4-BE49-F238E27FC236}">
                <a16:creationId xmlns:a16="http://schemas.microsoft.com/office/drawing/2014/main" id="{5C393090-9DBC-F946-928F-BA6F761104BD}"/>
              </a:ext>
            </a:extLst>
          </p:cNvPr>
          <p:cNvSpPr txBox="1"/>
          <p:nvPr/>
        </p:nvSpPr>
        <p:spPr>
          <a:xfrm>
            <a:off x="3187028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6" name="CuadroTexto 16">
            <a:extLst>
              <a:ext uri="{FF2B5EF4-FFF2-40B4-BE49-F238E27FC236}">
                <a16:creationId xmlns:a16="http://schemas.microsoft.com/office/drawing/2014/main" id="{F27666C1-E91F-E128-4909-B99D4FB22689}"/>
              </a:ext>
            </a:extLst>
          </p:cNvPr>
          <p:cNvSpPr txBox="1"/>
          <p:nvPr/>
        </p:nvSpPr>
        <p:spPr>
          <a:xfrm>
            <a:off x="4536555" y="283869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7" name="CuadroTexto 16">
            <a:extLst>
              <a:ext uri="{FF2B5EF4-FFF2-40B4-BE49-F238E27FC236}">
                <a16:creationId xmlns:a16="http://schemas.microsoft.com/office/drawing/2014/main" id="{E03BC5BC-3CC8-3007-4D88-7FBC9EAA06CD}"/>
              </a:ext>
            </a:extLst>
          </p:cNvPr>
          <p:cNvSpPr txBox="1"/>
          <p:nvPr/>
        </p:nvSpPr>
        <p:spPr>
          <a:xfrm>
            <a:off x="4536555" y="260563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8" name="CuadroTexto 16">
            <a:extLst>
              <a:ext uri="{FF2B5EF4-FFF2-40B4-BE49-F238E27FC236}">
                <a16:creationId xmlns:a16="http://schemas.microsoft.com/office/drawing/2014/main" id="{917B2054-9F3B-2D56-D1F2-2E03C2E3CDD0}"/>
              </a:ext>
            </a:extLst>
          </p:cNvPr>
          <p:cNvSpPr txBox="1"/>
          <p:nvPr/>
        </p:nvSpPr>
        <p:spPr>
          <a:xfrm>
            <a:off x="1706108" y="48639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9" name="CuadroTexto 16">
            <a:extLst>
              <a:ext uri="{FF2B5EF4-FFF2-40B4-BE49-F238E27FC236}">
                <a16:creationId xmlns:a16="http://schemas.microsoft.com/office/drawing/2014/main" id="{86403EC8-A7C5-0F97-9D09-E5916F05F9F1}"/>
              </a:ext>
            </a:extLst>
          </p:cNvPr>
          <p:cNvSpPr txBox="1"/>
          <p:nvPr/>
        </p:nvSpPr>
        <p:spPr>
          <a:xfrm>
            <a:off x="1706108" y="468153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33" name="CuadroTexto 16">
            <a:extLst>
              <a:ext uri="{FF2B5EF4-FFF2-40B4-BE49-F238E27FC236}">
                <a16:creationId xmlns:a16="http://schemas.microsoft.com/office/drawing/2014/main" id="{ACF45D23-AFB9-8C92-490C-8E718B245C35}"/>
              </a:ext>
            </a:extLst>
          </p:cNvPr>
          <p:cNvSpPr txBox="1"/>
          <p:nvPr/>
        </p:nvSpPr>
        <p:spPr>
          <a:xfrm>
            <a:off x="2693491" y="15708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4974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F98523-A489-D8BF-E8E3-7A21B417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53021"/>
              </p:ext>
            </p:extLst>
          </p:nvPr>
        </p:nvGraphicFramePr>
        <p:xfrm>
          <a:off x="3467323" y="1214431"/>
          <a:ext cx="2388550" cy="3634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98206">
                <a:tc>
                  <a:txBody>
                    <a:bodyPr/>
                    <a:lstStyle/>
                    <a:p>
                      <a:pPr algn="ctr"/>
                      <a:r>
                        <a:rPr lang="es-419" sz="900"/>
                        <a:t>Anfitrion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documentoIdentidad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nombreCompleto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antiguedadEnMeses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puntuacion</a:t>
                      </a:r>
                      <a:r>
                        <a:rPr lang="en-US" sz="900" dirty="0"/>
                        <a:t>: float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cantidadAlojamientos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– </a:t>
                      </a:r>
                      <a:r>
                        <a:rPr lang="en-US" sz="900" dirty="0" err="1"/>
                        <a:t>capacidadAlojamientos</a:t>
                      </a:r>
                      <a:r>
                        <a:rPr lang="en-US" sz="900" dirty="0"/>
                        <a:t>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147535">
                <a:tc>
                  <a:txBody>
                    <a:bodyPr/>
                    <a:lstStyle/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(documento: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antiguedad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&amp; otro)</a:t>
                      </a:r>
                    </a:p>
                    <a:p>
                      <a:r>
                        <a:rPr lang="es-419" sz="900" dirty="0"/>
                        <a:t>+ ~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getDocumentoIdentidad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getNombreCompleto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setNombreCompleto</a:t>
                      </a:r>
                      <a:r>
                        <a:rPr lang="es-419" sz="900" dirty="0"/>
                        <a:t>(nombre: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getAntiguedadEnMeses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getPuntuacion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float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setPuntuacion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puntuacion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float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getCantidadAlojamientos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agregarAlojamiento</a:t>
                      </a:r>
                      <a:r>
                        <a:rPr lang="es-419" sz="900" dirty="0"/>
                        <a:t>(alojamiento: Alojamiento*):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verReservaciones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fechaFin</a:t>
                      </a:r>
                      <a:r>
                        <a:rPr lang="es-419" sz="900" dirty="0"/>
                        <a:t>: Fecha):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anularReservacion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920</Words>
  <Application>Microsoft Office PowerPoint</Application>
  <PresentationFormat>Custom</PresentationFormat>
  <Paragraphs>158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ANGEL OMANA MONTANEZ</dc:creator>
  <cp:lastModifiedBy>HUGO ESTEBAN BARRERO GARCIA</cp:lastModifiedBy>
  <cp:revision>6</cp:revision>
  <dcterms:created xsi:type="dcterms:W3CDTF">2025-05-14T15:16:22Z</dcterms:created>
  <dcterms:modified xsi:type="dcterms:W3CDTF">2025-05-18T04:54:21Z</dcterms:modified>
</cp:coreProperties>
</file>