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0547328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0547328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069b35d7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069b35d7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069b35d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069b35d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69b35d7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069b35d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0547328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0547328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0547328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0547328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96ca3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96ca3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547328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547328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theconversation.com/influye-el-precio-del-tabaco-en-su-consumo-17597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1425" y="666925"/>
            <a:ext cx="59943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00">
                <a:solidFill>
                  <a:srgbClr val="012060"/>
                </a:solidFill>
              </a:rPr>
              <a:t>Estudio de</a:t>
            </a:r>
            <a:endParaRPr b="1" sz="5800">
              <a:solidFill>
                <a:srgbClr val="01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00">
                <a:solidFill>
                  <a:srgbClr val="012060"/>
                </a:solidFill>
              </a:rPr>
              <a:t>las </a:t>
            </a:r>
            <a:r>
              <a:rPr b="1" lang="en-GB" sz="5800">
                <a:solidFill>
                  <a:srgbClr val="012060"/>
                </a:solidFill>
              </a:rPr>
              <a:t>Ventas</a:t>
            </a:r>
            <a:endParaRPr b="1" sz="5800">
              <a:solidFill>
                <a:srgbClr val="01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00">
                <a:solidFill>
                  <a:srgbClr val="012060"/>
                </a:solidFill>
              </a:rPr>
              <a:t>de Tabaco</a:t>
            </a:r>
            <a:endParaRPr b="1" sz="5800">
              <a:solidFill>
                <a:srgbClr val="01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00">
                <a:solidFill>
                  <a:srgbClr val="012060"/>
                </a:solidFill>
              </a:rPr>
              <a:t>en España</a:t>
            </a:r>
            <a:endParaRPr b="1" sz="5800">
              <a:solidFill>
                <a:srgbClr val="012060"/>
              </a:solidFill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383325" y="0"/>
            <a:ext cx="2809800" cy="5232600"/>
          </a:xfrm>
          <a:prstGeom prst="rect">
            <a:avLst/>
          </a:prstGeom>
          <a:solidFill>
            <a:srgbClr val="01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92825" y="4552225"/>
            <a:ext cx="31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CD06"/>
                </a:solidFill>
              </a:rPr>
              <a:t>11/06/2023</a:t>
            </a:r>
            <a:endParaRPr>
              <a:solidFill>
                <a:srgbClr val="99CD0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CD06"/>
                </a:solidFill>
              </a:rPr>
              <a:t>Hugo Carlos Calero Díaz</a:t>
            </a:r>
            <a:endParaRPr>
              <a:solidFill>
                <a:srgbClr val="99CD0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50250" y="4545150"/>
            <a:ext cx="78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Los precios de las principales marcas de tabaco subieron una media de un 6,12% entre 2013 y 2016.</a:t>
            </a:r>
            <a:endParaRPr sz="1200"/>
          </a:p>
        </p:txBody>
      </p:sp>
      <p:sp>
        <p:nvSpPr>
          <p:cNvPr id="63" name="Google Shape;63;p14"/>
          <p:cNvSpPr txBox="1"/>
          <p:nvPr/>
        </p:nvSpPr>
        <p:spPr>
          <a:xfrm>
            <a:off x="2619600" y="180575"/>
            <a:ext cx="39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ANÁLISIS</a:t>
            </a:r>
            <a:r>
              <a:rPr lang="en-GB" sz="2000" u="sng"/>
              <a:t> DESCRIPTIVO</a:t>
            </a:r>
            <a:endParaRPr sz="2000" u="sng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86905"/>
            <a:ext cx="8991602" cy="360584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238" l="0" r="0" t="10642"/>
          <a:stretch/>
        </p:blipFill>
        <p:spPr>
          <a:xfrm>
            <a:off x="0" y="1154891"/>
            <a:ext cx="4306994" cy="121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8609" r="0" t="0"/>
          <a:stretch/>
        </p:blipFill>
        <p:spPr>
          <a:xfrm>
            <a:off x="381225" y="2423675"/>
            <a:ext cx="3988940" cy="15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01088" y="4087900"/>
            <a:ext cx="390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Muy baja relación entre el paro y las ventas totales.</a:t>
            </a:r>
            <a:endParaRPr sz="1200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12242" l="0" r="0" t="0"/>
          <a:stretch/>
        </p:blipFill>
        <p:spPr>
          <a:xfrm>
            <a:off x="4307775" y="997825"/>
            <a:ext cx="4721040" cy="13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0" l="6585" r="0" t="0"/>
          <a:stretch/>
        </p:blipFill>
        <p:spPr>
          <a:xfrm>
            <a:off x="4621200" y="2433350"/>
            <a:ext cx="4494600" cy="15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677376" y="4087900"/>
            <a:ext cx="412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Alta relación entre pernoctaciones</a:t>
            </a:r>
            <a:r>
              <a:rPr lang="en-GB" sz="1200"/>
              <a:t> y las ventas totales.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2619600" y="180575"/>
            <a:ext cx="39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ANÁLISIS DESCRIPTIVO</a:t>
            </a:r>
            <a:endParaRPr sz="2000" u="sng"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36000" y="4235100"/>
            <a:ext cx="78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Las ventas totales de cajetillas de tabaco en España entre 2013 y 2016 son estacionarias (p-value &lt; 0.01):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La media</a:t>
            </a:r>
            <a:r>
              <a:rPr lang="en-GB" sz="1200"/>
              <a:t> de ventas y su desviación son constantes durante los 4 años.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Picos de ventas </a:t>
            </a:r>
            <a:r>
              <a:rPr lang="en-GB" sz="1200"/>
              <a:t>en los meses</a:t>
            </a:r>
            <a:r>
              <a:rPr lang="en-GB" sz="1200"/>
              <a:t> de verano.</a:t>
            </a:r>
            <a:endParaRPr sz="12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5000"/>
            <a:ext cx="9144000" cy="356839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619600" y="180575"/>
            <a:ext cx="39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ANÁLISIS DESCRIPTIVO</a:t>
            </a:r>
            <a:endParaRPr sz="2000" u="sng"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-330425" y="124175"/>
            <a:ext cx="83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Proporciones de ventas totales explicadas por cada provincia para distintos periodos.</a:t>
            </a:r>
            <a:endParaRPr b="1"/>
          </a:p>
        </p:txBody>
      </p:sp>
      <p:sp>
        <p:nvSpPr>
          <p:cNvPr id="91" name="Google Shape;91;p17"/>
          <p:cNvSpPr txBox="1"/>
          <p:nvPr/>
        </p:nvSpPr>
        <p:spPr>
          <a:xfrm>
            <a:off x="90000" y="4426025"/>
            <a:ext cx="89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Cambios muy pequeños en las proporciones con el tiempo.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La desviación estándar de las series también es pequeña (media de 0.17). Los valores más altos aparecen en zonas turísticas: Islas Baleares, Barcelona, Madrid, Alicante, y Málaga.</a:t>
            </a:r>
            <a:endParaRPr sz="1000"/>
          </a:p>
        </p:txBody>
      </p:sp>
      <p:sp>
        <p:nvSpPr>
          <p:cNvPr id="92" name="Google Shape;92;p17"/>
          <p:cNvSpPr/>
          <p:nvPr/>
        </p:nvSpPr>
        <p:spPr>
          <a:xfrm>
            <a:off x="2079450" y="2028488"/>
            <a:ext cx="1611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918350" y="2030175"/>
            <a:ext cx="1611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193600" y="2016925"/>
            <a:ext cx="25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Sevilla: -0.074 %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59375" y="2016925"/>
            <a:ext cx="144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6D7A8"/>
                </a:solidFill>
              </a:rPr>
              <a:t>Málaga: +0.08 %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421725" y="2652763"/>
            <a:ext cx="1611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918350" y="2651700"/>
            <a:ext cx="1611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034400" y="2641850"/>
            <a:ext cx="15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6D7A8"/>
                </a:solidFill>
              </a:rPr>
              <a:t>Málaga: +0.25 %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70550" y="2641225"/>
            <a:ext cx="13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Girona: -0.16 %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3413" y="3286400"/>
            <a:ext cx="1611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627388" y="3273225"/>
            <a:ext cx="1611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94813" y="3265513"/>
            <a:ext cx="13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Madrid: -0.18 %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88488" y="3274850"/>
            <a:ext cx="15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6D7A8"/>
                </a:solidFill>
              </a:rPr>
              <a:t>Cáceres: +0.14 %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1038" y="537975"/>
            <a:ext cx="664500" cy="554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2013 - 2016</a:t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34475" y="1682000"/>
            <a:ext cx="664500" cy="36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2013 </a:t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34475" y="2326200"/>
            <a:ext cx="664500" cy="36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2014 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34475" y="2949825"/>
            <a:ext cx="664500" cy="36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2015 </a:t>
            </a:r>
            <a:endParaRPr sz="1200"/>
          </a:p>
        </p:txBody>
      </p:sp>
      <p:sp>
        <p:nvSpPr>
          <p:cNvPr id="108" name="Google Shape;108;p17"/>
          <p:cNvSpPr/>
          <p:nvPr/>
        </p:nvSpPr>
        <p:spPr>
          <a:xfrm>
            <a:off x="34475" y="3573450"/>
            <a:ext cx="664500" cy="36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2016 </a:t>
            </a:r>
            <a:endParaRPr sz="1200"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64869" l="1310" r="7030" t="0"/>
          <a:stretch/>
        </p:blipFill>
        <p:spPr>
          <a:xfrm>
            <a:off x="729875" y="646850"/>
            <a:ext cx="8381527" cy="3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66980" l="1413" r="7404" t="0"/>
          <a:stretch/>
        </p:blipFill>
        <p:spPr>
          <a:xfrm>
            <a:off x="729887" y="1720200"/>
            <a:ext cx="8337951" cy="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66980" l="1449" r="7367" t="4635"/>
          <a:stretch/>
        </p:blipFill>
        <p:spPr>
          <a:xfrm>
            <a:off x="751650" y="2386675"/>
            <a:ext cx="8337976" cy="2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6">
            <a:alphaModFix/>
          </a:blip>
          <a:srcRect b="66980" l="1081" r="7250" t="4635"/>
          <a:stretch/>
        </p:blipFill>
        <p:spPr>
          <a:xfrm>
            <a:off x="751650" y="3008200"/>
            <a:ext cx="8381527" cy="2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7">
            <a:alphaModFix/>
          </a:blip>
          <a:srcRect b="0" l="1385" r="7431" t="5231"/>
          <a:stretch/>
        </p:blipFill>
        <p:spPr>
          <a:xfrm>
            <a:off x="773425" y="3629725"/>
            <a:ext cx="8337976" cy="85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-93450" y="1181863"/>
            <a:ext cx="9172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6929200" y="1261375"/>
            <a:ext cx="2111100" cy="44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400"/>
              <a:buChar char="-"/>
            </a:pPr>
            <a:r>
              <a:rPr lang="en-GB">
                <a:solidFill>
                  <a:srgbClr val="B6D7A8"/>
                </a:solidFill>
              </a:rPr>
              <a:t>Mayor incremento</a:t>
            </a:r>
            <a:endParaRPr>
              <a:solidFill>
                <a:srgbClr val="B6D7A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-GB">
                <a:solidFill>
                  <a:srgbClr val="FF0000"/>
                </a:solidFill>
              </a:rPr>
              <a:t>Mayor bajada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533750" y="76200"/>
            <a:ext cx="60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PREDICCIÓN DE VENTAS PARA 2017</a:t>
            </a:r>
            <a:endParaRPr sz="2000" u="sng"/>
          </a:p>
        </p:txBody>
      </p:sp>
      <p:sp>
        <p:nvSpPr>
          <p:cNvPr id="122" name="Google Shape;122;p18"/>
          <p:cNvSpPr txBox="1"/>
          <p:nvPr/>
        </p:nvSpPr>
        <p:spPr>
          <a:xfrm>
            <a:off x="350100" y="562625"/>
            <a:ext cx="8515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 ha generado un modelo independiente para cada serie (cada modelo utiliza 5 series como predictores).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El </a:t>
            </a:r>
            <a:r>
              <a:rPr b="1" lang="en-GB" sz="1200"/>
              <a:t>error medio</a:t>
            </a:r>
            <a:r>
              <a:rPr lang="en-GB" sz="1200"/>
              <a:t> en porcentaje obtenido para todas las predicciones es de un </a:t>
            </a:r>
            <a:r>
              <a:rPr b="1" lang="en-GB" sz="1200"/>
              <a:t>9.17%</a:t>
            </a:r>
            <a:r>
              <a:rPr lang="en-GB" sz="1200"/>
              <a:t>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El error </a:t>
            </a:r>
            <a:r>
              <a:rPr b="1" lang="en-GB" sz="1200"/>
              <a:t>mínimo </a:t>
            </a:r>
            <a:r>
              <a:rPr lang="en-GB" sz="1200"/>
              <a:t>obtenido es del </a:t>
            </a:r>
            <a:r>
              <a:rPr b="1" lang="en-GB" sz="1200"/>
              <a:t>2.87 %</a:t>
            </a:r>
            <a:r>
              <a:rPr lang="en-GB" sz="1200"/>
              <a:t> (Zaragoza).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El error </a:t>
            </a:r>
            <a:r>
              <a:rPr b="1" lang="en-GB" sz="1200">
                <a:solidFill>
                  <a:schemeClr val="dk1"/>
                </a:solidFill>
              </a:rPr>
              <a:t>máximo </a:t>
            </a:r>
            <a:r>
              <a:rPr lang="en-GB" sz="1200">
                <a:solidFill>
                  <a:schemeClr val="dk1"/>
                </a:solidFill>
              </a:rPr>
              <a:t>obtenido es del </a:t>
            </a:r>
            <a:r>
              <a:rPr b="1" lang="en-GB" sz="1200">
                <a:solidFill>
                  <a:schemeClr val="dk1"/>
                </a:solidFill>
              </a:rPr>
              <a:t>19.2 %</a:t>
            </a:r>
            <a:r>
              <a:rPr lang="en-GB" sz="1200">
                <a:solidFill>
                  <a:schemeClr val="dk1"/>
                </a:solidFill>
              </a:rPr>
              <a:t> (Cáceres).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Para las </a:t>
            </a:r>
            <a:r>
              <a:rPr b="1" lang="en-GB" sz="1200">
                <a:solidFill>
                  <a:schemeClr val="dk1"/>
                </a:solidFill>
              </a:rPr>
              <a:t>ventas totales</a:t>
            </a:r>
            <a:r>
              <a:rPr lang="en-GB" sz="1200">
                <a:solidFill>
                  <a:schemeClr val="dk1"/>
                </a:solidFill>
              </a:rPr>
              <a:t> obtenemos un error del </a:t>
            </a:r>
            <a:r>
              <a:rPr b="1" lang="en-GB" sz="1200">
                <a:solidFill>
                  <a:schemeClr val="dk1"/>
                </a:solidFill>
              </a:rPr>
              <a:t>6.79 %.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300" y="2581775"/>
            <a:ext cx="4574300" cy="1842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8"/>
          <p:cNvGrpSpPr/>
          <p:nvPr/>
        </p:nvGrpSpPr>
        <p:grpSpPr>
          <a:xfrm>
            <a:off x="0" y="1761213"/>
            <a:ext cx="4574302" cy="2653676"/>
            <a:chOff x="0" y="1989813"/>
            <a:chExt cx="4574302" cy="2653676"/>
          </a:xfrm>
        </p:grpSpPr>
        <p:pic>
          <p:nvPicPr>
            <p:cNvPr id="125" name="Google Shape;125;p18"/>
            <p:cNvPicPr preferRelativeResize="0"/>
            <p:nvPr/>
          </p:nvPicPr>
          <p:blipFill rotWithShape="1">
            <a:blip r:embed="rId4">
              <a:alphaModFix/>
            </a:blip>
            <a:srcRect b="8988" l="0" r="27119" t="-1461"/>
            <a:stretch/>
          </p:blipFill>
          <p:spPr>
            <a:xfrm>
              <a:off x="0" y="1989813"/>
              <a:ext cx="4574302" cy="2369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3">
              <a:alphaModFix/>
            </a:blip>
            <a:srcRect b="0" l="0" r="0" t="84570"/>
            <a:stretch/>
          </p:blipFill>
          <p:spPr>
            <a:xfrm>
              <a:off x="0" y="4359164"/>
              <a:ext cx="4574300" cy="284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8"/>
          <p:cNvSpPr/>
          <p:nvPr/>
        </p:nvSpPr>
        <p:spPr>
          <a:xfrm>
            <a:off x="4831350" y="1917025"/>
            <a:ext cx="1500600" cy="4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Valores predichos</a:t>
            </a:r>
            <a:endParaRPr sz="1200"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50100" y="4329575"/>
            <a:ext cx="752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Según las predicciones obtenidas, “trend” será el mismo en 2017: pico de ventas en verano en comparación con el resto del año.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El modelo VAR </a:t>
            </a:r>
            <a:r>
              <a:rPr lang="en-GB" sz="1000"/>
              <a:t>prevé</a:t>
            </a:r>
            <a:r>
              <a:rPr lang="en-GB" sz="1000"/>
              <a:t> menores ventas en los picos (alrededor de junio/julio), pero mayores ventas en los puntos más bajos (enero).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533750" y="76200"/>
            <a:ext cx="60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IMPACTO DE LAS SUBIDAS DE PRECIOS</a:t>
            </a:r>
            <a:endParaRPr sz="2000" u="sng"/>
          </a:p>
        </p:txBody>
      </p:sp>
      <p:sp>
        <p:nvSpPr>
          <p:cNvPr id="135" name="Google Shape;135;p19"/>
          <p:cNvSpPr txBox="1"/>
          <p:nvPr/>
        </p:nvSpPr>
        <p:spPr>
          <a:xfrm>
            <a:off x="613800" y="4002125"/>
            <a:ext cx="791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 pesar de la subida del 6.12% de los precios del tabaco, las ventas totales son estacionarias: no han sufrido cambios </a:t>
            </a:r>
            <a:r>
              <a:rPr lang="en-GB" sz="1000"/>
              <a:t>significativos</a:t>
            </a:r>
            <a:r>
              <a:rPr lang="en-GB" sz="1000"/>
              <a:t>. </a:t>
            </a:r>
            <a:r>
              <a:rPr lang="en-GB" sz="1000"/>
              <a:t>Correlación</a:t>
            </a:r>
            <a:r>
              <a:rPr lang="en-GB" sz="1000"/>
              <a:t> media de cambios de precios y ventas totales = </a:t>
            </a:r>
            <a:r>
              <a:rPr b="1" lang="en-GB" sz="1000"/>
              <a:t>0.001.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 pesar de observar</a:t>
            </a:r>
            <a:r>
              <a:rPr lang="en-GB" sz="1000"/>
              <a:t> correlaciones positivas (bajas), son bajas en su mayoría, por lo que no se puede concluir que una subida de precios genera una subida de ventas con fiabilidad.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000">
                <a:solidFill>
                  <a:schemeClr val="dk1"/>
                </a:solidFill>
              </a:rPr>
              <a:t>Cádiz y Málaga son las únicas excepciones con correlaciones rondando valores de 0.3.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Hay ciertas correlaciones negativas que llaman la atención: Badajoz, Guipúzcoa, Madrid…</a:t>
            </a:r>
            <a:endParaRPr sz="1000"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1700368" y="577786"/>
            <a:ext cx="5743264" cy="3424216"/>
            <a:chOff x="603713" y="425400"/>
            <a:chExt cx="7240625" cy="3603300"/>
          </a:xfrm>
        </p:grpSpPr>
        <p:pic>
          <p:nvPicPr>
            <p:cNvPr id="137" name="Google Shape;137;p19"/>
            <p:cNvPicPr preferRelativeResize="0"/>
            <p:nvPr/>
          </p:nvPicPr>
          <p:blipFill rotWithShape="1">
            <a:blip r:embed="rId3">
              <a:alphaModFix/>
            </a:blip>
            <a:srcRect b="2714" l="0" r="0" t="0"/>
            <a:stretch/>
          </p:blipFill>
          <p:spPr>
            <a:xfrm>
              <a:off x="603713" y="425400"/>
              <a:ext cx="6906524" cy="360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9"/>
            <p:cNvSpPr txBox="1"/>
            <p:nvPr/>
          </p:nvSpPr>
          <p:spPr>
            <a:xfrm rot="5400000">
              <a:off x="7089388" y="1791403"/>
              <a:ext cx="10830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Correlacion</a:t>
              </a:r>
              <a:endParaRPr sz="1000"/>
            </a:p>
          </p:txBody>
        </p:sp>
      </p:grp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892600" y="1412150"/>
            <a:ext cx="2821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El periodo de 2013-2016 es de relativa estabilidad tanto en precios como en demanda en comparación con el pasado.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Los resultados de este proyecto en cuanto al estudio del impacto de la subida de precios no son representativos de la realidad.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E</a:t>
            </a:r>
            <a:r>
              <a:rPr b="1" lang="en-GB" sz="1000">
                <a:solidFill>
                  <a:schemeClr val="dk1"/>
                </a:solidFill>
              </a:rPr>
              <a:t>l consenso científico dicta que un aumento del 10% de los precios del tabaco da lugar a una disminución del 2,5 al 5% de la demanda</a:t>
            </a:r>
            <a:r>
              <a:rPr lang="en-GB" sz="1000">
                <a:solidFill>
                  <a:schemeClr val="dk1"/>
                </a:solidFill>
              </a:rPr>
              <a:t> [1].</a:t>
            </a:r>
            <a:endParaRPr sz="1000"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10750" y="291414"/>
            <a:ext cx="6560303" cy="4259384"/>
            <a:chOff x="5395520" y="492600"/>
            <a:chExt cx="3475105" cy="1939875"/>
          </a:xfrm>
        </p:grpSpPr>
        <p:pic>
          <p:nvPicPr>
            <p:cNvPr id="146" name="Google Shape;146;p20"/>
            <p:cNvPicPr preferRelativeResize="0"/>
            <p:nvPr/>
          </p:nvPicPr>
          <p:blipFill rotWithShape="1">
            <a:blip r:embed="rId3">
              <a:alphaModFix/>
            </a:blip>
            <a:srcRect b="15440" l="0" r="18936" t="20358"/>
            <a:stretch/>
          </p:blipFill>
          <p:spPr>
            <a:xfrm>
              <a:off x="5395520" y="902110"/>
              <a:ext cx="2634110" cy="124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0"/>
            <p:cNvPicPr preferRelativeResize="0"/>
            <p:nvPr/>
          </p:nvPicPr>
          <p:blipFill rotWithShape="1">
            <a:blip r:embed="rId3">
              <a:alphaModFix/>
            </a:blip>
            <a:srcRect b="84456" l="0" r="0" t="8312"/>
            <a:stretch/>
          </p:blipFill>
          <p:spPr>
            <a:xfrm>
              <a:off x="5621275" y="744638"/>
              <a:ext cx="3249350" cy="14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0"/>
            <p:cNvPicPr preferRelativeResize="0"/>
            <p:nvPr/>
          </p:nvPicPr>
          <p:blipFill rotWithShape="1">
            <a:blip r:embed="rId3">
              <a:alphaModFix/>
            </a:blip>
            <a:srcRect b="0" l="87170" r="0" t="0"/>
            <a:stretch/>
          </p:blipFill>
          <p:spPr>
            <a:xfrm>
              <a:off x="8078250" y="492600"/>
              <a:ext cx="416875" cy="193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0"/>
            <p:cNvSpPr txBox="1"/>
            <p:nvPr/>
          </p:nvSpPr>
          <p:spPr>
            <a:xfrm>
              <a:off x="5599900" y="2056075"/>
              <a:ext cx="2758500" cy="1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Fuente: </a:t>
              </a:r>
              <a:r>
                <a:rPr lang="en-GB" sz="800">
                  <a:solidFill>
                    <a:schemeClr val="dk1"/>
                  </a:solidFill>
                  <a:uFill>
                    <a:noFill/>
                  </a:u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theconversation.com</a:t>
              </a:r>
              <a:r>
                <a:rPr lang="en-GB" sz="800">
                  <a:solidFill>
                    <a:schemeClr val="dk1"/>
                  </a:solidFill>
                </a:rPr>
                <a:t>. Con datos </a:t>
              </a:r>
              <a:r>
                <a:rPr lang="en-GB" sz="800">
                  <a:solidFill>
                    <a:schemeClr val="accent2"/>
                  </a:solidFill>
                  <a:highlight>
                    <a:srgbClr val="FFFFFF"/>
                  </a:highlight>
                </a:rPr>
                <a:t>del Comisionado para el Mercado de Tabacos y del INE.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150" name="Google Shape;150;p20"/>
          <p:cNvSpPr txBox="1"/>
          <p:nvPr/>
        </p:nvSpPr>
        <p:spPr>
          <a:xfrm>
            <a:off x="1716900" y="4529650"/>
            <a:ext cx="571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[1]</a:t>
            </a:r>
            <a:r>
              <a:rPr lang="en-GB"/>
              <a:t> 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JIMÉNEZ-RUIZ, C. A. Evolución del consumo de tabaco en España: impacto de la legislación.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cxnSp>
        <p:nvCxnSpPr>
          <p:cNvPr id="151" name="Google Shape;151;p20"/>
          <p:cNvCxnSpPr/>
          <p:nvPr/>
        </p:nvCxnSpPr>
        <p:spPr>
          <a:xfrm rot="10800000">
            <a:off x="4777875" y="1264600"/>
            <a:ext cx="31200" cy="207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0"/>
          <p:cNvSpPr txBox="1"/>
          <p:nvPr/>
        </p:nvSpPr>
        <p:spPr>
          <a:xfrm>
            <a:off x="1533750" y="152400"/>
            <a:ext cx="60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LIMITACIONES DEL PROYECTO</a:t>
            </a:r>
            <a:endParaRPr sz="2000" u="sng"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1533750" y="228600"/>
            <a:ext cx="60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CONCLUSIONES</a:t>
            </a:r>
            <a:endParaRPr sz="2000" u="sng"/>
          </a:p>
        </p:txBody>
      </p:sp>
      <p:sp>
        <p:nvSpPr>
          <p:cNvPr id="159" name="Google Shape;159;p21"/>
          <p:cNvSpPr txBox="1"/>
          <p:nvPr/>
        </p:nvSpPr>
        <p:spPr>
          <a:xfrm>
            <a:off x="221400" y="820825"/>
            <a:ext cx="8701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Las ventas de tabaco han sido sucesos estacionarios entre 2013 y 2016.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Las pernoctaciones influyen enormemente en las ventas totales.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Madrid y Barcelona aportan el mayor número de ventas, y las zonas turísticas presentan la mayor variabilidad.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En los meses de verano hay más ventas.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Las ventas en Cádiz y Málaga presentan correlaciones positivas (alrededor de 0.3) con las subidas de precios.</a:t>
            </a:r>
            <a:endParaRPr sz="1200"/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El impacto de las subidas de precio ha sido mínimo en ese periodo.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No tenemos información suficiente para determinar el </a:t>
            </a:r>
            <a:r>
              <a:rPr b="1" lang="en-GB" sz="1200">
                <a:solidFill>
                  <a:schemeClr val="dk1"/>
                </a:solidFill>
              </a:rPr>
              <a:t>impacto en ventas de una subida del 10% de los precios</a:t>
            </a:r>
            <a:r>
              <a:rPr lang="en-GB" sz="1200">
                <a:solidFill>
                  <a:schemeClr val="dk1"/>
                </a:solidFill>
              </a:rPr>
              <a:t>. Con los datos disponibles, y dada la estacionariedad de las ventas, y su muy baja correlación con las subidas de precios, se podría concluir que a priori el impacto sería bajo.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La realidad es diferente de acuerdo al consenso científico. Se podría esperar una </a:t>
            </a:r>
            <a:r>
              <a:rPr b="1" lang="en-GB" sz="1200">
                <a:solidFill>
                  <a:schemeClr val="dk1"/>
                </a:solidFill>
              </a:rPr>
              <a:t>reducción del 2.5 al 5% de las ventas con una subida del 10% de los precios.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