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pn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17"/>
  </p:notesMasterIdLst>
  <p:handoutMasterIdLst>
    <p:handoutMasterId r:id="rId18"/>
  </p:handoutMasterIdLst>
  <p:sldIdLst>
    <p:sldId id="256" r:id="rId2"/>
    <p:sldId id="430" r:id="rId3"/>
    <p:sldId id="425" r:id="rId4"/>
    <p:sldId id="458" r:id="rId5"/>
    <p:sldId id="459" r:id="rId6"/>
    <p:sldId id="463" r:id="rId7"/>
    <p:sldId id="461" r:id="rId8"/>
    <p:sldId id="372" r:id="rId9"/>
    <p:sldId id="462" r:id="rId10"/>
    <p:sldId id="347" r:id="rId11"/>
    <p:sldId id="348" r:id="rId12"/>
    <p:sldId id="370" r:id="rId13"/>
    <p:sldId id="449" r:id="rId14"/>
    <p:sldId id="322" r:id="rId15"/>
    <p:sldId id="460" r:id="rId16"/>
  </p:sldIdLst>
  <p:sldSz cx="12192000" cy="6858000"/>
  <p:notesSz cx="6889750" cy="1002188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56" roundtripDataSignature="AMtx7mh0fR+21HiNI6vo47WyPKQvwF0U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8429" autoAdjust="0"/>
  </p:normalViewPr>
  <p:slideViewPr>
    <p:cSldViewPr snapToGrid="0">
      <p:cViewPr varScale="1">
        <p:scale>
          <a:sx n="98" d="100"/>
          <a:sy n="98" d="100"/>
        </p:scale>
        <p:origin x="104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159"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15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157"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60" Type="http://schemas.openxmlformats.org/officeDocument/2006/relationships/tableStyles" Target="tableStyles.xml"/><Relationship Id="rId10" Type="http://schemas.openxmlformats.org/officeDocument/2006/relationships/slide" Target="slides/slide9.xml"/><Relationship Id="rId156"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86088" cy="5016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902075" y="0"/>
            <a:ext cx="2986088" cy="501650"/>
          </a:xfrm>
          <a:prstGeom prst="rect">
            <a:avLst/>
          </a:prstGeom>
        </p:spPr>
        <p:txBody>
          <a:bodyPr vert="horz" lIns="91440" tIns="45720" rIns="91440" bIns="45720" rtlCol="0"/>
          <a:lstStyle>
            <a:lvl1pPr algn="r">
              <a:defRPr sz="1200"/>
            </a:lvl1pPr>
          </a:lstStyle>
          <a:p>
            <a:fld id="{C36A6C6C-FD45-4DCE-9E46-69DFA8D46B49}" type="datetimeFigureOut">
              <a:rPr lang="zh-CN" altLang="en-US" smtClean="0"/>
              <a:t>2021/8/2</a:t>
            </a:fld>
            <a:endParaRPr lang="zh-CN" altLang="en-US"/>
          </a:p>
        </p:txBody>
      </p:sp>
      <p:sp>
        <p:nvSpPr>
          <p:cNvPr id="4" name="页脚占位符 3"/>
          <p:cNvSpPr>
            <a:spLocks noGrp="1"/>
          </p:cNvSpPr>
          <p:nvPr>
            <p:ph type="ftr" sz="quarter" idx="2"/>
          </p:nvPr>
        </p:nvSpPr>
        <p:spPr>
          <a:xfrm>
            <a:off x="0" y="9520238"/>
            <a:ext cx="2986088" cy="50165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902075" y="9520238"/>
            <a:ext cx="2986088" cy="501650"/>
          </a:xfrm>
          <a:prstGeom prst="rect">
            <a:avLst/>
          </a:prstGeom>
        </p:spPr>
        <p:txBody>
          <a:bodyPr vert="horz" lIns="91440" tIns="45720" rIns="91440" bIns="45720" rtlCol="0" anchor="b"/>
          <a:lstStyle>
            <a:lvl1pPr algn="r">
              <a:defRPr sz="1200"/>
            </a:lvl1pPr>
          </a:lstStyle>
          <a:p>
            <a:fld id="{67DDF0A8-F2BA-4E5F-B6A3-CE1D6409E64F}" type="slidenum">
              <a:rPr lang="zh-CN" altLang="en-US" smtClean="0"/>
              <a:t>‹#›</a:t>
            </a:fld>
            <a:endParaRPr lang="zh-CN" altLang="en-US"/>
          </a:p>
        </p:txBody>
      </p:sp>
    </p:spTree>
    <p:extLst>
      <p:ext uri="{BB962C8B-B14F-4D97-AF65-F5344CB8AC3E}">
        <p14:creationId xmlns:p14="http://schemas.microsoft.com/office/powerpoint/2010/main" val="37550274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5558" cy="502835"/>
          </a:xfrm>
          <a:prstGeom prst="rect">
            <a:avLst/>
          </a:prstGeom>
          <a:noFill/>
          <a:ln>
            <a:noFill/>
          </a:ln>
        </p:spPr>
        <p:txBody>
          <a:bodyPr spcFirstLastPara="1" wrap="square" lIns="96625" tIns="48300" rIns="96625" bIns="48300"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02597" y="0"/>
            <a:ext cx="2985558" cy="502835"/>
          </a:xfrm>
          <a:prstGeom prst="rect">
            <a:avLst/>
          </a:prstGeom>
          <a:noFill/>
          <a:ln>
            <a:noFill/>
          </a:ln>
        </p:spPr>
        <p:txBody>
          <a:bodyPr spcFirstLastPara="1" wrap="square" lIns="96625" tIns="48300" rIns="96625" bIns="48300"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19055"/>
            <a:ext cx="2985558" cy="502834"/>
          </a:xfrm>
          <a:prstGeom prst="rect">
            <a:avLst/>
          </a:prstGeom>
          <a:noFill/>
          <a:ln>
            <a:noFill/>
          </a:ln>
        </p:spPr>
        <p:txBody>
          <a:bodyPr spcFirstLastPara="1" wrap="square" lIns="96625" tIns="48300" rIns="96625" bIns="48300"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ca531c0ca_69_0:notes"/>
          <p:cNvSpPr txBox="1">
            <a:spLocks noGrp="1"/>
          </p:cNvSpPr>
          <p:nvPr>
            <p:ph type="body" idx="1"/>
          </p:nvPr>
        </p:nvSpPr>
        <p:spPr>
          <a:xfrm>
            <a:off x="688975" y="4823027"/>
            <a:ext cx="5511800" cy="3946113"/>
          </a:xfrm>
          <a:prstGeom prst="rect">
            <a:avLst/>
          </a:prstGeom>
        </p:spPr>
        <p:txBody>
          <a:bodyPr spcFirstLastPara="1" wrap="square" lIns="94625" tIns="94625" rIns="94625" bIns="946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baseline="0" dirty="0"/>
              <a:t>Hello, everyone, I am Jiawei </a:t>
            </a:r>
            <a:r>
              <a:rPr lang="en-US" altLang="zh-CN" baseline="0" dirty="0" err="1"/>
              <a:t>chen</a:t>
            </a:r>
            <a:r>
              <a:rPr lang="en-US" altLang="zh-CN" baseline="0" dirty="0"/>
              <a:t> from the university of science and technology of china. It’s my honor to  introduce our new work </a:t>
            </a:r>
            <a:r>
              <a:rPr lang="en-US" altLang="zh-CN" sz="1200" b="0" i="0" u="none" strike="noStrike" kern="1200" cap="none" baseline="0" dirty="0">
                <a:solidFill>
                  <a:schemeClr val="tx1"/>
                </a:solidFill>
                <a:effectLst/>
                <a:latin typeface="Arial"/>
                <a:ea typeface="Arial"/>
                <a:cs typeface="Arial"/>
                <a:sym typeface="Arial"/>
              </a:rPr>
              <a:t>“</a:t>
            </a:r>
            <a:r>
              <a:rPr lang="en-US" altLang="zh-CN" sz="1200" dirty="0" err="1">
                <a:solidFill>
                  <a:srgbClr val="365B9B"/>
                </a:solidFill>
                <a:latin typeface="Times New Roman" panose="02020603050405020304" pitchFamily="18" charset="0"/>
                <a:ea typeface="Helvetica Neue"/>
                <a:cs typeface="Times New Roman" panose="02020603050405020304" pitchFamily="18" charset="0"/>
                <a:sym typeface="Helvetica Neue"/>
              </a:rPr>
              <a:t>AutoDebias</a:t>
            </a:r>
            <a:r>
              <a:rPr lang="en-US" altLang="zh-CN" sz="1200" dirty="0">
                <a:solidFill>
                  <a:srgbClr val="365B9B"/>
                </a:solidFill>
                <a:latin typeface="Times New Roman" panose="02020603050405020304" pitchFamily="18" charset="0"/>
                <a:ea typeface="Helvetica Neue"/>
                <a:cs typeface="Times New Roman" panose="02020603050405020304" pitchFamily="18" charset="0"/>
                <a:sym typeface="Helvetica Neue"/>
              </a:rPr>
              <a:t>: Learning to Debias for Recommendation</a:t>
            </a:r>
            <a:r>
              <a:rPr lang="en-US" altLang="zh-CN" sz="1200" b="1" dirty="0">
                <a:solidFill>
                  <a:schemeClr val="accent1">
                    <a:lumMod val="20000"/>
                    <a:lumOff val="80000"/>
                  </a:schemeClr>
                </a:solidFill>
                <a:latin typeface="Calibri" panose="020F0502020204030204" pitchFamily="34" charset="0"/>
                <a:cs typeface="Calibri" panose="020F0502020204030204" pitchFamily="34" charset="0"/>
              </a:rPr>
              <a:t>”.</a:t>
            </a:r>
            <a:r>
              <a:rPr lang="en-US" altLang="zh-CN" sz="1200" b="1" baseline="0" dirty="0">
                <a:solidFill>
                  <a:schemeClr val="accent1">
                    <a:lumMod val="20000"/>
                    <a:lumOff val="80000"/>
                  </a:schemeClr>
                </a:solidFill>
                <a:latin typeface="Calibri" panose="020F0502020204030204" pitchFamily="34" charset="0"/>
                <a:cs typeface="Calibri" panose="020F0502020204030204" pitchFamily="34" charset="0"/>
              </a:rPr>
              <a:t> </a:t>
            </a:r>
            <a:endParaRPr lang="zh-CN" altLang="en-US" dirty="0"/>
          </a:p>
          <a:p>
            <a:pPr marL="0" lvl="0" indent="0" algn="l" rtl="0">
              <a:spcBef>
                <a:spcPts val="0"/>
              </a:spcBef>
              <a:spcAft>
                <a:spcPts val="0"/>
              </a:spcAft>
              <a:buNone/>
            </a:pPr>
            <a:r>
              <a:rPr lang="en-US" dirty="0"/>
              <a:t> </a:t>
            </a:r>
            <a:endParaRPr dirty="0"/>
          </a:p>
        </p:txBody>
      </p:sp>
      <p:sp>
        <p:nvSpPr>
          <p:cNvPr id="61" name="Google Shape;61;g8ca531c0ca_69_0: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mc:AlternateContent xmlns:mc="http://schemas.openxmlformats.org/markup-compatibility/2006" xmlns:a14="http://schemas.microsoft.com/office/drawing/2010/main">
        <mc:Choice Requires="a14">
          <p:sp>
            <p:nvSpPr>
              <p:cNvPr id="147" name="Google Shape;147;p5: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baseline="0" dirty="0"/>
                  <a:t>We also need to address two challenges [ˈ</a:t>
                </a:r>
                <a:r>
                  <a:rPr lang="en-US" altLang="zh-CN" i="0" baseline="0" dirty="0" err="1"/>
                  <a:t>tʃælɪndʒ</a:t>
                </a:r>
                <a:r>
                  <a:rPr lang="en-US" altLang="zh-CN" i="0" baseline="0" dirty="0"/>
                  <a:t>] </a:t>
                </a:r>
                <a:r>
                  <a:rPr lang="zh-CN" altLang="en-US" i="0" baseline="0" dirty="0"/>
                  <a:t>：</a:t>
                </a:r>
                <a:endParaRPr lang="en-US" altLang="zh-CN"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baseline="0" dirty="0"/>
                  <a:t> the one is that uniform data is often collected in a small scale but there are many debiasing parameters need to be optimized. The model would easily suffer from over-fitting. To tackle this challenge, we introduce a small meta model for example the linear model to generate debiasing parameters.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baseline="0" dirty="0"/>
                  <a:t>The second is that </a:t>
                </a:r>
                <a:r>
                  <a:rPr lang="en-US" altLang="zh-CN" dirty="0">
                    <a:latin typeface="Gill Sans MT" panose="020B0502020104020203" pitchFamily="34" charset="0"/>
                    <a:cs typeface="Times New Roman" panose="02020603050405020304" pitchFamily="18" charset="0"/>
                  </a:rPr>
                  <a:t>obtaining [</a:t>
                </a:r>
                <a:r>
                  <a:rPr lang="en-US" altLang="zh-CN" dirty="0" err="1">
                    <a:latin typeface="Gill Sans MT" panose="020B0502020104020203" pitchFamily="34" charset="0"/>
                    <a:cs typeface="Times New Roman" panose="02020603050405020304" pitchFamily="18" charset="0"/>
                  </a:rPr>
                  <a:t>əbˈteɪnɪŋ</a:t>
                </a:r>
                <a:r>
                  <a:rPr lang="en-US" altLang="zh-CN" dirty="0">
                    <a:latin typeface="Gill Sans MT" panose="020B0502020104020203" pitchFamily="34" charset="0"/>
                    <a:cs typeface="Times New Roman" panose="02020603050405020304" pitchFamily="18" charset="0"/>
                  </a:rPr>
                  <a:t>]  optimal</a:t>
                </a:r>
                <a14:m>
                  <m:oMath xmlns:m="http://schemas.openxmlformats.org/officeDocument/2006/math">
                    <m:r>
                      <a:rPr lang="en-US" altLang="zh-CN" b="0" i="0" smtClean="0">
                        <a:latin typeface="Cambria Math" panose="02040503050406030204" pitchFamily="18" charset="0"/>
                        <a:cs typeface="Times New Roman" panose="02020603050405020304" pitchFamily="18" charset="0"/>
                      </a:rPr>
                      <m:t> </m:t>
                    </m:r>
                    <m:r>
                      <a:rPr lang="zh-CN" altLang="en-US">
                        <a:latin typeface="Cambria Math" panose="02040503050406030204" pitchFamily="18" charset="0"/>
                        <a:cs typeface="Times New Roman" panose="02020603050405020304" pitchFamily="18" charset="0"/>
                      </a:rPr>
                      <m:t>𝜙</m:t>
                    </m:r>
                  </m:oMath>
                </a14:m>
                <a:r>
                  <a:rPr lang="en-US" altLang="zh-CN" dirty="0">
                    <a:latin typeface="Gill Sans MT" panose="020B0502020104020203" pitchFamily="34" charset="0"/>
                    <a:cs typeface="Times New Roman" panose="02020603050405020304" pitchFamily="18" charset="0"/>
                  </a:rPr>
                  <a:t> involves nested loops of optimization. We need get</a:t>
                </a:r>
                <a:r>
                  <a:rPr lang="en-US" altLang="zh-CN" baseline="0" dirty="0">
                    <a:latin typeface="Gill Sans MT" panose="020B0502020104020203" pitchFamily="34" charset="0"/>
                    <a:cs typeface="Times New Roman" panose="02020603050405020304" pitchFamily="18" charset="0"/>
                  </a:rPr>
                  <a:t> optimal recommendation model then we make a step of updating debiasing parameters. </a:t>
                </a:r>
                <a:r>
                  <a:rPr lang="en-US" altLang="zh-CN" dirty="0">
                    <a:latin typeface="Gill Sans MT" panose="020B0502020104020203" pitchFamily="34" charset="0"/>
                    <a:cs typeface="Times New Roman" panose="02020603050405020304" pitchFamily="18" charset="0"/>
                  </a:rPr>
                  <a:t>The</a:t>
                </a:r>
                <a:r>
                  <a:rPr lang="en-US" altLang="zh-CN" baseline="0" dirty="0">
                    <a:latin typeface="Gill Sans MT" panose="020B0502020104020203" pitchFamily="34" charset="0"/>
                    <a:cs typeface="Times New Roman" panose="02020603050405020304" pitchFamily="18" charset="0"/>
                  </a:rPr>
                  <a:t> learning process is inefficient. To deal with this problem, we consider to </a:t>
                </a:r>
                <a:r>
                  <a:rPr lang="en-US" altLang="zh-CN" sz="1200" baseline="0" dirty="0">
                    <a:latin typeface="Gill Sans MT" panose="020B0502020104020203" pitchFamily="34" charset="0"/>
                    <a:cs typeface="Times New Roman" panose="02020603050405020304" pitchFamily="18" charset="0"/>
                  </a:rPr>
                  <a:t>u</a:t>
                </a:r>
                <a:r>
                  <a:rPr lang="en-US" altLang="zh-CN" sz="1200" dirty="0">
                    <a:latin typeface="Gill Sans MT" panose="020B0502020104020203" pitchFamily="34" charset="0"/>
                    <a:cs typeface="Times New Roman" panose="02020603050405020304" pitchFamily="18" charset="0"/>
                  </a:rPr>
                  <a:t>pdate the</a:t>
                </a:r>
                <a:r>
                  <a:rPr lang="en-US" altLang="zh-CN" sz="1200" baseline="0" dirty="0">
                    <a:latin typeface="Gill Sans MT" panose="020B0502020104020203" pitchFamily="34" charset="0"/>
                    <a:cs typeface="Times New Roman" panose="02020603050405020304" pitchFamily="18" charset="0"/>
                  </a:rPr>
                  <a:t> two learners </a:t>
                </a:r>
                <a:r>
                  <a:rPr lang="en-US" altLang="zh-CN" sz="1200" dirty="0">
                    <a:latin typeface="Gill Sans MT" panose="020B0502020104020203" pitchFamily="34" charset="0"/>
                    <a:cs typeface="Times New Roman" panose="02020603050405020304" pitchFamily="18" charset="0"/>
                  </a:rPr>
                  <a:t>alternately </a:t>
                </a:r>
                <a:r>
                  <a:rPr lang="en-US" altLang="zh-CN" sz="1200" dirty="0" err="1">
                    <a:latin typeface="Gill Sans MT" panose="020B0502020104020203" pitchFamily="34" charset="0"/>
                    <a:cs typeface="Times New Roman" panose="02020603050405020304" pitchFamily="18" charset="0"/>
                  </a:rPr>
                  <a:t>ɔːltərneɪtly</a:t>
                </a:r>
                <a:r>
                  <a:rPr lang="en-US" altLang="zh-CN" sz="1200" dirty="0">
                    <a:latin typeface="Gill Sans MT" panose="020B0502020104020203" pitchFamily="34" charset="0"/>
                    <a:cs typeface="Times New Roman" panose="02020603050405020304" pitchFamily="18" charset="0"/>
                  </a:rPr>
                  <a:t> in a loop.</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i="0" baseline="0" dirty="0">
                  <a:latin typeface="Gill Sans MT" panose="020B0502020104020203"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i="0" baseline="0" dirty="0">
                    <a:latin typeface="Gill Sans MT" panose="020B0502020104020203" pitchFamily="34" charset="0"/>
                    <a:cs typeface="Times New Roman" panose="02020603050405020304" pitchFamily="18" charset="0"/>
                  </a:rPr>
                  <a:t>Overall, the learning process is presented as follow: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i="0" baseline="0" dirty="0">
                  <a:latin typeface="Gill Sans MT" panose="020B0502020104020203"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cap="none" dirty="0">
                    <a:solidFill>
                      <a:schemeClr val="dk1"/>
                    </a:solidFill>
                    <a:effectLst/>
                    <a:latin typeface="Arial"/>
                    <a:ea typeface="Arial"/>
                    <a:cs typeface="Arial"/>
                    <a:sym typeface="Arial"/>
                  </a:rPr>
                  <a:t>Theta prime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cap="none" baseline="0" dirty="0">
                  <a:solidFill>
                    <a:schemeClr val="dk1"/>
                  </a:solidFill>
                  <a:effectLst/>
                  <a:latin typeface="Arial"/>
                  <a:cs typeface="Arial"/>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cap="none" dirty="0">
                    <a:solidFill>
                      <a:schemeClr val="dk1"/>
                    </a:solidFill>
                    <a:effectLst/>
                    <a:latin typeface="Arial"/>
                    <a:ea typeface="Arial"/>
                    <a:cs typeface="Arial"/>
                    <a:sym typeface="Arial"/>
                  </a:rPr>
                  <a:t>Actually ˈ</a:t>
                </a:r>
                <a:r>
                  <a:rPr lang="en-US" altLang="zh-CN" sz="1200" b="0" i="0" u="none" strike="noStrike" cap="none" dirty="0" err="1">
                    <a:solidFill>
                      <a:schemeClr val="dk1"/>
                    </a:solidFill>
                    <a:effectLst/>
                    <a:latin typeface="Arial"/>
                    <a:ea typeface="Arial"/>
                    <a:cs typeface="Arial"/>
                    <a:sym typeface="Arial"/>
                  </a:rPr>
                  <a:t>æktʃuəli</a:t>
                </a:r>
                <a:endParaRPr lang="en-US" altLang="zh-CN" sz="1200" i="0" baseline="0" dirty="0">
                  <a:latin typeface="Gill Sans MT" panose="020B0502020104020203"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i="0" baseline="0" dirty="0"/>
              </a:p>
            </p:txBody>
          </p:sp>
        </mc:Choice>
        <mc:Fallback xmlns="">
          <p:sp>
            <p:nvSpPr>
              <p:cNvPr id="147" name="Google Shape;147;p5: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baseline="0" dirty="0"/>
                  <a:t>We also need to address two challenges [ˈ</a:t>
                </a:r>
                <a:r>
                  <a:rPr lang="en-US" altLang="zh-CN" i="0" baseline="0" dirty="0" err="1"/>
                  <a:t>tʃælɪndʒ</a:t>
                </a:r>
                <a:r>
                  <a:rPr lang="en-US" altLang="zh-CN" i="0" baseline="0" dirty="0"/>
                  <a:t>] </a:t>
                </a:r>
                <a:r>
                  <a:rPr lang="zh-CN" altLang="en-US" i="0" baseline="0" dirty="0"/>
                  <a:t>：</a:t>
                </a:r>
                <a:endParaRPr lang="en-US" altLang="zh-CN"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baseline="0" dirty="0"/>
                  <a:t> the one is that uniform data is often collected in a small scale but there are many debiasing parameters need to be optimized. The model would easily suffer from over-fitting. To tackle this challenge, we introduce a small meta model for example the linear model to generate debiasing parameters.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baseline="0" dirty="0"/>
                  <a:t>The second is that </a:t>
                </a:r>
                <a:r>
                  <a:rPr lang="en-US" altLang="zh-CN" dirty="0">
                    <a:latin typeface="Gill Sans MT" panose="020B0502020104020203" pitchFamily="34" charset="0"/>
                    <a:cs typeface="Times New Roman" panose="02020603050405020304" pitchFamily="18" charset="0"/>
                  </a:rPr>
                  <a:t>obtaining [</a:t>
                </a:r>
                <a:r>
                  <a:rPr lang="en-US" altLang="zh-CN" dirty="0" err="1">
                    <a:latin typeface="Gill Sans MT" panose="020B0502020104020203" pitchFamily="34" charset="0"/>
                    <a:cs typeface="Times New Roman" panose="02020603050405020304" pitchFamily="18" charset="0"/>
                  </a:rPr>
                  <a:t>əbˈteɪnɪŋ</a:t>
                </a:r>
                <a:r>
                  <a:rPr lang="en-US" altLang="zh-CN" dirty="0">
                    <a:latin typeface="Gill Sans MT" panose="020B0502020104020203" pitchFamily="34" charset="0"/>
                    <a:cs typeface="Times New Roman" panose="02020603050405020304" pitchFamily="18" charset="0"/>
                  </a:rPr>
                  <a:t>]  optimal</a:t>
                </a:r>
                <a:r>
                  <a:rPr lang="en-US" altLang="zh-CN" b="0" i="0">
                    <a:latin typeface="Cambria Math" panose="02040503050406030204" pitchFamily="18" charset="0"/>
                    <a:cs typeface="Times New Roman" panose="02020603050405020304" pitchFamily="18" charset="0"/>
                  </a:rPr>
                  <a:t> </a:t>
                </a:r>
                <a:r>
                  <a:rPr lang="zh-CN" altLang="en-US" i="0">
                    <a:latin typeface="Cambria Math" panose="02040503050406030204" pitchFamily="18" charset="0"/>
                    <a:cs typeface="Times New Roman" panose="02020603050405020304" pitchFamily="18" charset="0"/>
                  </a:rPr>
                  <a:t>𝜙</a:t>
                </a:r>
                <a:r>
                  <a:rPr lang="en-US" altLang="zh-CN" dirty="0">
                    <a:latin typeface="Gill Sans MT" panose="020B0502020104020203" pitchFamily="34" charset="0"/>
                    <a:cs typeface="Times New Roman" panose="02020603050405020304" pitchFamily="18" charset="0"/>
                  </a:rPr>
                  <a:t> involves nested loops of optimization. We need get</a:t>
                </a:r>
                <a:r>
                  <a:rPr lang="en-US" altLang="zh-CN" baseline="0" dirty="0">
                    <a:latin typeface="Gill Sans MT" panose="020B0502020104020203" pitchFamily="34" charset="0"/>
                    <a:cs typeface="Times New Roman" panose="02020603050405020304" pitchFamily="18" charset="0"/>
                  </a:rPr>
                  <a:t> optimal recommendation model then we make a step of updating debiasing parameters. </a:t>
                </a:r>
                <a:r>
                  <a:rPr lang="en-US" altLang="zh-CN" dirty="0">
                    <a:latin typeface="Gill Sans MT" panose="020B0502020104020203" pitchFamily="34" charset="0"/>
                    <a:cs typeface="Times New Roman" panose="02020603050405020304" pitchFamily="18" charset="0"/>
                  </a:rPr>
                  <a:t>The</a:t>
                </a:r>
                <a:r>
                  <a:rPr lang="en-US" altLang="zh-CN" baseline="0" dirty="0">
                    <a:latin typeface="Gill Sans MT" panose="020B0502020104020203" pitchFamily="34" charset="0"/>
                    <a:cs typeface="Times New Roman" panose="02020603050405020304" pitchFamily="18" charset="0"/>
                  </a:rPr>
                  <a:t> learning process is inefficient. To deal with this problem, we consider to </a:t>
                </a:r>
                <a:r>
                  <a:rPr lang="en-US" altLang="zh-CN" sz="1200" baseline="0" dirty="0">
                    <a:latin typeface="Gill Sans MT" panose="020B0502020104020203" pitchFamily="34" charset="0"/>
                    <a:cs typeface="Times New Roman" panose="02020603050405020304" pitchFamily="18" charset="0"/>
                  </a:rPr>
                  <a:t>u</a:t>
                </a:r>
                <a:r>
                  <a:rPr lang="en-US" altLang="zh-CN" sz="1200" dirty="0">
                    <a:latin typeface="Gill Sans MT" panose="020B0502020104020203" pitchFamily="34" charset="0"/>
                    <a:cs typeface="Times New Roman" panose="02020603050405020304" pitchFamily="18" charset="0"/>
                  </a:rPr>
                  <a:t>pdate the</a:t>
                </a:r>
                <a:r>
                  <a:rPr lang="en-US" altLang="zh-CN" sz="1200" baseline="0" dirty="0">
                    <a:latin typeface="Gill Sans MT" panose="020B0502020104020203" pitchFamily="34" charset="0"/>
                    <a:cs typeface="Times New Roman" panose="02020603050405020304" pitchFamily="18" charset="0"/>
                  </a:rPr>
                  <a:t> two learners </a:t>
                </a:r>
                <a:r>
                  <a:rPr lang="en-US" altLang="zh-CN" sz="1200" dirty="0">
                    <a:latin typeface="Gill Sans MT" panose="020B0502020104020203" pitchFamily="34" charset="0"/>
                    <a:cs typeface="Times New Roman" panose="02020603050405020304" pitchFamily="18" charset="0"/>
                  </a:rPr>
                  <a:t>alternately </a:t>
                </a:r>
                <a:r>
                  <a:rPr lang="en-US" altLang="zh-CN" sz="1200" dirty="0" err="1">
                    <a:latin typeface="Gill Sans MT" panose="020B0502020104020203" pitchFamily="34" charset="0"/>
                    <a:cs typeface="Times New Roman" panose="02020603050405020304" pitchFamily="18" charset="0"/>
                  </a:rPr>
                  <a:t>ɔːltərneɪtly</a:t>
                </a:r>
                <a:r>
                  <a:rPr lang="en-US" altLang="zh-CN" sz="1200" dirty="0">
                    <a:latin typeface="Gill Sans MT" panose="020B0502020104020203" pitchFamily="34" charset="0"/>
                    <a:cs typeface="Times New Roman" panose="02020603050405020304" pitchFamily="18" charset="0"/>
                  </a:rPr>
                  <a:t> in a loop.</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i="0" baseline="0" dirty="0">
                  <a:latin typeface="Gill Sans MT" panose="020B0502020104020203"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i="0" baseline="0" dirty="0">
                    <a:latin typeface="Gill Sans MT" panose="020B0502020104020203" pitchFamily="34" charset="0"/>
                    <a:cs typeface="Times New Roman" panose="02020603050405020304" pitchFamily="18" charset="0"/>
                  </a:rPr>
                  <a:t>Overall, the learning process is presented as follow: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i="0" baseline="0" dirty="0">
                  <a:latin typeface="Gill Sans MT" panose="020B0502020104020203"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cap="none" dirty="0">
                    <a:solidFill>
                      <a:schemeClr val="dk1"/>
                    </a:solidFill>
                    <a:effectLst/>
                    <a:latin typeface="Arial"/>
                    <a:ea typeface="Arial"/>
                    <a:cs typeface="Arial"/>
                    <a:sym typeface="Arial"/>
                  </a:rPr>
                  <a:t>Theta prime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cap="none" baseline="0" dirty="0">
                  <a:solidFill>
                    <a:schemeClr val="dk1"/>
                  </a:solidFill>
                  <a:effectLst/>
                  <a:latin typeface="Arial"/>
                  <a:cs typeface="Arial"/>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cap="none" dirty="0">
                    <a:solidFill>
                      <a:schemeClr val="dk1"/>
                    </a:solidFill>
                    <a:effectLst/>
                    <a:latin typeface="Arial"/>
                    <a:ea typeface="Arial"/>
                    <a:cs typeface="Arial"/>
                    <a:sym typeface="Arial"/>
                  </a:rPr>
                  <a:t>Actually ˈ</a:t>
                </a:r>
                <a:r>
                  <a:rPr lang="en-US" altLang="zh-CN" sz="1200" b="0" i="0" u="none" strike="noStrike" cap="none" dirty="0" err="1">
                    <a:solidFill>
                      <a:schemeClr val="dk1"/>
                    </a:solidFill>
                    <a:effectLst/>
                    <a:latin typeface="Arial"/>
                    <a:ea typeface="Arial"/>
                    <a:cs typeface="Arial"/>
                    <a:sym typeface="Arial"/>
                  </a:rPr>
                  <a:t>æktʃuəli</a:t>
                </a:r>
                <a:endParaRPr lang="en-US" altLang="zh-CN" sz="1200" i="0" baseline="0" dirty="0">
                  <a:latin typeface="Gill Sans MT" panose="020B0502020104020203"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i="0" baseline="0" dirty="0"/>
              </a:p>
            </p:txBody>
          </p:sp>
        </mc:Fallback>
      </mc:AlternateContent>
      <p:sp>
        <p:nvSpPr>
          <p:cNvPr id="148" name="Google Shape;148;p5: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496120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5: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baseline="0" dirty="0"/>
              <a:t>Now, let’s see our experimental results. We </a:t>
            </a:r>
            <a:r>
              <a:rPr lang="en-US" altLang="zh-CN" i="0" baseline="0" dirty="0" err="1"/>
              <a:t>evulate</a:t>
            </a:r>
            <a:r>
              <a:rPr lang="en-US" altLang="zh-CN" i="0" baseline="0" dirty="0"/>
              <a:t> </a:t>
            </a:r>
            <a:r>
              <a:rPr lang="en-US" altLang="zh-CN" i="0" baseline="0" dirty="0" err="1"/>
              <a:t>autodebias</a:t>
            </a:r>
            <a:r>
              <a:rPr lang="en-US" altLang="zh-CN" i="0" baseline="0" dirty="0"/>
              <a:t> on two famous dataset yahoo and coat, which contains uniform data with random exposure policy as we can see,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baseline="0" dirty="0"/>
              <a:t>Autodebias-w1 is a special case of </a:t>
            </a:r>
            <a:r>
              <a:rPr lang="en-US" altLang="zh-CN" i="0" baseline="0" dirty="0" err="1"/>
              <a:t>autodebias</a:t>
            </a:r>
            <a:r>
              <a:rPr lang="en-US" altLang="zh-CN" i="0" baseline="0" dirty="0"/>
              <a:t> where we just use weighting strategy but do not use imputation. This result validate the effectiveness of imputing pseudo-labels.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baseline="0" dirty="0"/>
              <a:t>[</a:t>
            </a:r>
            <a:r>
              <a:rPr lang="en-US" altLang="zh-CN" i="0" baseline="0" dirty="0" err="1"/>
              <a:t>su</a:t>
            </a:r>
            <a:r>
              <a:rPr lang="en-US" altLang="zh-CN" i="0" baseline="0" dirty="0"/>
              <a:t>ːˈ</a:t>
            </a:r>
            <a:r>
              <a:rPr lang="en-US" altLang="zh-CN" i="0" baseline="0" dirty="0" err="1"/>
              <a:t>pɪriər</a:t>
            </a:r>
            <a:r>
              <a:rPr lang="en-US" altLang="zh-CN" i="0" baseline="0" dirty="0"/>
              <a:t>]</a:t>
            </a:r>
          </a:p>
        </p:txBody>
      </p:sp>
      <p:sp>
        <p:nvSpPr>
          <p:cNvPr id="148" name="Google Shape;148;p5: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339383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5: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baseline="0" dirty="0"/>
              <a:t>Also, we present the distribution of the learned w1 with item </a:t>
            </a:r>
            <a:r>
              <a:rPr lang="en-US" altLang="zh-CN" i="0" baseline="0" dirty="0" err="1"/>
              <a:t>popoularity</a:t>
            </a:r>
            <a:r>
              <a:rPr lang="en-US" altLang="zh-CN" i="0" baseline="0" dirty="0"/>
              <a:t>. As we can see, our method would learn different weights for different instances. Generally speaking, the larger item popularity is , the </a:t>
            </a:r>
            <a:r>
              <a:rPr lang="en-US" altLang="zh-CN" i="0" baseline="0" dirty="0" err="1"/>
              <a:t>samller</a:t>
            </a:r>
            <a:r>
              <a:rPr lang="en-US" altLang="zh-CN" i="0" baseline="0" dirty="0"/>
              <a:t> the </a:t>
            </a:r>
            <a:r>
              <a:rPr lang="en-US" altLang="zh-CN" i="0" baseline="0" dirty="0" err="1"/>
              <a:t>averge</a:t>
            </a:r>
            <a:r>
              <a:rPr lang="en-US" altLang="zh-CN" i="0" baseline="0" dirty="0"/>
              <a:t> value of w(1)</a:t>
            </a:r>
            <a:r>
              <a:rPr lang="zh-CN" altLang="en-US" i="0" baseline="0" dirty="0"/>
              <a:t> </a:t>
            </a:r>
            <a:r>
              <a:rPr lang="en-US" altLang="zh-CN" i="0" baseline="0" dirty="0"/>
              <a:t>exhibits.</a:t>
            </a:r>
            <a:r>
              <a:rPr lang="zh-CN" altLang="en-US" i="0" baseline="0" dirty="0"/>
              <a:t> </a:t>
            </a:r>
            <a:r>
              <a:rPr lang="en-US" altLang="zh-CN" i="0" baseline="0" dirty="0"/>
              <a:t> This result validates the  adaptivity of </a:t>
            </a:r>
            <a:r>
              <a:rPr lang="en-US" altLang="zh-CN" i="0" baseline="0" dirty="0" err="1"/>
              <a:t>autodebias</a:t>
            </a:r>
            <a:r>
              <a:rPr lang="en-US" altLang="zh-CN" i="0" baseline="0" dirty="0"/>
              <a:t>, which can adaptively </a:t>
            </a:r>
            <a:r>
              <a:rPr lang="en-US" altLang="zh-CN" i="0" baseline="0" dirty="0" err="1"/>
              <a:t>downweight</a:t>
            </a:r>
            <a:r>
              <a:rPr lang="en-US" altLang="zh-CN" i="0" baseline="0" dirty="0"/>
              <a:t> the contribution of the popular items. Addressing popularity bias.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baseline="0" dirty="0"/>
              <a:t>It can be also seen from the recommendation results. Our method improves the recommendation opportunity and precision of unpopular items.</a:t>
            </a:r>
          </a:p>
        </p:txBody>
      </p:sp>
      <p:sp>
        <p:nvSpPr>
          <p:cNvPr id="148" name="Google Shape;148;p5: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390382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5: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baseline="0" dirty="0"/>
              <a:t>Finally, lets make a conclusion the envision some </a:t>
            </a:r>
            <a:r>
              <a:rPr lang="en-US" altLang="zh-CN" i="0" baseline="0" dirty="0" err="1"/>
              <a:t>furture</a:t>
            </a:r>
            <a:r>
              <a:rPr lang="en-US" altLang="zh-CN" i="0" baseline="0" dirty="0"/>
              <a:t> directions.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baseline="0" dirty="0"/>
              <a:t>In this work, we first discuss the importance to eliminates biases. After that, we review existing methods and </a:t>
            </a:r>
            <a:r>
              <a:rPr lang="en-US" altLang="zh-CN" i="0" baseline="0" dirty="0" err="1"/>
              <a:t>summarisze</a:t>
            </a:r>
            <a:r>
              <a:rPr lang="en-US" altLang="zh-CN" i="0" baseline="0" dirty="0"/>
              <a:t> the two limitations of them: lacking university and adaptivity. We then give a universal debiasing objective function and develop a meta-learning based algorithm to learn the optimal debiasing parameters. Our experiments show our </a:t>
            </a:r>
            <a:r>
              <a:rPr lang="en-US" altLang="zh-CN" i="0" baseline="0" dirty="0" err="1"/>
              <a:t>atuodebias</a:t>
            </a:r>
            <a:r>
              <a:rPr lang="en-US" altLang="zh-CN" i="0" baseline="0" dirty="0"/>
              <a:t> outperforms state-of-the-arts.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i="0" baseline="0" dirty="0"/>
          </a:p>
          <a:p>
            <a:r>
              <a:rPr lang="en-US" altLang="zh-CN" sz="1200" b="0" i="0" u="none" strike="noStrike" cap="none" baseline="0" dirty="0">
                <a:solidFill>
                  <a:schemeClr val="dk1"/>
                </a:solidFill>
                <a:latin typeface="Arial"/>
                <a:ea typeface="Arial"/>
                <a:cs typeface="Arial"/>
                <a:sym typeface="Arial"/>
              </a:rPr>
              <a:t>One interesting direction for future work is to explore more advanced meta model, which could capture more complex patterns</a:t>
            </a:r>
          </a:p>
          <a:p>
            <a:r>
              <a:rPr lang="en-US" altLang="zh-CN" sz="1200" b="0" i="0" u="none" strike="noStrike" cap="none" baseline="0" dirty="0">
                <a:solidFill>
                  <a:schemeClr val="dk1"/>
                </a:solidFill>
                <a:latin typeface="Arial"/>
                <a:ea typeface="Arial"/>
                <a:cs typeface="Arial"/>
                <a:sym typeface="Arial"/>
              </a:rPr>
              <a:t>and potentially achieve better performance than linear meta model. Also, note that in real-world biases are usually dynamic rather than</a:t>
            </a:r>
          </a:p>
          <a:p>
            <a:r>
              <a:rPr lang="en-US" altLang="zh-CN" sz="1200" b="0" i="0" u="none" strike="noStrike" cap="none" baseline="0" dirty="0">
                <a:solidFill>
                  <a:schemeClr val="dk1"/>
                </a:solidFill>
                <a:latin typeface="Arial"/>
                <a:ea typeface="Arial"/>
                <a:cs typeface="Arial"/>
                <a:sym typeface="Arial"/>
              </a:rPr>
              <a:t>static. it will be valuable to explore how bias evolves with the time and develop a universal solutions for dynamic biases.</a:t>
            </a:r>
            <a:endParaRPr lang="en-US" altLang="zh-CN" i="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i="0" baseline="0" dirty="0"/>
          </a:p>
        </p:txBody>
      </p:sp>
      <p:sp>
        <p:nvSpPr>
          <p:cNvPr id="148" name="Google Shape;148;p5: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094201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r>
              <a:rPr lang="en-US" altLang="zh-CN" sz="1200" b="0" i="0" u="none" strike="noStrike" cap="none" baseline="0" dirty="0">
                <a:solidFill>
                  <a:schemeClr val="dk1"/>
                </a:solidFill>
                <a:latin typeface="Arial"/>
                <a:cs typeface="Arial"/>
                <a:sym typeface="Arial"/>
              </a:rPr>
              <a:t>Thank </a:t>
            </a:r>
            <a:r>
              <a:rPr lang="en-US" altLang="zh-CN" sz="1200" b="0" i="0" u="none" strike="noStrike" cap="none" baseline="0">
                <a:solidFill>
                  <a:schemeClr val="dk1"/>
                </a:solidFill>
                <a:latin typeface="Arial"/>
                <a:cs typeface="Arial"/>
                <a:sym typeface="Arial"/>
              </a:rPr>
              <a:t>you. If </a:t>
            </a:r>
            <a:r>
              <a:rPr lang="en-US" altLang="zh-CN" sz="1200" b="0" i="0" u="none" strike="noStrike" cap="none" baseline="0" dirty="0">
                <a:solidFill>
                  <a:schemeClr val="dk1"/>
                </a:solidFill>
                <a:latin typeface="Arial"/>
                <a:cs typeface="Arial"/>
                <a:sym typeface="Arial"/>
              </a:rPr>
              <a:t>you have any question, please feel free to contact us.</a:t>
            </a:r>
          </a:p>
          <a:p>
            <a:endParaRPr lang="en-US" altLang="zh-CN" sz="1200" b="0" i="0" u="none" strike="noStrike" cap="none" baseline="0" dirty="0">
              <a:solidFill>
                <a:schemeClr val="dk1"/>
              </a:solidFill>
              <a:latin typeface="Arial"/>
              <a:cs typeface="Arial"/>
              <a:sym typeface="Arial"/>
            </a:endParaRPr>
          </a:p>
        </p:txBody>
      </p:sp>
      <p:sp>
        <p:nvSpPr>
          <p:cNvPr id="101" name="Google Shape;101;p3: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177642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r>
              <a:rPr lang="en-US" altLang="zh-CN" sz="1200" b="0" i="0" u="none" strike="noStrike" cap="none" baseline="0" dirty="0">
                <a:solidFill>
                  <a:srgbClr val="FF0000"/>
                </a:solidFill>
                <a:latin typeface="Gill Sans MT" panose="020B0502020104020203" pitchFamily="34" charset="0"/>
                <a:ea typeface="Arial"/>
                <a:cs typeface="Times New Roman" panose="02020603050405020304" pitchFamily="18" charset="0"/>
                <a:sym typeface="Arial"/>
              </a:rPr>
              <a:t>The third type of methods is generative modeling. This kinds of method will assume the generative process of data and infer the effect of user true preference based on the graphical model.</a:t>
            </a:r>
          </a:p>
          <a:p>
            <a:endParaRPr lang="en-US" altLang="zh-CN" sz="1200" b="0" i="0" u="none" strike="noStrike" cap="none" baseline="0" dirty="0">
              <a:solidFill>
                <a:srgbClr val="FF0000"/>
              </a:solidFill>
              <a:latin typeface="Gill Sans MT" panose="020B0502020104020203" pitchFamily="34" charset="0"/>
              <a:ea typeface="Arial"/>
              <a:cs typeface="Times New Roman" panose="02020603050405020304" pitchFamily="18" charset="0"/>
              <a:sym typeface="Arial"/>
            </a:endParaRPr>
          </a:p>
          <a:p>
            <a:r>
              <a:rPr lang="en-US" altLang="zh-CN" sz="1200" b="0" i="0" u="none" strike="noStrike" cap="none" baseline="0" dirty="0">
                <a:solidFill>
                  <a:srgbClr val="FF0000"/>
                </a:solidFill>
                <a:latin typeface="Gill Sans MT" panose="020B0502020104020203" pitchFamily="34" charset="0"/>
                <a:ea typeface="Arial"/>
                <a:cs typeface="Times New Roman" panose="02020603050405020304" pitchFamily="18" charset="0"/>
                <a:sym typeface="Arial"/>
              </a:rPr>
              <a:t>The fourth type of method is knowledge distillation. This kinds of method would train a </a:t>
            </a:r>
            <a:r>
              <a:rPr lang="en-US" altLang="zh-CN" sz="1200" dirty="0">
                <a:solidFill>
                  <a:schemeClr val="dk1"/>
                </a:solidFill>
                <a:latin typeface="Gill Sans MT" panose="020B0502020104020203" pitchFamily="34" charset="0"/>
                <a:cs typeface="Times New Roman"/>
                <a:sym typeface="Times New Roman"/>
              </a:rPr>
              <a:t>separate teacher model on the uniform data and transfer t</a:t>
            </a:r>
            <a:r>
              <a:rPr lang="en-US" altLang="zh-CN" sz="1200" b="0" i="0" u="none" strike="noStrike" cap="none" baseline="0" dirty="0">
                <a:solidFill>
                  <a:schemeClr val="dk1"/>
                </a:solidFill>
                <a:latin typeface="Arial"/>
                <a:ea typeface="Arial"/>
                <a:cs typeface="Arial"/>
                <a:sym typeface="Arial"/>
              </a:rPr>
              <a:t>he model’s knowledge to the normal training of the recommendation model on biased data.</a:t>
            </a:r>
          </a:p>
          <a:p>
            <a:endParaRPr lang="en-US" altLang="zh-CN" sz="1200" b="0" i="0" u="none" strike="noStrike" cap="none" baseline="0" dirty="0">
              <a:solidFill>
                <a:schemeClr val="dk1"/>
              </a:solidFill>
              <a:latin typeface="Arial"/>
              <a:ea typeface="Arial"/>
              <a:cs typeface="Arial"/>
              <a:sym typeface="Arial"/>
            </a:endParaRPr>
          </a:p>
          <a:p>
            <a:endParaRPr lang="en-US" altLang="zh-CN" sz="1200" b="0" i="0" u="none" strike="noStrike" cap="none" baseline="0" dirty="0">
              <a:solidFill>
                <a:schemeClr val="dk1"/>
              </a:solidFill>
              <a:latin typeface="Arial"/>
              <a:ea typeface="Arial"/>
              <a:cs typeface="Arial"/>
              <a:sym typeface="Arial"/>
            </a:endParaRPr>
          </a:p>
          <a:p>
            <a:endParaRPr lang="en-US" altLang="zh-CN" sz="1200" b="0" i="0" u="none" strike="noStrike" cap="none" baseline="0" dirty="0">
              <a:solidFill>
                <a:schemeClr val="dk1"/>
              </a:solidFill>
              <a:latin typeface="Arial"/>
              <a:ea typeface="Arial"/>
              <a:cs typeface="Arial"/>
              <a:sym typeface="Arial"/>
            </a:endParaRPr>
          </a:p>
          <a:p>
            <a:endParaRPr lang="en-US" altLang="zh-CN" sz="1200" b="0" i="0" u="none" strike="noStrike" kern="1200" cap="none" baseline="0" dirty="0">
              <a:solidFill>
                <a:schemeClr val="dk1"/>
              </a:solidFill>
              <a:latin typeface="Arial"/>
              <a:ea typeface="Arial"/>
              <a:cs typeface="Arial"/>
              <a:sym typeface="Arial"/>
            </a:endParaRPr>
          </a:p>
        </p:txBody>
      </p:sp>
      <p:sp>
        <p:nvSpPr>
          <p:cNvPr id="117" name="Google Shape;117;p4: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55359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r>
              <a:rPr lang="en-US" altLang="zh-CN" sz="1200" b="0" i="0" u="none" strike="noStrike" cap="none" baseline="0" dirty="0">
                <a:solidFill>
                  <a:schemeClr val="dk1"/>
                </a:solidFill>
                <a:latin typeface="Arial"/>
                <a:cs typeface="Arial"/>
                <a:sym typeface="Arial"/>
              </a:rPr>
              <a:t>My presentation is organized with four parts. We first introduce bias issue in recommendation and review recent debiasing methods. </a:t>
            </a:r>
          </a:p>
          <a:p>
            <a:r>
              <a:rPr lang="en-US" altLang="zh-CN" sz="1200" b="0" i="0" u="none" strike="noStrike" cap="none" baseline="0" dirty="0">
                <a:solidFill>
                  <a:schemeClr val="dk1"/>
                </a:solidFill>
                <a:latin typeface="Arial"/>
                <a:cs typeface="Arial"/>
                <a:sym typeface="Arial"/>
              </a:rPr>
              <a:t>We then detail the proposed method, </a:t>
            </a:r>
            <a:r>
              <a:rPr lang="en-US" altLang="zh-CN" sz="1200" b="0" i="0" u="none" strike="noStrike" cap="none" baseline="0" dirty="0" err="1">
                <a:solidFill>
                  <a:schemeClr val="dk1"/>
                </a:solidFill>
                <a:latin typeface="Arial"/>
                <a:cs typeface="Arial"/>
                <a:sym typeface="Arial"/>
              </a:rPr>
              <a:t>autodebias</a:t>
            </a:r>
            <a:r>
              <a:rPr lang="en-US" altLang="zh-CN" sz="1200" b="0" i="0" u="none" strike="noStrike" cap="none" baseline="0" dirty="0">
                <a:solidFill>
                  <a:schemeClr val="dk1"/>
                </a:solidFill>
                <a:latin typeface="Arial"/>
                <a:cs typeface="Arial"/>
                <a:sym typeface="Arial"/>
              </a:rPr>
              <a:t>, a universal and adaptive solutions for recommendation debiasing.</a:t>
            </a:r>
          </a:p>
          <a:p>
            <a:r>
              <a:rPr lang="en-US" altLang="zh-CN" sz="1200" b="0" i="0" u="none" strike="noStrike" cap="none" baseline="0" dirty="0">
                <a:solidFill>
                  <a:schemeClr val="dk1"/>
                </a:solidFill>
                <a:latin typeface="Arial"/>
                <a:cs typeface="Arial"/>
                <a:sym typeface="Arial"/>
              </a:rPr>
              <a:t>After that, we will validate our </a:t>
            </a:r>
            <a:r>
              <a:rPr lang="en-US" altLang="zh-CN" sz="1200" b="0" i="0" u="none" strike="noStrike" cap="none" baseline="0" dirty="0" err="1">
                <a:solidFill>
                  <a:schemeClr val="dk1"/>
                </a:solidFill>
                <a:latin typeface="Arial"/>
                <a:cs typeface="Arial"/>
                <a:sym typeface="Arial"/>
              </a:rPr>
              <a:t>autodebias</a:t>
            </a:r>
            <a:r>
              <a:rPr lang="en-US" altLang="zh-CN" sz="1200" b="0" i="0" u="none" strike="noStrike" cap="none" baseline="0" dirty="0">
                <a:solidFill>
                  <a:schemeClr val="dk1"/>
                </a:solidFill>
                <a:latin typeface="Arial"/>
                <a:cs typeface="Arial"/>
                <a:sym typeface="Arial"/>
              </a:rPr>
              <a:t> with experiments.</a:t>
            </a:r>
          </a:p>
          <a:p>
            <a:r>
              <a:rPr lang="en-US" altLang="zh-CN" sz="1200" b="0" i="0" u="none" strike="noStrike" cap="none" baseline="0" dirty="0">
                <a:solidFill>
                  <a:schemeClr val="dk1"/>
                </a:solidFill>
                <a:latin typeface="Arial"/>
                <a:cs typeface="Arial"/>
                <a:sym typeface="Arial"/>
              </a:rPr>
              <a:t>Finally, we make a summary of our work and position some future directions. </a:t>
            </a:r>
          </a:p>
          <a:p>
            <a:endParaRPr lang="en-US" altLang="zh-CN" sz="1200" b="0" i="0" u="none" strike="noStrike" cap="none" baseline="0" dirty="0">
              <a:solidFill>
                <a:schemeClr val="dk1"/>
              </a:solidFill>
              <a:latin typeface="Arial"/>
              <a:cs typeface="Arial"/>
              <a:sym typeface="Arial"/>
            </a:endParaRPr>
          </a:p>
          <a:p>
            <a:endParaRPr lang="en-US" altLang="zh-CN" sz="1200" b="0" i="0" u="none" strike="noStrike" cap="none" baseline="0" dirty="0">
              <a:solidFill>
                <a:schemeClr val="dk1"/>
              </a:solidFill>
              <a:latin typeface="Arial"/>
              <a:cs typeface="Arial"/>
              <a:sym typeface="Arial"/>
            </a:endParaRPr>
          </a:p>
        </p:txBody>
      </p:sp>
      <p:sp>
        <p:nvSpPr>
          <p:cNvPr id="101" name="Google Shape;101;p3: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1476169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5: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r>
              <a:rPr lang="en-US" dirty="0"/>
              <a:t>Recent years have witnessed various effective recommendation methods, such as </a:t>
            </a:r>
            <a:r>
              <a:rPr lang="en-US" altLang="zh-CN" dirty="0"/>
              <a:t>matrix factorization, deep learning-based methods or graph-based methods. They are developed to better fit user historical data such that it can make a precise prediction of user future decisions.</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aseline="0" dirty="0"/>
              <a:t>However, although these methods exhibit powerful fitting ability, their performance may  suffer in real-world RS, as the collected feedback data is often full of biases.         </a:t>
            </a:r>
            <a:endParaRPr dirty="0"/>
          </a:p>
        </p:txBody>
      </p:sp>
      <p:sp>
        <p:nvSpPr>
          <p:cNvPr id="148" name="Google Shape;148;p5: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383235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r>
              <a:rPr lang="en-US" altLang="zh-CN" sz="1200" b="0" i="0" u="none" strike="noStrike" cap="none" baseline="0" dirty="0">
                <a:solidFill>
                  <a:schemeClr val="dk1"/>
                </a:solidFill>
                <a:latin typeface="Arial"/>
                <a:ea typeface="Arial"/>
                <a:cs typeface="Arial"/>
                <a:sym typeface="Arial"/>
              </a:rPr>
              <a:t>In practice, the data is collected based on our observation rather than experiments, and the data is often affected by many factors not just based on our preference, for example, the data is affected by exposure mechanism of the system (which we usually call it as exposure bias) [34, 47], also it would be affected by public opinions (as user behavior usually conform to the major group) [25, 29]. It will be also affected by the user-self-selection or the display position (position bias) [22, 23]. These biases make the data deviate from reflecting user true preference.</a:t>
            </a:r>
          </a:p>
          <a:p>
            <a:endParaRPr lang="en-US" altLang="zh-CN" sz="1200" b="0" i="0" u="none" strike="noStrike" kern="1200" cap="none" baseline="0" dirty="0">
              <a:solidFill>
                <a:schemeClr val="dk1"/>
              </a:solidFill>
              <a:latin typeface="Arial"/>
              <a:ea typeface="Arial"/>
              <a:cs typeface="Arial"/>
              <a:sym typeface="Arial"/>
            </a:endParaRPr>
          </a:p>
          <a:p>
            <a:r>
              <a:rPr lang="en-US" altLang="zh-CN" sz="1200" b="0" i="0" u="none" strike="noStrike" kern="1200" cap="none" baseline="0" dirty="0">
                <a:solidFill>
                  <a:schemeClr val="dk1"/>
                </a:solidFill>
                <a:latin typeface="Arial"/>
                <a:ea typeface="Arial"/>
                <a:cs typeface="Arial"/>
                <a:sym typeface="Arial"/>
              </a:rPr>
              <a:t>As such, blindly fitting user history data without considering inherent bias would result in many serious problem, such as making skewed prediction, affect recommendation accuracy; and amplifying long-tail effect, hurt user’s experience.</a:t>
            </a:r>
          </a:p>
          <a:p>
            <a:r>
              <a:rPr lang="en-US" altLang="zh-CN" sz="1200" b="0" i="0" u="none" strike="noStrike" kern="1200" cap="none" baseline="0" dirty="0">
                <a:solidFill>
                  <a:schemeClr val="dk1"/>
                </a:solidFill>
                <a:latin typeface="Arial"/>
                <a:ea typeface="Arial"/>
                <a:cs typeface="Arial"/>
                <a:sym typeface="Arial"/>
              </a:rPr>
              <a:t>As such, the importance of developing debiasing strategy can be not be over-emphasized.</a:t>
            </a:r>
          </a:p>
          <a:p>
            <a:endParaRPr lang="en-US" altLang="zh-CN" sz="1200" b="0" i="0" u="none" strike="noStrike" kern="1200" cap="none" baseline="0" dirty="0">
              <a:solidFill>
                <a:schemeClr val="dk1"/>
              </a:solidFill>
              <a:latin typeface="Arial"/>
              <a:ea typeface="Arial"/>
              <a:cs typeface="Arial"/>
              <a:sym typeface="Arial"/>
            </a:endParaRPr>
          </a:p>
          <a:p>
            <a:endParaRPr lang="en-US" altLang="zh-CN" sz="1200" b="0" i="0" u="none" strike="noStrike" kern="1200" cap="none" baseline="0" dirty="0">
              <a:solidFill>
                <a:schemeClr val="dk1"/>
              </a:solidFill>
              <a:latin typeface="Arial"/>
              <a:ea typeface="Arial"/>
              <a:cs typeface="Arial"/>
              <a:sym typeface="Arial"/>
            </a:endParaRPr>
          </a:p>
          <a:p>
            <a:endParaRPr lang="en-US" altLang="zh-CN" sz="1200" b="0" i="0" u="none" strike="noStrike" kern="1200" cap="none" baseline="0" dirty="0">
              <a:solidFill>
                <a:schemeClr val="dk1"/>
              </a:solidFill>
              <a:latin typeface="Arial"/>
              <a:ea typeface="Arial"/>
              <a:cs typeface="Arial"/>
              <a:sym typeface="Arial"/>
            </a:endParaRPr>
          </a:p>
        </p:txBody>
      </p:sp>
      <p:sp>
        <p:nvSpPr>
          <p:cNvPr id="117" name="Google Shape;117;p4: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68609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r>
              <a:rPr lang="en-US" altLang="zh-CN" sz="1200" b="0" i="0" u="none" strike="noStrike" cap="none" baseline="0" dirty="0">
                <a:solidFill>
                  <a:schemeClr val="dk1"/>
                </a:solidFill>
                <a:latin typeface="Arial"/>
                <a:ea typeface="Arial"/>
                <a:cs typeface="Arial"/>
                <a:sym typeface="Arial"/>
              </a:rPr>
              <a:t>To deal with problem, there are a surge of publications on recommendation debiasing. Most of which can be classified into four types. The first type is inverse propensity score, which </a:t>
            </a:r>
            <a:r>
              <a:rPr lang="en-US" altLang="zh-CN" sz="1200" dirty="0">
                <a:solidFill>
                  <a:prstClr val="black"/>
                </a:solidFill>
                <a:latin typeface="Gill Sans MT" panose="020B0502020104020203" pitchFamily="34" charset="0"/>
                <a:cs typeface="Times New Roman" panose="02020603050405020304" pitchFamily="18" charset="0"/>
              </a:rPr>
              <a:t>adjust data distribution by </a:t>
            </a:r>
            <a:r>
              <a:rPr lang="en-US" altLang="zh-CN" sz="1200" dirty="0">
                <a:solidFill>
                  <a:srgbClr val="FF0000"/>
                </a:solidFill>
                <a:latin typeface="Gill Sans MT" panose="020B0502020104020203" pitchFamily="34" charset="0"/>
                <a:cs typeface="Times New Roman" panose="02020603050405020304" pitchFamily="18" charset="0"/>
              </a:rPr>
              <a:t>sample reweighting. In other word, as we can see from this figure, it aims at reweighting the contribution of each instance such that the training data distribution is consistent with the test distribution.</a:t>
            </a:r>
          </a:p>
          <a:p>
            <a:endParaRPr lang="en-US" altLang="zh-CN" sz="1200" dirty="0">
              <a:solidFill>
                <a:srgbClr val="FF0000"/>
              </a:solidFill>
              <a:latin typeface="Gill Sans MT" panose="020B0502020104020203" pitchFamily="34" charset="0"/>
              <a:cs typeface="Times New Roman" panose="02020603050405020304" pitchFamily="18" charset="0"/>
            </a:endParaRPr>
          </a:p>
          <a:p>
            <a:r>
              <a:rPr lang="en-US" altLang="zh-CN" sz="1200" dirty="0">
                <a:solidFill>
                  <a:srgbClr val="FF0000"/>
                </a:solidFill>
                <a:latin typeface="Gill Sans MT" panose="020B0502020104020203" pitchFamily="34" charset="0"/>
                <a:cs typeface="Times New Roman" panose="02020603050405020304" pitchFamily="18" charset="0"/>
              </a:rPr>
              <a:t>The second type is data imputation, it would give </a:t>
            </a:r>
            <a:r>
              <a:rPr lang="en-US" altLang="zh-CN" sz="1200" b="0" i="0" u="none" strike="noStrike" cap="none" baseline="0" dirty="0">
                <a:solidFill>
                  <a:schemeClr val="dk1"/>
                </a:solidFill>
                <a:latin typeface="Arial"/>
                <a:ea typeface="Arial"/>
                <a:cs typeface="Arial"/>
                <a:sym typeface="Arial"/>
              </a:rPr>
              <a:t>pseudo-labels for missing data to address selection bias.</a:t>
            </a:r>
            <a:endParaRPr lang="en-US" altLang="zh-CN" sz="1200" dirty="0">
              <a:solidFill>
                <a:srgbClr val="FF0000"/>
              </a:solidFill>
              <a:latin typeface="Gill Sans MT" panose="020B0502020104020203" pitchFamily="34" charset="0"/>
              <a:cs typeface="Times New Roman" panose="02020603050405020304" pitchFamily="18" charset="0"/>
            </a:endParaRPr>
          </a:p>
          <a:p>
            <a:endParaRPr lang="en-US" altLang="zh-CN" sz="1200" b="0" i="0" u="none" strike="noStrike" cap="none" baseline="0" dirty="0">
              <a:solidFill>
                <a:srgbClr val="FF0000"/>
              </a:solidFill>
              <a:latin typeface="Gill Sans MT" panose="020B0502020104020203" pitchFamily="34" charset="0"/>
              <a:ea typeface="Arial"/>
              <a:cs typeface="Times New Roman" panose="02020603050405020304" pitchFamily="18" charset="0"/>
              <a:sym typeface="Arial"/>
            </a:endParaRPr>
          </a:p>
          <a:p>
            <a:endParaRPr lang="en-US" altLang="zh-CN" sz="1200" b="0" i="0" u="none" strike="noStrike" cap="none" baseline="0" dirty="0">
              <a:solidFill>
                <a:schemeClr val="dk1"/>
              </a:solidFill>
              <a:latin typeface="Arial"/>
              <a:ea typeface="Arial"/>
              <a:cs typeface="Arial"/>
              <a:sym typeface="Arial"/>
            </a:endParaRPr>
          </a:p>
          <a:p>
            <a:endParaRPr lang="en-US" altLang="zh-CN" sz="1200" b="0" i="0" u="none" strike="noStrike" cap="none" baseline="0" dirty="0">
              <a:solidFill>
                <a:schemeClr val="dk1"/>
              </a:solidFill>
              <a:latin typeface="Arial"/>
              <a:ea typeface="Arial"/>
              <a:cs typeface="Arial"/>
              <a:sym typeface="Arial"/>
            </a:endParaRPr>
          </a:p>
          <a:p>
            <a:endParaRPr lang="en-US" altLang="zh-CN" sz="1200" b="0" i="0" u="none" strike="noStrike" cap="none" baseline="0" dirty="0">
              <a:solidFill>
                <a:schemeClr val="dk1"/>
              </a:solidFill>
              <a:latin typeface="Arial"/>
              <a:ea typeface="Arial"/>
              <a:cs typeface="Arial"/>
              <a:sym typeface="Arial"/>
            </a:endParaRPr>
          </a:p>
          <a:p>
            <a:endParaRPr lang="en-US" altLang="zh-CN" sz="1200" b="0" i="0" u="none" strike="noStrike" cap="none" baseline="0" dirty="0">
              <a:solidFill>
                <a:schemeClr val="dk1"/>
              </a:solidFill>
              <a:latin typeface="Arial"/>
              <a:ea typeface="Arial"/>
              <a:cs typeface="Arial"/>
              <a:sym typeface="Arial"/>
            </a:endParaRPr>
          </a:p>
          <a:p>
            <a:endParaRPr lang="en-US" altLang="zh-CN" sz="1200" b="0" i="0" u="none" strike="noStrike" kern="1200" cap="none" baseline="0" dirty="0">
              <a:solidFill>
                <a:schemeClr val="dk1"/>
              </a:solidFill>
              <a:latin typeface="Arial"/>
              <a:ea typeface="Arial"/>
              <a:cs typeface="Arial"/>
              <a:sym typeface="Arial"/>
            </a:endParaRPr>
          </a:p>
        </p:txBody>
      </p:sp>
      <p:sp>
        <p:nvSpPr>
          <p:cNvPr id="117" name="Google Shape;117;p4: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811938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r>
              <a:rPr lang="en-US" altLang="zh-CN" sz="1200" b="0" i="0" u="none" strike="noStrike" cap="none" baseline="0" dirty="0">
                <a:solidFill>
                  <a:srgbClr val="FF0000"/>
                </a:solidFill>
                <a:latin typeface="Gill Sans MT" panose="020B0502020104020203" pitchFamily="34" charset="0"/>
                <a:ea typeface="Arial"/>
                <a:cs typeface="Times New Roman" panose="02020603050405020304" pitchFamily="18" charset="0"/>
                <a:sym typeface="Arial"/>
              </a:rPr>
              <a:t>The third type of methods is generative modeling. This kinds of method will assume the generative process of data and infer the effect of user true preference based on the graphical model.</a:t>
            </a:r>
          </a:p>
          <a:p>
            <a:endParaRPr lang="en-US" altLang="zh-CN" sz="1200" b="0" i="0" u="none" strike="noStrike" cap="none" baseline="0" dirty="0">
              <a:solidFill>
                <a:srgbClr val="FF0000"/>
              </a:solidFill>
              <a:latin typeface="Gill Sans MT" panose="020B0502020104020203" pitchFamily="34" charset="0"/>
              <a:ea typeface="Arial"/>
              <a:cs typeface="Times New Roman" panose="02020603050405020304" pitchFamily="18" charset="0"/>
              <a:sym typeface="Arial"/>
            </a:endParaRPr>
          </a:p>
          <a:p>
            <a:r>
              <a:rPr lang="en-US" altLang="zh-CN" sz="1200" b="0" i="0" u="none" strike="noStrike" cap="none" baseline="0" dirty="0">
                <a:solidFill>
                  <a:srgbClr val="FF0000"/>
                </a:solidFill>
                <a:latin typeface="Gill Sans MT" panose="020B0502020104020203" pitchFamily="34" charset="0"/>
                <a:ea typeface="Arial"/>
                <a:cs typeface="Times New Roman" panose="02020603050405020304" pitchFamily="18" charset="0"/>
                <a:sym typeface="Arial"/>
              </a:rPr>
              <a:t>The fourth type of method is knowledge distillation. This kinds of method would train a </a:t>
            </a:r>
            <a:r>
              <a:rPr lang="en-US" altLang="zh-CN" sz="1200" dirty="0">
                <a:solidFill>
                  <a:schemeClr val="dk1"/>
                </a:solidFill>
                <a:latin typeface="Gill Sans MT" panose="020B0502020104020203" pitchFamily="34" charset="0"/>
                <a:cs typeface="Times New Roman"/>
                <a:sym typeface="Times New Roman"/>
              </a:rPr>
              <a:t>separate teacher model on the uniform data and transfer t</a:t>
            </a:r>
            <a:r>
              <a:rPr lang="en-US" altLang="zh-CN" sz="1200" b="0" i="0" u="none" strike="noStrike" cap="none" baseline="0" dirty="0">
                <a:solidFill>
                  <a:schemeClr val="dk1"/>
                </a:solidFill>
                <a:latin typeface="Arial"/>
                <a:ea typeface="Arial"/>
                <a:cs typeface="Arial"/>
                <a:sym typeface="Arial"/>
              </a:rPr>
              <a:t>he model’s knowledge to the normal training of the recommendation model on biased data.</a:t>
            </a:r>
          </a:p>
          <a:p>
            <a:endParaRPr lang="en-US" altLang="zh-CN" sz="1200" b="0" i="0" u="none" strike="noStrike" cap="none" baseline="0" dirty="0">
              <a:solidFill>
                <a:schemeClr val="dk1"/>
              </a:solidFill>
              <a:latin typeface="Arial"/>
              <a:ea typeface="Arial"/>
              <a:cs typeface="Arial"/>
              <a:sym typeface="Arial"/>
            </a:endParaRPr>
          </a:p>
          <a:p>
            <a:endParaRPr lang="en-US" altLang="zh-CN" sz="1200" b="0" i="0" u="none" strike="noStrike" cap="none" baseline="0" dirty="0">
              <a:solidFill>
                <a:schemeClr val="dk1"/>
              </a:solidFill>
              <a:latin typeface="Arial"/>
              <a:ea typeface="Arial"/>
              <a:cs typeface="Arial"/>
              <a:sym typeface="Arial"/>
            </a:endParaRPr>
          </a:p>
          <a:p>
            <a:endParaRPr lang="en-US" altLang="zh-CN" sz="1200" b="0" i="0" u="none" strike="noStrike" cap="none" baseline="0" dirty="0">
              <a:solidFill>
                <a:schemeClr val="dk1"/>
              </a:solidFill>
              <a:latin typeface="Arial"/>
              <a:ea typeface="Arial"/>
              <a:cs typeface="Arial"/>
              <a:sym typeface="Arial"/>
            </a:endParaRPr>
          </a:p>
          <a:p>
            <a:endParaRPr lang="en-US" altLang="zh-CN" sz="1200" b="0" i="0" u="none" strike="noStrike" kern="1200" cap="none" baseline="0" dirty="0">
              <a:solidFill>
                <a:schemeClr val="dk1"/>
              </a:solidFill>
              <a:latin typeface="Arial"/>
              <a:ea typeface="Arial"/>
              <a:cs typeface="Arial"/>
              <a:sym typeface="Arial"/>
            </a:endParaRPr>
          </a:p>
        </p:txBody>
      </p:sp>
      <p:sp>
        <p:nvSpPr>
          <p:cNvPr id="117" name="Google Shape;117;p4: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62462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r>
              <a:rPr lang="en-US" altLang="zh-CN" sz="1200" b="0" i="0" u="none" strike="noStrike" cap="none" baseline="0" dirty="0">
                <a:solidFill>
                  <a:schemeClr val="dk1"/>
                </a:solidFill>
                <a:latin typeface="Arial"/>
                <a:ea typeface="Arial"/>
                <a:cs typeface="Arial"/>
                <a:sym typeface="Arial"/>
              </a:rPr>
              <a:t>Although these methods achieve great success in some scenarios, we argue two limitations of them.</a:t>
            </a:r>
          </a:p>
          <a:p>
            <a:endParaRPr lang="en-US" altLang="zh-CN" sz="1200" b="0" i="0" u="none" strike="noStrike" cap="none" baseline="0" dirty="0">
              <a:solidFill>
                <a:schemeClr val="dk1"/>
              </a:solidFill>
              <a:latin typeface="Arial"/>
              <a:ea typeface="Arial"/>
              <a:cs typeface="Arial"/>
              <a:sym typeface="Arial"/>
            </a:endParaRPr>
          </a:p>
          <a:p>
            <a:r>
              <a:rPr lang="en-US" altLang="zh-CN" sz="1200" b="0" i="0" u="none" strike="noStrike" cap="none" baseline="0" dirty="0">
                <a:solidFill>
                  <a:schemeClr val="dk1"/>
                </a:solidFill>
                <a:latin typeface="Arial"/>
                <a:ea typeface="Arial"/>
                <a:cs typeface="Arial"/>
                <a:sym typeface="Arial"/>
              </a:rPr>
              <a:t>The first is that they methods lack universality  [ˌ</a:t>
            </a:r>
            <a:r>
              <a:rPr lang="en-US" altLang="zh-CN" sz="1200" b="0" i="0" u="none" strike="noStrike" cap="none" baseline="0" dirty="0" err="1">
                <a:solidFill>
                  <a:schemeClr val="dk1"/>
                </a:solidFill>
                <a:latin typeface="Arial"/>
                <a:ea typeface="Arial"/>
                <a:cs typeface="Arial"/>
                <a:sym typeface="Arial"/>
              </a:rPr>
              <a:t>juːnɪvɜ</a:t>
            </a:r>
            <a:r>
              <a:rPr lang="en-US" altLang="zh-CN" sz="1200" b="0" i="0" u="none" strike="noStrike" cap="none" baseline="0" dirty="0">
                <a:solidFill>
                  <a:schemeClr val="dk1"/>
                </a:solidFill>
                <a:latin typeface="Arial"/>
                <a:ea typeface="Arial"/>
                <a:cs typeface="Arial"/>
                <a:sym typeface="Arial"/>
              </a:rPr>
              <a:t>ːˈ</a:t>
            </a:r>
            <a:r>
              <a:rPr lang="en-US" altLang="zh-CN" sz="1200" b="0" i="0" u="none" strike="noStrike" cap="none" baseline="0" dirty="0" err="1">
                <a:solidFill>
                  <a:schemeClr val="dk1"/>
                </a:solidFill>
                <a:latin typeface="Arial"/>
                <a:ea typeface="Arial"/>
                <a:cs typeface="Arial"/>
                <a:sym typeface="Arial"/>
              </a:rPr>
              <a:t>sælɪti</a:t>
            </a:r>
            <a:r>
              <a:rPr lang="en-US" altLang="zh-CN" sz="1200" b="0" i="0" u="none" strike="noStrike" cap="none" baseline="0" dirty="0">
                <a:solidFill>
                  <a:schemeClr val="dk1"/>
                </a:solidFill>
                <a:latin typeface="Arial"/>
                <a:ea typeface="Arial"/>
                <a:cs typeface="Arial"/>
                <a:sym typeface="Arial"/>
              </a:rPr>
              <a:t>]. These methods are designed for addressing one or two biases of a specific scenario, e.g., IPS for selection bias [39], exposure graphical model for the exposure bias [12]. But, when facing real data that commonly contains multiple types of biases, these methods will fall short.</a:t>
            </a:r>
          </a:p>
          <a:p>
            <a:endParaRPr lang="en-US" altLang="zh-CN" sz="1200" b="0" i="0" u="none" strike="noStrike" cap="none" baseline="0" dirty="0">
              <a:solidFill>
                <a:schemeClr val="dk1"/>
              </a:solidFill>
              <a:latin typeface="Arial"/>
              <a:ea typeface="Arial"/>
              <a:cs typeface="Arial"/>
              <a:sym typeface="Arial"/>
            </a:endParaRPr>
          </a:p>
          <a:p>
            <a:r>
              <a:rPr lang="en-US" altLang="zh-CN" sz="1200" b="0" i="0" u="none" strike="noStrike" cap="none" baseline="0" dirty="0">
                <a:solidFill>
                  <a:schemeClr val="dk1"/>
                </a:solidFill>
                <a:latin typeface="Arial"/>
                <a:ea typeface="Arial"/>
                <a:cs typeface="Arial"/>
                <a:sym typeface="Arial"/>
              </a:rPr>
              <a:t>The second is that they lack </a:t>
            </a:r>
            <a:r>
              <a:rPr lang="en-US" altLang="zh-CN" sz="1200" b="0" i="0" u="none" strike="noStrike" cap="none" baseline="0" dirty="0" err="1">
                <a:solidFill>
                  <a:schemeClr val="dk1"/>
                </a:solidFill>
                <a:latin typeface="Arial"/>
                <a:ea typeface="Arial"/>
                <a:cs typeface="Arial"/>
                <a:sym typeface="Arial"/>
              </a:rPr>
              <a:t>adapativity</a:t>
            </a:r>
            <a:r>
              <a:rPr lang="en-US" altLang="zh-CN" sz="1200" b="0" i="0" u="none" strike="noStrike" cap="none" baseline="0" dirty="0">
                <a:solidFill>
                  <a:schemeClr val="dk1"/>
                </a:solidFill>
                <a:latin typeface="Arial"/>
                <a:ea typeface="Arial"/>
                <a:cs typeface="Arial"/>
                <a:sym typeface="Arial"/>
              </a:rPr>
              <a:t>. The effectiveness of these methods is guaranteed only when the debiasing configurations </a:t>
            </a:r>
            <a:r>
              <a:rPr lang="en-US" altLang="zh-CN" sz="1200" b="0" i="0" u="none" strike="noStrike" cap="none" baseline="0" dirty="0" err="1">
                <a:solidFill>
                  <a:schemeClr val="dk1"/>
                </a:solidFill>
                <a:latin typeface="Arial"/>
                <a:ea typeface="Arial"/>
                <a:cs typeface="Arial"/>
                <a:sym typeface="Arial"/>
              </a:rPr>
              <a:t>kənˌfɪgjʊˈreɪʃənz</a:t>
            </a:r>
            <a:r>
              <a:rPr lang="en-US" altLang="zh-CN" sz="1200" b="0" i="0" u="none" strike="noStrike" cap="none" baseline="0" dirty="0">
                <a:solidFill>
                  <a:schemeClr val="dk1"/>
                </a:solidFill>
                <a:latin typeface="Arial"/>
                <a:ea typeface="Arial"/>
                <a:cs typeface="Arial"/>
                <a:sym typeface="Arial"/>
              </a:rPr>
              <a:t> (e.g., </a:t>
            </a:r>
            <a:r>
              <a:rPr lang="en-US" altLang="zh-CN" sz="1200" b="0" i="0" u="none" strike="noStrike" cap="none" baseline="0" dirty="0" err="1">
                <a:solidFill>
                  <a:schemeClr val="dk1"/>
                </a:solidFill>
                <a:latin typeface="Arial"/>
                <a:ea typeface="Arial"/>
                <a:cs typeface="Arial"/>
                <a:sym typeface="Arial"/>
              </a:rPr>
              <a:t>pseudolabels</a:t>
            </a:r>
            <a:r>
              <a:rPr lang="en-US" altLang="zh-CN" sz="1200" b="0" i="0" u="none" strike="noStrike" cap="none" baseline="0" dirty="0">
                <a:solidFill>
                  <a:schemeClr val="dk1"/>
                </a:solidFill>
                <a:latin typeface="Arial"/>
                <a:ea typeface="Arial"/>
                <a:cs typeface="Arial"/>
                <a:sym typeface="Arial"/>
              </a:rPr>
              <a:t>,</a:t>
            </a:r>
          </a:p>
          <a:p>
            <a:r>
              <a:rPr lang="en-US" altLang="zh-CN" sz="1200" b="0" i="0" u="none" strike="noStrike" cap="none" baseline="0" dirty="0">
                <a:solidFill>
                  <a:schemeClr val="dk1"/>
                </a:solidFill>
                <a:latin typeface="Arial"/>
                <a:ea typeface="Arial"/>
                <a:cs typeface="Arial"/>
                <a:sym typeface="Arial"/>
              </a:rPr>
              <a:t>propensity scores, or data-generating process) are properly specified. However, obtaining such proper configurations is quite difficult, requiring domain expertise that thoroughly </a:t>
            </a:r>
            <a:r>
              <a:rPr lang="el-GR" altLang="zh-CN" sz="1200" b="0" i="0" u="none" strike="noStrike" cap="none" baseline="0" dirty="0">
                <a:solidFill>
                  <a:schemeClr val="dk1"/>
                </a:solidFill>
                <a:latin typeface="Arial"/>
                <a:ea typeface="Arial"/>
                <a:cs typeface="Arial"/>
                <a:sym typeface="Arial"/>
              </a:rPr>
              <a:t> [ˈθ</a:t>
            </a:r>
            <a:r>
              <a:rPr lang="en-US" altLang="zh-CN" sz="1200" b="0" i="0" u="none" strike="noStrike" cap="none" baseline="0" dirty="0" err="1">
                <a:solidFill>
                  <a:schemeClr val="dk1"/>
                </a:solidFill>
                <a:latin typeface="Arial"/>
                <a:ea typeface="Arial"/>
                <a:cs typeface="Arial"/>
                <a:sym typeface="Arial"/>
              </a:rPr>
              <a:t>ɜːrəli</a:t>
            </a:r>
            <a:r>
              <a:rPr lang="en-US" altLang="zh-CN" sz="1200" b="0" i="0" u="none" strike="noStrike" cap="none" baseline="0" dirty="0">
                <a:solidFill>
                  <a:schemeClr val="dk1"/>
                </a:solidFill>
                <a:latin typeface="Arial"/>
                <a:ea typeface="Arial"/>
                <a:cs typeface="Arial"/>
                <a:sym typeface="Arial"/>
              </a:rPr>
              <a:t>] understands the biases in the data and how they affect the model.</a:t>
            </a:r>
          </a:p>
          <a:p>
            <a:endParaRPr lang="en-US" altLang="zh-CN" sz="1200" b="0" i="0" u="none" strike="noStrike" cap="none" baseline="0" dirty="0">
              <a:solidFill>
                <a:schemeClr val="dk1"/>
              </a:solidFill>
              <a:latin typeface="Arial"/>
              <a:ea typeface="Arial"/>
              <a:cs typeface="Arial"/>
              <a:sym typeface="Arial"/>
            </a:endParaRPr>
          </a:p>
          <a:p>
            <a:pPr algn="l"/>
            <a:endParaRPr lang="en-US" altLang="zh-CN" sz="1200" b="0" i="0" u="none" strike="noStrike" cap="none" baseline="0" dirty="0">
              <a:solidFill>
                <a:schemeClr val="dk1"/>
              </a:solidFill>
              <a:latin typeface="Arial"/>
              <a:ea typeface="Arial"/>
              <a:cs typeface="Arial"/>
              <a:sym typeface="Arial"/>
            </a:endParaRPr>
          </a:p>
          <a:p>
            <a:r>
              <a:rPr lang="en-US" altLang="zh-CN" sz="1200" b="0" i="0" u="none" strike="noStrike" cap="none" baseline="0" dirty="0">
                <a:solidFill>
                  <a:schemeClr val="dk1"/>
                </a:solidFill>
                <a:latin typeface="Arial"/>
                <a:ea typeface="Arial"/>
                <a:cs typeface="Arial"/>
                <a:sym typeface="Arial"/>
              </a:rPr>
              <a:t>Although knowledge distillation is potential to address these limitations, we argue that directly training a large teacher model on a small uniform data is inefficient, which will suffer from high variance. Also it lacks theoretical guarantees, and the inherent mechanism of how teacher model</a:t>
            </a:r>
          </a:p>
          <a:p>
            <a:r>
              <a:rPr lang="en-US" altLang="zh-CN" sz="1200" b="0" i="0" u="none" strike="noStrike" cap="none" baseline="0" dirty="0">
                <a:solidFill>
                  <a:schemeClr val="dk1"/>
                </a:solidFill>
                <a:latin typeface="Arial"/>
                <a:ea typeface="Arial"/>
                <a:cs typeface="Arial"/>
                <a:sym typeface="Arial"/>
              </a:rPr>
              <a:t>offsets the bias is not entirely  [</a:t>
            </a:r>
            <a:r>
              <a:rPr lang="en-US" altLang="zh-CN" sz="1200" b="0" i="0" u="none" strike="noStrike" cap="none" baseline="0" dirty="0" err="1">
                <a:solidFill>
                  <a:schemeClr val="dk1"/>
                </a:solidFill>
                <a:latin typeface="Arial"/>
                <a:ea typeface="Arial"/>
                <a:cs typeface="Arial"/>
                <a:sym typeface="Arial"/>
              </a:rPr>
              <a:t>ɪnˈtaɪəli</a:t>
            </a:r>
            <a:r>
              <a:rPr lang="en-US" altLang="zh-CN" sz="1200" b="0" i="0" u="none" strike="noStrike" cap="none" baseline="0" dirty="0">
                <a:solidFill>
                  <a:schemeClr val="dk1"/>
                </a:solidFill>
                <a:latin typeface="Arial"/>
                <a:ea typeface="Arial"/>
                <a:cs typeface="Arial"/>
                <a:sym typeface="Arial"/>
              </a:rPr>
              <a:t>]  understood.</a:t>
            </a:r>
          </a:p>
          <a:p>
            <a:endParaRPr lang="en-US" altLang="zh-CN" sz="1200" b="0" i="0" u="none" strike="noStrike" cap="none" baseline="0" dirty="0">
              <a:solidFill>
                <a:schemeClr val="dk1"/>
              </a:solidFill>
              <a:latin typeface="Arial"/>
              <a:ea typeface="Arial"/>
              <a:cs typeface="Arial"/>
              <a:sym typeface="Arial"/>
            </a:endParaRPr>
          </a:p>
          <a:p>
            <a:r>
              <a:rPr lang="en-US" altLang="zh-CN" sz="1200" b="0" i="0" u="none" strike="noStrike" cap="none" baseline="0" dirty="0">
                <a:solidFill>
                  <a:schemeClr val="dk1"/>
                </a:solidFill>
                <a:latin typeface="Arial"/>
                <a:ea typeface="Arial"/>
                <a:cs typeface="Arial"/>
                <a:sym typeface="Arial"/>
              </a:rPr>
              <a:t>Considering the shortcomings of existing work, we believe it would be necessary to develop a universal debiasing solution that can accounts for multiple biases and free human effort to find optimal configurations.</a:t>
            </a:r>
            <a:endParaRPr lang="en-US" altLang="zh-CN" sz="1200" b="0" i="0" u="none" strike="noStrike" kern="1200" cap="none" baseline="0" dirty="0">
              <a:solidFill>
                <a:schemeClr val="dk1"/>
              </a:solidFill>
              <a:latin typeface="Arial"/>
              <a:ea typeface="Arial"/>
              <a:cs typeface="Arial"/>
              <a:sym typeface="Arial"/>
            </a:endParaRPr>
          </a:p>
        </p:txBody>
      </p:sp>
      <p:sp>
        <p:nvSpPr>
          <p:cNvPr id="117" name="Google Shape;117;p4: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858021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mc:AlternateContent xmlns:mc="http://schemas.openxmlformats.org/markup-compatibility/2006" xmlns:a14="http://schemas.microsoft.com/office/drawing/2010/main">
        <mc:Choice Requires="a14">
          <p:sp>
            <p:nvSpPr>
              <p:cNvPr id="147" name="Google Shape;147;p5: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cap="none" baseline="0" dirty="0">
                    <a:solidFill>
                      <a:schemeClr val="dk1"/>
                    </a:solidFill>
                    <a:latin typeface="Arial"/>
                    <a:ea typeface="Arial"/>
                    <a:cs typeface="Arial"/>
                    <a:sym typeface="Arial"/>
                  </a:rPr>
                  <a:t>To achieve this goal, we propose </a:t>
                </a:r>
                <a:r>
                  <a:rPr lang="en-US" altLang="zh-CN" sz="1200" b="0" i="0" u="none" strike="noStrike" cap="none" baseline="0" dirty="0" err="1">
                    <a:solidFill>
                      <a:schemeClr val="dk1"/>
                    </a:solidFill>
                    <a:latin typeface="Arial"/>
                    <a:ea typeface="Arial"/>
                    <a:cs typeface="Arial"/>
                    <a:sym typeface="Arial"/>
                  </a:rPr>
                  <a:t>autodebias</a:t>
                </a:r>
                <a:r>
                  <a:rPr lang="en-US" altLang="zh-CN" sz="1200" b="0" i="0" u="none" strike="noStrike" cap="none" baseline="0" dirty="0">
                    <a:solidFill>
                      <a:schemeClr val="dk1"/>
                    </a:solidFill>
                    <a:latin typeface="Arial"/>
                    <a:ea typeface="Arial"/>
                    <a:cs typeface="Arial"/>
                    <a:sym typeface="Arial"/>
                  </a:rPr>
                  <a:t>, a universal learning framework to address various biases. We first show why </a:t>
                </a:r>
                <a:r>
                  <a:rPr lang="en-US" altLang="zh-CN" sz="1200" b="0" i="0" u="none" strike="noStrike" cap="none" baseline="0" dirty="0" err="1">
                    <a:solidFill>
                      <a:schemeClr val="dk1"/>
                    </a:solidFill>
                    <a:latin typeface="Arial"/>
                    <a:ea typeface="Arial"/>
                    <a:cs typeface="Arial"/>
                    <a:sym typeface="Arial"/>
                  </a:rPr>
                  <a:t>ips</a:t>
                </a:r>
                <a:r>
                  <a:rPr lang="en-US" altLang="zh-CN" sz="1200" b="0" i="0" u="none" strike="noStrike" cap="none" baseline="0" dirty="0">
                    <a:solidFill>
                      <a:schemeClr val="dk1"/>
                    </a:solidFill>
                    <a:latin typeface="Arial"/>
                    <a:ea typeface="Arial"/>
                    <a:cs typeface="Arial"/>
                    <a:sym typeface="Arial"/>
                  </a:rPr>
                  <a:t> is insufficient and how our method completes 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cap="none" baseline="0" dirty="0">
                  <a:solidFill>
                    <a:schemeClr val="dk1"/>
                  </a:solidFill>
                  <a:latin typeface="Arial"/>
                  <a:cs typeface="Arial"/>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cap="none" baseline="0" dirty="0">
                    <a:solidFill>
                      <a:schemeClr val="dk1"/>
                    </a:solidFill>
                    <a:latin typeface="Arial"/>
                    <a:cs typeface="Arial"/>
                    <a:sym typeface="Arial"/>
                  </a:rPr>
                  <a:t>Let S denotes the support of the test data distribution, in other word, the region that the test data distribution covers.  The training data distribution would separate S into two parts. S1 denotes the region that the training data distribution covers, S0 denotes the region that the training distribution does not cover. We know that the training data would only provide the data knowledge of the region S1, while leave the region S0 blank. Of cause,</a:t>
                </a:r>
                <a:r>
                  <a:rPr lang="en-US" altLang="zh-CN" sz="1200" b="0" i="0" u="none" strike="noStrike" cap="none" baseline="0" dirty="0">
                    <a:solidFill>
                      <a:schemeClr val="accent1"/>
                    </a:solidFill>
                    <a:latin typeface="Arial"/>
                    <a:cs typeface="Arial"/>
                    <a:sym typeface="Arial"/>
                  </a:rPr>
                  <a:t> </a:t>
                </a:r>
                <a:r>
                  <a:rPr lang="en-US" altLang="zh-CN" sz="1200" b="0" i="0" u="none" strike="noStrike" cap="none" baseline="0" dirty="0">
                    <a:solidFill>
                      <a:schemeClr val="dk1"/>
                    </a:solidFill>
                    <a:latin typeface="Arial"/>
                    <a:cs typeface="Arial"/>
                    <a:sym typeface="Arial"/>
                  </a:rPr>
                  <a:t>just learning a model with data from S1 will suffer especially when S1 and S0 exhibits rather different patterns. Even IPS can not address this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cap="none" baseline="0" dirty="0">
                  <a:solidFill>
                    <a:schemeClr val="dk1"/>
                  </a:solidFill>
                  <a:latin typeface="Arial"/>
                  <a:cs typeface="Arial"/>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cap="none" baseline="0" dirty="0">
                    <a:solidFill>
                      <a:schemeClr val="dk1"/>
                    </a:solidFill>
                    <a:latin typeface="Arial"/>
                    <a:cs typeface="Arial"/>
                    <a:sym typeface="Arial"/>
                  </a:rPr>
                  <a:t>To deal with this problem, beyond IPS, we further </a:t>
                </a:r>
                <a:r>
                  <a:rPr lang="en-US" altLang="zh-CN" dirty="0">
                    <a:latin typeface="Gill Sans MT" panose="020B0502020104020203" pitchFamily="34" charset="0"/>
                    <a:cs typeface="Times New Roman" panose="02020603050405020304" pitchFamily="18" charset="0"/>
                  </a:rPr>
                  <a:t>Imputing </a:t>
                </a:r>
                <a:r>
                  <a:rPr lang="en-US" altLang="zh-CN" dirty="0">
                    <a:solidFill>
                      <a:srgbClr val="FF0000"/>
                    </a:solidFill>
                    <a:latin typeface="Gill Sans MT" panose="020B0502020104020203" pitchFamily="34" charset="0"/>
                    <a:cs typeface="Times New Roman" panose="02020603050405020304" pitchFamily="18" charset="0"/>
                  </a:rPr>
                  <a:t>pseudo-data</a:t>
                </a:r>
                <a:r>
                  <a:rPr lang="en-US" altLang="zh-CN" dirty="0">
                    <a:latin typeface="Gill Sans MT" panose="020B0502020104020203" pitchFamily="34" charset="0"/>
                    <a:cs typeface="Times New Roman" panose="02020603050405020304" pitchFamily="18" charset="0"/>
                  </a:rPr>
                  <a:t> to the blank</a:t>
                </a:r>
                <a:r>
                  <a:rPr lang="en-US" altLang="zh-CN" baseline="0" dirty="0">
                    <a:latin typeface="Gill Sans MT" panose="020B0502020104020203" pitchFamily="34" charset="0"/>
                    <a:cs typeface="Times New Roman" panose="02020603050405020304" pitchFamily="18" charset="0"/>
                  </a:rPr>
                  <a:t> </a:t>
                </a:r>
                <a:r>
                  <a:rPr lang="en-US" altLang="zh-CN" dirty="0">
                    <a:latin typeface="Gill Sans MT" panose="020B0502020104020203" pitchFamily="34" charset="0"/>
                    <a:cs typeface="Times New Roman" panose="02020603050405020304" pitchFamily="18" charset="0"/>
                  </a:rPr>
                  <a:t>region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𝑆</m:t>
                        </m:r>
                      </m:e>
                      <m:sub>
                        <m:r>
                          <a:rPr lang="en-US" altLang="zh-CN" b="0" i="1" smtClean="0">
                            <a:latin typeface="Cambria Math" panose="02040503050406030204" pitchFamily="18" charset="0"/>
                            <a:cs typeface="Times New Roman" panose="02020603050405020304" pitchFamily="18" charset="0"/>
                          </a:rPr>
                          <m:t>0</m:t>
                        </m:r>
                      </m:sub>
                    </m:sSub>
                  </m:oMath>
                </a14:m>
                <a:r>
                  <a:rPr lang="en-US" altLang="zh-CN" i="0" baseline="0" dirty="0"/>
                  <a:t> and gives a new universal debiasing learning objective function, where W(1), w(2) and m are the hyper-parameters. W(1) and w(2) are the data weights of the real sample and the pseudo-data, m are the imputed labels. With such objective function, the model can be learned in an unbiased manner, If these hyperparameters can be proper specified.</a:t>
                </a:r>
              </a:p>
            </p:txBody>
          </p:sp>
        </mc:Choice>
        <mc:Fallback xmlns="">
          <p:sp>
            <p:nvSpPr>
              <p:cNvPr id="147" name="Google Shape;147;p5: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cap="none" baseline="0" dirty="0">
                    <a:solidFill>
                      <a:schemeClr val="dk1"/>
                    </a:solidFill>
                    <a:latin typeface="Arial"/>
                    <a:ea typeface="Arial"/>
                    <a:cs typeface="Arial"/>
                    <a:sym typeface="Arial"/>
                  </a:rPr>
                  <a:t>To achieve this goal, we propose </a:t>
                </a:r>
                <a:r>
                  <a:rPr lang="en-US" altLang="zh-CN" sz="1200" b="0" i="0" u="none" strike="noStrike" cap="none" baseline="0" dirty="0" err="1">
                    <a:solidFill>
                      <a:schemeClr val="dk1"/>
                    </a:solidFill>
                    <a:latin typeface="Arial"/>
                    <a:ea typeface="Arial"/>
                    <a:cs typeface="Arial"/>
                    <a:sym typeface="Arial"/>
                  </a:rPr>
                  <a:t>autodebias</a:t>
                </a:r>
                <a:r>
                  <a:rPr lang="en-US" altLang="zh-CN" sz="1200" b="0" i="0" u="none" strike="noStrike" cap="none" baseline="0" dirty="0">
                    <a:solidFill>
                      <a:schemeClr val="dk1"/>
                    </a:solidFill>
                    <a:latin typeface="Arial"/>
                    <a:ea typeface="Arial"/>
                    <a:cs typeface="Arial"/>
                    <a:sym typeface="Arial"/>
                  </a:rPr>
                  <a:t>, a universal learning framework to address various biases. We first show why </a:t>
                </a:r>
                <a:r>
                  <a:rPr lang="en-US" altLang="zh-CN" sz="1200" b="0" i="0" u="none" strike="noStrike" cap="none" baseline="0" dirty="0" err="1">
                    <a:solidFill>
                      <a:schemeClr val="dk1"/>
                    </a:solidFill>
                    <a:latin typeface="Arial"/>
                    <a:ea typeface="Arial"/>
                    <a:cs typeface="Arial"/>
                    <a:sym typeface="Arial"/>
                  </a:rPr>
                  <a:t>ips</a:t>
                </a:r>
                <a:r>
                  <a:rPr lang="en-US" altLang="zh-CN" sz="1200" b="0" i="0" u="none" strike="noStrike" cap="none" baseline="0" dirty="0">
                    <a:solidFill>
                      <a:schemeClr val="dk1"/>
                    </a:solidFill>
                    <a:latin typeface="Arial"/>
                    <a:ea typeface="Arial"/>
                    <a:cs typeface="Arial"/>
                    <a:sym typeface="Arial"/>
                  </a:rPr>
                  <a:t> is insufficient and how our method completes 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cap="none" baseline="0" dirty="0">
                  <a:solidFill>
                    <a:schemeClr val="dk1"/>
                  </a:solidFill>
                  <a:latin typeface="Arial"/>
                  <a:cs typeface="Arial"/>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cap="none" baseline="0" dirty="0">
                    <a:solidFill>
                      <a:schemeClr val="dk1"/>
                    </a:solidFill>
                    <a:latin typeface="Arial"/>
                    <a:cs typeface="Arial"/>
                    <a:sym typeface="Arial"/>
                  </a:rPr>
                  <a:t>Let S denotes the support of the test data distribution, in other word, the region that the test data distribution covers.  The training data distribution would separate S into two parts. S1 denotes the region that the training data distribution covers, S0 denotes the region that the training distribution does not cover. We know that the training data would only provide the data knowledge of the region S1, while leave the region S0 blank. Of cause,</a:t>
                </a:r>
                <a:r>
                  <a:rPr lang="en-US" altLang="zh-CN" sz="1200" b="0" i="0" u="none" strike="noStrike" cap="none" baseline="0" dirty="0">
                    <a:solidFill>
                      <a:schemeClr val="accent1"/>
                    </a:solidFill>
                    <a:latin typeface="Arial"/>
                    <a:cs typeface="Arial"/>
                    <a:sym typeface="Arial"/>
                  </a:rPr>
                  <a:t> </a:t>
                </a:r>
                <a:r>
                  <a:rPr lang="en-US" altLang="zh-CN" sz="1200" b="0" i="0" u="none" strike="noStrike" cap="none" baseline="0" dirty="0">
                    <a:solidFill>
                      <a:schemeClr val="dk1"/>
                    </a:solidFill>
                    <a:latin typeface="Arial"/>
                    <a:cs typeface="Arial"/>
                    <a:sym typeface="Arial"/>
                  </a:rPr>
                  <a:t>just learning a model with data from S1 will suffer especially when S1 and S0 exhibits rather different patterns. Even IPS can not address this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cap="none" baseline="0" dirty="0">
                  <a:solidFill>
                    <a:schemeClr val="dk1"/>
                  </a:solidFill>
                  <a:latin typeface="Arial"/>
                  <a:cs typeface="Arial"/>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cap="none" baseline="0" dirty="0">
                    <a:solidFill>
                      <a:schemeClr val="dk1"/>
                    </a:solidFill>
                    <a:latin typeface="Arial"/>
                    <a:cs typeface="Arial"/>
                    <a:sym typeface="Arial"/>
                  </a:rPr>
                  <a:t>To deal with this problem, beyond IPS, we further </a:t>
                </a:r>
                <a:r>
                  <a:rPr lang="en-US" altLang="zh-CN" dirty="0">
                    <a:latin typeface="Gill Sans MT" panose="020B0502020104020203" pitchFamily="34" charset="0"/>
                    <a:cs typeface="Times New Roman" panose="02020603050405020304" pitchFamily="18" charset="0"/>
                  </a:rPr>
                  <a:t>Imputing </a:t>
                </a:r>
                <a:r>
                  <a:rPr lang="en-US" altLang="zh-CN" dirty="0">
                    <a:solidFill>
                      <a:srgbClr val="FF0000"/>
                    </a:solidFill>
                    <a:latin typeface="Gill Sans MT" panose="020B0502020104020203" pitchFamily="34" charset="0"/>
                    <a:cs typeface="Times New Roman" panose="02020603050405020304" pitchFamily="18" charset="0"/>
                  </a:rPr>
                  <a:t>pseudo-data</a:t>
                </a:r>
                <a:r>
                  <a:rPr lang="en-US" altLang="zh-CN" dirty="0">
                    <a:latin typeface="Gill Sans MT" panose="020B0502020104020203" pitchFamily="34" charset="0"/>
                    <a:cs typeface="Times New Roman" panose="02020603050405020304" pitchFamily="18" charset="0"/>
                  </a:rPr>
                  <a:t> to the blank</a:t>
                </a:r>
                <a:r>
                  <a:rPr lang="en-US" altLang="zh-CN" baseline="0" dirty="0">
                    <a:latin typeface="Gill Sans MT" panose="020B0502020104020203" pitchFamily="34" charset="0"/>
                    <a:cs typeface="Times New Roman" panose="02020603050405020304" pitchFamily="18" charset="0"/>
                  </a:rPr>
                  <a:t> </a:t>
                </a:r>
                <a:r>
                  <a:rPr lang="en-US" altLang="zh-CN" dirty="0">
                    <a:latin typeface="Gill Sans MT" panose="020B0502020104020203" pitchFamily="34" charset="0"/>
                    <a:cs typeface="Times New Roman" panose="02020603050405020304" pitchFamily="18" charset="0"/>
                  </a:rPr>
                  <a:t>region </a:t>
                </a:r>
                <a:r>
                  <a:rPr lang="en-US" altLang="zh-CN" i="0">
                    <a:latin typeface="Cambria Math" panose="02040503050406030204" pitchFamily="18" charset="0"/>
                    <a:cs typeface="Times New Roman" panose="02020603050405020304" pitchFamily="18" charset="0"/>
                  </a:rPr>
                  <a:t>𝑆_</a:t>
                </a:r>
                <a:r>
                  <a:rPr lang="en-US" altLang="zh-CN" b="0" i="0">
                    <a:latin typeface="Cambria Math" panose="02040503050406030204" pitchFamily="18" charset="0"/>
                    <a:cs typeface="Times New Roman" panose="02020603050405020304" pitchFamily="18" charset="0"/>
                  </a:rPr>
                  <a:t>0</a:t>
                </a:r>
                <a:r>
                  <a:rPr lang="en-US" altLang="zh-CN" i="0" baseline="0" dirty="0"/>
                  <a:t> and gives a new universal debiasing learning objective function, where W(1), w(2) and m are the hyper-parameters. W(1) and w(2) are the data weights of the real sample and the pseudo-data, m are the imputed labels. With such objective function, the model can be learned in an unbiased manner, If these hyperparameters can be proper specified.</a:t>
                </a:r>
              </a:p>
            </p:txBody>
          </p:sp>
        </mc:Fallback>
      </mc:AlternateContent>
      <p:sp>
        <p:nvSpPr>
          <p:cNvPr id="148" name="Google Shape;148;p5: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576464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5: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baseline="0" dirty="0"/>
              <a:t>To support adaptivity, now the question lies on how to find the proper debiasing parameters. Recent works mainly rely on </a:t>
            </a:r>
            <a:r>
              <a:rPr lang="en-US" altLang="zh-CN" i="0" baseline="0" dirty="0" err="1"/>
              <a:t>heuristical</a:t>
            </a:r>
            <a:r>
              <a:rPr lang="en-US" altLang="zh-CN" i="0" baseline="0" dirty="0"/>
              <a:t> </a:t>
            </a:r>
            <a:r>
              <a:rPr lang="en-US" altLang="zh-CN" i="0" baseline="0" dirty="0" err="1"/>
              <a:t>deisign</a:t>
            </a:r>
            <a:r>
              <a:rPr lang="en-US" altLang="zh-CN" i="0" baseline="0" dirty="0"/>
              <a:t>. Which is usually inaccurate [</a:t>
            </a:r>
            <a:r>
              <a:rPr lang="en-US" altLang="zh-CN" i="0" baseline="0" dirty="0" err="1"/>
              <a:t>ɪnˈækjərət</a:t>
            </a:r>
            <a:r>
              <a:rPr lang="en-US" altLang="zh-CN" i="0" baseline="0" dirty="0"/>
              <a:t>] and </a:t>
            </a:r>
            <a:r>
              <a:rPr lang="en-US" altLang="zh-CN" i="0" baseline="0" dirty="0" err="1"/>
              <a:t>relys</a:t>
            </a:r>
            <a:r>
              <a:rPr lang="en-US" altLang="zh-CN" i="0" baseline="0" dirty="0"/>
              <a:t> on human expertise.</a:t>
            </a:r>
          </a:p>
          <a:p>
            <a:endParaRPr lang="en-US" altLang="zh-CN" i="0" baseline="0" dirty="0"/>
          </a:p>
          <a:p>
            <a:r>
              <a:rPr lang="en-US" altLang="zh-CN" i="0" baseline="0" dirty="0"/>
              <a:t>To deal with this problem, we propose to learn from the uniform data. We know that uniform data provide an important signal on the effectiveness of debiasing. </a:t>
            </a:r>
            <a:r>
              <a:rPr lang="en-US" altLang="zh-CN" sz="1200" b="0" i="0" u="none" strike="noStrike" cap="none" baseline="0" dirty="0">
                <a:solidFill>
                  <a:schemeClr val="dk1"/>
                </a:solidFill>
                <a:latin typeface="Arial"/>
                <a:ea typeface="Arial"/>
                <a:cs typeface="Arial"/>
                <a:sym typeface="Arial"/>
              </a:rPr>
              <a:t>We make full use of this evidence and optimize debiasing parameters towards better recommendation performance on the uniform data. We leverage meta learning algorithm to achieve this goal. It contains two processes: the inner base learner, which optimizes the basic recommendation model with current debiasing parameters. The outer meta learner, which test the current learned recommendation model on the uniform data and optimize debiasing parameters towards better performance on the uniform data.</a:t>
            </a:r>
          </a:p>
        </p:txBody>
      </p:sp>
      <p:sp>
        <p:nvSpPr>
          <p:cNvPr id="148" name="Google Shape;148;p5: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961010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16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21" name="Google Shape;21;p163"/>
          <p:cNvGrpSpPr/>
          <p:nvPr/>
        </p:nvGrpSpPr>
        <p:grpSpPr>
          <a:xfrm>
            <a:off x="66395" y="116955"/>
            <a:ext cx="420129" cy="560172"/>
            <a:chOff x="0" y="0"/>
            <a:chExt cx="323850" cy="431800"/>
          </a:xfrm>
        </p:grpSpPr>
        <p:sp>
          <p:nvSpPr>
            <p:cNvPr id="22" name="Google Shape;22;p163"/>
            <p:cNvSpPr/>
            <p:nvPr/>
          </p:nvSpPr>
          <p:spPr>
            <a:xfrm>
              <a:off x="250825" y="0"/>
              <a:ext cx="73025" cy="431800"/>
            </a:xfrm>
            <a:prstGeom prst="rect">
              <a:avLst/>
            </a:prstGeom>
            <a:solidFill>
              <a:srgbClr val="8EB4E3"/>
            </a:solidFill>
            <a:ln>
              <a:noFill/>
            </a:ln>
          </p:spPr>
          <p:txBody>
            <a:bodyPr spcFirstLastPara="1" wrap="square" lIns="45700" tIns="45700" rIns="45700"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p:txBody>
        </p:sp>
        <p:sp>
          <p:nvSpPr>
            <p:cNvPr id="23" name="Google Shape;23;p163"/>
            <p:cNvSpPr/>
            <p:nvPr/>
          </p:nvSpPr>
          <p:spPr>
            <a:xfrm>
              <a:off x="0" y="0"/>
              <a:ext cx="250825" cy="431800"/>
            </a:xfrm>
            <a:prstGeom prst="rect">
              <a:avLst/>
            </a:prstGeom>
            <a:solidFill>
              <a:srgbClr val="E6B9B8"/>
            </a:solidFill>
            <a:ln>
              <a:noFill/>
            </a:ln>
          </p:spPr>
          <p:txBody>
            <a:bodyPr spcFirstLastPara="1" wrap="square" lIns="45700" tIns="45700" rIns="45700"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24"/>
        <p:cNvGrpSpPr/>
        <p:nvPr/>
      </p:nvGrpSpPr>
      <p:grpSpPr>
        <a:xfrm>
          <a:off x="0" y="0"/>
          <a:ext cx="0" cy="0"/>
          <a:chOff x="0" y="0"/>
          <a:chExt cx="0" cy="0"/>
        </a:xfrm>
      </p:grpSpPr>
      <p:grpSp>
        <p:nvGrpSpPr>
          <p:cNvPr id="25" name="Google Shape;25;p164"/>
          <p:cNvGrpSpPr/>
          <p:nvPr/>
        </p:nvGrpSpPr>
        <p:grpSpPr>
          <a:xfrm>
            <a:off x="66395" y="116955"/>
            <a:ext cx="420129" cy="560172"/>
            <a:chOff x="0" y="0"/>
            <a:chExt cx="323850" cy="431800"/>
          </a:xfrm>
        </p:grpSpPr>
        <p:sp>
          <p:nvSpPr>
            <p:cNvPr id="26" name="Google Shape;26;p164"/>
            <p:cNvSpPr/>
            <p:nvPr/>
          </p:nvSpPr>
          <p:spPr>
            <a:xfrm>
              <a:off x="250825" y="0"/>
              <a:ext cx="73025" cy="431800"/>
            </a:xfrm>
            <a:prstGeom prst="rect">
              <a:avLst/>
            </a:prstGeom>
            <a:solidFill>
              <a:srgbClr val="8EB4E3"/>
            </a:solidFill>
            <a:ln>
              <a:noFill/>
            </a:ln>
          </p:spPr>
          <p:txBody>
            <a:bodyPr spcFirstLastPara="1" wrap="square" lIns="45700" tIns="45700" rIns="45700"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p:txBody>
        </p:sp>
        <p:sp>
          <p:nvSpPr>
            <p:cNvPr id="27" name="Google Shape;27;p164"/>
            <p:cNvSpPr/>
            <p:nvPr/>
          </p:nvSpPr>
          <p:spPr>
            <a:xfrm>
              <a:off x="0" y="0"/>
              <a:ext cx="250825" cy="431800"/>
            </a:xfrm>
            <a:prstGeom prst="rect">
              <a:avLst/>
            </a:prstGeom>
            <a:solidFill>
              <a:srgbClr val="E6B9B8"/>
            </a:solidFill>
            <a:ln>
              <a:noFill/>
            </a:ln>
          </p:spPr>
          <p:txBody>
            <a:bodyPr spcFirstLastPara="1" wrap="square" lIns="45700" tIns="45700" rIns="45700"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p:txBody>
        </p:sp>
      </p:grpSp>
      <p:sp>
        <p:nvSpPr>
          <p:cNvPr id="28" name="Google Shape;28;p1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2"/>
          <p:cNvSpPr txBox="1">
            <a:spLocks noGrp="1"/>
          </p:cNvSpPr>
          <p:nvPr>
            <p:ph type="title"/>
          </p:nvPr>
        </p:nvSpPr>
        <p:spPr>
          <a:xfrm>
            <a:off x="922421" y="1156034"/>
            <a:ext cx="10515600" cy="6695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enqianglei@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31.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4.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8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mailto:wenqianglei@gmail.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3.xml"/><Relationship Id="rId7"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11" Type="http://schemas.openxmlformats.org/officeDocument/2006/relationships/image" Target="../media/image6.wmf"/><Relationship Id="rId5" Type="http://schemas.openxmlformats.org/officeDocument/2006/relationships/image" Target="../media/image8.png"/><Relationship Id="rId10" Type="http://schemas.openxmlformats.org/officeDocument/2006/relationships/oleObject" Target="../embeddings/oleObject2.bin"/><Relationship Id="rId4" Type="http://schemas.openxmlformats.org/officeDocument/2006/relationships/image" Target="../media/image7.png"/><Relationship Id="rId9"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7.bin"/><Relationship Id="rId3" Type="http://schemas.openxmlformats.org/officeDocument/2006/relationships/notesSlide" Target="../notesSlides/notesSlide8.xml"/><Relationship Id="rId7" Type="http://schemas.openxmlformats.org/officeDocument/2006/relationships/oleObject" Target="../embeddings/oleObject4.bin"/><Relationship Id="rId12"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image" Target="../media/image28.wmf"/><Relationship Id="rId1" Type="http://schemas.openxmlformats.org/officeDocument/2006/relationships/vmlDrawing" Target="../drawings/vmlDrawing2.vml"/><Relationship Id="rId6" Type="http://schemas.openxmlformats.org/officeDocument/2006/relationships/image" Target="../media/image29.png"/><Relationship Id="rId11" Type="http://schemas.openxmlformats.org/officeDocument/2006/relationships/oleObject" Target="../embeddings/oleObject6.bin"/><Relationship Id="rId5" Type="http://schemas.openxmlformats.org/officeDocument/2006/relationships/image" Target="../media/image23.wmf"/><Relationship Id="rId15" Type="http://schemas.openxmlformats.org/officeDocument/2006/relationships/oleObject" Target="../embeddings/oleObject8.bin"/><Relationship Id="rId10" Type="http://schemas.openxmlformats.org/officeDocument/2006/relationships/image" Target="../media/image25.wmf"/><Relationship Id="rId4" Type="http://schemas.openxmlformats.org/officeDocument/2006/relationships/oleObject" Target="../embeddings/oleObject3.bin"/><Relationship Id="rId9" Type="http://schemas.openxmlformats.org/officeDocument/2006/relationships/oleObject" Target="../embeddings/oleObject5.bin"/><Relationship Id="rId14" Type="http://schemas.openxmlformats.org/officeDocument/2006/relationships/image" Target="../media/image27.wmf"/></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8ca531c0ca_69_0"/>
          <p:cNvSpPr/>
          <p:nvPr/>
        </p:nvSpPr>
        <p:spPr>
          <a:xfrm>
            <a:off x="0" y="4922757"/>
            <a:ext cx="12192000" cy="1935244"/>
          </a:xfrm>
          <a:prstGeom prst="rect">
            <a:avLst/>
          </a:prstGeom>
          <a:solidFill>
            <a:srgbClr val="BBD6EE">
              <a:alpha val="66666"/>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a:ea typeface="Calibri"/>
              <a:cs typeface="Calibri"/>
              <a:sym typeface="Calibri"/>
            </a:endParaRPr>
          </a:p>
        </p:txBody>
      </p:sp>
      <p:sp>
        <p:nvSpPr>
          <p:cNvPr id="64" name="Google Shape;64;g8ca531c0ca_69_0"/>
          <p:cNvSpPr/>
          <p:nvPr/>
        </p:nvSpPr>
        <p:spPr>
          <a:xfrm>
            <a:off x="0" y="0"/>
            <a:ext cx="12192000" cy="1935244"/>
          </a:xfrm>
          <a:prstGeom prst="rect">
            <a:avLst/>
          </a:prstGeom>
          <a:solidFill>
            <a:srgbClr val="BBD6EE">
              <a:alpha val="66666"/>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a:ea typeface="Calibri"/>
              <a:cs typeface="Calibri"/>
              <a:sym typeface="Calibri"/>
            </a:endParaRPr>
          </a:p>
        </p:txBody>
      </p:sp>
      <p:sp>
        <p:nvSpPr>
          <p:cNvPr id="65" name="Google Shape;65;g8ca531c0ca_69_0"/>
          <p:cNvSpPr txBox="1">
            <a:spLocks noGrp="1"/>
          </p:cNvSpPr>
          <p:nvPr>
            <p:ph type="ctrTitle"/>
          </p:nvPr>
        </p:nvSpPr>
        <p:spPr>
          <a:xfrm>
            <a:off x="1423596" y="1446681"/>
            <a:ext cx="9710057" cy="2387601"/>
          </a:xfrm>
          <a:prstGeom prst="rect">
            <a:avLst/>
          </a:prstGeom>
          <a:noFill/>
          <a:ln>
            <a:noFill/>
          </a:ln>
        </p:spPr>
        <p:txBody>
          <a:bodyPr spcFirstLastPara="1" wrap="square" lIns="91425" tIns="45700" rIns="91425" bIns="45700" anchor="b" anchorCtr="0">
            <a:noAutofit/>
          </a:bodyPr>
          <a:lstStyle/>
          <a:p>
            <a:pPr lvl="0">
              <a:lnSpc>
                <a:spcPct val="100000"/>
              </a:lnSpc>
              <a:buClr>
                <a:srgbClr val="365B9B"/>
              </a:buClr>
              <a:buSzPts val="4200"/>
            </a:pPr>
            <a:r>
              <a:rPr lang="en-US" sz="4200" dirty="0" err="1">
                <a:solidFill>
                  <a:srgbClr val="365B9B"/>
                </a:solidFill>
                <a:latin typeface="Times New Roman" panose="02020603050405020304" pitchFamily="18" charset="0"/>
                <a:ea typeface="Helvetica Neue"/>
                <a:cs typeface="Times New Roman" panose="02020603050405020304" pitchFamily="18" charset="0"/>
                <a:sym typeface="Helvetica Neue"/>
              </a:rPr>
              <a:t>AutoDebias</a:t>
            </a:r>
            <a:r>
              <a:rPr lang="en-US" sz="4200" dirty="0">
                <a:solidFill>
                  <a:srgbClr val="365B9B"/>
                </a:solidFill>
                <a:latin typeface="Times New Roman" panose="02020603050405020304" pitchFamily="18" charset="0"/>
                <a:ea typeface="Helvetica Neue"/>
                <a:cs typeface="Times New Roman" panose="02020603050405020304" pitchFamily="18" charset="0"/>
                <a:sym typeface="Helvetica Neue"/>
              </a:rPr>
              <a:t>: Learning to </a:t>
            </a:r>
            <a:r>
              <a:rPr lang="en-US" sz="4200" dirty="0" err="1">
                <a:solidFill>
                  <a:srgbClr val="365B9B"/>
                </a:solidFill>
                <a:latin typeface="Times New Roman" panose="02020603050405020304" pitchFamily="18" charset="0"/>
                <a:ea typeface="Helvetica Neue"/>
                <a:cs typeface="Times New Roman" panose="02020603050405020304" pitchFamily="18" charset="0"/>
                <a:sym typeface="Helvetica Neue"/>
              </a:rPr>
              <a:t>Debias</a:t>
            </a:r>
            <a:r>
              <a:rPr lang="en-US" sz="4200" dirty="0">
                <a:solidFill>
                  <a:srgbClr val="365B9B"/>
                </a:solidFill>
                <a:latin typeface="Times New Roman" panose="02020603050405020304" pitchFamily="18" charset="0"/>
                <a:ea typeface="Helvetica Neue"/>
                <a:cs typeface="Times New Roman" panose="02020603050405020304" pitchFamily="18" charset="0"/>
                <a:sym typeface="Helvetica Neue"/>
              </a:rPr>
              <a:t> for Recommendation</a:t>
            </a:r>
          </a:p>
        </p:txBody>
      </p:sp>
      <p:sp>
        <p:nvSpPr>
          <p:cNvPr id="66" name="Google Shape;66;g8ca531c0ca_69_0"/>
          <p:cNvSpPr txBox="1">
            <a:spLocks noGrp="1"/>
          </p:cNvSpPr>
          <p:nvPr>
            <p:ph type="subTitle" idx="1"/>
          </p:nvPr>
        </p:nvSpPr>
        <p:spPr>
          <a:xfrm>
            <a:off x="625834" y="3964239"/>
            <a:ext cx="10507819" cy="1813106"/>
          </a:xfrm>
          <a:prstGeom prst="rect">
            <a:avLst/>
          </a:prstGeom>
          <a:noFill/>
          <a:ln>
            <a:noFill/>
          </a:ln>
        </p:spPr>
        <p:txBody>
          <a:bodyPr spcFirstLastPara="1" wrap="square" lIns="91425" tIns="45700" rIns="91425" bIns="45700" anchor="t" anchorCtr="0">
            <a:noAutofit/>
          </a:bodyPr>
          <a:lstStyle/>
          <a:p>
            <a:pPr marL="0" lvl="0" indent="0">
              <a:lnSpc>
                <a:spcPct val="120000"/>
              </a:lnSpc>
              <a:spcBef>
                <a:spcPts val="0"/>
              </a:spcBef>
              <a:buClr>
                <a:srgbClr val="365B9B"/>
              </a:buClr>
              <a:buSzPts val="2000"/>
            </a:pPr>
            <a:r>
              <a:rPr lang="en-US" dirty="0" err="1">
                <a:solidFill>
                  <a:srgbClr val="365B9B"/>
                </a:solidFill>
                <a:latin typeface="Times New Roman" panose="02020603050405020304" pitchFamily="18" charset="0"/>
                <a:ea typeface="Helvetica Neue"/>
                <a:cs typeface="Times New Roman" panose="02020603050405020304" pitchFamily="18" charset="0"/>
                <a:sym typeface="Helvetica Neue"/>
              </a:rPr>
              <a:t>Jiawei</a:t>
            </a:r>
            <a:r>
              <a:rPr lang="en-US" dirty="0">
                <a:solidFill>
                  <a:srgbClr val="365B9B"/>
                </a:solidFill>
                <a:latin typeface="Times New Roman" panose="02020603050405020304" pitchFamily="18" charset="0"/>
                <a:ea typeface="Helvetica Neue"/>
                <a:cs typeface="Times New Roman" panose="02020603050405020304" pitchFamily="18" charset="0"/>
                <a:sym typeface="Helvetica Neue"/>
              </a:rPr>
              <a:t> Chen, </a:t>
            </a:r>
            <a:r>
              <a:rPr lang="en-US" dirty="0" err="1">
                <a:solidFill>
                  <a:srgbClr val="365B9B"/>
                </a:solidFill>
                <a:latin typeface="Times New Roman" panose="02020603050405020304" pitchFamily="18" charset="0"/>
                <a:ea typeface="Helvetica Neue"/>
                <a:cs typeface="Times New Roman" panose="02020603050405020304" pitchFamily="18" charset="0"/>
                <a:sym typeface="Helvetica Neue"/>
              </a:rPr>
              <a:t>Hande</a:t>
            </a:r>
            <a:r>
              <a:rPr lang="en-US" dirty="0">
                <a:solidFill>
                  <a:srgbClr val="365B9B"/>
                </a:solidFill>
                <a:latin typeface="Times New Roman" panose="02020603050405020304" pitchFamily="18" charset="0"/>
                <a:ea typeface="Helvetica Neue"/>
                <a:cs typeface="Times New Roman" panose="02020603050405020304" pitchFamily="18" charset="0"/>
                <a:sym typeface="Helvetica Neue"/>
              </a:rPr>
              <a:t> Dong, Yang </a:t>
            </a:r>
            <a:r>
              <a:rPr lang="en-US" dirty="0" err="1">
                <a:solidFill>
                  <a:srgbClr val="365B9B"/>
                </a:solidFill>
                <a:latin typeface="Times New Roman" panose="02020603050405020304" pitchFamily="18" charset="0"/>
                <a:ea typeface="Helvetica Neue"/>
                <a:cs typeface="Times New Roman" panose="02020603050405020304" pitchFamily="18" charset="0"/>
                <a:sym typeface="Helvetica Neue"/>
              </a:rPr>
              <a:t>Qiu</a:t>
            </a:r>
            <a:r>
              <a:rPr lang="en-US" dirty="0">
                <a:solidFill>
                  <a:srgbClr val="365B9B"/>
                </a:solidFill>
                <a:latin typeface="Times New Roman" panose="02020603050405020304" pitchFamily="18" charset="0"/>
                <a:ea typeface="Helvetica Neue"/>
                <a:cs typeface="Times New Roman" panose="02020603050405020304" pitchFamily="18" charset="0"/>
                <a:sym typeface="Helvetica Neue"/>
              </a:rPr>
              <a:t>, </a:t>
            </a:r>
            <a:r>
              <a:rPr lang="en-US" dirty="0" err="1">
                <a:solidFill>
                  <a:srgbClr val="365B9B"/>
                </a:solidFill>
                <a:latin typeface="Times New Roman" panose="02020603050405020304" pitchFamily="18" charset="0"/>
                <a:ea typeface="Helvetica Neue"/>
                <a:cs typeface="Times New Roman" panose="02020603050405020304" pitchFamily="18" charset="0"/>
                <a:sym typeface="Helvetica Neue"/>
              </a:rPr>
              <a:t>Xiangnan</a:t>
            </a:r>
            <a:r>
              <a:rPr lang="en-US" dirty="0">
                <a:solidFill>
                  <a:srgbClr val="365B9B"/>
                </a:solidFill>
                <a:latin typeface="Times New Roman" panose="02020603050405020304" pitchFamily="18" charset="0"/>
                <a:ea typeface="Helvetica Neue"/>
                <a:cs typeface="Times New Roman" panose="02020603050405020304" pitchFamily="18" charset="0"/>
                <a:sym typeface="Helvetica Neue"/>
              </a:rPr>
              <a:t> He, </a:t>
            </a:r>
          </a:p>
          <a:p>
            <a:pPr marL="0" lvl="0" indent="0">
              <a:lnSpc>
                <a:spcPct val="120000"/>
              </a:lnSpc>
              <a:spcBef>
                <a:spcPts val="0"/>
              </a:spcBef>
              <a:buClr>
                <a:srgbClr val="365B9B"/>
              </a:buClr>
              <a:buSzPts val="2000"/>
            </a:pPr>
            <a:r>
              <a:rPr lang="en-US" dirty="0">
                <a:solidFill>
                  <a:srgbClr val="365B9B"/>
                </a:solidFill>
                <a:latin typeface="Times New Roman" panose="02020603050405020304" pitchFamily="18" charset="0"/>
                <a:ea typeface="Helvetica Neue"/>
                <a:cs typeface="Times New Roman" panose="02020603050405020304" pitchFamily="18" charset="0"/>
                <a:sym typeface="Helvetica Neue"/>
              </a:rPr>
              <a:t>Xin </a:t>
            </a:r>
            <a:r>
              <a:rPr lang="en-US" dirty="0" err="1">
                <a:solidFill>
                  <a:srgbClr val="365B9B"/>
                </a:solidFill>
                <a:latin typeface="Times New Roman" panose="02020603050405020304" pitchFamily="18" charset="0"/>
                <a:ea typeface="Helvetica Neue"/>
                <a:cs typeface="Times New Roman" panose="02020603050405020304" pitchFamily="18" charset="0"/>
                <a:sym typeface="Helvetica Neue"/>
              </a:rPr>
              <a:t>Xin</a:t>
            </a:r>
            <a:r>
              <a:rPr lang="en-US" dirty="0">
                <a:solidFill>
                  <a:srgbClr val="365B9B"/>
                </a:solidFill>
                <a:latin typeface="Times New Roman" panose="02020603050405020304" pitchFamily="18" charset="0"/>
                <a:ea typeface="Helvetica Neue"/>
                <a:cs typeface="Times New Roman" panose="02020603050405020304" pitchFamily="18" charset="0"/>
                <a:sym typeface="Helvetica Neue"/>
              </a:rPr>
              <a:t>, Liang Chen, </a:t>
            </a:r>
            <a:r>
              <a:rPr lang="en-US" dirty="0" err="1">
                <a:solidFill>
                  <a:srgbClr val="365B9B"/>
                </a:solidFill>
                <a:latin typeface="Times New Roman" panose="02020603050405020304" pitchFamily="18" charset="0"/>
                <a:ea typeface="Helvetica Neue"/>
                <a:cs typeface="Times New Roman" panose="02020603050405020304" pitchFamily="18" charset="0"/>
                <a:sym typeface="Helvetica Neue"/>
              </a:rPr>
              <a:t>Guli</a:t>
            </a:r>
            <a:r>
              <a:rPr lang="en-US" dirty="0">
                <a:solidFill>
                  <a:srgbClr val="365B9B"/>
                </a:solidFill>
                <a:latin typeface="Times New Roman" panose="02020603050405020304" pitchFamily="18" charset="0"/>
                <a:ea typeface="Helvetica Neue"/>
                <a:cs typeface="Times New Roman" panose="02020603050405020304" pitchFamily="18" charset="0"/>
                <a:sym typeface="Helvetica Neue"/>
              </a:rPr>
              <a:t> Lin, </a:t>
            </a:r>
            <a:r>
              <a:rPr lang="en-US" dirty="0" err="1">
                <a:solidFill>
                  <a:srgbClr val="365B9B"/>
                </a:solidFill>
                <a:latin typeface="Times New Roman" panose="02020603050405020304" pitchFamily="18" charset="0"/>
                <a:ea typeface="Helvetica Neue"/>
                <a:cs typeface="Times New Roman" panose="02020603050405020304" pitchFamily="18" charset="0"/>
                <a:sym typeface="Helvetica Neue"/>
              </a:rPr>
              <a:t>Keping</a:t>
            </a:r>
            <a:r>
              <a:rPr lang="en-US" dirty="0">
                <a:solidFill>
                  <a:srgbClr val="365B9B"/>
                </a:solidFill>
                <a:latin typeface="Times New Roman" panose="02020603050405020304" pitchFamily="18" charset="0"/>
                <a:ea typeface="Helvetica Neue"/>
                <a:cs typeface="Times New Roman" panose="02020603050405020304" pitchFamily="18" charset="0"/>
                <a:sym typeface="Helvetica Neue"/>
              </a:rPr>
              <a:t> Yang</a:t>
            </a:r>
          </a:p>
          <a:p>
            <a:pPr marL="0" lvl="0" indent="0">
              <a:lnSpc>
                <a:spcPct val="120000"/>
              </a:lnSpc>
              <a:spcBef>
                <a:spcPts val="0"/>
              </a:spcBef>
              <a:buClr>
                <a:srgbClr val="365B9B"/>
              </a:buClr>
              <a:buSzPts val="2000"/>
            </a:pPr>
            <a:r>
              <a:rPr lang="en-US" dirty="0">
                <a:solidFill>
                  <a:srgbClr val="365B9B"/>
                </a:solidFill>
                <a:latin typeface="Times New Roman" panose="02020603050405020304" pitchFamily="18" charset="0"/>
                <a:ea typeface="Helvetica Neue"/>
                <a:cs typeface="Times New Roman" panose="02020603050405020304" pitchFamily="18" charset="0"/>
                <a:sym typeface="Helvetica Neue"/>
              </a:rPr>
              <a:t> </a:t>
            </a:r>
            <a:r>
              <a:rPr lang="en-US" u="sng" dirty="0">
                <a:solidFill>
                  <a:schemeClr val="hlink"/>
                </a:solidFill>
                <a:latin typeface="Times New Roman" panose="02020603050405020304" pitchFamily="18" charset="0"/>
                <a:ea typeface="Helvetica Neue"/>
                <a:cs typeface="Times New Roman" panose="02020603050405020304" pitchFamily="18" charset="0"/>
                <a:sym typeface="Helvetica Neue"/>
                <a:hlinkClick r:id="rId3"/>
              </a:rPr>
              <a:t>cjwustc@ustc.</a:t>
            </a:r>
            <a:r>
              <a:rPr lang="en-US" u="sng" dirty="0">
                <a:solidFill>
                  <a:schemeClr val="hlink"/>
                </a:solidFill>
                <a:latin typeface="Times New Roman" panose="02020603050405020304" pitchFamily="18" charset="0"/>
                <a:ea typeface="Helvetica Neue"/>
                <a:cs typeface="Times New Roman" panose="02020603050405020304" pitchFamily="18" charset="0"/>
                <a:sym typeface="Helvetica Neue"/>
              </a:rPr>
              <a:t>edu.cn</a:t>
            </a:r>
            <a:endParaRPr dirty="0">
              <a:solidFill>
                <a:srgbClr val="365B9B"/>
              </a:solidFill>
              <a:latin typeface="Times New Roman" panose="02020603050405020304" pitchFamily="18" charset="0"/>
              <a:ea typeface="Helvetica Neue"/>
              <a:cs typeface="Times New Roman" panose="02020603050405020304" pitchFamily="18" charset="0"/>
              <a:sym typeface="Helvetica Neue"/>
            </a:endParaRPr>
          </a:p>
        </p:txBody>
      </p:sp>
      <p:pic>
        <p:nvPicPr>
          <p:cNvPr id="68" name="Google Shape;68;g8ca531c0ca_69_0"/>
          <p:cNvPicPr preferRelativeResize="0"/>
          <p:nvPr/>
        </p:nvPicPr>
        <p:blipFill rotWithShape="1">
          <a:blip r:embed="rId4">
            <a:alphaModFix/>
          </a:blip>
          <a:srcRect/>
          <a:stretch/>
        </p:blipFill>
        <p:spPr>
          <a:xfrm>
            <a:off x="570006" y="685424"/>
            <a:ext cx="4698393" cy="899692"/>
          </a:xfrm>
          <a:prstGeom prst="rect">
            <a:avLst/>
          </a:prstGeom>
          <a:noFill/>
          <a:ln>
            <a:noFill/>
          </a:ln>
        </p:spPr>
      </p:pic>
      <p:sp>
        <p:nvSpPr>
          <p:cNvPr id="2" name="AutoShape 2" descr="data:image/jpeg;base64,iVBORw0KGgoAAAANSUhEUgAAAmQAAAHQCAIAAACAwOEVAACAAElEQVR4Xuy9BYBc1dn/PwVKhRYJybq7a5KNJ0TwQikt1F8s2d1xn7UY7tJSoS2UChQo7i6BEJeNrLuNu1ydef7nubO7hISXgba8hd//fPow3Z3M3rn33HPP93mOPEcGFAqFQqFQPhXZ8W9QKBQKhUL5OFQsKRQKhUJJABVLCoVCoVASQMWSQqFQKJQEULGkUCgUCiUBVCwpFAqFQkkAFUsKhUKhUBJAxZJCoVAolARQsaRQKBQKJQFULCkUCoVCSQAVSwqFQqFQEkDFkkKhUCiUBFCxpFAoFAolAVQsKRQKhUJJABVLCoVCoVASQMWSQqFQKJQEULGkUCgUCiUBVCwpFAqFQkkAFUsKhUKhUBJAxZJCoVAolARQsaRQKBQKJQFULCkUCoVCSQAVSwqFQqFQEkDFkkKhUCiUBFCxpFAoFAolATKBQqFQKBTKpyKLUigUCoVC+VRkMQqFQqFQKJ8KHbOkUCgUCiUBVCwpFAqFQkkAFUsKhUKhUBJAxZJCoVAolATQCT4UCoVCoSSARpYUCoVCoSSAiiWFQqFQKAmgYkmhUCgUSgKoWFIoFAqFkgAqlhQKhUKhJICKJYVCoVAoCaBiSaFQKBRKAqhYUigUCoWSACqWFAqFQqEkgIolhUKhUCgJoGJJoVAoFEoCqFhSKBQKhZIAKpYUCoVCoSSAiiWFQqFQKAmgYkmhUCgUSgKoWFIoFAqFkgAqlhQKhUKhJICKJYVCoVAoCaBiSaFQKBRKAqhYUigUCoWSACqWFAqFQqEkgIolhUKhUCgJoGJJoVAoFEoCqFhSKBQKhZIAKpYUCoVCoSSAiiWFQqFQKAmgYkmhUCgUSgKoWFIoFAqFkgAqlhQKhUKhJICKJYVCoVAoCaBiSaFQKBRKAqhYUigUCoWSACqWFAqFQqEkgIolhUKhUCgJoGJJoVAoFEoCqFhSKBQKhZIAKpYUCoVCoSSAiiWFQqFQKAmgYkmhUCgUSgKoWFIoFAqFkgAqlhQKhUKhJICKJYVCoVAoCaBiSaFQKBRKAqhYUigUCoWSACqWFAqFQqEkgIolhUKhUCgJoGJJoVAoFEoCqFhSKBQKhZIAKpYUCoVCoSSAiiWFQqFQKAmgYkmhUCgUSgKoWFIoFAqFkgAqlhQKhUKhJICKJYVCoVAoCaBiSaFQKBRKAqhYUigUCoWSACqWFAqFQqEkgIolhUKhUCgJoGJJoVAoFEoCqFhSKBQKhZIAKpYUCoVCoSSAiiWFQqFQKAmgYkmhUCgUSgKoWFIoFAqFkgAqlhQKhUKhJICKJYVCoVAoCaBiSaFQKBRKAqhYUigUCoWSACqWFAqFQqEkgIolhUKhUCgJoGJJoVAoFEoCqFhSKBQKhZIAKpYUCoVCoSSAiiWFQqFQKAmgYkmhUCgUSgKoWFIoFAqFkgAqlhQKhUKhJICKJYVCoVAoCaBiSaFQKBRKAqhYUigUCoWSACqWFAqFQqEkgIolhUKhUCgJoGJJoVAoFEoCqFhSKBQKhZIAKpYUCoVCoSSAiiWFQqFQKAmgYkmhUCgUSgKoWFIoFAqFkgAqlhQKhUKhJICKJYVCoVAoCaBiSaFQKBRKAqhYUigUCoWSACqWFAqFQqEkgIolhUKhUCgJoGJJoVAoFEoCqFhSKBQKhZIAKpYUCoVCoSSAiiWFQqFQKAmgYkmhUCgUSgKoWFIoFAqFkgAqlhQKhUKhJICKJYVCoVAoCaBiSaFQKBRKAqhYUigUCoWSACqWFAqFQqEkgIolhUKhUCgJoGJJoVAoFEoCqFhSKBQKhZIAKpYUCoVCoSSAiiWFQqFQKAmgYkmhUCgUSgKoWFIoFAqFkgAqlhQKhUKhJICKJYVCoVAoCaBiSaFQKBRKAqhYUigUCoWSACqWFAqFQqEkgIolhUKhUCgJoGJJoVAoFEoCqFhSKBQKhZIAKpYUCoVCoSSAiiWFQqFQKAmgYkmhUCgUSgKoWFIoFAqFkgAqlhQKhUKhJICKJYVCoVAoCaBiSaFQKBRKAqhYUigUCoWSACqWFAqFQqEkgIolhUKhUCgJoGJJoVAoFEoCqFhSKBQKhZIAKpYUCoVCoSSAiiWFQqFQKAmgYkmhUCgUSgKoWFIoFAqFkgAqlhQKhUKhJICKJYVCoVAoCaBiSaFQKBRKAqhYUigUCoWSACqWFAqFQqEkgIolhUKhUCgJoGJJoVAoFEoCqFhSKBQKhZIAKpYUCoVCoSSAiiWFQqFQKAmgYkmhUCgUSgKoWFIoFAqFkgAqlhQKhUKhJICKJYVCoVAoCaBiSaFQKBRKAqhY/uvEJBNnLP7r57cofGTC8RY7/ksTEv+L2ddPMYmZrz7hH2aR3otK9tFHTrje+AdmL+R/4eNfET9O/FI56fWEL/9CmD3hmS+fufzo7Ol9/HKkdz7TK3LsDSXvH2PTH5s9hzizf/Uffz2W6GylioEgQnS20iJ47TNn+AnH+e+9klOKn9gx5RX/cdY+ejf+J9P3TvjY7Zv5Mf4xqQR4YjPvxv/wC3iN14rP+op87KI+gdnjH2vHvv/ffY23WjP3Kzp7PTP/hGVOPiB8dFu/OlCx/NcRpSaeAWAl42ZafMmiks3+Ov2vx35GarCIkaeal+oQOUZEspBkQfxZqk8xEUQ+Siw2q1ESUaklEcSYGMXmIf4v5CO8ACz5k+hM9Yx9pOjxL+NiaCJWZXKaPL6K0h/w+M8iB6KAx4ofkAeBjTJsNMLGeEaESBSYGF71MVcU5YAjJgAfjT8M+Gzg8yPGonhu8RaP/DRr0sEF6ZrJpfoBfAAB6Z0vlNkiErG5ZGPxAiclIEgnzkn3Ac9N4IAV8OykBxvvwmd4lRro2Ow9x7IlBctLJqBF4x+bPQeYaUS+oNdjKwsvVa1gDEICRFjgGYhKlxc/myhWGkGqCZ9wnP/SKzkZQZBOTMAzjE7XyVkHa6YMP9Yix1AFSfWPSPdXusSodPWzzx4+dBEG/Cz4pz/wid/+H3n9xHryv71K/uisE3PMvSP/KMwYF40K0RgXN+mLPul7/zuvpP4EIBoAIYKNwWyzSG4ftiyRGLZpfmzZoiHSqEj1LTpziV8BqFj+64hSZfgksYxKz7dwrF5+kkzG/V98vCXxIhoUJgZoQckYkRdIjSImEkUkyjMjPJEIyzAMy7I8z4vkH2LTj5VAPo6IAnmgYpKUClHyqeg0038e/5k8eNOqHAtBjMW6jicVb0sERhDZGNFNIQyREITCEGSAx+uNQliEIA9+IeoXxECUC0XZCKCxwPLTDRs2ACi0eG34ZdNKGS8VQWr4ZgowJCmlW3qMhGPL9wuAnFNMch2k8yBPr+SXkGsnKj97F6MolixeTgQ/iJfy2UzSxmmPIcajBmP5ScZLd1GK6KL4b1jc7HRriH/4RRg5eLx6YfXAhpUopU+AAAtB0piRy45I54CfJfeJ3Dri8KBYHn+c/5qRIiXlhicm+TZRvA5h5nGT6iv+ivUMP06quxhDaeV4CPNYQ4MCPlM83m9utuHGC+awSrvD4BXx3RO+9z9oJ1aSTzHJmYo7zrPVTkL8SCkljRRn7Piv+y8bqUZ+iPnx6eGi0y0jh65YDMUzIIAnCi4ADwoqF8b6Rpqhrw5ULP91Zp3cY5xB9KFmH2dJBePRxvQHpI9L/nvcptUzis/DTOQlNbj4z3igKKro7OfQP47GWJH4lkQh4yorCW2UjYpMjDh0fARjBlTXWWPxzYALLeiEgGRBB76GbMBPiOKYKE5wwhQrOFjeHeF8IS7AoS6SA7FxpQyA3w8B8jOeq4jnh91YMydGqnw4xknfLTLHeA/xJwWjNulRl65sRjxmOv3i7RgjSSYzGyh8YcyKpdT6xsUyHlnOuDNSZCli1IXaj77DZyaGl0xUEAud3EdyQ6XCEiXVnPaOotJtZaQojzmm8nxBhs2uJJZShwJxxYJRFBKGATHeiYFaMV2PpSI54Qj/RUNE6Rqk3+MxOyuVW7yOTXdifCSWqCsCCizDQlgyRsDejZnj8PhJEf+WD0GQ+H+cdM1fnH0u0Lk89rqmxVIkVYbI5HRMGRXIg4+/o+RP96V/aYxU9Ag+VhgsfPRAocuON4VUPKKXvhgEIBae9h1nY+evAlQs/22mu0vQsZKq+mw/arwtmqn5SBSrU1RqTvGHjzruo5JOxgPMeIzJTHcRThu2DrEYE41GeI7hSHUkzXK8yY2HhkEQ/cB7IOKBkKSFIRdEiBFRtIJvAlgHsDZgp4CZgMgYhEchOALhAWC6gTsKXA8IgyCOQWwKYg5A788dNxEcjDgZ4keC4igr2DDOxN5WDmVv2glGwZaiEiHeikWk0Dgs/RwXSzHeZYTduxx6nUSI8fKl8GvmCJL+xseZvkBQLKcf7LhYSvcIu/tmGlNh2uWRzpL/XGImTF94VLpfUez9lqLq2bAe7+9M+QSl17g/8QWa5ExJpyEQLwsdLSlSi9+muMU75OOnONvEfRks7pnFjZe8xmNPG2tX/OqiOE4R796XChkHBRiIRNBY4gqhExabjtTE6ZsbJZ5fGP2h47/0P2ifq/LE68+sFyVdWhQdYkkmZ8VyRimnP3nil/53jcFGQMCbIk4PRInxe4fvRxgIEOMhJLUG0igRFcv/3xCVxqXi7f6sTMZ7UIMf08v4mARKohTqxWO+uFhGscbEIxCsVVHs58RWPN7HL0JAjAZFIcSzEYHhhYhIwkcxCKwbOAfwDhDtINrQhCkSJgIzBeFxcPeD7ShMdsLYPhjZCcPb4chrcPhFOPgc7H8Kdj8GO/8OH/4Ftj8Ue/+B2PY/wIcPwa6/w75/4gcOvQJH3oSJvTB1EByHwHUY3EfAdwQivcCPQ9AKYRewHuA8wLogbBP81oh3kih3FMeKph3/kDQAGddLHrvFsMsIBZ4YjlXE3QUWZSUm2Udl9QWL5UfGz3gj0sBJPPgQpVsqtaeSqgsnNgefYqx01wMzQhhv9eIeAzfz86xSTvezS3/171v84J9oHDoj0WNle9Yti5/PsXbikf+7Fvca445j3AOL27SiSH7WtFgK0tD+tEeCg2ZEC4PABSEaL+fjipqRemBO/Mb/rJ1YST7d4ncBL+1jYslKFhfLaaWMl8OJ3/hftNmzwkuQ2jFOxAZNqmnEZSGOS4gYI3W/4gVimPBVgorlv8NMpDjd6M9OzIkrZWimFkliOT1aODP1J/5rvAcpNt2xKQhS9ZKm5xCTRmpi6IWhsfgV5MEXvSC4gLcBNwbBXnB1gnUXjL8PQ2/DwFtw6GXY9WTkrYc9L/zG9dSdjiducf7jescjHT33bOi5++reO37Rc+uV3Tf+oGvL945suqir4/y+jvMHNl04uOmSoesvH7npJyO3XjV8+/rhO+WuBzvcf70+8Pht4Wfv4175Hbz7MOx5Ag6/BD3vwPAOsB4AXy8wo8COAzcFApFtN0o4iSClwbHZx0Zq0XDuT1wvP4ov48N28aKLhiQLSqopHF/G/1FmlDLeDTAjltI/YNApKeWMp4+Dqyc2Z59irKSUfpzkgBaSKsQxTXwsbtL7YtxObHH+NTtRI6e1ISZyMZ6YEBVxIlh8mlF8OFWqcmwsXnFjfuyawM6KEw/+X7T4U3SszTTHMXLmpD7hRcWH86We/vgTRK46giMITAiYAPDSvZj+2/gFcljPpu/viV/6H7QTK8mnW0RylHHwhVxalBel4RUcYYlKvQIxTuqQ/VKLZdxTxHskufuM5JaxMV7qFQ9GIBwGPhy/HdKz9hWCiuW/gzQChTIm2Sf46MLM6MNsb+2xwc0MpPGenuwm9Q7GByJJnMaxwPiwc5VIEe/CqNHbD1P7YWg7DL0HXS/BrkfCb/zG9fRNk4+2jz9sGv+T9tBNPzuw6fId5gve163erlm1XbV8h2LRjub6/rY1g60rhi1Lhkzzhw11Q7qqYU3lqLrSrqp0KavdyjqXer5TvciuWWbVrZzUrzl4Vd3Baxcdalx+SLH6qPbcXvPFI5t/NHrrVbaHLNZ/bA08f6f47h+h82kYeRfc+yHUB8EBCI0D4wQ2QPx10njN9JsRj5JjpgcqpWGKGI67TAfl03E5iyNoRDvQ5/i/EMtj+szxHsVmOsHiJk5/Jt4/fHxf2aeYgDdeDON4GAphGG1aICUT40PK0mgoIxk7+6X/psV7748zHusUI8TCQpSVxHJaKbFVZqW/Ia2xiFJKgjA/8H5pAteJB/9vGSe1uccKpKSR0rwzlH80EZH0UvIDpieQYSVjOal1DkM4hML5kVgKH7+/J37vf9BOrCSfbpw0uV06/4+UMhoNR2ORj8Qy7gxJOnTiN/4XLX5iHzWCM0opTYlnxFhQjPk51Es2JM3mC0iX/BWCiuW/g9TiTw92xZ+9eHwoPbDSzINpRYxNR5Dx+oQtlVS9pLoiHYRngA8C5wfOh52cjAstYsXeVMcRcB3FHtHhD2Df08wbD/ieuW30Ad3QfY3dN1+5v/2C3dplO5QNO+Xz98jre43L+gyL+3QNg8Yl463L7e3LXB3LXO0NDlON01TtNpZ7jKVeY7HfUBwwFIV1RZymSFAXseoiRlkcUhT75SUeealLXsG2LY+0rQi2rHQZlk3qFk3olliNyyda15Bv+UCzeIdx1cFNF/ff9QvrQzr/0zeGXv01OHeB+yD4+sA/CiE7hMklBGNcmHj5HBrqpSSc+Khz0oVjyWABSdH2bO80Tsb4oogr30diOe3ioFgKxzjIMzcl3jgfMxsroaH4hFGcYmEuxkjGSoEdKxnqFmkyIOqHqA+iHhB9+IUnHudfsHi8fpxh1E6+yEdaWyIpKJazSoltLY8iQiQy6hfAH5a8/ulekC+J4VRu1HJJGlnS4MaVY9oPISYQOZnWy7ifiVOxseNGlD6AhSyChwO/NMyOdW/65uKUrhAa1oETvve/aNj3Lz0rIrEwyiS5d5JYYmcTzoDFzqb4VEBpJumM0/llMEB/f7aff7qHHJ/uCHr8ggtEYj7iwBHf0ft/Mvv9PwsVy38Tacb6jGMV74sgFoiJfkH0cwL2S8K0WJL2MgjglWpJvAtFxJmiYdTFqBvn3fh7wd8NkT5g+iBwCBy74PDzsO3h8JO3jf5O33PbNYe3XHGk/dLulvMPKpd0qxuGdIsmjYtc5sUec4PXNN9rrLWpiu2aIo++zG+qDJrKffoiv74wYixxNKb61Tl+ZaZjw1xvUzJvyBX0ub7mZMeGs/yaVKE1P9pRwrUU+A3Zbm2WU5flMeS7jYUuY5HDVGI3lE7pSyd1JaO60smW+hHLAhKe9hnn9xgXdrUsPdK+pnPThbs3Xjr4By1Pws3hd8HbBZERYMZBcER8E0QepHUJfCjKYidkDNwsj0tkpO6mmdkZgFMv4v3SXxgfE0tc2iHNM4qhT+NnY/HwxUcaZh51VHCMQMQJnBvD+hNf8eH3fMIruY+hCdIUMN4xXKpB3kR1DGBgQ9puXhpmFmzAjQM3CtwEdhgI0h/+m4ad89IPeIYuNJZE+XYIDAO4Qr5Jn9cZYcRISCoClEwB/Xvi1jBWiEwIwSEAB0QdIJ5w5P+m+dCxiKGcgxC/LjvOUyPnTM5cDIZdkxG/m+cYhmPDnIhLdvj4sybgHDfyScGKoxUxmzRnzYd9hNEgCAEccWfsaDh84P0EO/5MEhlWiU+y6X/9bK/EwnbwTwLvhbBTCDmivD/CeAXiREe8IvCBkJeJ+GNCJOhx4Cx1PoTXcuLJJDyfz24nHuFTjPNinzdx+gXJlUG3JigdxA6uHqztzCgIdoiGiA+EzxoVy///IEUk0gKPmf6H0MyIZbzDJxyFECuEQxwb4aQuH3zfC2Bnw9aAyx20C+T5J4+xOAXeI+A/CIG94N8B46/Ah78d+atu782XD9x85cDGS7vM5x7WrerSLR8wLBvVL5nSN7h0C9zamoC6MqgsiyiKWEUBrySWB8Z8XpMRUaQRCynSAs0p/qZkX2MSq8kWTQWisSigyvI0p5HXiC4vrM+Bm2u5jYVOTfLYhtPHNnzHoZ4baskStxS5tEnkTYeavKa6tRk+Q67fUhBsKXHq8x36AqehmCiozVg+aawaNdYOmhZ2mZd1dZzXdfOP+n7dOPnIZn7bgzD+Lkq+MIVOZNTLhO1hljj4uBA+LPXASAIirYOLj95KkfcXSjyCxNgCw9mZpTVRFMv4/BFyPl6Ox1FX8pB7xrDf29MHnp7Pat4ecB/FAV1+HBxdwE6CfxCYSfBIfdSBQYy8fT14rz2d4N4H3oPoG/n7P4ed+KVxwyP3gbd3+ld3t2RHgB+G6DhKOC44kkaPg1FcguhzgWsEHEdx2DvcC4EjwJIjkF9P+Mb/rJ145p9ipDzJ+YT6IdCHfiRxwsgVebrw0rwD6GeQ1hmXwPAk2GKkfDxOlw97DbgAeEchRDy2Qbw6dD27INiHRyNGCsrdA47DaJ5uLLQT7cSTiduJV/Tp13XiJz/diJyQesJMoMBg9BXCjgoQ/EIQ+6viE+CJ3oes6AxxDvAPHX+EuJ14Jv/a+Zx4hE83N3le+sE7iDWfXAg5gq8Laztx/cNd4DuMN9E/HnJPBgTWxbK0G/b/L8QkH/04mZQSVIBHxAnr035TNBYLRyAYhHAwwgXC0YBInGX8IIkqxrCdsn8Ak2/A/j87n2rrvf9nnTddcHDzqsOblve2Lz2qqOxrquhvLh9VVE6pq13aGo+mwq8sFfRVoqZEUBQIjZnR9RmwPh2aMkCeBoq5MfmZgvwsUTkvpk0DQxaryQoo0lhTsVeVZ1fkegyVofaFgfYGj6XeZa6ZVORMyjNsqky/MY9pK4q05Hs1KdbG0yOG9IghldMRSxe06USABXUGo0n3qlJ9moygPjtszA8bCknY6tQUWtXFo5rSAU3VIXXNXs3CfS2re+640vV3ffDVO2F8G/i6pShqikQGsVhIWsIYnwgzPWM2PsArLQf8ePn+p/mYWIrxLAHY60jeD4hRbzyyjASkyMPJHnpH3PcCdL8C3S98gh197pOt60U4+AwMvx3tfBGGt2HPeWQA7Pti/e9A/9vQ9yr0vAhdz0LX03D0CbTu56D7xc9hR577ZIv/a9cL03b0ebTu59mDTw6++zCuFIqGWJYnJcwEWJxj4ZuE7m1w+AXofwkGXoChl2H4VfJ56D3hG/+zduKZf4qR8ux7CfpegN7nsaC6noeu56QLfMm17XGu610IjAPvI34AyzNBIRrG+VkxrF8hW6xnO3S+AgeehV2Pwp5HoPsZ6CXHeQmN3D5y8M6n0Y48O11Wx9mJJxO3E68obrMlf5yR2/257MDj/M5HwnufhvFduNAr5mVjIb8YcbEhjlwY58eOCmYq0PVe+MCrAqmfPa8efyaffj4nfvLT7cQjfIodfQEOEXsJjpJCfgl6iD03XdX3PAzdT8HOv8LeJ9kjbwZHOgFXZKKf+hWCiuW/Tiw+gW0mLokvG4ivHPCwDDM7jUVgIeKVcgLYsNniR0EcxXWN/gPk0XW/ff/4PzuO/OqXh2753t72Zft0VZ3a8l5D6Yi5YtJUHmyrDVqqw+ZqxlLFWSpYYxmjKYzIswVVflSREyMC2ZguWQY0Z4Aijb/qVGg+DbRngz4VDJkxU0HEUOhSF4zLC0dUFZOWJVMb1/QYlu+4tnpn08LBlrW+zeu8rUudxjqHttKpLXNrCp3KbGdTSkiVQQQSdJmgywJNJjSniNfOC18zJ6xMD2oywrosVpfNabOJEodV2QFVTlBX6DOWuSy14+b6PmPdIUP9AVPDrrbVR/+gdr79O5jcBtwACMRftom8h43ioMVsWcWj8Phg4Rf68MTvF3owMSmXEM+jSbfJL/BeqeeIFXw4sjJ58Ohfbttx84btHZft7LjoRNvRfuEnWNvFB2768bbW77+/6UcvGr735paffXh3M7vtIesLd7+w8crXt/z03a1XfLDx0h2tF+xvP+9Q+7qDrWv3tF6ws+3Cf992tV90or3fccnOX133901XhvreI/Lv9bpJCTBBHKubfPept25terv9+x+2nf++efWezd/7cMul29q/Ry7hxIP/F23Pxot3bbxg98YLdrXjr9vbL97WfulbHT9899b1+x6+AVdG+cijFAhF/KH4ShjGT54y246XP7i35YP2n+21/GCf8fx9rXh33tt04VubLyH23saLya/7W847YDlv7/9SdCeeyafbiUeI2/E1JJH13f3z/bf/5MN7Nji2/Rmch4XwJBOLuISInYvg4E7IDsFxbnD7/kdu+fBe5Z7br9nefsmJJ/Mp53PiJz/dTjzCp9jetosOmC/cb8EH4f2NF7+9+cJ3N1/wwaY1e9pW7zct7+44b4/p3F2bf7ztLvW+p34bsvWEw86vVkcsFct/nRgOtAnS0ggclI9IEyoiOI8As4yRH6MhJ3gnMSdAcBJCUxAcBM9uGH0Z9vzZ8/Itw3/RHr3nZ/u3XrSndeUORcVBTfmgqcrZXh/cWB9srXDrCxyKDJ8ux6fJ8qoz/drMkC47os9htNkRVSajyOCUmYIyB1SSKbOhOTPWnCpuOAN0c8GYzqlS3M3JTlWuTV8xrKvr0TUMbLqo74YrXpOv2bxgzs/mylRlZzz4/bq9ivP7tedOtV3s6rjY1brGoVtkV1Q55SWB5sJwUw7XmCVi2JoJ5HVDDjTnctq8oD43qMkkasoo0zkliTizRE22aMhnDQUBQ5FTV4Sjm/qyMUv10MbF2w2LD91xpefpTXDoMXDuxMWa2DHrEzDW5mcnOv7fiKU4M7VKijGltGi8NKsI3ZloWFoKFgMimhMw+MG+uzWvNq8+3LKm17LkROtrWfoJZlk2tvXiLvPaw5ZzdxlW7+v43sA9V8PhR+H1O980rt3dcXHnpguPmFd1GxpGTQ1W08Ixfd2QcdGAaclnt0Hz0k+0fuPiWZv98OGWlR9uufixlgth6B2IOvx+Owm7wgFphW7PG+/f/NO97Wu6WpYcVFUMtS3rMiw5pFvSZ1564pf+B+3EM/80syweMjcMmucPmeYPmhb2mxp6TEsOWVbvbbngDeOF7918HVj3Q3AYokGWD8erkDQf2RHc9cK+21UHDJcMG9ZZDavsLavI0bpbl3a2rzjYseJw+7Ke1sXDJrwLOD/csuxEO/5MZuzEK/oU6zMfX20SGvEyt2vqXtOvcL5yD3g6xfA4hwOYOHaDsxxYD7AT0d7Xdt4nf92wbptmabdl+Ynf+9+yIeOSSf3iCcNiqbQXH+5oONyxoKetbqilxmapdbY0DOsX97Vf9OHWn3b94zZce4aXJS3c+opAxfLfQZoSLU2AnJn9iIYzHiE0MyvBhiMQ7m4Y3AEHnuGe2RR4+LqRO79/GIPIuv2ayqOayn5thXfTIrel2q7KtzemOzekBhWZMX0+tJb41Clu1VyX8mzy6telhQ2ZEX12WIfGavN4fRExTlMUUeb7G7P861MEVTKYMqP6TKKUE80ZdlJHt64bv/GS7huufFl+7s3rSq/IOLVSJsuTyTJlsmqZ7NJvyvS5p/5hXdFb68/pNF7Q33r+WMtam2U5t3Ut2744oqsKNReEN+RFmwpAVQbGqoi+xKcv8qnzfIqsoDyDVWSIKhJ65kQaUyLNqURBQ7rcgKnQZylxt5Ta2ionNzd0Gup3m5cM/PqXzDv3wtibqJfRKYh64noZmVFK/v9ELJljxRJT2UjZnFEzhQAmgQtGwiMQ7oPBt/ruU+9Rrx421E/pyk80m6Hyk6zKZmwYVS8YMywdbVk50H7uxG0/hIN/Eh/Rblcs7LKsHGtfNWKom1CV+nRlEW2xT5nnM1Z5TDWf3Zz6yk80m6YsbnZtOTGHroLYiLF+f8eqXff8AqzvEw+AjThE4JmwHaeSHX3mNfPq7vYljk0LJtRF4bb5U8rKkaZSj7H2xC/9D9qJZ/4p5tKVO7X5bk2eW0NeCx2a0ild1Yh+QY9pBQkWP7z+ZxDqwkG+qDfCBUI4q453e0bA0+V99++d11/dLT/HLm/wbKhwXlfg1lZOGSuHLVVDLVXDLZUT5nKnvtSlL3YZKlyGqhPtxJOJ24lXFLd4sR9nVnL+5prPbnZLlb21stdY8a66Tnj7HggfEYIjLDYi4JQGejjOjZ7cyBtHf33tLsvKPvMim6X+xJP5386H2Imf/HQ78QifYk5NaUhVGlIXu/Slk6bS0Zbi0daCKXOOy5DjV2d55dnWxqIR3eJ3lSsO/EYLEztx9hlOR//KQMXy30HAldw4Q90XjfrRYvgzTikMT2ImHf8A2Duh+63AO38dffTWgV/Luw0LRrRFI+rCSV2R3UDaplKPocinLXQ3ZwUV2bw6P6rJB1VeTJElNmewzWmMOT1gSfWbUwOWtFBLVqglJ2DO8eqz/MYCv6HIbyj26UvculKnptihLnEpcwOKVM6QRRTLrs61kcdv69q+jvPfUa954Ad1jZXJVTJZukyWIpMVnj43+/SUs2Vfy5XJimWyyq/Jln9H9pN82da1KY+tr93esupA+3LiGw63LZxsW+hoqXOZat36Kpeu0m5Ac2rLvJqioKogoswVlFlRZWZkfRLTnIxRpimfbykIGHNs6tSx5qTwpqpxfdFhVWGnZVH33VdOPL2ZO/wk+A+BMCnpZTCeJy8+9/wLVUqYEUt8Oj8mlqjUDC40DITBzeA0kKPQ/8rorxRduuWkfQzocj6raQsCmnKXosyhrvG0LJkwL3Vefz4c+j386er9jRXjlsXejsVuXblPnot3WZsTlaeJ2lxGn//ZLaTJ+UQLqLKIBdXZxMivYW0uMZeh7KCx3vmEESbeAm6IZ+1sLBAT3cAOQc/TL6vrR9rrmS01Xnk6tFaE5YXEOF3hiV/6H7QTz/xTjFFn8coUUZkUVaYKqnSOXKCmkFTCMWNDV8va98wXQ+AwBiiiKxD2BIii4CRrIifDcPDZiXuaXIZzQbcMFFXQWCAo8oLaPJehwGYqsJvy3IasoC4zosmMF9SJduLJTJ/SCVf06dcVMeTj6P5nNqatyGou+lBeDO/dAeHOoLOLxfmjYJXG+NHREUZh+JW++35+xLzQ2TY/YCw58WQ+5XxO/OSn24lH+BQjNwiaM0GezqnTA/p0lynVZUr2Gecy2rlgSANVOujLxC1ruy3rpv7WCpEuqZMpcvxT+iXm/2mxjEkL6kTpNYaGHadSN/mxhssWpsOa+DYg8UWT0j9KiVs/snjXq/RvUhZjIYopdSR1FF1Yq/lJ4EaAGcAGd+K92M6/jj/Sse/mn75nPPc9zar9mga7scqny/Nocvya3IAWH2Bs5uQZnDZP1ObHtAWkGRVVuTgeqcwVNTnO5nk25VynJtVnzAq05BPzmvIcOuKsFTj1+XZNnlWTb9OSn0s9poqApYw0fCToDOiLHcYqa/vyLss5j/2o3Fh9eo1MViJFk3NlsqLkrHNXXPDTK677xU+vrSnML5p32tyTZHNksmSZrPSbsiVny85LkbWtnXff5TnPKubv3nxu7y2X9t5wYad55T5Vfb9h4bhhvtVYT0KQoKEirClildlE1MGQF9VkRppx5q1bnuLRZniJnFsKptaf5TfmhW5aOLV16S5d3TbTOZN/teA0jXA3FlTMzoOfwUX60gKOL1gtP+qGjUq3ML4pFWZyjcTwF2IRadbVMHHeR+++5mhTNfFjSJMa1OYQIz+QVoBYRJPl1xR4tEVeTYFfmx1WZ4Q1KUFNRkCTzejKfIoiV2OeT1M+qS7zbVkFA3+Ffyj3NJZPtCwKblwQ1BFNSgVtJuiyo4oUVpVG/jyiyvhcr0QRw+pMIiRRxTxQzIsqkjjir6iyw6pscm68JosjZ6XPs1qq93acAx8+gKtgmWFecIZYB8ScWPgTL7+mqRtpqwm1ltquPhNMhTiV2lAmyjOj8kzyyisyyTFZPGwm+S5y5LgS41dLXyS9k0uqsVebG9DkkvfJJ1lVBqdMixu5NGIRdRo5Z8nih4pfRXb8bONFF1FPlwM5mkeb79GRA+LVAV7dXFAmxZTJRCyJK8ZqckPaIpe+ulu78PXmZeDrxFnHgj/EBVnsgWVF8gxyA/y2B49uvHTomiq2qQKaS6GpMNqcyynw6wLatIA2JUhMg9/IqDNnjSNFqsqMKrLI08crslklXlRQg+dMLgfkSSBP4ZTTtyCsSZNOO0VUoEWV6eRvSeGHtFmoSUTmVVnEj+RxuCSDFCMpQ3Ko+NFImZA/5FRJxFh1UliTRM7Hr0sjFjGl2XSZ29bnwbt3Q/howNHNYZ8HrrLAqXARBw78D73cc8ePjmjKvZZyUvLHng8nnU905nzIaZBTiqjxfNCpVeD5kDsr3V+8BeQCA9Ip8cq0qHQh5AhYmbUp0gHTeFLsSiwWIoTkIDM2/SAQYzTp5Fe8cOIZqHPw4Io04t9w6rMD+rP8+rMi2rN41dnQNIe/9kxBnc22LzqiXDD6WyW492CvABXLLwvRmVUdnCR/UuZeVurQmJ2NGc+DFZ+kw2Cg4eOnd4uSsq+J/PQWjZy0WwEKacwnso5Y2IUZBKSMWZw/5BqNueOz0g/CyKuw/yH2nyb3/T8eaFvcpSod1pYSjbQbym3qQreu2KsrPNZIcxy3wDFGPOhp05YFtRV+XdmMlfikjlC3Js+ly5dWQ5IAIsehz7BqUm2K5JiliFXn25pyXa1Lhszn3FZzyiqZbNlJsmVnyQpPkZ0hk1Xk5Pz5gQeZCE4B5XjYv/fAA7+536BWXHb+mowzvvFdmSz1ZFn6SSirZafKViTJflJ5ZssF5b+5dvUTph+91f7jztaLenUrhvVLpowLbaqyqWvTA/IsaC8LNyURpQw0p/gUGSFTCbOxztdWhyouT3aqUsf1eUPGskFj/Zhxpc1y0eTmn8B7fySOM4g9Phib5J3kFvicM9kKvjAwUZK0KHbaOcIXQYxXAZElnlJEkN4WbGDfPnrHT8e11SReDGqzsMtOVx7S5JFWg7QdIXWhw7JionXNVMvyCU0pzg3Wp3iM2ROKDBLih4yVEXUeaTumFFlw38Ww4y54ZcvbzXXdrUud7bUudZqn6QxGkxwx5LrV2U5lukOVSoroM74SL8RnKrRpilzqPNCmwvpvwi9koJjjuTrVr61yKErClkrOlE8O62yvP9S6suvhNv/hN0B0AHhZ0c2KpJRJdDIAnY++oV40sXWVw1wZMBaHDHnEdQspc0BTHv1lBvdLEgRUcPICaK8fvzYtYK5waIsduhKHrsypL3frqzy6Kr++2m2o6dVW9JtrgjcudxvLiQMBLWWMPI20vIIWm1FX09le0uC2lhAH0dGUGTKWOqQlvIy+ktHXBgwVxKPyWdJCljS/OoltLz+qKhjYtGiXKm/cVATqVNCkgCqFRQUqDGiKA+qCsIpoQ6ZPnT+kre3c/H1wHsEkHlFR8ofJUxqJYsri0diOhwdvvmxUXUken7C6IqIsj6hKeVUhaLKhJU9UzvOtn+PXF45dl+ZV5WIPoTbbb8hmtNnET4XGQthQCoYG+9X5Pkudw1zqUKXH9Jlw3Rmwfg4rJx/OdRoyncYUnyGJ1c0D5TwiouJ1KZGmLLcm327EgvKoC2PqEtBXQXM+KAsjTTkBZT7XWuXTF9qbkokOCeq5gvy7vPzbvPq7jGmevzXN2po2aUwJ6JMdhty9hsXuF+7AKQ6CB0cqMasqena4qClshYntXXf/cqx9kdtQJDUXGCi7jalBfRKvmQvyudCUzF01N7w+w63Kc+qKcOG1Ih9UJWCoFpty+A050FQiNpVYN+TZjOW+zbXkjoA6C5Tp5G8Z+ZleY5J3Y6a/JdunTgN9HteYxhDvwVjuVeWFTWVhc6lLkUZcw5A2PaRLDemzAoYCj7HUZa6yWWrHzFVOUzlxFLjGs3zqM8kpEf8pvIHcR4w73Zo0Z0tJv7re/nsVuDsh5qZjll8a4mIZX5owI5aMpI7xpRtxsZRkElcwSdsX+6LgisXXL+OSJmm3JYxCpA0LMJkh5gIPAOMAn4u3c+T/WSeupXN1wpFngy/eOvn7a0ZvuWCkdf64odSmzvUQz86Qi52TBuIUZ2GPq67408078+rVlgY1VdOmrZCEk1hJUFeEPrgmi7S8TlWKS53s06cHzRmcJZshz606j0Q2Y/LKw4qF9y05Yw2JF2diyvVXXN57+HA0Ck5vwO7xBxjcnwh33wjzdqvj7dff+O3ddzb94icLSvKIap4pk82Tws3Mk2Tzk79+5aKCjZc2vKq5ZKfmvIO6Nd36FcO6hZOaaruq0CXPCmtzeXMBSx4bZZZNnkWeT7ex0m0oIQ03a85ztRZNmEtHtRWT8lpP4yKHYjX8QQfv3A+xw8Fojx8Ck+GQ1NZJAd8XhtRzIPUZSP0JHHrruM5AJPcatxiBCC/pddRLQrGxO66Y0pQTpQzosnAw0kDuQkE8XAhoyg81L+40XtBtWTeoqyWNqU+b7DLlWo0FTlNlpKWKN+QxBiKWmZG7z4Ptd4sv3fKqcd2B6y+evHGV1VJu1+d428rtmxaNtjWMttaNt9R8VmutHjaUDJkru43144bamKkAVGfChlNBT6K34kjbMqeuzmeqdivTe686o89U/UH7+c73H2enejA9AgRDopsnzZM4CcFDcPCxN1TLxreutZrrvKYyv7HArc/zqXPAXAtNpaFr84LKsvFr8wIblxxuKugx1e3TVu7VVu/T1RE7qK0/pK3v0szv1C14R1W7TVc3sHF5t7x4dH02ZyhjFRkxbVbMkMUbM72aFI8uM9hSZlPnTzbn+zsa9jXl7FOW9DQt7GlaclCxYK+q/IA264g2vU+ZO9za8JZ20Qc3Xfpq2/LDmxe716dGr5kjkphJm+vRV7h0lV5NSVCdT4K8gCprVFvVuflScHUDH8apzXh3OYiFokQ7ycP44UODt1xCnFSPvoTouldT5VWU+TZkCdfNA00qkHhOlRZoqZ7QVVm1FVZD2YS5fKqlnLTyIV2lIK8VmheGVct7ryrvMy/qbakdNhbwlkJoJJFlBtec59UU2YzZVnOa25TE6IlYJuOSLU0JQ6q3uba/ZX6fpX5YX+uSV0Qay8PrSxhFpVta90WKelRfPq7ODRrzSUApKs6Myr8tqr9DxNLXljbeljVuTpfEMn+Xcbn9pXshOEaCZlxigbMipI05YzwmypjYc/Tuq8bbFnkMRUF1KXEjnMYcpymdiDdHxLI5CRpTQVHIqMumDDWD5vp+Y+2ItsbbXBFurgiqK33yclG1IKxuGFDX9rcuGr1h6ZixNKoqAOL1NiexirOcpnnOjVne1lwvCbibM0PXpQflBcQ3mlCVT+rJVdSM68pshiJynsTsxsIpc9UYueTWxb3ty/ca5/eb6xhNYUyZGtIlhYypor4YdOQbi4mvadel2VqLyfc6fqfAJbNftRw+/0+LJQ5NzUwdkXpixZk8O3GTAk4pJZOUpUlKu4j/EgMG87TFeC6KScPi+8YRtWTYIMv6cMU6pgLx4qpz+z4Yelvc+6jz+Vt6f3Pd/o3rSGtySFE0qMqf1JLIrzBkKgrpCwKaXK8yi4iKJISlRAU/srguHmNEUGcjTr+uKKgrlCw/NG252NGqzggq04iF1KkRdRqnSxeNWWDKsl4uA2UaGEvD5nr/9Rfu16+5aWnSRXNkC78rS5LJfnLhugO7dsUVI375DnfA6fJx7Gxvs8C4nUd3f/jiIw9tVl+3tDRzjgx7aMnfpspkWTJZvUz2Pxmy+84vfk2+5ujGSydvvHSyfeWIpnJMWeTSFgXQ1cUYJWwoJD97lRm8Kp3VZhAhmTAXk5ZiUlPrUy32alaNGM89estPYPIVgL5IzGolcSWRMC/eqfh2t8ffyv8En1csbepy4t8QvbRLk3cC2oJ4v5ZTX9nTesHQnddN3Xu149aLbNo8lzp1SpfrtJQRF4GIJWvMi5jyRlV53nu/D7sfDL/zxyfbf/r2zVcfuPWHnRvPOdSypGfzus4bLt+15fK9Wy7Zu+Xiz2j7tlzYc8ul3TdfeujmH/Vv/Z7TVO3fME+8+hvQNNfZlOcxLiDNmcdQaZen9l8313nrWuufVTC5ByJ2iAU4wROO+nBv3ugUpr/ofBzFcvMaq7GWhAU+Qz4RS5cuN0QCCEPlpLZ80FjX1bow9pTS/sgG57PG0acMw08bB582jzxjGXvKMvmkxf7PFsc/zcTcj2r5vysmN60h386Za1hlbkyTg2tzjZl+XZrbkOMzl04q8x3aSvbey/1PmpzP3hx+6jfhJx9wP3u//bk7XS9u9b+40flXk/fpWw/945beVx/ofOa2ycdax43LwooyVp3/ucQS2OPFksTBbm0V39oQUuTzjcnYr6tKDqnSrbrScUvDYU39Qf2CPeaFe1oWHjI3dBsWDSuXDytX9WnP37Z+8fa2Ndvalx5oqSWOr/Mnp/O/SBIai4kb4dIVOIgrYEgP69NiqqyYMt/TWDiqru60LNqxccUHG1fuaFl+SL3kaOP8nub5/dol3YaVB/XLdhsX79XPP6KrGtGWEGeXVaSK8rkxZZKgSw2acuzmfKshK/h5xNKnLyJKTOJm0lyQ4JJ4zBFtKsgzgSj6dfnEXe40LdzVvvzDjpW7LMsPq5ccaV5wRLfokGbhiP6cfv2a97XLtrWt3Llp+S5lKRFRkBeBPJuVp7j0GZ62/ICp0K/MhZYaMFWyrQsdxoXDpqXkbw/qFu9R1xOH6aCu9pC2ulNfRwpwn37pbuM5O8zn7Ok4p4cUtbZEVGX5dUluTQoRTtBVUrH8ShCdNamtnLbpN+Pb88aTueLGGPz027HpDZziu4dIiwoEHgNNaToP74LgBNh6YOgD8e3fOP6mIUHDNu38vdraXnPdREu1w1zKbKpm2sqIUnq1uS5lrlOR41DmOZWFcXX0aUt92tlXVMf4K/Y1TffEFsQ7WHx68gxkBvQ4YB7UoWHvBzElqYXpoi4HDPlgyCW+PPZ9Eaey+WxoK4S28qChwtW+cnDzxc+uX7H53JIcmWxh2umnyWQZSUnPPf+yj4kOTLoi8fFXXEAhREJM0OvjI+F4plbe6xS9VtfQ0feff+wmQ+NFiyuL556aebKs8puyfJmsSCZbcpJMXvqtP3y/9B3Viu6O84Ysy0aN9RPqEqsil+i60FJEIunghrn8+rOY5nkufeaEKX/UVDZprPEbFoVMq7qvreluv3DsyY0Q3Bt0HcKgMgKCT9rp9sskljjkI6mjzVDp0+UFdZk+Xc6EqYZ/vA3e/xO8dz881+rpqHdqc0YUWQ5zuV2LeXeJvpJYrV9T5PzNT3GZf9+7/kNvi73vQ++rcOgJOPAoHH4aut+E7reh+zUp78FntJfhwBOw9x+w96nY678O3PUjF2mVFCmgyxq/JovELqPyIp+FaEPWuDYHHt0AnX/BhEGci7S5rOALQ0DE5smGY5aHnoiLJQk+3IYSIpZxvZxS5tvMNcPm+d3ty/rvuRxGHgfrS+DbBsEdENoD4X0Q2geBfeDfA77d4N0J3h0w9jIc/Gv4d9dazUuYlgUheS6vygzL54U1KSSyJGLpspSNq0sCHcvgMT2Mvwr2/WAdgqlxsA2Doxtce8G9Gxz7MbGOrQ8CY1HygcNPTW6+JGxYENYWfk6xDEhi+fCxYunSVYkbl5AWPKrJjCrmCZpkrzp9WFPsufsy4fHW0FNbvS9sdb+8xf/CFubZ62NP3hJ94nbh+V85nrzF8cZd1le3BJ41hH//I5eiDFTV4voqrhnPxKXL9+qzQrpsXlXIqCo8hkW+u67w/NPoeG3rxBs3WV+52f/cTZF/buWevD7y1PWRF271P3+z8+nN/mfaw4+qfHdfatWVB1R5ojwzpsiMqnMiugISJrrQFU797GLp15Xw8iqhuYrEl15dAWkriG8nKAo4BZHPBt8dP3I/pnO8ssX62k2OV28JPXczuVLf8ze4n9kSff4O4YW7rM/heTpf2eR6eMOUar6gqCZ6ycpzPLpcn6Ukoi8Lywu96zMd63PsurrxllXwN73wxEZ45c7oq3cHn7k+/PSWyNOb0J7aEnz6Rt8zt/ievdH9D4P9nsuIp87r8v2mbIc23SfP5RSlgro0pCmw6Y8Vy0NULL9ESGNUPId7O7DxvTykMFNKFR1P4II7ewhSnkxJKXEHtulIlJ/Jyib11vLeqCsGHkyeyU2A/SjsfinwxP223xj62s/p1pUeaszuVeTYTIWh9rJIS0FQnxVtL44Ycj2KdBJNerRFflN1wFLvN9cRgUQVjIviMdIojVBOv4bQ8sgraXO9+iSP4WyvZH79vIAuKajF6QAkXOO02aI2N6oljnx+TIlzgqLyDFCmsBvOcl4zZ/Dq1MPrS45a1hy48efv3Nx0/ZVrS74jS/rGSWeddto3vvmd9utvjScemh4inJnBFPb7vE4H5nCN4g7BYtCDGwKKEedQ1zMPP9Ch2jA/P6P47O/kn/a14m/JCqQO3h+ky25dm/2ufu0hy+phy6IxbZlNnuVXpfOaNFCnYKeQMp04ztbWghFL0bChxK4u96hrJxqrnRsvPLD5Ev+b94N1D4gu1u0ktyiG+/ciX4Rk/gtiyUljLfFpwF59nhcHq3L6W+tIvAiunTD5NnQ+7L15NdGDgcZct6XWbSjzG4p8mgy3sfCIpnTygfVg3Q2BCcEnbccdGAVXl5RlbRCTVAQ84JdygX5WGwN2ApgxYGwwtMP62+Y+ZWVAlSPo85zqcqe5fkpbFmqvc+pzBzV58Kwe00J5+jAPqrR/fQTCAqnLMTswvUQs31QvJ2I5qa92E+9NEkvUS1VRsGXBuGnRYeOy7rt+CdZ3ccYpP4I1H0eYvGhRN05n46VngRkA51448uzUrxu71Q0kusXGUY1iGVLP86rT3MZ8h7lyWF0R2LoOXrwePDsgPAhBLwRCmEgo4sY0uewwLq9iHDgNgBS+MAwDL/Rpl3nlpYzm80aWJ4ol/q1dXWZtzIrqs1nlXM6Q5jHljbTVwGtbcVGNqxND7dABCB/ErGzuo5jI1NuHWQn5Lgh+CNbn4fUbHK3nQMtq8br66IZqElx6tAVEn/z6wpCG/LxgvGUt+k8jz0F4J4R2xHy7wLsPZzCQ0nPux+nfgYO4ztjzIXQ/HvqbekC/0K2q4BXFoCiMKQo5ZSERvKCuiISGn10sg9qSWGMNbKghwSVpRnw64mEXRFSlPvV8q2Ud/1grDDyNXk54F3FJMQUKucyIdCahXgj348WyByG4HXoe7VYtDyoaRGUNKy/xYBdRBaeuZJtKSThuay4gbtD4TT+Ao0/BxAcQ7MYUib5uzGPnPYQpG90HMKGd5zC490Lf0+LjhmD7MtZYEdpY6rEU+lTF5PQ+Esu2wgF1NRXLLx0iLgtgGQixEBGwc1Uaupzd9Q43vsON46Z3j0RJjU6vLRBQOzgcy4xGgOGwjXDgMzy1S9zzT+8Tt43eIe8x/aineVnf+mybOjVsyWMsOQFNsq/pzJB8DqdJFqTgz9+c7lflhYyVQXO9S19rU5UFNcWk0kTUqIgzr3nHGaPKY9Q55DWkzfTq53mMZ6EZzvYY5hHt9OrS/NqMiKkAk+Yo8zxNud6mgqCyhNPXRC01YVWufUOK31TJ3Lx2Yuv5R7f+YN9t1711i+LRLSrV5efmz/3uKTLZ17/+je/OSbpOpXcFuWCIjURYn8dPIsu4XuKODbEoEwzg9g1S+qGQ1xVy2XGSQUwYHxv5/W9/d8GaNXkpSfNO/docaS1K9UmyK7Nkd5+btVO7YmLLalfbfJ++kNFmgSYDrj4LNiSRgMxqyR1pKxxtKXYYy4L6qrCmzqtf0qVbvqvj+zD2Hs5lYJ0Qw00kZvco/q+LpV0SS16Z49aV2w3lGCQZMycteYc7FsCeP0PoMLh2w9Bz9lvOd7XVDzQWBNob/JaKkIUEl9lOcxFmmfjdBrAdRA2IuyNiEDgpvzl5B7eNACk/bUTaDfszvAoh8I+DZwRzVQ/u67zt2g+uKrQ2ZgTkGXiG+qoxZYG/o3pKl3tYlR99vh28u8E3hPuKxLB+k5ocET0oTqEuOPxPIpZjm1YTsXRpi0jQ7NfnhvSkqS1kjfUT2gWd2uVdt14N49sxC2vERf6a4wSWi5JXgWFx26uQHwJOzEXu6Yau1wd+pdinWOI0LSI1PKrLi+ozWX0qqahec7HNXN0jL3duOhdevAlC+3E+JxfGgsbZVixmQCUy7B2HoAtCPtzlTRiBoRe7GqsZZTGrwYUcn1ksI5JYWmE7iuWIppQEzUQsnfpKh6bc2pwN7UU49dScMWnKPWSsgF2/AXcXBKzAWTE/c2wSRKuUYN2JG5tHHTEShcd6iN6wr99xWLXcr1ouXrcA1leHFbh0yiuFg35tlV2/aFfzYtfjm8H1AcBgKDbg4wZipJyjdoi6MGsdpnF34IodcQCGX+/7bfMRwwqrpp5VVoGiNNZczDcX4SwkbTGj+RxiSWJlopTEGCKWmmIiltg7pa50ahv2Ny91/WMT2N8j58PBMBMdxQuM2qLg4IQpEJzE3RH4SYBR4A7B4Av7lKsdymWsaiGjqPRoSgL6clFZyTUVw8b5QUv1VMeqnusvh4n30ZOIWMFvlfZz82Jl5mwQmUQLT2AWX+9u/umOSf1ip7LU015uNxe5FMUBRTmnLqdi+aVGxMQ6JEqaFsuZmHJmUuz0uCV2ueJWQEIUl6fP5pLB/lg2yrmj4THwHoWp7cG9j4w8uunQrT87bDy3V7ViXL7UKa8J6fJFc2bMkslpknzrv+25+hts0xlgSI9qUgVtJq/LjeiKgtoyt7rcqiy1kUdCXUAiFZwt9vHXGcuZMfw5oiFimYTj7cYkpzHFachwGDMdhlyboQiTmBsqJ/W1E7q6CW39hH5hPHeGc+OqPm3dUNvK7o7znruq9teXlrSck/eDwtO/V5VRkXTanK/L0s8+M2ne2bKvyWQnnbRi9Zre3v54O+73+kKhEMuywWCQvJLS43meYZhZxSJF5HJ7Hd4AJ7kRH+7Z36hQF+YXnHXqScmSZC79lsxSf/oTPy45olvo7GjwmSsDzencz8+IXT0noE63W3JHOwrGOordbaWMpSKmq/A3lloVCw4qlouv3AsDb+PDLHqiIiOK09FlPLj8D0rmvyCWvDKPiKVXW46zQA2ZdnP6cFve3s2LvTsfhEgP7uU5/ubITRc72xf3rC8Ity/yGkr9xryAMdvTWrpfU9796+tgYh8wPtxiipRq0IHBpX+ExJooNiTYIwoRtKPqfJZX0qyTmNI9DEIQJg93/UpxUFUXaSkXjHluTeGUqmi4Md3bXjVuLNyrKQu+dDMwPRC2oTBjFwpeIRP140B7qBsOPfW2evnExtVTuiqPJJYBQ15Yn8fKs1hVyZS8qkezcuDOZpg6AAEbzsSUHhoUuJi0S0z8CcIlsiEMMcf29D9g2a9Z47CsCGororoCMOVwulS3Js1jKbZZarsVlVMd58MLN4Fvp0jiyHCARLkRRgywbIj3kKcM/A4I+yRBJ+34IIy/2HNdMZireHX2vyeWRSTWJ/cu2FZvV+fCpjKvap7PkjWoz3l7QzZ8cD8EpoBhorH4DqP4GgU+GuN43CKLJ74JB0TzjrJv//awah1rukBYXw8bKsLKIo8We62JWHp0VVOGJXu153heuAOYwyJM+cDtBA8rbatDSp4TcaM6EtnzRKKiU+Dc0/tH/QHD6kndooimGpRELAu55nz0DLRFn1ssGythQyX5WxJTYs8HcaA1lTbd4kOGdd7nbsdoEqZC4A1hJcdNvkIocRExhhueBmI+Dmf+D8P4W9sV504qV0Y0i0KqSpcWp9zzyjKxucC/PmnsupQebe124zpw7IHAGHliYtL9F6RpHNKuA9LmJzi1iuhop+/JzX2apRPycmtrxag+f7KpMKisoGL5ZUeauYrrzTlsLKSbG19gNyuWUpxJKjJ54EKxaIS4+dgry0lefBBnRnh6YXI3DL7Z9UfDodt/ut+y+qh2kc28KNK6mDfNZ9QlrCYrqDg72HwWq5xHNBKz52hTGBJcKpJFTTZxsUmk6JHnEfcqaKyNtS8gEhhVphPDdWPSGqb4Mqb4SqaP6yWu83XqsqyGrClD3oQhnzSCI8bSYWPVgKnusKa2y7xkcMt5Izd9f/CGyzpbL3hfteK19Q0PXpy9qfYbilzZZWfI5stki06VLToD5+bMk2a3zvnG177zddnJMtkZp3/77LlnyEhQWFXxzFNPk2iSNOWCgBVXFGMRhiONe3x5BbF44B1vIQNiNBCLWQOhUW8gTBzmsHjf/Q+UFBTmnP7tJBl2zJ57quze1XMPGJePdawYayqE5jxQ5nCmfHdrwWhrXr85a1yX7lamg6aIX5/vvbaE3XJJ1+YfwuFngB/gQ8T1xp0Xj9PL4+/rv8rnFktVZXwvF0ksS72GdLs5dbA9b8fWpd4Dj0F0AnfDcOwcuOUy+8blR6/JD7QsmFJkuVQZAV1msKPisL6q61dXw+guCJFWko9xQWz+/D3gO4J7L5B2JzQFPmkrEm98z5DP8BoegMn9qLVDO7vuWX9EXcOYC0PNc8W2Cq+xeEKeGdxcN2Yu36aqnHj2VvD1A+uGiI/DNNwci5U9AjES6wzOiOUaIpZEaHHdiCEvYszhcVle3piiuMe0YuC+Zqz8JObDrTCnExNi0jUsIqk2YKEFcTHD0O6j95t3KlZNGZb5VKWMOodElkFVkl2R7DYV29vqe9Q1ti0XwSu3Q/ggH7OS54t4raEoeGOk6IkysVIOJezPEVg/FuzQC7t+lhM1lP+LkaXUDTuiLfHMiKXHVDWyPiVszJlsOt3fnj/SVvJ6Yy7sehCCHvLlwswM+cBMw+DFpY0k4A17hFFgjgRf+/WBxtWc8QJuQ43YXBTQ5Lr02S5jltuYT85tyrhov36N69k7wHeAB6cDvFO4bYIQEcUgKzh9uAaUIzGmdwIL33mg50+W/cbVE0QsdVVRVZEoz+WacxhVAafLZzSfY4JPUFdEolJoKia3zKvPwQUkeqyrU/qGI6bz3M/cTuRNALsXgn5s0WIBUfBJQa7U8pFrZBmclTEFU++/p1w3rloZ1jaENBVOjJgLWXUhr8gGY3bIVGDbvHxX+4XY3eoeieLSciwrn1RcEcA9xrGHgHgXuDHcQOilO8fbLnRblri2NIwZi22KUtJUxsUSJ/jMiqXnkDQnhIrllwPJA5pZWhf/fVYspeaS5yDERXHvSZy3I0QwrvThfoT+YQgMwdRe+ODRqT+09Gz+0RHtyiHNIpu2ntTFgLaQyBivyxFN+UFtTjy3AK7J1eBy3fiK3YgijTjFgr6A0eQH5Dk+eW5EXwat1eHGebiAjASdzUnMhrNZeUqkMcVz9VnBxhTSxJBKH5BnBVR5rKEkoi22N+dZ9ZUjhppR04KJjuXWG86buOmivq0X7G9fd/SWK95rueix9UvuurRIPf/07yXLFp4kK5fJGr6FnaIF0lqRDPL6NVn2N2SZ3z75zK/Jzvy6bM63Tplz2tdP/9bJp50q+9Ypsm+cIqsoLzaZDJ2dnfESYjiW43HVGnZOH2ORGESk13h5stJD4sfNVcDNgzcSu+O2u9O+c1qKTFb/TTwNVekpO9svHWxbY7s6G7SFvKXUacyzthVaNxbaTVlES8TmdFAWsFflhpSLenRrJ//aAvwRiI7HeD/R7LhY/gdlMs6/IJaCulhUk8CrwqUv9hlSXZaUkY6CnTescB9+WupYm4DJHUN3/pRE8w7jfKe2wq3JC5pyvapkj6mg31w3eP/VMPgesA7gPOGRAzv/vHXP/YqJvxiH/6QZ/GsbaTQH/qgb+qN2+A/a416HHtAMPKAe+J2q//eqwd+rRx7UTz5sHv97a9efzbv/1IJzXKd2jN37y0FtJavPjKnnBdQZAUOBTZVJIst+Q9k2w6KJNx/ALcYYH6YUjGFvL4NtLYMjjswAdD5JxHKyY41NV+3TFmMd1ueGjJlTG04LduSNbyzfZazt+eN6GH2dSJcgesLSir+4SU0kUbhILBaIhWy4bWTXOz2/NZPIckK3JGKo9m5IwSz8G4tc6rRxdbZ306JeVfWgYSW8cS8IvSTQIZEqw4MnRkoQ225SkciDyUXAHcZ6hW8MvLlLviy26ZzPOcEngn1JxJPY+4++Gy8aVBWGWsutqjyPsdxtrCTCSSqeT59uM2dNbK15Q1kKu/4Cfi+pBHz0o7XX8bH8kHSlJFZiSSwYPCS8fv+A8ryIaiXXXMGrcwPGTLc5zWFKcpnS/YZit2XxPtVS37O34w5C4PJDgLQn2DklSkMZUbxY7IPnArgfp2N/70PmvfoVU8aFpE3gVVmsAnf1ieizA9o0Vpds1eZ8qFvifOVX2LGJe6qgf/KJYunXFwqqQlGVGzRkuI2pTmOSy5Dm1RRYNXXdprX2x67HLbHAGYIgHoLDtB/+uEBJUzlIYZH2TxQGwbrtQ935U9oVIf18IsA2Y7bbkh3B8d1kXnV2xJg1ZCjvuvkycO4Gwc2KUT+u1UVzSZI5rZek/AUvcQRJhD3Yev6oqm6irWbCXO5QlZHIUlDhMmUilvbW2cjyCBXLLxdRaeMn3CsxHiXNKKXfw5HqEu9PIE++S/Q6RVcoasNOfL4b7NvJ82b7WwcJevq1ax36VV55XUReISiLRFU2p0phVHMZ3ZyIIdWrK3DpS3E1iLTkA6fqSMJJnERWm8cQv1hF9CCH6KW/OdvflOa79ixWnsQrUyLNycSLh7Yy2FIHW+r9qvygocyvL7cqCieaC+3qcqeuakJb79hy8VDHRUeMa3eqVr3RuPSfP6/93aXFt5yX+705siWSLBXKZHknyzJPlmWdKss5TXa6TPZdmWzuKaekfPtbc0499dsy2TdkslNlsrO+9Y2zTz8tK3VefVXJL6645IFf3d7XuRPEUDDg4TgmXla8KERYJsRyEV74SCNnjbyD8oWrTqTBYGxcvFFwC+DmwO7ju4/2XX35DwpOO6XiG7Kak2Sahoz3jRfhlibrM7yqvEBL+bg2e9yQGegoCJsyYqo0kGdHr8oUVfVD6mUjv7oOpt7EiSec98sjljZ1Jasp5TQolm5dcVCf7DMlj7cX7LphhevQc+iak7Zvau/gXT8nYuk01rlIKKPNj5gKfOoUr7FgwFQz/KtfQv/ruNWMtz/c+cqOO6/Z2b5m6MZ1fRuX9G5ec7htxVHLku6WRd2WJb1tS/ralvd3LOtvXzGwcTn5ua99afy1txUTf5PPHGpZ0nnTRR/e+AMSF0LP86O3fn9Ans+pkkBxVliVGtbnOZXpvvYKIpbvGpaOvvlnaf9nvDRSkiwqSQyvD8VyCDqfflu1QhLLSiKWxOcL6bKJWE42f8tlSe43Z+3UFw8/eBVMvghCD9FLEfsVgxEgQVJQAE8Ud4q2gjiOGcvYUeh9a+IPpiP6NSSmIWLpa0z1N8/jzbl2ZcqEJse/Zcmwrm6ybTW8cQcw+/noGDABCEfDHAQECIoMy4chRJ5CnDYQwj3APTD2wXb5cpuqNvTviWWkpdymRLH0GOJiiXPLbeaciS3z31BUwK6/gc9HKgEJlCNS0Cy1+6id7PRMeIYXiet8MPbar4YVaznVMlZewmizvOZUR8s8h/lslyk5YMjzWOoPKpeEnrlVEicXOYMI9mrNLFPjpaeF1GUS9bJWsO8deNC4T798ylQfNhRjEhzVPEafHDKm+vX4w+cRy3wSebOaLJ8pxWmZ6zSd7TIk+bXZDk1Fn3GN59EtGL3FnBzeMohKri4+xYBnFWPwvKSaT8TyvZ26c6d0y0KGWnJMmynD2ZIeNqayyrmi6gzGmDZsKOu65VLMAyW4WCk8teOk6o/EEhfXTYtll+f5uwZbLpwRy1KXqiysKBPUpSQSsOtTPhJLzxHJJ6Fi+eVhViaPs5hk2HoyQtQroo/rQKV0vMXsfWD4H8Yjd/2kq2Vtn2K+bX1lZEMZNBZjj6IiCxTJomIOo/xuSPsdnyHJaSi2GWrsemKYfNmtK4+rZkhf5FdhtnFSRURjScxcQrQzIM8QjPmiiYSbua7mdEdThktd4NSV2LXlR6/KHFFX29tXODets3asnexYN9q6usu89kPdxc9evfr+80rNFWf8NFm25huyWmnlRslJspyvyTKJQJ4lS5/zte9+Q3bK12Rf+5pszry0756V8fVvzZWd8t3vnJFSUb3wpz+7qr1jy/PPv9h5cD8TCUgDt0QYAhH3hNc2QiorL3Ien9ft9RClRP8Xw8oYaV/Rjo0sY+R9EXfWQs8yHMX+bazsvij4RPTHSa33uPy3dnSsqSrNkNZl3nJJjeu27w+tz7ErS/n2hVPynAlFWri9MGLOjOpSoSk5dnUaaOrHFQ3dmy+L7nwIZ9Zxni+PWE6pq8NanHZBGmuvrjCiSwoZ5llb8/ZvWeU9+AKIAWDcMLmfiOWAtsZlqPBoC/y6IsZUHFCnB0yFA4bq0Xt/hjsO+vvAfTS278kDN1x6UFM2ZSqcUKRM4mqTjClNtlWdaVVn2zRZdm2unbR0OkxnGH+H/OzUkzdzp1QZY81pfc3p/a1VB9qXwv4Hoedxx+2XTKiLcNdS9VxWkRrR53gUqcG28kE9iSyJWP4FT48lcRMXk0bPpOQcPE43PUYsHdrKAE46ywnrsiOGdIa01y3pk7q0Lk2e57dXwKE/gv1dGHkLvIelCZDduEE0+ZncKc9e3EJn/F2YeBc+fHjyvmv7tMuc2vmssSKszPKsn8sac53qDJs2z7epYcJQ62hdCU8awfkseN4B2wGw9oJjGNyD2Gi6DsFoJ7jGwTUVsA3hDqDuD/ta1/q0pPw/z2xYDJZY3OHnGLF0KHO8hlKvoRyXLGOKiUy7sWBy84I3FFUoln43qQQxafY7J3VO4rF4dK9JCMVj1DkGvr3w6j0jipWcalFYWRTUZ7lbSKN/ts1yhts0N2TIDphrjsgX8k/eBJ4DELOJYoBUYDzWbLc1eXhQkD04U9e6e/BB3QH94ilTddhQyGhSw+o5YcPZAXOS13A2Kf/PLpY+AxZOWJfltiTbW+Y4zGd4yHG0GW516ZBhZfDvG8G1H6csiUFs64Ix1DReesIxdhalZeV+3PR76q09WuI2LY4YKoP6bKs5xdmaEjKRkGCOqPquJJYl3TdfAs4dIDgEgQtJMumUOquDUixOdJe0GR+JJUaWNZOtVZPmYreyJKIoEVXFjDrHoZsWS8zg4+miYvllIh45Ss0jJuqWOmTjJoklHw07sPpGJyA6DL59seEX+h/T7Lvz4vcM9bvVlSOGOp+hVlRX4HLdDZnQlAYKzFcpKM+MqL7r153uNSbHxdJmqIqLJU4DkaLMgL7Yp873KnICxPUzFHHGQiKWPlU2aU8d2kK7pmhCXTKqKR3RVvVrag8ra203XTJ+w/d7N126U7f2xasbHr6k6K4VyR31c9aeLFt6kmyhTFYlJXclcWT+SbK8U2UFp58892SMGk+WyXC2zsmyOalzCqoqUwqrll5whXHL3Y+9+O6B3vFJD+NnUe2CDI9drBwTCftDfhcX8sQbT5fbFgj5BeIXzvgPRBEZgefxyZK87BlDFSElSJ5e4llGQ6RtQkcj/tzFoHvYwUndO8Q7eeWpJ+cX5hWcdVrFybJ3tUsHDLUec0PEuDCkqfAqct2adCKWgjEt3HhWdH0aGOrsyoWH9KtdT10P9t3AfonEclJTHdBVBjDBGxHLAk4zl9Wf7TbnHd64Krj/RWm4zgvjBwbu/Fm/tsJtKPFocsh9Z81lQXW2z1Q8pK8du+dn0PUKeHvB2w37H8cWXFPAWLJYzVmiKZ0zpInGjLgJhnRen0ZM2nA7NaJOYjTJ5AfyTvyfWG0KJqfuKBvZvAgOPwRDT/nu/eGUrlzUZcWUSYwynVQwL5HM1tJRXSlpbade/zM2rCiWpCHDFjv0kViOxMVyqv1jYsnpMsGYAaasgDpjvDnLuWk5/Hk9PNHq+YvF/Y8bHI/dZH/8JsfjN7ge2+p9bJPvHx3ex9rGHzG7nmhz/rFpoP3cAXmVS1PJG8t5XX5QmcZZ8n2GXIch322pHleXTmpqmXsv8T32c/sT1/r+bvD9dZP1kevHH9sy+Vir9R8W32PXTz1yy56/3LH36d+6O5+Anke71LU+0sJ+rjFLEjiJx4ulkzyD+lJyE3FhhgZTTLj0hVMbF78pr4Ndfwe/EyKYkESa+yd1QWHXCb6KvIAjqvwILip97Y5h5fKIpiGoImKZ7WxNtbbNi4tl2JAdMtUclc8XnrwB3PtAtMVEH04pl6rXjFhKHbIREtOPg23n8J+IWDagWBpxkDIulv5/QSz1hVKWkmy3OcVOIktJLIOaDI+qdES/PPy3dlzDKlhx4DOKe7JMj1WK0lmFeEzxiAOXPTD5xl7tOXZtA6OvJEezmZOIWIaNKJac+qzpblgSWTp2AG+LCbizpleygHSkeFgpiaUbfEd8z98x1HLeuKra2lphMxV6lQWsoiiqKuJUxPlLmhbL32nA0yM1HlQsvyTExVKQcg9E0bfD6fqYqYfF3K6MVVrjNQDevXDo8fEnNh6488o9loZuc/VIW53VUj2lzLVdlxqRZ4K5ONqUgpmUVSmiOoVV42LHgD45aMrB3Bk67IY9xjBZXchcFjCW+HQFbnWuQ5FlbUq1bUgZb0rvay7sVpT36evHN66cuPHC0Ru+1735e/vbL31Lc/7ff7bo+lU5G0q/84NU2drTcW5Ozck4y5RY9kmyrJNxt5CzZNMdrd+Uyc74xtfzs7OWLl36wx9dqTOZ//Dww69v2x4fbpFiCDQuPr1Xyms7E05P52SIMAGv3xOTPIe4EZmM8JwknOS/KB/D12NMQFeUD6FI4P6POA4TlRLP49Q6EXxBHv1Xf4gcvmv/3gVlJWkymaZedrBlkbdjjf26CjAsjmkqJ6+ZQ8QybE71NJ3BKzLAWOfWLjqsWj7ygAYXKjBfIrEc11Z7DMQqXYYqciuj6jmgPitkyOlrW8HtegFImB70wtiBoTt+MqAtwXRxmgwUS1NlgPhJpooB/cLRe66CrjfBOwiuXtjzz94t5w8q8lAjVWeAMQX0KYxiLqucN2vx5NqYX1s5j/xTRH52uHkOMfIDeSeIk0vzRzvmw8GHYOBp510/GVJX+5S5ocaUkBIXtvvlqbyleFKbv1dT53719xCyAYMjcnG3RhJLETsGThBLzLWtzRa02WJjMjRnik05/muyHNcVOpR1Nu2yEdWKAdWqPtXqPvWqPvXKAfXyQdXSYdXiXm3DXvPiw5tXDrYvG9RWTzQX+ZXFvLYYNz3VZDLmeNL/PJu2YFyeP9Vc5G4p7zOnEBvVFI2qq/u0dT36mi5jaY+h3Nq2cp9q6avG7x38szna+TAc/m13Uz6rLWA1n2c27LRYWmFfXCzzmZZStyInpCsN6crDGmyviV669YW2jqVvN9fDzkchZAeO4XH2E49iid7idDZpyRuUxDKwR3jjjl7N8oBuUUBVFiSPvCXb3pLiMJ9N3OWwPidkqiNiyT91A3j2kchSiAZwepwwM/6JXTmSzmGgj2JJIst9GFnWksiSU6fimI4+OWBK9X7OblgiluSiQtpCtynLbkl2ms726pPC6kyPqvxjYhmPLEPo8IqSO4uRLhFLnHsgieXEW3s1a5yaxayOhPK5TiOpZqmsPpVUuYg6xWcq7DPVHrnlcnDsAn6KtADczEb3YWlxnRRWctg4kMjSe9j//G2jlnVTykp7S4ndlOdX5PHyfFBiXmWXbq69NX9AXSuJZa/UREWPf0q/xPw/L5Z8VORF4iVGeUxfF2PFaBhn84RGgRvGpXKDr/Cv3D5631UHzefsJ65x23wSIrhIu2MsCOhyvKpUvyqF1acHlJiRhNGlhbTpAU2mX5sd1OcSxxAHezS4JUU8zRtpUuPp0ckRyDOJM8sNReQH6dcCu6nCf8f3hm64+Ejbuj2m1W8olvz1yso7zs3euCzjwrNwDLLqa7Kir+FmkxnSRlpziSKeIjv91JO/c8pJ3zxZdvrXT81MTl5QW3P+2nXqZtXdd97z7jsfOOxensPh+piUsQ6HW6S1o5Ic4GuY473BwMwPIW84HBZwDAVbTxH7WgORsNPrcfm8YY6VBBXVVPIrMIV8PLDEpxQtPk+Yw+kL0ZkMedHZSB3cTo/I4qnEWPb9N16ry/lO7amyZzcUW1vXTv6iHBSLQV3nuiY5YMz0mlOtyjM4fQ5nqPDql/SoVnbf+j/Q+wZEvlRiWesw1ThN1Q4j5roD5ZmgOoPTZo9YVkQ/fB5CIfB5YGT/8G1XkHjRa8j0qVP8upKwscanKvSYavoMi4fu2QDd74FvHLwjsPe5ni2XDCgKGV0G2/zdmHoep5gXaJzrb0oONaeEFGmsKoPVZIm6HEGfGzPk8boc8k5Qnhpswgz1EUWaX53hMOQOWepg30PQ/8Lk3Vf36pZ4dNUBZT5RqbCuONCcGjUXONVZnery0Mv34XRKJoiXe5xYRkah89l3JLF0aiuDM2LJkcq8PpXbkCPi2HxpqLnEdV2Re0OFTz3fp1k4Ywt82nq/ptavrXbpq3v1xf2W0ikzToDyq/LDijxGkRNWZvkUGV5ttseQj33IiiyHMs+jLnRpMt2tczytcyL6nAimOip1m4pJpO42FxAtHNYv6b3nGtj9MDDbYerJbm0V11qD3YyfXSzJ0y3yEEKx7L3xoiFlPmcp9chJ0Fwa1pYz6iJe2jrDpy22ty97r3EB7HgMwnZBZCJSpnISIR0nlgKEo+IIhPZE3r7jkGG5y7AkoKzGLASmAocly2lMkTLeFQRM9Ufki9inbgLvAQAHgwOwkkfKSRbFVVj4aHJu4CbBsbv/If1ew9JJHLMs4dSZrDKZ1eJWtX5dyuea4IPp7lQVYXUZKWenKdNlSPHq0sKqXI+qYkR/DnbDuvdD1C7EwljfI1jn2XhZsTFS1zEWRLHsg0kilmtd6mW8tpZVF3p0meQJFTWZnDw9qM52WiqOmhZ13vJjcua4qpILxPtx40pJWgTiRkfRs5gWy8DzN49Z1liVpc6WYpcxKyTPFuW5oMzhVemzYmn9vQ48/VQsv1REcd2etDkzC2gc+EVMxGMFph/G32W2/WHyQdXApgsHtQ12dR2jr4WOhUJzlvOXZ5AmLNpaIGwq8FkyrPp5NlOKw5LhtuS4jfm4Fa2qwK8sjagKSQ2IqpIEdRKnSWY06SEtbueEeywos22qHIc232cuD3XUBNurnYbifnUpkcmXGhv+eEneDcvmNJecdPGZmG21aGY35oyTZZnf+ubcr3/zNNmp3z319Hlz02SnnHpacnJRXd26S7+vMJj++PDf9h487PWFp+NBDBGlEQM/z/s4zGjLSwvYcQ07CSlCMYH8zBCnj1TouHbGZRK7YSTfkJuOvafFVcRpPlwwHIj3vKIvim0Qh/MB0LiPvjRueNAoGsfbR4elqbL81FA/eQ27HX+7f2v1mbLbv3f6iHkto14l/KIKNlSDvsypSnG3pE7p5rCWfL+6yKNb3K85Z3/rD2D30zhX/0sjlmPaWqu5zmautsfFUn4mKE4HdfaUcQW8/zz4g+D1wPDekdt+OIRz91N8mrle4ukbat3KEqdhfo9x1cC9Sujdhcl6gg44+Eb3zT/p11RHjEURRRKvyQgqSYUpIvoa1JaQVxIABfSl8VcSnoZNFRFDedBQNvu+11Bqs5QPtC2GA4/A4Juj9ymPms93tSwPGurcqgoSPIWaUsGU41Om9iiKhBdvBX8/RIJYPaTcjZJYxj4SS+WqWbHEJBjSrl5+Q7FDGqMNt9YHLbVOTalbV852LHRpy1zaEskwCbBHW+DR5jv1uc7WfEdLjs+cGzHk8upsXKYpx420fKpMjybHayxwaLKnmtKJE8kZS93KVJyHYk7CZFXqcre20qkvtRsLbKbCkaZy9y1XsK/ejyvfhS4Yf/VN+aJBTZ1fV/SviOX+Y8UyO6ItjWjKWXWRoMQVWQFNqbN92bYNDbDzMWDsYewiYP04Bh/F42CAiq8CrmhhOJyOtNf73l27LCut5mV+5XxGVU1uhMuU7zRkevVZ6KMYGw7Ll0Senp7gQ8rXGx8BjQ/543Ahj24mbuQ3Cc69PX827jasmDQtDOsreHJK8gzcfUyXE9RksNqUzy6WpM6wympi5Adc9KkjTnxmWFngVtUMGtZ4H5Em+IAzjN0L2PYJM4s98DHFCY4spj/kBmDyvb3q813qFYJmPq/CvLWkJpBYUGjCrPHWlvpO8/IDt/4cUxFxDlyf+ZFHgWEliiXm1hawv9fbGX7uxknzOQ5FicdS6DZkRuSZ0eZsUGYLqlS39mxSYfo1klh6+6VOYSqWXxjxYOZYO6blFj7ekOM7HGpkkMXFxR4RXBCzAnEVue5o97NTz16/b+uluxQLhtV1IUtD1FBHHGpoLsCJPOp8MBQw2iyXcp5Dl+Rrz3K1Zrnbsr2tuR5TnlOb41TkeBT50nbNqUQpeTVRylTcVESXR1xsm7F8ylI3pK/t1dX1mRf1t6/sNCx87ee5D12U3FRy0oXzZPO/JquQcsXlS2sTi76JU3XmkdjxpFO+8bWvnyQ79cwz0xoWr/v5tapbfvP7x1599ejkpOTHTXeuslKCIZ6JsUEed0uZnZxACoA0+tEIWiwSY7xCxIfOH2ktYziXnfx7OAo+LubhcGIOeWx8LD/bDUsiy2A4xAms5BXHBRQ94hljpVHf48RSBBHbAS4cIP8a8rlDXlxTKAZ8Aes48I6Lar6uX/H1gfbz4bYf+X6UHbsqH65fMn7dPKclb9KQGW4rs8vzXdr5w5rle3XrhLf/AmHXFyqWUtbDj4klc4JYxkQvOKa7YW3mGoe5UoosC3HzI8VZUXWOJJbPgd8DXjsM7xi75ZIxVRZmIlQlkQgvoK+1K0mw1dBpWXP0NzoY3IODVZ5x2Ptyz9YfDqoqGWNRSJkS1mV7VdkYXekr7NryEU3lEVXdXsX8nc21exor+pqLx5qJy4XZBohcuXWlHm2RU1Not9T0t6+Azn/A4Bt99zR16tc6DIt9mkqnusKvLyeRJRFLEoz2ywu4l26FABFLf/xyZ8Rythv2WLEslCLLLNJERtpqplRF+NW6MruhfESeM6rIdZpLHaaiGSt0SYZeozHf05Lr0Ge4NdjdgjtWytOJUooWEl7jgGWgpdClz55sSgoZ8sibNnmS1Zw2ac5w6kpcmgqbrtKqr5gwloyYqgdbVsMzt2MCB5Y8oWOk+X7PtHbcshgnTBHplXY496LE5rPKbL+qcESz4OCmK8BNxDKIYwF4d7GWYv8niiUOD48q8gVzqb+ZiGUxEUuMLJU5xC3waiWxXL8YxZKzhSAUxF4CoiYR3OdLkEQgCmGRFBqPS0ci+yWxXDrRssijrg1pqohL4THmenUZAR2Kpc/ccFC5dGY2rDuEhY5PKyNNiyMPbCgqbZ3Ke4C3gmNv70PmY8Qyj5NnCWoS1ueF1ZmMDmd+faBf4nz5fhRL3IAMn3Di9OPzGBfLqT2H7r1qeONCj76EKDerrPXrytz6Ai+JCDXZEUWRR1kzpF/r+/u0WAYwBwROPJYqPK6IJPrGCGIY5xiEsINtYtsezbkksoxqakVlIYlNWW1BVFXMyPOJVzTZWtNpWbzvtp9iXkMpsozhOWErw2EDG8+pzaJrEXWTyDL87M2TpjXu5tKIvhh395Rnc4ps8tSQuCKomhsw5Q+p6qd+rwfvoPQwUrH8YohJ7fdsMCQ18fFRM14QQ7HpwXRpFFtkolyEEyJhXOPmsoZGguFBnOwq9EDfs45nrz98y+W9m9YNmRdP6ms9uqqQpiykyA805Xivyw41F/GaMlFfxqgKQopM4vFBa3FAmRzQJIf1KWFjasiYGjalRSxpjCUjYsTN0InjjA2ZsWqqddEQrgc45+j139+z9YdvWL7/4NXLLatyv5/9tbpTMHbM+yZu4nGGTJZKBPKMU5O+9bXvniQ77SScqnP26actmr9A0Sy///7fvvjCq719QyJ2qE5PTMVuDsnQkRNjURx8xbHYuM2UCG6gMj2XafqtWVn7yL2YVUfxEzyPWY5TRclix/4WxVm12AhjgyBIq55x9gA5AZE8lwy6s4zrgyfuW3qabOKuK8dUZWAoiikyBeKVq4pclrpJbaVDXWKXFwZb5k8ZF3SZVgiv3EtaOp7niVj+x5USJLEU4ukppPiYPUEsGcn7xt4k+67J266Y0lR6cBeOUhyz1JZGlemgTInoCkYsK2DP0+AdBv8AuHf2WhZh7un1c8BYOPaTeYypIbxpSaematvGc0deugMzhIkkshyB3f8caV831ZgDhixeMzdsyrJrMry6Qo+pYkRXKvztOjjwV9+ux1y7/sl+8CfuL9fYWirsCtz20qUrsKlwER5pmh3ayuFN58GBv4Fj2+HbftpvXuFRFHManDXmNZX4lGlgLoo0ZfU3l/teuRPTj7E+8nAI8V53fDZmlo4cfvZd9UrrRhTLgDpfyhePW/j6mrJ8jdkBdVHEXDlBYrItC/vkWROt5cPGoiFjEXkdNpSM6UvGdSWTupIpLZq/vXa0KTtoqQyaSkavOTtkKnCpMoguOlSpkdbCcEuBTZHs0+UIHeX+lmLnpvJeQ263Kn/MUu3YtIA0xD3a0j3qWnjt19D3IcbB2IBPQe+ru3ULwpsXYPZHNfFBc3D3Eoy9ChhluU/VMKw5b//mqzEVn+jjpc3DY1Fc0hgh8RLnin34t7EbL7Epi3h1Pq8qjKgwgysmYVZl4coKXYm1fek71zXAjn8AbwvjbG63tBrCAbg9H8NI6xHdUolhN0PoCPfOXQctC6baqu3GQjwTfXrIkMzoyd1JDxgK7Ob6A5plkeduB9dhENwiF8JNiySxxBlDUeyukSb4eDGhknX/6J9Me7XLxw3zA/rysDKLkafzqixenRtSZTDm9DFD3vv6pY6XfiMNOYekmhkf+BCjJG5mSeXct/veX/ZsqnO2FJMAXdp1pMBtyAro08lNFBQFIWXNiGqV98EWCB+NsUMkWnBjfkJsOaTVNUGQWlEvNhDkfw4YfXePltSE+aApAgVuR0qUO6QrdWrz7fqUqZbsg6aKvbdcAg4S9I+TApdWjkVDUpKjCESkbmdfBFeRWIm7EH7x7gHFykhzPagquWuI81Qc0hcTP4xTZ8Yak0BVPC6XxNI/yGHTjU3TV4WvmFge29DHxVJyTzCblCSW8akt0ti1yMWirDMyJUxndh2CoTcC7/124mHN4K2XDbaSylpv05S51TjYwxpKOF0xoykMqAuIBVUF5GciluHmrOD61MD6JNDnibqsiDrNp5rnVs116+f5LGnBjjyHqWRCUzaoLBvS141uXD2w9eLdLee/rFp7x8WlumWZ38v9ZtVp0vScU2V5Z3yzMGXOmd/51je/+c2TT8ZJrITTTjutsrLykksuefjhh5966qn9+/f7/X6iE5FIJBwmlwPxdDYnEk9wcyLHF9l/nI/0UnrwsD0hYsNK8SyWPoORGeCECSKWYc/Q+89ft3DuwB2XjxlLBVMWr5qHGyxoKjzmJVbdfJem0qEowp0F9RXdunr+hVtIQ/mFiiUX30T3s4mlTV0Z0Bf7cdS52qstF5RZojqDPPmk8sCeJ3GOq+MgdD89tWUF01IaakwWVblRw3y/YeGQumq/uaH/72ph6GXgxmOBMQgMw+7HJ9rX2jdkgSGD08z1mXOm9Dg72qkv7dOXCs8ZcaJZeDTGTYHvkPfv8sm2CqdiLmPM8GjzbarMsCYppE0nJTa86QLofATc7x697UdD5oZAc66owQUnLkuxJJbFTGNuf3Ol69V7gRlEsRS4qLRdawi9Gw5iTkxKcPjpdzQriFg6dBWSWGaGtEQsM8FQCvoy0VDOtlSPyPN8WxcflOccNZUPbGno37K4f8uSwU1LRjYuGe9YMtG+ZKptSb+metzS0LWhgITg/vZ6hzZf3FobNBdgojtVKi6rMGbblSkObabHkD+iyR1ur+nftKh3y7KutoZ9mlJiYzev8z+ig743wTOBu8eSVjzohN7X96gqveRaVHmcChdHuo3p5DWozWMUVT7lsmH1xfs3rUexjHo4bK/xiQAciRMksfzL+I2XkKolqOJiWRzUlkmp4LI8umyroWSyg4jlAhRL1s6TZp84EFErxKYgZo/hclJs+N1SZQYuhAtm3ryny7iAuC828/TOkWHD2bzubNaQ4jcWWFvq9+oksXQekVImhXgpuyZ2eEo1TRoqFHA6GNG/qf3jf0SxHDXM9xrKiX6HFOlESCSxTI+Y0sb1M2IZlMQS5x7hyOC0WHJecOzbdd8vj26usxEnnkiRulhK35MZ0Kcy6syovCCiqBlTrPL9yQKhuFj63RAMAWb1w8k+rC8mXZpbkkzgnTD83i7dSru+BrR5oEiOKpI4bQ5xE636Qrcu2WXO6jKWHrzpYrBtA34c9waSFo5GsFKJUn60EAc+FlMe2cF/2P/Sff3KcyLN80FRLVxFIm8cmfYaC4grButTQFE82Twtliw6EV98k/Wf46sklh+11NiQ4k8xrEQfWQxHz3jsQJ/eVCQE4UkQJzCFcfcrE0/cePCWn+4zn3NIXR9XShLi+DUFYX0Baygixhhyg5o07ExTzCW6GDPkgKlA0OSEmtK969N8ipyQvihsKfcRl99QOqLJ71bkD7cuHrv+/KlbfzBw/SVvK5f97uI8U+13/qfglIWnTG+5nCztB3maNH/1VGmVByEpKemCCy64+eabX3nlla6uromJCaIQHIdVNw5RykAgQN45XiRnkNLAfQIfldUXAEafUpIH6SdJLGM49zaGT7MUY0oPIeZC43lctMB4wn07Hmhed3DT2klTKW/M5JRzw6rcIO6atMCqrPGqy1zKfBKUTGrLunW13PM3f1XEMrbjMQgNgauTfevXUzesChoLw0247XZIWzfcVHVYUTV09+Xi7geAO0oaJSFsxz3d9j4ztPHC8aYCwZgfxnmthVP6woC5wmWoINGV+JwFIl2YDo34dqFu798Vk61VTnkSY8gigkoiy7AmheiZS1P9hYplRJ4ZbM5xN+dOKgs7r8u237p2r2Xhga3nvGte/JZl2VvmFe+aVrxvWLFdv2ynbtlu7dLuLRf2bzlvr7KmS109oqsYU+YFjMWOxuSwLsuvSsH1pros0pS7SPhlLBw1V711beG7ukU7N567vWPd+5blh26+kCMXPvgMhEiMGAkJuJ4fIj4YeX+fer5DWxxRFzDqnBmxTMfMWYrSkKJhTH1e58arcfmB6OIhRFptrHXEX8Y9Eo4Ty6JjxDLDo8u0GYpQLNfXw/bHIeTFbhGiiBwJwd3SyiieKBwJCsNxnSPS6RyEV37bp1nqMtXajQUuE27RzOjnsbp5rD7VayyabFmwS7888NwduJ8Mh2LJCNOOJCeNk2PSaaLlET+mBrTuG3rQstOwfNA832kqJ/rtV2FEyGhQLDlD2pQud4d+qevl+zHCZvzYSUOcCJx8LuKIrCSWGFlunI+RpaaYxM2zYilFloUhZd2o8hyMLEPdUW6EmY4sceICzmbgSIXHwMKJXcSxuFju1J9j09dhUl9FiqhIYXVELEvtukIS7AZ1hYOamu6tP4DxHRCxkasDaRNDjAoxUXBUGohhcMyX84DvqOeVe49qVvqV80FdzVyT5TeUOizFbnNBUBePLAvHFLUTD+gg0MtikEPF8gsCu/ikfBiiNNYt3S9xpsNRwIgSM6ITpcRtm0ljHXBCZBwG3w++/Lv+X2kObfxhl3ntsH7JlLbOPb28rABXmEkz7gKabL8mNag7K6T9TkD9nYDqTPIkQGtB1FQc0hYylhqPrnpcUdHfXN6vqhsyLB1vXzu69ZLtxnVPXbf4VxflGqq/+YOzZQ0yWZk0DFn2DUw1d5a0zIMo5dzvfCszNSUvJ7exsfE3v/nNvn37nE6n2+32eDyzF0dEIhgMksiSvEn+KZ7N/PjIcYbjRXKGj8rqCyA2U87SL8LM4Cg5z+mOvrhe8lFp6xJMyuuJje19764NH6jrreYyIpYksgzIs8L6KpuifKq51Eeec0VO2FI2pS/tNdRHX779SyWWdhWKZeATxHIF//7fMS/PFI4/9bc0TDamhZpTwFw+cl3JuHkF98Av4IM7YOo1iHRLkyp4jBL2v9S/5fIReVnEWOpT5zgtFZOGsoC5xmWo6laXsU+RyLKT+HY8aSJt+7x/V0221jjlyYwhx6MtsqlyiL6GtFlftFiymmxWW+TVltos9WNbzoE3tsLrN8DO30L3Y9D9JAmjoetpOPo0HH4SN+Y89Bjs/BNsuy/yqG7qjh+Mti2yG6vDprKQMouTkj6GFGmYB8BS6mop913fwD5wJXT+GY4+CT3PQc+z0PsUDD0D7reA6cQVDiB4pERBmPhufPdB/TJSMiRsInrp1WcRscTISZMelRcy8roJ1erDG38OnqMg2iWxjPHSKMGsWI59mlgWWNuXvHtdLWz/BwQDkosnYJ5UNiQtS8WZNLzUW4Ij9SRksg3Ci7/vU69yGhY6DcVEloK6VEafzOqSI/pMj7F4oqVhh26F/7m7wHmUiGUsEoyLZUDSSyx5UarNuDG1HewHSJ3ZblzeZ5lvs5S7tVk+FU4MDOuyiViK2hSnNmePbpnn5V9DcJy4mzhTT5ptF8URWRbF0r5v3z1XDbTP91hQKRkV7mQZLx9SQ3hFcVA5f0h1jvvBNgj3RtkxUsNRwKUFYNjlxoZ56cSc8QlfnANG3vvQcM6kYb6gKwJVGq8kYplNrsuhLYwoSd2oHFE19Gy+Esb3QNiFYTxphqW4BDuZpWYXVY8RUdp93a7X7u7UrXRq6kFXHVifScJKm6XYackjHo/QnBTV5I8oa8f/oIFADxdPoPnV4aslloK0y0EQX7GZllq2malZEZzsLbWC6ECRGuIBxyDsfzH2yA2DG6882LyiX7HUZVgWMS7kdZWMPJ9TZAtqXFvGkOdZk0keJJ82OWQ6nWs9PWL6rkd9mktxBu4xpCuwqkutuvpJw/KJtgvHNl7W1/aDPeqLX/7F0od/OH9D5Zlr502nnSv+Gk7YSZFCSWLfkaLJs08/rWHhfLO55Y13tjm9OJFMEIRjg0gSQQ4NDcXjxY8udEb5jhfJGWY/+X8Jdq9KJukYj7cAZ95ivpOY1P0d10sGn+wYrnjjPTB1oOch84fKKk9bZcycI6pT/E1pAVWJW1XhUpSGtYV+ZWbYXDyhLTyqrxVe+fKKpU/zMbEUtz8KEwdsHzzx+pYfH1RXOlU5EVUmZygbU9dz918FO+8D35sQOQChfpbz48BM0CUeeL37+p8MKmsChiq3Cvstpww1DlWZQ1vZp6sRn+3ABOukMRX8JGb1/k0z2VrrbE5n9PkeTZlNWRBWZxLH7gsVy5A2nTwLEUOhVVc63LJw7K4fwtCT4HgP2CMQ7sG/igxDeBijwGAfZoT3HwWmC/y74chjtj/Jj5iWjpH2UVNMGsSoPA10WbwqM6jO9lsqJowV3lvXwKubwfYh7ujp7sVlduR6/Z3g2RVz7uMYW7z59pDbTp6O0T17tSudhvkBNc4/IpGT15Ae1ONMOpBnCfJyu3JZT8eVmNpbtPI4ZoYxHAZMmPbUMSOWJQLOVy8iiuvXTYulV5fp0BfY2he9f20NfPAPqXtSqruciN0hHI/1Or7Fbbyu+xiwD8NLfzyqXmczLnXqy3HoVJfJ6NKk9R7ZblPpWOui7foV3ufuBMcREp7GGH+EF+J9ud7pV/QoeT6AeXQd+48+bN5mWt7dMt9qKXeSyFudRg6I6QbVqVHVXBJrEkfB/9J9EBgBxgVRUn8iUjJdjsMb6Abb/s67rhppXUiCeAbFEreIJ+XjM6BY4g4kqgWD6jWuBzsg3BdlJxgcLGXD0iwHcm0xLsJKCyWduHuvgCkbh9/dblgzYVzAGkpIDedUKRF9tsdUhGKpKo5o6wc1K45s+TlMHATGCwzLzzzpOD9HlMSSib8VJmLpeP3OfYYVk/pazlTpasokYaW1pdjRgnvBsvK5vC53SF09/gcV+LtEXPtJxfILAlUwiK0JiiUbb6PjYhnmo4wgYgMdlTYM8U9ER4/CwTdGb7nOZrloUrPSqVpC6lBIXsFsyBebcthrkrgNKVFluqjJRLHUZfkMuR5ThkN7WrDtrEhHqtuU5DBmejsqXBsXjloWd+tXdOrP3aX73hvy7/31ihUb5+defjpmnkuXVkPOkbb1OEOKI+ecLCtMm3vGN05Zu2r5/b++r6unm5yYIHVWBllxYhInsOClxGIkgvR6vfEr43CfwI/qDZFD8k58h6xPZPaT/5eIMw+F1HlyjFiKKET8TEIfIpZsLIZeMO8iTcPgQ/qjlsWBjVVgyY1p03yNqV5FPmOsCesrREMhCT5ChrwRZe5hXR376p1fTrH06KqmxVKVRcRyoHUF7P6n78Cbux6569WtPz2krRW21PP6Andz7pCq3nXrD+GFdhh8HMVSGAdc1EZ8Ijd/4O2uG3/ep5rvM9S4lIUO43y7YQERP5e+dtCwAF7Yirvpsi7c8Cgy6v2bbrKl3tmcyegLPZoKm7IorMoOafJc6tovVCy9ihSPJqdPnrdHWXHg5stg5GXMbCdOguAURZ8ghkRyerwPm2zc93EK2BEIHoGhV4/8pvmdproeImMbcqKKLGhOxWF+RUZQke02VnYpCke2roRt98LwTvBYsdsTE6U68WRgAsDh4T0+aY4NecVbNLD7Q8UKq26+T10TwJ22iFimhvRzBfVccuRYc6FT2dDffhnuNixO8jiXFSueMB1ZOkASS5uihFcVsuqPiSVxf536fGfb/A+urYDtf4NwAPtIyV8KolSTSa3GrhHM7xh/PxAAZ3/01Qf26c8dMS9z6itxhxaiSboMVpsR1ue4jeUkpP5At1ISy0OkzsfCLo4PcxANYpZbvCJPTCC/ciQojIvlQyYilr0tM5GlOi0eWYZVqaA4O6DKOmRYGnj5VxAcijJ2MeYTcJPBsLSJGIMlb91/+M5rxi0NuExTWYCLYXSZcbEkcTyRN59qQb96neOhTRDqizETnLQ2ho8v8RLJcxnmpaVEPpHHCb/sBAy/TcRyzLggYizFRSyqNEksCxzafFL4XsOCbt2q/Tf8HJMU8i6WD8/uOhLvZ5bmKMSbhjB4D7tfu32Pacm4sTpsqbTLp8UyHlkyirmMIXdAUzX+RwXurY2STcXyCyLe5x5voKXoKt4HK+JEmBj2+zE+7Oi3HRU6Xxt/8fcjfzAfkS+yNlcHdQuipgZRVR66Op29ah40pXFXzYlumBdTZYi6HFL1SQNBmhu7KW9EnWRrzXZsLJloLZ7oqJ+6YVVX66q3Ghe+pT7vT5fXq8rPXvdtzDxHIsgcKf1p0imy005G++43T5nz3W+XFOT+4uc/vffeu4nOsZxAHEx/OOL0Bd2BcFhaDTarALPSSETRarXOvkl+jatpnONFcobZD/xfEhfLMJZ5XCxZKUeBtDRBehJxrfOMWHKkfRbsMLbtwG0/Ht201GsuFnUZRCxDisyAspDRV0a0xTFdblg+j4jlqKboaMtSeO/3EP5iZ8N+brE0FB0nlgFJLGO7nggdfW/4zUdtz9/ZbVkSvWFRWJvvluf1NlUc1jYMbT0fJ60ceRK4IVzDQ7424OQPvNl988/61fV+fSX5pEdf59ItCOgXOLXzu1X13JObcMZQ2B2N+MDR4/2rcbKlwdmUw+hKPOpK0u5jRn5NwRctlpwph+moGLdUdbYuOXL/dTjniB8DXHw1vSlHQKoDUt1FDxCjJnEc3Pu6/tK6w7TGsXF1SFMGukJoImKZK25IxS0E2hccUiBlgYkAAIAASURBVJR0tZH7K+0fyeOdCPPgCPo8EWeEt4eiDheEnTiZUhJLEtYN7d2pOmdK3+DV1JGSx52nUCznCJozoTkJmvPcyvqB9kvAvZt8O4drP7BaotOMYmn/mFiqSkKqUr8Ws/v61SiWHl22q61+xzVlsP1hItjhGK6olKYHhqKoSVwYt2eMBWNSksfwFImAQ2/d/65ldU/bMpuBRLoFEXUOq8kihsnrTeWjrUs+0C33PnMb2PdL24VaRdYdjYYZEUcKw8AHceEHi2EiMwG2XX0P6j40Lhuw1DvNpSSODCrTcbcibTarSAfyOChzjhhWoFgGBnnGxoKXxdA5zBwjlkdvv2bK3EDqBj8jlm5jKiki4vTPiKUUWYZ6ITJCvHRyJjj2Gd98kAnEoqSYxBAXANEDzDAMvrrdcM6oqSFkLGc12RFVBomYvaY8uz7PZSyZal24z7Js+60/Afcecov84HGiPwIO3LYbdzPnSFSOTQGPlc19MPjyLfuNi8aNlWFLuV2e7jYVO83FRHrJSUaUcyOG/H5N1cQfpF1HYsF47+BXha+UWGIXa9zweYtJzTe2qfgTj5t3B8bBegA6n/c8feu+m3/6TlO9q3UJcY4CynxGVcA2Z0auJUqZDIZ8aag5k/zAGgpwLZEyf0RR2K8pHmqtH9q8tH/T0k7L4r2WVe8bVv/lx5Vti+adf4Zs8amYnTVHSq9DAsokqaP12988TXbS19Oz85qUqtfffsfu9sTjyECECXM8F0Wv61jz+n1EDIgS8BLxqxIkxJk5rh9d7X+pu/V/49PFMirl+8E+WDReJE8CNwlHnnlbvXi8fb5NkR5qnhvVpLPqfEZX5lMWkGZUUKUHm84OGvPHzFV9N14EB/8JYfuXTSxD+gIUS23prFj2ta1itz8Gti5cFO/c0du+wmOqcDdnceYqe8vCPv2CTk1N9/UX+V+8FaZ2AeeNhrzgm4wdfLXn5isH1NUBfamvKSukrQ5o6zzKmrHGir1Xl4b+0Y4zZkncFuXBM+T9q3nSssjZlEfKyqOutilKw6r8/wOxdMnnklZy0FC6x7To4K+JWO4n7XuY9fuldRVx80yvbUd/iDTlHDMCjj37HzRtN611bV7r3JAbuWouNKYCkZNrSNOfJ9y0ss9Qe6RtGbzzG3BPxULgD4EjMptZNOSLOr04OocHx5mapFKNH9xvOM9pWREXS5chj4jBtFjKk2JyIpZ1/R2XYCb36MfEUpoN+5FYsupCRl0SVJf6dJJYatID2jQvicNaq3dfXQwf/BGYESHmlmaGOqXvd8bAxZOLAh8fdeD82HAX+D4Mvn37O63Lu9sXSWJZGFHn4eDurFi2LfpQt9T3zE1g34nLcoJDOK+Qd6CRuiT6gfXg8tbQJAQGYPKD0T+o9+oWjRpr/YbSkDIrMrN0hJNnxJqT/ar8Q8ZzfK/+BkLDbMTKgJfBzuJgREqrApwTpvZ333aNzdjAaUsEhSSW+vQZscxEsVTjmCVO8AkchnA/pj3nXbi3NokwuSCOYBJnQPTHMN8nkfYu6H/hQ8NKIpZBYyWjyQ+rMyWxzLHrcxymwsn22v2ti7bfdjl4tgEMBGGMSKIP/D5cLuKRto924wZuHDm+FRy7hRduOKRfMGmoiFjKnM3pXmOx11BKniMS9YaUSWFDYa+2euoBFTi6sIOQiuUXxGynK2mRQyz24uNb2G4zuL8uaWtG3ude/VXP7T/dqV98xNhg27J4XJtjU6e61GkBdXpEncKrk2PqFFCnM83JnCrLvj5tbEOWr32Rd+vqEfOSI4Zlu0znfdhy2fstlz25YXXH0nSikZUyWbFMVnSSLPtkFMj4vNYzvvWtvMzc6qr6RqX2ny+94uNxxnskBgGGj4golrggMioKUcy0R9yuqIiGk9m+yogzU3hQbWKctD4HE0Pib9Ke2bh3F+BSS6mzjjyf/T0PGgZvvHBUX+ZVp/PqVE6RTBp9xlBOgkvRWEJ+5TVpDk12n6HqddVizENNpOU/vefzLP+CWIb0x4slaeBQLHc8jvXN1w+T79rvvGxUke9VFvhUhVPaMkf7whFD1UDb8iO3XokLACI2aRhyPLbvqa6tF41oSnlTSbgplVMWh9VVfmWtQzO/R7VAePp6XAjBBjAC8I/6/95CxNK+ISeiLfVqahyq8oi0oul/E0uXocCqzwvrslllpqgsOnx1ofeNX2NDyXjJAUlVjGCfVxR3bBXtEOknTgwRy8n2c+zachIqsbrssC4Lp4LrUoOtRc6tDds1dYd+dR0MvwOslQRJ/mgUlVLagdIThYAoRASGFQJEaaIkNLHt3vM7zVuKxdb25T5FEahz4do5oEyLXH1WUJE9I5Yr4O37wT0eDfC4Lo/HLCGkweaiHi5mI82ui/UQwQuSf2P90PnqjqYlbssSZzOJwotsmiynMY21pAIxZUrgugyndsFe3VqIdEKwHyfyCeT+YZsgrbO0kpBxfFosixh1WVBdTsSS+MSwuTxELlCfNaXO61VVw1t3Q/AgcP3A9gLXM218L1psGNhuEI4Atxcmng4+Zzx84zkH1CRCqiHuC68tFLW5vA7XWHvMZWOtC95rqgk82Q7O7TilOdwLwV7sVODHMZkqZ4PIJEQmMHFSsAv2/9P/oHq0ZaXPXB9U5/uvmRu8eq7QnMHLc0PriYeR51aX7jGsGXr8dgiNkPLwCQ4Gt5IOMNgxzOB82rE9vbdf6zAvZTWlcbH0xcXSmCyJZWFAVTfQtFj4axuMvw18H55JYJBUKly4ErYBY8NTIicmjEOkDxwfwuCz+40rh7S1DnVJQJUXVGcTYfNJehnpKHW1lx/UV/T/5kqYeBZiB4A/GGE7AYYkG4DoAAgD+BXMGLkXuOflM1tHLYtHm3IDmtyIriCI8yjLYi3VpCaAudCnLzrYVO7/Wwc4+sDriidN+qrwVRJL0sT5hWmHNCRImY/FGLpL7jFc9H30leCT1w/fdkV/65JRY7XNWOwy5Xva87xtmV5zus+QjNnIlHN8TXO8TUlhfUHYUmnVVgyqqgaMy4+aVu9UrXhPc8FTzT/oOKf2wjNPqpBS0JE4svDrspIzT43nLv/WKbLU1ORzVq9t33LD69s+mPD4Bq12D8tjbxTHu8MMjtURLRcwkwiRRkkjpcVIgmTYG/PlChY/FzFpJgSL1yCJJU4Z56Tk9Ljkmo1rEAkrI35pWMsOo+8fvuvnfe1LJzR5QU2GqE0loWRIkU88/QBpxTT5kaa5HHHzLaVdloZ9t/8Cly3y/i+jWOorjhXL3rbV3M4nIDAKPhIobLPeefmIotCjLvarCh3qAl9LxZSqYFBbfahl7eTftoCjG/fBINHGvse6t547qi2IGvO5xrlRRR6vLAsoqz+bWFb+34hlQJviNuRMmqs+aCrtufeXMPQatrMhqzSQiIUjYDEKkssUBBKTiST26obxdw79TvGBqsHatjigLsDlehjj5scUxEPNC3csONpccsS8GF6/C5tsXGgfjXcPScexAYwDTAmhMfw14IDIFBx96bBmqde0MKKvixCdM+GCDb8xmTGmRrVYJhO6JXtaLsaZR8xIGMJELNFbJe7ax8SyNC6WAU25U1Nqbc4M6bP8irmMKZuEOyPaWnimDWfkDryINvgiDEk2HLfnoRs3P4HBR2H/vfB4o+uOtc7NDV59Nfl2TlMkaHI4TBCYI82GrenpWB76hw72/RmnCh96CrpfgL6XofcV6HoVet+GnnfgyOvQ8zp0vQBv3Bd9oHGgqdyrLotqCmM4vpsJqnxQl3DyAmip6m8q3m6+yPran8kTFIWwl8dks8Qh4KRpPngvJLG0W1AseeX00hqXKdVNxFKfjqlUlFXM5ovg0VY4/BhMvo17qI1sgz5i78PRt+HoW9DzBgy8CYOvQ9/zcPDvsOPXhw2LSYG4VGW4sa46F3N2GrL9hqzJq79ja07pkWeP33IufHgXjD0LI8+B7XWYeBnGX4LRF2D4BRh8CfrJxZKrexm2/RkekDtbFru0uBiPeBWspjxqqANjrfOaNNLqelqqDmgWTD3UAhN9GO7gip+vDF8lsSTPKPFG42JJmjsppgyBfxIm98OeJ8OPberddMGh5pJhRZ7PkBsxZvl1SXbjvCnTPKtpHm5rbsDEx159FmlZSCgwYZw/uWnt4OaLP9Cte+gHVW31Z19TeGa+tDiSyGTJqd8o+Ma3kk/62mnS/snpyUlrz1138+23bduz2+oPBLG/KObmOJxGJ3VO+pkwiynlMAt5IOjBqUbTGhmeNj4sbQH5VaocxxGP7FFOMG8QTlmQDHuVWSlHMzZ/pNlyTWBYGRj0vPnAvo7zerUVU6TR1KaCLp00635FgUdRjHopzwk0zsWpBJvm77Msc7xwJ9gOkxv6lRBLdtdTuHTSNwQT70/d9aMhZZFb8gD8GtzpwqPMmVAUdSoXjt2vhqGd4CeufQ/s+1v39eeM6rKjpkyh8QyQo6oFFZUfF0sfLpz4BLH8P4osQ9p0tzpzylR6UFXm/P01MPYKzt8JD4JvEMc44uYfhkAf+LswuxvbA4G9MPDc+B8aOw0LbZZaryqXV6YJG+aALhO72dXZPktVv6J0YhOJLG+HyQ+x/414t34r+MdRiX0HwLsbZS/UBdwEbs8S7IHOx4fMi0mxszoiTsVEv236FKt2rlOTHNIWBs0Lu1TLd275MXB9AjcRhJCDZ0SseoA7mbPTYmlVljLqkrC6IqCu5DoWe7RFAXWqXzEH8zzocnubigK3fX9s08XDmy8d2HJp/5bLeq6/rOuGy47eQF4vnbjnJyM3XTJ500WhOy9lbz7Pba6zKgod8nyiu1LeeSJRWbg2Rpvp1udNmkq7DDU916/rvv2HB2674sAdP+/57Yb+323ouvd/Dt3yi/57mwbukx+9/dreW64evfXnk1u/P6ZbbJWXMOoiEkfGmtL561KY9RmRxnxvU0GopW7HtcW7bvolc/gNEP0hIRgQ/VLWhZCUd2VaLHtuv9bWsjisK+WU2CfsNWQ6zXGxTCWBJqMsHfyfwn7d8kM3/3DXXT/bfs/Ve++65uhNVx3Z9LPuWxsP397Yeef6Q/dcd+RX1/T86pcDd/1o4pZL+nULJtRVbiURy8KAOl/aEyKHVAnQpIO5gDWUeCwL/Ld/f+rOH3fd/KPeu35+6MbLSUH1Xv+9gS3fIwU4vOmy4U0/HOv4IXfbtd7Wi5ya6oC+OKLLCzZnBZuKBU0dMU9zkd9UPm6u3WNe5frnHeCwAiNth/TV4ashlvHWU4jHlJI+Sal7QjgMMPwh7PpH3y0/I43IqGH+pLLQoUgLqZMFXYpgTrWqz5rQzZ0yJNkNqS5jJm5x0FLqaKvz33reXtWCJ35YePOyeb/Iki39BiZrzZXJKk8/u+Db81Jk3z1d9vUzZN8qSM+56NyLm5tUh7p6e0bGJjxeN8MGcOOS6Rhrwu0iMslLubbiSkmeWRGDSCnwEuOjeiy2xYK0M+1XWSyRaNxEaaE0G4uyYoxjYzymJ5D29gKeBPrDuBXR6Iedv2o+aF4yrCl0KXBfs5g2TVBn+ZXFTnlJSFfpIWLZnOLVZk+2LfzAcg7u++gcBDHyJRJLdfnHxTLzo8gSc75PogpOfjB+5xWDSkx2GtKWBDS50Vbco4p8vl/ZMHGPHLO4BUcg0E3EsuuGlSO6bNGSgWKpSBeVhUFlhUNT36OeLzy9BXx9UnY64v8N+/9unmxpsG/IIlLh1VQ5VGUolur8L1osiXnVmX5LxZCmzHPH9+G9u2HXQ7DnUTj6AsYN3S9D10sYHnU9A11PwtEnYNeDsOP38MoN1rsu6zfW2k1lAdLIqpIDG84QNClhVWpAk+0zl49qSnF3zH9qcNvqQ/+Eo69Az9to3S/Bkcfg8F+g86+w40+w7ynhg0dg59/g+c3jxuqAtkBQF4cVeS5Nus2UYTdnWg1ZTm2Z1bh0n3bdnjsVxAWJMJMBElnyuG851j4ujONwJ4ilsGlp0FROXIGIBjMJuFQZg035U/oFPsNiv2Gx17jUYV5us6ycsqyabFk51bJ8VFM/2Fg6sj6P1NWgsiTQmBfckB2WF5LaS+QkpMwJKzMYZWpInerRZpCSH2+p6WtdsM+w4AN1/U7DkkMd5xxtX35AN79TvaDHuKrbvOagdsUB9dJe3bIxXcOkoow1VojafL45LXLt2YFrk4Mbssi3eHTVfaqyD9QLBh69HqxHeMbn5xlSXZlYBKetkgpLPNQgEcvdXXdcO9WyOKQrjahwsbibFIs51WUiYpnMqzJJuBkhYWLL8t7Na/ZsXrd787mHNl8w0rJuQHvOUe3qg7pz9utX7jMuO2BectiyqMe8YNBYP66tdqgqvYoyTG6sLiA+HxHLiDZduOq7sGGe2JTlay60ymsGmut6mucPqhfbTCudxmUewyKvntgSj36ZS7/SpV9jl59jb1xIRDdsKIzoc/zNmf71xWF5bVhVHzIucLbN7zTWHrj1h7DvWUyT4Ga/Ws3hV0AsSbsZn/kiiLEwrg2SpgBEXLjJS/fr4WdvG73j5/uba4dVVR5DJWMqZY15rBbz93OGDMaSE7TkBky5PsyxmT+lLRrVlvVp6x5Ycsq1c2TnniRbfDJqZIpMlvXdUzPPOP3bspO+Kfv6vG+dvaRmsVnX8uYb74YYHIMMskJ8AS12/UqdjRGGC4YivMjFNZLlmVAkyOPQiaQn5I+I4eQXyXjJBCkD+leXeGiJU+pjkivACLFwGBN6MgEiklEmGovg4gf/APh6Yu/99R3tukFLg9NAfNVURnG2qEziiNioy0icFDDgPlZhba5NldNlqPtgy2W4Ri3oJIf9coplQDMjlvrynra1/N7ncTDSPwITH47ddeWgqtylq8SNQeSZUWNBVJPPG6on1Mscdymgdztgurse2P+3Qzed02fMYVsyI81nRZUk8CoMqCoc2toedZ3wzCZSaJj5k3gbgUH/I8bJlgX2xoyIrsgrJdElAcT/gVj65Sl+ZSbbUjnWmDuoLPPceP7Y5vOHrr/0UMcFBzZetH8TsQsObDrv4KZzD25afXjj6t5N66Zuvnhqy+oxS/24rsRlyGNaC8LGVM6czpkzQvoMvz7XYyiaUBRMqEq9m5cPdjQc3rxy55ZLtl1/xQdbr9iz+ZKu9tUDbcvHN6/t33he760/O3rrz4fv/OnkTeePq7NJ3Ab6QkGZg1NyNhZ6t5ZZW8tGtDVduuXDdzWNP/VrCI1Eou4AuUjswsFqKeKilI+JZUhT5ZO8DZe6gGgb7rmtT/FrM/3tC/yWhcGmQmZDPol+vM1lTkWFXVFlU1bYSVtvrCERZFiRH9UUg64MtKWgKQV9JdESH941IpbpjDI5pJ7n16Q6dRmO1tKJtppBc22vkbzWT7bNt1qqJ7TFLnMNiUrt5gVTxgVWyyJ322K/ZT7xt0jUFZanhjbMiTQnc7p8vqUy3LLA1bFsR3P5oTt/zOx/FgITHp83KE2hD0X8MVwpJyUDDKBYHr3z6vG2xV5DaUhdHCTOqDHLbk53m5KC+qSoMjWmyAo1Eg+jcsBUt99QuU9b3q2ttMrL7OuLA5ZlrpaljtYGe0udtaXG1lLlbq0JtNa5VGU+ZXlAQQw7SCS9zA2rM5irv8P/z3f4xjSOeAmKKp9qQfj/Y+8t4Oyqrvbhi7vEM+4umbgRSJDgxd8KtGgyM9d9JI4EirZIS5FCKYUWL+6QEPfJZNz9uh3X/e21z53JJJNSaJM/8L7f/i0ON3fuPffIPutZa+21nmVfwFrmRZcX0cvz2WXZzPJMenl2tDw/WFkUrChjTUto4wLaVsRV5/G1uRgyKVMpbZoTs83r1JfUWYvqH7hk6L11aHAn4hUxTFTKT2f82MFSQ0qtZp8UVnCQ0yeHocNL0yfcew+33XPDlluzAzXzwlZox8OY0tSqXFSdy9rTgpVTeFs6b83kLFm0NRcb+35bWb9jbqvrgscXnn3dGbq5J+pmnaubeJwOqFpPPlV33CnXXn3j2pq1n37w2WC/VyFlzjFO7A+EJCCpUGiGi0YpJkLLLCkuJLFgoNyTRQyTKqS+KqqsCByxmJRDE2GJgv5pTY7DB8S9iUMNrTsEReZ4lcZ2fRAxYVht4zghgOh+iNE1fNT3J/c3FfOxxqercgRbglB5rlA5QTClR62lPnNp2F6GbwfrzO0zZe1zzGn/swuAR8KuKrSt/1GBJWPPjNjiYAmeMQFLafd7UGgIYLm5+5Gft5lLgvZpjL04UJ4IaY2V6ZKtbMh8ge8hA2r4BkV6ENUq7fvb7vUXN7ozqdqMmH68CB3+8mNASjCt2Vwmvb0K6iyFIAHL9ujfHAPVM73lSawtO2wtImCZTpkzjilYYuUYKZ9C6ZPRirKIMXOoPD3kmNajz+/HT41zVq9rBpYed1mvu5RISb+rpLMyO2CfNqDHzk1+2JnttSQwNWkB28RYVULIMTlkT4w40kLWrCBW6KZ8jznHV5XdsyKvaeWc/SsvOFCzuK1qocdRCoRBldm9xuI2x3kN7sX1+Am1F/msiYJlMrKmY/crbE4M1GYOrsxvceQ3mGfWOS9DHz+LWjYhJShAJbxEYZ3AC3gCKsDCM4C2/PkwsPQY8qOOPN6egmrTGPPEkHGquG6B31oMVS6WLGTLk+yFnLOUdpXRrlLaXYyvCW1MZSoTeUMSb0xj9WnR8rTA8rQIFGYMg6VpEt5VzDIpZE3oNUzptaT1OfIGXQVeZ17Qnh2xpIYNU2lTUsSQDOWGxnQfxk57nt+U7q3AKJsQ009kDBMERypblet35HWa8vZbSuvvWRr95AHk34+YgD8CZAt4qrI0Q2xTEVIECFgeeOT2nhXzg64CSPW35vid6RpY0vaJqnEy0icphnTBVRRcWdZTW9JXXRipLgTWX1Mub4CqU3x2+PCCxoSAYUrQmBQ1p8eMORgmaX0RlphBcy4zKEsyqsmUTFNEW4bgKgnpC8P6aZRhmv+WdGQsRsY8ZMxCpgwVm4bWHMZeyNimy9YLRPNCbDVGnenRqoyIKy9qmR4yzQk4zttxW/YWR0noPRsaeE8J7GdC0Fvtp6UPfzJgCdUVIgumtxzA2kSte9/7j3vaH/xVs3N+y/IstGaOaM+NVkyNVSZwduhjF7Hn+itT2eVp4vJ0qSJLNBSw5rKoY76/6uKuVdc+e3n2Ip0ujTAJ4JE/9zznY0//5dMNTd1dLBMlrpMU46IxnpZI97d4aF0lkxe0LHS6QmFGgXpKGqP4SHxVECQMqPEKlxHR2oP8pGIORxgKOXeoGQOwlCWWVqkQpGTQAaCM5GluEMU6UfBA5O3HtjmvaXVf3G8vYl2Zii1B0o/jK8ZDMoKt1GuaFrSWYQygnHk9ltzGVZegHX9DsUF8dbUQwo8HLBnbkcFS3vMhYn0o2ov6t3Y9/ItWcwnGDMZVGjVl8eYcZlkaZ5o2aLrQ81sTqt+Mwr2I6uTr/r7tgcvqqnNDK7NDxsmsOZsxF0bBsxwNln7IjToCWOayltT/B2CJ4YEqT0TVJZIlGwuqnSY58tDKMgwPUXzuIMkRSxKINSFqSUKOXFRTQlckKe5ssTpzSH9upCqxz3TWoG18v2W835kYdKT6DMkxa7boLsVXknZOCFVNGKjO6aoq7XFO89mKOUOqWpmAnLmqsyhcNc+3clG3c2afM4epTmINZyL9FHHZpKBx6oArrdWZWWct6Fl7ZeRZJ6TMMH1IjXEQtsZ+pQCE4yyrANfBEcAy4ijja0sxMqEV6VTl2f7y8dK6ee13JMQqpzKV4zGq+Uwpg+b0PktmnzW9z5oWqc6MuNNjzpSoIxnrfWjMac8dNGUHrIVhSy6+Eaw5kTdP4s0TGOuEmG1y2JESdGZEqnLpmgKpNk91ZyJnMnJMRdZJknkiawYSfMqeFrFBMg60B7FOYayTWMdUuirFY0tr1qc0WPIaVy5SPl6F+j9GQg/PhKBBLdFEKqG6IwEqAdZ6+3bsf/T2zlXzoEzTivEyz+vK9FQlBdwYLMcj40RUOVleNpnVJw2ZU7pNiQPAKpwE9am3j0P45hrTEP6nZapomsAZxwmmyaIllTdksYZ8Vl9MwLIgasqJmDND1mSfbXLrXaf3WZL9VYW9pvyAfbpQMy9SmUeXp7PlSXz5VKZictgw2Wee2m9NwdcnVjmTqZwVsmYP2RL7SbsxvwXf5QWdptlday4K/f0O1PEMUncJTLs/DHyCcb36Exk/KFgS7aixMMmgyEB/CSTUB5pS1T6gKrIIPqXEIyEK+YehA6j5o8FXV2+tWrpleXGPbZq8dh6evqI5Dd91Dp7n9JA5KwANdQuRtRCZsUlVKBtLWGNp2Dhr0LygzX7J7uob7so6pUCnm3qi7swzT7/k5ze/u6/VRw4A+01QWEYHeYXT+NljHMUJrMCzCtamHOkLp2X1sLLMsppDiQV7lwzDAD0CqQGNC2EeH5Gf9lCJZwmnLyMBCHg5mQ+rgg+a7GEDn+XYHhSuRwMb+h4v/+aXBdLdl3sqMrCWV2yJgnEia5gMyxiOAq+xIGguArGWdNpnNT/4KxTaKzFegZSdHFOw/F4tukiCTx6k8NnzI7Zs0YTBMi1sn9ZYe6my9yMgoIn1ob7tPQ/d0mEqDTuKeGcBchUje2EUulyV9RmXeB40o4YtUIlPd/F1r+2+74oGV35gZS5WLoSauDBqzseAQcByNaTMiF4k+RHVGPubzVM13Vc+RbCmh22QZEtZM7G977dM71l9Kdr3Egp8Xv/gDW3Vs0PGdPyZoD3Hb8nhzVmiPkMy5u6/PSfy2WNQk46NS0EQID4Oq17AFIF/ggGw/NoMYOmzFNGWbLwH0JimZAU7GXdOUgyp9B2TuLumIHM6e+cERZ8oVU6WKieKehDeMIHIOPwaGZORNSt081myOVlypHmWnSXUpPqtEzBkhqqS2FXZMXd677JxnsqprDM3Zk3k7GfRjrOCziSfI8NvzYoa0/Ce0fIJ8l3n0neO9yxLCdqLh2x5AUe6sjI1uvwUZJwkGxIj7qy+lSV1NTP2rFkafrkW7X8P9e1FvE9ihhglwsF0lMDrEvkRsOy992eDxgLamk8RsAyYCilbbqx8InIlMRVnU6ap6KELO+5Ipm1pnC0Zw1jIkeVz5Q6584fcuV43+GoBZ6rfluSzJkGPazcGpMJBa37QVoTxCXgJsKqxJHGWKaw1gbIlReypfnOy15gcNqVRlhTelCgbJyuGSap5CvbMBDNQpUNDbFNyzJYuVOdBHNieEXXn+9xFbdbCJsfswGP/o767Fg18joRWPAdiTIgQGeDnilQ1C4T1Q/Ms+7fVPXZr18qDnqXXle6pSgi6JrI2DJbjARctGbI5c8ic1m1K9tpTpaocKCu/faJ85xS1IgmZASxl4yR8HwXTVOjaTcCSMRRrkViINpuzgtb0yMq8TvNUb21BZO2sLlPekLWYqZ7jK8/izLl4svEW4ArFVw8bCl43voD5geUFtLE06i7wuDK7bWldjvyBmoVDa67YtHwmev9u5H8XUV8huUFG0bCKvCx53H464wcFSwyTQMYIcT0eSRGk+El5cIzgpcTKahR6leMpIvAUC1k1AeTbqbz74IF7bqyruqiz9oIB12yPJT9ozqAt6cCCYU4FAxxSubLDtjwsWCXB2oMlH1vxjLk4airxm2b2mhc22S/7w0UZ83W6GWdB6eTU5KTPdtdhj5KGingMCApNxyQFuA95LXdAGyMYGM9z+c5hBO1bgJ2jdnYM8OAYD4kUo7Mk7xBeSgwUf7Ek6yos+oC6zL/R91dLh2MuZypGlbmKPo+vzMK6WKrKpNzJHuN4r2EyZcuKGfI4+9zeitk9q29CW15FsQ5KCIZJfcKxG+r3bP48aJ4WswFeYl0QdKRwlgSsIIL2uQ21P+N2vgudUjEKdu3oXX9rr3Ea7UgXzZOVyjTVnBc2ZfqdM7qtF/Y9bEZt26BYm+6Sd/29aeWlHaac4IqcIVsCdlAgVcSW4bPmNOhn8G/eB0VvUEeBkXU39ZIh4JoeKZ+M7YyQPXnQkhayYJ+mbMhU2lN7Adr1LPK9X/fIVY2rZw05Mzh3Tgxjnh5f8EKlAmux3L13ZlKfPYDoA4gLYauGI5mUwE0gsbDUGmlBjf/cYl3iX32JtGJBZHkqshfQt00mMcnMQ8SaHhesak1JYyQFmXOQoyTym0nImoO9Q+quSciVxegBQmhbglSTwVSnDhgn+BwJsZWZAcdU3pUouhJ5VwrnyuCdGaIjQ7WnIFuSYJgES4CmZAp6UKfz7nSlKhVVJXP6c3lnWp+rcLO17Jt7buh9/3fYOoGkWexW8h4kesC2UGBJT1UkSLPDzjPdg3b/rePeqzqNuYRxLS9inRY2F7OmHAz80MHbliBakmPu0iFzAdwFSzbehqy52LweEb8pi0iG9sJryvGa8rD4jXkBQ17IkBMyZIUNGWFDesiYgSVqyx8RyppPW3MZaw5jyY1U5mA/LKw/KCF9QcBQGLbNCbsXeasuarVdWGe7sueBCvThn1DHdhTxICYmiDSlQioAGG8KeewIbRJQQbH9aHBT3SO39FTNx1OCuIDpPmeyxz057BrP28chIz7HBHV5CmPM9bjL+lbM6queMWgrZfUlqqmUqsiKVWZE9BkRQ7om5CyywvocODY4tbgEjDlYyInneEx5HhO2cQux+A2FAYym5sKYCUs+tvbClvyQBV+0QrwFshFrTtCR22fPbbbm7XdM379q6b4HfoHNF9T2MQrtQ1wXLwYoWG/A2vz/B8vvPjBY8hwQQqkcBw1yVC9h0QhDPaUM6ALtj3kgs5ejiuhHwQb5o0fDv/9Ni/uCNvu8AcesQWthwJzJOHJoa7x7LX4xDJY5QVte0FaAt3gGYxsTuDyM+HYWe0yz/Kuu2rDs/JvO1ZUdB1QDJx6ns69a0xuhgAF8mDdHAzOtT9boo/7vhxZY1lwoSZK0BiM/hSFJSgQavnNMPAgAbUOhSzo0EFKCKLI39s1THb+9uteYqy5PQncloYocoSKHs2Rx7qyoK8lrHhc0TWQdGby9yK+f3qZf7H3ciQ58hUQ/D6uex/bhUWGBGdKTRoMlPwYsod+vfwQsIQk+4E4NuAAAOEuO376woeZ6ApYeFB1EnbsG7r2zTz+dcaQAv0xFMsaPgDljyF3WZVvc94gRtW+DYgamE+34e2fNJf2VAJYDtsRhsEwDsDTM5d58ECo0YPpjJNhN/cUScM6OlE+R7RgsE/utKX5rScA6q99YAmC542nkebfu0Sv2r5nW50qnXdm0qYQvL0UgMM9335VJf7Ye0fsRH4IsLEJ2CmApcpAZF+1AO1/7sHLRftt5/fY5fcvyeeeswB1ZgqU0qs/F+m6sBCszjiAVWZS9TKqdFyjPluzFIna8bp+sWrKouyZDNaQ5UXCkMq5UnzURX8BgbUa/FU+A9IAxY6zQzgJ8ncOWbPzaU5EyuDxpYFli37KpfRVTe515bfdc3PGsIbzlFcgdk0MCNQS1SVghYLAUvMTM5qFVFNivPKIALNvuu6rdlEtVlQwRsGRsZZKtQFk+BVWMR/oJ0eUThkzZPdbSgeq5/dXz/nsZqJl/JFnY6zqv17Woz7lowHneoGMBFvyi13lBs+WC3cYlm02X7ltzu+fFB9DWD1B/I4oFUUwG802RI7CuQYMhOgKWMpJVQeV70dDGukd/1edeGDUV0wZYQA3Yk32uyWHnRM4+AZmAax7ZSinHrHb3vD2u+Tuc8+us83tMC3zWRUPuBWMP/ltlQX/VeWNlsOb8sTJUswBP+wFnaadjWoN9el3VwoYHru970eH94FHUvxlR7aRvKM3KvMYuC8tdhz+jP+rxg4IlnghQqIddN1EEylekXUS8DUsCsal46JEm+OCp6N/r++z55vt/1Vq1uMU6t9c5d9CBDe1s7FYK7lzSEA5iHWPAEvxLypaL1RwQRRqyaTCapnndi9tqr7bln1Ks0+WffdyJOl3hrNl7O7plgo7xg1MUjGQYzzjonX40x2g6Nw0vD/37j3Yogsxgs1fmBQ10sABYUhxxN4eoujfqnrpzn2NOvyFXKE9EldCKltNnMSaSbGlLCpknQSzOlSeumNdyV2l7zTXogz+ggX1IDktQiHps1zD+I7CEUsuAO1kDS+wuaGDJ73gHaMQxWHbs6rvvzl7DTPAsLRMBLE1ZQXOax13SbT1/4GE9at8CgcEjgSVkiziyBm1F+82LqLceA4YXoMfxIrYh+Ff3kPu8QEWqYE/3O5JHgeW07poL0PY/ocH36h6+fP/KaX2ONMaZhcGSqyhFFaVyBdiFO5dnUp+vR8w+JPo4mWVUCRukWHj8uAlhxA6oLV9+evetO9b9T+Pa6xqrLh28+7oD5vNbnRd1YN935SVjpa32oiPIiiVNjnkDa5Z02mcNOGdgR61/WargKMS2kezIYU1ptDGVtmVRzryIuyDkLvQ6p+GTGnBdNFaGqi4ZdF+MBb/GW/xPT/XSgRWXNlQv8jy7TN7wR9T2BbBAKDRCIivEJIkCjMT+CRb8WhbiYImn46FgOYj9JNs0DOqyowhc4crxsn5iYNmEXmO2d/0lW1cs+XrV0rGycc1l30s2rL70SHL516tANq68bOOqpd+sjMvXqy7b/tCv9v3R2P/uI8APwHchYRBxXsHTg+AmAVhGSfP0bwfLmKmY1xdinRa2pgUdKUCfa0uQTamyMXfg9qxWw8xdtRduWHvFl+uu/GbNzw6sur55zQ1bVl0x9uD/teAPX3lE+WbtVWNly5ort1VftGvF0n1rrznw4M3dz9vpT59E7Z8huglFW5A4hJSwxIdjdDgqcvRIufxPZ/yQYEkSLoCHV0SSNtdFBajsWHIdsfYSlICKNQjXgby7I588u/ue3zRUXdxqm9vjmOOrmRt2T8duZdiUxjszIQY7GiytOWGClFjwa9oKyzmyKU00pHH6zIghv988vXvlFX+4LHPhSbqS8cedrNOdcs64519/S1QR9vM0dMSoqfl8LMsefuj/6cAALIriCDr+5CKxogSdXiAOLUNpDEAPx6NYAGgwh3b1vLrmG/eFrc45fntRrDIJOXMEUyYpSktljEmMKQFSSOyZMXdxaMWCPZUzB5/SEyXYiTi/iiSatJE5duM/AEv6X4Al1Fly/ZDg07kDg2W3YXbUmc1ZsOOSiEzpYXOSz13Uaz1v4JFK1LYJqk7pdrTjlUPBMj9kKgjac/qc0/ZZLo69/SRi+iVonxhAXKv35VW9VRd5KrNZR5bPmYLBMmAtDFpm9JnKOldcjLY/iwY/qHvwivqV0/ptqbQjUwNLVV8s6CEMuH15VvTzBxCzB0kDkhLDXjsLTTDw+cq8CkyEkbYtG164Z9efVzb/uab5aVfXs9X7HtLX/97S8idX8zOOsdL4tG2sND1t6nteH/mryfvHX3fdfUmLvazbnE9Xl8nVpaI9X7Dk0vpMypTLOcuitjKqaq740I3e31X0PG4bK60P6dseNnQ8asKvB/7g8j1bG3phdeCvd/OfP41aP0FUB5LwHKNZEeOkGOOhSYEqxYCPFJo2c6qsiIeA5aujwTJonxayFLP2QuTIUAyTFFsCvkH9zmL1NSPqfQ8NfXkE8W34fuL56l/LF8jzGbDeDGH5GHk+Jq+/JFQMzUjqQWK/IPokFIUFAgECNoyqfBewpAwlYkWxWJlPWbJJF7OUmC2VM2VT5hJqxVL0Eqlq7X8ffrf/M9T1Oer+Cg2NOfJvF+83RDYdvvVg2Xj4dmgjavsUdXyJejcBK7J3H1RM8YTzL9xNmPZCLBWIxoIszwjQdvjYPu9HffyQYCnB8iTEUIDYBnw6EFXSmj1JLIrKaBBJzajnU/rDRzoeuLXOeH5/1fn99pkDePa7yrDOpe3Z0C6HIGUcLC3pQD8xDJZ4i71MbOpK5jRkTFYMUyV9Eq3PCDund1ed/4Xxgl9lnJB9ku7M43W6E45fet0NYQpbPICO2PkbQc2jGCbV9jnCpU5RlPYTWkrL2HH493/Yge8LR/q+IuDrobHKAlqiEGJ7kW+v/OWf9q762W799PDq8yLuIr8+Aa0swE9vzJLGGJPZygRBnyyaM7DOCrimN1pm7ai5OPbRI0CWJgxJMa8sSvwxtjP/I7AsYuzZQQKW2GzXwLKx5lppxxvgCEY6Ucd2DJZdxjlBVx7+AKqYikzJEfNUvzuvzzp/8OFy1PYN4rDH0Ip2vNxZc9FhYOmz5fc4Zu2zLo2+/UdE9XNKlEFhxHUNvnx3Z/VlA5UF2C3zONMwWGJPNGwp7bXMaV95BdrxFzTwSf1vr2qsnTZkTYVWiKYiprJYNhSzhvyIPX9LeVb4Cw0sexU1JAJfmhAjPT1ihEkZoSjrbYTFS64Lsd1wB6Od0K2J7kRM+xGEbjuCUI1o6CvU/x7a/ae+Z2/fV7Ww1TnD4yiJ2osYS65sL2T0OYyhmLfNDRpnczVL0WtrUWAf2EZjhekBobvjgl/jQ+IIHbkUVZkIfiQ5YkNjpTAQjgh4sgD/cAySYfHTJIOdLQJYSmPAMidoLwX/0pyDXJmsfrzkSg440ttcReibBxDfCGzpYwU6oHwv8fwLGSQ9yPoQ6kGoY1i6yD/xnwIiivh4bx8XCACtOHG1ACHVGPSh/vdgqZaXqhUltBkrOoKXtuyoudBvnrV32ezQX1yo91OkNiOlBchv2U7ALWXskX+LeOMCndS+wxYLPQRxfj6EuCCi/XJ4UAj0s4E+hQ5CkwCo+iOsn0Awo8lPafyQYClABwM5CAEiIIQh+aXgUWKbgxZDCvQB6EDhDcGP792/7ooW46yga77fMWvIVjQEvF+ZlC0LqkSsaYI5CQvgJWmQi8EybBsBy5yYNZuH3LBkZJyK9JPUyimsPilkKayvLNm38uqVS9IyjtONO1F33CknnTZx8obNWxCBLi1SqvmUo3tm/fdDW63UXjMMo/3E4SA5PA755g8+VGgsD+vICNq2UiIFXXqkPhSpQ5v+MvjYHXvunNZVWcyvmh9y5A4YplI1WUFHStSRypqSuYpEqTJdMRdS9und9tkbDbMbny5Hre8hqQtJfhWWpUnC1LEc/wFYMtYi1qaBZQJtTaKtuUH7/Jbqq9H2VyGnNNSG2jcP3Ht7l2EediVjthRUicEyMWKe7Hfn9lvneh5ehto2QNNHuhmDZXf1CFgmE7As8loLMFjut10ae/spFO3hBD+r+BHTOfjyvZ1VV/Tri2LOPJ8jbdCaELNkRCxFffYFbauvR7texa5J44PXttbM8FpTWHs6bSqg9cWisZgx5gcd+ZsrsoJfPghgKXYjxScDDbcYJdkAYaRiryXMeBmqH9BI8UEtFusBHSdHkYSVmv8IIvmOIGIfkpuRsBv1/LP9+Yot7oVtNfN6LAVBSw5tyEKOYq4yD0O46DjPWz6bqb4CffYHSHRSgqocPmw7vAITU8kBaltCPyti/MNWGcXLlKwFnPCNkkgYNgYGgIDBUgYLm+AlAcs+fH0wWHYYc2PVAJYBR+mQMd9nzJTdGcHys+mqlF576tbKDLT1cXxrRIUWFfawLSw3yNR330oqLA2P3WI/VwBC64gMAXYfZGWA+GimjxF8AqI5AHwwYnwIDXDxdB4OzlxgNTLYbwVLVDENVRZrYBm0ZwZs2SFzyYBtXp31oug7D6LoHozTFBoMS0NIjiCVxtftiMf/L7ZEJPY7C8/LUEIgkgp1TbRAlJY1CWeiaiJiUfApHutn/qiOHxIsJfLohojBCIFJXqsdkZHEKGw/4tuQ94vAVw80PXJtgwVa+gmuEpK3BuuUIWNqzJzMW1Ila4poSRTMCWPBEtxKaw5lhX46sjmRLH1jsJzEGhKHKjL23JVbv+bap3+9cNY4AMszzz1Hd/oZZrtDc/U0PKOhrexRHhggo9GoBoTq8IKlVl84dhz+5R92qJB1IMtwl2LQwi4K1nF4Nzrw98gzhh77ov47C1ljCW3ND1jShhyp/a5kjysx6oL22nxlilKRrVpnhGzzD1gWbl7zs9jW55DQiOReRQrB86MZmsfSPPi+YOkxl7BWIFvBYOl3J0A7e2suPv72qivR1pcg1zR0ALV9PXjvrZ3GeR53SdieCln7poSIZaK/KrvfOtvz8J2o/atvAUu/Ja/fMb3FepHwxqMo1KKyfRI2Pugm71/XdVddMVAJpah+R7LHMhEbHJQlr9d5QdPdv0R73kLeTS0PXt9ZMzNohXVNrC5jhiIgDTfn+pyFG/GvfPEwrFlKPRgLIQqARCA0Jk8c+GIKaU8pDsFqmeRHkX4UHkJMAKKdsu+7ijQAgcTgZtT2zoGn7tjsmD+49vxBa2HEnMVUpiJ7Pr0sjdYXodoLByvm+GwXo0+eJLznYQ5FDtuyaphGIbxloH1jFGOMRNhQI2Gfgl0sKFUWaSpERbxQh4pxlPdB6Q4fRvxBsIQ8PGzKHQKWRYPGrICjGBslQ8Y0sTrbs/xsekVmtyvrszuT0Y5nSVrhsEY/FhIfkIhMEIKHfF0sKjDyULFIOBLDkMgTNMRzT0MY/juCpbFY1ZeqhnwaElDTsVHlc2T5sEVlnV/nvjz4z0dQcLeAvF7V71MpVuZB1Yw9wm8X5XuIrLn+CAVV5BeRl1e8rOxjBD/FQo9ociFkUVIEkhYocAIdJd/8yYwfEiy1iwtdzkmqHqyBSSLkeQgBMFp9W6NfPLLvgav32UoC1SWSOy9aMYUyp7HOXN4F6a+0IZEzJmCYHAHLg2FYkuCjuZW0RQPLZGSaqhgmC4YpUWOK317U5prbtP7nr9mvWZo77gyd7rQzTj3hjLNy8wq6uroQgDdgWBQa+R3NgZES77+5uTkYDGrvaCujh4Pk8Dj02z/0UIlpKMPNYiSOlPm0o553pQ/WDay+2FtZjMzTkLU4fOdUvzEpuKqgy5Ew5J4aqUrGrg+vz5T0RaJtwZBtyVbLkn3PmFFkG0I9FN/LSGF4ZkTiXRzLM/6PwDKPt6UHMFi6kqAhnzU3bJvb5b4UbXkOxXajwG7U+onv7pu7jHOGqqZhhYX0U5ElIWyZ6KvK7rXNHnxkGCwPD8MCWEZMBUFTpt9e0m0+D71+P/LtQrEGxDVjhyD2Yu2A6xJPRQHjwI5Ros8yXjBNpiw5nTWX1N93O6r7APm2tT/4i+6aOWFrmmLPwGAZNRYwlnxsTXpdhRv0OYEvHwE4FwfAX4TqYEigg2dNq7bE11wJoHATCjUhjnCjY4yBTlLdEJj9jsK2Ia4JBTajzne7/3hXPVbf6y/yW3KilSl8ZRKyZEbumEob8tDdl/QbZnUZFqC31iOqCbhbx4riRbIHSaTD4kHxgKfLeWHFK9KFmG5IGI7iX6yHoCK2p/GfuAiU/BJyyYNgScKwHaYcahgs8fMOYFmTM6Q/l7+7sG9V0cfL0lDdy9BzWrPR/0sRjyyAidoH8OPCKXAfWAGE4eMN7chURKSEkofspe8HloqxQDLlRB1peH76nImAl5aCPtvsvfalnjceUHy7ZBSOkaACntiiAOSyhx/5twsc9pFkzJliweqKJgZZZLhPuJbFQ8KF5CxV4GyRBFGDYVX8idF//jBgqcZ5ecDe4Dk5QjOsjG+lJKkUSQfvRQObw+/c37DmZ63OOcGaMkiOt01hbZO1FB7IfSXrlCQAC3iphWEPA0vsVrL2vJgpnbQISOENCagmH9UW9S5P9tbM31Re+pH5ot8Un5Gg052u002aMlF33Ilz5y3o6+tDxKeUZTkSiYwkx/7HQyFZtSPpQo899tjFF19cXl7+2muv7d69OxAIoGFUHkm71f55FNdK//sBtwyb+tG4/0dFhpDUiZQ6acvvdlbN9zjKBGMeqshE5emSMT1mSx+oyuytTh90TRHX5dK2jNCyNME2229aeEC/eO+9v4Ye91wDr/ZTCDsTnKyS2C7/w4ElcInFCScALH3beh68adCIfbVcxpzisU8dsE8Jm5Ni5uyYfXZ/zSVo6x/R4KcovBXteEl89DYMBj0WYG9B5pTYHWeyten+lYX7lxX6njKivq3A/4fBcvffe1YuHTLmh1fkDlqSYpYCxlzIOXMHlydhbxUaKnV9gNg9iNmJgl+jF+1B56KB21KwX8utzvJbx9MV54q107aUz/W/ch/q2op6t3Q8dHNvzTx8bfHEZiy5UXM+Q9YdvNWFGw35wS9/B+4sdr+w9SlDXpZIStuBvpgNomh366d/gVTMzi9Q+5do6z/Qnn+ihg/R/ndQ/VvfVfa/Af26d76IPlwfeeo3AysX+myFjDVLxrapfgqIJY13QAXegH06tf5K9Bcz2vEq2v3PI8i+948gde+jerx9B9W9hQ68iQ68BtRFDa9BO622j0N731P69iMhpsZiMgd94ljg8uEBQbf8pfOBa3psBSEHdrnygWfOURxy5NLQdip5yJXSu6b0U0M+2v0XqPHHJhIfr789VqLBifAvZDTkwPzTZqZE4JQQZ0pHBsuYqRAy/C2pIVeit2qyxz3J55pKGLDLGlwXDb2yFvFtHNvLk25HAEv8mAM7ukIeYoaIBqn88ClKcZ+ZgONoz/UnNX5IsMQTVImBkkKwZMlzKAxhfaEd+bcF37qv57c3txpmDVTkR4yZIf2UoPFcyj6Zhb4BcaTUJL5aeTAVNh24TqzZGC+x4Ec3pk+VHDlyFTbk07AhH6kq63PP3m+f5/1TxeVn6Ap0uuLxx00560SdTnfJlVe+/+EH2hFquAVNKYGm4HtnnmB0HKmkROR846eMkMfjeeqpp/Lz8/EvZmZmPvzwwx0dHdrH8I+GQiFEoPpHhZRIOwWZTHx8YbAZrAQRVSfVvdD3/O0N9tKINU/Vp6PyFCyKIRWD5aA7u7863eNKDLtTKGcO65oecSxsM57fvPZX3jcfQtF6JHRRyB/B5woZGkRT/AjB0pLDWlK9jqRBR2LEkkqZsqOW6UPu89Gn96C9z6K9f0b/vFu893qvaXq3MWPQlCxaUv23nRWszfCtK6vXT+9/XI96tkLTR7adgOVlGlgOWRJiljzOnM9Z08LlCYJjFnpuOSyhNf0Ftb6MWl7iH/m5WH0ea8qjzGk+R8KgZRxjmcqsnLln5dXh9/4I/DW929seuKWvai5jzZBMSYw1J2rOpe25QXuOpwbAMvTF44hqJXR3cGoa7aIiqZBlSXnExq+/eNCw97HKuvW3NN//q51VVzasvqHx7v9pvPfGhvuub7jvO25vbLrvf7ru/3nf3Vd32ed2V+YE9GmiOQ3ZUpEzHdmSFXsa68jyWrLbDFkt1uLulYt71lzbvfrnY6VjxY1jpWX19a2//VXdfdfVrbvqwD1XHrj30r1rL9l53xU7Hv7lx/f/ZvtL9wTqPgf6NwySAoAlmNsELNVhsIzYc0J2AMugXQPL9KgjdciV1rt6xqf6IgBLpl8VSDsgrIHiy2lHTxQSmtSAQoOTMd5YXEb/9XuAZT5vyWDsicGqKZ7q8Z6qc/yuSWFbitdS3OJcHHh5JeKaJbpHhv0c3MnhB/ntojGsQZT1O2whu1UknW2hcYRM2LKIQPrmWPmpYeUPDJYy8pOJrvKSHJAgbawDeT4Pf/Vowz3Xddrme8uLeH2+YMqMGiYHLBPommTamkLIBw4KBk7tBQRmD4JlXHiMmhXJ2L/kyVJ/hzG/f+UFXfde85npgtszdEun6LBbWTDp9HNOPu7CCxfv3LtPu3+xWGwEq0aWFb/X+FdgifeM/0lRFPYvMVJivExMTLzooou+/PJL/D72PhmG0XC6t7f30F3+wCMOlvhKRChIdRP6UPv7Lc8t3+2a3e8spC2ZyJCEKhNQZZJoSsFg6XFlD7ozQ87UgfLxEVe+eM+STsei3fal3pfvQZ3fIKpTEj0UipKsP2A6JMpieGXj2Iz/ACx5cw7GM78rxeNOCVvTMFjGTMVDtllDj1wz8IebfU/eHLj36qhzQcxcMmTJ6NNPwWaZd/lkT21O/9pZdea5nY+b1c7NSPFA2HAYLKO1AJaUJY835bOmZLpyqmzKQ+sW049f1/fk9d1/uCn8zC+DrnmSbYZoyg1UJnVZEnqdKV5zarMhv/95B7/9begy37e7+f5bep1zOUuGakrkLFlRS3bMkRtwZHuqi7+pLIx+/iR0i2RjcX9C00+CDKT3kR7U+NmGVf+z3bV0t3Fut2tRp2m2x3X+kPu8LtusTvuMTvt329rm7C+f1mmZO2ifO2Qo8ldkMoZ0ZMECSx6ifiJtnIzxKejO7nVktlqz26z5fbaZ/dbZ31H6bLMHaua32UtbLQUdDix5B+x5u93TN61c8lfDeXX/WM93bEOUF0w3yMuW8D2EHga8bzRYAke0BUNmYRRoftMpe6rHkdW3auan+hK056+I7+UUbYmUkRF0wjqqIo4GhuGpDdhyZFHjd+o7gmUUG1txsJzkrT7XV3VWwDUuZk3048tlPy/6Ug3E4fEcgGgocfpItuKYg/wWgQMgIn6XLSn6gyL54Wp5ivw0Tx5sbKbFL4VmGGhT8lg+7kd//NBgyWidTf2QLK62IXqzb8Nvt99/RUvVPI+5hDMWIFsRsufSpuSgLSniTifrRsNiSR8tBCY1yRwWaDkSLk8KGDP89pJe+4zuFRcdWH31R+ZLfpN13JxTASlnJJ9zuk53/dWX+/1+lcAV9uowYmkH+d/HYBFYXQfDsPjFSNLQRx99NH/+fIyXp59++sUXX/zBB+DU4g9EIhH8QnMxfyQjfr8kEdZVmACie1Hv5vA79+1ZefEBUyFVU4xNFsWYgAxTVGMCfo3NFD8stmWzjoz+O88NOgoDaxfvtC3ae/+tyq63AGg5ryBFGFWgyVqaQC6SAilzx3D8x2Dpq0r1VqVF7RmUOYvWF3hNJfX20r3uGfW2snZjcbiyUDAXhO3pg8YpUk0J9mC6a/PrXMW7bed7XlqLUQ1WFrgudc9r3cNg6TFPpc05vDmXNaVgsBSXp3LGvF574R5z9jZbdpMjP2ou5CpyqQro19G7orhr9fQOe+F243Thqz+hji2Ek3Zv032/7rbP5czpCIIrGCyzYo5sDSw3VxZCPXi0C7Es0lwmRQNLEdEh6DK98/VvnJfX2xd1Wmdyq85jXTOVmnmiezZlL405vqtEHGVB23S6ep5QO5d1lLDmbMmSqZjTZEMivXwiXT6JMiaCM1edE6jJ9dYWYAk6i8KOIwhVNW2sxKqnUTVlQQd2lzNj1TlUbR52mltXztp7z6W7nlguN38M2UlsEMm8zHNsLAp0cDx7GFhijAyZ8Ra4YXlbOm1L89uy+1fM/axyOtrzNyT0xlAU+9osrCJiTcQexS1GO54YgkTirdK1xgyEFv1wAeT4PmAZMxXy5izGlhxyT/FXnet3nxV2jGMsiSFzXpd9AfVSFVA4xVoIaEkw8TkosRl7nN+65Tk4i++0lQAsIb8nnnYdh0xYslQBL+P+pTQcmJX+f7D8LuOg8sWThI4gagAS8b1fU5sebXz8hs2m3B5Xod+UARFUU4aETWZTpt+Q7jPCeuQIFo64j4fJCGpiBGVNaWF9StCcN+ia2bd6afsDv3yz/KI7S8YVnABImXCK7jSd7sZrrsLPGEYplmVFURwBSAyZWtHIfwmZo8ES71BzLvF4//33FyxYcPzxx48bN+64447Dr8PhsPZX/AL917/73wzNIR79T7hfMn58BqFWJLAn/N6j9euub7HPC7im8+5CiIdbpgjmBNYKiTAaN2/MmqPYsgPliUO2okb3/A21SzvfvA/590KtghCFS6Lgp19TJRJWA1hU0A3HavwHYMlZCFi604aq0yIOAEtGnxM05vetmNGzZtZATZnPUsBVZKrGDMqS6DFOplxFwRWzmquLNpjyGtb8DH39IhRLMAOI75H3vNG98goAyxXZGCwxtGDHERtztCFJWZ4iG7OiVYVDK4v715QEV0+T7MWSvoC1lERWzGtaM2/Hinlt913h+bMFir5DLUBc31/fcN9tvba5vDENmRN5S8YIWHqri7dUFHEfP4XCXYhjtcwXhYRhIY+J8aFQK9r6162upS2uBX2mEgyQgTtTaOhvnAE0At9ZoobMgD4tjB9Pa3ZInxaqTGVMGYIlmzNlsuZMwZknVkEXtqA13Yu9c2dmoDpnyJF+ROm3AvHCYQKMuHjPxvSIKYWyp2FzpNuaXe+euW3NZf5PH4dUZDnMxPySyGKUhOZcSCRgGVC2amCZF7VnYYyMmHIoayFjyZUs6fhuBmzZg7Xzv6iYgXa/gsR+rH1o6ETMcRDkAL1/tLYcobzmYY59m8DkJ4KB5HuCZbFkzBfNGZQjOeiaHHKOi9kmsKbkiCmv27YgisGS2Y8oAEtIJYK7j60maexx/ustRlb8eWgW+l22hNaLHvYpNbeSHQWW0mi8HHG4f0LjhwRL7ElAs1Y5BqZ3YC/35ROND12/zzWty5Xnc2f4LQkB46SIKYm25jC2gpgZGnlj/astRkaskL+jZfFo7+AnlkgcLAEpLdCRLmJIjbrLfKsXN6y4/APTpZa5qcmk2/M5x+lOO+GEa392jd8fHPJ60LAzp+EEBqoRVPsP6O7+VRhW+2tvb+/jjz++ZMmS8ePHkxZhulNOOQVvrVar9kn8maNb3Pl9x8hhaAPulQz9VxDfCXXc+15vePj2neVzBi2zpepZ2LzFGEnbpsTsCWFHElZq+HZQ5gLsLSFLNmPI7LEU7K05r/7ZCqbhLST3IDkoS9BTW/N4CIJJ2LTH8iMES8aW5nGnDrrTQzYAS96QHTPn9rtyB1cVh1YUUbYspTwJ6RN425SQNWHAmDNYM6euZtq2mjmRF+yocwOSfLLgQ3yftOfNzlVxsPSZJ3MmAEvWnocBBnuWsj6NdmVHVub5V+WGq3NFY7ZYmc85Zg9UL/raOe+jmsWev7hQ8/tQ1M/2IT6IBg40PnBHn30BgKUpgYBlRsyRqYHl1vIiXgNLnhYUJMRPG4FOYz0o3Izv4N41P+teuWTAMi1qLQ7cmaSY85GjBDu70FDClP+dtpacsDE5ZkuNWlMChsSgIY2257GOIhq7dKY8zlnKu0qilmyvPsVvTInY0mOuLOwgRo8kQFU/RkKOLI2XHBqlOXIwyHU7i9vvvaTlj+UIu5V0D1IZTmBJ1oMEk1OkeQyWAoBlxwPX9Frz8N2hrYSD11KIj1m2pPMWjO65QzULvl4+C+18DXFDtIK/I5Jqhrjzd7SEtPbTFu1Ahn3KuF817F3FfU3SQ/77gSUpHSlWDfmMNSNmT4raJ1HWyTy+1KYC7FlG/lqFuP0S2yIgitOioGTijz3ObxXNlv1OQo5dIrg4VqDpoYaXo+XwR/THPX5IsJQUkeKjkGkcaeM3v9L52F311tk9lnyqNi/onBJwT/a7p/hdKWFnHuOcIVjnc5bZMUuRVhOilVFqHD3aO8N4CWCpISVrSRHMKdizjFbN6qtd8trPiwzFZ805Q4cBKuGss044/pRf/fouX5jp9waxjdPb30dWDsChRCQfVaML+A8WLNG/Bku8840bN1ZUVIzA5Jlnnnn22WdPmDABvz733HObmpp8Ph8i66aH7/T/4RgNltqRE7CMIL6J2v9qy5/te1dc3WlcEDXOlExFsjmTtiZFHAl+V5LXnRJwAIMSayqQ9HlIny0acrosJZ2/u57b9SfI9lQHBDkKnA/ScGqDoopQW44NfGICH7Pxn4ClORfPpUFnaq8zBXtIGNgkU45gy2urmNJtTwnYUyh9Alo2CemnyLaJ+Ar0mvI63XMb7j5v6PnfoO0voEAdVDEi6Bs1ApaxWg0sMzHexOwFGAykikx+eUpQP3XQPKXbPKmvciJbkc6V5/uMM5pd5+944MaWV2rQrtdQYD/UTkDsMYAGGxsfXN7rWMjrU/GvYwwYAUt/VfH25UXSh38EsBRiLAl0k2x/FckM4jwo2ox2/u2bqqUNroVthiK/tdi7PF20lSD3jIghP2zMjxgKv9s2m6nK5FZkMDVZIWjMkhutKg27p/ssxQOVBQFLSdhcHNQDDzvvyJed+diNZkxZRxTsZ48VypLn0xd4jcVBc5HfUtBvKexbtSjyokHe+AyQCnF+GW4fkMNJ+P8qJXEBDSzlbaPBMidmzGHMhdgOUMyZ2A+LmvO9NQs2LJuDtr+BqKACbg9xc4aXDo+mAI2nRLZaIgwRddR29Dvy90vwYQwlqHw6Ki/FVhesQ1kSGXMyb8wImYo77OcHX65BwgGGb4shKgLOH7BuHfKj30U0B/A7CokSaUmwo/NgR4wGApYiOUntIyL5jZ/MONpgqV1i+E/ThZpI8QVuhWyhs6OsqLyikLJotlOtf6/9adt+x0V9jlkxd3HMluI3jw87J4erEzFY+iyZQWMhZZjOGmZgfwUr4qAdwk1Y8Isw8TI14AzYC7AESQAQW+6sKYevmt2tL+5ynr/DfnHVjHHZOt0knS536qTjjjvhhl/dVtfaAw+bqMYoKHwOeIbwcWkYOYJzfr//sFP8vmN0GHbt2rVFRUUaTJ511lnHH388Rs358+fj1/idhISEqqoq/BWtnuRYUCIcMuCOxPuJqqOsXZm8De9p8TtFxEoJ2MWkQRTZ1Paq+Uvbwg7XYqn2Ir6imL8zA7kKKFtKwJU0WIUlxe9Mh2a/hhylskAwlPgtMxuci7yv2FFsM0IdnNRPGkeC9hj+MdACPLZSgBfomD48CjyiKlm/IYhJEtwxWNKHgqUf+Tb1PHS91hAxZs7y2NIGbKlhUxoGS8WSJzkKPNZMb3V+uKoAn6lQmS4ZU6Omqd2G5Pbq8/asuGT/7/5H/PpRjLgo1CKH+iAexQ9x+947sPbGdsss38rp/Za0iDWPthSHLaWMYzayz5Ks0yL2fJ+7wFNb5KstizhneSzz9hvP2736BmjaENgF7HqeAwjrSn4AwrBDB5ofWd7nWsAZMFhO5iwZYWtW1JEbsOcE3KU7lheqHzyJQu1ICJMlJYUjXDiywkA5P9Wu7n/7i7U37Fpz+YGaxX3rLm61z+50zmu1zumuOr+7avF3leqFDZacVldOuyu305HT5yjwuqD8f6Ayi3IUs44SaNhpyOZs+Wr1NN5eMFSePmie1mudNVYGHHPHSq9zfpt9fpv7/M6aJa0rljStvaLvTxVo58uIb0VyIBQeiogCxgAfEyU2N3AA8UIUCV4NLHtsBVF7RsSREbKkRu1ZjDULg6VszMEOWch13uY7Z6Gtr6GYX9VyU8g8PMoig9VMphZZlNQg83CM0d4c/pMEdJIMmFf4lvFAVwDLVaReE0qRBZXrR0Mb6h/55aB7LmsoRMCeX4xPSjCl8qZE1pzIGjP85uIW5/m+VwAsOa6NIWAZAwD+nmB5+KH+O4EjjReNaKJBphS3U/Ee43g5kjd0jJ/3ozyOKliqw74CeA0YcsIqLPZG4bVAVn85zZPAYMkKSgCJXYitR3tf7vljxW73kmbbHI9rRthREDJB1ithF0uhCDE6ZcmhTUW0qQBogq3pAWeKpwo7MQkBF+FVsWT69FijlTQbi/pXLRyqnd9bUaBaZkv28+uXX9Cw8paNrp//z1Rdpk43bcIp40/V6Y7T/eL223Y0NOHD8VOMKAIkKNGoFA7DMurw0EButGt48EzJUAm/q/ZaIp22NJJ0ba0Rf53jOO211+t9/PHHMSiedNJJGCDx9oQTTtDQ8YEHHsBuVkFBAfYvTz755MLCQvyt/0duJX4OIdUeQlACuI0oRNblsdYRsBWKJzMGNZqCjB7BpyoexB8YfN0y8MjSTluptyKPW1Yg35Et35UhGjPlNSWNd53Zbp3M3F8aqc6MGRKRMUOoLGypnL/bdXX/n2tR43tQkE61sYJHIIVfHHmQZO1IwIQiYdlj+/BI0B0FKy/yEMvxRxqfJ6stuNCES0VVB5H/y4GHr/BYckOWwoi1IGqDqgwe46Ilmwdfs5Cqmeetmj/oWjjkPt/nXuRxzh1yzmyrXvRP0+KmV9ehjk9QsA75W6CMT6CAPIfxejb/c+vDxs/MF+6wze9csWCoeiZGDr9xbsS8KGo532uY314584BhVr3z/AOrLttoXbL/gdt9bz2M6j5CnnrCGOBHfADJXuAZ4L3Iu6/pkds67TOi+gTVlBg2pDPuaUFbAV07fcCY02AqU997CAXroagfOD8glZ+TeR4OJoSNnqFdbzf98+Ftf7Ls+qOh4S/2ppfce591bHvSdODPtQ3PH0EOPFdT/2w1lv3PVGGp+5Mb5BlH21+drc+X9//5zvo1FzQ7SsKrZ2B8kqFuJEmsGI8syZwxKWpO9+jTeyoy1Kd/hZ/0pueczc+7Wv7sbn2hCgt+cdhr/Ff8GSyNz9o6/uqqf8a044/GPS+t6PrimVjrl0q0TZWDATZIAxURkEvHVFokSIlQUEEBpPQqW17oWH9dj70oVJ0xUDW5036WvzZxyDxJteZGfpWE7Atj5kVbflWEdr0CHj90MONUWFeLi0LoA/57Iag3QgWhsfYAcQ+IQgwYbLtgwe6+TIEoMp6BAeg7A1SfhEudBlNVBoYCFfw2BdjyvF/XP3yj3z1dNmeL+gxZn6YaE5BpimqeJJonxywpA47Cva65A39z4QcWCV0QJlOwNwAU3CLUHhx+nEdPZDCtCQbyw2AJziNxkGReUKBfhkor0F+IcBdAUPonNI4qWCrDvjekNWJ1H1CRVwUNTLFRBqY2C+aNSjMK51ckbCPXo5Y30d8dXXdf3lGzqL967oC10GvOYOykEbk5BZtL0M/ZnElbsgEvzTmCMZs1a2CZ4KmeDPTWGFbNOYOVeU3LCz/+TeZO96LWdZe3WBb6DQvab1sw9IjjQ/utN0w9ddpxurLxp2L3DWPU1Tdcs2H3zpgK3BpBihJ5gaSnEcpJDnJ8MHpp4Keh3UidJf4TfkdLatVcT/x6BE21JcnR+a6IhHOfffbZ4uJizZs89dRTTzwRajrPPPPMX/ziF59//rmWRnTjjTdiEMXvT548WcuGxWPkxbEaAJYsyDBYBghexgh4ESuRRZQfegfK/ax3e983T+5ataDDkuk1ZIiWQmQpRoZ8ZMhBjrygGT+iSaG1eZG7C/y25LABP73prHX6Fv2ShqdqpM2vo6E9wBQjB2Q5EpUojbmJIZOFHAmCRvDwKB1ygEd5QN0YKaojQK3GH2mSxQcJFiNg2Y8Cnw09vNRjzY5UlUWd02lnEWvP4yxZlDkrbMz1GIv77PPanUua3JcfqLqyvvrKhpor2lZdcWD9LwY/eZrv3AyM1ZDEBH0WSQkxLfv7hnZ+sfvlRzc+ZNx+768a77u26+5Le1Zd2G67qNt5dXfNta0119RV/wz7kbsf+M2eJwyBz5+mdr2pdm8DfnMhBCTbWiKFgl97gWrAu6/xkdvaHdOj+qmyeWrEmEm5ZwYsxbGqmd367P36EuGt9WhoNxK9Wvq+QsCSlRhZjgHFpDKI2BYU3AVshcwBxDQiqhnRrdiaQbF/LdFWkEgLSLgZhckXPRvQ/pc7/nDbPufMoZpSvz6BqRyPTBPk8jOQNVEwJ0XtOV5H0VDVbPSGG3k3w7eizSjWBIma2jbaiCJNKNIAW/zXUAMK1aPgARTch0K7wEH37VQjDdipktUIC5w9fFABVhoKn4lKR+QID/yrIU4cwAoHKV1oy1+67/ufXntZuDp7sHZSR9UZ/SvGD9knIVchfVs2sl8QMZ637dcFaNufEdePnTUR5oBASiCwVSFoJAX/vQyHHEcqOLVaV0J9JwsgEkkAkkmkXKZVoJCEp88PGaX4PlGMEhKZqBhl4VMEe1R5CA19Wf/QdUFniWROY01pvDFFMiUgbApYJgiWySFbSo+rcHfVgp6/2oEbFt8mNYQdboYYxRKEQw8/zqMl2E2EpVeSUCZAMwzYwjOt+c349wVRFYUwQwVlLgB0uP/REtcPN44qWGqxPIityYQdHXwVFVHYJGJoYsnLxMxlooSFuROFtlCv13Tfc8U+66z+lYuCq+f3GjMHK5Ikdx4gJbDzpBwKlnmiIQ/jZdie7nWnYAk6UilLdsxcMmia9dzcE67S6e7M1r1816zd99zofeA3+23XvnnHlddOOmnOSboUnS71OF3epHHnz58z6BkSyMyLiTIjiJIg8lSEC/qlaJika406oWFvkmVZjItj2Qk0gNR80JE3BeB0ktrb2x999NFp06ZpMHnOOedMmjTpuOOOw6/xm/hPnZ2dI9/CfufEiRMxXmKw3LVrl9aW5Nhnwyra46pik08Fw1Nj32DjDp8E6p4dBOpBunnomxe+uv8XO8wlncassLVAcRYjS4GyPEValiAakv3lE7lVecya/CFHqt+eFbPnUabsIdusfXffwnz1NxQ4AA2HY71IwSqODzNR7bc055LYGigeiTqmYPkvPMvRYEliAv3I/4XnocswWIaqy8LuaRFnYdSRh5V+wJo7aCvutM9Cr7vQ++vR50+iL/6EPv8j+upptO0FILWJQoQQyWF8ljIHvgKsyALvAovCg6hnr3rgM7T7dbTzL2j382jvi2jv39CBt1Hzu6iVSNdH0O0ouguxDcQn8GFzS1YpDHKUwNEQdKSAERvfF19D/WN3tDtmaGAZNmTEXDN8lqJQ1cwuY8E+0yz23UeQfz+EBFRaJf1iGVXBRr0AJiKl0H2I6oTmd9hmxfeX6YUO1WoYwFU4koi+uGj/5D0gXA8w3kX3obb3mp+8c6ttjmfNQrp2GqrOE80JbMVE1ZEZs2QEbEWDrpneNUvQp79F4f0QT+b6wZ4QBpHQD1Fl/BpvuV54H2/ZPvgM3tLdSOwHXFd8SA2SrE6WEqkAR1FgPmBfTIjKNKvC+yqiFWwEqAE4nc1/773vV/3W2bGqQl9NUl/V+D7XBK8jAdVOo8oLZNf5g+b5W8pL0KZnERPG0wHrd6ghJrFH/GLk9VEWTQFqounJkXUqLSCnbRU8PWUeuO6i4F5iABUU4l6SkCa+YgOf7n/wGp+zmDOnRy3ZWLD/wFuTRUsibU3CT1+ne9qBtRcPvFqNonUo3AqzEZ5pMf6gjT2woyVqPF9PIjF/kVgewLCHVQu2BkSSRyXx2LFkRIomqwOH69Mf9ziqYImIcsCzDdK7eOjUqtCqwmNFzJIlIrhV2I3DN49Qv8pbn229/7pG+5wGU+lA9exQzUyPOSNoSJGcWYeBJUbKmCWPhpyRAsEIXbcCkMsALWkoc1HEPKu9Yv6LF0294ixd2Um6sjN0F03R3X9Z3qvLr7j0XN1MgpTpOt1Ene6Wq64a7OgUOGwHIU8w6g/HSAoaIvYdr/C0KED/LG0IZGivDwvDYtTEHqFW4AFnrSj4k9jpxH5kV1cXRjuj0VhSUoJx8eSTT8YwqQVdTzvttISEBIfDsWPHjkAgMJJk6/f7X3zxxdNPP13zOF9++WX817HAfNSHSrwesKNVSbN3FcJGLSqIlWVeiqmSB9pWhPag3X9vecbylWlhX83CkKssai+KmbOp8sTYnROZu8ZxlZMEc4Jam+MzTu1cNjlWUxaumdltyG9xX0C9/3vUvxN8ynCX6u/QmvfKMD/iMQhJA0ukMU0TVXEMhwQ2kkIYYIn2OQQsh7lhQTv7v/Q8eAUGS7+9wA8L4TlBLI5cj7ukt2Zu66qL0c5nUeeHKIgt93rkxw4QxoBGwB7eB2qco5loiKFoGZ+qQmhlgHuWBh+R7ScO3AFE1yGmHkXJF/kmQEfs4eHXYhv0b1IHFOSTUAQjASVzUUmMSEpMVoAYRWFUiUW+lvpH72pzzogaJiPTlLA+JeYo9ZgKQjVzuq2l+53n8588DQYK75OAJUsgIT8I6/CQLsDKrA8xAwBXshdxQ1J0QKIDSInBsykHjyDYo1VIiyAsEuFbF/3wdWwGhetQ16eNjy/7Sj+zs3pevzl/aFkCb82k9ImCMy9gzOo3FXVbZvavuBB98hD4jtwgkL5iVB4R/M+xfU5AgggfJx8gLZ9CMh9WRLC8sTZmeYoXGRAJ+oSQGAEPPrQQBIbbb17ruefWAdP8mKM45E7zuSYP2sb7HclydUnEgO2eeZ22OTvdc+RNT6BQrxQV5JioUJJKy1jwCwUoCpT/XhRWkbEnf7jAmxItYcE/BFtakBgBb7EniQJhFA3iuyZjL1kegKZXeNqQhF+ZrLeL2LAgYOlxFlHmrIC10G8thJa9tgzGlhazpfvs2Z2u6XuqL+h7wY5825FnPxg3LL7LIciiA1raw4/zaInCCRIbEfkAL/h5wcsLQxKsrw8guh+FelB0AEUGEY3trbDK+mnaI2J0UKG509gVrh/nOJpgqQ77Cgq44qR2SJSAd5t4l2FRDTOMzAchT4RqkDc+0/LIzY3uBX1Vcwbc0weshT5rDvCi2dMZo0b6Cl1EsNFEW+JgSZkLRH2RYIjn+GD9FbEW0MYZYdN5sbtveXJxajZBxMRzdAln6/LOAoycdrZusk43J2Ec3i4uLhpobNFsN1DOxI3BQlFRmolIMgsrOgiCq1qIdXR8VYNDja9AHFXUEYlEtKVKDHhbtmx56KGHLrroorPPPltDvhNPPBH7i2eccQZ+jd3Kiy+++M033xwaGtK+S1GU9hMYYp955plTTjkFY2pycvIbb7yhfeBYe5YSaEc+BvYLWZrXFA5pKQrrW1hVoQEkNal1r3Y/U9lYfUmPfWHAOS9gKfHqszyVySED1omJii0BWaeo5inIlhK4a/JQeaq/enazuWyfdVbPH5ejng2I6gKPhB5EUQ8QygAsE09ylAznqcICx+FHeTSHdpKiZsJLce/2oGepVSEAo7fva8+DV3ktuQF7nh9bZrYsbLB7nHl91WVtqy7Yd8/VaOvzqGcjkIljwKD6QLBeEAMiE5NEmFpauYA2weL/A8skBomsrAcxfSjWBVcGBSUUllFYOihRLIwSwjBJqywLTkbcsNDCIRjtJHy0/rb9j93V7pge009Epgm0IYlyFHqMuYGqWe3Wsl2uxeGPn0HhTiQESI9MbiTujf1LQYa1ECRjBBoibqKf9CCMgdutRsGH+7eiBEAkL4Af3YD6vuz8o2GLZUHfyiVD9mlDFVhx50UM6ayjyGss6DeXdVrm9tZegj58GLJYNejFXuy/FSVK4pMkUIkPj8FAGAJWcOxSskFwr2XgtJCFGM/FJBmW5KBvIu1BG9/pXnd7n35hzFwagx5EiX7T5Ig9hbXn+SpzhqylLc6y+vsWsV/fC0Tw4hBYDNh5HZHD/vnfiOoj4YER8QxviajalvwJb7FtGu5BsR7EdyGuFTonY1dbYGAhVYJVA2zxAFgOfXng0RuGXKURSD0rGbBPw757xJ5L2TMitkyfPbfbNb19zdLY36pQeCfy7gYC+kgHNCrHuCWNOcKjKR4SBuhDag/p2dmF1A4kdSChA4UagUvI3wItYNlBMJhC7RAjkTlNu/4k8PJogqUMDyTMXwkWeWVY4YbbCysA+EH1S2IQWzeQ/tqEmt7yP2/aY5rT45wZXTknUls2ZEr3GZIFd67kzIxUTDwMLKG80gpgKRiKOGMcLKGpiKWINcwKGxfvuGXhfbOTC0/STTxNd/LZOt1JujNP100567izdLq8yWfjbcJpp5X/4ubH7v7tB/94b9fG3T0t/VwMMAIRTa0Mr1iMBsuR89JiraMHBshgMNjf3793797XXntNr9djPxIDJEa7k046CXuTZ511FoZJ/FpHsl5vv/32Tz/9VEushYVRDqaIthMMmfhN7IyuXLly/fr1jz32mNb2BA0XsRy7gcESwoUkHgKhJy3rhieYAv/DZk0L6vvI81rVXvd57RUlYvV5Yf20qGla2JIftGRGXSl8TbLonMRXniEuP1utnCKbsxnnjE7r7E2VMxof+QXa9RegJ4WS/AD4lBBbYhSaUzmSBHcQMjVCk/8H2XEKcUEIJMYT9PEZszA9SdcRDhATga70bvT89hqfOZdxFzDOrKg9I2DLGLTndLin7195waa7r1X2vo789UCQi1hsZkkqJDiIssBp+ybJlSpZsCFL4ZpdRoLespblgWEJ+0NcRGExUgVVkJDCwgqcQkex3UbK/kRyiWAmKiR4zMPR42+KsoTBsv6xOzodJYz+HGQ6WzAmYiQY1Gd63GXNltLN9sWD7/9J9bRiZOIUClxdeDBJjp3MCxhp8J0Pt6PBOsgeCrShYBcK94NBQ3XCsiXVfvgWVitbyIJlM1mwbILFsGA9CtUh31bU/E7PE8v22hb61l4YqZnNVZUy1hzgKLAVhCyFfscsj3vBQO2F6O11yLMTAoPRdlCdI4L/id/UJNIGgt/BEukGCgWMkRwWYmTE+lCoAwXboMMzfo3fgdQYRuEZETvPsqQyEciE2vxe173lXYbz8FyFKhRTMm2cKlghmTlQmdFvzm1x5Lf/dmH4jWWo7gVU/xqwtDe8gRrfRo34xVvwGnjbX/+vt2+i5rfVFk3eJPKGJqj1TdT61rC8o7S+g7eo8Z04o33j+1z923Tb50BAwdOalaQl+CjY0wh80/DELz01s4LmPGyaYLD024GriAbPMhUbdgOO4r5VF8Sevguo57f8Fe17F+18B+15F9W9i+rfPtJxHq3tm7Cg0PIunFHbW0rbm3CaTfiSvon24RcfoR1voR3voM7N8oHP/Lvfk32N2G+WyfhJ4OXRBEuJ9GHHIiik4ibO3hAHyzAopCAsv3e+T71e07vmsm5TachVGnUXRB25EXM6ZUkR7BB8pysnxhuJkP6UhKwHwBI7l6wpjzZrpSOZJAZbwOlnxfQXsveV/+6CwmSd7mSd7vSpp+nGn3LiOafojtedduoJ55x5yqRzzzoZPM5JU86YdIrulEvmX3Lb/9x+z8p7n37imbfeeHvPvt0HWvY3tB/wx3zQv5TnNYJWcTi1lWXZ5ubm+vr6HTt2YMx76aWX1q1bh/Hv6quvPo0MLWdHR/J3ziED4yX+Z3p6utvt/uKLL9ra2rSsn4GBAe1aeTyekdc+n09DUETcTbwd3VPz2A0MlmT5S2DJyjyYCnEvRgCjnu9WOz/uf3tVwz2Xd1inRQy5kjGfLS8RbLP56ulhZ7bPMSXkmBC1nBVddjKqHK8sn4KsJYxzQYPl/Pr1v6C+fgKFdyCuVxCCCoQARbBJeC3YRbLkh/FSIiEIHhzcY87gIxMyEe3X+SOBJcS+JT/ybh767Q0BUz5Q8NtSOUtSxJI8ZM/CYLlv9cUb771JrH8fBVthLVsWQyIkm9CwuhiPrBAsht/DCCdzkiKIPE2xDMWyNC9yggLN6OJu4rB9MvKtuCeqkNsxYr5wsHolhWGJG4MleJa+lsZHf9NrLxQqzkDGUyXDRN6W7tGneqvK2pwzdtRe6vv8JRTtw3eYQzTxUCXyK3iCh9Voj9K3S2z6TN77FsJS90/Qp/WfoJbPUcN7qOFt1PDPI28PvIMOvAUKt/5NtP8ttO81eLH9RfTZw933XVtXWdxnLem9K3HojkmyNSO2fApnyqRM2bSrLOiYMWCZLj+7HO1+Fe3Hv/UeOvA+avgABL/Asu+duOCDwR/QPlP/Eb/jPX77B9LO91Hdh6jhI1T/Adr9Jtryd2nb65GNr4W2fyh3H0BsmNQykrVGkYZ8tN0ftT9c2Wm9IGIuk0w5yJiK9InIkiboMWqm+62Z3bb0vntKvI9e0LV2cdeaS3rWXt5792W9667Qtj3rLh15/V9t113Rfc+IXEZkaee9IF33X9a1/goiV3Wt/1nH/T/ruu/a7nuv6111XdfdP9/1wM0bflde9/bDsaaNKOhFYRYqgqHiSYZs2NiOpqfv6F+10G8tHrKXDDkKsT7ESMlbEznLFMqSGLJltJdnNJvLYk/8un7Fle2//XXbg7e2/vY3Lff9T/fdPzvCcR6lbec9V7U8cEP9gz/f/9BNdQ/fUPfwdfsfvq7hwevwm+3rb/I/Wd6y/je71t5S/4Tl64cqv3zC2r/9LWyrH1aS/mMeRxcsQcViiYOlFvrhwGsIC1JEDCOErdedzNcPN61b2lqeT9tKOFdhUJ8cKJ8q2DNUVzZjSqAqJvCmqaP7U1KjWm5BOo810+9KBbICeyplyREry+jKxW3LLv/d+QUzz9RNHX/yCRNO051yvO7ss8+emqA7QXfCaSedO37cSSecfKLu5HNPHne67vTTdKdiyDznpLNP1J144vEnFZUUlswqmb5wxq/Lf3PbHbf++te/vvnmm2+55ZbbbrsNI+Ktt96K/3ndddctWbKkoKAA+4saEGrj+OOPP+OMM84991zsPmLUxH/SUngWLly4atWqjRs3Dg0NjURTtTVOjgztHWU4M2iECRZ/Bk+aEXJa7c1jNGTIDRUYsqAlasm8EundIMQggufZyX72xK6Vl+5ZnhernoZcuZFbxlO3ZonmmYK7zGtN6TacPWg9m6magNyTUVUmf1ciVV44aJx/oPqa8D8fRoHtiG+neS8HZUMKJ/AszcXdVm2r4SUByxF6SfkYgyVphkCov+JgCaQEqgaWwjBYykHk3Trw4E0BU6EEenYyr59MGRP9tuye6lkH7r5i64O/QW1fQ74SEiOi5Bchg1GrYwP8k4BSE+6qhnmwfi+SYCrELQjaoQipqYqQNq7georxHBOtPTDsSDNc6GEmauJRIhYUioTvFaxZNrQ8csuALVeuOBUZTuHLz8YPCwbL4IpZfasW1t9/E7vrPViAVGMYLBngchOAfVSlwdEPNHz2uP2rB+/YfN/Pd95z3Y7VV2+uvmLzip/tuvuGXWt/tnvtVWNl790/w7Jn3dVYtHd2rblyz+or61dd1bTiMu/6a9rts/rMRfLqWdi8QO5sZE9jl40XDAmsPom35oYMWZ23JrL3Lj1Qu3TX6mt3r7luz9rr9667AQt+gQW/qckhf1p30/4Hbt+57pbtK27cter6hntubLrvpv1rr92+4ur9D97x9brffPWIs/2jv8kDHSSBidQ74SslB9SGT5qfMLa4loTssxRLHjJloIokZM5AlcmKNQPjisec4K9JH3RnDhpyhvT5XmOxz1TkM5VoW6+xMGCZFrCU/NfbaWSfmuA9F3rNWPI9lnyfrdhjL/bYSjy2aR7r9CHbzCHrnCHrvHDVRd3upd+4Lv7knpvq335I7dsDQQEW8rqU+MJlELF1jc/pu9dePGCfPmQv9tmzI/ZUzjZVtkxQzOeKpnGsebJUW+Cx5MbWXbDnjuxO54Lemgt6qhZ2GMt81ulHOs6js8U777fP6nbO6XTOaXfPaq2aiaXDPQv/c39FqWfNZfW2xRv1522uvfaD6qu+/n053/Ip4kOaTwIsJcdY3f3342iCJdZ0FOIpUBekORxFlh5iZA1MYAW+H6F2tfXvu+6/ap+pUKieJUOXIqDagZZb8YyeeH/Kka5blHV0M+fsiC096EjxuhO8VVOCzgTamirpi7jKhR7LtU8vLizV6SaeDNUhl914/YILLoJo7Mmn6E48XnfCSWePmzxpfMJZJ517uu6M8SePP1t31lnHnXHm8aefesIpJ5x0vO4U7BXqYHuc7gQyNCzEL7SKDg0C8fakk046/fTTMTTi7SmnnIJfaEx1eOB35s2bh13Jv/71r9hBxP7oSH7QSL2mFqD/7uPwS3w0hrYcS3Yv8QKGCiDiikpUCFt5KgXrmFQ/irTwH/6hZdWNrca5PksxZU7jTJMUSxIyFov60rAhy2tJ9lUlhlclx6qmRCwTossncca8kGlOl/1Sz3O1qOkzJPfKKBBVqLAqxVRYmgDuS02k0W4UxGD5YTrKYw2WsIoOMU2AMWLOaWBJmj+zKEaThVM+gIa2da6/cag8F7kLUOUU/s5xsi1dXj2j2zlz/6pLO1+sQuEGRA8qAguxVC28OWwDwH3WYBLye0VYbyOZbhB6BaiG8gBwQwkmxj3Ibxe4XEq8vF3lsGsoUz40sLfjkV/5XPmq/nSkP1nUj+NdWezK6d7amR0rFnT9cRm1530MlopCyYAkIq+w+DU8kGw38u3Y/ugdu9Zdsb96fueKuQMr5/XXzOx0TOuwl3Y7yr6PzOhyzO62z+y3lfosBRFzJmQbGCap+vHISMQwUTVOlkxJItSApccseV7n9D7XnLHS45g1VojanddbfV5/9QL8W23mEiyttrIm17z91Rd/ZLyw/ulq1LQBeXtQNIpvJ0ULgkwh5FP7v2l5uXpv7RJP1WzkKkHLk5E1G1WmoPIExZgkWpJjxkkR/biIcUrElBMyFYVMxcdiGzEWU4YSxlBM4RfGQsqYHzPlx8y5UXNu2JhL2UtZ18yorcynL/FWlEYs87jqJR23FdLrr9u54rKP1t0Q2/MGdMCORuKhBQWx0HHdj4Sm6Je/37/y8g7bTK+rOGhNjZon86ZzkeVMZDkNGU+VK0/jjRNpcwK+I0FLjiYhc1bEnBUyFYw9zqO1jRqLhMpCSV/AmwopU27YlBk0ZYYtuVF7EeWeFXDO7a86v6Vm6Sb3Jd/cd6Pn4wdgSVUMjYRhlVGZIj/OcZTBkgFKYpqXifEuDgeb8AvGj6Quqf2d5pf1+9cs7LLmRwzpokGrpARSumGkPEJ/ymGwzA7bM8OOlIALKiw91RODromULUky5HD62f36S/64MHO6Tpd6um7cuWf8/qk/fPrB58/96cVf3bVs5gUXnD01UXfSaRg7T9CddOaJ56ROTJl02oSJp40757SzTj/1tJNPPQV7n8edcQKWs889a/z48ePGjcP+IvYUzzzzTPxCW4PE70+ePHnChAn4TfyOtjapI8QCl19+eW1t7SuvvLJnzx6tOFIrNdEsptF20ygc/E7j8Et8NMYIWMbrnwSOEynSvp1S8KPI9yCqif/oj4HfGfosi/2V0xhjLmfEt2OC6kxG9mJknc7Z8iOOjIA7NVCTHKlJibjTaWfBkKGky3JB6HET2v4moruwkxwRsZsshFQlokLht0iSqgiKjLiV4MzK4MzyWouDYw2WpM7sIFhyAJ8YuSg1Eka0omXDythi8O3qfPDmIVNp7I4EZMBnnaO6Ie1wb3lh8/oblQ3PoUgrYryqKMBaN4pTXsLZjSClMoyUsIhPgRkJhcaQqkF+V4u5HAqWmg0x4nNreyOXiPwZvEtVDIE1o0RRsKH5gZva9KnsslOR9ZyoYXK0qrjHkr/19rTm1YvRxsdhiVEIKQpDWElFCY4kCmUtdAvybKh/+BeNKxd1OAo8jqyIIy1sTvTrp/gqJzP2TMaePVY4Z+5YoV35GCN9liKsi7Fepk3JvHGKZBivGs5GhrOInIMMExTDZNkwVTQm8kbgD6FIGdhhW8FVJLgKD9vy7kL84AfNGT5DMpYwdgpripk1syP3LN5nnVO39rrou4+hgT2IDuDnTSVtLzi4rj5E7Wv/+IEt65but5RieFD12eiOJPE3E6nbJnAVCRgsBdNkjOLIkoxPLeooGCuUq+i/F9ZRJFgLZUuhiMWaL9jyBFsOZ89iHVlBfXLYhH3cAsZZRjtmhMzTPOUlvXcVcisuqa+c/U3VJYMfPIgCuyElJxzSgvvYsyRgGUZyJ7/nleZH7txtnOupLou4M1hHEm86W6o8WVquU5cfp1acguwTVXui5EgTHZmiIwO/UO0peMs688ce59ES0YYty1wQQzYyZqiGVMmYqliyZHtBoDwzZJs+6Fq437Fo+4or2l+yo5Z/IKkZSZHDkPL/ClgSRUBBfziJhzWwkceciULuX2Rn72tVn1pKW6pKQ+58353jBX0SBkuClCCafzm6PyVlhTbCERsGy0xASnt6xJ4SdE7BSOmpHh9wj6fsU0RjJmuY0VtxwdMLk6fpdEkn6qaOO+39d96G9CIStmgfHPpkwzd/fulvVdUrl1xw8bgzJ5yoO/Fk3Ykn6o4/QXc8OIzHH3fCqSeefOapp59zxnEnAL2OtgaJ/chTTz0V+4t4q/mO2sC+ZkpKytKlS8vLy59//vl//vOf+/btCwQCo7FNJMwG2r3XTCdtEoxMiO84Dl7coze0PcPRygTBBHy78C0LqsBJ0IdCO9D+1xvX/aLbemFo+QzFME0153H6qTHLRLEqRTZny6YCzpIDwXBbsteR7HNnBWuKB5wz2h3n9T90O/r6L5CgIQYxFkQkDvuUGCmhTw9hU4ZCnUNgIA6WEixYsv8P1iwhFInigCSRJQJBI39hYlgfsWTRkRLCSv+Whvt/3mUoi1TmIWcJqpoZc83otc9srFoSfmUF9syAK4AN4UsH81wTjS8aTk0hVTgiBLnBpyRIGQdLWMMnrjxZGtYuwzDCjrjcmoXJEceXhkoUSKKNYRsUURI/BMmrUgQF6ut/+4tmU16oYpxsT6RqSgdr5+83l+20z4u+bEaer5DkYWJBGZhP4U7LEgt5pJIPyAcGv2x58PqO2jn9toyQNYGzT+Et47BrIlomUuXnUuXjxwpdMWGsRCumxAjTJN5S1kxoLmtJEM2TJfNE0TROxmKcIJomicapgjFRMCZjEU0pIjiah2+ZiqlMxeSxW+ROEyxTYhXnhsvHhQ2T/cakXn1qQ0XWHuvM8F9saP87YLVAjprI0RDijglREuHu8B74257n79y14rwh52xUPV8xFnHlGbFKjE9ZGK54U7K6bJJaOcWvn9xvnjJWBixT/3sZMk3F9kegAsukQMUEf+U4v/4cn+Fsj+FsdkVq0JkwZJritaZFqwrpFTMiVTM89lnhtVduqpjf8owZ+TdBywHWA6sTHGhRkZE5YPmNQrpp/2b/G49ssS/dbyjot6RFHWm8Y6poPkc2noEs5yDnRLry7GjluJB+Ukg/JaKfRFVMYCrOjurP9ZomjT3OoyVB/VT51qnoliR0a6J822T2tonU7RNjd02NVqZR1uKwa06HfcFux5KWp5bLO19E0W1IbEdSdMQxOEbq7iiOowmW8KSDEU3LssgLCieSJXeeRZE+5NuLtj7beO8VW+5KGcA2aVVOCNifgaBnlKSzREb6U2KkHA2WERv0swTCbvdkLwHLmF1LIijrM1/4xyWppTrdlON1556me/2Vv6IIBNYwZoVoOhSjWE5gWH5w0NNQ37h7555n//DMQ7990GGz33TTTfPnz0/PzDh3/LhTTz8N46LGbK6ls6anp+eRcfPNN9tstt/97nf/+Mc/Pvvss71793o8ntE1JCoBRfyOxvszGjgVwkKuTYVROPidxshOjuLQ9hwHywhFApO0SPUgAc/dA2r9K13PVTQ7F3sMMwV9KbIUIWsOa5gaNk2inSlwj/RptD6NsZKGUPacIUdhX/Ws7ZXTuh75NfrqOeTZA084G+EFCfiaSAkW1MGpKrQeAHjUTkqzpLQeBRpRJDSbPdZgGfdcCSjB3ATcImAJ5AwoStzMMHbIvHsaH7kNP9vUygvDzvlt5cXN5lneB2+kX3EDRxrbjpghJMSAvktDOXwSQPxCijg1PrM4txlkvZIA7HC2WzzSorUrAs5QUmIFVclaNo+20B8jcdoIIewJAUMdG0QsDQsbfsQMqJEBNFTf+ERFx6rFfkde0JHfVbVgp+28fauvol5fAaxYdB0Sw1GOk+ThWYe9d5ECI4ZqQYMb9t1zTYN7Vrsp1WuaEsEYaZ7AWCeJziSlKlNxZyvunMO2moNy2BY7lzFHcdhZGnEWR5yFMWce5cyhXBmMM4N2pBFJZ+zpcfcUei9n89ZM3pY+Vsg+x0oGRl/WPFlwJKsrc9HaaezqMv/K2T1rFrfefx3a/Awa2gZFEfi8OD6K7T0wdLDWiSlokAl80/P1I3t//4sm58JB06yYbW7AOK3HXDTgKvG6Cv2GdOb2Kcwdk8TqbHpF5liJVqf990JjpHdlys502ZkquZIld5JQNYWvnsTVTKKrJwftE4cMEwaNU/zWzIA9z2PKa9cX15sXe591otb3odxWGlClGJldIDwlEC5yWuPTRvs+a3rU3LTyksHVc8NrZjOri9nqLOw8hI3jA/rxtDsz6s6NVOVjody5rCuTd6Vw7iSq6vCDPIqCfwVZCpC5BNmKVVsB9qRZex7vKmFqZobcc7us8/ZZz29+6HZx4/OIqkNKBxduRrA6cNCtPOyB/bGNowqWsDgZIoXnEi3yEV7EPguUCUda0L7Xex/+Zau5NOwqjFhSI+ZE2p1B2aGBM2uG7ne0BeSwRpUaTEYAL0EwfAqmTKyvw44kvxvakoQdCZQlO2iZ0eW65Mml6UUn6iafrpsw8eQ33/q7GmORVhwC3gzcCYxl4PJCYj+w+uLXMTrq93sHBwcH+vqxDPYP7N+/v7GxsampqaGhobW1dWBgwE9GW1vb0NDQSGKONhTSRYSiKJqmR3jvtHHY6x+V3TQClhCG5WA9C0wccQBF6lD9Pwb/at5XtdC36ryYo5Qz5QD3NLQFTYmYkqLmZLUqF8waQ6riyJfdJVH7tF5LGdZHu1ZeGfngIeTbBUzftF/gWfxkQ9miTPwauOiQwkKW3WAJbYR2S2PjHIUixxAsYR5oYE20jwqIKRGelDCQyfFKkAOU4vDfmNamJ8sPOJfUOy7aY1myqXJB3drr2Hfvg+T4wS3AMiOFBRUYbsFcgh2JZMlVW5jUTiQeV9Um24gbTUT7eYisYm+WAeEZ8CDhydGQUhOClwCZESRGgFAXoByyPbkI8rVv/b1lR+3lTY7ZHTWLNpgv3LT25r5X74P80tBuRLfjBxA4fmU4PBVCwgrAOcYVqhd5dux75I76dZe31szur57mqSrwunP91fnh1WW91rxea0GvtfCwbZcpr8uUe9i201TQbixpN0zD21ZTcaupsNWUD2LObTHlaNJmzMPSbiho1xd16PE2q12fMVa6TNlHEHNmrykVy4Ate8BV1GIr3G0oxK7z7nVXs3iyDWyEmpZgFxIoVZSiNMmpwpNJFBg5IIhtsa4PWt9as632iq9/Mw3rhxZsTFQtPLDugs67L/Csms87ZyJXGVOZSukTx0qkfMp/L9TyKfxdieJdU/llU/jlE7jycUzFudjnoyrPZi3YNElRavLUFSVS1TTKUhqoKGxfPqtz/R2o7QskdAjRVgHsfZnT+FxYJLHw1ED2GDsEOWjBXvrTV3bfe/Pe2ot2W2fvtxR3Oko8tdN8tWUDNWXNlqJGW8kBWyne4tdtltwuc/qAMSVQmTD2OI+WBCtShvT5faaSHmtxuzW/xZzbZMlvtU1rdc7Za5y9zXR+4wN3cJ//GfnqoZQZksdpaGj7U4BJbRxtsIwF4KlHIq3wERJeg6ptz/bIKzX7yksHl2WgVWWMfoqv/ByqJstnT8aISFuyNTY7YB6wgsQ7VsblIFhiNFX0OVgwagbJ4iXehm05HvuspqpLHrg4JVmnO+0k3ekTjn/93ddVXkSsIkVjkOxJ2GHwjaHYcDAWCFABMu2AOkFSRBkfpjzcQGf4rkmSNOI4ysNkOirJU9WoCbSkVi3EqoXdNQQSCX/s6Ns/2rP8MYwRsNTcXz6CrZkBYBfr2TjwnGWvc2F31czoymlRZ3bYmBg2TI2Zk4mvnx0zpcvVOYwlka1MlM25orHQt6ywvXJGnevi8Fv3opYPEdeuCoOCSENgUkVUlNQbEuME+swQpOThfgCljUCaKkATov93YIninu1wDJRgNgFLKP1WwryGTxwXqtty/82fVcz5wn7F3ocqul5YEf3kSdT1BTDvYKMehUiRfDxJB+4rnkoCkK8NB1oh53YkoMqPrieBAyBdJBT8SVqCXoNYWI402tWcSy1XaLSQ44UiUYEaAOtTFZVA/3v3m982L93uvrjjoVvanlvFbnkH2pL4m5DvAOL8+FC8kD9LflCBsk1yECKivchb/+X6ZRtW/WyL6/xd9lm7LdO2GfK36Qt3WafX1yw6ohyoPX+sNNYs7lx1WffKK/C2Y/Vlz8rMDAAAgABJREFU7WuWtq5Z2rIWy8XNay5pXnNRy+pLsLStvqR91aUdKy9tX4VfL2lZs3is1NcsGCsNNfO89y/tW7e4Y80Fzasv3FG9eFP10rpHb+99/V7CCNEJZBeUTxVYfGk4koCPLRCGUkNcTIRgbJfS9Ungrd+2PnTXTvfVX9svftd1wXsrFn9eu2irY3Zr5bSBilKfdbrnSOK1zfjvxW+b4TPP8JvK/OZSn6XIa80bsucMOrL6HVkd5rQuW26HtajJUHRAX9bpuCC6/hf8M0607U3EdCG22xPuoJGEb2LPYADfQZmBhXaJtH1l+CCYVSyNupr6X/9d4+OGr92Xf1Q+66vKsp222Xtd8/e45u9bcfHulZfsWnnprlWX7FtxYf2K85pq53ZUzxpwHn6QR1F6nbMbqubvXbFo9+rzdqyav23FXCw7Vp6/e/XS3euubfuDRdnwN+RvRWyACvmCHLYR4aH4vwqWWGVQYcRR+KmnFCYGsS2K89fFtrxQt+KyXn2JWJ6BjMmyfhJlmux1p3jcpEuwBpMWKKOMWEGGO1bGk3riYGkH3ju0vAgtL8EeDwbRgDMV2q/bC/BN2uO+eM0lKdAT8mSd7hzd82+9wkC+CFmTk0BFyxzF8THShQkCUkRZS0BgKAsiL8jYCaJllSHuBhkY3jQKdQx+GBpDoVA0Gh3tWeL3R/cGUUgRyAgoakzrI3/6cYKlqEJzV3xZUKgX9e5R3328peqK5vKiWE0ZtmP89ile+2SvfWrIlgY9NyxF+LIztuSYcQKnT1T02cydeUO3FXhcS/1PVqL2D1FwryJ0U1KAIZoZFLT2NEAmJ3YwNdcGX0EOHniS0UNWCYeDkxDAJGHaYzuIVaRBEEA5dm2HPUuNRwehASFEB+uan7e1P3Z75yv3cTvfQb2bkX8vsBmrgyrC/icfIEQsfuL54ZOFI4cgJ4AlyVeCosaRgGpsFGs8TAJY0eQh8UelVMLXI0GbMEhuIn8l10BbwNQcVJF8E14ocswrM0E89xQquuVvT+5/fnXwH/eqnz+DOvdA5T4fBS6xyAAnsIMIdZMwOIClTEK9ItktVrL+7q+eWrXpUeP2B2+te+hXe+//+Y67r996z407H7j5m3tuOqJsvu/nY2XHPT/fWXvN7uprdtVcs732mm0rrtm88ppNq67ZuPrqjathi1/jd7asxH+6bnvtdfgDG1Zd9eWaK8bKpvuuHStb771288rLv3Rd+FXNZVvv/eX2R5fv/pOz+4On2AOfQednepDkGEsQ8CfRCUYijeRjKMpjB5+DvgBKFxrajvb+s+1PVbseN374+B3vPvHrj39304Z7r2yquaS99vJda2745p6fj5XN9/3y6MjdvyA7vGnjvddtWP+zr+6/4ssHrvj8t1dsfeoXm5745WcP/+K9e//n/ftv2/5sjffzF9CBL4BsQfAx7KBXCvuJuTMU4fC9kxmgg8KKLCRGOJJWjRgeYf1D96POzfQXf+76y8qG35Xvuf+X29bdsGHVtZvv/dU3992yYf1vNqy/Bd+pbffesOuen2HZdu9Nhx/h0ZNv1v/88weu+eyhqz99+GcfP3TFh7+97OMHLsPvfPXgL5gv/4jqPwT6Cy6KLUNfiOtjoWcDf+jD+SMf/wYs1THybQNarolI4EUuwvJ+0EFqD73/jY7nTZtuz1VXL0IYEX95FrKkq1W5g5aUYHU+BkviVkLfZtKWEgR4OIHNjvSqtGWSlctUypbCmTBYlqLlZYIxj7Jmhu2pQUe635GHwXKX8+L7Ls/JOE135tm6kyef8eIH79CaIQ85LIQaU8QPFKQuYocmJlMaWSfxKInPo3kB8MGDXUQOPzsCgRq53QgQYi9zNCndiJX0rxJ8julQh3NN4v8Ydc/U4QggETgoVZEwVgbD/UBDQ3XyHzzTufLnPYb5Ues0xp7tqRjnt08K1qYEV2SGqvKi9iLWXMabiiH3ypqguvIU96yIafaA7UL6D3a06W9QSkG182IAXC5ZijASvr5xjR9nSJdUKPUTeIKXWlWlEPcstbDkMeeG1a7PyLUg/1RgEQgL1JqiCPFHvGIEoLDjE+TbhAZ2As232A8VF5JXUUMROeLH+myYuCwSf+B5iJUSxmoNmMaCJUlp1A6AtAgFKh9YpiVZnBp7FGlMMQKTmi+o4brmbwpwJfEUpWhYX2Ba94IfCd1C2hH2NkI+PhQg0V0xKHCd0ICDeJYkDAuFiJrfjs3FkA/5OtDAXgAS/w7k3448W5FvJ4rUo6GdQLLjITRpvhHB/9wOTD1x2Q5f8eM3d6KB7ahvK+rfAjKwBWLUQ1i2wp/wF7174+LZDYLf9G9Dga1HEO+mI4hnE9DnerfC2iSeYOEm5D2AQt3gcTHhiB+6z+KrRfFyRASyu4iWQSUAv2aQj0VYD1K8wBgXbAVO9lAD8u9SQztQaDMkQPV9hTyb4aj8+0ECw9uDcuBfiPanwz5Mvg572HeIBOuJ1KHwHhTZAVktsW2I2ib6N6HILujZwrYhuhPoD6UgpCtTAcQEZUB8pY2N+kjZrSioMg9hAUakgnQApooqqkFSoxfzo0gvCrYg337kIdd5aAfcRN8+eAcfD9769sKVx7cYX0n8/uGnc6gE9/9LGXvKo08cS3AvimxF1CZEb0axDSj8FQp9BVc7shsolJleRPlQKKDwcFIQ+SCNZX9C49vAUtMq2jOr6VmyAqKpXy1qeVBIqiHysoSiUaLA9BOa0eBHwRcrmqrnDTrKwlZoSEkoeLATWRC2FmBchDXL4cRX7D6G7ekBhyaEJ91OYNKaCol20LErk6+cxpaX8OZcVJ0rVadGbVMDljRP1ez2FT+7d15qjk6XcOJxZ5xx1gtv/TNAFFlcN8VLFuAgD5VRpzp8Yj/dIROdzWuLZBjOtfxMcHHBg6SAfRIyOPEHoOU69jCiXiRh0/vryD8faFh5bXvFbNoyC9lL2MpEjIiQSOVK8bgyvY4Cv600bJ5FG8v4ijTBkMY4y3w1iw5UX7r/wbtiX70MIVz8GLAxReCxRw0dTEau5MELe/D6y8Ny6HqeJsdwyMMANhzYjE9p+F0VNtpsh/p9lUKyD6rchD7E9xPxqGJYVFiGdE4JkF5mkTgQ0pwaUgA6w4jkKBEYBiEAOObZ0a4GuUgxspNhp1OAXj0a3ylHQ0pOvLZHAG+cjWGTPBYh9D9wp1UU9kFIINwNxG9AucxICvbXJRaWoNUQ0Ue8SktSVBShmAsqSEhLKFVQVJbCPihwFYke6DfC9CNqAEUHEe1HdAjRERQLQRI7RxhZo/2gzZlOiBDyPUBhqvhAuWODGAszBGyfggc44iOdoLsZPBmipHSWh+kGpiqJUYshCJxK3u8hwLTuAwJ6+DpDTFxCJy/AajvGfexxMaRvpEbkAPYEw/Ecw6lx9noJv2AiwCHOk7RiPgyHh71SfNicF5LROF9c2ACQ6nFA2g7EVmI0LlpH0rhEyfIx2QL5VYQcG5bAsPiATP+gDL8/0rYFroAP0rakCKA+vlcSaWkJKWYiOTtyf0iXSxaAkpcVRgGhZJWC11jFQi6ICAJ1B1y8IybWuniHovaCIT3diIgc3AJgHyF3AcIPmpAzgg+T6mpNZHxUYSJBWB2Pnx0Rfli06zMivCbkIsTPjvDrxu+gD96HC0uCjjyDtQR2JTh8Y6Rj70Ac1fFvwHLEtB3RLMOYcjhSqsSa1hSGjK8414G8X6Ev7g/89rIeSz5Q/VoLIpaiiKVkRIC+DkgJoMMzBsW4p+jU5CBYYijFSAkp5sZM5JrHmaZRlamcJYGzTgwbx3mNiX32so7qqx6anzFDp8s78dQJp577wmvvDCI0RA77/86Q4y1lIakEbgukaMJtw/o2LOHJLodA0cNzpkKYKkps0i3KN7/v+f1vWpznDenLWEOhYshUjCmCOYGyJQScKd5hsAxaZlGmMuqudNU1zeuYvbVixo71v6S3/A0Fm1F4AEhfOayrVVUgKdDwH3RFP9b4972GRFTq4X4eGp7TeApDRw4BWxJYQ2EPGAougS4cKzi/KoYEmWFUrFcgfdYny4E4zzf22RgFxUjf1qimseN7JUGFkSDE2CGRL4TI8cTBEphaYlpvFmJVaE+cokLYllUVKcZA8BrfQgXy10IAeFhrY40sxfDVJzAJu8B4S6pieOBbAIGjAsJmkWTfSnCusiphzYuhVAGVFwWQxX+mGIjvAdMtIbLVSG3hJvJkPxiFY6oUE6FNBniqGIQxgotMmNSlUIS/i4Yf0Jq7SODaYuEx4mOUV7De5/CPfk/BX4HueBo3vSDDbjkBkJLT9k94ITiYajK4z6CHIBeGJn07Q6oSwnsRVZ5TJFqCzlci9EUC5ww4KlhgexS0BlIs4IrIqSKHTw6LFhOSZXwf8cUidxNfM/InOHvS3u4gJgE+MaNgVROGCEEsbVUahOCiJMLeYOkm/itwgqSvJogCVE0YUAAg1SgWRYkCrQTgYnwP+Du8Cv8eFmxqAePwaIEm7tr1J1ePEPzzZB7Ar+MhwX2BkyECMx8mv8KKmsgc4NookSWQ+LnDfka2ROLX5HBRyVU9TGQoOf4pjX8Dlv/KszyiCOTh9+M5gTUJ04y2Pzf41K+7a+b2WXKDtgKyKom3RaOkgCT1QCJPGLpuZfud2V4i+AX+ZzBeLgIsP4IpFcDSXiboc5mKBN48WXRMYZ3JIVfuQPXcttprHjo/e7ZOV3DSSVNOPeNv/3jDr8pemZcOP6f/zeNQsCRtPEgLEVFBgzT2F+Qo6HdaAKs2DKZ0qFna9mzHM3fucC5sMs0MmKdTFTlCeSoypwnmJAyWQUcKNlygQRW+feYSylxCW4qjzlmNxrJNtkX9/1iDYvVIGhSD/ZBkwWOUIfFUApZE9WuBvx/LkIeNP20+x20+CIpqIhLWP15ReaykBCzgt8QkFOHVGLTKAndM0sKqDAn4YVhg8RyDen+KOAoxsgo8/HNkwXv06vVhQx7l6YpwHOBR4F/H1xFATFKiIsLCiNgOwfsRsFLTHkbsbgh0FMwd+N2YTAUUfBjgYsSNAMKUiv/PcFKQkcKcQHOcwBMHA7oBkaV5Fc4ZfhEsJy0MDu6nQHQf/ESUlYMs3jsEzWSIkA9XxUhxFNX0Aw8t0KF/OASW8bMPPwN9DCHSTBKooE8Z8DOA9wMkCQB+31HAnSKC3SkeIEpS47slqp3sH1YUCJYJ+OKrhOdYBa4JMBoipDEZrykocMeHpyTEXICCEXK0tT7McYGLgN88FMa0cRAsx4IBkVGQeVBG0PGgjMDtYb8iEbzUUI1gGIClpDKSSknEp4QLIhMghy8ChAuqyA+LQAS+BRJHQQ3p4RbAaWlIOQLb2sGAwGyBC4hvJhv3YuWYLNN4Nirg6B4UbUfD8CoPb0luO/nnwbMbJdq3xsrhj8SPe/wbsFSHA0ojMhYjRz6GT51S5BgTgMzgwc39LzsPrF4yUDvHC2k7kMVDEbykzEQseRRk9EA8FuviAGkc6HXmEcnxO3KwjtbWLKHe2ZzOmdMxWEoVmVIlRs1E2Z7Iu5Jirgyfu6S7alHrul8+eGFhmU6Xc7wu8dRT337rDTwRotguO/yc/jcPmcRgecIzCgEOsggIyeYKCqlqDNQHH+G9KjcAXdJCrajlk7bnyvfdfeFOE2T/RyylgjEPAq16YFCibElhR1LQkUpyrLJpM/R4iVXPb6ws3etcFHzVDUk9TAtUfQlhbCSCo6EJAJGmrH9cYEl8NXigics7rP0JRhLVjhU80RcKgCUWFqKQHAElnjhfQowESWmSwYSvLnT5xp/CEKRVS4qCzHMaOmoJX9+ClIg8NXHwI0iFVSWoYVWG/ugERGlVW4PTPGDYJXhDWPcItAg9qkLAdSBRHB2GYK0KAjRJ8CgK4C3JoGQlEos/+CST88Z6E7wERcshJWtg+OA5Ol4eSpxaftgmgBeiIoiyAhlaIsnKiidmYVyiBZnlBAnKTLF1wSJG0H4CflP7OQAhjT8oBnV1hyrfbxHwpyGFh7jaCsFjKEwl4XKRtHQBbNOKVDX+B2y6cPhHZTAalIjMB/EpKdC8Ftb8ONL/iNw5fE84OAmSSXCQOmbUiLPKHD7iKv4QfP02iaOCDGVaI6Ic+s6oEacJ0UqtNAuAZH4NC4Q9YJVDC8+Tj0nx95GGajB7iYDpMOZ4SLOzI4pmZmtdmiEwgV3YKFR5qjCnDhGtAyWJmIwWrWn2yNkdtiUXGRZeDt2qhz8SP+7xbWBJxsEoK5EjI6gmEImFeE4ACZ3Sjpf2rr+usXpeZO08H+G4ghIRM+AlbYbOISSvJy9sLQnYSrH47SVYvI4iCPo58rR2u1hHx0jlJWuG8krRmK7oU5A5HdnSGEuizzi135LZ5Z7Vtury+vtuv+/i0kKdLk2nm3rScR++/Q/8mHMKRSJI/1cGXH/yQICCUqCNM8TBZGCxI0ksKqPEZOj324eYJrT/Xd/ra7fWLGxaObu7enq/pSBiylNtBYo5M7ZskgaWETuWlOFIeDq2bFpNM3Zin/I5I+p8HwmNKNLIhLuw1sSmJtav4H5I2nwRNVv1RwWW5GD4YX6AYbqAuIGhNcXSwBL7cPiMeAbWW5QhWOtV/aQtcgxCdRCk4jkKoAV7UVA1SoJclIAiDEfRI/1qtOzoww/hkKEQgBPg+6qAgZAl6UZRFSQsg1tJaUWpgigyMTbqp6IDIu+FxsiwOOTX1iWBfRiRhnjkphP3WYA1Tj7K8RFC4ScBojMMlKhEKcHvg3ClxAhClBcoUWJkiVMEyBhX+QAb6Y1F+gUMtMNpShy5q+AjkvAsCANJwaI3ykToGAVlVLIIUTqBhuYtcJm1mQDAJkCAF6tdWAaL4l1i1fkdBdQ9QKBmopC+KWCRAHkfoRIUh3dOw/4BjPEcB+0kwt2VaZWlxBjDhnjaL4U8KAY1QSSrDGwYadgKGWv3q8QwGTW0g9Fg8iBSjvWTNBn9TQA/DdZHC2EEGf0xMuCLoz+jxUVHCZhKsLQyLLBnAEiIRkCEgPiFxG4YQUFCAAWdWIhopbxjBa6b9iwwIJpBKFEkqD9i/8KDrT3O5PqMOSn5kLM7bKt967DtT258O1hqs/7g9dLwcixMagKfgUeiDw1s7H+1dnvVos6qWbGVMwL6VNoCgMeaCWRasqHJnDkTQyaApbUMBCATA2cR9jKDNqgeIUiZTUEhpvbddMGUDl0grBmCPSNoTuuzZPdUz+m856qmB379huEa4/zcTB00fJ54vO691/6K/SiOC5LD/r8yVFI5SlwkeJY0UhyKgGUM46XIKlIIurMKzajtPc+rq3atuXy7MbdvZUl07QxsncRMmciZh2w50WWTYSHZlhSzYaTEL1JoKyRYYe9/a+Xszj9ZUN3fEbMP8vLFfkEKkqjY6JlBwFL5EYKlFI+eqiPaYQQsyQGTahqstiRFxA4cTZrzDsZX4rEWEXjEwHq8GII8EVBDLLwXjrI9Hl9jV8/+lhGw1AJroCq+bUiwzITvDxQFQ/3DCFJGBBSm+UgkxkYiAHsYDCDDwouEXqT2kf66/ZBoAx2SWVaEAk2W4CW4UfiqcwIk6bChWNjDYn+YjyihIRQcBBpVJohCfUgMQyqHGFLwA6ulJcAVoCEmxHZAIg/kMEVFMcRywF6pBSpADcDOJexpIpqFdib4CsBiGU+SmYH6ACafplRhJsgEVzgtXEzovcRR7tu/GfH4BL5Ecb9Hi+0S0WY6vnGQHUMSW0Dz0BBWj09DiTjnUUj2Fr0Hc0x4GiBTjF8nDQRGK7E4WJJVzeEhgyekyUgcAszB+JtxZ4uM0Y7FiOockTjmDH9g5FtkwE4Ofj2eHQ7gPHzOhMbiUAEkGkZP8rhxSB32EQH2yMUZLSozvMKrLXGOiGY78sMrOSRiHG+VcwhYxq+PFpxR4wKxC01Gnd1oGW2IjJaf1vi3YEkscZLAfBhYatdvZKrBmeOPSYMovI/96g91D9xU75o7WDUt7MxjrBkciaNqZD0a8nFmqJuMWEqC1rKwpRSjJmQAWQnPJABqJiH3OVwoQxptzQnZC/sdJW1V83e7F/+zYtGTP593a1nyBUnnTNLpkk87afyJx7358vNA0StEyAH+3xkQugF7W4XQK6MAUkYVAEuKlwU2SjLTOlD7+77Xavffc+U++4wuZ7bPnRF2kTJWS6pgTRfNaayJ5CcDUqbi9/GWOJcpg86Szsdvl3e8iuj9iG9R+U7s/wigfsR4qDCuIn+0YDnKs4zT0fFkHY7UbBBtBRY9IefjiTseJEKBVhYgOKqEkeAFemt8JXk/CvVT7Y09u3a2bNnWsWt/X2OHxBG3hQwNLw8/hEOGpKUgYrDkVWjOrCElo32Jo4WhDqFrH+rZgwb3QmGAdxfq+QL1fo66Plc6v0KefdBvS6AoTtQSlzQOXvDvscvLhCDbU4spcD619wBq34EG6pC3HkEzyw1813Yp0AJAokaRSqGYT+xvRLEDyLcF+bfipxh599Dd27ihJqBBYEkqIxNDvkHU2YSa96LW3ahnP+rbK/bs5vobUMxL8IOsp+LLF8dLMhM0V0yDOsJk9Z1FJWg0vFYKX4clUPJDhH1X43aAVFJiT8iswPHEPhHhYjB9ir8e9W9F3d+g3h2odRNq2oTa8WXsRWxEkgRWhqWDEUA4FBY0sNSAUAPLQ4P2w2A5DHVxVBjRihLZ22HYNvonRn5l9G+NfoeA5cjJgwrmCcqNFrKTYY+OhEnJZ8mjdwhkxhOANBoniQQzCMSS3WB8PfggSFqiOoSIYT0H9jYqAEuOcBRSwhmRIlctSjuywvFdBLDkJzW+HSwlola08qU4WP4LpCQPB7ZcmDasi3v/bNnhOq+ndm6gqjBsSkMrCkl3EUBHDSlBLwNnejpl1jJHiiho7JyDPU4NVoFgnXyFfAu4e7BErDk+a57HXdZfvaC5ZskW58Uv3DzrN/lnZut0CTrdeJ3uDJ0uadw555568j9efhFMTjjmH5WyPuZDIYUboNdVwEgNKWkSxyP0oj3Iu5X76Lf71ly6y1w6tGomt7bYb57oWX52zDKFt6fEDAmUMVF2ZWvEvBolb9CeSSp5MjuqZ6FtL2AdChTPQjcr9PPgXMCF5jWwJDY5TBOw+n+cYDmshZC21d6Bv2n6TnvmR3IIQZ9CwI0wAsL6wiBiuhHViUJNqG+Pd9fnu97/+5evv7z7y89Cvf2IrNmM/BikbPybRn3AyotFVgWWwKSGlBBVFWNy937P16+2vLq+4U/OxqcMzU9UNj2xvOfPtrbnrE3P2Tv+cW902xvI14CEGEZnbpgbDwJncAs48KWwJ4rRnfMwrVvb332m6dk1Xc+v6H6upv5J2+5nqxv++Xvf/g9RrAXqQMJdffs2Hnj/+T1/tDY9taz9OXP7X1x7n3V887Sr/p9Pheq/RPQAVFn4OgO7vqj/xxM7n6hu/oO776WVrS+t2vXnlbv//kj/9g/l0IDmX/JC/JKO9iD+M0/iCF4IvDoUTWBxTluN44GNC/5Ei8H2wT3vHnj3sf0v1TY97+r9y4rWPzganqrpev0ppm4DUFYptCCxxBc7JLBJRPOfNMAfkeE5MyLx9w85VM1tGFGSEBEfFoj3HK42R4uGtgffOUzTal/X9jOyz9F7G1HF5MhHvqcBdBypCYQiktYA6/ca2B1EcHKVIeNNjYdVSfx5OMeHhKPjK6aHHt4RffTRMnxhD5FRz8pPY/w7sATf/HCw1O6ABPEYmbRdgHsjcjEozQnvod9Zt3fl0kbnbE91WciaRRmTkDNrBCxJTFUDyyTAS1M2Z8oRjNmCKVMypkvGFAUkKXjrWYIxUbVn0cbUsDGVdeaz1cUBd1mbbWb7mqV7ay578aaSO7JOLCZx19xzTsudOunU46GFyAknnHDTTT//6KOPIqEwIMT/0qGMIZuFGA4EECVBECDpW4HVJkoFpJRFhff2Q9VXtIn/5HcN915T75zVXVPqq8qNWBMY6yTONpW3J/D2JMaeSFmSo2Ys6WxV4ZAhw2PJjaye3WrI6nIVoQ9qUGQvVHmLHlnxsygSwyY6mPSwuCXDQZC5ADNCs0mlHxlYHowI4WMURBX7ZPhajX7IOUnF7/Akikc8BRGIWCODKNpHqqrbgSm+Y0PjW09+8tSKVx9wfPHKk76O3eCZIT4S9osirCD+O4wcGfjiQDUFpwD3nZZNAwFCNgRdelo/+3rV9V+a57euu3RzecEufdF+++y91gVb9HO32S/aWHXN3t9ZUMtGxAeFaJhWkF9BHlK/Qqo2eaAPlTywrkn1oM5NX9935zfOKzebFm0zn7fNddEnrqXvrb2p76tnEdWA6FYUaw3Uff7e+sotrqV7THN2GmftdS3eXrP0A9uFmx5ZHt3yCmCq0IeizYNfvfjJvbd85Lpoe/XizZYZX1tnf+q44PO7fxXd9hqiehXKRxwPQs4vg/2BL4NIUsxiMlCdQqvb4auiQI9OCHkfdqm07E00fJu0KN/IDcLamuUE7SZq7rvm2eGHnWc5CFtiJ4kdRLGmoU1//ujemz6rvmiTa9Ee5+INy+ducV71seP62Df/QNEuMCPAD4e8WR5qUyCioICrqIB5hGewIvI8ywu0DLNbwxIypWVgBVYEVhIhr1WDTO0E8FaUJXwHIUeXpBqLwy4gUKIQaBoBsZFZNwK/4F+OgsyDp6ytqmjWG9mJBpwHZfivwijHTvuutittnxKxqGgyQwjWqhykbI1ET+GTsP5O+qJDQU78YRFILhgfP1Ptyg8f6MgR4r3wxGPVyqxHPkZSfA9/R0vYlcitO3jjf/Tju4FlPAwbv+IjIhL9DH9SOBXWA/pR41uxFyobqhZ02EtDzoKIKYWunKpYNTcx7iBqRASchXSvNEHaDrQ9M6aohiRkSMCiGhPQmlIMpTF9slhdHHYUNN429cAdyT01C3ZXX/hu5fm3Z+gKdbrSE3QZJ+jO0unGnXqaTnd8QmrGL2+/84lnn9++p44VtMl7+Pn8rxn/CiyxvgDtQ+4OrWL1JLIsC4hGe6Dz39fPdz16a51tdps131OVF3al0eZJPBbbFN4xlXUk0I6pMWtixJIs1ZT03pXYp88JrlrYWTX7gHse99IdqPVVRLchwa/KYQFFY4iJkLW7g2CpmdoyUYSa9/ZjAkt8vaDloQQGhCacHJcowwNP9cjn8NMtCmokiKIBhB2mSB/2vVD/HmHHO42vPvTZo7a311fsfv2xWPNXKNoi0z10rI+TgjL2qaR4E9OxN+hIA6xMrEwYor8w3kL2NkcDMPt3ye+tb1hxQYezbKiqxOvMi62cMWQrGrBMb68sa7MuOOC8uOGeX6sb/gbE6FRAJW6ljzDwhSAky7MoJCke4ByItqP2L3fdd/MB55JW04wOS1l79YK6NZdsuPsaz2e/R5GdkO3FtXJNX254qLKp6pJB+9x++6ze6vNaq87fZFvY+PgyVPcakPjQzSi0x//lU9+sv3ZrzdzO1dPb3dm9K6c3r5y//7c3oh0vgyUR6oeG2JwAmgLOj5Q3yLAiAH4z4e3XgBDBjCXThPxr9KXCYMOyPBaOx/gFswk4K0eBByR9YhOD1P2Nfh88IQhpsIQeoS668clN91y5wz2nwVnmX3N+q3VW+4rLtrqvlL5+EahqmD6R9ZFf4ziewqB4qG6TMDyIQF7OEiTlBZFhsT8AKpFEgA9N8NGqI+KrmPHHAISTRFbG0KpwigSVpuTPo35mtKMKMszUcQhYHiYSBEYxUAs8lJ4eetBEiO94BMHvBxUlpELNZkzGJwY70XLZsFnACTwY2VI8/03zkHjIgGbwxcEXG2LRYBZAvIQ0twc2M56TsUBymgwHTcwj+MDI0KyZEQtSW6EYeTS+wzPyIxrfDpYKiWVr2eOSdv+kYaebXByFBMfJmgEfQNFW9u113od+1mqbNmDLj9pzKH0CXT5JMkHfSlhxJMx2lBU6bbFWqE8QTXFXcgQpASwNSbFlk6PGNJ8xs9eYO1Q7P/TAZV2rFn9aPr08X3fhON30E8GhHK/TpZ0zPm1quk53ynKz7cU33ugMBCCoQkwtmkbBIPe/FS/H6mIw0vDMpnmF8GLI4CTh5zui0tih7IXGL5tf6X1sWb19UYd1WqC6KFabzbiSGdMU3jyZtU5h7FMp55SYfUrURsByRVnHHan99pkDqy/eal3Y+3Q56ngLxXaBGhJjskqxsH6FkVLQchCF+EGQHwYtMaIvfkRDJXODJi5ODOrm4zOZJ422oOAMSF4oYDbho5ALE+xF/i7kaUKt2+nPXt37x7Uf3Vv5/n2Vnz1m7/3qr2zbl0johgQg1Rvj+mKSj0cM1rwjqT3fTRGAkuG0pUXiaSF8v4IH0O6X2tZd0mvPD9vTveUT1No8tLo0UJHCWkrChqKgbXavdUGD81L/CytQ89fARyMLHIFJDS/DkOtCSRhABS8Kt6L2TxvuvanXtcBvBdMztHJmx9pF29YuDX76EIruQGwDYlu4Ax9vWH/XAfMir3mmxzpz0Dmn3T5vu3lu2xN3ovo3gO4O+6ChHdEvf79r/WUHaouDa7OCVZOCVSk97vyWey9GW54B4j1qAGsMlXSrg2oinsGqlBfUGI/CIopgn1mAv42c/Mgl0jqlj35f+5MCRH0YzQQOI5oo4J1qdYSjkCMuGFcJEssAlgye8HvEjY/V3XNRS1XpgDOXqS0ZMOYM1ZxfV3UJ2vRnFD2ApCFg6VApkQuxMS9L+RQxCr6WwohibDg4CaKtxEkEL0cDoeZlkspFVmJjMkdmzugyjLiPEfcn8angnWC3FSCKuMDD65EjPwZgSUTTrnEhF0S7MGBdkc+C74cnDnAV4SvD84IggKUmALzTInBNjgDkcPI3+QIxyxgVaAKU+M9qHzzoC/HD3B3aOhY25siCaPysoXhYAD4BYhwo0IpCgCJP+CP550je04jAJw+5bvCOQmaIdqO/25Pyw49/B5ZwB+OXcgQpR8AS/o/nBBcE9ib8WA5sa3/4l70183oskNHK2jI5/VSucgoBS3AroaMINBXJJAkjSdAq1pSE/4rBEvDSCDAJ9DGm9FBFmrh6XmTNokbrjHrXBXWrr3jhhswbJ+mKj9NlnaibqNNNPk6XMT7hRN1pc+de1N7nD/A8Mc8hIh/DlinUvAGhxP8xsETQ65eUkYFCwUaMGgEuusB+tO0fgWfsjfYlnabp0erp/IoiypUatU1mLInYZKFtCRgmIw5NEsK2lKijIOCaOVR74T7nRbvX34J2/x0KRaItxJOEGkQuzp0lEvUAKooEWYbBkhzaj+3aq2Tq4hmCYYQipLTwEKtYh5F8H2zwMR5gQcMS6USeBtS7B+34MPb+83VPrXqv5s7XXb/+4hF394d/Fhu/hJgk2yOH23mqW1R8eH8sikbEML7sh9nO3z5gEUhTTyTqRTqG9aGBTbGXTPsrczBSRivHhZedhWpzQ4aUQEWqbMkXjDkYMv2W6Y2G2a3rbpI/exaFWxDjV1R8RwApAyQHlIYiCVoVQyjShdo+bb33hiHnTGyq8rZ0dkVJs6Nk64oLol88grh9SGhC0frYvve/frBip/H8TuOcbsvcXtd5bdUX7HAuaXi8XNz2NxRrQnwXourpDU/uu3dpsyuTqpkYs5wUNp3VY5ravGIe2oCd1EYNLOMKHZKNSckHLJAB5uCLD+HZYdUJxh1YdjBjsHqXJFgVi2fTjChWqLGQiGiwMoICGobFIRMyVUiKLg8gIwJ7X3Qv2vhY8z2L+6oLo850zpHhXZbod81ucF2ItvwZ0U1AZ6hx6KuaRIkQyjcpovEnaHQNGlgSOUTdj0pcIrgok17d8SJFIkC4M0wjR/6E9ynJLIgC+c+kOFcZfVZErx4CljAgz4k0hADuOho4m6QwtCaF5HaSzg31M4QAYTico/VI0Ga7FuHXgvw87EiOYyRUQoUhtRvvDRJl4WQVyPaBoBRFviLBj4OzCzlEgHA8dpUlbFBqKK8MV+8Alx5wFcl0FBKktYVkyFoQ8T9FJgqLyhKnwmfYOFEDdrl5Bvzy/1VgeajRoQlEtKFeQIQgLRi2PsR0i7vf2Ode0msp9lnzaHuubEuXzckYBWVTKrRotuSQjiJ5hGognbIlAV6aUwSNyg4kFcMkZ8qOYax1zOi2z26uWrxnxeX/uGOeafqZ552uy9Dp0k/RTTlFN+Gk40/RHV+YOf3Vlz+QScSd3BmeUkNRIcABIcXwY/TTuAvfe4xVxxpYaneMY1iOCxOdOYioRtT2YfcTlU2ui5vvKvLpC1h7ftScHDBOiFinEC8fUmFD9sSAY3LQOSWMwdKe6jXlhFac12xfUr/uZmHjyyjShrhBng8QnkmMB1rROzy4WkE+3ASwKzUhj/cPevnj9uqhA09i6C5DOEWBUx9WcyWAGCGEOA+s7XG9QNOINWnzx9HPn+t/46GN91e+5fr530zXf7ze1PfhC6h3F3yMGUDhboUaUsUwSZ/C++NJASCxwck4/ICOPBQZrBtQl5x2rfDU9Taiujda1i4ddBcrK/Iiy88WHRlSTemBXyfRtXNpY6ZoTOcsWUFzXltlYZ11fuAvVajzKxTugEQhUM8opOItVnnABQusPrEB1P5lyz03emzTYvpkzphAu7IbrfnbVi5mNj6BhAOIa4WO0P27ut59auBZd+xZM/V0JfuihXulauBFd++bj3D7Pwb+WNGH7QNqw3P777mi3ZbFOc7hK4+TXBO99tS2VYvQxidRFIPuoCIyDEuoR6lBRPeBDY0vLx1WaA5yRGTI7Yh7WqqgxTkloB6Cd/DV4AWa4ylNJFg+CAJdLbC2+uMMrlA/41U4v8QFJD4KnVMFCasiUOfEO4fLiD8WO4A2/a7t3iWeqjzWmYrcWZGKxGjVnEYMlt+8gEKNiPPyrBfR+I73QYqT7MUQq0R7ZKpf4byKEFSkMHYxBZHmBJoXGRKxhLCwQtrwgXcFTUgJTGLEwkZkzIsoD8mr8kEzECDs9SiRbinWg1hy9cCR1XKWOYyX2GEm/Dtx3iUtdkr8kPgi+ghSgoDRIEK8gA+R5ur9YARjwfMWLogfeFwxfJKiJlgRU6DsEop3CR5zpCEcfk65WAD2AESNYUjainRAthrfBxYVhXfok7gQzVIxnqdISa0IQW8Zu6ycwOI7IvC0CtzDLP4JlQqimA+SrjV2Wfwiiq9hmFTEMjITxkIKe/CHo1gUNgLv8JC0HE9Eh7LmeOr493lqfrDxb8ESJrGm+DQ7RbupDFYSLCQ1QGpDtAcqRvz7u958YK91jtdaELPncZYMjJTImoIsqZI5jTVjCMzTyHqCdmwyZ5ICviTKqvV/Hm4Bbc6JWIr8trKmytIDjsWbHEuf+eXMm/NPKzhRl6TTpZ2pO1WnO+1EXcqUpFW192lw6PHQMVbgpRjptRQk3LT4bsn49rERorP/N45/CZbkPnFUjMPPreqHUsjOj+gPftu48opO02zP8ny6MpvVp4QqJoQtE4UV2ZQNfP2ALcNnT/I5pvidgJchZ5rflj/onNfgvJx542Gi8iKdvkEakekgQE65RMjNSJU4UF3Fn3GoCouD5Q9rq8Th8bChQIkdPnS4cnHhwawWhoAf3LcHdXyGgSr20WMHnqzYuOKaz9xXvW678vMHy9veekTY/wE0rWX6CC92RGJjoOgJcxzWd0I8vTC+VPedhwI1iEBHABcVjkeMoqYN1LsP7DCWUquni+4s/53n8O4i7OXXV85Gj//SW5kq2FJYS0rQnNZvzas3lbQ9eJP85R9RoB7UJeE5o3jwlEFFCtCGHvCmfVPj3TcOWUujFVOZyomUPa2rZvqudZfSm/+ERNK0RCKkTn27odCibwPq+Aj1fIyGvkLtn6GOzcTbjoADQXnCX79y4O7re2wFyD4R6U+U7BMHrOnNqxdDGBZMjRCGQFjbA17FbugTwrRCDna4BzrdyqzCxzTaIOAUlFkMRVhEkrgOxaYSAwwJEB4aNsRZH2TrcEMADHiHdBfieqBROcY2NQjKB1w6MgfJvIuS5BTAg1ij8s0TrfcsHnLnco5U2Zzov2MiNsEPODFYvgjGnxThMIrj3fLdSO5HQg+iOyCvih0guVFBQpgPToGosJzMYrDEsCGTWKogCBzHSBwLrpJGeSPFwCiJ9IJVwZHIRKwTLqmA9zYEYKwG4IBlDGkhmQ9KEiXIGIA5wh1wMEZK8BLAkrh0ZGhICY8aR+gCwuCZYCNY6YOk9ME9yLsfTgdfZJ4gKNWnhHuJvwhsiODLAncjNLeBUBOevZIPWO+ZbrAY/PtR+ADwcAmdUB8ve6AsVQWeCjhfCFTBYiwJm4p4wgNSagtzXAgxAcT4oawI3NMgvAD+aY2ZmFVoP6BpPLQwvJWI8z3yjkgDGd7wUH/iYImITxkPwPLDYMkR4KSYGNxiPKVCHXjCie1ff/3QnY32OVFHAefM5QzJkn4KgKUtXTCm0JZs7FYGbUUBLPY8IH0FapgU0tsZmnORCC1GU0DKfsf87pWX7ay68k83zbg29YQU6FCpO12nO+VE3bhxp91666+3b9uDgQEbdtEQKZ8VeYbql6QehPpJ66QwYfUlT9yP/fr/h2Ps3AIwkEkYGrxsXsZahutCnk1DHz+8677rOqoXB+1zeBPwpAv6ZNYwlXYmsLXZ+GaF7MV+Wzb2D7zOKT7X5JBratiVHnQUhlZdIr/gRk1fIS7A83y7AOthMBWgURTEymTiuxCkJEVawKhCnCsShtXmzA91+UeewEMHMf80/xuEh+c82K707ZBbPvF/9UzrX2t3P3Lr11UXf1w+Y7N5Xv3667teX8nsewVR+5DUgaJtMW8rE/OrZP7zULSPQpwKJDvEo4YVx+83yCqGykjA0EPq+mODwQ1/r3v4jj3GkmBVSVCfGKhMwiDXV3sR/YwLvbm6x5jGVyVHbVP9loRAVV6ztWCXe2HnMybU+TU4SeB5CCJDFpBAwUpQRsJQqGN74z2/HLSWRSsS2copMUd218p529ZdHtz4NBKInpX9oMf9rbDAGWtBoTqos4weQEN7ZW8bvrMs9IpEKEYFvny7fu0v+s1lyJaEKs6gDBM6TBl7V12kbP0LVsHYTcdalaJD4F0N7UVtn6POz8DxbduIBuqxAyRGPSwXFkRsalAC+G0xSaaxEuf4CH6fF6ISlJvyAFESpVBeFGkHO8CzF/VtR12bUM9mKDaNHAAtH2vDrhuETEUa8pl47GCCsQzrjQKNLQDhm6ca775wwJlLYfOicsrgb8Z7bbP2OS9CW/6O7T8FCTzEMD2IbkTe3VzvVrZ3OzOwh/M0MN4WKtAuUEOg+kkrb8KVS7xASYY0TshVETXOIyDmjQwBf1C4R/U2Q18BTwPfsU3s3IatK9VTpwYOQMYAhnlwBAdUbgg/m7IQweeOMZgB/Ikj5b8ES1mRYxFI09MaxVCdsmd3pO3zQN17oR2vUVtfi21/k9n3ntL2NXRDY7sISBNfVgpo3RNkYJdlgIYCv++rl5q+iux8J7jl1eDml8KbXgps+ovQ8B7q24ToFrAbANcjqhrDKpY80prViw0xlqVCbNjLhYZIb5YgNBL3tbNddbHm7WzbDr6nXvB0gqWCbyI+VD4CkQ4uTPu6GU93ZLA92t/O+HsQ5Ye/Yt8UvFKgyNcezhGb9pBH5Mc0vg0s4TZprqXmUYzCS9AUHMlAVrG6aUR0E7/vjX/alvx/7b0FfBzHljfqD/Z7u9/ut3fvvQEzybIsW5ZJZoYw84XcGzKIhmfEZkycOHbikGMnDid2GBzHzCBmZmkkDXPDdPfUq1M1M5LtJErey3t7k63/rzIZj2a6u6qrz/+cU6fOaTJO4zImCIax3pRBXPINSDcC6UZzqUMiZNnXshxOyBI285FE6kClPfqp7YZ59aZbSnMfzphyXTzZQHnjPw345/824F/+9z8NGz38lb2vdpg74cIiIg9mFnjqSd0kuQN0ZIWQJfUX/+OO/E8DWD/Rf1BDH7oNSw+gxoT/GoI/gA7o9QlgX2LVT+xEjkK59J26l5/49m+jOnRTfZrEoGqsnDoqCJHJwxyqGzpW/sGrn+DRJji1Y2y6odiytJoGWjOHd2XHNZqmeV5bheq/Q542f0djIIitVNQU6CVLWLYJ51mlRgBZwKCWJbmkH7QsaY/6tjB10W9DbHkkLj28eNOnhT+na0iEraHRZZ7wucgxaWwB+K4UmmMTMocpsJzGwX5TdwfytIIg7iqUSz53H3vlwvanjq++76jx5hMZy06all3Ku73n9VXo1E5kP48cRaB9Y9MTRDFsNvAG5S6X301ChHDDdiFdI/++3qI+3bu6hUiulADCtOAXQQ7aUU+p7ZMtZ7VzunKn2wyxHckD3XlTagzTW579C6r6EuW/Va0Z782LteuHWjSDuLz4dl1M0arYitW3o8IDkHAA239QNoQQG3lABHwezoOaCqo2/s1smO5JH8Gn38hnxDQaJp3PWtJz7BUUbIPNo3wX8jTbC79tO/aW59w7wpm94pnXhHP7uo6/2XbxiLurk4N+YwXZZT/+UcWah9rTE5F6pLzyd7xpVLsxvnbtUoSNVE8VslTLXbWe+ku1h/YVvrH60nMrSp59onz7Y2XPPtW0N8Py9W5kKZBhabMV7EUwsLC+wUFeC9nFBW0Ktsn8bchZJ3YUWiuPWS582PXxFut7uc37DOUvpuY/v6rwhdSqN0zNH63v/Pxp14l9ofJvUWcx1CnzYXoWQgq4lbAgwNYqJkv/2T0lG29rMSY6daNQZpw3dbgve0ZDxiJ05jUo5e1uUez1geJPzN88V/C66diO1JO7NOdeyTj7cubxF/TO8x/wlYfBbgu0IcmJLS2vFHSKcLkBmOAK3HnJBa7LngrUdsl+7mDz5y/XvL+t5t3Npa/nnn429fT2lPyXDPUfP9P69S7HmTeD5Z+h9lPIWYKEZmBooUeU3JwCZBkgy4REwMJ8IJsgw89OZEKRTdIB4jXtLJAKP63/dPvhXakfrH7o0OZHv8h78CP9HZ8Y7jq3eXnnB8+goq9QTzl4VrHxrdiR4gQ1CBujUHKuDSsu3InXy/dmHdv21OFNjx3e9Lev1z7ySeYd36x9oPCVNOvRXaj2a2QrIs4GC77f/qCbI7Ef4HS2d7jqCpwF3zjOf4w6CpG5FDXl2858Wrr/mXM7cwpeWl319nMthz8Qqs5ACU9/LQo0IXe9p/ZMzbEPTrz93Jl3ni88uKftxAGp6gRkxgh0giUq9QbERfmy78PzD4UfI0u5jx1JxCIk8wXHN/G7w3YuSK3kgOUBvqT8teX52XO6jBMjOep60+7g9/gT/HmfNhpWy3TD/PrBAeMg/Ca0blrLitFlT06wP/3kadUDK8fcMHbAgDH/638N+dd/+18DBvzz//U/br1jWUHxRVGi+9hIFHaEKojo6btMHiQba39IeP16ECUScNFBJApJrE06yAtE5Q2zJyRLg0w6kNksgJ/hUA+41/L31m+/v8Y4zbt6llcTz6lieWiQbtALpbNBTQllTrM9Cbt6lMzRtpTfe3Ni7FuSTqSOaX4zVSr5GFxesjfg93r5IH2ew1cVGXYiNfo02CoW/mvk/1d+Ab4TeUsFelQXC8I/iRYP0pOwDwgOekcjWelItnLIT+MVkYeD7SteL+JInUMiYmSSpYuD4rl0ZBTIXuR1iU4vcgaxbcyXIv4S8l9AbZ/5v9lQufWBAt38Mt2COtPScv2iAv3Nxesfadyb4T/1Omo+hrzVsORG6w5CgAYY0PRp7kvhfYRa+H2feUdiJiFsElZowiEPZBN9KMh7kFSJUC0E1HKi1IG4UnRud9vGm5pUMb6cuPbUP9rXji/UjC7fflvnZ9lQRLfjW+VTw7nHBlmzJ8prJ7X//V9dqUPcugRr1pLWLU+gxovI60BWl+IOwuMKWc1haRlCCuouVKz7e6thjl092qf+Y0A/0G5IqMxY4j75JhI7eKxXIQtqPnth21On1AsqDDPrU8c1q+Ib9UnHU2edf94gt+IHPECS+LS7j+yuyr252zjFp44RNKPEvISalQM7cmagE+tR66foxK6q51acybn/lOG2wqzbyzOXVOpmNRtn9eTMbddOObci5vS2mzqOrkPmI6TusTkkWO2yywyVOa1+pRUFKlHbEe7b7ZXP/fn82mVV6xdXpY5uTo9pUsfXaSc1ZcztXL20PXtRo35WeXJitXp2ecYtFZufaPtgV7CyAEKsyN5irHwEJQfimjwX3rm05eGKjNltunhr2tBgxhi3erQ7Zyo6lIVaDqDTL1fsXHFeP68yc0HT2jtaN9xTk31zqWZerXZuR87iKtXki6smoE9yUePXyFOLQr4Oj7eHxBv3BGXiTbELTSfNR3Y2vqG5mHNzoX5RmXZ+nXZRk3FZg2FRlXZOjXF+4+qbygwL8SCUZy4oypxXvu7mrrdSUfF+5C1CSpcoOvwQfh1yCRBEDeutITcPoxwgS6Pg4ucwN6OQH5vpUhuELNV+gd7Prcu6oyz7lqJt9x1be+uZ9XecyL35TPaSstxb2zLuNBsf7NmQ1vnaFn/dBYRcAvLzWH+AwgnYimh0nHmlYM3NjRtvq9n64IW1932XdfeR3HvPrr338ro78rMWtG6/oyBz9uU1N6HzryJvGbh2gxYJWT0wqxCPJ6216tKzydV5t3SsuwmV7ve+u7psW/IZ0yOnnlpSb7jXseHJKu39x9Lurdm2Ch0wIMdn6OKuincMX69/8Mu8ew9n3X8884EzmY8cTVnatvUBz1ta7+n9KIi1NDfNDfmPzJFR/BhZSoQR/YQsiWD2k0BCKDDrBg0OG/Y8qNvuUtT1XeWOByoyplgM8T6S+vynteHmJ/8ZrYmxJF/XnT7Cv36Jdf19FzT35c4YO/W/DbhhwIC4G0b+zwH/9N8G/M91G9ba7F09ljYSNffT97H9yhEi94DIY2JmCSR7KNn2ShcKqVEHf8DsEPBCHIUTvNByC6r/wvGupil3Xqd6XEAXx6tGiyqSm1dNPN6kJhrWWgLp44S0sXwKhFkFDMPa1EMqMxIrn3+QL3oHKsvD7Yb0zDJcTYQLfzKoCUgLfRBlKxJPSPkkSplRvsT/hGTgEFsgQRL4IA3FFiBYVOHCWS9FEdjUHwS+xAaFw0n40gc7z8iaYd9j8hysrIhY1nTJfH3ImY+4097TWy5uv+t4xqzCrFmNaxZ15i005y4uS0mqz7ut+1WV/9AuuewLcCGKZgiPJFtBfrqbKBShTwLaWbJHAMiS1MeKkCUKYotPqUOoEpjKh+RW1PyluD+5SzveljwwoBsayB1brRtVvmHuuWfvQw0HIRmvrwhdeq1q3S1NmdO9eVPdmADUIwKacV1pkxsz70InPkCubuT144GBdGxkbyIeKLCN6s5VrHu8yTi/Byuy6t8Luuvd2rg64yLPCUyW5gCWWagbNR+v3PyXGu10h2E8lzIomD6Y08dVpiZWvqBFXRXgdoO4knr/kWer8xZ1mya5NOP82lhPxrgO7Uh73lS052G0/8murfcU6xcWGRaXmZZVGRfXqGfWpYzvUU8QsyeHMsZbDaOKs8fWvXR74NMsVHIQW5Ao0O0UbZge/MglK02+0gOt+7QVWUvL0iaWpcZWpY3w5k7w5UywGBNb1Akt6qkd2pmd6ZPalo92pca5VfFW9eRG3dzKtX9q3b9VKD6DvLag4pUw6wQt2KxxXXz3wpa/lGXMb9UlWFJhoTegHiblTUJ78aUub9h8/3nNvArt9DrNtKr0aeWrJtWnJVn0s9zaKY7kGDkzoWPFEO/mZe59KcLF97Fx5g8hcxA5RJEEmVuxmdjwUdbF9TcVGSdXpI51Zs+ABNfqab6Meb7chdaM2S36KY3aSS2aya3ayV3GREv2FHPO1PbNi3r2r3Se2IkCdSFsXIKOi6cy7BqF9aygFdObM+SH1DYKKXAtIUhGJ3QhuR4VvcXtTbXk3lyfnFSnm1e+8faz62+pe/mxyl1/qXjuvpp1t7ekLqj7y+zKx2+7YHii8Iv9AdnaLfQ4/JBCBLWcs5/ZU/n6yqrV82szpl8yzDmffWvx9sfrXlXXvbC8bNO9deuXnFs1ptwwqWHjsoIN91g+24qsRbCaizqwlglkiWdsV2HV1kd6MiYHsifJLzxcnXvnxcz7L2c8WJK+1Gy6y2a6p+ivM4tT7mjOvkvZthR98VT9znuOb77zUM6yMxvvrXzmb7Ub/1Kb91D+8qRWVWL3+sUt+03gXeedv2Gy9FOyhJjrEDahObAsnSWo8I2i9bfUYjNF/7PIcqT5qf+DNk3sWHlDw8qRvqfvuZi6IDPh/8weMGDyv/zP32ODcsB/Hzlk9NrVGzweF7UdJUn8mfvYfs2govcKsqQLHGA6hK0xElgigjeP45CX47vByWPNN3+2sXj1TTW6SRbDBI8mJhw/BftcgSypfe/TjHGuGIFMk/2pI7CNwuVOqE4fWZIzWz71LLJfhjAKsFPFQJDErYRIHQ5CaD8RMtBCtO5tb3FYGm5PNyD1beQ3JO82/gqsgJJAZ9pTObIXHFZRIG8LTb5FeSkoKbwQ9AtiADabcTLUTHBBqEWgGflqYI9g3Tfiub2+r7aWrb67wrS43LigLmdJ4+qlWOW/pJl5PH16yysrHF9tRjWfg/6OtfgQ1qmxgcZFt4L8xPlG1YAIosY02WYAMTckBQzd0h7keQVbQMgMVeydyF2PDu3uybrd8uQ4ISVWTI9V1swsT51QsenOxg9WQ91QvgNcwS1H7QdyLupn15um+PMm+03jvIaE2hVjK/VLe/bmoYZ8yBXOcQEfB6lY4Mn1fi9ZOtWxtYaF7uNv9JJl68nap/9eb5jlzpgopg9VNMNE0/ga1ZSalwwQoPsDZGlVDbFnxdrXTGnNTirSTDmvnlW65p7m55e371rZ+vSj9Xm3VmuSmtPG27XjeONYX8bYOsOoyozJ1cal3L7VqKUYubqC7i6iAjqE7qKuz3aWrf5TvWaxK2eZa/WCet2kEs3U4qyFpatvK1l9d/ma+2vy7qnRL6hePtanT+T1caIxzqGLq8WjZFrofS8bNRwF7y5+QPCt9zdx594p2PBQjXF2l2aCJ32EkDbEnzaEy0p0rltcopt/JG3R5TUPN23/q/n5R1u2/rks45ZS7aIW02KLYUZ3cqyclWhNH91pmnzZMKdirwnSCqJggPciVzMED1tOBw6tb3jmtkrj+DbDmMC6Kfzqqeb0uOqnxtSlTW7JXdSKheHapdV5C1qy5jeqJ7VpExyrp1tyJ1foxl/Mnnthx99Qy4mQpxmBBwWMNthWo/gU0SFhlVfGMhZi0HiR7OTAjwHs/rrc+kHOReOSovTZFfqFLVsfsb6f6fpmK6r4AFW+h8r3obM7g29lmtc/Vqr763fG5Rc+ezOo2H28RXK1oUAHf+Kds888dnrDXZdzlpStu61u12OWj1ajC2+h2q9Q+QF05mX+09yKLXdXbbmrfPNdH6dMP7H+oVD+e8hfiXU4rCGQZeAA6iyo3PrnrsypjuzJ5aZZBevvb9yf5/32JXR0NzrzKvruReGN3FLD/RXqJe3a8ZYNM49nzr3wwuNNB3L5U68oR1+VvtgReHtd24aH61Mn1OqnFj77eKDiMOJ+K2Qpfx9ZYpEtkAh1jwRVeSByzFbo+HTD5cz5rVi90sddw4g/0ka6NcO9ptgu7VjL6nklurnZCf995oABEwYMiP2Xf/rdf/tv8TFxL+9+jYgfpceM1RxSN/UnS65fPfqQJQq7YQWStRg2rsHnIvAlmG9k5wxY+7wZWUp9J/aWbPvLJfXUFmOiNycxYIjFQ+0nhdIIU9JU9dB8qWMQVhV1cRZVDFZ+W9fPd76nRp3fwb46ycZJAScneHnwPYKIF33E9/1TAds+w+WAaetbLZ5u2+4NGQu7ecFxCEWUSP6uKzzr1FCiMefAO0IIcvoRFy28Qs1ckWwd64EdgUIt8pcgy0lU/o7749yarQ8W6ueXpc+qeGxyZ9oCW9ZtLZnLCtVzz5sWVe9+vPurjajxM2Q9g4LY0sOy2+2R3DbBY+O8JEdVeL79/CkXIUtEc1KH07uEIokJAYrMOy3I3Y1qzwd26jtXzBNTpiN1kqSZYlVPrc9YUrjxTxCSaq+BuImAFVlLUME7R4yLz6ROsK+bZTWN82RNakgdW5e1tGTDn7hT78LqY9Dr8zoxEwdgzD3fS5YO1RjMOtSy9GMbGvWg9tONzz2JLUuncQKfOlhSDeEN46rSJlW9qPsRy7Ir+Tpb5mhzTkKZdkJR5ryOV1bK3z2PLr4D7eSr8qfrXLsfa8+Z25ga05ky1KkbZTGOwWZWxWOJbVl/Que+RrY25OpEilt0Nraf+7hwu+Zi6q1N6Uu8WbdYM+aWqaYc0c278Ozfmz5c4zn6knJ+PzrzWujztdK+x7syEmzqwZxhkJI3yqYfUZ02rOeZZfKRLeA8hGXpbuRpkE+/Wb7uvmbdDIc6TlKPCGmHe1OGdKfFNhnnluTeVfuyUT79TujkXnT5PZT/gfTNrvYX0yuz72zQzrHopvYkj4DCR2tmVphmndv0p+4z70FIMBZ7XDvyVaCzeyq3PlCdM7s5K7FVO8aSNb5dP75ePbEpZ6HzlSfQN+vRmR3ozLPo+BZhz/KO7Pn1aWMtmYmOvMQabexF7cQz62+znHxF7ipGIa9ICs7AEywHFBr1IwJZ4uYnO+DA/2+taD/04qWn/3bKsLAk79aWHY8JX2xFTYfBa20rRp5SJBYh/0VU90XwqxdrduYcWq9zNhXBWhm+YE8Xqj7X9drqUxm3nF9z+7n1D3Z+kIvKP0b2i8hfAUfAzV8G2fkbPu/6KO/0+gdOrbv3SM7tZS8uR3WfI64GhWwg/zk/ar1cufWv7ZnTOjInndbNqNij8hUeRD2XkPMicl9Clguo5puW7Snl2sUt6vENGYlFzz7sPvsa6jyFuGqYt83nUenX6LOtHZmz641JlzY94rn8GeIcvymyhLXJPmRJVpWImAOVn4eA9a5Lza+klehn92TNwIreNYz4g82rHe1UxzQ8OcizfmH31rtevnXgrf82IH7AgDH/DLGvM6ZO+uKLr/AQBgWR83ogGsvnhriS/ydi69eJ7ydLyGGJP1AoOxDjitidHMSmc23o3Ie1O1blGxfXGaZZsyb5ssYFMmO8upF4tGngMTYuMU2SrLxjRO04V/pYtzHRbJhYa0ri31ej1q+QqwSCPkArgrtP6jMpJPcAR2KpfirIVeHZAtQXWYYMG5eRUkC9TEmnGcQH0dQixCy6giypckANUurdxD+zScguQVgqL5AQu06I5DSf8J570fpFTtvrj9Vtu6XSNK08JbZZFe/OmImybvVqljaumFOSPLdiw0O2T9ejxi9QsAJJNaLc4pO73SGXF7L4kHRfJMb1//18g9tI47HI9hCFpJDG1jDkPQm4sXWFeurRd++YjQ9aVixAxiUh1Qy/ZkbdysmVeXd3vr8etn76OgN+N+gI/hbUdeHiM38/pprenDuzVTvWmZ3QZZzQtnrhGd28prdzUE8BCloUyUlUG98PkaU9PQaTpffk/ghZdqOOM627VmJD0K6PDyQPFNMGBXRjK1ImVuzSIHP595OlLsapHdKlH1Knj6lZM8f1vg5Vf4KcxchWSkJqS1HHCVTwOv/G8ubMpKb0kU7TGKduhJgzrXPF1Orli4Jv70Ct5ZCIMWBGvpbaQ/tOZP393IqbalYtrF85vXJV4iX99PxXHq/5dkug/jPky0dSNRLLUM+3qPKlpo3TazXXtab/iy/vBkfeDfWa/9OUO7Jt758hj53kR/5u5K5FJ/fW5N3VoZ3iU42RUwYhU6w/dUT9U6OaVt/u/nADKsMaYSvkc3CRUFVnNcr/tP1VQ13O7Z0Zs80puGtjPLlTzGvnX8y9pXhvptB8EfaTcDZsXFq/3nss55FLWbdUZi8qUk0u1ky6kD65YsMdWC0DrYsrRGIJ4oqQ/RQqel1+6a9Nqgmd2lhH1rh2w+hq44TSDcvK96rF+qNI7BEEtwIh5RBrCj5/3h8UeYk8Dl7IUyQhziJXHj215fGjmbeeXX0b1u3sX21BzUcgfAab0Z5O2M6EWhBqRMEaZD7vPPdp8Sd7keLisRYieJCjnXtnV23mI+UZSwvX3tF0cBtf/i0Yx3wjvpvIUQ7hma5aSFUoNCmVh4r2ZZ/d9uiRzKUXcxfbD2QgRz4s2+Mp6/eh1sLqpx9rzppRmzGp9LmH7ef3Ih+YnoirRN4S5C5D1kL/ga21Gbdg67Mpb5b54Gp8PZDXCSKBuyBhZFc5KjloXrO0wTT9TM7tXUf2/QbJEtwCfchSJuILBLbIw0aopjMVm/5crZ9pz5zq+nlkOcamia9bGevYcseR5VMeGThg6j8NGPY/YDPl4MF/ePO9tzgZzuVxO6HQrhyEAPGfY9n8FkAtSEKWiCTrJyGg4ZQlHCkdTxAERRI/Nm0XA2+tLdbdXKudbc+d6cwYZ9cM8Rig0pZLPxrSQRCy5NRjgumjxfQxnH586/LhXYbJ7XnzGrbcg/L3wtR31iDFCw6iiMEXApuQ1OD9OWRJrlkKr6yGbUNYtqTBq1R9po2SIJAjyeNM0jFD12g1P+q8hMgdnvCoQt2dMpQy5iTkE5DLgcyNqPqsfPY9x8ebOvemVm667YI68fRTw8pVsZ05k615k+y5kzx5Myv+GteavtT17FPo822o+gsItQjWcVx9ANkcyGWTvc4QxK9Bl6kD9WeTZdSaBBA9Bm5geCt+ZEcNaD3wKQ977X2tqOaE+7Xc+tRlDtWCkGmha9XErrTJDfrZ5Rvug5gOoREpdpermzgYO7BlY/9sY37u0nrTlHZdjMMY48oaZ86ecjEtoWDbg74Lb0JcErJj8UYWd13fS5bYsqwzLvKdegsFu3xCJ8QYdZ5tfzG5VjeDWpayeii2LKvTJ4Nl2V35Q2Qpro5rVg8s08Z0vfwIKn0LzBR8hZ42qA4GOyXqkfUsOvmseftd9cYEa2Zcd8r1vCneqZ1R/tSsuo3JqOQoLCdjYSo02wo/d326E339Avp2B/rQhD5IRd9lBS9uQw1vIcdRxOUjoQR4yH4Etb5r2XNPQ+6YOtW/9mT+3p43sNX0x5a84fW770Y9ZRDoFibLVxtyb7VoEnn1SOGp36PMMdgUrlkV1/XCclTyBXI2Q4ip7CP5IEnBS/z4FH7avTu5RjvDlzPdoR7VtnIgHtii7PkXtz3KFX2CfO2yw4rcbrGm2Prt257PnkNfbkFfb0BHNkufrQ4dewZVfoisp5CvAHnzoXkuovYv0Ic6c9bMDlWMwzDSoh/eYhyLFYtzG+5Wyj/DYxX0WUBxwrcW5p0CvlcRSoK6FMUDyVX8yFbvPrzv/OpHIEj76Qc6P1+DGr6AQnuCI9jaAlIgKHLIHoC6q/g+QqYCsacWS4PupgrooLmha4u2OvmmrrU3Nez4E+y9cbWBThloxcY3ZCTwdoTcHYq7W8HkGrRKNcePb/v7UeO8tmduqnn6DtR+FLZZY+XO70ftxXXblzdmzSk1TO74KBN1nUaoR0JOKdQhy62KYob1i+N7ynQLzVnTm9YuFM/thYUDv1lydML2HjzIjmbUea5j3S2NGTNOGZe0fvY8Cth+O2RJVX7i9RMoWSJClmBW4t4F/MjShCq+Lcq4o1k3y66bCLL4GlL8oeaGypRTW/UzKzOWrpn+vydhjhww4F//x4DrBv/bC2/s9uLn2GNr7WqHOaRIQaeT7Cf/r0eWlBvCZCkRjyvcFz9JHgMb6UAkCyDLesqVj3fY1v+lLmV2j366P2uyUzPcnnajxzDUpR/ugGJbsaDNaCAmVkkbHUwf49KMbUuPazRMNT/zQPCrrch8DokdWHwEIQsMsa4QSUKABRB+8Hj3zyNLalJFk1BGuZGay7RFyYUEpDj7ZAP3hBNUhoRQEHKRSD4Jku25SGyZTeLag7ZaWENqyFfOfuL9+AX7qxmdm/7SqF1c/VRCYPUiq2FKjyHRsWaGeW1ShSHuknrkRWNi7fZHvJ9sRBUHUc95SHYqt4eQk0OQpMvb6wom3aa5VuSr+/SjiMS+9iFLyo5QFyIyBmA2h8nSj6RW5Ljk+25X6YYHq/ULekzzHLopXenxLdoJrRsXWd9ehbq/QZZTSGkKeptAwNlLQUhdfKVt6x2N2nGezDFu1fUBwxCbflS9Pr4wZ0HTOybUfAI2rUNGvx8kS6c6tiFjSeDMO/gh80IKm05sWVKydJkShLQhmCwFYzwmy+rd+h8kS20svza+Ku3GsoxJ3GdYep4ABzhnFwU/x/n97m6Qs0I9qv/E8XZKTe6cBl1sp/qGrvQbHVnTcWdPZd1vPf0WQm1+EesrlbBMbruAHOeR9Siq2IuKn0U1O9C5bFS4CZXsRPm7+YuviViZy38dnd9hfen+jg3TO0wjLZkjurJGtZpiOtclNb/095C5DPFecJl6qtGJl+tzl1q08YJmOLf831HGCIcmpkY3zfVhHuoswD3iAj6s+3vkkCfAQf56EetLtcHPny7VzHHlTPfoYzqW/9GWOb7SNP3yujtCl99C9jq3X7GSmAEU8EA2xIYjqPFLVPU+qv0Alb+JCvbyF19xnH7Bemqn7/JrqPwddOQZcc/ynpy5XdqxLt1Ql25wj3FUQ3bi6Yz5MAnFNtmL7xSQpQf2HtEFBXixy6IXKli4UPPlzjc3lK15GBuyNa+vECv3I64MshxIktDlR3ZIzGCVAq1Sj0XpFPDTE3KEBPwM+T2dDZDfuOxs15oVjckLu9ctCHyix/QM9UNEVzipkOIiWe4UnyBbneC9Q5y5+ZPNxRtv69w4ozo3CdV9CjussNTBor6zrP755IbsefnaKc0f5kid5wXZ1s1b/cgJZRXwofBV5X+Qnz67NXN63dqlqPgT2A0V5CB1Pn4gfD7kwUpMRevG21tz5pwzLGg9+DQKWH5TZMnDmyhZckQ/RgGBxDR6XKilHBV+XqBdatbNcKjGwnrYNaT4Qw12XppmNRsWHn4i6bERA+L+O5QQ+T+//x9PGZI7eLsXKT0BOx/iQ4oo+TyQHsvrJ7TxXwnUNoGmkJEHS5J6R2H3DrFUYIoHPcjRhBrPNub+yZy6oDs1yaefEtCNdabe6FLdyGWNchiGQ03KCFlimzKUCmTZo4rryp1ZlTHP/Noq1AK+nZCzDZHdQW5MIzKcgjB1kBR0/JmWZShiUkYtx6tY80r6lAlNdoJPEL/BcgJbsljT9ikhJwRdK/jxbkXBRlhZ9JdIPafEui9r3s6pfH5lYe69xZqlDap5du08QTdH1s1yrYhzpMTbDEmtmTMuqhOO6RLr9jwiX9qBer5DQjmSsa3WHhLNouKC7dOK4gjCDkqohyETmnRIwNXhyf7TEYl9JXzZy5QI8r5SdzIlSzA0JYVk+KxAzQeq9608aZzTkDevJ3dWhyrWahrXnhnfvXUuurgBle9GbR+jpi9wl5War1DNF6j0HVT0inf7bZ3pw1FeXCD534Lq3/nV1/vyEmozp1Vuf1gpIsVhuJ5QyBv8AbLEj15j5lLu7LugkXLtsEGZkGXUDRtMH4znTzga9gfcsD5drCtnfFHy4PK189GZXchVorhbXQGflyg6Nk4gyk0X8hTyhzdXbb61XBtnzx7ZvPzfHblJHRtvO5x1Z+2hnQg1+uUansckV4Isp1Hhm9IBU8fuP5e9dFfDq7e35E2wrpnWun5hae6yczl3XFz3cMnmP9VtvL8hc16HYYpDD3nh8RxuTRvXkzm39fnlcnuZIrohC4+vBp18qS5vcbcujtMPE9V/DBqHtKUPq8ya7fnqGfA9hjg8yVs42UFuuNvPQ6ojbA2ffqPcuKgpOUbMjOeNo6UN02oNkwpzlqBLe5G9At/BVj/U9oH14/LvxG922vapivJuqtl2T/GWOy4/fefl7fdeeuaeC5vvuLTlzvKn76/ccH/D6tvaM2ZY9WN9uiGcYZA7Y2R71vhz+hmo5mMkNEFSQEKWLsjjFH5GYHlB5vyQrtKOqk81Pqcu1N5yXr+o9SMdsn6H5LqArxNqFwjkgRFgtImKienIKyOfpLhhEw1nh6T8hz9qy360ZtXMxsxJ6MKWkK+Ng2kpweQWHbLo5oKiKwhHwMLd7vbJ1kbUfKjjpUcu/PVfKg1jIXrIWQvuHQ7bruUNO1PqsudfUk91HHoOOaqkUMAq+ol7S3IJPNimTUcLdfPacmaV5y3mYUnSFeAkOvP9Pqy5WZCvrnbtLc1ZM85pZre+vx75f0NkSfsZJssQqbUdEqm1QMSAgOyt7oPP1mTd3qWeEtCPJ0VFribFH2oubXxLSoJ94wMbJv/vef80IOb/GvBv/zxgyoLpXQqkdnBB9lEhSLfYQdwHcc/9Cob0FwXtLyVLIoIlor70BENWmegx+HPIiGFFlsr2tza26G/zps/2p0/mVPFQRpskSXfrhziNo+ymWLtxnEMX51WPEdJiUPIIPnW0LXtaftqE7pcfg0fXXgw7hUNBjoQn0rIDRN0lZImZErJtiZHg0Cvw/XM9REwsGRYXocKP2GtEQkrUYMSyxF8QlWBAxAq+Cx572QaLLRxEcmIJILUjrgH8e92nUesh1PqZXPRawwH9mZ0PndtyW8XaxfUZs1oM03v0SbaUCfYnYwKr4pFhpqif5TTMqUmfdUG9oGrXk+KF1yDYx1+EQk0i6haRFR+cROeSNVBahxZMvQip86SalAhlLK7u1I9BiWymvJosKV/6JbAp6UgFRV4BB1dh8dtPHF0zv+HZW+qyJzVpRntz4x2mET3GEeasmNbVCY0bZlRvXFy+8daiDXcUrbuzNHuZa8cjtrUL25JHcZrhctofxMcHIPW/ouzB9pW/b1LF1q25qekNEwRTQLJQlxRyQJa4qlOF2X9uNMxzZU4ImgaK+huwZVlnXNRnzbILtWGh/GSdfmbUsqQBPmGyxLSHydJf6/tue83qxZbMKZgsXZoxrZqYxtykik23ocbPUU8pFsF45tQFUDvxDbhg028bspeg9m8urb21dcM8i26IWzuoSzuuMXvBwZTZ1ov7UKjazxUjVBts+qr9nazKDQ9AKU3TzOOrp+evnmRNH8GnjPJqk2ympS2muyq1d1am39aQttSlW2x5fLyimoJwS58hq+c5V87r2rxCbq+QFC+suHvLQ6d21a1f0onnvGaglDGEyxjWrBlZv3lZ4NRu5KwURI9FBrUMX2qdG5bnYUneXocqPivLWNxjmBjMjLMnX482JRU8PrgwY6707Tbkr+B8rZBW013T+uWOiqf/VJ05v143sc2UUJwypC47oWHT9IrVUyuyJtXlTm/MnFaunnx61bTKjCU9efMcpni/+kZRPzBgGtphjL2kmYZK34Wd+/jJBeMLpiJMQvxIeyE0IAC5L2zg026/XL3lqYqM20+pZqP8F5DlW0zxCvIGfESZs4LW7IfdR8isuLqFroDkgAVGyQl/cLYL375TlflQc8bChnVTkHk/kixufAZJ4LDhGsIPOuxd6eJRKw8l3vBcDdmbocziW082qYdW6kZaD2+Ve0rAcSX4UFsRJsuWvKUF6unmg1uQpyUU5N2CBCMXVCDBsdeBCj4qzV6KubBizS1K6XdYbnsCcGQ34RF44CylHTseqtZNrMm7pefDTVhXkCTIpY7/GCKBb32epn84/BhZhiLPeThjBZAlrygS6MUKlSy48w2uD7fVZt3crUrg9HE/lyw7tdMr1ItM8f80ccCAEf8yYMTIwS+895YFYVNCccOKKPgaSWZeMWyRfJ9M/g0DWDL8vyvI0kPmH3jIgwFYH/I2KhcP1mxd3qVd4k9L4tMnYNsREtOrh3DaIV7dMCBL41hClvGULJXUYf700W1ZSRXrbxK/2YSs5/FBsDZKLSsfaWG3JA0lomUNlHCA1VXoveBIqCdWGAVR8ouw+Akh1H1tyJDiC/gDAR/He0XBB8m+w1qZICNOxtICxIQZBVqQtwrZClD3GVR9QDn6dM+byc3PP1i6dsFp9fgz6nHVpkRbZmJP8gjLyuGcfnwoZ6ponGRLjW9ZPq7g0djWNXcF3slFJ/eiuhPQNd4c9HX4kNsBuyvA6QrutBC12KPnp6q9TPJweiGYECpd/HRQsqTFH4AsaZejZBlhSgV2kgQ5yPlgP1T12n3ncqY1bZhdr45pXnWjUzu0Z+V/uDQDbbohmDK7TLFm08RO49QOQ1KHfkaTZqpzzQKLHvd6GDKNRrob0cr/hTT/jjS/E9Ovc+liG40zq7c+ii4dhJAKXw9susVc2HChbM3fm00LQGRr/uBN+90vRJZjezImNuTMKN14B5Tx8jZg4emFY6FWUvwE31dYlBUaUfUnpzKXlGkTHOlDBNVQl3ZiR9aib1WLPOdeR2KZ5L2sdB6zfrezYdvfGw03txsXNufMK1o7vSQ7wW1McKwc2/TEhNpVc+sN9zbl/KU1++Eu011e/WLrY2PllfGh5eOU5RPklBm+lbPt25KxZRkMuVGwE/nKpdO7Kjcua80Yb9EN9hpu8JiG1KmHY82DP7sbYluQzyJJ7RLQDH6U8K2RXd2Qjufi22WG+Y7MKX7dCMeqP8irE6pSx5RkzEPHnkPeAhQoll3nHed317z014a8OWbDeKtmBH643BsmtuSOLTWNLcqILzdNqjJMbTXOaMtaWGpcismyxTC1WzXSlfKHQNofAoZhjrzEMFn6aiEvIBIoWYJpiSelL+gPQtA45CLAj0DTmYrNTxQbbq5cfwe6+DyyHkGhZtgALYE7iRIRKcaGRxsTlz8kuzjOyoVcICS8beLpA4WZ91dlzKvfNgO1vCa4GzyKAollRL8v4PYLvI8UDLeTnNrg7cDCpPZzx2t/bVIPqzaNc554TrKVwYMheFFrYf3zyZgsi9Szej7ahtxtSBC5AFk+4cjNdnkwWRblLm3MnlWx5lal9CgSZVcAjmwnliuYPbaytueBLOtyltk+2PCbIkv6tBP9P0yWkDmMPPZQJBw/8N3V9g8312Qu61bH8/qf4YOlZGnNmnfi74mP/PsATJb/Z8CAh//yZyfJKuaGIplYdHohTz+QJTb0f54L8DeAEKGWMFmS1G2I+F0pWcKTIgVkwQ6Z7RpPmN9cXaS9qUc715+eyKfHi6rRpJALFA31aYe79bEOwzi7YTwmS49mDJc+Sk4b6laPLjdMaX19Oar9GPZaBLqCPMT1eMnMBqaE85JNI0CWZO/jD6wZ97Uyox9K5FBO8hy64YIx+eAHnHPLbhGsLPycukLIriCLopglqQPxrbBHwl4Lnh/8iNYfQ8f3OF43tW7+U0vubbWq6bWrJrSmju9IH9eZEmPXx6M104LJI1DqKKSPFw3ju9PHVqeMqTBNr9l6Z9PrKdzJl1H7eSjH4bdDrCwPXQqQiwE9IATRQ4TEIo86iCvoL2QNhXwwTqxtY4l0lTbwo/hBsuTIum2EKQWobIbpx18fPLaxbsPcSv0Ea85UmyrGnz4SGccJKYPxjeNUQ/2qoZ70Eb7U0f6UsXzKBH9qglWdaDVMwt23po5QMmIl1Y2Bx/8nWvnPaNX/RrqBStaElvQJBZpFrvc3Y9EGdUzxwxTsQs2XK9c/0Zq5iJKlJ/XffxGy9KjH2jOn1BuTqjbcrZzZg7mfs3e4RDBqHGR+Qu+xSPXXyMdfKFp9a0fO7MCqYSh5pKyaYjMsztfdJp3cgzwFyHbe8s3OpudTmlNvsj01W9LME7LmdmRNLjeOr8yYVbf29uadT5r3Z1oPbLUd3GZ7K8f1yirnplu708dBJfmVg70rhvnT4lxpE+3PPSZ3FgYxT0jtyF8unHmxfNPNjVkJXfphDt2N3uyRjboRlatncceehRKeIYcv6IOEe3QWeJ3I2gxp3k6+Um2Y48+Z4kwd6Eq5zp8Z15IxNd+0AJ15GQJ2+NP2/O2Fu+4qykzs0I/x6Udx+hG+jNGtptgSU3zJpsXm/Ss8B7Ns+zOcr5r4N3PldzKt2x9qM07rVo32pN3gTv4Pj3aYe92sC9qZqPQDKPZCyJKXYMUyGCLJ4KUQ/ieWdyHZDZE4LeeqdySf1SwqX397zwca5DyOhDpQQai5QlzenAihX/DU4r4H3UiwY41BlG3I3yoXf30m8x5sGTc+Px9VbMd3EJIqwIZ1nxgM4DMKkShOi9OP/G6wZYvfb3323gbNmOqcKf78V2VPFTwbnBu15NfuWNWau7RUM8v64RbkbEEcH8RELUaUa6cLFRwsyFvWkD2rcvWtoRIgS48fnjgbuVI4tb2k7fkHqjXj67OX2N5bj7y/IbIEOwDeEt0byFLEZgGEYoawVqGAEd9VYf1oY3X2om51XEB/NR3+eMOC25678NAjcTMHDJj5bwP+dcCAtz84QBc8AiB1OEihAtVkOCzYIMfUP/RI/vKg0hbGn5IlSbtKydJBeUhwwOPE1YfOvFG94eHq9DkW3XS3ZqJfHcurR4bJUj3Mrxnp0Y116sc79AmULAOqEcH0wQ7N6IKMGbYv1kJghdiGAhZeFICJSe4D2BAtExsIyttGKlD9AGtQmrwqWQQhS8UBgQR+C5h0Dh+k4LJjbZ4TmxW5mYS8N5Go9wrwkdrOo5bj6MJ77vc3Njy9vDzjrirtsmbtwm7NnM6VCbaVEzj1ZJQzG2XNkDXjuZQxwdQx0lMjQylxnGZip2pCqSqhdN3Szg+0XP5rsPdLboJ8mD670O1QbCI8zMSXj7sG2W2jTBkgZMkRssTcSBIHehGWnS43JAkK16e9orc/iO93w8KpiKdXgZQKtPCCC3k7UdvZ9p0PN+vHmzXxftPkQPo4WRWHjIliWoxsHC8Y4/36OK8m3qsaz6UnBtOmcOokq35am25Sszqh2zTJkzvNrR/rSR0YVN/Ir/p3RTMolDGuRxVfvHJK7ca/oFPvI18TlLwQsC51sWLd49iydGaMF403/lJuWK96rEU9vlE9qXndnY73VmPuR85Wzuf0BrE6gDghAA+vvQpZzve8oarOXeLMnaOsHIVWxiqpST1p86uz7g8dew3ZL6Hus/Uv6xqyH+z+2yzx0SkoOQmppzh0cVWmCV3vpgYuvIq6T0ACI08pzBDzt6jtA9vuuzpzx/tyx7j0A+3qQXZdjFkTZ97556D5khQirnt/ObYgSzbdXp81xawf5dYPkdeNNxshSY3zQyNs/sPKGaS74vweK1I4xdKMPC2QO/7jdXWa6YHMic4V1wXUQ52Gse15887qFqLz+5HrAuKP13+ScsyYUKqOxX8SdTGCYYwnc3x9zuTO1/6knHsOdR9F7hLUXYbayqGgW9M36ANtT+4crKoKxlGYL63pIyx5s89q56HSj+EGiXYgS1kguSpg2iBIR0DmImQhx/flXP1e07msmy9kLryw9jZkOw6Z3631KMDB14n/h2xEwgZmJ5Q94aASiKy4OLELEu02nj675pELxnmNzy/mjuhRsBpJPdh8DGElm5iy+BgeDmuEyNvdgakLeWoCX24tzV1Wa5hUljdXqfkQQpqRAEnPW/JrnlvZnLuoTDfT+uFmqJ/BcbI3SMhSImTpQEUHL61eVpeDyfIWVHwU98TvJzEAlCxDPuQoaH3+3hrNuIashc531/52yBL1ugElshUcyBIrI1TCBGAbeAB1V1gPbqjOW9SlHevXjSD1Ea8mxR9qQJZ58w/eM3TBgAGJ/2PAuEE31Dd1mr1QjxyULIUDmQKFSf0hUteHC+vmv2JQyXstrv4eQYjIc4m+A96ChLchItW7g5wfqqk6EdeI2k/a38mq0Mzv1M3q0U+16Se4tbGYIGmhUFE1HHL3aMdBwvQIWfrUIwTVQIsupn7H/XLRm4ivRMFOiXfyiuJXkFsMwWOE+QSy7pBEymBZgjsWX+nVl04QvWYZKqkHBUHgeZ4TfH7Z5ZMtfrk7GOomBWE6EWpDIcqOhch+ErV+oZTt953baT282f5Z9iXT4nL9wnrTwvbMxVbTQrtuhjU5oefx0YpmiqJKpA3bWK6nYj0rxvnSJrlVM9tWJVWmTK9be5f9w2xU9j6ynYXd1lhckoUSOShJfjms+YIKQIiMrk1Svyu1KclAK5D1BuoYeaFiAqZM2DBO9YCruvkDUKJFcUOkfCY9FbUpMVOKWHMP2GG7nmQNdRQHTr3RnLPQrhrnU08Q1BPdy8fanxxjXxlnTh7Xpp7UoEqsUiWWp00uT5lcmTKtPnlGberMwvSpZ5ITzqmnl2TMKzfNqTIkNesSOjWj3ZqhHtVgv26UxzSxQTW5SDXX92YOshYCJWCybLhQuvpv9bo5NkNc0DRQyRj8i5ClTzXWlRrbk57QkbWoet19qOYQpFEVLYi3Kx4o+Un8zAWo8oO6NTdVpY/vWjUaJceilfFcSlLjijmt255Ep/chxyXUc6ps6+PN+jv8j81EjyaiJ+LRqhhBN7J1XRJq/AAFikCdwkqVUovkciRdQIGvancvrl49yrJ+uCV3kDlriDk3tiFzQsOLf5bNFyCBuNiKfOXC6VdLN97VmJEEkajpQ9GaBJcxrjplbOdzj6Dzr8PgQLWvLmTD5l0XuDR6ilHF591PP9yuneLHT1DKQMkYY9PH1+csOJVxG7aZkLMIOY8Vvv7E4fTJjRmzvKbpvvTxWDftNCbVbrldOL0debDSWQuJEfxW2Gvh7kLdp9D7aR2GKTbdWCkLS8hRPerYtuw5J3VLUdmXUChGhFkKaacguaPASQEZk6TPB9myYKOsGZkvt3+x7fSGuzAJndHNQ5f3ocZjyFKDpyfv8ZD6P5wE7hsLlEhzNSJzPeqsQ7JdRnb4xFZS/GzKef2i8rWzG166F3Uegg2RQisUbAl6Q4oE5ca8LohIcLeCYV33TeMLK85pZtdkLQDvevshFGzBV6j4HajtctWO5Q25C0r103sOrIecU6Kb58imPo6DNX63FRUfPL/mZkyW1Xm3oKLDiAuIXoiBcBLKwBSOdaPW5++uVsc1Zyx0vr0GeX5bZElAknRGyJKjy1pQ74xD1grH55tgId0Q69EO/ZlkGWfPm/fR3YOeGjFg5IABqX/6k8MRMDsgBRSpDO4n5UyxZPHjQQwQcUfM3F8x+vDLFbj6ewRyRIz3kiWkGocPLRAsJ4Swxuap4M++Xrvl4dpVkxyGJLMx0WyaYDPEunUjefVwMVJPO6Ae79MkunWJLu0El2aMVzOMUw/sMsR4PtahriNIakRiF1ZIMHFgpvTyEthAWGkRPNCgvnlQJgWTaR2P78VVvYB/KgKp/WSGuj8yFkxNoHS3n0A1n8GOtAsvcZ/nmV99smbzXSXZCwoNM4u1kztzZ7bp4uuWD699bGDHU0Ox7YKyp6B1s30rR/lXjnGvjLMvH2t+Ks68aqJdN8uZd6t505+7d6d7P9qCzr+DOi9ADY2QVZLtXtHjCfJ+OSQCTYU9I+GAJWqtU4sPppmskEYh4Z8otMGeGSyLfqiD34eryZIuWJAwR9irKnltEP0oWRHX4ij6unqPqVGT5E2L41UJAdUkZ0pid8okZ+4S6cVHPa8/aXljVfubqU37U5v2qVr3aTv26s17dZZ39C370trfNXW8m1W/J73l1eXtzz1YoU/sNI7r0Qy3q4Z6M8dbMqaVrprYufkhVPghxA9jLmy6hMmyVjOrWxMT0P7xl7IsOVgXH+tOievWJRUmJ3nezUFNx6F4lrMWNth5alDrCVT4pvJuennKOIs2jtdh0zleSJloS59dkTrf/lY2Kv0I+S4jy/GCTX9qNtwkLJ+BHk9Aj49BK4cppmE9T8+GnTN+LNxrkFiDZMxqxajlI+5kXunGKcWaP5qzb7Rk3tiVMbIrd2J9ZlLD7sdDHRcghRPfim3E4Kk95RvuazLO6dGMty8fiIxxfs2Y1hWj23OWBt4yoAvvoK5LkMPBWQ42saUIFX/s3meo0czx58z2pAxTtCNFY6zFMLEyc0Hpc0+h2hNQTMN87OILj59SzbbkLfNrZnieHOtOHt+SPrEod2Hw7HYkF6FQPfLWAsk5ulBjITq607n1zqrlIztShnPGsR59bI9uYlvesmO621D5t5DjXvRg6SrK4BoNwgqFFzw5fIAkuxPA7vTXBKs+OrLxrovrby4wLnTsTkaHXoa0uqJd9HVjNdAb6vIEGxBqhoVYWzW6cLjxwJtQDgW5ZL4D8S2WD7eV5t1dqE+6bJrOH96Imr6CNRepS/FZfU4bbGGHym49sDO19Vjom2dK19xzVjWvYeN9HXvVyH4Oye1gvGDLsqOg+vkVtTnzCnRTzR+vharyssMnkEDaoBs2Dfu75NKPzq29tTZ3Vk3eTajwEPJ7FTcfVMBZyEOsggXZz7ftuLNWFdtkWvBbI0tACB70KFkS1ZssQQVF2KPjrHZ/83T95ps6TWOcEEvy88iyO2fm6ZWTspJ+h8lyvUbjxkwpg7cPnH5YvxdJcVFsGoQULzkpmFm/ZvRyy5W4+nsEV5Ol1EuWDiAxPCRWued883tZRYYF7akTfcYp7RkTW7ImdJliHXoo/ELIcrSYHovFsV89yaOdRMnSox0W0NzQYYzxfJ2LbOcIk/VAaBzsOoRoZ5KlzgMp1nDDGm4QP8+whgy+2O8DtiOxihrtCH6D/4n8TmSuQk0XUdVJVPB56MTbgU93ON7Mtr2YVp15W51uQUPKtKblE9qXx9uTx/vUEznDBLtxuCNnRGBtrLxxfGhdvJA1ypF2Y8fj/yFkTeRzp3tzZ3dnzmo2zG3MWtax8b6mHU9Zj7ws15+ADYhiD+THCLhCQhCWVkkMGk/qP0H5Ekg3r4SDpKBBb4g+7OOgqJUfK8ZiSMCUSRYYyZotXbkVwVam9+jHNRsCevwwWcq9CRZCMkSokazuWD5ifb+npP6bPUfyHmjRJXlUsa608XbNJKthdmfuEvHtdFT7LnIcQd7TSMCWSiEKlkLmGh7b4qVIKEOui/DGXYw6zyLzCXTx1Zrt91VmJPbkTOjRjbBqRrhzJrdqExtNc7veNEDpR38rJsvK9U80GubRrSN+1e9/EbKEmOr00d4nh/i1k1vUSWWmZfzHm1xfPY8tZlT5BSp4r+ctg2fvimZTUvOKoSgnAeUl+LTjujWTWzIW5mfdLJx7CfUcQaEiZPv27PY/1WTf5Fs1FS3HZuVIlHqjN+O6tvUTQke2o4pDqLsI2ctQTz6q/Ur6amPPjvu7sya3Lb8ukD4kkD7ckx7v1M1uUy9p3Z6OWvPBTMTzwVUZOvF65boHmw3zraqJ7qeGInWMlDbGlTzWop/Tsfqunp2pwqfb3V/swMZQ6Mx+8dvdvvfWVOfc0ZSexGUmeVYMRJlxnvQR3aZJZZlLnZ8+g2yVUOyz+1zZzpXFmsW+7Jv5FQnCoyNQ6jh7Skxd5mTvp6tQ234UOIL855D9LKr4Svr2hfZn/tRonFm/aky3agxmSrt6jNk4tXXdXUd0d6Pyo7A6gR8u/HRB+WsuiLxm3gKaKReAeiF4hgZd8Gx6LtYd0J9bu6wqc2mVdpn9RQM69zGyVktcux+ZLajBLpUq/suo/TQ6c6BrzzNH15scmKeRK+BuRMEOlP+p7YXUGuP8Yu202mfv9X27EbUdQ566kLubd9lhwyg+i6UClX/OHVzfsv3RsuzbCkw3d72Ygi6RAimhTjCWeC8yF1U+v6I6Z/YF3eT2T9cgrkoK2ZyyQ4YEWjbYa8V3CBUfnV4XIcuCL0ECuHwhGfkVWUB8COvNtlNtO26tUcU0ZcxzvLX6t0OWIKKpcQlSBlsJAaTwMnHDerGygAUOlgueZu/hnY3b7uwwjbVqB7tJWrVIG0Pzq4UbKXNB/0QM0JEOfWxXRlLn5nsyJ/7zwn8dkPWXP4n2AD6lx0VLaohI9JPEMZyiQIhzIGIVkEYTwdAkYtTjFW3U9QXhszQz3I802sHoKzkmrZIRPbJCbBNEXsFIIdUzJGIw/CB3Rw9OL0iMmDSQ+xtyhYcbrP8qEiQO7T3LFdcWdsPCYljvmqUAeoPgwMqg0hlsPFy264ki1RSXfpKQgWkyvj0zvoeQJR5h2D2iGg2VudTj/ZoEMC618YQsR/g0g9uNcV0fGSAtJNZJA1h/9EtYz/R7QeIHfZDdW7BDE91gZRLzC55tLDdp412kBqwTdnRhTuXtsF7i7UY9jYGmMnvZBeflb12f7bbvX9O8I6187SMlxltL1QsrU2fVJE/pTJ9sUyf6NYmSdiLSxIfSYpWVI/iVN3KGgW7df9hV/25J/51dc73bONydOdaRndCekdiUObPcNOeSaXHB+vvb3zShs3tR0zHkayDl+twS75Q5KNJErTusmgskLAzsW8h7BCUtyZSA1TSoLQwVSThSqiXgA7KEgvJAqnwI5hmNM/TC1yEdsRTmS+BbEtEabb33G04M2TNg9EjMMKTpUcjJFCXAQdl6qMTLdyJPPWo8WfHepi9SFzly53OGSd2p45tTJ9ZqZ5fl3uoEMXQZUtUoVTJqFFC7gLrIXpceBZGdpu4asJzEdsQ1QyaXms/PbHnwnHF699b55sxxTckDXTkTXLmTm1XxJTmLUet3yJKPGo7XbH6sKWdpl2mSXT/CoR3erU2oNi3hTuzDB1ECzWA9tJ+r2rmyxjDTaUpwa4b7dDGOzElF6qTyFzFZlkCQZMCMydL73Y7KNTeZs2bateN9qjH+1NHmRwcGsmYENt5y+m/xNWvvOWu6pXTrX87m3FW+6YFTK6fYNt/SnDLWnh6DDGO6n7y+yzC51jSnfO0d5zc/gho+Q3wRQtViz7HTL60sXndvh2ounzYZqceJqoEW9b/XawdeSk3qekEV+vzZwEebm19QV296tCr79irVDG7dIntavKCbGEhLcKVOtasXtCYvbduWilooWbYgV3noxJ6K9feD0qCZiDUSWR8vasf59FO6MW0kzzq1amHh6odPZdzU/trKM8al5/WLGlbfXpE6zayaYl4+2r5yBFo9vXlVTEPmvAur71UKD5LtKGCwVrxiKDTeacu9w7F8Iv/EaGSYgJ+ylvSh1dnxNTsWt7/zqO0zbdeHmuqdj+Xn3FaZsagpc7Y1e6YnZ4ZDn9CWOrZZn9S08Z5vjHeiym8h02zQiZ87UQb7TEGu9s5CJJml7kbUhbtgwx8gpQOJVch56sTTj5StvbdAvaRp/V9K1v+14b31qP07xXcKKeeRdBq1HvR9ua1xu+py9pPfZK1oPPtZiOtwYC0n2Ik6i/gDz9Zs+HNF7m3HNVNKn73H8tnaUPEB1FWInA2QcaL+NCrFTLmxMOt2bFMWr7778rqHut5bi1zFYIPC6gkHz7ulrPgFVWHuzce1c9o+2Uwsyx5f0IoFNo8cWOlEYodU/v65tTeXr55ftuZ2VPg1xNa53FjLFyUBniuxA1nPND1/X6lmfH3mAvvbudgE/42QpRxZ0CGSm+y0gwSGsHKGBYEXa+OeAMjK1tOXMpe0Z06y6UdBTjXSHPox4GXVx9t1E8JNT8o+Y/rEhKob5tUPwV9rWBHn2PjAN3+bOWfAgEcTRvuqa2WnJARgezhWtPw8GUZC1XLA5nB0kB0MNK0oTTFKI09gy0G4fBU4a2msqAtBEhPYxd+3Ud6KNmq6RV+xjCVKHSeQXKaksDClRoWkcMQnguJQsPMXefB7u9Pm8wsQLUJHCbIGSLwQFMi+X55ckIcEg1mJ7IVtEooPYTuZc0CDcj9ClNpRJCqEsiy8CUFtDcyppMgGNlgiwZsglL3I2xS4+N53qrnd6xfaVCMdKTfi4aWDHKkqCpVGoKkhy51PE0dLjhDLfmSnKbHs+b/2nH4VkqeIjaCPBzoh0A6KsnrIlnkH7AMTLJASxW+Ggsm+JuSowo8NspRCwGpPMWo5g2q+E86+wx/b6/5ip/md9XUv6ko2P3kh5+ELpttPr5xSnDa5zjC9NXNGd9Y0R9bUwOop0rrJTtVgl2qQRzXQrx0i6IeJhuH4ldfciDQ34CZpBvrVg+yq4d26uM7s6S1rlxxPTTqde3vpy+quwy9L1d8haznyNyG+G4kuKRiQJR40V8pjkRtxJZtRBOkMCUGGcUz7tEwlqIFBhZNFL6gIeE5hE9nNSy4RcjvCbMd3lOP8ASh2Aqs3yOr1R7255CkHJQhoElzVErEl4S1Plkrx3feG8CX6ochiyA6LiOZL7Z8/f27b8vyM292ZC3hdEpe7CBtAZ9Lntr+dgbpOkiiMRgl1BpDFhxwB5Cb1O3HD01KGcFuZ8/kskIQFH637opL/5mHTogv6pEpDQptpvC0rzp05xmkc0WAa3/auCstZVPV++ZYHK3KWmDfe3KCbVpU2sTVrcUXWbcJXzyJbPpSWFBvlltP5L6vLTEmO1VNadGPqDPGNG5aeylxy+SU1ZMG215By4uXuIy9Xbnmo2jizO2OyN29Gh2Fam2mm/9l70Lsp4st/K9POLkid1rbutqasRe3ZC3ty5ruy53ozk3z6RE96XHd6fKVm9qWMW0qefaLn0C7UdREpbUAGzqqmw/suP6s6nbK0Jm2OL3uOvHqynBcrrY1vTh3VkJZQo5pSrZleqZtTYVhUZVpSm720a+Odjcb51WnTGtQzWnVzWvRzOjOW1m7+K2q/HPK1kOqPRdyJ50s331mkS2zPmdKqHePfON2aM9W+eSl6X2t+cfkR7W2X1tx30Ti1zDS+MWdK99pZ1sykHvVEhyrRZ5jB5y1tVM++rFpQ+dxTnrNvQw5V2QLVPwKtnrMf5T+z6pRqca1mhjdrejBjAsQta4e49cO6jTGNpvEVxsmFhpmXjfMLjAtLtLMCux6uWDmhJiWB23Rrq2FW85plLTseOaiZj8yHEV8ucdVYNgjI7sesYqs6u9d0cdeKirfWcEVfgCEr9kA8jtKDlSRX6RdFe43Hs+88o5tXnjWvfs38+g1zfe/9xbr/ofaX7qndemt57s14Rp3NfOhw3uOlH+8OtFzCZAZbsDAjdpT2fP3moZyHz61beiZrytmsmVWbb3ftWS6/rRVfS3Fsf7TedEtT3j2lmXccTlt8OOeBxo+3Qaid3KQobY5Ak4CvAdmVtoKSt7Z+l/fYiTVPdhzcjbqrQZOGKp9Y9gYdoF53ocI3mnY9ckK/oGp3qljwFbK2IN5H0njxsGbHdyFrQenOJ/Nzl9ZuuM376XpMlqIokhLFsBDyo26b/3z0Q5YQyIMoWUpkEdFPEq4BmUH2XyznBT9qPFe++ZFK1QRbBqbD0ZgLKVna9XGYI236iZGG+TIOf+7WD3frh3j1N7r0w33Zs9q189rW3v/8vKGzBgwoeOd1zAOCWxHBcofChtjC9wf4ICRagyCNIDizQlDjDQLwIQY/CPKJRv9Q9xkVUK7IHgGgrSsblmrRFjbdIq9wP/3gmgvwsCMdkyVYcyHYJ6OQZa2gJHNYDeRkp1+x+iRnVGj6A0GPxxfw+UHahiRZCAh8wO/3u/0BJyc6RcUpYeqWINGUZIMN46KD7OTzI8HtcXZHyTLKlCJ5E2ZKCEKWaGgV3eYAcwqrKfY6xze7z2rndeXO9OlHuZP/AHW2oQ7XT2pdxsTLWYsa9qWLp19AVQdQy1FkuQRLOM5KWMBw1QAvWouR+TLWh1DDd6jua6XoPf7s6/ZvnzN/vL71ncz6V1JLt/0pP+/O46mzzqXOyE+dWa6aWauZBcLLMLfbhEXqVGvWJFfORGdmHDZorOk3OtL+6Fb9gdNdFzBc74d2o88w0Km70aq+zpr6Ry5toKIdibIS5LxprpzpjfqkAtXMI+lzLQfW2o+84iv9UuoogIzMvDWEdQUEsUT0MaNu0ivn77WQyJTwKrCFV6G6FQefhmD8se7s6QIClf2S1wGyz45qAABMC0lEQVQLuIriNnfADAdNUQgEfNSZENWupL5kCQ8ISRofIUsOtq/TPTPAwErIDcLLXeu8eOD8Tu2nmjsPr5jbkD6zccXEBt38EuNNZ1Y/0Pn1Dsg/LraEFAuP3H6IEhFI8RA8G2EFxEtULpgGEh8CH50d9uo1Hzu9/bGLm+4tXrO0OmdmS/Ykc+Z4symmPmPCpS13oroPUPW71bsfP599y+XMmwoMS+vW33fJePOl3PvEb3Yiez6k/eMb/M0XzuzNPGec2b5udnXu9JI188uefeC79fdf2psNOfYctZDdpqOo5fMXzq1/5LR6Trl6co1uSnn24pPps0pX34YOGNGRLeIbKfW5N5WpZzZlzGsyzmnWzWjTJrVrk8y6JIthRlvGgoLMO2pfNoCftu0c8taDnY01Hr5HaCho/WJfwba0goy78M+rVsQ0rxxs0Y5yZE7syZzSZpxSrZ5UmD611LSocctDXS+tRF9ubtzx+EXjrcU5d1StvqM0Y3F93s0Nu5Px9AgG2mGN3FPkOP782c13ntRNKsuZVqiNa1g983z6+PysBcpXG2B/yJ6swu1PlK6dX5kZX2OIazFNwI9Dl3ZyjzbJkrGoZPmMQu1t5c+mWr/dg7C1F7KGVXA84O3FHd/uufjs8hPquedXjGtIi8EyzaMd4TeMdhrj2vXjK9WJhbpZxbm3VG2+H32eh45srs655VLy9NrMZedWTjuRNvNk9s0fZS5DrV8g70XeVwwpRpDTj7wBa/X7mpu/0SzIf36F9/y78AzKFmx6ytj6FB2yo95T/k3jwQ0Fm+6+oE4sS4tp1MUUJ99QrYtpyUlqXrO4Nu+20rUPXt66/OxOg1x7CsxWyQpbU7CmG7CGmio7vnur+KW/F25ZfD4jKV8/tc40syNjbpt2Vn1yUpNuSV3WXeVrH6nYpbYc3YO6sYHeJAUaROTwI5sCqn6Pp+HC8T1b3tI//q7msfZP3kStlchrQTZ8B31YMDp4bH32yBf2FG68+83Hk45sW+Ep+hZW6Dmf4PWGAhyEPrg7UVvByedSvzLeeiZ7We0+A762KFn+tEf4PxP9kyV+MvtYlkRwkOK8YE3hb2Dyarpgezfn3Mp4W+4UTJM+bDXqhrt1o106SK7m0MU7dBNIi4eqNzpgU2JZDsK6mNs4vnHl2K7Vy6pW3/PAvw3Y9tAiZO3AMtDv5X2QvAcauPMJO2PpFKK7yKONcotMLABoJPE2NMKkkImYMmjfRo/atwHn0xYCUReEascK8XjSsEkxMhBBclJyQ0Pk48YersONXGSvEZGbJIiXt6MAcdp4m2FLBpQpJ41v4bqqLU0l9cVnKvNPdNSVSHi2wRVS4/IKsqQcTHx/YFxSshTJVYhwfkWBahVVtXtzijIWdxgnSZmxgZTrOPXPIEusu1Qkj67OnNax9Wbr7ke8b6XyB7O9B1db3s9u3W+Etk/buielefdTTTsfbdz+YP3T9xWuXnI5e8EF46z8jFll2XNqsufWZkyv00/uyZ1ly57mNE126hOc6jhXWowzeYQ9ebjXMNZrjPMZY2BKqAe6Vdf71ddzuhvkzKGcaZBLc11P+h+6VNf16Afbs2KcuePFjXPtmUn1KXEFT8QUp01t3no/fyAPXdiHmo5ANSKxHaSVaOd5Bx/EE0QC/yrBT3vSJNjMoHikEC+EZHrvRTDnRc7RGXJ3gK2GLWms7dpaA7Z22YWtN2xkkzx/vJv3u6CcakSV+R6yBL6kngiYjNTX4QF+ljiFk6DEZg+yVlkuflr81qZLLxpqX9G173y85ek/Ne96qmGPvvnjp+W64yDoFbsse/kQT+u84BNB8gTiT46md8DXjCQvCRfvQp7qy2/k5b+subT975c231e04Y7yDbdUb1hWsumOT3Pv7jnxcuD8vtJ9+rPb/n5yzYNnVj9YtXNVzYvq6j0Z8uUDZFGzEfHtXHdl+devHl99V+3T95Ztuafw6YcKdj11aMvjp/at55svgczF12+tN58+WPHG2qoXktuef6x959/NbxmLdjxV+5oa5b+BLCdQ9Uf+g2sadj2J9aeLmTef1S44kz77vHp2sXFh7epbazY/ZHl3o3T+IAQBYTtVsQX5niC2TiQ3LJs1FLi+e6t9X171xkcKdfMqdFNb1sy5lJpQZJxVufbmmm334nno+WQdKnkfWc6igvcrXs84suYvl555qmTnqnPrH7684eGyfVm+jgq/vwcseK7BVfBByZu6oucfbXr1sfrnH7a+ubJmx1+rXliBij9CjiJUftj53WvVL/69dMOy88bpl7VJJfrZ5bp5lfrF1Zl3NGx5zLJ/rXL+AOoqA8pBPmzWcyGfxNuQvxN1l3kvf9T4TlbRpvuKMudVZSTV6BObs6e3rl/csOHmqs331r34JFbvhOMvQrW71q/N72VX7Vhu3qOt27kKD13FXsPxl1Uh83HY34J1HdhtzAkKH7A0HVj992/X/blgX56r6Etw5EiuYNALUz3ohX10eP43n3R+/Wz9C49XbbytfsOS8tVzSvPmXc6cf1q34EzmPZUv6H3H30PN+eAHwnND8YUCWBY5wMjxu1FPrfv0K92fZta8/Hj+xrsuZd1UaFxWYlhWpL+pIveBqq14EuZYv92LWi7CpBK6e7qrJORxyz0SNm2RlessLf5y39HdG0+8uLHn2Geoow7IEiv6AR82IjxQrN2Nqr9peDvz0JYn8997JtCQD3EnkiTwMtSmk2UIg7A3lB7ceeFlfcUeTdtXuxBnj5qV9BH+CU/xfxr6IUuekiUGOKuI1IDwCeSCRR4w68C+7ixB+e+dTp/ekTMDkyWnHeLXDvNrh/vIsqVXE9fbwAc4GspF6YYDX+qGdTz5e3711KrlI8s1SW07n5g8YIBQ8LW/Fo+yR5EFWOwhFxAAlgvZA35YeKKC6qpG6YU26tTEDcxCgfy0b+MIP1ESvZI1oY9EztGfC1SHjzQ6FuRcUJpQAakokL8Ar0NRcxI+CkFJnZD1kcfKeAXyFyDHWdT0ZajgjZ5Te4+8t/PkNx+VXzrW2VjGO82QQC7oD3ht9NJDVC3pQ5YkGLMvWQJfQoq7kKRYWlFHyblNT9Tl3tKuGoeyxwVTfx5ZQtUX9fAu1fDWtOFNaaMbNeMb9FMqNFMKUxJLtUm4VeiSqrWT69UT61XjGtNiG9LHdGRNbjIlNGjHNWqxEj2u2zDOZohzaEZzxrFB/RhZN1LRDEOqwShtEEq9UUkbGEgd5E0b5Eu70Z9+Q0B1o6AdKGcMk7NHBAxDvMZhzoyRFtPIDuPoFtxMcU1Zky+mJBQbFjRuut++J1X5agsqfBt1ngbTx10NcTHgyfTJoherUm6Rw5a6pPRG31w5eb8XUkjy4haUOBHifckcwVMKs46/G8y+YKfSUdhV9G1X2YmW4hMlxz+zV1301BfKlgZwTSt+RfAGOE8gyEVvUJgsYTs5baBmgStCgThYjjQ8jUVJUMBP5QAp1lnCVx2Tqw5jixCVfYRK3kOlB6TKr0KtF6DCGqbzEBQ5x1ob1GAhkUrgYCZLomIQ8tdiroRivIIXnBN4TAIdUGeqpwjMtcYjqPEwaj2M2r5DHSeBfX11kFXcfAmKYJvPofojkGm98hul8jCUqve3gFAWbFhseRoLwPnWdgg1fAkbBNvxz48q7UWgoOAhwlog5xQ7qvnyk6jka1R8EBUdQHWHg2VfodojyFMG7lx7AeQWr/nafewV+6GdXZ9t6zywofvjDe6vtgaP7wqdexN1l0ISYzwIQQdhoAAn+XneBQ8CNus7K1HtGXT2Xd9n27wHcrhP87rf0zk+W8Md2yFd2INKPgL3BtaZhEbI2N55Wao5Dnknui9Br2u/QR0X/M52D+RM9AJfWkv9FV/zhR+h8gOQBh33qPoLVPo5rCDgcXa3IlsVqvocnX/F/83Trs82ug+ud3+4zndwc+CLHajoc9RyAQrCBHHfPRzvcQU5jywEJA82omBZ1NeAzOdDxR86v9ra+bbevC/N9o7OdTDH8+UW34nd+HPUeQbqOLqLkbc0VHNIKv4ERqb6ECr/Et+C7vwDkGI+1C1yZiJC8P2WBGu3s+Bb57mDjqJDYnspCljwnOEkKBIOm7kgZtUGayXOMtT4Lbqwhzu0pfM9vQVOupU7/KJw8m3YrdFRCXlreacccHEBN8wTSYAFfH8A+W0weq3fhYrf9xzbbf30aeuBTa5Pt/m+2CF8twdhem7LR7Za0AZkPAkhe5o/aHdxXYJogZhCrsPXmO8sO81XXxRrCpCzg2Sl9CKeU/CDBU9BECqdNZ0IVB0TW4olR7vs94AaSUUZpFPHZoyHayzwVRxBdUdQ+2UkuilT/hbIkhpcYE9hgoHFtnACME8QeUgFIIhvdjairvOXN95fpp/q0I/hNYOgqYfx6uFYdnPqMdBUsX41lFEEMU0WzDBfYhtUyRltSfmDOzvevXn+qeWx57KW/XXkgPZvX0GOGlDDFa9f9MI0Jd4njlpe1zLlVWTZSzWggYNJSgP6r27iNZ+ABgRKEDUo+5IlHQg/CA0BYkJCXEDhAkFiUgThURddZIdZB7jFXEWoFT+9n6LLe1xfrW/Yl1q088+XnrnvxPa/l3/3TmP5JZ+lBTS+IPH4cW6f23IVWUb5EhOkDA3IEr8JkkaihIKouwk1XzyScV/Lmts6UmNRZixKvYH/OWSJ7w4yjQxpB/PpmNIGO1NH2NJGW9XjbNqEbnW8VRMPufH0cbxxrGSMCRlGS8bR8uqEQO44Xwb40r2aYT7N0IBqEJ860P/Uf3DLfxdc/ju0Ard/R6v+AyX/HqX8AWkHI80gOf0GIfU6Pu26gOr6gGYwVpK6VYN7DDHWnETzmmmNOVPKjYn5uomndUn5W//S8GYOSNWO01ConauHyogOkhUMGx+SD7LqE2OL3hY8RD/nAcMKTiAk+qBkIFmAhJ/JpMwc1x5oOFP25Ytf7tJ+9Ezal7uzvnx17cFdOV++sPrY69vqT36MHI2gqgdsEu8klh4NAYuSJXU5gLsD3tIdliSFMkR30zNBvns/WFGCBUojYWmLe8dVIaURSc2Ib0FBC5bLisjBPh3i0w3KQL6RotHREwUVIRAMeMBBC2mT/RBkyzkguR02jl1tsG3AT5qvE6pF+roh4aezCcwFqROcn64aeCN3ETPdFsIylFYq5dywSOZtRNYyMP48eOTrFEcznqg854WE10GiEfqdEMaJKdbVSBa5zUiykOWxTtjS4G0AJ0qgCfZc2suQpRB2ZThLYSs97qNArRwnz0G8A0fSDfthLy8H8ZYQLGYFiuopRa1nUdsJZL0AZYrxA4V/jhVQoQ1rBpK3zW9vkfydit8se1oUdxMKNOOr5e31+GEPhCQevAYkJULQCot2QjustWNlC2sVmAk4C+yA9NhInFoHlAvFqpi9FJYbWs6ijnxYhoCqYd1k2d7H8wGfAOGqRHHHI877eIuAOw5HJjtkrMXQTczZXZfhvbcGiS3gIQj1CFybjIc9ZIHBgQyOrbC7A1+Mt5nkgPMIghMipUMkesEjwE4STM8BLElcIazSSUG/HIJtJVj2CDzns8MQ4S/go+ER7ilAbadQ+xlkLoS8V94OmAaCHwI5Qvj7Irb24AFB5DnB2rwokAUgUp/LWYO6C1FnPok0roTM8lgDIJoB4t1BzheZ10FIOApLHh5Qy7zt0GACmyG4AXyNeDwEeCDp5PSBSUqMWn+Q93p8WICTxTqEnD5eCELRdggY5K1grwfwCPNU2Y0y5c95nP//xo+RZSjCRIQ9/OAHgIVD2DaGO++VSaEuLAL8Xchd0fHR+nP6WRZjHCHLIaIaN9gRH0wfCaUTISZzNGZNEm8C+0ZITOxwQT/Io/6jvG58c9pg/7NLz64ae0I3d99jk2s+WI+1QnjqQpCRKhD0c9SoAncsNBJDGqKuL5lsJ4+GqNJG71DUyAQvZySM9VpipQ08rzLZWgeijvScWpNchDtxo7UWIb6GFOIwlyFzAYgDO35aLmCdmjvzuuXLp6v36YteWnlqy8NfZd/2VfYt57f/uf3DDNeZ1+AhhAQuvqDP5neYRSzm+vhg6XzrS5Yi4UtCmUCWtJFIWgEWz+vPHdXf07n2ju7UOKSDgPufTZaGkUgzOKQaLGtGiKqR/vTRAV2clDXZkTralTbKlzYikD5cSBsiYTMx+Tox5Y/u5OucqTd6MDumDca3WNEOR3pyEOMoeKMZilSDUMoNaOUf0Yo/hJ76D3xwpBqIfy6k30jiIIa7tKMsupgOQ3yDIaFMk3hJPfmiaXbF1ru63lzl+nIjaj0FT76lHNmrkRMzJamMKJNAHImHdLPgf+xVY+Sr5+yPgwxdkMdkKYczpEtQd8yD7YyausOvnHjVUPvFtmDFx0r911I9tszOOc4fLPto54m9G4u/3OdpvAxOWngEOMqXNNYaQO8ceO7Da+G0QXgQvZeggSmw+AgBah7Ia4TZRTJzQqsMtSddwZALT1tsXfgDIsQ+RxbVw0wZOT6JJCKFXXELR94GscEDeh4sqgdxA/M2JOFDYSlP1vSDNCoIyqsEbZH8g07iIfZjewVio+DI2KAlSxhYh/NbybDbkewAVx42/kQBW9O01BDQNhbCWJ76cC84WeLAaJYDUBsSG+6g02BL0Q2yVbQogjmE2RTzhIhlsUP2ehQe9ibxcBH46LBuL8BzTSKYsQYQcJMoazspctJJg35lf0sIqpHDBUP9RiQ5ea8AAkHyCG5XwEaD+wTJLZGjQaJwiScLN0FwF8GYcyGfQ3JbYeUsfC5M1jx0wWclppgFyMbZDFlvQqTjslsWvZwQ8IuyT4ZgLz+5Zi8kDsb8JgQln4J7iucD8e0DQ2CjU3ZCzjl8qYqLF+0ubM3JXkgMhak2QALLMU/jwQl5JBHb1kKA93KcAEMKcwrB/cJ6A75fEHYNfoUACd0AvoQIQ0kU/NhkhChTgYwwphypB7JBOTD9OyAqEQQJvOCfuEi+KviACjTY8IjVERdZWcCsbAPdKEhuNJ7YQWco6JGCARFWEUPYEPIT+Y5CPP5cEWHdFExb3E08DJgL8D3Cg61IUoAuiYAOy3tdWPtXggFJAqVWIt3CkxvfFKuf46SQH1KEKZDROiRwWF8J9ZNr+h8K/ZAleeaVsFVF118ixZ89ZE8aqcFrAV215XjR1gfNpol+7TBOg81KwpSq4VI6biMloMyRlDKpfUliMke60q9zpv3eZxhq14/oMcVa183o2nrTdyviv1HPqdmrFws+Qm0XIBIv0IV4B+/rgZKoeJ6FfLiJKCCAcioQvRRrZlCCkW7HjDYaEEEbBAhFGtUTwUsWfUUkh18oKIV4WSEOYPyMgeuMbDfECi/fA9FcXCvYBM5K0VoEmy46PkcFL8ifZ3S+9njVsw8Vbrn/3Ia7j6+9+1PTrZ/m3vvVlsfOvGKs/nJnoPxLyKQldXDWRjgguIIF4iIWIM+D6P8RsrySL8ElS1LQceAGqT19Juuh9tW32dQJUuoQlD7oZ5El1lqC+rGYEZ0pw73qMW5VrCV5jDk51qoa79QlunUJfl28XzuWU4/mVCP41CFcymDJECcaoQnaMf70kZ6UYa4Vg53Lh9ifHOR6crBn+VD/qhGQrU09NqQdh3RxfPLgQPJAf/Igr2qkzzDOk5loyUpqyZpRnzO/au3N5ZvvK9/xt6b9Bv+JF1DLt+C2wqJKtBFXpAc4UnTJvEcSfLKEbcEg3ePPEQniJ68/76mC8VVIVJAI22CAIUTQ4u01597bcv6NzIoPcrxnX0I1H6H6T1D956jxG2Q+i6oP132++5sXswq+2AOBhYqD91DXWfBqsgzrVKDVhW8ncCT5lDonML2CAKFPE5bAWH7b/eCq4F1yAH6Fexcgfit64ynLkiDfsFoAawQiqGskKJ2elD6neFiwVIU9XWTmO2QoM+jnQwIPwxSCbXcep+DmoGQ275bdJN4bUsbAMUJUi8CaIiwoSJCziQS6YyYI+SHeuE8nwJ0m0yUJhS7NBoIKloN0xoKYxjcL5DOYx0EwZ0SRnAt/6PUJHKnXGKAXCWIb4pjlENlMhSVpwC/7vRLPBWURNvOEBwrL7YAPTwVFciiyhdRso94mqyzbZTD7gCMVnl4Afrp8khIglMyRsq/44n2CHBDggmHcSAth+YHvDpSXoRkKg7ISkGB9iYsKlkAIjgOJjIPILaIev9cNFj0cWYArk7w8LCryUiggBiEMPijClStCUObxBbsQaoIkN3BJfICY70GePvh2V4+MeRdrOhwoKzK57x6XN4C5B1YXYHpB3VMF5jlNVw4CAXOnX/BgEseaDZ4tPruM7WMIKCFRJFih8co9Nj9cG1aIFCi0hylPopMQFhyw1U1uiCSQWEWfEMJqh4/coCCJtQ6fSCbL5BIkVQ4omKHx2EPidlBKQiQblsdrxXoSfqCC2Ib1AllifQw/WJws+0TRLUJuGdrcQaxbIG8QDo7vC742ewCPKPJyPH18rqbKXylZkn2HQfKYwKwlr1B9Dc8VhwCdhzuMbX9nExJaGt7KbsqcTjaHgK8VC1lsrBCmHK6kAWViE5Palz5NLN3DwBlG8aZR3St+H8we27nqRnH9tJLHrvc+fVOJblrJ6ptKtj5S/arOe+pNMN0wS7nqIShcweammbRuBVlkZJWQk3iFvTxsmOMCUE4GNxH0SXLpsG5EGt0kDjE8pMnEzQVNIcIHlHk3UiwQhCaZYT+v2Ir4RsTVIHcRcl5CPcdQ4yfu/Nfqv1l3cX/KhZ33162f3ZQRX6mNLdFNKM2eUbR60bnVN32Xe/uRzX/FNFn37ev++rMQlgYZUp1BnyUscKSAyLmCPMRzkibRx5eK3L5kSRdJqS0d2UYigXjB/fN2o5rTF1Y/2pp3u107ObAS23DDfhZZwvgb462po7qTR7kME/3Z012mqT26iRb9ZJsu0W5IdOoTPPoJfn2cXxvrU48KqEZ5U0cGVDGCJk7UjuO0cQGoADzOrxkfNE0VTFN4w1S/YYpXN9mjneTWJLrUmG4neDVxTs14u36SJXNWe9a8atOCy4ZFZzNurdmdyh17BfZKusvBIck3o2A3Fqf0FmFBKYIbigMVAd9HSIoQHhksPrCyz5P6lz/vqYLxBceAJJI9o2Cj82BP9JR9uOlJ6/EXUeU7DR+Yvlp/91ebH/z22cc+2fDI0a2Po/LPUc/Fqk+f/27PGnvFccg3S/bGkRsXIUty8FDY5AVxIJFT9dIe1fDJFWObLyAHeGAGCHPEk8CBLT4eBD22Gzk32XUk0BtPZHr4MLCrWPQFYPGDintIRyjB1A2TNFyTN/LqIYQEe4144GCQVqEQ+ZNiUbwe4hHG+qBb9FOyxEfDFwwFMMn5QY+AlQLMaH6sOMrkIYItU0RwC+HEh3Cr6JX68W8leE8bFRb4jG7iFvBCsEB4MoP0lHCXFcJ2WCcN+jFrkb35JKWDIkvEnKKCOcjRMGDKry7IWUULLcB2LHuEMqki7xR4n+DH0hgmCf15ZDQsPLyhF+Dxk/Bn8NiCIYBtOR+n+GW4RV6wKAUH+GdJVDTkYYFfgZJD7i+xXINuiXcHRVCvyY11kz1ClD5hAsgwRek14Ots8Ap+ej8FsmdbhPRYmIa6HF2kOgFmF/wHxPkxiRLiJhYx7gOwrwQbhMGrL4cEWYE17Mi9pj4vkc4p/AXY+hQE9zOhVUpodOkK7iY+Ab5VuL9kBipU6QzHguC7o9ihyzIdcxcnO7G6AhYgiiQ1hiAJYiZhisZ9d2FmtXosHNS9xc+QAkxPxBgVWTwhSMqX8IkCed98Io//CcoHQma3lw6XHH18rqTMPh//A+HHyJLIgmgUC+VL2FJDfR0w0CC/g6BR8DZkrUP137VuvceWM6NbP9GqifcZxkumBEkzJrBqCJ88VFaNCmnH4n/608HF51GPxV9wa+PchDWJVxZ8s5hoIbOPPqEjY3pD5twS48LLplvKtz5mf3+DfGYfKPuW04grRnI1kmqQVAtLPkoLCrUh1EFSj3aRXbQW4DyJFEbECiJoUhA7CWodVMn0IZ8L/G+Qm4Y0rERDZFcrLNXYC5H1IjKfRPVfykVv+U/t9B7aUPbiX0qeu7dw67LLG+fnb5hxeUPS5XVTStckNGeNsebGW9YkNmXDqttZ08yLm+7J350cLPlEaTqHXA14ZETBFxDxRcDMVkIiJPpXhBC0SGI18JIo0fwJUVaQyE8iMhZPJuKDVogPFj8W+KGuOdP0enaF8WazLknSjw+SNLDXkuIPNTzyeKht+gkWw4Qew0TcIHremGg2Jtpzkiz4jSauWx1r0411Gsa69bEezSheE8OnQf68kDEhZJoY0MW7VXFOVbwbk6tmUrcqsS0loSUloUM1ucc425mzsMs4q8M0q8kwu0I9o0gztzjnjrody1v356GWU7BH09sI6TH9XeCckODRFkOwyTZAcudDUtoQbrII64u9CSh6TQNoPwd0fLFIChDHY4jo4Zb6oi9f+XjT48h8BDUeOL7lXlT9FnKdQDUfIi6/9q2s8teNqOkw8pe/t2H5xU92I6FT8bSRZ0EgUjR8VBTJcU8WEiMSilBabyPMRwUKkVPEvUY+gSPQL1P1KapBkWeQ2FwCsYPIh9GzRozO6GyhkpQ2EeYMfJ+yKR9mDnAaesPLTWQfGL0sGf4fIBJWgAMrxBwiJj7RDKQ+h4ULpvwRCpsgfSfttVdCBSjtKT0OHSgwRSDCl5IaBx7mUNhqJRs1wiMT7V3kh72jFz2yEJa8QDSILBODaI7wKPUt0dEmX4vcHQWuPzo41Ch3wiuMEr2V8P3I+EROBfedniLaO/7Kp5X+iH4u0X/QzsOf6T3Fwgga2SxOF4j6fIVeJNwa4s4ErgL50Gf0wt0X6RUqkRvQ53bTv8KhYJlKIvYB/Ds6ON7e/oZHiV4t+Umf20nmIehqxAUdIDlKeLouFh0cMmPpeXsnCbzQOwJzOkR2vUcHrfde/ErQL1lGl//CjXQYpDsElcI+UjIceF75rKirFH37TOfmO8pSJ7WZZrqyZ3eljLWuHB4yThBSR0ppoyVVTFAdE0gf41HFetSQ2huyr2knuLXx2NbEgh4yzpDmU8d4dOOchkld2qmNqul1mrkNmTfVrL3n8uYHS19e3v5hlue7bcFzL6GS/ajhc9R5BHUeh+LA1gvImY88JchXAeEh/lpIUmUjVZ9stRD81lOBukqQuQh1FaOOy6j5LNSBqjiEir+QL38sX/zA9sV284d5Na+mF2575Pya2y9kLy7OmVeZO9u8dXHb+umNWeNrDMOrtUNqDYMaMgY3ZY2s1o3CZmWxdnyhEUrgmt9Wh87vQc1HITTR0wKLN+B9CmFFj2p5EJ4DfBnmyGijNBCKTLxoo3OVfE7vRRDW7BQh6LJBwEtPVfsHTxdm3dmkn+M2THan/Qyz0kcsS4d+jM0QS5vFGIdbD2ldujG4WXQxDmOsJyvekzHWYRjpSB8EYT6pQ7hVg8S0ETxUHRoNSo9xkjk5Ftuj7tULfBuXOdYu6ciYW6tOKkuZevqpSZd1i2s3PdT1Srrv4EZ05k3UeJxUoqhGnk4SFeVTBL/AByAoDh7gcMhylDKBLEOwpzey1hwlE9p+Jl8qQC/gCoQ3UBJQ7Ko6+97TdZ9uhxzTte+f3Ha/cvkVxOGJdBqZjx7b/Gjj2zmo6xSyXb707qaj+zdDdIbiIIZTWGjSRmUQlQK9QoTezj4iMCqnqKyX6FWFSD9o50TSgiS7YVidJ+tHyC+AvRE5bO+J+/6LzqLo0jxhwbBJFBWysPxLhB1kxydmpETi1MCvSwWoSEaK3AcXaR7y4MNTH+WD8DVf1SKno/3uO4d7fxUZBEISXCRzA/h7gZvAkQDXScV3+Cd9DkgPRQcpelgytHQkuXCeCXK1QoQSqPV55a0J25f0aDz5DiVL0sDe4snCMXQMyIbwDT44PT5EJxOTjkwCkYw41Rv6DgjVJ8LXDbcV0dsK69NkBy3dR0vuLOwIpz2K9IUERtD1GlAjJDJ9w1dLybKX/vuQZbRTZIjIxIKKJgJJskKuqk+XI/0lC8LRo0WvmTbykMnwV1Ag/OS199T0y0F4pWNOb0ofpqS2lkD5kh5YINcQ7umvBP2QJe0trOVRX2BkXz/uMBZhEBAP8RZkULC5g02EjtO+j/JK19xdlX1zS9aCxtSErrRxodxpgnqskD4KGyUcflWP9WvHeTXxDnW8Q5vo0E50ayb4NHGcegxx2w6X0ocJKUOEVMhrKmALVZvgUCWYV41vWD6+UTe7MXtR+9pbIUvImlsb19zetP7e5i0P+9/QBN4y8O9mSQfWKp9uRp8/jb7cjr56Fh3ZgQ4/g77epHy2Vvgw07tfa9+TbH3lqe5df+949pGmjXdX5S0rMc4v1M0q0M4s1s0q086v1MytUs2qSU9qUE1tVU/q0oCV3LFiSFfyELtqqMcwwmca6TMN95iGdWWOu2ScdWHdPeUvLDcfWCNf2I9aj0O9YrGNxCZYiS8HIiBEieNF4IToumPfgB3iaKFP7hWNTv6IIIiQJUlT4LZ1g9eE67R8u/fyhj+VZy7pzp7jMiZiY/FaUvzBph3p0w3x6gdFGn4/xE2aQzMQN5fmBvx5wDSUyxjmMwwMaG5AxuEofSBKuUFJGyikDnSuuN62cpAtbaRDn2AxTuowTGnSTanRTK7STavNmF2Zc1PzS6ld728Qj7+Oyr9C7RcgxTZPgu68NnCThyBYGZuTbl6B7BMgrK+mSdzIMgd98OizR8QHtJ9NlpCxFkFaeAjwga2KHn9b6dcv59hPv4FqP0FNn1568YnSfer2Q093HHux8ctnLu1Klk6/htz5yHy2++w7X76SF7JX9yHL3huHCElEhXhEIpMWFZ3k86iwg0uBj6ggjqwNYIkGQo3E2oDQh+2aEvIJ0KAsfXRKkFlBQQQiVVvJTyIqR1imh89DpCbZfQQ0KZHpFB7VEAmTI3pxhMKDpECeg3TWRf15vbORdoqKvb6NfoP2N9r9vi0iR4kkgXxYJHODC2R1yEeCcvFVwWVQeiOdi6zO/tAxI8NLvuknEfuwOkjPJkRsrF6mhOsn/EH4knaCfo1Y3mB8+0mOMGrwhQcHFgXJ9jloHN1ufnWLPrHQwvoHvKc6kEA2AwHjwshHyJILwCoyJ4HeINAQ68gNDYL2QN1IsLDby5cSPV5fyonejvDwIhJrBqwMp1dourNg+O6Qb9F5SMg/zH8QrkN7QrdCRe/plT+JGvS940muF5EwAHJ++u8+TBnerQd8ieCqwhvKSWd/NfgpZAm3NsKRYW8YTMyQGE4zBuNChjPohawT9Ue8Xz9f+fQTRaab6k3zLZmzXfpJnH58QBXjSxkZSBvNaeN4wwSfdrwtPQ4zpUMHlqVXGxshy2FK+hAldShpw+TUEcH00ZI6TtaMFzWJztTx9vSJNtXkntSJHasmtK2c0LoqsT1tWnNaUotqZrNmTqt2QZthCW4thmUtxkVlKQkV6eOrNRPrdZNaTVM6MqaZs6b1ZE91rpnhyJ1qy0zoMYzFzW4c68qM92ZNsqkT3Zrpfv0MwTiD10/xqya4V8U4lg+XMybiJhjHe/VxdvWYbtXoHnVsvXFG1/vruo/ulyuPIFsFhKFDDbkuiOAPOpHgUDhniHeFYIuID0leWfRiqovsBrmiXSsB+jZ6L4ApYb4D0QqiHxZkBauvGIpXFK65qz5voWPdfIcu/mpG/OHm1w7ndDfwuj/0Nu11nA5a0DQwYLjeo/6jK/33btUffNrrOcNAyTjY88T/Djz+b2Ly9cgwCmWMFUxxvsyJ/jUzWnUJtZrEElVioWZqefbCjh2PCO9p0OFtsAGuuwDqMPCtkK7FZ0ZeS9BjV0SBbsDCs8dP8jR5IMMRfQKpQAdlOKxbhBUy+vhF+DL84JGJ95PBcZh7IKpQglrWPJI93pbiT3dm2M/tR3WfocbPC15OLdxnOLfH+NUu9dc7Ul3fvYgav0a+YuQsaD++H5OlZKmAPUKwBidQyRW+R308olQK0A+jLfpXKunCMg5EEhXEkUazaoCNRfsIUoZkI+DIXpIrj09PAdKtrxVCrCswgEhESViQ9210MCONevkIc1ARTCSgQHywDmjAZxy1CcKdCu+YgrCO3j5H27UnpE2O3EAIswGXFSHLSNQdRImTwDdiFFKJDAAK/NFGaQmYSYIjhC1LmBt0zKNdJf2iw0XH6orvkL7TVJpAG2GmDGsSNIJGCG+fg+GNMAvt77WDEL4ecmFQFiLSJJJnn+TpJMk1BZJckyMJO8FvF2YaekNhY2KfRm/Tldcs0T7BYjwitRbImIStGolm2YZD0XUoOepsoG5VsiZEuJToT7TLkfkAFx+5d+S2R0YpPIGlvpOQfo3ORhjhSBeuanQ8owf9VaFfsgTdhCgpfSdc5OEElzuHtX8ZahvhD0SIJ8YysT3f9uXu8m1PlGTeUqef1ZI+0WtI9KrHelNhcwImS84wwaMbb1PFkJw+EBDkhUSmIzkNVJUKqoYp6pFIOzqkGRVMG+ZfMcj71I38quFyeqyYOiaYFiumxwlpY7m0cZwqPqidFDRM86knetWJHs0Uj2aaS53kVE2zpk/pSU/sVsd1a2Jws2hGW3Wj7boYl360Rz/KkT7ImT7QnX6jTwWb5XnNjUHtQEk7DBkTQpoJQkqcf9Vo3Pj0eMk4Vc6d7dBNMWumNqZNqVbNaMi8yb7jr+jDbHTyNbKH1wJxEJIXce4QBL7DJgeYEwoXgjVR6tGBUHKsOytQtiVspPdt9PmiEvCqFr0XIZJ+j2wCILcDywXeghzV3nNvFz3/+BnT/NqMmTb9hGtJ8YcaJktRc52k+Q/agtD+IGr/gD8MGm4UDAN53UCf9gaP+ga3+gavdrBPN0zKjBWNcbwpnstKdBgntqjHYS2kIXtOkWFmxfrb2l9+0vdJHjqzGypwdX6HXJeQp4qUBDHDjjesQMi+kCJg5YALQrQCZQPIVRjdgA++rF4dIoLo03Vt+3kI8Jh18KlFSQlCnl7JzXdWHN67qf3oHmQ5g6o+/nrTo54L7yBLYeuZDy+8va3zy+dR8fvIkY+4ypN71x1+Y7Niq0GwkRyW8chNidymK28b/T+9rX2fnehdjnxDCaedArshIk2+t4GIAcF45axAvUPRy3nEbAobIn0azWsQJpiI6kv2psByOCnLEmFxhdyZiM0HlBYWAuTKCVNKHDSFHpZ8GL0n0XG46l7h39P4OrBiQbCQrM7guCLcTOU2XHYoojCRfvVtffr4/Y0OI3n/PTMkMlCUP2Bgqcs6bAaQPl5hEsBFw4gR5sDXFgndCOtqMNTf13EI7qIdDsI3YbiCZFsIIV1wNcOCMU8aWTnuvU1h/3m04/T4QFrkfZ97GgqviEU6RR3FZGwRYUrCf9AX+EJYn4heK3Swb8fpPyOXTQeT3tneORees1d8Rr7T92p7b1bvl3p/HP1r+JuRv/4a8FPIEjTKqCoRIUsgA9iyIXDYShAhchHihmGIsSHl7UDthZ5DL5du/HNh+uwW/Uy7fpJLM86DjUt1jF871qcb69bGOdWQBQ28f7phvkgDc0cz3LUKdkEoxrHIMBb2/yUP4ZKHBtNHIlMcMsQiXaysHi2mEb9uyih/6ihRB/GZgn6CaEgQDIm8fmJAn+DVTwitmyGumcJnT/Qa41zaUbb0IbbUG20p14umkXLGCJQxHGVgghwa0t0YUl8vp18vpQ4JJg8LrBqGjWBvegw+gjdrpmP1gqLkyRWZN7fseMr5/jrpxJuo5ihy1YKvVfAQSSeFBIHzBzhOUKgNoRChrwiQdwNW5sguJckDG+Aig/lTyBIQfhcmS56sFmA29ggkmYjcg6z5zZ9sOL7mtrPY4DZMvJYUf6hh7YTXDBI1NwTVN+BXUQNKA26cdpAj5TqvdiifEcNnxfkzIaOvRT3SrBrlypnenZHUZkhqMs2qMc4uz1xUs+ne5t0rvF9uCZ56FVV+hrrOIW85EhqgZiwk+etGUo8StIlBuyBBVXWqmfrI3g+iU4Q7Hplx4XW3aFhciHwAQ9qnRQXGz3rW8JcDQazCK5wE4fRAlvjWOJvLD7/1zS4d6j6H6g/tN95nOfMebDb3tlnyvznybFrzgc1Q/MhW8OGWtMtfvAYpOGAj3feR5ZVCk14n7S9VxnsvuFdkRcVfkDxopAYaaWQBiEgTeiAQ7KivrCQteqA+6DN7yOBFvgkcGfkdPRqI4PDCGxHqUUtFoneJBsCHyK4POmnh8Q+ReGxIOg8hrOEb1vdKohfQd0xAliCiE5H+EcKIOITJ5fXlPNJ9Yuj0PTI9xDVqBG3hkekro/v8qu/Be88CP4w8gn1Y6qou9Dkg2eUJjvKwxdb37HDA8Bkj1gXugkDCTokqANYhYTfihAQ1kbySAY+eOfIA0A/7jmFvp6K3SyCniHQw7JkA/g6FrcY+zlJ6nPDPI2OF+gxX+JTRQYsMRfQyrm29X4scM0Q6GGHKUGTyRuVb5LdE/4BBC5/hV4GfQpZwe6MinvROIS4sHwmMgljToBiC2oHEKwOBnwEH4rpQ+4XgoV2WXU/YNt3eqZvs0E3AHOnXxsKWPnWMSzPWo4/x62706//g11/n099IssUOgTTrupHWtKEO9SiPPpYzjhNN46EZ4wXDGOvKP1qT/2BPvc6tHujXD+czRotZsXx2rF092KEeZtcMc2hHWjVQ1a9HNaJbNbLmyaHVy4fXrxjZnBJj1sRjY8ifM0lYPRlqdKhHuFXDXOmDXWkD7cl/tK/8vXX570TDcN4wEnIiG2K7DeMajRPKDNMuZMwNfLVeubQfdZyDHSySWwn6vFzA6/cF3U7Y18wHiEYMgyOR1X63IGETBrZJyRInBAKcR+C9kszTZOgi+U64RWYznUx9GpmpfeYlJUsusoPHg80j2CBvR1ITqv2s7eOc+u33dhkTryXFH2vh7BDhkmpQVU0LGX27Ukdb1OOsxkSLcUqXYWqnflpXxsz27IUXkpMu6hZVbnjA/HKa56P18rFXUfXXkEPLWwsjI3QjwSrxNkFw4gEQILAJ/GwyBKcE/Ij3hoJuOeiUZRre0jud4BkLguSENL+9QhyeqYiwpwMVNkYjggakwE9GCEYeCzvRK/iJIBZlATbOu2tPvbdhpfnYXlR76OTLWS1H30HWWshFYq4s2r+x/sPNqPqbui9f/OalPHv1yZCzGfwEJFqL3JTI/aH/o7KBiDaZXDBZ4wl79iQqBKNfAzEZtmaInQF7e+nqEZVx8OU+R4EOh42b3uUfeg10zPoOFG1EThHPXigi0+gf6PCR7YVBsnWdEiOdimTIhYgHGDa60/PTq4K7AqHKHliSB/II82hEXoYvJjqfe+ewQu8fjV3q7RZPfhX5JjE4wg4tCMGNHJkaQPB5KEJRfXmOqBpAQlecl04tILNrODUs3KhpCwcJf06vk7bIldP/i+FFzeiKJqVMOiXp9cA1EN8P9Iu4wqGKkUiGMcKpcCg6vuQOkMuUI7QLb8O96B3PSOgQfBPQe3ciZEk1ITKwxNEqk2/4I3FkAh3hcEci3Y/elL79JS/RO0gGM/Ln7/k+jCFpkZsSIiY4HbTINKJzLXoN4eNQN3WkS78K/DhZYoCSQu8cnbWkdwpswIA8sdTDIMkylNPlFOQUIN2UhFXOQA+s4fmrUf673S+vKjcuasmYZ8mcZTVNtmgn9KjioB4epPsZQswabNAMIkllh0MmPO1oOSfBp4u1pQyxJQ/GlBbQjgqoRnhSBwqmYQHjIL9hIG4+3SCPbrBNdYMl7QYuKyaQHePPjPFkjnZlxNgNI626kRbtKC53ui9nuitjik0/sUc9AfMlbV3a8bh16yb0QGRKoi0z0ZE92ZY7rS0jsd6YUKVPrMmZ2b7jbv5jPSp4GTV/icynkbsKkmVATRKwLJwkFgCGQuZDnE/m/SEZxBZ++Ly85OJkKlnouGHKpDMkSGRE9CmPtugT3qcpcPjov8HaAocdfQ7pvi5YAxEsKGhGwSbUdlw4uqM2c1GXfnqXIalHn2TTTbVrJzu0iS4SQuUNt3jc3FpoLm28XR9vgwa7Ryxk64jZOLXdlNSWObsxY1aFdnp+2rTLadNLTIsbN93f9uIKxyfPeI7sRcVfovZLqKcMWSqRqwkCdjgLSE8SMylGrhA3r+wPKF4B6r7Dgg99xH3kDRmcEHkIJeLSF2BSXfncoj7KaXgkI40+gfRbPxEhOIgSCIlOrLiAdBGDnA0CWBy1+R+/8PUuU/eZ9/jybyBjqrUKkqrzZtR0xnvuHa7os73Zfyv88nVsKAedkN6a9JTaPZH7Q09ABQy5dXL4gqNrYBGHWLRL+JUwJV066htn2EuWCpGhdODw6w+TZXSI+o6SSIQvHIeMdESyRf4WhGuKkiVVXyLyMcwuxP4LayeU1eBAQO4+JIN7lnQtfF5yT8M9i4ja3hY5KjFwydei9zEsWMJfpRcKp472iBw2ype9jf4zElHRe/bwHQnPLtrnK5iSnAoU0Aj7ks/pBfSdhH28GmIkAojcIFjUlMO/pfciSpZhJYBwFSxMksgsyse9N4v2C0aCfkQvoc/Q0WuN9uiKToVPSksq0UkVdbTC92Ty50BEF6EjHDlIpHtXdZb2N3I5fUbyR76vRK+xlyzBWULGjXS472ykB4wch3piw136VaBfsgTQ3tEWAZ2F5Cb1GWIeQhnJ3qmQm2xz7EL+ZkifWPm17YN1F0y3Hn8isSJ9ak/OfHfOHCzEg2lxKDkmlBKL0mKRKi6UFhtMHuFfMQjpxyJdDNKOCmmHyuqBkvqGoOr6oOqPkvo6WfNHWXO9rLtB0Q1SDEMkw7CgcYRPMxRcuIaRXsNoj3GMSz/aqhnlTB/pTx0hqWJkfZxiTBBNE/2mye6Mac7sGe36ae1Z8zpXL2nIXVxmmH9RNeu8etZpw5Lz2x6teDPLfewVVPk5aj+FrEXAkVwL2EwituF8igwZ1+iTEMDzCBQ6knmP1JvEoDO274j1HbdrP7/qC9+PyJ/pN+HJgkecpCnA7Bn0Qxot0YF8bajg89DB7c3bVpQY7i7X3Nykv7nDcFO3Zn532kxr2gy7aoZDM92lm+nEzTDLbpxpz0nqzprcYphQq42v0iZUGKdWZM8tX7PkaHrSqcwlxc/8ueUtvefQM+jyPlT1CSTg5syQzwiam2SN95C6kAGiNkEhaxgByDcUFkJEHoVbVApEn/xItyJPe/SBvHI4+o7SVQf5WcA/F0IQ9MLDAJI9PJDq1w5eEFd98df7PtquO7l/o7/8EHJVIEcZ6rjovXww/50tX+40FX7+KtdWDInBkI9s0qfLReGOhI/et11zwb3d+uGvRSXaFYdVIh/hN/AfFU9RiXX1Ib//pNEv9Uq63gv4vu+Hv0cVgmuuKkpCcFuvOnvfdgXoR/TU5OXqw0a/1ufU17RoB8Lf+d5v9sEV3yfth/5K8H1HiX5wJXWFz37l9cDX6BfIlynBR7959RnCJwn1XsJVf736m2FETwdnvPpn5CU6tn3v7JUH+cETfN9n1/wh/OerR6Dvz+jbq67hir/9qvCTyPInIgQKp0jyaXECCogoIMte2A7I9SBLDWo8K59/3/HRhpYdj1Xl3FShSapLTuhZmeB4Mt61PN6XMkHSTEUZ01HmdJQ91fH4QOeT13tX3MCl3BhUDwrphyDjMFhiNA5FhqFB7UAu7QZ38nXWp35vfuJ3HY//B81m4NaPdRnincYJDuMEuyHBqR/vSRvNpcf4VGOdabGdq2IbVsRWrowrXTWx2rSg2LjonH7JSf2y82vub3hVHTz6Aqr+IlR/CnWXI38rCpKsiUIPpEPENhOs0ED+fhLKFIIwBZlEKoB69D24emh+aURPRBP2SwQkEN2KrNWo8mTwxLuuA891vpTRsPGx6oy764y31uuWVKsWVKbNrUibVaGeU6VbWGVcWGqYVZwxszRnfsX6W2q3P9D8yhOdb2s7D+RBuY+Kj1Hjd6jrAvJUIL4OcifJVjwI9IxXoU/Xr8DV1/2fihDxKlKjjZIlqHaiC+Kk/J3dVadLD++/+PGuM+9s+fblzK936Y68nHFm34bz72yrO/6eZC4lMUoOQXCKMqR+iVpRkUc+IikYGBh+i/glyRILCxLrL9I4ZUkJkggXDuweL0m6zzehjrPymb0972W1vLS8Y+dfejbf3Z23rMU0t0E9rS5tcn3qhLqVcXXLRwXWzOFWz+BypgYyJ3r1EJvjUo2wq4Zb04Za00dgq9GhH+M0xrmzEtw5k9150yyZk7tMkzqMk1r0kxq1k+rVieGWPrFJM7nVMKs1c35L3tKW9Xc0P/1Ay/N/L9r0SNMejf+7XajsIGo5BilAu89D6QCxA2gS0hPbodIFbwWmVKLbuKNkSfiSrKj1SdLUi6sH5pcGPQslJEpXsKlf4iQoqtAOZRa4RuQohbzkVV+govfRpTfQmZfFIzu8X292f7nR+82WwNHnhFO7UPE7qPQDsBobDkGhD3sh8lVD/SO+FbbB4EGQ3biFgp4g7+YCbpKq+3twZe97cfV1/6cCX40YiSoCSxZCHHnY74SNS8UBpTP8LaGu4o7Lnxd+urvo0xcaju3vPPeJs/wY5LXAU0Jx8b6eAOcknsmoJ5mRJQPDfwn8omQJJjdYW1A7OepCxzIEoqMDIJL8HcjTAPV6zKdR/Reo9K2aV1fU7vprxbMPl2+9t2zTnRUbbq9cc1NV7sISXVKFbmqNblqDfkqbcZrZNK0nc3pPdlJ3zkxzzoy2rKRm07R6w5QaHdRfLFVPqc+cV5M5typjQWXmgsrsJdV5t9Stvb1uw12XM5YVrb6zYvND9Tufan9dY/lwjefQjsDJ11DzEWBHXwUSG0ncJinRLHcidxvydEBwh9cMBfZ8VtgTApFsfdyMpF+w0Kh8P1OG/r8nieiJ+vKloPB+5AvArkV3CBJndkMWwGAjEmohL2CwCnkLkeM8sp1DzgtQaJMrh+JErnrkaUSeZlJ/h/bdAnkxYXkMnCcCXWgkgTpB4nm+Fn26fgWuvu7/VABZRtaGyK2TIfUgOLFdMDkDZvDHQlVLM/I2QYVIXzMKdpHKa1h/csI+E1J0mpqVV5Al+JR6lyQYGBh+e/ilyTLYK5DAVa+EF+LBZ40tTt4NwSAhKwp1IqkFeUuRVIYCF1DHIa70LfN3z5S/rT/z7N+Orr3r7Pp7Lq67Mz/vjqKcm0uylpZlLinLWIxbcfbSopxlpN1cmHtzQe6t+DuXV995NuPWs9m3X1h9f+HmP1fsWN74isq8P9P83lpU8w2k6m47A8Vv7SWQAA+bTcE2Uo++C3Edoqc54G4SeHM4G2U4nYUfHHTU9aqQspeEKfuSJW3/uaCEROkKkyUH9YEgDbwZahg6XcjJIaeErHKoByEr4U5zSGmT5XYp1CGhTgVZIl2mVVBoBASsgkBsM4n74CNBDTSu4YfI8uor+4dECGYlLLWFl0+ALElqAsyXslfxWWR3J/gSoDyTA/HdoD0E8GsPFFeCLNOw74GTBa8k9AmfYWTJwPBfAr80WUaDn4Igk+RI9DA2SiIBURIJm/WQ+gHYbmsAi0fErRIJ5chfjBwXUNcppeKTUPH70vk3uaMvuj57uvv9NR1vmFr26utf1ze+Yep4b43tky3eQ7uCp/agC2+h/A9Q7SFUfxg1El7svozsxbDSFmgEm8nXAWEpgS6oz45NBxH8aV53R4C3ypBIjNamgWTq7qCXmAqRXVPhJkOhjz5118LxKr1r6/+Z6MuXPPCh0oTEJtnfhXiSCZpmhBQkFJBJlhAJEo1CxhCSmFsICB6B94mk/hymW0kJr8gGgqFAEMoSeSWoROGRoHnJhrjoOPTF1Zf1jwowKCm1heMjgopMVgrC+fNIojisPcAqtRszaNBlgTgmkhEmKPOBIEeLijCyZGD4r4ZfmixpZstgWIrIEfa0CdGQa+rWo5uvsfj2EIehnZg+VlIwpAssP8xz/jrkq0Peaqg87q2CepDeSuSuJJ7DauSsgoLmjgoo822vJqXnmyEwx48N1lbkbYEtDe52kHq9WVHo5i2IY6RXRc0majnRPMKYNKAiHcmHphDvokKMtqvJIYKrR+A/A/RK8HWKdP8leaVhLLyMApzg8wUkEcrcQ2lr4kCmRfI4mQag060IZDdCmDMi6gIN71bALRCOZvkBh+vV1/SPiysi9yBtjYI1BMHndQbFAMwQRRAFH27hOUNjdBF8ycPzbhFsSrqJgpElA8N/KfyiZInFikwy9kKlbyxGwvHTUfnilmA9jdiX0GhOZw7qvXp8klOQ3HLIo4TcSHGSYtwOKFku2SDyIthFVo+6IEJVtIVb0AZOXWhO5LNAuXOoQ+eF9TbcsJkoQVkUeg3EYIQMm158DjnkJWVRvXQvIGn4lM5QOAkp/QmVgwpsngqbI/+YoHQFpK7AFk9aSw9frRQk6cui/Y82sg2e5juDdLWigzZYuoPM7zT1JUnUGfSHa4NCC4AFDuTx6wWsn5N2BVlCJBrJu425TlSgIhgUQlNkLijxgszxko8P8qTUOZ3JDhGK/V1BluGD/6oHh4GB4cfwy5KlFN50DrYN7Nr+np3CRCYRYwVeQV7T9b9wOlCaO1uUFV5WAnLIh5uiAIPSFk4b1NtIekVIJwR1r+iyIllZpI0UHO/TaNIcqAJNJF3UZ9zXsUb5MnrNtH0fWf5DCse+w0sVBNpox8IGdqRXcPmgQkQaSSQQIqmiaXUFKVLvkzZwV0pXn/HXBEqWdAjClBmKDEb0pkfnRnQm9J0qUbPyarL8vinCwMDwm8EvTJYhiJp0hZBHhmVKjoRPQqIT+CMVS1T8UPEdfaWZH6itQ/2EIVkIBTnIfwEpMPzQeEh3AAWbyNIaWV2L7OIIXZFAju6lI2+w/fQ9jXjLrm306vqSZZRWvk8S/gOSpRJxn0YqBkRH+6ou0WsPJw2gf6ZEKpCbEclqTcsDQTAzyZot/zYsy16ypOvO0XG6Vn+KsuZVShX9Ex3LayYGAwPDbxC/JFkSU9InIRduMuHLcBJhSoYyKSJzrYpOpRGV1TJIYyzARAjFDAVQyItk3DzQoNJVgOwrv7ZdJcjogfHxQLZTuruqUba4poX6EGRfmvy1kCXJdUlr/VA15QpV4FpW4CMLyX2tpSilhpngB/r/K8TPIMu+c/OaBgnqiEpyRf4aBgaG3zB+YbKUIL4UYicJU1LnHgk1pIXZJJK2OSqno+KZkiWV0IQsg8RTyoEoD1eQ85JXupmBJ7Zj39eryJI2ugwVloXR12i7ikdBeNJefE/7PvzDkSUZf05EPhFeIcqX7p3v2ygv0kaT9tEqu9FG80lGGbTv2Io/OBS/FlxNloQvv1+NCE+hPi0yUyA9aZ8GR/jRecLAwPBbwC9Llgop9h0uZNorc6CeFy1kSuvI0CXEXnaEdqW8IflFodEiPr3tSnerCLH/JD9AH9a7QnjR/9Hj9z1L9JNoo1cSjn68Cr+OKMcQDBEnIJ8ArwIP5UZhP8n3NSibQPnyh1pfBqWNJ4P0a8ZVZAmNTNrevLV9KZNOzz7TCYK9oqm3I7Z7729/DXOEgYHh/yF+SbJEYYES5R8iea7Ys9gn9zppVDxFxA11i9EWlkdkG4MYaUEI++zzJYVWrrlKSvURb98D+mH09epGhOlV19zbo39oRCxLP3mFykpXVYSIcgDVWfqSxLVUca0lKvxGyTLqjO07DtfwnxJZ0xX61v3oS5ZXfp+BgeE3hV+YLEFagH0WeRN9T/4RCtdE7XXEkrJEkbyrkcKqYS9siBSGU0iwq0TMJKh3eCWlQiMyP8zBV3MzOWP4pLRFRWFUIF4h6YCbabn2vk26lizD3frHghIR5SDHwxccJfq+LUSDgIIkeIfu9iENgnqID6B3cypQCzGhIoFav2IofWky0sKD0mdKhScDmQ/RX1Gm5PpY2lxfsqTH+sebEgwMDL8MfmmyvFoo98oPKoP6mizE1/f9ZBkW033DMkGgByPF0sjRwwRJOfJ7mJJI+avJ8kcaEY5SZFd+H6b8NZFl38vucyOiEj2sGkBlMUKWpC5ptMEWVQ4aJMDrk6wg3CIE/CsGZb7o6xXtSi0s+n0ytcJzMmpW0mGBg9CJTYf2H29KMDAw/DL4pcmSgsqMayQHJZi+xhxhKWobQqNy6mop1kuKkbXD6GuYsujn1/wQWu+3+m0E1x4hfJxfCfpc87U9vKJ9vy3eV9WItF/jOPwIaC9+Vl/6jsBVwwK4cgoxMDD8BvH/DVkyMDAwMDD8h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sDIkoGBgYGBoR8wsmRgYGBgYOgHjCwZGBgYGBj6ASNLBgYGBgaGfvB/A2Tgic+dTmQd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p:cNvPicPr>
            <a:picLocks noChangeAspect="1"/>
          </p:cNvPicPr>
          <p:nvPr/>
        </p:nvPicPr>
        <p:blipFill rotWithShape="1">
          <a:blip r:embed="rId5">
            <a:extLst>
              <a:ext uri="{28A0092B-C50C-407E-A947-70E740481C1C}">
                <a14:useLocalDpi xmlns:a14="http://schemas.microsoft.com/office/drawing/2010/main" val="0"/>
              </a:ext>
            </a:extLst>
          </a:blip>
          <a:srcRect t="32416" r="2140" b="23578"/>
          <a:stretch/>
        </p:blipFill>
        <p:spPr>
          <a:xfrm>
            <a:off x="8944494" y="610151"/>
            <a:ext cx="2859649" cy="974965"/>
          </a:xfrm>
          <a:prstGeom prst="rect">
            <a:avLst/>
          </a:prstGeom>
        </p:spPr>
      </p:pic>
      <p:pic>
        <p:nvPicPr>
          <p:cNvPr id="5" name="图片 4">
            <a:extLst>
              <a:ext uri="{FF2B5EF4-FFF2-40B4-BE49-F238E27FC236}">
                <a16:creationId xmlns:a16="http://schemas.microsoft.com/office/drawing/2014/main" id="{233C3A4B-C3FB-4559-8572-0BC0EFDABD34}"/>
              </a:ext>
            </a:extLst>
          </p:cNvPr>
          <p:cNvPicPr>
            <a:picLocks noChangeAspect="1"/>
          </p:cNvPicPr>
          <p:nvPr/>
        </p:nvPicPr>
        <p:blipFill>
          <a:blip r:embed="rId6"/>
          <a:stretch>
            <a:fillRect/>
          </a:stretch>
        </p:blipFill>
        <p:spPr>
          <a:xfrm>
            <a:off x="9775466" y="5488997"/>
            <a:ext cx="1790700" cy="8286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8" name="Google Shape;158;p5"/>
          <p:cNvSpPr txBox="1"/>
          <p:nvPr/>
        </p:nvSpPr>
        <p:spPr>
          <a:xfrm>
            <a:off x="486524" y="96289"/>
            <a:ext cx="11705476" cy="584735"/>
          </a:xfrm>
          <a:prstGeom prst="rect">
            <a:avLst/>
          </a:prstGeom>
          <a:noFill/>
          <a:ln>
            <a:noFill/>
          </a:ln>
        </p:spPr>
        <p:txBody>
          <a:bodyPr spcFirstLastPara="1" wrap="square" lIns="45700" tIns="45700" rIns="45700" bIns="45700" anchor="t" anchorCtr="0">
            <a:spAutoFit/>
          </a:bodyPr>
          <a:lstStyle/>
          <a:p>
            <a:pPr lvl="0" indent="-203200">
              <a:buClr>
                <a:schemeClr val="dk1"/>
              </a:buClr>
              <a:buSzPts val="3200"/>
              <a:buFont typeface="Times New Roman"/>
              <a:buChar char="•"/>
            </a:pPr>
            <a:r>
              <a:rPr lang="en-US" altLang="zh-CN" sz="3200" b="1" dirty="0">
                <a:solidFill>
                  <a:schemeClr val="dk1"/>
                </a:solidFill>
                <a:latin typeface="Gill Sans MT" panose="020B0502020104020203" pitchFamily="34" charset="0"/>
                <a:cs typeface="Times New Roman"/>
              </a:rPr>
              <a:t>Work#1: </a:t>
            </a:r>
            <a:r>
              <a:rPr lang="en-US" altLang="zh-CN" sz="3200" b="1" dirty="0" err="1">
                <a:solidFill>
                  <a:schemeClr val="dk1"/>
                </a:solidFill>
                <a:latin typeface="Gill Sans MT" panose="020B0502020104020203" pitchFamily="34" charset="0"/>
                <a:cs typeface="Times New Roman"/>
              </a:rPr>
              <a:t>AutoDebias</a:t>
            </a:r>
            <a:r>
              <a:rPr lang="en-US" altLang="zh-CN" sz="3200" b="1" dirty="0">
                <a:solidFill>
                  <a:schemeClr val="dk1"/>
                </a:solidFill>
                <a:latin typeface="Gill Sans MT" panose="020B0502020104020203" pitchFamily="34" charset="0"/>
                <a:cs typeface="Times New Roman"/>
              </a:rPr>
              <a:t>: Method</a:t>
            </a:r>
            <a:endParaRPr sz="3200" b="1" dirty="0">
              <a:solidFill>
                <a:schemeClr val="dk1"/>
              </a:solidFill>
              <a:latin typeface="Gill Sans MT" panose="020B0502020104020203" pitchFamily="34" charset="0"/>
              <a:cs typeface="Times New Roman"/>
              <a:sym typeface="Times New Roman"/>
            </a:endParaRPr>
          </a:p>
        </p:txBody>
      </p:sp>
      <mc:AlternateContent xmlns:mc="http://schemas.openxmlformats.org/markup-compatibility/2006" xmlns:a14="http://schemas.microsoft.com/office/drawing/2010/main">
        <mc:Choice Requires="a14">
          <p:sp>
            <p:nvSpPr>
              <p:cNvPr id="11" name="Inhaltsplatzhalter 2">
                <a:extLst>
                  <a:ext uri="{FF2B5EF4-FFF2-40B4-BE49-F238E27FC236}">
                    <a16:creationId xmlns:a16="http://schemas.microsoft.com/office/drawing/2014/main" id="{A09B7634-AF94-4252-B9D8-1106CA441A2C}"/>
                  </a:ext>
                </a:extLst>
              </p:cNvPr>
              <p:cNvSpPr txBox="1">
                <a:spLocks/>
              </p:cNvSpPr>
              <p:nvPr/>
            </p:nvSpPr>
            <p:spPr>
              <a:xfrm>
                <a:off x="458689" y="739746"/>
                <a:ext cx="11546995" cy="4791695"/>
              </a:xfrm>
              <a:prstGeom prst="rect">
                <a:avLst/>
              </a:prstGeom>
              <a:ln>
                <a:miter lim="800000"/>
                <a:headEnd/>
                <a:tailEn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nSpc>
                    <a:spcPct val="100000"/>
                  </a:lnSpc>
                  <a:spcBef>
                    <a:spcPts val="0"/>
                  </a:spcBef>
                  <a:spcAft>
                    <a:spcPts val="600"/>
                  </a:spcAft>
                  <a:buClrTx/>
                  <a:defRPr/>
                </a:pPr>
                <a:r>
                  <a:rPr lang="en-US" altLang="zh-CN" dirty="0">
                    <a:solidFill>
                      <a:schemeClr val="accent1">
                        <a:lumMod val="75000"/>
                      </a:schemeClr>
                    </a:solidFill>
                    <a:latin typeface="Gill Sans MT" panose="020B0502020104020203" pitchFamily="34" charset="0"/>
                    <a:cs typeface="Times New Roman" panose="02020603050405020304" pitchFamily="18" charset="0"/>
                  </a:rPr>
                  <a:t>Two challenges:</a:t>
                </a:r>
              </a:p>
              <a:p>
                <a:pPr marL="914400" lvl="1" indent="-457200">
                  <a:lnSpc>
                    <a:spcPct val="100000"/>
                  </a:lnSpc>
                  <a:spcBef>
                    <a:spcPts val="0"/>
                  </a:spcBef>
                  <a:spcAft>
                    <a:spcPts val="600"/>
                  </a:spcAft>
                  <a:buClrTx/>
                  <a:defRPr/>
                </a:pPr>
                <a:r>
                  <a:rPr lang="en-US" altLang="zh-CN" dirty="0">
                    <a:solidFill>
                      <a:schemeClr val="accent1">
                        <a:lumMod val="75000"/>
                      </a:schemeClr>
                    </a:solidFill>
                    <a:latin typeface="Gill Sans MT" panose="020B0502020104020203" pitchFamily="34" charset="0"/>
                    <a:cs typeface="Times New Roman" panose="02020603050405020304" pitchFamily="18" charset="0"/>
                  </a:rPr>
                  <a:t>Overfitting</a:t>
                </a:r>
                <a:r>
                  <a:rPr lang="en-US" altLang="zh-CN" dirty="0">
                    <a:latin typeface="Gill Sans MT" panose="020B0502020104020203" pitchFamily="34" charset="0"/>
                    <a:cs typeface="Times New Roman" panose="02020603050405020304" pitchFamily="18" charset="0"/>
                  </a:rPr>
                  <a:t>: small uniform data but many debiasing parameters </a:t>
                </a:r>
                <a14:m>
                  <m:oMath xmlns:m="http://schemas.openxmlformats.org/officeDocument/2006/math">
                    <m:r>
                      <a:rPr lang="zh-CN" altLang="en-US">
                        <a:latin typeface="Cambria Math" panose="02040503050406030204" pitchFamily="18" charset="0"/>
                        <a:cs typeface="Times New Roman" panose="02020603050405020304" pitchFamily="18" charset="0"/>
                      </a:rPr>
                      <m:t>𝜙</m:t>
                    </m:r>
                  </m:oMath>
                </a14:m>
                <a:endParaRPr lang="en-US" altLang="zh-CN" dirty="0">
                  <a:latin typeface="Gill Sans MT" panose="020B0502020104020203" pitchFamily="34" charset="0"/>
                  <a:cs typeface="Times New Roman" panose="02020603050405020304" pitchFamily="18" charset="0"/>
                </a:endParaRPr>
              </a:p>
              <a:p>
                <a:pPr marL="1371600" lvl="2" indent="-457200">
                  <a:lnSpc>
                    <a:spcPct val="100000"/>
                  </a:lnSpc>
                  <a:spcBef>
                    <a:spcPts val="0"/>
                  </a:spcBef>
                  <a:spcAft>
                    <a:spcPts val="600"/>
                  </a:spcAft>
                  <a:buClrTx/>
                  <a:defRPr/>
                </a:pPr>
                <a:r>
                  <a:rPr lang="en-US" altLang="zh-CN" sz="2200" dirty="0">
                    <a:latin typeface="Gill Sans MT" panose="020B0502020104020203" pitchFamily="34" charset="0"/>
                    <a:cs typeface="Times New Roman" panose="02020603050405020304" pitchFamily="18" charset="0"/>
                  </a:rPr>
                  <a:t>Solution: Introduce a </a:t>
                </a:r>
                <a:r>
                  <a:rPr lang="en-US" altLang="zh-CN" sz="2200" dirty="0">
                    <a:solidFill>
                      <a:srgbClr val="FF0000"/>
                    </a:solidFill>
                    <a:latin typeface="Gill Sans MT" panose="020B0502020104020203" pitchFamily="34" charset="0"/>
                    <a:cs typeface="Times New Roman" panose="02020603050405020304" pitchFamily="18" charset="0"/>
                  </a:rPr>
                  <a:t>small</a:t>
                </a:r>
                <a:r>
                  <a:rPr lang="en-US" altLang="zh-CN" sz="2200" dirty="0">
                    <a:latin typeface="Gill Sans MT" panose="020B0502020104020203" pitchFamily="34" charset="0"/>
                    <a:cs typeface="Times New Roman" panose="02020603050405020304" pitchFamily="18" charset="0"/>
                  </a:rPr>
                  <a:t> meta model to generate </a:t>
                </a:r>
                <a14:m>
                  <m:oMath xmlns:m="http://schemas.openxmlformats.org/officeDocument/2006/math">
                    <m:r>
                      <a:rPr lang="zh-CN" altLang="en-US" sz="2200">
                        <a:latin typeface="Cambria Math" panose="02040503050406030204" pitchFamily="18" charset="0"/>
                        <a:cs typeface="Times New Roman" panose="02020603050405020304" pitchFamily="18" charset="0"/>
                      </a:rPr>
                      <m:t>𝜙</m:t>
                    </m:r>
                  </m:oMath>
                </a14:m>
                <a:r>
                  <a:rPr lang="en-US" sz="2200" dirty="0">
                    <a:latin typeface="Gill Sans MT" panose="020B0502020104020203" pitchFamily="34" charset="0"/>
                    <a:cs typeface="Times New Roman" panose="02020603050405020304" pitchFamily="18" charset="0"/>
                  </a:rPr>
                  <a:t>, e.g., linear model</a:t>
                </a:r>
              </a:p>
              <a:p>
                <a:pPr marL="457200" lvl="1" indent="0">
                  <a:lnSpc>
                    <a:spcPct val="100000"/>
                  </a:lnSpc>
                  <a:spcBef>
                    <a:spcPts val="0"/>
                  </a:spcBef>
                  <a:spcAft>
                    <a:spcPts val="600"/>
                  </a:spcAft>
                  <a:buClrTx/>
                  <a:buNone/>
                  <a:defRPr/>
                </a:pPr>
                <a:endParaRPr lang="en-US" dirty="0">
                  <a:latin typeface="Gill Sans MT" panose="020B0502020104020203" pitchFamily="34" charset="0"/>
                  <a:cs typeface="Times New Roman" panose="02020603050405020304" pitchFamily="18" charset="0"/>
                </a:endParaRPr>
              </a:p>
              <a:p>
                <a:pPr marL="914400" lvl="1" indent="-457200">
                  <a:lnSpc>
                    <a:spcPct val="100000"/>
                  </a:lnSpc>
                  <a:spcBef>
                    <a:spcPts val="0"/>
                  </a:spcBef>
                  <a:spcAft>
                    <a:spcPts val="600"/>
                  </a:spcAft>
                  <a:buClrTx/>
                  <a:defRPr/>
                </a:pPr>
                <a:r>
                  <a:rPr lang="en-US" dirty="0">
                    <a:solidFill>
                      <a:schemeClr val="accent1">
                        <a:lumMod val="75000"/>
                      </a:schemeClr>
                    </a:solidFill>
                    <a:latin typeface="Gill Sans MT" panose="020B0502020104020203" pitchFamily="34" charset="0"/>
                    <a:cs typeface="Times New Roman" panose="02020603050405020304" pitchFamily="18" charset="0"/>
                  </a:rPr>
                  <a:t>Inefficiency</a:t>
                </a:r>
                <a:r>
                  <a:rPr lang="en-US" dirty="0">
                    <a:latin typeface="Gill Sans MT" panose="020B0502020104020203" pitchFamily="34" charset="0"/>
                    <a:cs typeface="Times New Roman" panose="02020603050405020304" pitchFamily="18" charset="0"/>
                  </a:rPr>
                  <a:t>: obtaining optimal</a:t>
                </a:r>
                <a14:m>
                  <m:oMath xmlns:m="http://schemas.openxmlformats.org/officeDocument/2006/math">
                    <m:r>
                      <a:rPr lang="en-US" altLang="zh-CN" b="0" i="0" smtClean="0">
                        <a:latin typeface="Cambria Math" panose="02040503050406030204" pitchFamily="18" charset="0"/>
                        <a:cs typeface="Times New Roman" panose="02020603050405020304" pitchFamily="18" charset="0"/>
                      </a:rPr>
                      <m:t> </m:t>
                    </m:r>
                    <m:r>
                      <a:rPr lang="zh-CN" altLang="en-US">
                        <a:latin typeface="Cambria Math" panose="02040503050406030204" pitchFamily="18" charset="0"/>
                        <a:cs typeface="Times New Roman" panose="02020603050405020304" pitchFamily="18" charset="0"/>
                      </a:rPr>
                      <m:t>𝜙</m:t>
                    </m:r>
                  </m:oMath>
                </a14:m>
                <a:r>
                  <a:rPr lang="en-US" dirty="0">
                    <a:latin typeface="Gill Sans MT" panose="020B0502020104020203" pitchFamily="34" charset="0"/>
                    <a:cs typeface="Times New Roman" panose="02020603050405020304" pitchFamily="18" charset="0"/>
                  </a:rPr>
                  <a:t> involves nested loops of optimization</a:t>
                </a:r>
              </a:p>
              <a:p>
                <a:pPr marL="1371600" lvl="2" indent="-457200">
                  <a:lnSpc>
                    <a:spcPct val="100000"/>
                  </a:lnSpc>
                  <a:spcBef>
                    <a:spcPts val="0"/>
                  </a:spcBef>
                  <a:spcAft>
                    <a:spcPts val="600"/>
                  </a:spcAft>
                  <a:buClrTx/>
                  <a:defRPr/>
                </a:pPr>
                <a:r>
                  <a:rPr lang="en-US" altLang="zh-CN" sz="2200" dirty="0">
                    <a:latin typeface="Gill Sans MT" panose="020B0502020104020203" pitchFamily="34" charset="0"/>
                    <a:cs typeface="Times New Roman" panose="02020603050405020304" pitchFamily="18" charset="0"/>
                  </a:rPr>
                  <a:t>Solution: </a:t>
                </a:r>
                <a:r>
                  <a:rPr lang="en-US" sz="2200" dirty="0">
                    <a:latin typeface="Gill Sans MT" panose="020B0502020104020203" pitchFamily="34" charset="0"/>
                    <a:cs typeface="Times New Roman" panose="02020603050405020304" pitchFamily="18" charset="0"/>
                  </a:rPr>
                  <a:t>Update </a:t>
                </a:r>
                <a:r>
                  <a:rPr lang="en-US" altLang="zh-CN" sz="2200" dirty="0" err="1">
                    <a:latin typeface="Gill Sans MT" panose="020B0502020104020203" pitchFamily="34" charset="0"/>
                    <a:cs typeface="Times New Roman" panose="02020603050405020304" pitchFamily="18" charset="0"/>
                  </a:rPr>
                  <a:t>recsys</a:t>
                </a:r>
                <a:r>
                  <a:rPr lang="en-US" sz="2200" dirty="0">
                    <a:latin typeface="Gill Sans MT" panose="020B0502020104020203" pitchFamily="34" charset="0"/>
                    <a:cs typeface="Times New Roman" panose="02020603050405020304" pitchFamily="18" charset="0"/>
                  </a:rPr>
                  <a:t> model and debiasing parameters alternately in a loop</a:t>
                </a:r>
              </a:p>
            </p:txBody>
          </p:sp>
        </mc:Choice>
        <mc:Fallback xmlns="">
          <p:sp>
            <p:nvSpPr>
              <p:cNvPr id="11" name="Inhaltsplatzhalter 2">
                <a:extLst>
                  <a:ext uri="{FF2B5EF4-FFF2-40B4-BE49-F238E27FC236}">
                    <a16:creationId xmlns:a16="http://schemas.microsoft.com/office/drawing/2014/main" id="{A09B7634-AF94-4252-B9D8-1106CA441A2C}"/>
                  </a:ext>
                </a:extLst>
              </p:cNvPr>
              <p:cNvSpPr txBox="1">
                <a:spLocks noRot="1" noChangeAspect="1" noMove="1" noResize="1" noEditPoints="1" noAdjustHandles="1" noChangeArrowheads="1" noChangeShapeType="1" noTextEdit="1"/>
              </p:cNvSpPr>
              <p:nvPr/>
            </p:nvSpPr>
            <p:spPr>
              <a:xfrm>
                <a:off x="458689" y="739746"/>
                <a:ext cx="11546995" cy="4791695"/>
              </a:xfrm>
              <a:prstGeom prst="rect">
                <a:avLst/>
              </a:prstGeom>
              <a:blipFill>
                <a:blip r:embed="rId3"/>
                <a:stretch>
                  <a:fillRect l="-950" t="-1272"/>
                </a:stretch>
              </a:blipFill>
              <a:ln>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336002" y="2128426"/>
                <a:ext cx="10006520" cy="4532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1800" i="1">
                              <a:latin typeface="Cambria Math" panose="02040503050406030204" pitchFamily="18" charset="0"/>
                            </a:rPr>
                          </m:ctrlPr>
                        </m:sSubSupPr>
                        <m:e>
                          <m:r>
                            <a:rPr lang="zh-CN" altLang="en-US" sz="1800" i="1">
                              <a:latin typeface="Cambria Math" panose="02040503050406030204" pitchFamily="18" charset="0"/>
                            </a:rPr>
                            <m:t>𝑤</m:t>
                          </m:r>
                        </m:e>
                        <m:sub>
                          <m:r>
                            <a:rPr lang="zh-CN" altLang="en-US" sz="1800" i="1">
                              <a:latin typeface="Cambria Math" panose="02040503050406030204" pitchFamily="18" charset="0"/>
                            </a:rPr>
                            <m:t>𝑢𝑖</m:t>
                          </m:r>
                        </m:sub>
                        <m:sup>
                          <m:d>
                            <m:dPr>
                              <m:ctrlPr>
                                <a:rPr lang="zh-CN" altLang="en-US" sz="1800" i="1">
                                  <a:latin typeface="Cambria Math" panose="02040503050406030204" pitchFamily="18" charset="0"/>
                                </a:rPr>
                              </m:ctrlPr>
                            </m:dPr>
                            <m:e>
                              <m:r>
                                <a:rPr lang="zh-CN" altLang="en-US" sz="1800">
                                  <a:latin typeface="Cambria Math" panose="02040503050406030204" pitchFamily="18" charset="0"/>
                                </a:rPr>
                                <m:t>1</m:t>
                              </m:r>
                            </m:e>
                          </m:d>
                        </m:sup>
                      </m:sSubSup>
                      <m:r>
                        <a:rPr lang="zh-CN" altLang="en-US" sz="1800">
                          <a:latin typeface="Cambria Math" panose="02040503050406030204" pitchFamily="18" charset="0"/>
                        </a:rPr>
                        <m:t>=</m:t>
                      </m:r>
                      <m:r>
                        <m:rPr>
                          <m:sty m:val="p"/>
                        </m:rPr>
                        <a:rPr lang="zh-CN" altLang="en-US" sz="1800">
                          <a:latin typeface="Cambria Math" panose="02040503050406030204" pitchFamily="18" charset="0"/>
                        </a:rPr>
                        <m:t>exp</m:t>
                      </m:r>
                      <m:d>
                        <m:dPr>
                          <m:ctrlPr>
                            <a:rPr lang="zh-CN" altLang="en-US" sz="1800" i="1">
                              <a:latin typeface="Cambria Math" panose="02040503050406030204" pitchFamily="18" charset="0"/>
                            </a:rPr>
                          </m:ctrlPr>
                        </m:dPr>
                        <m:e>
                          <m:sSubSup>
                            <m:sSubSupPr>
                              <m:ctrlPr>
                                <a:rPr lang="zh-CN" altLang="en-US" sz="1800" i="1">
                                  <a:latin typeface="Cambria Math" panose="02040503050406030204" pitchFamily="18" charset="0"/>
                                </a:rPr>
                              </m:ctrlPr>
                            </m:sSubSupPr>
                            <m:e>
                              <m:r>
                                <a:rPr lang="zh-CN" altLang="en-US" sz="1800" i="1">
                                  <a:latin typeface="Cambria Math" panose="02040503050406030204" pitchFamily="18" charset="0"/>
                                </a:rPr>
                                <m:t>𝜑</m:t>
                              </m:r>
                            </m:e>
                            <m:sub>
                              <m:r>
                                <a:rPr lang="zh-CN" altLang="en-US" sz="1800">
                                  <a:latin typeface="Cambria Math" panose="02040503050406030204" pitchFamily="18" charset="0"/>
                                </a:rPr>
                                <m:t>1</m:t>
                              </m:r>
                            </m:sub>
                            <m:sup>
                              <m:r>
                                <a:rPr lang="zh-CN" altLang="en-US" sz="1800" i="1">
                                  <a:latin typeface="Cambria Math" panose="02040503050406030204" pitchFamily="18" charset="0"/>
                                </a:rPr>
                                <m:t>𝑇</m:t>
                              </m:r>
                            </m:sup>
                          </m:sSubSup>
                          <m:d>
                            <m:dPr>
                              <m:begChr m:val="["/>
                              <m:endChr m:val="]"/>
                              <m:ctrlPr>
                                <a:rPr lang="zh-CN" altLang="en-US" sz="1800" i="1">
                                  <a:latin typeface="Cambria Math" panose="02040503050406030204" pitchFamily="18" charset="0"/>
                                </a:rPr>
                              </m:ctrlPr>
                            </m:dPr>
                            <m:e>
                              <m:sSub>
                                <m:sSubPr>
                                  <m:ctrlPr>
                                    <a:rPr lang="zh-CN" altLang="en-US" sz="1800" i="1">
                                      <a:latin typeface="Cambria Math" panose="02040503050406030204" pitchFamily="18" charset="0"/>
                                    </a:rPr>
                                  </m:ctrlPr>
                                </m:sSubPr>
                                <m:e>
                                  <m:r>
                                    <a:rPr lang="zh-CN" altLang="en-US" sz="1800" b="1">
                                      <a:latin typeface="Cambria Math" panose="02040503050406030204" pitchFamily="18" charset="0"/>
                                    </a:rPr>
                                    <m:t>𝐱</m:t>
                                  </m:r>
                                </m:e>
                                <m:sub>
                                  <m:r>
                                    <a:rPr lang="zh-CN" altLang="en-US" sz="1800" i="1">
                                      <a:latin typeface="Cambria Math" panose="02040503050406030204" pitchFamily="18" charset="0"/>
                                    </a:rPr>
                                    <m:t>𝑢</m:t>
                                  </m:r>
                                </m:sub>
                              </m:sSub>
                              <m:r>
                                <a:rPr lang="zh-CN" altLang="en-US" sz="180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a:latin typeface="Cambria Math" panose="02040503050406030204" pitchFamily="18" charset="0"/>
                                    </a:rPr>
                                    <m:t>𝐱</m:t>
                                  </m:r>
                                </m:e>
                                <m:sub>
                                  <m:r>
                                    <a:rPr lang="zh-CN" altLang="en-US" sz="1800" i="1">
                                      <a:latin typeface="Cambria Math" panose="02040503050406030204" pitchFamily="18" charset="0"/>
                                    </a:rPr>
                                    <m:t>𝑖</m:t>
                                  </m:r>
                                </m:sub>
                              </m:sSub>
                              <m:r>
                                <a:rPr lang="zh-CN" altLang="en-US" sz="180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a:latin typeface="Cambria Math" panose="02040503050406030204" pitchFamily="18" charset="0"/>
                                    </a:rPr>
                                    <m:t>𝐞</m:t>
                                  </m:r>
                                </m:e>
                                <m:sub>
                                  <m:sSub>
                                    <m:sSubPr>
                                      <m:ctrlPr>
                                        <a:rPr lang="zh-CN" altLang="en-US" sz="1800" b="1" i="1">
                                          <a:latin typeface="Cambria Math" panose="02040503050406030204" pitchFamily="18" charset="0"/>
                                        </a:rPr>
                                      </m:ctrlPr>
                                    </m:sSubPr>
                                    <m:e>
                                      <m:r>
                                        <a:rPr lang="zh-CN" altLang="en-US" sz="1800" i="1">
                                          <a:latin typeface="Cambria Math" panose="02040503050406030204" pitchFamily="18" charset="0"/>
                                        </a:rPr>
                                        <m:t>𝑦</m:t>
                                      </m:r>
                                    </m:e>
                                    <m:sub>
                                      <m:r>
                                        <a:rPr lang="zh-CN" altLang="en-US" sz="1800" i="1">
                                          <a:latin typeface="Cambria Math" panose="02040503050406030204" pitchFamily="18" charset="0"/>
                                        </a:rPr>
                                        <m:t>𝑢𝑖</m:t>
                                      </m:r>
                                    </m:sub>
                                  </m:sSub>
                                </m:sub>
                              </m:sSub>
                            </m:e>
                          </m:d>
                        </m:e>
                      </m:d>
                      <m:r>
                        <a:rPr lang="zh-CN" altLang="en-US" sz="1800">
                          <a:latin typeface="Cambria Math" panose="02040503050406030204" pitchFamily="18" charset="0"/>
                        </a:rPr>
                        <m:t>,</m:t>
                      </m:r>
                      <m:r>
                        <m:rPr>
                          <m:nor/>
                        </m:rPr>
                        <a:rPr lang="zh-CN" altLang="en-US" sz="1800" i="1">
                          <a:latin typeface="Gill Sans MT" panose="020B0502020104020203" pitchFamily="34" charset="0"/>
                        </a:rPr>
                        <m:t>         </m:t>
                      </m:r>
                      <m:sSubSup>
                        <m:sSubSupPr>
                          <m:ctrlPr>
                            <a:rPr lang="zh-CN" altLang="en-US" sz="1800" i="1">
                              <a:latin typeface="Cambria Math" panose="02040503050406030204" pitchFamily="18" charset="0"/>
                            </a:rPr>
                          </m:ctrlPr>
                        </m:sSubSupPr>
                        <m:e>
                          <m:r>
                            <a:rPr lang="zh-CN" altLang="en-US" sz="1800" i="1">
                              <a:latin typeface="Cambria Math" panose="02040503050406030204" pitchFamily="18" charset="0"/>
                            </a:rPr>
                            <m:t>𝑤</m:t>
                          </m:r>
                        </m:e>
                        <m:sub>
                          <m:r>
                            <a:rPr lang="zh-CN" altLang="en-US" sz="1800" i="1">
                              <a:latin typeface="Cambria Math" panose="02040503050406030204" pitchFamily="18" charset="0"/>
                            </a:rPr>
                            <m:t>𝑢𝑖</m:t>
                          </m:r>
                        </m:sub>
                        <m:sup>
                          <m:d>
                            <m:dPr>
                              <m:ctrlPr>
                                <a:rPr lang="zh-CN" altLang="en-US" sz="1800" i="1">
                                  <a:latin typeface="Cambria Math" panose="02040503050406030204" pitchFamily="18" charset="0"/>
                                </a:rPr>
                              </m:ctrlPr>
                            </m:dPr>
                            <m:e>
                              <m:r>
                                <a:rPr lang="zh-CN" altLang="en-US" sz="1800">
                                  <a:latin typeface="Cambria Math" panose="02040503050406030204" pitchFamily="18" charset="0"/>
                                </a:rPr>
                                <m:t>2</m:t>
                              </m:r>
                            </m:e>
                          </m:d>
                        </m:sup>
                      </m:sSubSup>
                      <m:r>
                        <a:rPr lang="zh-CN" altLang="en-US" sz="1800">
                          <a:latin typeface="Cambria Math" panose="02040503050406030204" pitchFamily="18" charset="0"/>
                        </a:rPr>
                        <m:t>=</m:t>
                      </m:r>
                      <m:r>
                        <m:rPr>
                          <m:sty m:val="p"/>
                        </m:rPr>
                        <a:rPr lang="zh-CN" altLang="en-US" sz="1800">
                          <a:latin typeface="Cambria Math" panose="02040503050406030204" pitchFamily="18" charset="0"/>
                        </a:rPr>
                        <m:t>exp</m:t>
                      </m:r>
                      <m:d>
                        <m:dPr>
                          <m:ctrlPr>
                            <a:rPr lang="zh-CN" altLang="en-US" sz="1800" i="1">
                              <a:latin typeface="Cambria Math" panose="02040503050406030204" pitchFamily="18" charset="0"/>
                            </a:rPr>
                          </m:ctrlPr>
                        </m:dPr>
                        <m:e>
                          <m:sSubSup>
                            <m:sSubSupPr>
                              <m:ctrlPr>
                                <a:rPr lang="zh-CN" altLang="en-US" sz="1800" i="1">
                                  <a:latin typeface="Cambria Math" panose="02040503050406030204" pitchFamily="18" charset="0"/>
                                </a:rPr>
                              </m:ctrlPr>
                            </m:sSubSupPr>
                            <m:e>
                              <m:r>
                                <a:rPr lang="zh-CN" altLang="en-US" sz="1800" i="1">
                                  <a:latin typeface="Cambria Math" panose="02040503050406030204" pitchFamily="18" charset="0"/>
                                </a:rPr>
                                <m:t>𝜑</m:t>
                              </m:r>
                            </m:e>
                            <m:sub>
                              <m:r>
                                <a:rPr lang="zh-CN" altLang="en-US" sz="1800">
                                  <a:latin typeface="Cambria Math" panose="02040503050406030204" pitchFamily="18" charset="0"/>
                                </a:rPr>
                                <m:t>2</m:t>
                              </m:r>
                            </m:sub>
                            <m:sup>
                              <m:r>
                                <a:rPr lang="zh-CN" altLang="en-US" sz="1800" i="1">
                                  <a:latin typeface="Cambria Math" panose="02040503050406030204" pitchFamily="18" charset="0"/>
                                </a:rPr>
                                <m:t>𝑇</m:t>
                              </m:r>
                            </m:sup>
                          </m:sSubSup>
                          <m:d>
                            <m:dPr>
                              <m:begChr m:val="["/>
                              <m:endChr m:val="]"/>
                              <m:ctrlPr>
                                <a:rPr lang="zh-CN" altLang="en-US" sz="1800" i="1">
                                  <a:latin typeface="Cambria Math" panose="02040503050406030204" pitchFamily="18" charset="0"/>
                                </a:rPr>
                              </m:ctrlPr>
                            </m:dPr>
                            <m:e>
                              <m:sSub>
                                <m:sSubPr>
                                  <m:ctrlPr>
                                    <a:rPr lang="zh-CN" altLang="en-US" sz="1800" i="1">
                                      <a:latin typeface="Cambria Math" panose="02040503050406030204" pitchFamily="18" charset="0"/>
                                    </a:rPr>
                                  </m:ctrlPr>
                                </m:sSubPr>
                                <m:e>
                                  <m:r>
                                    <a:rPr lang="zh-CN" altLang="en-US" sz="1800" b="1">
                                      <a:latin typeface="Cambria Math" panose="02040503050406030204" pitchFamily="18" charset="0"/>
                                    </a:rPr>
                                    <m:t>𝐱</m:t>
                                  </m:r>
                                </m:e>
                                <m:sub>
                                  <m:r>
                                    <a:rPr lang="zh-CN" altLang="en-US" sz="1800" i="1">
                                      <a:latin typeface="Cambria Math" panose="02040503050406030204" pitchFamily="18" charset="0"/>
                                    </a:rPr>
                                    <m:t>𝑢</m:t>
                                  </m:r>
                                </m:sub>
                              </m:sSub>
                              <m:r>
                                <a:rPr lang="zh-CN" altLang="en-US" sz="180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a:latin typeface="Cambria Math" panose="02040503050406030204" pitchFamily="18" charset="0"/>
                                    </a:rPr>
                                    <m:t>𝐱</m:t>
                                  </m:r>
                                </m:e>
                                <m:sub>
                                  <m:r>
                                    <a:rPr lang="zh-CN" altLang="en-US" sz="1800" i="1">
                                      <a:latin typeface="Cambria Math" panose="02040503050406030204" pitchFamily="18" charset="0"/>
                                    </a:rPr>
                                    <m:t>𝑖</m:t>
                                  </m:r>
                                </m:sub>
                              </m:sSub>
                              <m:r>
                                <a:rPr lang="zh-CN" altLang="en-US" sz="180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a:latin typeface="Cambria Math" panose="02040503050406030204" pitchFamily="18" charset="0"/>
                                    </a:rPr>
                                    <m:t>𝐞</m:t>
                                  </m:r>
                                </m:e>
                                <m:sub>
                                  <m:sSub>
                                    <m:sSubPr>
                                      <m:ctrlPr>
                                        <a:rPr lang="zh-CN" altLang="en-US" sz="1800" b="1" i="1">
                                          <a:latin typeface="Cambria Math" panose="02040503050406030204" pitchFamily="18" charset="0"/>
                                        </a:rPr>
                                      </m:ctrlPr>
                                    </m:sSubPr>
                                    <m:e>
                                      <m:r>
                                        <a:rPr lang="zh-CN" altLang="en-US" sz="1800" i="1">
                                          <a:latin typeface="Cambria Math" panose="02040503050406030204" pitchFamily="18" charset="0"/>
                                        </a:rPr>
                                        <m:t>𝑂</m:t>
                                      </m:r>
                                    </m:e>
                                    <m:sub>
                                      <m:r>
                                        <a:rPr lang="zh-CN" altLang="en-US" sz="1800" i="1">
                                          <a:latin typeface="Cambria Math" panose="02040503050406030204" pitchFamily="18" charset="0"/>
                                        </a:rPr>
                                        <m:t>𝑢𝑖</m:t>
                                      </m:r>
                                    </m:sub>
                                  </m:sSub>
                                </m:sub>
                              </m:sSub>
                            </m:e>
                          </m:d>
                        </m:e>
                      </m:d>
                      <m:r>
                        <a:rPr lang="zh-CN" altLang="en-US" sz="1800">
                          <a:latin typeface="Cambria Math" panose="02040503050406030204" pitchFamily="18" charset="0"/>
                        </a:rPr>
                        <m:t>,</m:t>
                      </m:r>
                      <m:r>
                        <m:rPr>
                          <m:nor/>
                        </m:rPr>
                        <a:rPr lang="zh-CN" altLang="en-US" sz="1800" i="1">
                          <a:latin typeface="Gill Sans MT" panose="020B0502020104020203" pitchFamily="34" charset="0"/>
                        </a:rPr>
                        <m:t>       </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𝑚</m:t>
                          </m:r>
                        </m:e>
                        <m:sub>
                          <m:r>
                            <a:rPr lang="zh-CN" altLang="en-US" sz="1800" i="1">
                              <a:latin typeface="Cambria Math" panose="02040503050406030204" pitchFamily="18" charset="0"/>
                            </a:rPr>
                            <m:t>𝑢𝑖</m:t>
                          </m:r>
                        </m:sub>
                      </m:sSub>
                      <m:r>
                        <a:rPr lang="zh-CN" altLang="en-US" sz="1800">
                          <a:latin typeface="Cambria Math" panose="02040503050406030204" pitchFamily="18" charset="0"/>
                        </a:rPr>
                        <m:t>=</m:t>
                      </m:r>
                      <m:r>
                        <a:rPr lang="zh-CN" altLang="en-US" sz="1800" i="1">
                          <a:latin typeface="Cambria Math" panose="02040503050406030204" pitchFamily="18" charset="0"/>
                        </a:rPr>
                        <m:t>𝜎</m:t>
                      </m:r>
                      <m:d>
                        <m:dPr>
                          <m:ctrlPr>
                            <a:rPr lang="zh-CN" altLang="en-US" sz="1800" i="1">
                              <a:latin typeface="Cambria Math" panose="02040503050406030204" pitchFamily="18" charset="0"/>
                            </a:rPr>
                          </m:ctrlPr>
                        </m:dPr>
                        <m:e>
                          <m:sSubSup>
                            <m:sSubSupPr>
                              <m:ctrlPr>
                                <a:rPr lang="zh-CN" altLang="en-US" sz="1800" i="1">
                                  <a:latin typeface="Cambria Math" panose="02040503050406030204" pitchFamily="18" charset="0"/>
                                </a:rPr>
                              </m:ctrlPr>
                            </m:sSubSupPr>
                            <m:e>
                              <m:r>
                                <a:rPr lang="zh-CN" altLang="en-US" sz="1800" i="1">
                                  <a:latin typeface="Cambria Math" panose="02040503050406030204" pitchFamily="18" charset="0"/>
                                </a:rPr>
                                <m:t>𝜑</m:t>
                              </m:r>
                            </m:e>
                            <m:sub>
                              <m:r>
                                <a:rPr lang="zh-CN" altLang="en-US" sz="1800">
                                  <a:latin typeface="Cambria Math" panose="02040503050406030204" pitchFamily="18" charset="0"/>
                                </a:rPr>
                                <m:t>3</m:t>
                              </m:r>
                            </m:sub>
                            <m:sup>
                              <m:r>
                                <a:rPr lang="zh-CN" altLang="en-US" sz="1800" i="1">
                                  <a:latin typeface="Cambria Math" panose="02040503050406030204" pitchFamily="18" charset="0"/>
                                </a:rPr>
                                <m:t>𝑇</m:t>
                              </m:r>
                            </m:sup>
                          </m:sSubSup>
                          <m:d>
                            <m:dPr>
                              <m:begChr m:val="["/>
                              <m:endChr m:val="]"/>
                              <m:ctrlPr>
                                <a:rPr lang="zh-CN" altLang="en-US" sz="1800" i="1">
                                  <a:latin typeface="Cambria Math" panose="02040503050406030204" pitchFamily="18" charset="0"/>
                                </a:rPr>
                              </m:ctrlPr>
                            </m:dPr>
                            <m:e>
                              <m:sSub>
                                <m:sSubPr>
                                  <m:ctrlPr>
                                    <a:rPr lang="zh-CN" altLang="en-US" sz="1800" i="1">
                                      <a:latin typeface="Cambria Math" panose="02040503050406030204" pitchFamily="18" charset="0"/>
                                    </a:rPr>
                                  </m:ctrlPr>
                                </m:sSubPr>
                                <m:e>
                                  <m:r>
                                    <a:rPr lang="zh-CN" altLang="en-US" sz="1800" b="1">
                                      <a:latin typeface="Cambria Math" panose="02040503050406030204" pitchFamily="18" charset="0"/>
                                    </a:rPr>
                                    <m:t>𝐞</m:t>
                                  </m:r>
                                </m:e>
                                <m:sub>
                                  <m:sSub>
                                    <m:sSubPr>
                                      <m:ctrlPr>
                                        <a:rPr lang="zh-CN" altLang="en-US" sz="1800" b="1" i="1">
                                          <a:latin typeface="Cambria Math" panose="02040503050406030204" pitchFamily="18" charset="0"/>
                                        </a:rPr>
                                      </m:ctrlPr>
                                    </m:sSubPr>
                                    <m:e>
                                      <m:r>
                                        <a:rPr lang="zh-CN" altLang="en-US" sz="1800" i="1">
                                          <a:latin typeface="Cambria Math" panose="02040503050406030204" pitchFamily="18" charset="0"/>
                                        </a:rPr>
                                        <m:t>𝑦</m:t>
                                      </m:r>
                                    </m:e>
                                    <m:sub>
                                      <m:r>
                                        <a:rPr lang="zh-CN" altLang="en-US" sz="1800" i="1">
                                          <a:latin typeface="Cambria Math" panose="02040503050406030204" pitchFamily="18" charset="0"/>
                                        </a:rPr>
                                        <m:t>𝑢𝑖</m:t>
                                      </m:r>
                                    </m:sub>
                                  </m:sSub>
                                </m:sub>
                              </m:sSub>
                              <m:r>
                                <a:rPr lang="zh-CN" altLang="en-US" sz="180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b="1">
                                      <a:latin typeface="Cambria Math" panose="02040503050406030204" pitchFamily="18" charset="0"/>
                                    </a:rPr>
                                    <m:t>𝐞</m:t>
                                  </m:r>
                                </m:e>
                                <m:sub>
                                  <m:sSub>
                                    <m:sSubPr>
                                      <m:ctrlPr>
                                        <a:rPr lang="zh-CN" altLang="en-US" sz="1800" b="1" i="1">
                                          <a:latin typeface="Cambria Math" panose="02040503050406030204" pitchFamily="18" charset="0"/>
                                        </a:rPr>
                                      </m:ctrlPr>
                                    </m:sSubPr>
                                    <m:e>
                                      <m:r>
                                        <a:rPr lang="zh-CN" altLang="en-US" sz="1800" i="1">
                                          <a:latin typeface="Cambria Math" panose="02040503050406030204" pitchFamily="18" charset="0"/>
                                        </a:rPr>
                                        <m:t>𝑂</m:t>
                                      </m:r>
                                    </m:e>
                                    <m:sub>
                                      <m:r>
                                        <a:rPr lang="zh-CN" altLang="en-US" sz="1800" i="1">
                                          <a:latin typeface="Cambria Math" panose="02040503050406030204" pitchFamily="18" charset="0"/>
                                        </a:rPr>
                                        <m:t>𝑢𝑖</m:t>
                                      </m:r>
                                    </m:sub>
                                  </m:sSub>
                                </m:sub>
                              </m:sSub>
                            </m:e>
                          </m:d>
                        </m:e>
                      </m:d>
                    </m:oMath>
                  </m:oMathPara>
                </a14:m>
                <a:endParaRPr lang="zh-CN" altLang="en-US" dirty="0">
                  <a:latin typeface="Gill Sans MT" panose="020B0502020104020203"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1336002" y="2128426"/>
                <a:ext cx="10006520" cy="453266"/>
              </a:xfrm>
              <a:prstGeom prst="rect">
                <a:avLst/>
              </a:prstGeom>
              <a:blipFill rotWithShape="0">
                <a:blip r:embed="rId4"/>
                <a:stretch>
                  <a:fillRect b="-1333"/>
                </a:stretch>
              </a:blipFill>
            </p:spPr>
            <p:txBody>
              <a:bodyPr/>
              <a:lstStyle/>
              <a:p>
                <a:r>
                  <a:rPr lang="zh-CN" altLang="en-US">
                    <a:noFill/>
                  </a:rPr>
                  <a:t> </a:t>
                </a:r>
              </a:p>
            </p:txBody>
          </p:sp>
        </mc:Fallback>
      </mc:AlternateContent>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3204" y="3434833"/>
            <a:ext cx="4986417" cy="3108878"/>
          </a:xfrm>
          <a:prstGeom prst="rect">
            <a:avLst/>
          </a:prstGeom>
        </p:spPr>
      </p:pic>
      <mc:AlternateContent xmlns:mc="http://schemas.openxmlformats.org/markup-compatibility/2006" xmlns:a14="http://schemas.microsoft.com/office/drawing/2010/main">
        <mc:Choice Requires="a14">
          <p:sp>
            <p:nvSpPr>
              <p:cNvPr id="13" name="矩形 12"/>
              <p:cNvSpPr/>
              <p:nvPr/>
            </p:nvSpPr>
            <p:spPr>
              <a:xfrm>
                <a:off x="1085897" y="3805059"/>
                <a:ext cx="4847621" cy="178510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457200" indent="-457200">
                  <a:spcAft>
                    <a:spcPts val="600"/>
                  </a:spcAft>
                  <a:buClrTx/>
                  <a:buFont typeface="Arial" panose="020B0604020202020204" pitchFamily="34" charset="0"/>
                  <a:buChar char="•"/>
                  <a:defRPr/>
                </a:pPr>
                <a:r>
                  <a:rPr lang="en-US" altLang="zh-CN" sz="2000" kern="1200" dirty="0">
                    <a:solidFill>
                      <a:schemeClr val="tx1"/>
                    </a:solidFill>
                    <a:latin typeface="Gill Sans MT" panose="020B0502020104020203" pitchFamily="34" charset="0"/>
                    <a:cs typeface="Times New Roman" panose="02020603050405020304" pitchFamily="18" charset="0"/>
                  </a:rPr>
                  <a:t>Step 1: Make a tentative update of</a:t>
                </a:r>
                <a14:m>
                  <m:oMath xmlns:m="http://schemas.openxmlformats.org/officeDocument/2006/math">
                    <m:r>
                      <a:rPr lang="en-US" altLang="zh-CN" sz="2000" kern="1200">
                        <a:solidFill>
                          <a:schemeClr val="tx1"/>
                        </a:solidFill>
                        <a:latin typeface="Cambria Math" panose="02040503050406030204" pitchFamily="18" charset="0"/>
                        <a:cs typeface="Times New Roman" panose="02020603050405020304" pitchFamily="18" charset="0"/>
                      </a:rPr>
                      <m:t> </m:t>
                    </m:r>
                    <m:r>
                      <a:rPr lang="zh-CN" altLang="en-US" sz="2000" kern="1200">
                        <a:solidFill>
                          <a:schemeClr val="tx1"/>
                        </a:solidFill>
                        <a:latin typeface="Cambria Math" panose="02040503050406030204" pitchFamily="18" charset="0"/>
                        <a:cs typeface="Times New Roman" panose="02020603050405020304" pitchFamily="18" charset="0"/>
                      </a:rPr>
                      <m:t>𝜃</m:t>
                    </m:r>
                  </m:oMath>
                </a14:m>
                <a:r>
                  <a:rPr lang="zh-CN" altLang="en-US" sz="2000" kern="1200" dirty="0">
                    <a:solidFill>
                      <a:schemeClr val="tx1"/>
                    </a:solidFill>
                    <a:latin typeface="Gill Sans MT" panose="020B0502020104020203" pitchFamily="34" charset="0"/>
                    <a:cs typeface="Times New Roman" panose="02020603050405020304" pitchFamily="18" charset="0"/>
                  </a:rPr>
                  <a:t> </a:t>
                </a:r>
                <a:r>
                  <a:rPr lang="en-US" altLang="zh-CN" sz="2000" kern="1200" dirty="0">
                    <a:solidFill>
                      <a:schemeClr val="tx1"/>
                    </a:solidFill>
                    <a:latin typeface="Gill Sans MT" panose="020B0502020104020203" pitchFamily="34" charset="0"/>
                    <a:cs typeface="Times New Roman" panose="02020603050405020304" pitchFamily="18" charset="0"/>
                  </a:rPr>
                  <a:t>to </a:t>
                </a:r>
                <a14:m>
                  <m:oMath xmlns:m="http://schemas.openxmlformats.org/officeDocument/2006/math">
                    <m:r>
                      <a:rPr lang="zh-CN" altLang="en-US" sz="2000" kern="1200">
                        <a:solidFill>
                          <a:schemeClr val="tx1"/>
                        </a:solidFill>
                        <a:latin typeface="Cambria Math" panose="02040503050406030204" pitchFamily="18" charset="0"/>
                        <a:cs typeface="Times New Roman" panose="02020603050405020304" pitchFamily="18" charset="0"/>
                      </a:rPr>
                      <m:t>𝜃</m:t>
                    </m:r>
                    <m:r>
                      <a:rPr lang="en-US" altLang="zh-CN" sz="2000" kern="1200">
                        <a:solidFill>
                          <a:schemeClr val="tx1"/>
                        </a:solidFill>
                        <a:latin typeface="Cambria Math" panose="02040503050406030204" pitchFamily="18" charset="0"/>
                        <a:cs typeface="Times New Roman" panose="02020603050405020304" pitchFamily="18" charset="0"/>
                      </a:rPr>
                      <m:t>′</m:t>
                    </m:r>
                  </m:oMath>
                </a14:m>
                <a:r>
                  <a:rPr lang="en-US" altLang="zh-CN" sz="2000" kern="1200" dirty="0">
                    <a:solidFill>
                      <a:schemeClr val="tx1"/>
                    </a:solidFill>
                    <a:latin typeface="Gill Sans MT" panose="020B0502020104020203" pitchFamily="34" charset="0"/>
                    <a:cs typeface="Times New Roman" panose="02020603050405020304" pitchFamily="18" charset="0"/>
                  </a:rPr>
                  <a:t> with current </a:t>
                </a:r>
                <a14:m>
                  <m:oMath xmlns:m="http://schemas.openxmlformats.org/officeDocument/2006/math">
                    <m:r>
                      <a:rPr lang="zh-CN" altLang="en-US" sz="2000" kern="1200">
                        <a:solidFill>
                          <a:schemeClr val="tx1"/>
                        </a:solidFill>
                        <a:latin typeface="Cambria Math" panose="02040503050406030204" pitchFamily="18" charset="0"/>
                        <a:cs typeface="Times New Roman" panose="02020603050405020304" pitchFamily="18" charset="0"/>
                      </a:rPr>
                      <m:t>𝜙</m:t>
                    </m:r>
                  </m:oMath>
                </a14:m>
                <a:endParaRPr lang="en-US" altLang="zh-CN" sz="2000" kern="1200" dirty="0">
                  <a:solidFill>
                    <a:schemeClr val="tx1"/>
                  </a:solidFill>
                  <a:latin typeface="Gill Sans MT" panose="020B0502020104020203" pitchFamily="34" charset="0"/>
                  <a:cs typeface="Times New Roman" panose="02020603050405020304" pitchFamily="18" charset="0"/>
                </a:endParaRPr>
              </a:p>
              <a:p>
                <a:pPr marL="457200" indent="-457200">
                  <a:spcAft>
                    <a:spcPts val="600"/>
                  </a:spcAft>
                  <a:buClrTx/>
                  <a:buFont typeface="Arial" panose="020B0604020202020204" pitchFamily="34" charset="0"/>
                  <a:buChar char="•"/>
                  <a:defRPr/>
                </a:pPr>
                <a:r>
                  <a:rPr lang="en-US" altLang="zh-CN" sz="2000" kern="1200" dirty="0">
                    <a:solidFill>
                      <a:schemeClr val="tx1"/>
                    </a:solidFill>
                    <a:latin typeface="Gill Sans MT" panose="020B0502020104020203" pitchFamily="34" charset="0"/>
                    <a:cs typeface="Times New Roman" panose="02020603050405020304" pitchFamily="18" charset="0"/>
                  </a:rPr>
                  <a:t>Step 2: Test </a:t>
                </a:r>
                <a14:m>
                  <m:oMath xmlns:m="http://schemas.openxmlformats.org/officeDocument/2006/math">
                    <m:r>
                      <a:rPr lang="zh-CN" altLang="en-US" sz="2000" kern="1200">
                        <a:solidFill>
                          <a:schemeClr val="tx1"/>
                        </a:solidFill>
                        <a:latin typeface="Cambria Math" panose="02040503050406030204" pitchFamily="18" charset="0"/>
                        <a:cs typeface="Times New Roman" panose="02020603050405020304" pitchFamily="18" charset="0"/>
                      </a:rPr>
                      <m:t>𝜃</m:t>
                    </m:r>
                    <m:r>
                      <a:rPr lang="en-US" altLang="zh-CN" sz="2000" kern="1200">
                        <a:solidFill>
                          <a:schemeClr val="tx1"/>
                        </a:solidFill>
                        <a:latin typeface="Cambria Math" panose="02040503050406030204" pitchFamily="18" charset="0"/>
                        <a:cs typeface="Times New Roman" panose="02020603050405020304" pitchFamily="18" charset="0"/>
                      </a:rPr>
                      <m:t>′</m:t>
                    </m:r>
                  </m:oMath>
                </a14:m>
                <a:r>
                  <a:rPr lang="en-US" altLang="zh-CN" sz="2000" kern="1200" dirty="0">
                    <a:solidFill>
                      <a:schemeClr val="tx1"/>
                    </a:solidFill>
                    <a:latin typeface="Gill Sans MT" panose="020B0502020104020203" pitchFamily="34" charset="0"/>
                    <a:cs typeface="Times New Roman" panose="02020603050405020304" pitchFamily="18" charset="0"/>
                  </a:rPr>
                  <a:t> on uniform data, which gives feedback to update</a:t>
                </a:r>
                <a14:m>
                  <m:oMath xmlns:m="http://schemas.openxmlformats.org/officeDocument/2006/math">
                    <m:r>
                      <a:rPr lang="en-US" altLang="zh-CN" sz="2000" kern="1200">
                        <a:solidFill>
                          <a:schemeClr val="tx1"/>
                        </a:solidFill>
                        <a:latin typeface="Cambria Math" panose="02040503050406030204" pitchFamily="18" charset="0"/>
                        <a:cs typeface="Times New Roman" panose="02020603050405020304" pitchFamily="18" charset="0"/>
                      </a:rPr>
                      <m:t> </m:t>
                    </m:r>
                    <m:r>
                      <a:rPr lang="zh-CN" altLang="en-US" sz="2000" kern="1200">
                        <a:solidFill>
                          <a:schemeClr val="tx1"/>
                        </a:solidFill>
                        <a:latin typeface="Cambria Math" panose="02040503050406030204" pitchFamily="18" charset="0"/>
                        <a:cs typeface="Times New Roman" panose="02020603050405020304" pitchFamily="18" charset="0"/>
                      </a:rPr>
                      <m:t>𝜙</m:t>
                    </m:r>
                  </m:oMath>
                </a14:m>
                <a:endParaRPr lang="en-US" altLang="zh-CN" sz="2000" kern="1200" dirty="0">
                  <a:solidFill>
                    <a:schemeClr val="tx1"/>
                  </a:solidFill>
                  <a:latin typeface="Gill Sans MT" panose="020B0502020104020203" pitchFamily="34" charset="0"/>
                  <a:cs typeface="Times New Roman" panose="02020603050405020304" pitchFamily="18" charset="0"/>
                </a:endParaRPr>
              </a:p>
              <a:p>
                <a:pPr marL="457200" indent="-457200">
                  <a:spcAft>
                    <a:spcPts val="600"/>
                  </a:spcAft>
                  <a:buClrTx/>
                  <a:buFont typeface="Arial" panose="020B0604020202020204" pitchFamily="34" charset="0"/>
                  <a:buChar char="•"/>
                  <a:defRPr/>
                </a:pPr>
                <a:r>
                  <a:rPr lang="en-US" altLang="zh-CN" sz="2000" kern="1200" dirty="0">
                    <a:solidFill>
                      <a:schemeClr val="tx1"/>
                    </a:solidFill>
                    <a:latin typeface="Gill Sans MT" panose="020B0502020104020203" pitchFamily="34" charset="0"/>
                    <a:cs typeface="Times New Roman" panose="02020603050405020304" pitchFamily="18" charset="0"/>
                  </a:rPr>
                  <a:t>Step 3: Update </a:t>
                </a:r>
                <a:r>
                  <a:rPr lang="zh-CN" altLang="en-US" sz="2000" kern="1200" dirty="0">
                    <a:solidFill>
                      <a:schemeClr val="tx1"/>
                    </a:solidFill>
                    <a:latin typeface="Gill Sans MT" panose="020B0502020104020203" pitchFamily="34" charset="0"/>
                    <a:cs typeface="Times New Roman" panose="02020603050405020304" pitchFamily="18" charset="0"/>
                  </a:rPr>
                  <a:t>𝜃 </a:t>
                </a:r>
                <a:r>
                  <a:rPr lang="en-US" altLang="zh-CN" sz="2000" kern="1200" dirty="0">
                    <a:solidFill>
                      <a:schemeClr val="tx1"/>
                    </a:solidFill>
                    <a:latin typeface="Gill Sans MT" panose="020B0502020104020203" pitchFamily="34" charset="0"/>
                    <a:cs typeface="Times New Roman" panose="02020603050405020304" pitchFamily="18" charset="0"/>
                  </a:rPr>
                  <a:t>actually with updated </a:t>
                </a:r>
                <a14:m>
                  <m:oMath xmlns:m="http://schemas.openxmlformats.org/officeDocument/2006/math">
                    <m:r>
                      <a:rPr lang="zh-CN" altLang="en-US" sz="2000" kern="1200">
                        <a:solidFill>
                          <a:schemeClr val="tx1"/>
                        </a:solidFill>
                        <a:latin typeface="Cambria Math" panose="02040503050406030204" pitchFamily="18" charset="0"/>
                        <a:cs typeface="Times New Roman" panose="02020603050405020304" pitchFamily="18" charset="0"/>
                      </a:rPr>
                      <m:t>𝜙</m:t>
                    </m:r>
                  </m:oMath>
                </a14:m>
                <a:endParaRPr lang="en-US" altLang="zh-CN" sz="2000" kern="1200" dirty="0">
                  <a:solidFill>
                    <a:schemeClr val="tx1"/>
                  </a:solidFill>
                  <a:latin typeface="Gill Sans MT" panose="020B0502020104020203" pitchFamily="34" charset="0"/>
                  <a:cs typeface="Times New Roman" panose="02020603050405020304" pitchFamily="18"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1085897" y="3805059"/>
                <a:ext cx="4847621" cy="1785104"/>
              </a:xfrm>
              <a:prstGeom prst="rect">
                <a:avLst/>
              </a:prstGeom>
              <a:blipFill>
                <a:blip r:embed="rId6"/>
                <a:stretch>
                  <a:fillRect l="-876" t="-1010" r="-125" b="-4377"/>
                </a:stretch>
              </a:blipFill>
            </p:spPr>
            <p:txBody>
              <a:bodyPr/>
              <a:lstStyle/>
              <a:p>
                <a:r>
                  <a:rPr lang="zh-CN" altLang="en-US">
                    <a:noFill/>
                  </a:rPr>
                  <a:t> </a:t>
                </a:r>
              </a:p>
            </p:txBody>
          </p:sp>
        </mc:Fallback>
      </mc:AlternateContent>
      <p:grpSp>
        <p:nvGrpSpPr>
          <p:cNvPr id="17" name="组合 16"/>
          <p:cNvGrpSpPr/>
          <p:nvPr/>
        </p:nvGrpSpPr>
        <p:grpSpPr>
          <a:xfrm>
            <a:off x="6563204" y="4172938"/>
            <a:ext cx="3877464" cy="2370773"/>
            <a:chOff x="6861872" y="4251167"/>
            <a:chExt cx="3877464" cy="2370773"/>
          </a:xfrm>
        </p:grpSpPr>
        <p:sp>
          <p:nvSpPr>
            <p:cNvPr id="21" name="矩形 20">
              <a:extLst>
                <a:ext uri="{FF2B5EF4-FFF2-40B4-BE49-F238E27FC236}">
                  <a16:creationId xmlns:a16="http://schemas.microsoft.com/office/drawing/2014/main" id="{D8F856B6-84C5-4B6B-BAA6-F2F382DDF79E}"/>
                </a:ext>
              </a:extLst>
            </p:cNvPr>
            <p:cNvSpPr/>
            <p:nvPr/>
          </p:nvSpPr>
          <p:spPr>
            <a:xfrm>
              <a:off x="6861872" y="4251167"/>
              <a:ext cx="1601192" cy="2370773"/>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panose="020B0502020104020203" pitchFamily="34" charset="0"/>
                <a:ea typeface="宋体" panose="02010600030101010101" pitchFamily="2" charset="-122"/>
              </a:endParaRPr>
            </a:p>
          </p:txBody>
        </p:sp>
        <p:sp>
          <p:nvSpPr>
            <p:cNvPr id="22" name="矩形 21">
              <a:extLst>
                <a:ext uri="{FF2B5EF4-FFF2-40B4-BE49-F238E27FC236}">
                  <a16:creationId xmlns:a16="http://schemas.microsoft.com/office/drawing/2014/main" id="{D8F856B6-84C5-4B6B-BAA6-F2F382DDF79E}"/>
                </a:ext>
              </a:extLst>
            </p:cNvPr>
            <p:cNvSpPr/>
            <p:nvPr/>
          </p:nvSpPr>
          <p:spPr>
            <a:xfrm>
              <a:off x="6861872" y="5832420"/>
              <a:ext cx="3877464" cy="78952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panose="020B0502020104020203" pitchFamily="34" charset="0"/>
                <a:ea typeface="宋体" panose="02010600030101010101" pitchFamily="2" charset="-122"/>
              </a:endParaRPr>
            </a:p>
          </p:txBody>
        </p:sp>
      </p:grpSp>
      <p:sp>
        <p:nvSpPr>
          <p:cNvPr id="24" name="矩形 23">
            <a:extLst>
              <a:ext uri="{FF2B5EF4-FFF2-40B4-BE49-F238E27FC236}">
                <a16:creationId xmlns:a16="http://schemas.microsoft.com/office/drawing/2014/main" id="{D8F856B6-84C5-4B6B-BAA6-F2F382DDF79E}"/>
              </a:ext>
            </a:extLst>
          </p:cNvPr>
          <p:cNvSpPr/>
          <p:nvPr/>
        </p:nvSpPr>
        <p:spPr>
          <a:xfrm>
            <a:off x="8018481" y="4172938"/>
            <a:ext cx="3442416" cy="2333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panose="020B0502020104020203" pitchFamily="34" charset="0"/>
              <a:ea typeface="宋体" panose="02010600030101010101" pitchFamily="2" charset="-122"/>
            </a:endParaRPr>
          </a:p>
        </p:txBody>
      </p:sp>
      <p:sp>
        <p:nvSpPr>
          <p:cNvPr id="25" name="矩形 24">
            <a:extLst>
              <a:ext uri="{FF2B5EF4-FFF2-40B4-BE49-F238E27FC236}">
                <a16:creationId xmlns:a16="http://schemas.microsoft.com/office/drawing/2014/main" id="{D8F856B6-84C5-4B6B-BAA6-F2F382DDF79E}"/>
              </a:ext>
            </a:extLst>
          </p:cNvPr>
          <p:cNvSpPr/>
          <p:nvPr/>
        </p:nvSpPr>
        <p:spPr>
          <a:xfrm>
            <a:off x="6563203" y="4172938"/>
            <a:ext cx="1455277" cy="201837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panose="020B0502020104020203" pitchFamily="34" charset="0"/>
              <a:ea typeface="宋体" panose="02010600030101010101" pitchFamily="2" charset="-122"/>
            </a:endParaRPr>
          </a:p>
        </p:txBody>
      </p:sp>
      <p:sp>
        <p:nvSpPr>
          <p:cNvPr id="2" name="灯片编号占位符 1"/>
          <p:cNvSpPr>
            <a:spLocks noGrp="1"/>
          </p:cNvSpPr>
          <p:nvPr>
            <p:ph type="sldNum" idx="12"/>
          </p:nvPr>
        </p:nvSpPr>
        <p:spPr>
          <a:xfrm>
            <a:off x="8806421" y="6458628"/>
            <a:ext cx="2743200" cy="365125"/>
          </a:xfrm>
        </p:spPr>
        <p:txBody>
          <a:bodyPr/>
          <a:lstStyle/>
          <a:p>
            <a:pPr marL="0" lvl="0" indent="0" algn="r" rtl="0">
              <a:spcBef>
                <a:spcPts val="0"/>
              </a:spcBef>
              <a:spcAft>
                <a:spcPts val="0"/>
              </a:spcAft>
              <a:buNone/>
            </a:pPr>
            <a:fld id="{00000000-1234-1234-1234-123412341234}" type="slidenum">
              <a:rPr lang="en-US" smtClean="0"/>
              <a:t>9</a:t>
            </a:fld>
            <a:endParaRPr lang="en-US" dirty="0"/>
          </a:p>
        </p:txBody>
      </p:sp>
    </p:spTree>
    <p:extLst>
      <p:ext uri="{BB962C8B-B14F-4D97-AF65-F5344CB8AC3E}">
        <p14:creationId xmlns:p14="http://schemas.microsoft.com/office/powerpoint/2010/main" val="122850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8" name="Google Shape;158;p5"/>
          <p:cNvSpPr txBox="1"/>
          <p:nvPr/>
        </p:nvSpPr>
        <p:spPr>
          <a:xfrm>
            <a:off x="486524" y="96289"/>
            <a:ext cx="11705476" cy="584735"/>
          </a:xfrm>
          <a:prstGeom prst="rect">
            <a:avLst/>
          </a:prstGeom>
          <a:noFill/>
          <a:ln>
            <a:noFill/>
          </a:ln>
        </p:spPr>
        <p:txBody>
          <a:bodyPr spcFirstLastPara="1" wrap="square" lIns="45700" tIns="45700" rIns="45700" bIns="45700" anchor="t" anchorCtr="0">
            <a:spAutoFit/>
          </a:bodyPr>
          <a:lstStyle/>
          <a:p>
            <a:pPr lvl="0" indent="-203200">
              <a:buClr>
                <a:schemeClr val="dk1"/>
              </a:buClr>
              <a:buSzPts val="3200"/>
              <a:buFont typeface="Times New Roman"/>
              <a:buChar char="•"/>
            </a:pPr>
            <a:r>
              <a:rPr lang="en-US" altLang="zh-CN" sz="3200" b="1" dirty="0">
                <a:solidFill>
                  <a:schemeClr val="dk1"/>
                </a:solidFill>
                <a:latin typeface="Gill Sans MT" panose="020B0502020104020203" pitchFamily="34" charset="0"/>
                <a:cs typeface="Times New Roman"/>
              </a:rPr>
              <a:t>Work#1: </a:t>
            </a:r>
            <a:r>
              <a:rPr lang="en-US" altLang="zh-CN" sz="3200" b="1" dirty="0" err="1">
                <a:solidFill>
                  <a:schemeClr val="dk1"/>
                </a:solidFill>
                <a:latin typeface="Gill Sans MT" panose="020B0502020104020203" pitchFamily="34" charset="0"/>
                <a:cs typeface="Times New Roman"/>
              </a:rPr>
              <a:t>AutoDebias</a:t>
            </a:r>
            <a:r>
              <a:rPr lang="en-US" altLang="zh-CN" sz="3200" b="1" dirty="0">
                <a:solidFill>
                  <a:schemeClr val="dk1"/>
                </a:solidFill>
                <a:latin typeface="Gill Sans MT" panose="020B0502020104020203" pitchFamily="34" charset="0"/>
                <a:cs typeface="Times New Roman"/>
              </a:rPr>
              <a:t>: Experiments</a:t>
            </a:r>
            <a:endParaRPr sz="3200" b="1" dirty="0">
              <a:solidFill>
                <a:schemeClr val="dk1"/>
              </a:solidFill>
              <a:latin typeface="Gill Sans MT" panose="020B0502020104020203" pitchFamily="34" charset="0"/>
              <a:cs typeface="Times New Roman"/>
              <a:sym typeface="Times New Roman"/>
            </a:endParaRPr>
          </a:p>
        </p:txBody>
      </p:sp>
      <p:sp>
        <p:nvSpPr>
          <p:cNvPr id="11" name="Inhaltsplatzhalter 2">
            <a:extLst>
              <a:ext uri="{FF2B5EF4-FFF2-40B4-BE49-F238E27FC236}">
                <a16:creationId xmlns:a16="http://schemas.microsoft.com/office/drawing/2014/main" id="{A09B7634-AF94-4252-B9D8-1106CA441A2C}"/>
              </a:ext>
            </a:extLst>
          </p:cNvPr>
          <p:cNvSpPr txBox="1">
            <a:spLocks/>
          </p:cNvSpPr>
          <p:nvPr/>
        </p:nvSpPr>
        <p:spPr>
          <a:xfrm>
            <a:off x="458689" y="739746"/>
            <a:ext cx="11546995" cy="4791695"/>
          </a:xfrm>
          <a:prstGeom prst="rect">
            <a:avLst/>
          </a:prstGeom>
          <a:ln>
            <a:miter lim="800000"/>
            <a:headEnd/>
            <a:tailEn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nSpc>
                <a:spcPct val="100000"/>
              </a:lnSpc>
              <a:spcBef>
                <a:spcPts val="0"/>
              </a:spcBef>
              <a:spcAft>
                <a:spcPts val="600"/>
              </a:spcAft>
              <a:buClrTx/>
              <a:defRPr/>
            </a:pPr>
            <a:endParaRPr lang="en-US" dirty="0">
              <a:latin typeface="Gill Sans MT" panose="020B0502020104020203" pitchFamily="34" charset="0"/>
              <a:cs typeface="Times New Roman" panose="02020603050405020304" pitchFamily="18" charset="0"/>
            </a:endParaRPr>
          </a:p>
        </p:txBody>
      </p:sp>
      <p:graphicFrame>
        <p:nvGraphicFramePr>
          <p:cNvPr id="4" name="表格 3"/>
          <p:cNvGraphicFramePr>
            <a:graphicFrameLocks noGrp="1"/>
          </p:cNvGraphicFramePr>
          <p:nvPr/>
        </p:nvGraphicFramePr>
        <p:xfrm>
          <a:off x="972907" y="1840758"/>
          <a:ext cx="6135858" cy="3457575"/>
        </p:xfrm>
        <a:graphic>
          <a:graphicData uri="http://schemas.openxmlformats.org/drawingml/2006/table">
            <a:tbl>
              <a:tblPr>
                <a:tableStyleId>{22838BEF-8BB2-4498-84A7-C5851F593DF1}</a:tableStyleId>
              </a:tblPr>
              <a:tblGrid>
                <a:gridCol w="1958252">
                  <a:extLst>
                    <a:ext uri="{9D8B030D-6E8A-4147-A177-3AD203B41FA5}">
                      <a16:colId xmlns:a16="http://schemas.microsoft.com/office/drawing/2014/main" val="1813390909"/>
                    </a:ext>
                  </a:extLst>
                </a:gridCol>
                <a:gridCol w="1044402">
                  <a:extLst>
                    <a:ext uri="{9D8B030D-6E8A-4147-A177-3AD203B41FA5}">
                      <a16:colId xmlns:a16="http://schemas.microsoft.com/office/drawing/2014/main" val="1390297428"/>
                    </a:ext>
                  </a:extLst>
                </a:gridCol>
                <a:gridCol w="1131245">
                  <a:extLst>
                    <a:ext uri="{9D8B030D-6E8A-4147-A177-3AD203B41FA5}">
                      <a16:colId xmlns:a16="http://schemas.microsoft.com/office/drawing/2014/main" val="3595848980"/>
                    </a:ext>
                  </a:extLst>
                </a:gridCol>
                <a:gridCol w="860203">
                  <a:extLst>
                    <a:ext uri="{9D8B030D-6E8A-4147-A177-3AD203B41FA5}">
                      <a16:colId xmlns:a16="http://schemas.microsoft.com/office/drawing/2014/main" val="676253192"/>
                    </a:ext>
                  </a:extLst>
                </a:gridCol>
                <a:gridCol w="1141756">
                  <a:extLst>
                    <a:ext uri="{9D8B030D-6E8A-4147-A177-3AD203B41FA5}">
                      <a16:colId xmlns:a16="http://schemas.microsoft.com/office/drawing/2014/main" val="664484246"/>
                    </a:ext>
                  </a:extLst>
                </a:gridCol>
              </a:tblGrid>
              <a:tr h="0">
                <a:tc rowSpan="2">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Methods</a:t>
                      </a:r>
                      <a:endParaRPr lang="en-US"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gridSpan="2">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On Yahoo!R3</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hMerge="1">
                  <a:txBody>
                    <a:bodyPr/>
                    <a:lstStyle/>
                    <a:p>
                      <a:pPr algn="ctr" fontAlgn="ct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gridSpan="2">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CN" sz="2000" u="none" strike="noStrike" dirty="0">
                          <a:effectLst/>
                          <a:latin typeface="Times New Roman" panose="02020603050405020304" pitchFamily="18" charset="0"/>
                          <a:cs typeface="Times New Roman" panose="02020603050405020304" pitchFamily="18" charset="0"/>
                        </a:rPr>
                        <a:t>On</a:t>
                      </a:r>
                      <a:r>
                        <a:rPr lang="en-US" altLang="zh-CN" sz="2000" u="none" strike="noStrike" baseline="0" dirty="0">
                          <a:effectLst/>
                          <a:latin typeface="Times New Roman" panose="02020603050405020304" pitchFamily="18" charset="0"/>
                          <a:cs typeface="Times New Roman" panose="02020603050405020304" pitchFamily="18" charset="0"/>
                        </a:rPr>
                        <a:t> Coat</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hMerge="1">
                  <a:txBody>
                    <a:bodyPr/>
                    <a:lstStyle/>
                    <a:p>
                      <a:pPr algn="ctr" fontAlgn="ct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523798044"/>
                  </a:ext>
                </a:extLst>
              </a:tr>
              <a:tr h="0">
                <a:tc vMerge="1">
                  <a:txBody>
                    <a:bodyPr/>
                    <a:lstStyle/>
                    <a:p>
                      <a:pPr algn="ctr" fontAlgn="ct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AUC</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NDCG@5</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AUC</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NDCG@5</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373308919"/>
                  </a:ext>
                </a:extLst>
              </a:tr>
              <a:tr h="0">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MF(biased)</a:t>
                      </a:r>
                      <a:endParaRPr lang="en-US"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0.727</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0.550</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0.747</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0.500</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792217671"/>
                  </a:ext>
                </a:extLst>
              </a:tr>
              <a:tr h="0">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MF(uniform)</a:t>
                      </a:r>
                      <a:endParaRPr lang="en-US"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0.573</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0.449</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0.580</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0.358</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996484668"/>
                  </a:ext>
                </a:extLst>
              </a:tr>
              <a:tr h="0">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MF(combine)</a:t>
                      </a:r>
                      <a:endParaRPr lang="en-US"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0.730</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0.554</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0.750</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0.504</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194871784"/>
                  </a:ext>
                </a:extLst>
              </a:tr>
              <a:tr h="0">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IPS</a:t>
                      </a:r>
                      <a:endParaRPr lang="en-US" sz="20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0.723</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0.549</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0.759</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0.509</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124455921"/>
                  </a:ext>
                </a:extLst>
              </a:tr>
              <a:tr h="0">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DR</a:t>
                      </a:r>
                      <a:endParaRPr lang="en-US" sz="20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0.723</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0.552</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0.765</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0.521</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333194313"/>
                  </a:ext>
                </a:extLst>
              </a:tr>
              <a:tr h="0">
                <a:tc>
                  <a:txBody>
                    <a:bodyPr/>
                    <a:lstStyle/>
                    <a:p>
                      <a:pPr algn="ctr" fontAlgn="ctr"/>
                      <a:r>
                        <a:rPr lang="en-US" sz="2000" u="none" strike="noStrike" dirty="0" err="1">
                          <a:effectLst/>
                          <a:latin typeface="Times New Roman" panose="02020603050405020304" pitchFamily="18" charset="0"/>
                          <a:cs typeface="Times New Roman" panose="02020603050405020304" pitchFamily="18" charset="0"/>
                        </a:rPr>
                        <a:t>CausE</a:t>
                      </a:r>
                      <a:endParaRPr lang="en-US"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0.731</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0.551</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0.762</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0.500</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4260044125"/>
                  </a:ext>
                </a:extLst>
              </a:tr>
              <a:tr h="0">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KD-Label</a:t>
                      </a:r>
                      <a:endParaRPr lang="en-US"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0.740</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0.580</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0.748</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cs typeface="Times New Roman" panose="02020603050405020304" pitchFamily="18" charset="0"/>
                        </a:rPr>
                        <a:t>0.504</a:t>
                      </a:r>
                      <a:endPar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370750691"/>
                  </a:ext>
                </a:extLst>
              </a:tr>
              <a:tr h="0">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AutoDebias-w1</a:t>
                      </a:r>
                    </a:p>
                  </a:txBody>
                  <a:tcPr marL="9525" marR="9525" marT="9525" marB="0" anchor="ctr"/>
                </a:tc>
                <a:tc>
                  <a:txBody>
                    <a:bodyPr/>
                    <a:lstStyle/>
                    <a:p>
                      <a:pPr algn="ctr" fontAlgn="ctr"/>
                      <a:r>
                        <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0.733</a:t>
                      </a:r>
                    </a:p>
                  </a:txBody>
                  <a:tcPr marL="9525" marR="9525" marT="9525" marB="0" anchor="ctr"/>
                </a:tc>
                <a:tc>
                  <a:txBody>
                    <a:bodyPr/>
                    <a:lstStyle/>
                    <a:p>
                      <a:pPr algn="ctr" fontAlgn="ctr"/>
                      <a:r>
                        <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0.573</a:t>
                      </a:r>
                    </a:p>
                  </a:txBody>
                  <a:tcPr marL="9525" marR="9525" marT="9525" marB="0" anchor="ctr"/>
                </a:tc>
                <a:tc>
                  <a:txBody>
                    <a:bodyPr/>
                    <a:lstStyle/>
                    <a:p>
                      <a:pPr algn="ctr" fontAlgn="ctr"/>
                      <a:r>
                        <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0.762</a:t>
                      </a:r>
                    </a:p>
                  </a:txBody>
                  <a:tcPr marL="9525" marR="9525" marT="9525" marB="0" anchor="ctr"/>
                </a:tc>
                <a:tc>
                  <a:txBody>
                    <a:bodyPr/>
                    <a:lstStyle/>
                    <a:p>
                      <a:pPr algn="ctr" fontAlgn="ctr"/>
                      <a:r>
                        <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0.510</a:t>
                      </a:r>
                    </a:p>
                  </a:txBody>
                  <a:tcPr marL="9525" marR="9525" marT="9525" marB="0" anchor="ctr"/>
                </a:tc>
                <a:extLst>
                  <a:ext uri="{0D108BD9-81ED-4DB2-BD59-A6C34878D82A}">
                    <a16:rowId xmlns:a16="http://schemas.microsoft.com/office/drawing/2014/main" val="2341080871"/>
                  </a:ext>
                </a:extLst>
              </a:tr>
              <a:tr h="0">
                <a:tc>
                  <a:txBody>
                    <a:bodyPr/>
                    <a:lstStyle/>
                    <a:p>
                      <a:pPr algn="ctr" fontAlgn="ctr"/>
                      <a:r>
                        <a:rPr lang="en-US" sz="2000" b="0" i="0" u="none" strike="noStrike" dirty="0" err="1">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a:t>
                      </a:r>
                      <a:r>
                        <a:rPr lang="en-US" altLang="zh-CN" sz="2000" b="0" i="0" u="none" strike="noStrike" dirty="0" err="1">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utoDebias</a:t>
                      </a:r>
                      <a:endParaRPr lang="en-US"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20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0.741</a:t>
                      </a:r>
                    </a:p>
                  </a:txBody>
                  <a:tcPr marL="9525" marR="9525" marT="9525" marB="0" anchor="ctr"/>
                </a:tc>
                <a:tc>
                  <a:txBody>
                    <a:bodyPr/>
                    <a:lstStyle/>
                    <a:p>
                      <a:pPr algn="ctr" fontAlgn="ctr"/>
                      <a:r>
                        <a:rPr lang="en-US" altLang="zh-CN" sz="20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0.645</a:t>
                      </a:r>
                    </a:p>
                  </a:txBody>
                  <a:tcPr marL="9525" marR="9525" marT="9525" marB="0" anchor="ctr"/>
                </a:tc>
                <a:tc>
                  <a:txBody>
                    <a:bodyPr/>
                    <a:lstStyle/>
                    <a:p>
                      <a:pPr algn="ctr" fontAlgn="ctr"/>
                      <a:r>
                        <a:rPr lang="en-US" altLang="zh-CN" sz="20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0.766</a:t>
                      </a:r>
                    </a:p>
                  </a:txBody>
                  <a:tcPr marL="9525" marR="9525" marT="9525" marB="0" anchor="ctr"/>
                </a:tc>
                <a:tc>
                  <a:txBody>
                    <a:bodyPr/>
                    <a:lstStyle/>
                    <a:p>
                      <a:pPr algn="ctr" fontAlgn="ctr"/>
                      <a:r>
                        <a:rPr lang="en-US" altLang="zh-CN" sz="20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0.522</a:t>
                      </a:r>
                    </a:p>
                  </a:txBody>
                  <a:tcPr marL="9525" marR="9525" marT="9525" marB="0" anchor="ctr"/>
                </a:tc>
                <a:extLst>
                  <a:ext uri="{0D108BD9-81ED-4DB2-BD59-A6C34878D82A}">
                    <a16:rowId xmlns:a16="http://schemas.microsoft.com/office/drawing/2014/main" val="3739031140"/>
                  </a:ext>
                </a:extLst>
              </a:tr>
            </a:tbl>
          </a:graphicData>
        </a:graphic>
      </p:graphicFrame>
      <p:sp>
        <p:nvSpPr>
          <p:cNvPr id="18" name="Inhaltsplatzhalter 2">
            <a:extLst>
              <a:ext uri="{FF2B5EF4-FFF2-40B4-BE49-F238E27FC236}">
                <a16:creationId xmlns:a16="http://schemas.microsoft.com/office/drawing/2014/main" id="{A09B7634-AF94-4252-B9D8-1106CA441A2C}"/>
              </a:ext>
            </a:extLst>
          </p:cNvPr>
          <p:cNvSpPr txBox="1">
            <a:spLocks/>
          </p:cNvSpPr>
          <p:nvPr/>
        </p:nvSpPr>
        <p:spPr>
          <a:xfrm>
            <a:off x="565693" y="901323"/>
            <a:ext cx="11626307" cy="1297128"/>
          </a:xfrm>
          <a:prstGeom prst="rect">
            <a:avLst/>
          </a:prstGeom>
          <a:ln>
            <a:miter lim="800000"/>
            <a:headEnd/>
            <a:tailEn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nSpc>
                <a:spcPct val="100000"/>
              </a:lnSpc>
              <a:spcBef>
                <a:spcPts val="0"/>
              </a:spcBef>
              <a:spcAft>
                <a:spcPts val="600"/>
              </a:spcAft>
              <a:buClrTx/>
              <a:defRPr/>
            </a:pPr>
            <a:r>
              <a:rPr lang="en-US" sz="2400" dirty="0">
                <a:latin typeface="Gill Sans MT" panose="020B0502020104020203" pitchFamily="34" charset="0"/>
                <a:cs typeface="Times New Roman" panose="02020603050405020304" pitchFamily="18" charset="0"/>
              </a:rPr>
              <a:t>Evaluate </a:t>
            </a:r>
            <a:r>
              <a:rPr lang="en-US" sz="2400" dirty="0" err="1">
                <a:latin typeface="Gill Sans MT" panose="020B0502020104020203" pitchFamily="34" charset="0"/>
                <a:cs typeface="Times New Roman" panose="02020603050405020304" pitchFamily="18" charset="0"/>
              </a:rPr>
              <a:t>AutoDebias</a:t>
            </a:r>
            <a:r>
              <a:rPr lang="en-US" sz="2400" dirty="0">
                <a:latin typeface="Gill Sans MT" panose="020B0502020104020203" pitchFamily="34" charset="0"/>
                <a:cs typeface="Times New Roman" panose="02020603050405020304" pitchFamily="18" charset="0"/>
              </a:rPr>
              <a:t> on two Yahoo!R3 and Coat (random exposure)</a:t>
            </a:r>
          </a:p>
        </p:txBody>
      </p:sp>
      <p:sp>
        <p:nvSpPr>
          <p:cNvPr id="19" name="矩形 18">
            <a:extLst>
              <a:ext uri="{FF2B5EF4-FFF2-40B4-BE49-F238E27FC236}">
                <a16:creationId xmlns:a16="http://schemas.microsoft.com/office/drawing/2014/main" id="{D8F856B6-84C5-4B6B-BAA6-F2F382DDF79E}"/>
              </a:ext>
            </a:extLst>
          </p:cNvPr>
          <p:cNvSpPr/>
          <p:nvPr/>
        </p:nvSpPr>
        <p:spPr>
          <a:xfrm>
            <a:off x="972907" y="4965971"/>
            <a:ext cx="6135858" cy="34695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panose="020B0502020104020203" pitchFamily="34" charset="0"/>
              <a:ea typeface="宋体" panose="02010600030101010101" pitchFamily="2" charset="-122"/>
            </a:endParaRPr>
          </a:p>
        </p:txBody>
      </p:sp>
      <p:sp>
        <p:nvSpPr>
          <p:cNvPr id="20" name="矩形 19">
            <a:extLst>
              <a:ext uri="{FF2B5EF4-FFF2-40B4-BE49-F238E27FC236}">
                <a16:creationId xmlns:a16="http://schemas.microsoft.com/office/drawing/2014/main" id="{D8F856B6-84C5-4B6B-BAA6-F2F382DDF79E}"/>
              </a:ext>
            </a:extLst>
          </p:cNvPr>
          <p:cNvSpPr/>
          <p:nvPr/>
        </p:nvSpPr>
        <p:spPr>
          <a:xfrm>
            <a:off x="972907" y="3414409"/>
            <a:ext cx="6135858" cy="126459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panose="020B0502020104020203" pitchFamily="34" charset="0"/>
              <a:ea typeface="宋体" panose="02010600030101010101" pitchFamily="2" charset="-122"/>
            </a:endParaRPr>
          </a:p>
        </p:txBody>
      </p:sp>
      <p:sp>
        <p:nvSpPr>
          <p:cNvPr id="8" name="矩形 7"/>
          <p:cNvSpPr/>
          <p:nvPr/>
        </p:nvSpPr>
        <p:spPr>
          <a:xfrm>
            <a:off x="7447138" y="2098544"/>
            <a:ext cx="3890248" cy="3016210"/>
          </a:xfrm>
          <a:prstGeom prst="rect">
            <a:avLst/>
          </a:prstGeom>
        </p:spPr>
        <p:txBody>
          <a:bodyPr wrap="square">
            <a:spAutoFit/>
          </a:bodyPr>
          <a:lstStyle/>
          <a:p>
            <a:pPr marL="457200" indent="-457200">
              <a:spcAft>
                <a:spcPts val="600"/>
              </a:spcAft>
              <a:buClrTx/>
              <a:buFont typeface="Arial" panose="020B0604020202020204" pitchFamily="34" charset="0"/>
              <a:buChar char="•"/>
              <a:defRPr/>
            </a:pPr>
            <a:r>
              <a:rPr lang="en-US" altLang="zh-CN" sz="2000" kern="1200" dirty="0" err="1">
                <a:solidFill>
                  <a:schemeClr val="tx1"/>
                </a:solidFill>
                <a:latin typeface="Gill Sans MT" panose="020B0502020104020203" pitchFamily="34" charset="0"/>
                <a:cs typeface="Times New Roman" panose="02020603050405020304" pitchFamily="18" charset="0"/>
              </a:rPr>
              <a:t>AutoDebias</a:t>
            </a:r>
            <a:r>
              <a:rPr lang="en-US" altLang="zh-CN" sz="2000" kern="1200" dirty="0">
                <a:solidFill>
                  <a:schemeClr val="tx1"/>
                </a:solidFill>
                <a:latin typeface="Gill Sans MT" panose="020B0502020104020203" pitchFamily="34" charset="0"/>
                <a:cs typeface="Times New Roman" panose="02020603050405020304" pitchFamily="18" charset="0"/>
              </a:rPr>
              <a:t> outperforms state-of-the-arts methods</a:t>
            </a:r>
          </a:p>
          <a:p>
            <a:pPr marL="457200" indent="-457200">
              <a:spcAft>
                <a:spcPts val="600"/>
              </a:spcAft>
              <a:buClrTx/>
              <a:buFont typeface="Arial" panose="020B0604020202020204" pitchFamily="34" charset="0"/>
              <a:buChar char="•"/>
              <a:defRPr/>
            </a:pPr>
            <a:r>
              <a:rPr lang="en-US" altLang="zh-CN" sz="2000" kern="1200" dirty="0" err="1">
                <a:solidFill>
                  <a:schemeClr val="tx1"/>
                </a:solidFill>
                <a:latin typeface="Gill Sans MT" panose="020B0502020104020203" pitchFamily="34" charset="0"/>
                <a:cs typeface="Times New Roman" panose="02020603050405020304" pitchFamily="18" charset="0"/>
              </a:rPr>
              <a:t>AutoDebias</a:t>
            </a:r>
            <a:r>
              <a:rPr lang="en-US" altLang="zh-CN" sz="2000" kern="1200" dirty="0">
                <a:solidFill>
                  <a:schemeClr val="tx1"/>
                </a:solidFill>
                <a:latin typeface="Gill Sans MT" panose="020B0502020104020203" pitchFamily="34" charset="0"/>
                <a:cs typeface="Times New Roman" panose="02020603050405020304" pitchFamily="18" charset="0"/>
              </a:rPr>
              <a:t>&gt;AutoDebias-w1: Introducing imputation strategy is effectiveness</a:t>
            </a:r>
          </a:p>
          <a:p>
            <a:pPr marL="457200" indent="-457200">
              <a:spcAft>
                <a:spcPts val="600"/>
              </a:spcAft>
              <a:buClrTx/>
              <a:buFont typeface="Arial" panose="020B0604020202020204" pitchFamily="34" charset="0"/>
              <a:buChar char="•"/>
              <a:defRPr/>
            </a:pPr>
            <a:r>
              <a:rPr lang="en-US" altLang="zh-CN" sz="2000" kern="1200" dirty="0">
                <a:solidFill>
                  <a:schemeClr val="tx1"/>
                </a:solidFill>
                <a:latin typeface="Gill Sans MT" panose="020B0502020104020203" pitchFamily="34" charset="0"/>
                <a:cs typeface="Times New Roman" panose="02020603050405020304" pitchFamily="18" charset="0"/>
              </a:rPr>
              <a:t>AutoDebias-w1&gt;IPS: </a:t>
            </a:r>
            <a:r>
              <a:rPr lang="en-US" altLang="zh-CN" sz="2000" kern="1200" dirty="0">
                <a:solidFill>
                  <a:schemeClr val="accent1">
                    <a:lumMod val="75000"/>
                  </a:schemeClr>
                </a:solidFill>
                <a:latin typeface="Gill Sans MT" panose="020B0502020104020203" pitchFamily="34" charset="0"/>
                <a:cs typeface="Times New Roman" panose="02020603050405020304" pitchFamily="18" charset="0"/>
              </a:rPr>
              <a:t>learning</a:t>
            </a:r>
            <a:r>
              <a:rPr lang="en-US" altLang="zh-CN" sz="2000" kern="1200" dirty="0">
                <a:solidFill>
                  <a:schemeClr val="tx1"/>
                </a:solidFill>
                <a:latin typeface="Gill Sans MT" panose="020B0502020104020203" pitchFamily="34" charset="0"/>
                <a:cs typeface="Times New Roman" panose="02020603050405020304" pitchFamily="18" charset="0"/>
              </a:rPr>
              <a:t> debiasing parameters from uniform data is superior over heuristic design</a:t>
            </a:r>
          </a:p>
        </p:txBody>
      </p:sp>
      <p:sp>
        <p:nvSpPr>
          <p:cNvPr id="23" name="矩形 22">
            <a:extLst>
              <a:ext uri="{FF2B5EF4-FFF2-40B4-BE49-F238E27FC236}">
                <a16:creationId xmlns:a16="http://schemas.microsoft.com/office/drawing/2014/main" id="{D8F856B6-84C5-4B6B-BAA6-F2F382DDF79E}"/>
              </a:ext>
            </a:extLst>
          </p:cNvPr>
          <p:cNvSpPr/>
          <p:nvPr/>
        </p:nvSpPr>
        <p:spPr>
          <a:xfrm>
            <a:off x="972907" y="4685490"/>
            <a:ext cx="6135858" cy="61932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panose="020B0502020104020203" pitchFamily="34" charset="0"/>
              <a:ea typeface="宋体" panose="02010600030101010101" pitchFamily="2" charset="-122"/>
            </a:endParaRPr>
          </a:p>
        </p:txBody>
      </p:sp>
      <p:sp>
        <p:nvSpPr>
          <p:cNvPr id="28" name="矩形 27">
            <a:extLst>
              <a:ext uri="{FF2B5EF4-FFF2-40B4-BE49-F238E27FC236}">
                <a16:creationId xmlns:a16="http://schemas.microsoft.com/office/drawing/2014/main" id="{D8F856B6-84C5-4B6B-BAA6-F2F382DDF79E}"/>
              </a:ext>
            </a:extLst>
          </p:cNvPr>
          <p:cNvSpPr/>
          <p:nvPr/>
        </p:nvSpPr>
        <p:spPr>
          <a:xfrm>
            <a:off x="972907" y="3414409"/>
            <a:ext cx="6135858" cy="34695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panose="020B0502020104020203" pitchFamily="34" charset="0"/>
              <a:ea typeface="宋体" panose="02010600030101010101" pitchFamily="2" charset="-122"/>
            </a:endParaRPr>
          </a:p>
        </p:txBody>
      </p:sp>
      <p:sp>
        <p:nvSpPr>
          <p:cNvPr id="29" name="矩形 28">
            <a:extLst>
              <a:ext uri="{FF2B5EF4-FFF2-40B4-BE49-F238E27FC236}">
                <a16:creationId xmlns:a16="http://schemas.microsoft.com/office/drawing/2014/main" id="{D8F856B6-84C5-4B6B-BAA6-F2F382DDF79E}"/>
              </a:ext>
            </a:extLst>
          </p:cNvPr>
          <p:cNvSpPr/>
          <p:nvPr/>
        </p:nvSpPr>
        <p:spPr>
          <a:xfrm>
            <a:off x="972907" y="4652255"/>
            <a:ext cx="6135858" cy="34695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panose="020B0502020104020203" pitchFamily="34" charset="0"/>
              <a:ea typeface="宋体" panose="02010600030101010101" pitchFamily="2" charset="-122"/>
            </a:endParaRPr>
          </a:p>
        </p:txBody>
      </p:sp>
      <p:sp>
        <p:nvSpPr>
          <p:cNvPr id="2" name="灯片编号占位符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417803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3" grpId="0" animBg="1"/>
      <p:bldP spid="23" grpId="1"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8" name="Google Shape;158;p5"/>
          <p:cNvSpPr txBox="1"/>
          <p:nvPr/>
        </p:nvSpPr>
        <p:spPr>
          <a:xfrm>
            <a:off x="486524" y="96289"/>
            <a:ext cx="11705476" cy="584735"/>
          </a:xfrm>
          <a:prstGeom prst="rect">
            <a:avLst/>
          </a:prstGeom>
          <a:noFill/>
          <a:ln>
            <a:noFill/>
          </a:ln>
        </p:spPr>
        <p:txBody>
          <a:bodyPr spcFirstLastPara="1" wrap="square" lIns="45700" tIns="45700" rIns="45700" bIns="45700" anchor="t" anchorCtr="0">
            <a:spAutoFit/>
          </a:bodyPr>
          <a:lstStyle/>
          <a:p>
            <a:pPr lvl="0" indent="-203200">
              <a:buClr>
                <a:schemeClr val="dk1"/>
              </a:buClr>
              <a:buSzPts val="3200"/>
              <a:buFont typeface="Times New Roman"/>
              <a:buChar char="•"/>
            </a:pPr>
            <a:r>
              <a:rPr lang="en-US" altLang="zh-CN" sz="3200" b="1" dirty="0">
                <a:solidFill>
                  <a:schemeClr val="dk1"/>
                </a:solidFill>
                <a:latin typeface="Gill Sans MT" panose="020B0502020104020203" pitchFamily="34" charset="0"/>
                <a:cs typeface="Times New Roman"/>
              </a:rPr>
              <a:t>Work#1: </a:t>
            </a:r>
            <a:r>
              <a:rPr lang="en-US" altLang="zh-CN" sz="3200" b="1" dirty="0" err="1">
                <a:solidFill>
                  <a:schemeClr val="dk1"/>
                </a:solidFill>
                <a:latin typeface="Gill Sans MT" panose="020B0502020104020203" pitchFamily="34" charset="0"/>
                <a:cs typeface="Times New Roman"/>
              </a:rPr>
              <a:t>AutoDebias</a:t>
            </a:r>
            <a:r>
              <a:rPr lang="en-US" altLang="zh-CN" sz="3200" b="1" dirty="0">
                <a:solidFill>
                  <a:schemeClr val="dk1"/>
                </a:solidFill>
                <a:latin typeface="Gill Sans MT" panose="020B0502020104020203" pitchFamily="34" charset="0"/>
                <a:cs typeface="Times New Roman"/>
              </a:rPr>
              <a:t>: Experiments</a:t>
            </a:r>
            <a:endParaRPr sz="3200" b="1" dirty="0">
              <a:solidFill>
                <a:schemeClr val="dk1"/>
              </a:solidFill>
              <a:latin typeface="Gill Sans MT" panose="020B0502020104020203" pitchFamily="34" charset="0"/>
              <a:cs typeface="Times New Roman"/>
              <a:sym typeface="Times New Roman"/>
            </a:endParaRPr>
          </a:p>
        </p:txBody>
      </p:sp>
      <p:sp>
        <p:nvSpPr>
          <p:cNvPr id="11" name="Inhaltsplatzhalter 2">
            <a:extLst>
              <a:ext uri="{FF2B5EF4-FFF2-40B4-BE49-F238E27FC236}">
                <a16:creationId xmlns:a16="http://schemas.microsoft.com/office/drawing/2014/main" id="{A09B7634-AF94-4252-B9D8-1106CA441A2C}"/>
              </a:ext>
            </a:extLst>
          </p:cNvPr>
          <p:cNvSpPr txBox="1">
            <a:spLocks/>
          </p:cNvSpPr>
          <p:nvPr/>
        </p:nvSpPr>
        <p:spPr>
          <a:xfrm>
            <a:off x="458689" y="739746"/>
            <a:ext cx="11546995" cy="4791695"/>
          </a:xfrm>
          <a:prstGeom prst="rect">
            <a:avLst/>
          </a:prstGeom>
          <a:ln>
            <a:miter lim="800000"/>
            <a:headEnd/>
            <a:tailEn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nSpc>
                <a:spcPct val="100000"/>
              </a:lnSpc>
              <a:spcBef>
                <a:spcPts val="0"/>
              </a:spcBef>
              <a:spcAft>
                <a:spcPts val="600"/>
              </a:spcAft>
              <a:buClrTx/>
              <a:defRPr/>
            </a:pPr>
            <a:endParaRPr lang="en-US" dirty="0">
              <a:latin typeface="Gill Sans MT" panose="020B0502020104020203"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Inhaltsplatzhalter 2">
                <a:extLst>
                  <a:ext uri="{FF2B5EF4-FFF2-40B4-BE49-F238E27FC236}">
                    <a16:creationId xmlns:a16="http://schemas.microsoft.com/office/drawing/2014/main" id="{A09B7634-AF94-4252-B9D8-1106CA441A2C}"/>
                  </a:ext>
                </a:extLst>
              </p:cNvPr>
              <p:cNvSpPr txBox="1">
                <a:spLocks/>
              </p:cNvSpPr>
              <p:nvPr/>
            </p:nvSpPr>
            <p:spPr>
              <a:xfrm>
                <a:off x="569651" y="544765"/>
                <a:ext cx="11156137" cy="1297128"/>
              </a:xfrm>
              <a:prstGeom prst="rect">
                <a:avLst/>
              </a:prstGeom>
              <a:ln>
                <a:miter lim="800000"/>
                <a:headEnd/>
                <a:tailEn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nSpc>
                    <a:spcPct val="100000"/>
                  </a:lnSpc>
                  <a:spcBef>
                    <a:spcPts val="0"/>
                  </a:spcBef>
                  <a:spcAft>
                    <a:spcPts val="600"/>
                  </a:spcAft>
                  <a:buClrTx/>
                  <a:defRPr/>
                </a:pPr>
                <a:r>
                  <a:rPr lang="en-US" sz="2400" dirty="0">
                    <a:latin typeface="Gill Sans MT" panose="020B0502020104020203" pitchFamily="34" charset="0"/>
                    <a:cs typeface="Times New Roman" panose="02020603050405020304" pitchFamily="18" charset="0"/>
                  </a:rPr>
                  <a:t>Distribution of the learned </a:t>
                </a:r>
                <a:r>
                  <a:rPr lang="en-US" sz="2400" dirty="0" err="1">
                    <a:latin typeface="Gill Sans MT" panose="020B0502020104020203" pitchFamily="34" charset="0"/>
                    <a:cs typeface="Times New Roman" panose="02020603050405020304" pitchFamily="18" charset="0"/>
                  </a:rPr>
                  <a:t>deb</a:t>
                </a:r>
                <a:r>
                  <a:rPr lang="en-US" altLang="zh-CN" sz="2400" dirty="0" err="1">
                    <a:latin typeface="Gill Sans MT" panose="020B0502020104020203" pitchFamily="34" charset="0"/>
                    <a:cs typeface="Times New Roman" panose="02020603050405020304" pitchFamily="18" charset="0"/>
                  </a:rPr>
                  <a:t>ia</a:t>
                </a:r>
                <a:r>
                  <a:rPr lang="en-US" sz="2400" dirty="0" err="1">
                    <a:latin typeface="Gill Sans MT" panose="020B0502020104020203" pitchFamily="34" charset="0"/>
                    <a:cs typeface="Times New Roman" panose="02020603050405020304" pitchFamily="18" charset="0"/>
                  </a:rPr>
                  <a:t>sing</a:t>
                </a:r>
                <a:r>
                  <a:rPr lang="en-US" sz="2400" dirty="0">
                    <a:latin typeface="Gill Sans MT" panose="020B0502020104020203" pitchFamily="34" charset="0"/>
                    <a:cs typeface="Times New Roman" panose="02020603050405020304" pitchFamily="18" charset="0"/>
                  </a:rPr>
                  <a:t> weights </a:t>
                </a:r>
                <a14:m>
                  <m:oMath xmlns:m="http://schemas.openxmlformats.org/officeDocument/2006/math">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𝑤</m:t>
                        </m:r>
                      </m:e>
                      <m:sub>
                        <m:r>
                          <a:rPr lang="zh-CN" altLang="en-US" sz="2400" i="1">
                            <a:latin typeface="Cambria Math" panose="02040503050406030204" pitchFamily="18" charset="0"/>
                          </a:rPr>
                          <m:t>𝑢𝑖</m:t>
                        </m:r>
                      </m:sub>
                      <m:sup>
                        <m:d>
                          <m:dPr>
                            <m:ctrlPr>
                              <a:rPr lang="zh-CN" altLang="en-US" sz="2400" i="1">
                                <a:latin typeface="Cambria Math" panose="02040503050406030204" pitchFamily="18" charset="0"/>
                              </a:rPr>
                            </m:ctrlPr>
                          </m:dPr>
                          <m:e>
                            <m:r>
                              <a:rPr lang="zh-CN" altLang="en-US" sz="2400">
                                <a:latin typeface="Cambria Math" panose="02040503050406030204" pitchFamily="18" charset="0"/>
                              </a:rPr>
                              <m:t>1</m:t>
                            </m:r>
                          </m:e>
                        </m:d>
                      </m:sup>
                    </m:sSubSup>
                    <m:r>
                      <a:rPr lang="en-US" altLang="zh-CN" sz="2400" b="0" i="1" smtClean="0">
                        <a:latin typeface="Cambria Math" panose="02040503050406030204" pitchFamily="18" charset="0"/>
                      </a:rPr>
                      <m:t> </m:t>
                    </m:r>
                  </m:oMath>
                </a14:m>
                <a:r>
                  <a:rPr lang="en-US" sz="2400" dirty="0">
                    <a:latin typeface="Gill Sans MT" panose="020B0502020104020203" pitchFamily="34" charset="0"/>
                    <a:cs typeface="Times New Roman" panose="02020603050405020304" pitchFamily="18" charset="0"/>
                  </a:rPr>
                  <a:t>with item popularity</a:t>
                </a:r>
              </a:p>
              <a:p>
                <a:pPr marL="457200" lvl="0" indent="-457200">
                  <a:lnSpc>
                    <a:spcPct val="100000"/>
                  </a:lnSpc>
                  <a:spcBef>
                    <a:spcPts val="0"/>
                  </a:spcBef>
                  <a:spcAft>
                    <a:spcPts val="600"/>
                  </a:spcAft>
                  <a:buClrTx/>
                  <a:defRPr/>
                </a:pPr>
                <a:endParaRPr lang="en-US" sz="2400" dirty="0">
                  <a:latin typeface="Gill Sans MT" panose="020B0502020104020203" pitchFamily="34" charset="0"/>
                  <a:cs typeface="Times New Roman" panose="02020603050405020304" pitchFamily="18" charset="0"/>
                </a:endParaRPr>
              </a:p>
            </p:txBody>
          </p:sp>
        </mc:Choice>
        <mc:Fallback xmlns="">
          <p:sp>
            <p:nvSpPr>
              <p:cNvPr id="18" name="Inhaltsplatzhalter 2">
                <a:extLst>
                  <a:ext uri="{FF2B5EF4-FFF2-40B4-BE49-F238E27FC236}">
                    <a16:creationId xmlns:a16="http://schemas.microsoft.com/office/drawing/2014/main" id="{A09B7634-AF94-4252-B9D8-1106CA441A2C}"/>
                  </a:ext>
                </a:extLst>
              </p:cNvPr>
              <p:cNvSpPr txBox="1">
                <a:spLocks noRot="1" noChangeAspect="1" noMove="1" noResize="1" noEditPoints="1" noAdjustHandles="1" noChangeArrowheads="1" noChangeShapeType="1" noTextEdit="1"/>
              </p:cNvSpPr>
              <p:nvPr/>
            </p:nvSpPr>
            <p:spPr>
              <a:xfrm>
                <a:off x="569651" y="544765"/>
                <a:ext cx="11156137" cy="1297128"/>
              </a:xfrm>
              <a:prstGeom prst="rect">
                <a:avLst/>
              </a:prstGeom>
              <a:blipFill>
                <a:blip r:embed="rId3"/>
                <a:stretch>
                  <a:fillRect l="-710"/>
                </a:stretch>
              </a:blipFill>
              <a:ln>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798056" y="5200079"/>
                <a:ext cx="10431357" cy="1631024"/>
              </a:xfrm>
              <a:prstGeom prst="rect">
                <a:avLst/>
              </a:prstGeom>
            </p:spPr>
            <p:txBody>
              <a:bodyPr wrap="square">
                <a:spAutoFit/>
              </a:bodyPr>
              <a:lstStyle/>
              <a:p>
                <a:pPr marL="457200" indent="-457200">
                  <a:spcAft>
                    <a:spcPts val="600"/>
                  </a:spcAft>
                  <a:buClrTx/>
                  <a:buFont typeface="Arial" panose="020B0604020202020204" pitchFamily="34" charset="0"/>
                  <a:buChar char="•"/>
                  <a:defRPr/>
                </a:pPr>
                <a:r>
                  <a:rPr lang="en-US" altLang="zh-CN" sz="2000" kern="1200" dirty="0">
                    <a:solidFill>
                      <a:schemeClr val="tx1"/>
                    </a:solidFill>
                    <a:latin typeface="Gill Sans MT" panose="020B0502020104020203" pitchFamily="34" charset="0"/>
                    <a:cs typeface="Times New Roman" panose="02020603050405020304" pitchFamily="18" charset="0"/>
                  </a:rPr>
                  <a:t>Adaptively down-weigh the contribution of popular items</a:t>
                </a:r>
              </a:p>
              <a:p>
                <a:pPr marL="1371600" lvl="2" indent="-457200">
                  <a:spcAft>
                    <a:spcPts val="600"/>
                  </a:spcAft>
                  <a:buClrTx/>
                  <a:buFont typeface="Arial" panose="020B0604020202020204" pitchFamily="34" charset="0"/>
                  <a:buChar char="•"/>
                  <a:defRPr/>
                </a:pPr>
                <a:r>
                  <a:rPr lang="en-US" altLang="zh-CN" sz="2000" kern="1200" dirty="0">
                    <a:solidFill>
                      <a:schemeClr val="tx1"/>
                    </a:solidFill>
                    <a:latin typeface="Gill Sans MT" panose="020B0502020104020203" pitchFamily="34" charset="0"/>
                    <a:ea typeface="+mn-ea"/>
                    <a:cs typeface="Times New Roman" panose="02020603050405020304" pitchFamily="18" charset="0"/>
                  </a:rPr>
                  <a:t>item popularity </a:t>
                </a:r>
                <a:r>
                  <a:rPr lang="zh-CN" altLang="en-US" sz="2000" kern="1200" dirty="0">
                    <a:solidFill>
                      <a:schemeClr val="tx1"/>
                    </a:solidFill>
                    <a:latin typeface="Gill Sans MT" panose="020B0502020104020203" pitchFamily="34" charset="0"/>
                    <a:ea typeface="+mn-ea"/>
                    <a:cs typeface="Times New Roman" panose="02020603050405020304" pitchFamily="18" charset="0"/>
                  </a:rPr>
                  <a:t>↑</a:t>
                </a:r>
                <a:r>
                  <a:rPr lang="en-US" altLang="zh-CN" sz="2000" kern="1200" dirty="0">
                    <a:solidFill>
                      <a:schemeClr val="tx1"/>
                    </a:solidFill>
                    <a:latin typeface="Gill Sans MT" panose="020B0502020104020203" pitchFamily="34" charset="0"/>
                    <a:ea typeface="+mn-ea"/>
                    <a:cs typeface="Times New Roman" panose="02020603050405020304" pitchFamily="18" charset="0"/>
                  </a:rPr>
                  <a:t>, average of </a:t>
                </a:r>
                <a14:m>
                  <m:oMath xmlns:m="http://schemas.openxmlformats.org/officeDocument/2006/math">
                    <m:sSubSup>
                      <m:sSubSupPr>
                        <m:ctrlPr>
                          <a:rPr lang="zh-CN" altLang="en-US" sz="2000" i="1" kern="1200">
                            <a:solidFill>
                              <a:schemeClr val="tx1"/>
                            </a:solidFill>
                            <a:latin typeface="Cambria Math" panose="02040503050406030204" pitchFamily="18" charset="0"/>
                            <a:ea typeface="+mn-ea"/>
                            <a:cs typeface="Times New Roman" panose="02020603050405020304" pitchFamily="18" charset="0"/>
                          </a:rPr>
                        </m:ctrlPr>
                      </m:sSubSupPr>
                      <m:e>
                        <m:r>
                          <a:rPr lang="zh-CN" altLang="en-US" sz="2000" kern="1200">
                            <a:solidFill>
                              <a:schemeClr val="tx1"/>
                            </a:solidFill>
                            <a:latin typeface="Cambria Math" panose="02040503050406030204" pitchFamily="18" charset="0"/>
                            <a:ea typeface="+mn-ea"/>
                            <a:cs typeface="Times New Roman" panose="02020603050405020304" pitchFamily="18" charset="0"/>
                          </a:rPr>
                          <m:t>𝑤</m:t>
                        </m:r>
                      </m:e>
                      <m:sub>
                        <m:r>
                          <a:rPr lang="zh-CN" altLang="en-US" sz="2000" kern="1200">
                            <a:solidFill>
                              <a:schemeClr val="tx1"/>
                            </a:solidFill>
                            <a:latin typeface="Cambria Math" panose="02040503050406030204" pitchFamily="18" charset="0"/>
                            <a:ea typeface="+mn-ea"/>
                            <a:cs typeface="Times New Roman" panose="02020603050405020304" pitchFamily="18" charset="0"/>
                          </a:rPr>
                          <m:t>𝑢𝑖</m:t>
                        </m:r>
                      </m:sub>
                      <m:sup>
                        <m:d>
                          <m:dPr>
                            <m:ctrlPr>
                              <a:rPr lang="zh-CN" altLang="en-US" sz="2000" i="1" kern="1200">
                                <a:solidFill>
                                  <a:schemeClr val="tx1"/>
                                </a:solidFill>
                                <a:latin typeface="Cambria Math" panose="02040503050406030204" pitchFamily="18" charset="0"/>
                                <a:ea typeface="+mn-ea"/>
                                <a:cs typeface="Times New Roman" panose="02020603050405020304" pitchFamily="18" charset="0"/>
                              </a:rPr>
                            </m:ctrlPr>
                          </m:dPr>
                          <m:e>
                            <m:r>
                              <a:rPr lang="zh-CN" altLang="en-US" sz="2000" kern="1200">
                                <a:solidFill>
                                  <a:schemeClr val="tx1"/>
                                </a:solidFill>
                                <a:latin typeface="Cambria Math" panose="02040503050406030204" pitchFamily="18" charset="0"/>
                                <a:ea typeface="+mn-ea"/>
                                <a:cs typeface="Times New Roman" panose="02020603050405020304" pitchFamily="18" charset="0"/>
                              </a:rPr>
                              <m:t>1</m:t>
                            </m:r>
                          </m:e>
                        </m:d>
                      </m:sup>
                    </m:sSubSup>
                  </m:oMath>
                </a14:m>
                <a:r>
                  <a:rPr lang="en-US" altLang="zh-CN" sz="2000" kern="1200" dirty="0">
                    <a:solidFill>
                      <a:schemeClr val="tx1"/>
                    </a:solidFill>
                    <a:latin typeface="Gill Sans MT" panose="020B0502020104020203" pitchFamily="34" charset="0"/>
                    <a:ea typeface="+mn-ea"/>
                    <a:cs typeface="Times New Roman" panose="02020603050405020304" pitchFamily="18" charset="0"/>
                  </a:rPr>
                  <a:t>  </a:t>
                </a:r>
                <a:r>
                  <a:rPr lang="zh-CN" altLang="en-US" sz="2000" kern="1200" dirty="0">
                    <a:solidFill>
                      <a:srgbClr val="FF0000"/>
                    </a:solidFill>
                    <a:latin typeface="Gill Sans MT" panose="020B0502020104020203" pitchFamily="34" charset="0"/>
                    <a:ea typeface="+mn-ea"/>
                    <a:cs typeface="Times New Roman" panose="02020603050405020304" pitchFamily="18" charset="0"/>
                  </a:rPr>
                  <a:t>↓</a:t>
                </a:r>
                <a:endParaRPr lang="en-US" altLang="zh-CN" sz="2000" kern="1200" dirty="0">
                  <a:solidFill>
                    <a:srgbClr val="FF0000"/>
                  </a:solidFill>
                  <a:latin typeface="Gill Sans MT" panose="020B0502020104020203" pitchFamily="34" charset="0"/>
                  <a:ea typeface="+mn-ea"/>
                  <a:cs typeface="Times New Roman" panose="02020603050405020304" pitchFamily="18" charset="0"/>
                </a:endParaRPr>
              </a:p>
              <a:p>
                <a:pPr marL="457200" indent="-457200">
                  <a:spcAft>
                    <a:spcPts val="600"/>
                  </a:spcAft>
                  <a:buClrTx/>
                  <a:buFont typeface="Arial" panose="020B0604020202020204" pitchFamily="34" charset="0"/>
                  <a:buChar char="•"/>
                  <a:defRPr/>
                </a:pPr>
                <a:r>
                  <a:rPr lang="en-US" altLang="zh-CN" sz="2000" kern="1200" dirty="0">
                    <a:solidFill>
                      <a:schemeClr val="tx1"/>
                    </a:solidFill>
                    <a:latin typeface="Gill Sans MT" panose="020B0502020104020203" pitchFamily="34" charset="0"/>
                    <a:cs typeface="Times New Roman" panose="02020603050405020304" pitchFamily="18" charset="0"/>
                  </a:rPr>
                  <a:t>Addressing </a:t>
                </a:r>
                <a:r>
                  <a:rPr lang="en-US" altLang="zh-CN" sz="2000" kern="1200" dirty="0">
                    <a:solidFill>
                      <a:schemeClr val="accent1">
                        <a:lumMod val="75000"/>
                      </a:schemeClr>
                    </a:solidFill>
                    <a:latin typeface="Gill Sans MT" panose="020B0502020104020203" pitchFamily="34" charset="0"/>
                    <a:cs typeface="Times New Roman" panose="02020603050405020304" pitchFamily="18" charset="0"/>
                  </a:rPr>
                  <a:t>popularity bias</a:t>
                </a:r>
                <a:endParaRPr lang="en-US" altLang="zh-CN" sz="2000" kern="1200" dirty="0">
                  <a:solidFill>
                    <a:schemeClr val="tx1"/>
                  </a:solidFill>
                  <a:latin typeface="Gill Sans MT" panose="020B0502020104020203" pitchFamily="34" charset="0"/>
                  <a:cs typeface="Times New Roman" panose="02020603050405020304" pitchFamily="18" charset="0"/>
                </a:endParaRPr>
              </a:p>
              <a:p>
                <a:pPr marL="1371600" lvl="2" indent="-457200">
                  <a:spcAft>
                    <a:spcPts val="600"/>
                  </a:spcAft>
                  <a:buClrTx/>
                  <a:buFont typeface="Arial" panose="020B0604020202020204" pitchFamily="34" charset="0"/>
                  <a:buChar char="•"/>
                  <a:defRPr/>
                </a:pPr>
                <a:r>
                  <a:rPr lang="en-US" altLang="zh-CN" sz="2000" kern="1200" dirty="0">
                    <a:solidFill>
                      <a:schemeClr val="tx1"/>
                    </a:solidFill>
                    <a:latin typeface="Gill Sans MT" panose="020B0502020104020203" pitchFamily="34" charset="0"/>
                    <a:ea typeface="+mn-ea"/>
                    <a:cs typeface="Times New Roman" panose="02020603050405020304" pitchFamily="18" charset="0"/>
                  </a:rPr>
                  <a:t>Improves recommendation opportunity and precision of unpopular items</a:t>
                </a:r>
              </a:p>
            </p:txBody>
          </p:sp>
        </mc:Choice>
        <mc:Fallback xmlns="">
          <p:sp>
            <p:nvSpPr>
              <p:cNvPr id="14" name="矩形 13"/>
              <p:cNvSpPr>
                <a:spLocks noRot="1" noChangeAspect="1" noMove="1" noResize="1" noEditPoints="1" noAdjustHandles="1" noChangeArrowheads="1" noChangeShapeType="1" noTextEdit="1"/>
              </p:cNvSpPr>
              <p:nvPr/>
            </p:nvSpPr>
            <p:spPr>
              <a:xfrm>
                <a:off x="798056" y="5200079"/>
                <a:ext cx="10431357" cy="1631024"/>
              </a:xfrm>
              <a:prstGeom prst="rect">
                <a:avLst/>
              </a:prstGeom>
              <a:blipFill>
                <a:blip r:embed="rId4"/>
                <a:stretch>
                  <a:fillRect l="-526" t="-1866" b="-5970"/>
                </a:stretch>
              </a:blipFill>
            </p:spPr>
            <p:txBody>
              <a:bodyPr/>
              <a:lstStyle/>
              <a:p>
                <a:r>
                  <a:rPr lang="zh-CN" altLang="en-US">
                    <a:noFill/>
                  </a:rPr>
                  <a:t> </a:t>
                </a:r>
              </a:p>
            </p:txBody>
          </p:sp>
        </mc:Fallback>
      </mc:AlternateContent>
      <p:pic>
        <p:nvPicPr>
          <p:cNvPr id="2" name="图片 1"/>
          <p:cNvPicPr>
            <a:picLocks noChangeAspect="1"/>
          </p:cNvPicPr>
          <p:nvPr/>
        </p:nvPicPr>
        <p:blipFill>
          <a:blip r:embed="rId5"/>
          <a:stretch>
            <a:fillRect/>
          </a:stretch>
        </p:blipFill>
        <p:spPr>
          <a:xfrm>
            <a:off x="1573005" y="1081416"/>
            <a:ext cx="4181250" cy="4047496"/>
          </a:xfrm>
          <a:prstGeom prst="rect">
            <a:avLst/>
          </a:prstGeom>
        </p:spPr>
      </p:pic>
      <p:pic>
        <p:nvPicPr>
          <p:cNvPr id="5" name="图片 4"/>
          <p:cNvPicPr>
            <a:picLocks noChangeAspect="1"/>
          </p:cNvPicPr>
          <p:nvPr/>
        </p:nvPicPr>
        <p:blipFill>
          <a:blip r:embed="rId6"/>
          <a:stretch>
            <a:fillRect/>
          </a:stretch>
        </p:blipFill>
        <p:spPr>
          <a:xfrm>
            <a:off x="6695440" y="1152056"/>
            <a:ext cx="3888325" cy="3927943"/>
          </a:xfrm>
          <a:prstGeom prst="rect">
            <a:avLst/>
          </a:prstGeom>
        </p:spPr>
      </p:pic>
      <p:sp>
        <p:nvSpPr>
          <p:cNvPr id="6" name="椭圆 5"/>
          <p:cNvSpPr/>
          <p:nvPr/>
        </p:nvSpPr>
        <p:spPr>
          <a:xfrm>
            <a:off x="5207603" y="3370422"/>
            <a:ext cx="335947" cy="6333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857399" y="3243069"/>
            <a:ext cx="335947" cy="6333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497959" y="3199383"/>
            <a:ext cx="335947" cy="6333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150265" y="3190541"/>
            <a:ext cx="335947" cy="6333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790825" y="3190541"/>
            <a:ext cx="335947" cy="6333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43131" y="3179732"/>
            <a:ext cx="335947" cy="6333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662160" y="2204720"/>
            <a:ext cx="711200" cy="2479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9662160" y="3920737"/>
            <a:ext cx="711200" cy="7833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灯片编号占位符 8"/>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Tree>
    <p:extLst>
      <p:ext uri="{BB962C8B-B14F-4D97-AF65-F5344CB8AC3E}">
        <p14:creationId xmlns:p14="http://schemas.microsoft.com/office/powerpoint/2010/main" val="128045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15" grpId="0" animBg="1"/>
      <p:bldP spid="16" grpId="0" animBg="1"/>
      <p:bldP spid="17" grpId="0" animBg="1"/>
      <p:bldP spid="8" grpId="0" animBg="1"/>
      <p:bldP spid="8" grpId="1"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8" name="Google Shape;158;p5"/>
          <p:cNvSpPr txBox="1"/>
          <p:nvPr/>
        </p:nvSpPr>
        <p:spPr>
          <a:xfrm>
            <a:off x="486524" y="96289"/>
            <a:ext cx="11705476" cy="584735"/>
          </a:xfrm>
          <a:prstGeom prst="rect">
            <a:avLst/>
          </a:prstGeom>
          <a:noFill/>
          <a:ln>
            <a:noFill/>
          </a:ln>
        </p:spPr>
        <p:txBody>
          <a:bodyPr spcFirstLastPara="1" wrap="square" lIns="45700" tIns="45700" rIns="45700" bIns="45700" anchor="t" anchorCtr="0">
            <a:spAutoFit/>
          </a:bodyPr>
          <a:lstStyle/>
          <a:p>
            <a:pPr lvl="0" indent="-203200">
              <a:buClr>
                <a:schemeClr val="dk1"/>
              </a:buClr>
              <a:buSzPts val="3200"/>
              <a:buFont typeface="Times New Roman"/>
              <a:buChar char="•"/>
            </a:pPr>
            <a:r>
              <a:rPr lang="en-US" sz="3200" b="1" dirty="0">
                <a:solidFill>
                  <a:schemeClr val="dk1"/>
                </a:solidFill>
                <a:latin typeface="Gill Sans MT" panose="020B0502020104020203" pitchFamily="34" charset="0"/>
                <a:cs typeface="Times New Roman"/>
                <a:sym typeface="Times New Roman"/>
              </a:rPr>
              <a:t>C</a:t>
            </a:r>
            <a:r>
              <a:rPr lang="en-US" altLang="zh-CN" sz="3200" b="1" dirty="0">
                <a:solidFill>
                  <a:schemeClr val="dk1"/>
                </a:solidFill>
                <a:latin typeface="Gill Sans MT" panose="020B0502020104020203" pitchFamily="34" charset="0"/>
                <a:cs typeface="Times New Roman"/>
                <a:sym typeface="Times New Roman"/>
              </a:rPr>
              <a:t>onclusion</a:t>
            </a:r>
            <a:endParaRPr sz="3200" b="1" dirty="0">
              <a:solidFill>
                <a:schemeClr val="dk1"/>
              </a:solidFill>
              <a:latin typeface="Gill Sans MT" panose="020B0502020104020203" pitchFamily="34" charset="0"/>
              <a:cs typeface="Times New Roman"/>
              <a:sym typeface="Times New Roman"/>
            </a:endParaRPr>
          </a:p>
        </p:txBody>
      </p:sp>
      <p:sp>
        <p:nvSpPr>
          <p:cNvPr id="11" name="Inhaltsplatzhalter 2">
            <a:extLst>
              <a:ext uri="{FF2B5EF4-FFF2-40B4-BE49-F238E27FC236}">
                <a16:creationId xmlns:a16="http://schemas.microsoft.com/office/drawing/2014/main" id="{A09B7634-AF94-4252-B9D8-1106CA441A2C}"/>
              </a:ext>
            </a:extLst>
          </p:cNvPr>
          <p:cNvSpPr txBox="1">
            <a:spLocks/>
          </p:cNvSpPr>
          <p:nvPr/>
        </p:nvSpPr>
        <p:spPr>
          <a:xfrm>
            <a:off x="458689" y="739746"/>
            <a:ext cx="11546995" cy="4791695"/>
          </a:xfrm>
          <a:prstGeom prst="rect">
            <a:avLst/>
          </a:prstGeom>
          <a:ln>
            <a:miter lim="800000"/>
            <a:headEnd/>
            <a:tailEn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nSpc>
                <a:spcPct val="100000"/>
              </a:lnSpc>
              <a:spcBef>
                <a:spcPts val="0"/>
              </a:spcBef>
              <a:spcAft>
                <a:spcPts val="600"/>
              </a:spcAft>
              <a:buClrTx/>
              <a:defRPr/>
            </a:pPr>
            <a:endParaRPr lang="en-US" dirty="0">
              <a:latin typeface="Gill Sans MT" panose="020B0502020104020203" pitchFamily="34" charset="0"/>
              <a:cs typeface="Times New Roman" panose="02020603050405020304" pitchFamily="18" charset="0"/>
            </a:endParaRPr>
          </a:p>
        </p:txBody>
      </p:sp>
      <p:sp>
        <p:nvSpPr>
          <p:cNvPr id="9" name="灯片编号占位符 8"/>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mc:AlternateContent xmlns:mc="http://schemas.openxmlformats.org/markup-compatibility/2006" xmlns:a14="http://schemas.microsoft.com/office/drawing/2010/main">
        <mc:Choice Requires="a14">
          <p:sp>
            <p:nvSpPr>
              <p:cNvPr id="33" name="矩形 32"/>
              <p:cNvSpPr/>
              <p:nvPr/>
            </p:nvSpPr>
            <p:spPr>
              <a:xfrm>
                <a:off x="1194980" y="2211283"/>
                <a:ext cx="7953716" cy="1091646"/>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sSub>
                        <m:sSubPr>
                          <m:ctrlPr>
                            <a:rPr lang="zh-CN" altLang="en-US" sz="2400" i="1" kern="1200" smtClean="0">
                              <a:latin typeface="Cambria Math" panose="02040503050406030204" pitchFamily="18" charset="0"/>
                            </a:rPr>
                          </m:ctrlPr>
                        </m:sSubPr>
                        <m:e>
                          <m:r>
                            <a:rPr lang="zh-CN" altLang="en-US" sz="2400" i="1" kern="1200">
                              <a:latin typeface="Cambria Math" panose="02040503050406030204" pitchFamily="18" charset="0"/>
                            </a:rPr>
                            <m:t>𝐿</m:t>
                          </m:r>
                        </m:e>
                        <m:sub>
                          <m:r>
                            <a:rPr lang="zh-CN" altLang="en-US" sz="2400" i="1" kern="1200">
                              <a:latin typeface="Cambria Math" panose="02040503050406030204" pitchFamily="18" charset="0"/>
                            </a:rPr>
                            <m:t>𝑇</m:t>
                          </m:r>
                        </m:sub>
                      </m:sSub>
                      <m:r>
                        <a:rPr lang="en-US" altLang="zh-CN" sz="2400" b="0" i="1" kern="1200" smtClean="0">
                          <a:latin typeface="Cambria Math" panose="02040503050406030204" pitchFamily="18" charset="0"/>
                        </a:rPr>
                        <m:t>(</m:t>
                      </m:r>
                      <m:r>
                        <a:rPr lang="en-US" altLang="zh-CN" sz="2400" b="0" i="1" kern="1200" smtClean="0">
                          <a:latin typeface="Cambria Math" panose="02040503050406030204" pitchFamily="18" charset="0"/>
                        </a:rPr>
                        <m:t>𝑓</m:t>
                      </m:r>
                      <m:r>
                        <a:rPr lang="en-US" altLang="zh-CN" sz="2400" b="0" i="1" kern="1200" smtClean="0">
                          <a:latin typeface="Cambria Math" panose="02040503050406030204" pitchFamily="18" charset="0"/>
                        </a:rPr>
                        <m:t>|</m:t>
                      </m:r>
                      <m:r>
                        <a:rPr lang="zh-CN" altLang="en-US" sz="2400">
                          <a:latin typeface="Cambria Math" panose="02040503050406030204" pitchFamily="18" charset="0"/>
                          <a:cs typeface="Times New Roman" panose="02020603050405020304" pitchFamily="18" charset="0"/>
                        </a:rPr>
                        <m:t>𝜙</m:t>
                      </m:r>
                      <m:r>
                        <a:rPr lang="en-US" altLang="zh-CN" sz="2400" b="0" i="1" kern="1200" smtClean="0">
                          <a:latin typeface="Cambria Math" panose="02040503050406030204" pitchFamily="18" charset="0"/>
                        </a:rPr>
                        <m:t>)</m:t>
                      </m:r>
                      <m:r>
                        <a:rPr lang="zh-CN" altLang="en-US" sz="2400" kern="1200">
                          <a:latin typeface="Cambria Math" panose="02040503050406030204" pitchFamily="18" charset="0"/>
                        </a:rPr>
                        <m:t>=</m:t>
                      </m:r>
                      <m:nary>
                        <m:naryPr>
                          <m:chr m:val="∑"/>
                          <m:limLoc m:val="undOvr"/>
                          <m:grow m:val="on"/>
                          <m:supHide m:val="on"/>
                          <m:ctrlPr>
                            <a:rPr lang="zh-CN" altLang="en-US" sz="2400" i="1" kern="1200">
                              <a:latin typeface="Cambria Math" panose="02040503050406030204" pitchFamily="18" charset="0"/>
                            </a:rPr>
                          </m:ctrlPr>
                        </m:naryPr>
                        <m:sub>
                          <m:d>
                            <m:dPr>
                              <m:endChr m:val=""/>
                              <m:ctrlPr>
                                <a:rPr lang="zh-CN" altLang="en-US" sz="2400" i="1" kern="1200">
                                  <a:latin typeface="Cambria Math" panose="02040503050406030204" pitchFamily="18" charset="0"/>
                                </a:rPr>
                              </m:ctrlPr>
                            </m:dPr>
                            <m:e>
                              <m:r>
                                <a:rPr lang="zh-CN" altLang="en-US" sz="2400" i="1" kern="1200">
                                  <a:latin typeface="Cambria Math" panose="02040503050406030204" pitchFamily="18" charset="0"/>
                                </a:rPr>
                                <m:t>𝑢</m:t>
                              </m:r>
                              <m:r>
                                <a:rPr lang="zh-CN" altLang="en-US" sz="2400" kern="1200">
                                  <a:latin typeface="Cambria Math" panose="02040503050406030204" pitchFamily="18" charset="0"/>
                                </a:rPr>
                                <m:t>,</m:t>
                              </m:r>
                              <m:r>
                                <a:rPr lang="zh-CN" altLang="en-US" sz="2400" i="1" kern="1200">
                                  <a:latin typeface="Cambria Math" panose="02040503050406030204" pitchFamily="18" charset="0"/>
                                </a:rPr>
                                <m:t>𝑖</m:t>
                              </m:r>
                              <m:r>
                                <a:rPr lang="zh-CN" altLang="en-US" sz="2400" kern="1200">
                                  <a:latin typeface="Cambria Math" panose="02040503050406030204" pitchFamily="18" charset="0"/>
                                </a:rPr>
                                <m:t>)∈</m:t>
                              </m:r>
                              <m:sSub>
                                <m:sSubPr>
                                  <m:ctrlPr>
                                    <a:rPr lang="zh-CN" altLang="en-US" sz="2400" i="1" kern="1200">
                                      <a:latin typeface="Cambria Math" panose="02040503050406030204" pitchFamily="18" charset="0"/>
                                    </a:rPr>
                                  </m:ctrlPr>
                                </m:sSubPr>
                                <m:e>
                                  <m:r>
                                    <a:rPr lang="zh-CN" altLang="en-US" sz="2400" i="1" kern="1200">
                                      <a:latin typeface="Cambria Math" panose="02040503050406030204" pitchFamily="18" charset="0"/>
                                    </a:rPr>
                                    <m:t>𝐷</m:t>
                                  </m:r>
                                </m:e>
                                <m:sub>
                                  <m:r>
                                    <a:rPr lang="zh-CN" altLang="en-US" sz="2400" i="1" kern="1200">
                                      <a:latin typeface="Cambria Math" panose="02040503050406030204" pitchFamily="18" charset="0"/>
                                    </a:rPr>
                                    <m:t>𝑇</m:t>
                                  </m:r>
                                </m:sub>
                              </m:sSub>
                            </m:e>
                          </m:d>
                        </m:sub>
                        <m:sup/>
                        <m:e>
                          <m:sSubSup>
                            <m:sSubSupPr>
                              <m:ctrlPr>
                                <a:rPr lang="zh-CN" altLang="en-US" sz="2400" i="1" kern="1200">
                                  <a:latin typeface="Cambria Math" panose="02040503050406030204" pitchFamily="18" charset="0"/>
                                </a:rPr>
                              </m:ctrlPr>
                            </m:sSubSupPr>
                            <m:e>
                              <m:r>
                                <a:rPr lang="zh-CN" altLang="en-US" sz="2400" i="1" kern="1200">
                                  <a:latin typeface="Cambria Math" panose="02040503050406030204" pitchFamily="18" charset="0"/>
                                </a:rPr>
                                <m:t>𝑤</m:t>
                              </m:r>
                            </m:e>
                            <m:sub>
                              <m:r>
                                <a:rPr lang="zh-CN" altLang="en-US" sz="2400" i="1" kern="1200">
                                  <a:latin typeface="Cambria Math" panose="02040503050406030204" pitchFamily="18" charset="0"/>
                                </a:rPr>
                                <m:t>𝑢𝑖</m:t>
                              </m:r>
                            </m:sub>
                            <m:sup>
                              <m:d>
                                <m:dPr>
                                  <m:ctrlPr>
                                    <a:rPr lang="zh-CN" altLang="en-US" sz="2400" i="1" kern="1200">
                                      <a:latin typeface="Cambria Math" panose="02040503050406030204" pitchFamily="18" charset="0"/>
                                    </a:rPr>
                                  </m:ctrlPr>
                                </m:dPr>
                                <m:e>
                                  <m:r>
                                    <a:rPr lang="zh-CN" altLang="en-US" sz="2400" kern="1200">
                                      <a:latin typeface="Cambria Math" panose="02040503050406030204" pitchFamily="18" charset="0"/>
                                    </a:rPr>
                                    <m:t>1</m:t>
                                  </m:r>
                                </m:e>
                              </m:d>
                            </m:sup>
                          </m:sSubSup>
                        </m:e>
                      </m:nary>
                      <m:r>
                        <a:rPr lang="zh-CN" altLang="en-US" sz="2400" i="1" kern="1200">
                          <a:latin typeface="Cambria Math" panose="02040503050406030204" pitchFamily="18" charset="0"/>
                        </a:rPr>
                        <m:t>𝛿</m:t>
                      </m:r>
                      <m:d>
                        <m:dPr>
                          <m:ctrlPr>
                            <a:rPr lang="zh-CN" altLang="en-US" sz="2400" i="1" kern="1200">
                              <a:latin typeface="Cambria Math" panose="02040503050406030204" pitchFamily="18" charset="0"/>
                            </a:rPr>
                          </m:ctrlPr>
                        </m:dPr>
                        <m:e>
                          <m:sSub>
                            <m:sSubPr>
                              <m:ctrlPr>
                                <a:rPr lang="zh-CN" altLang="en-US" sz="2400" i="1" kern="1200">
                                  <a:latin typeface="Cambria Math" panose="02040503050406030204" pitchFamily="18" charset="0"/>
                                </a:rPr>
                              </m:ctrlPr>
                            </m:sSubPr>
                            <m:e>
                              <m:r>
                                <a:rPr lang="en-US" altLang="zh-CN" sz="2400" i="1" kern="1200">
                                  <a:latin typeface="Cambria Math" panose="02040503050406030204" pitchFamily="18" charset="0"/>
                                </a:rPr>
                                <m:t>𝑟</m:t>
                              </m:r>
                            </m:e>
                            <m:sub>
                              <m:r>
                                <a:rPr lang="zh-CN" altLang="en-US" sz="2400" i="1" kern="1200">
                                  <a:latin typeface="Cambria Math" panose="02040503050406030204" pitchFamily="18" charset="0"/>
                                </a:rPr>
                                <m:t>𝑢𝑖</m:t>
                              </m:r>
                            </m:sub>
                          </m:sSub>
                          <m:r>
                            <a:rPr lang="zh-CN" altLang="en-US" sz="2400" kern="1200">
                              <a:latin typeface="Cambria Math" panose="02040503050406030204" pitchFamily="18" charset="0"/>
                            </a:rPr>
                            <m:t>,</m:t>
                          </m:r>
                          <m:sSub>
                            <m:sSubPr>
                              <m:ctrlPr>
                                <a:rPr lang="zh-CN" altLang="en-US" sz="2400" i="1" kern="1200">
                                  <a:latin typeface="Cambria Math" panose="02040503050406030204" pitchFamily="18" charset="0"/>
                                </a:rPr>
                              </m:ctrlPr>
                            </m:sSubPr>
                            <m:e>
                              <m:acc>
                                <m:accPr>
                                  <m:chr m:val="̂"/>
                                  <m:ctrlPr>
                                    <a:rPr lang="zh-CN" altLang="en-US" sz="2400" i="1" kern="1200">
                                      <a:latin typeface="Cambria Math" panose="02040503050406030204" pitchFamily="18" charset="0"/>
                                    </a:rPr>
                                  </m:ctrlPr>
                                </m:accPr>
                                <m:e>
                                  <m:r>
                                    <a:rPr lang="en-US" altLang="zh-CN" sz="2400" i="1" kern="1200">
                                      <a:latin typeface="Cambria Math" panose="02040503050406030204" pitchFamily="18" charset="0"/>
                                    </a:rPr>
                                    <m:t>𝑓</m:t>
                                  </m:r>
                                </m:e>
                              </m:acc>
                            </m:e>
                            <m:sub>
                              <m:r>
                                <a:rPr lang="zh-CN" altLang="en-US" sz="2400" i="1" kern="1200">
                                  <a:latin typeface="Cambria Math" panose="02040503050406030204" pitchFamily="18" charset="0"/>
                                </a:rPr>
                                <m:t>𝑢𝑖</m:t>
                              </m:r>
                            </m:sub>
                          </m:sSub>
                        </m:e>
                      </m:d>
                      <m:r>
                        <m:rPr>
                          <m:nor/>
                        </m:rPr>
                        <a:rPr lang="en-US" altLang="zh-CN" sz="2400" kern="1200">
                          <a:latin typeface="Gill Sans MT" panose="020B0502020104020203" pitchFamily="34" charset="0"/>
                          <a:ea typeface="宋体" panose="02010600030101010101" pitchFamily="2" charset="-122"/>
                        </a:rPr>
                        <m:t>+</m:t>
                      </m:r>
                      <m:nary>
                        <m:naryPr>
                          <m:chr m:val="∑"/>
                          <m:limLoc m:val="undOvr"/>
                          <m:grow m:val="on"/>
                          <m:supHide m:val="on"/>
                          <m:ctrlPr>
                            <a:rPr lang="zh-CN" altLang="en-US" sz="2400" i="1" kern="1200">
                              <a:latin typeface="Cambria Math" panose="02040503050406030204" pitchFamily="18" charset="0"/>
                            </a:rPr>
                          </m:ctrlPr>
                        </m:naryPr>
                        <m:sub>
                          <m:r>
                            <a:rPr lang="zh-CN" altLang="en-US" sz="2400" i="1" kern="1200">
                              <a:latin typeface="Cambria Math" panose="02040503050406030204" pitchFamily="18" charset="0"/>
                            </a:rPr>
                            <m:t>𝑢</m:t>
                          </m:r>
                          <m:r>
                            <a:rPr lang="zh-CN" altLang="en-US" sz="2400" kern="1200">
                              <a:latin typeface="Cambria Math" panose="02040503050406030204" pitchFamily="18" charset="0"/>
                            </a:rPr>
                            <m:t>∈</m:t>
                          </m:r>
                          <m:r>
                            <a:rPr lang="zh-CN" altLang="en-US" sz="2400" i="1" kern="1200">
                              <a:latin typeface="Cambria Math" panose="02040503050406030204" pitchFamily="18" charset="0"/>
                            </a:rPr>
                            <m:t>𝑈</m:t>
                          </m:r>
                          <m:r>
                            <a:rPr lang="zh-CN" altLang="en-US" sz="2400" kern="1200">
                              <a:latin typeface="Cambria Math" panose="02040503050406030204" pitchFamily="18" charset="0"/>
                            </a:rPr>
                            <m:t>,</m:t>
                          </m:r>
                          <m:r>
                            <a:rPr lang="zh-CN" altLang="en-US" sz="2400" i="1" kern="1200">
                              <a:latin typeface="Cambria Math" panose="02040503050406030204" pitchFamily="18" charset="0"/>
                            </a:rPr>
                            <m:t>𝑖</m:t>
                          </m:r>
                          <m:r>
                            <a:rPr lang="zh-CN" altLang="en-US" sz="2400" kern="1200">
                              <a:latin typeface="Cambria Math" panose="02040503050406030204" pitchFamily="18" charset="0"/>
                            </a:rPr>
                            <m:t>∈</m:t>
                          </m:r>
                          <m:r>
                            <a:rPr lang="zh-CN" altLang="en-US" sz="2400" i="1" kern="1200">
                              <a:latin typeface="Cambria Math" panose="02040503050406030204" pitchFamily="18" charset="0"/>
                            </a:rPr>
                            <m:t>𝐼</m:t>
                          </m:r>
                        </m:sub>
                        <m:sup/>
                        <m:e>
                          <m:sSubSup>
                            <m:sSubSupPr>
                              <m:ctrlPr>
                                <a:rPr lang="zh-CN" altLang="en-US" sz="2400" i="1" kern="1200">
                                  <a:latin typeface="Cambria Math" panose="02040503050406030204" pitchFamily="18" charset="0"/>
                                </a:rPr>
                              </m:ctrlPr>
                            </m:sSubSupPr>
                            <m:e>
                              <m:r>
                                <a:rPr lang="zh-CN" altLang="en-US" sz="2400" i="1" kern="1200">
                                  <a:latin typeface="Cambria Math" panose="02040503050406030204" pitchFamily="18" charset="0"/>
                                </a:rPr>
                                <m:t>𝑤</m:t>
                              </m:r>
                            </m:e>
                            <m:sub>
                              <m:r>
                                <a:rPr lang="zh-CN" altLang="en-US" sz="2400" i="1" kern="1200">
                                  <a:latin typeface="Cambria Math" panose="02040503050406030204" pitchFamily="18" charset="0"/>
                                </a:rPr>
                                <m:t>𝑢𝑖</m:t>
                              </m:r>
                            </m:sub>
                            <m:sup>
                              <m:d>
                                <m:dPr>
                                  <m:ctrlPr>
                                    <a:rPr lang="zh-CN" altLang="en-US" sz="2400" i="1" kern="1200">
                                      <a:latin typeface="Cambria Math" panose="02040503050406030204" pitchFamily="18" charset="0"/>
                                    </a:rPr>
                                  </m:ctrlPr>
                                </m:dPr>
                                <m:e>
                                  <m:r>
                                    <a:rPr lang="zh-CN" altLang="en-US" sz="2400" kern="1200">
                                      <a:latin typeface="Cambria Math" panose="02040503050406030204" pitchFamily="18" charset="0"/>
                                    </a:rPr>
                                    <m:t>2</m:t>
                                  </m:r>
                                </m:e>
                              </m:d>
                            </m:sup>
                          </m:sSubSup>
                        </m:e>
                      </m:nary>
                      <m:r>
                        <a:rPr lang="zh-CN" altLang="en-US" sz="2400" i="1" kern="1200">
                          <a:latin typeface="Cambria Math" panose="02040503050406030204" pitchFamily="18" charset="0"/>
                        </a:rPr>
                        <m:t>𝛿</m:t>
                      </m:r>
                      <m:d>
                        <m:dPr>
                          <m:ctrlPr>
                            <a:rPr lang="zh-CN" altLang="en-US" sz="2400" i="1" kern="1200">
                              <a:latin typeface="Cambria Math" panose="02040503050406030204" pitchFamily="18" charset="0"/>
                            </a:rPr>
                          </m:ctrlPr>
                        </m:dPr>
                        <m:e>
                          <m:sSub>
                            <m:sSubPr>
                              <m:ctrlPr>
                                <a:rPr lang="zh-CN" altLang="en-US" sz="2400" i="1" kern="1200">
                                  <a:solidFill>
                                    <a:srgbClr val="FF0000"/>
                                  </a:solidFill>
                                  <a:latin typeface="Cambria Math" panose="02040503050406030204" pitchFamily="18" charset="0"/>
                                </a:rPr>
                              </m:ctrlPr>
                            </m:sSubPr>
                            <m:e>
                              <m:r>
                                <a:rPr lang="zh-CN" altLang="en-US" sz="2400" i="1" kern="1200">
                                  <a:solidFill>
                                    <a:srgbClr val="FF0000"/>
                                  </a:solidFill>
                                  <a:latin typeface="Cambria Math" panose="02040503050406030204" pitchFamily="18" charset="0"/>
                                </a:rPr>
                                <m:t>𝑚</m:t>
                              </m:r>
                            </m:e>
                            <m:sub>
                              <m:r>
                                <a:rPr lang="zh-CN" altLang="en-US" sz="2400" i="1" kern="1200">
                                  <a:solidFill>
                                    <a:srgbClr val="FF0000"/>
                                  </a:solidFill>
                                  <a:latin typeface="Cambria Math" panose="02040503050406030204" pitchFamily="18" charset="0"/>
                                </a:rPr>
                                <m:t>𝑢𝑖</m:t>
                              </m:r>
                            </m:sub>
                          </m:sSub>
                          <m:r>
                            <a:rPr lang="zh-CN" altLang="en-US" sz="2400" kern="1200">
                              <a:latin typeface="Cambria Math" panose="02040503050406030204" pitchFamily="18" charset="0"/>
                            </a:rPr>
                            <m:t>,</m:t>
                          </m:r>
                          <m:sSub>
                            <m:sSubPr>
                              <m:ctrlPr>
                                <a:rPr lang="zh-CN" altLang="en-US" sz="2400" i="1" kern="1200">
                                  <a:latin typeface="Cambria Math" panose="02040503050406030204" pitchFamily="18" charset="0"/>
                                </a:rPr>
                              </m:ctrlPr>
                            </m:sSubPr>
                            <m:e>
                              <m:acc>
                                <m:accPr>
                                  <m:chr m:val="̂"/>
                                  <m:ctrlPr>
                                    <a:rPr lang="zh-CN" altLang="en-US" sz="2400" i="1" kern="1200">
                                      <a:latin typeface="Cambria Math" panose="02040503050406030204" pitchFamily="18" charset="0"/>
                                    </a:rPr>
                                  </m:ctrlPr>
                                </m:accPr>
                                <m:e>
                                  <m:r>
                                    <a:rPr lang="en-US" altLang="zh-CN" sz="2400" i="1" kern="1200">
                                      <a:latin typeface="Cambria Math" panose="02040503050406030204" pitchFamily="18" charset="0"/>
                                    </a:rPr>
                                    <m:t>𝑓</m:t>
                                  </m:r>
                                </m:e>
                              </m:acc>
                            </m:e>
                            <m:sub>
                              <m:r>
                                <a:rPr lang="zh-CN" altLang="en-US" sz="2400" i="1" kern="1200">
                                  <a:latin typeface="Cambria Math" panose="02040503050406030204" pitchFamily="18" charset="0"/>
                                </a:rPr>
                                <m:t>𝑢𝑖</m:t>
                              </m:r>
                            </m:sub>
                          </m:sSub>
                        </m:e>
                      </m:d>
                    </m:oMath>
                  </m:oMathPara>
                </a14:m>
                <a:endParaRPr lang="zh-CN" altLang="en-US" sz="2400" dirty="0"/>
              </a:p>
            </p:txBody>
          </p:sp>
        </mc:Choice>
        <mc:Fallback xmlns="">
          <p:sp>
            <p:nvSpPr>
              <p:cNvPr id="33" name="矩形 32"/>
              <p:cNvSpPr>
                <a:spLocks noRot="1" noChangeAspect="1" noMove="1" noResize="1" noEditPoints="1" noAdjustHandles="1" noChangeArrowheads="1" noChangeShapeType="1" noTextEdit="1"/>
              </p:cNvSpPr>
              <p:nvPr/>
            </p:nvSpPr>
            <p:spPr>
              <a:xfrm>
                <a:off x="1194980" y="2211283"/>
                <a:ext cx="7953716" cy="1091646"/>
              </a:xfrm>
              <a:prstGeom prst="rect">
                <a:avLst/>
              </a:prstGeom>
              <a:blipFill>
                <a:blip r:embed="rId3"/>
                <a:stretch>
                  <a:fillRect/>
                </a:stretch>
              </a:blipFill>
            </p:spPr>
            <p:txBody>
              <a:bodyPr/>
              <a:lstStyle/>
              <a:p>
                <a:r>
                  <a:rPr lang="zh-CN" altLang="en-US">
                    <a:noFill/>
                  </a:rPr>
                  <a:t> </a:t>
                </a:r>
              </a:p>
            </p:txBody>
          </p:sp>
        </mc:Fallback>
      </mc:AlternateContent>
      <p:sp>
        <p:nvSpPr>
          <p:cNvPr id="8" name="Inhaltsplatzhalter 2">
            <a:extLst>
              <a:ext uri="{FF2B5EF4-FFF2-40B4-BE49-F238E27FC236}">
                <a16:creationId xmlns:a16="http://schemas.microsoft.com/office/drawing/2014/main" id="{1E54AF59-B926-4D4A-AFA9-14F8647D0222}"/>
              </a:ext>
            </a:extLst>
          </p:cNvPr>
          <p:cNvSpPr txBox="1">
            <a:spLocks/>
          </p:cNvSpPr>
          <p:nvPr/>
        </p:nvSpPr>
        <p:spPr>
          <a:xfrm>
            <a:off x="569651" y="635069"/>
            <a:ext cx="11156137" cy="5860324"/>
          </a:xfrm>
          <a:prstGeom prst="rect">
            <a:avLst/>
          </a:prstGeom>
          <a:ln>
            <a:miter lim="800000"/>
            <a:headEnd/>
            <a:tailEn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nSpc>
                <a:spcPct val="100000"/>
              </a:lnSpc>
              <a:spcBef>
                <a:spcPts val="0"/>
              </a:spcBef>
              <a:buClrTx/>
              <a:defRPr/>
            </a:pPr>
            <a:r>
              <a:rPr lang="en-US" altLang="zh-CN" dirty="0">
                <a:latin typeface="Gill Sans MT" panose="020B0502020104020203" pitchFamily="34" charset="0"/>
                <a:cs typeface="Calibri" panose="020F0502020204030204" pitchFamily="34" charset="0"/>
              </a:rPr>
              <a:t>Importance to </a:t>
            </a:r>
            <a:r>
              <a:rPr lang="en-US" altLang="zh-CN" dirty="0">
                <a:solidFill>
                  <a:schemeClr val="accent1"/>
                </a:solidFill>
                <a:latin typeface="Gill Sans MT" panose="020B0502020104020203" pitchFamily="34" charset="0"/>
                <a:cs typeface="Calibri" panose="020F0502020204030204" pitchFamily="34" charset="0"/>
              </a:rPr>
              <a:t>eliminate biases</a:t>
            </a:r>
          </a:p>
          <a:p>
            <a:pPr marL="792162" lvl="0" indent="-342900">
              <a:lnSpc>
                <a:spcPct val="100000"/>
              </a:lnSpc>
              <a:spcBef>
                <a:spcPts val="0"/>
              </a:spcBef>
              <a:buClrTx/>
              <a:defRPr/>
            </a:pPr>
            <a:r>
              <a:rPr lang="en-US" altLang="zh-CN" sz="2400" dirty="0">
                <a:latin typeface="Gill Sans MT" panose="020B0502020104020203" pitchFamily="34" charset="0"/>
                <a:cs typeface="Calibri" panose="020F0502020204030204" pitchFamily="34" charset="0"/>
              </a:rPr>
              <a:t> </a:t>
            </a:r>
            <a:r>
              <a:rPr lang="en-US" altLang="zh-CN" sz="2400" dirty="0">
                <a:solidFill>
                  <a:srgbClr val="000000"/>
                </a:solidFill>
                <a:latin typeface="Gill Sans MT" panose="020B0502020104020203" pitchFamily="34" charset="0"/>
                <a:cs typeface="Times New Roman" panose="02020603050405020304" pitchFamily="18" charset="0"/>
              </a:rPr>
              <a:t>Data-driven methods cannot handle biases</a:t>
            </a:r>
            <a:endParaRPr lang="en-US" altLang="zh-CN" sz="2000" dirty="0">
              <a:solidFill>
                <a:schemeClr val="accent1">
                  <a:lumMod val="75000"/>
                </a:schemeClr>
              </a:solidFill>
              <a:latin typeface="Gill Sans MT" panose="020B0502020104020203" pitchFamily="34" charset="0"/>
              <a:cs typeface="Times New Roman"/>
              <a:sym typeface="Times New Roman"/>
            </a:endParaRPr>
          </a:p>
          <a:p>
            <a:pPr marL="457200" indent="-457200">
              <a:lnSpc>
                <a:spcPct val="100000"/>
              </a:lnSpc>
              <a:spcBef>
                <a:spcPts val="0"/>
              </a:spcBef>
              <a:buClrTx/>
              <a:defRPr/>
            </a:pPr>
            <a:r>
              <a:rPr lang="en-US" altLang="zh-CN" dirty="0">
                <a:latin typeface="Gill Sans MT" panose="020B0502020104020203" pitchFamily="34" charset="0"/>
                <a:cs typeface="Calibri" panose="020F0502020204030204" pitchFamily="34" charset="0"/>
                <a:sym typeface="Times New Roman"/>
              </a:rPr>
              <a:t>Limitations of exist methods: lacking university and adaptivity</a:t>
            </a:r>
          </a:p>
          <a:p>
            <a:pPr marL="457200" indent="-457200">
              <a:lnSpc>
                <a:spcPct val="100000"/>
              </a:lnSpc>
              <a:spcBef>
                <a:spcPts val="0"/>
              </a:spcBef>
              <a:buClrTx/>
              <a:defRPr/>
            </a:pPr>
            <a:r>
              <a:rPr lang="en-US" altLang="zh-CN" dirty="0">
                <a:latin typeface="Gill Sans MT" panose="020B0502020104020203" pitchFamily="34" charset="0"/>
                <a:cs typeface="Calibri" panose="020F0502020204030204" pitchFamily="34" charset="0"/>
                <a:sym typeface="Times New Roman"/>
              </a:rPr>
              <a:t>Universal debiasing objective function: </a:t>
            </a:r>
          </a:p>
          <a:p>
            <a:pPr marL="457200" indent="-457200">
              <a:lnSpc>
                <a:spcPct val="100000"/>
              </a:lnSpc>
              <a:spcBef>
                <a:spcPts val="0"/>
              </a:spcBef>
              <a:buClrTx/>
              <a:defRPr/>
            </a:pPr>
            <a:endParaRPr lang="en-US" altLang="zh-CN" dirty="0">
              <a:latin typeface="Gill Sans MT" panose="020B0502020104020203" pitchFamily="34" charset="0"/>
              <a:cs typeface="Calibri" panose="020F0502020204030204" pitchFamily="34" charset="0"/>
              <a:sym typeface="Times New Roman"/>
            </a:endParaRPr>
          </a:p>
          <a:p>
            <a:pPr marL="457200" indent="-457200">
              <a:lnSpc>
                <a:spcPct val="100000"/>
              </a:lnSpc>
              <a:spcBef>
                <a:spcPts val="0"/>
              </a:spcBef>
              <a:buClrTx/>
              <a:defRPr/>
            </a:pPr>
            <a:endParaRPr lang="en-US" altLang="zh-CN" dirty="0">
              <a:latin typeface="Gill Sans MT" panose="020B0502020104020203" pitchFamily="34" charset="0"/>
              <a:cs typeface="Calibri" panose="020F0502020204030204" pitchFamily="34" charset="0"/>
              <a:sym typeface="Times New Roman"/>
            </a:endParaRPr>
          </a:p>
          <a:p>
            <a:pPr marL="457200" indent="-457200">
              <a:lnSpc>
                <a:spcPct val="100000"/>
              </a:lnSpc>
              <a:spcBef>
                <a:spcPts val="0"/>
              </a:spcBef>
              <a:buClrTx/>
              <a:defRPr/>
            </a:pPr>
            <a:r>
              <a:rPr lang="en-US" altLang="zh-CN" dirty="0">
                <a:latin typeface="Gill Sans MT" panose="020B0502020104020203" pitchFamily="34" charset="0"/>
                <a:cs typeface="Calibri" panose="020F0502020204030204" pitchFamily="34" charset="0"/>
                <a:sym typeface="Times New Roman"/>
              </a:rPr>
              <a:t>Meta-learning algorithm for </a:t>
            </a:r>
            <a:r>
              <a:rPr lang="en-US" altLang="zh-CN" dirty="0">
                <a:solidFill>
                  <a:schemeClr val="accent1"/>
                </a:solidFill>
                <a:latin typeface="Gill Sans MT" panose="020B0502020104020203" pitchFamily="34" charset="0"/>
                <a:cs typeface="Calibri" panose="020F0502020204030204" pitchFamily="34" charset="0"/>
                <a:sym typeface="Times New Roman"/>
              </a:rPr>
              <a:t>automatic debiasing</a:t>
            </a:r>
            <a:r>
              <a:rPr lang="en-US" altLang="zh-CN" dirty="0">
                <a:latin typeface="Gill Sans MT" panose="020B0502020104020203" pitchFamily="34" charset="0"/>
                <a:cs typeface="Calibri" panose="020F0502020204030204" pitchFamily="34" charset="0"/>
                <a:sym typeface="Times New Roman"/>
              </a:rPr>
              <a:t>:</a:t>
            </a:r>
          </a:p>
          <a:p>
            <a:pPr marL="914400" lvl="1" indent="-457200">
              <a:lnSpc>
                <a:spcPct val="100000"/>
              </a:lnSpc>
              <a:spcBef>
                <a:spcPts val="0"/>
              </a:spcBef>
              <a:spcAft>
                <a:spcPts val="600"/>
              </a:spcAft>
              <a:buClrTx/>
              <a:defRPr/>
            </a:pPr>
            <a:r>
              <a:rPr lang="en-US" altLang="zh-CN" dirty="0">
                <a:solidFill>
                  <a:srgbClr val="000000"/>
                </a:solidFill>
                <a:latin typeface="Gill Sans MT" panose="020B0502020104020203" pitchFamily="34" charset="0"/>
                <a:cs typeface="Times New Roman" panose="02020603050405020304" pitchFamily="18" charset="0"/>
              </a:rPr>
              <a:t>optimize debiasing parameters on uniform data </a:t>
            </a:r>
          </a:p>
          <a:p>
            <a:pPr marL="914400" lvl="1" indent="-457200">
              <a:lnSpc>
                <a:spcPct val="100000"/>
              </a:lnSpc>
              <a:spcBef>
                <a:spcPts val="0"/>
              </a:spcBef>
              <a:spcAft>
                <a:spcPts val="600"/>
              </a:spcAft>
              <a:buClrTx/>
              <a:defRPr/>
            </a:pPr>
            <a:endParaRPr lang="en-US" altLang="zh-CN" dirty="0">
              <a:solidFill>
                <a:srgbClr val="000000"/>
              </a:solidFill>
              <a:latin typeface="Gill Sans MT" panose="020B0502020104020203" pitchFamily="34" charset="0"/>
              <a:cs typeface="Times New Roman" panose="02020603050405020304" pitchFamily="18" charset="0"/>
            </a:endParaRPr>
          </a:p>
          <a:p>
            <a:pPr marL="457200" lvl="0" indent="-457200">
              <a:lnSpc>
                <a:spcPct val="100000"/>
              </a:lnSpc>
              <a:spcBef>
                <a:spcPts val="0"/>
              </a:spcBef>
              <a:buClrTx/>
              <a:defRPr/>
            </a:pPr>
            <a:r>
              <a:rPr lang="en-US" altLang="zh-CN" dirty="0">
                <a:latin typeface="Gill Sans MT" panose="020B0502020104020203" pitchFamily="34" charset="0"/>
                <a:cs typeface="Calibri" panose="020F0502020204030204" pitchFamily="34" charset="0"/>
              </a:rPr>
              <a:t>Future Work</a:t>
            </a:r>
          </a:p>
          <a:p>
            <a:pPr lvl="1">
              <a:buClrTx/>
              <a:defRPr/>
            </a:pPr>
            <a:r>
              <a:rPr lang="en-US" altLang="zh-CN" dirty="0">
                <a:latin typeface="Gill Sans MT" panose="020B0502020104020203" pitchFamily="34" charset="0"/>
                <a:cs typeface="Calibri" panose="020F0502020204030204" pitchFamily="34" charset="0"/>
              </a:rPr>
              <a:t>Explore more sophisticate meta model</a:t>
            </a:r>
          </a:p>
          <a:p>
            <a:pPr lvl="1">
              <a:buClrTx/>
              <a:defRPr/>
            </a:pPr>
            <a:r>
              <a:rPr lang="en-US" altLang="zh-CN" dirty="0">
                <a:latin typeface="Gill Sans MT" panose="020B0502020104020203" pitchFamily="34" charset="0"/>
                <a:cs typeface="Calibri" panose="020F0502020204030204" pitchFamily="34" charset="0"/>
              </a:rPr>
              <a:t>Biases is dynamic instead of static</a:t>
            </a:r>
          </a:p>
          <a:p>
            <a:pPr marL="457200" indent="-457200">
              <a:lnSpc>
                <a:spcPct val="100000"/>
              </a:lnSpc>
              <a:spcBef>
                <a:spcPts val="0"/>
              </a:spcBef>
              <a:spcAft>
                <a:spcPts val="600"/>
              </a:spcAft>
              <a:buClrTx/>
              <a:defRPr/>
            </a:pPr>
            <a:endParaRPr lang="en-US" altLang="zh-CN" dirty="0">
              <a:solidFill>
                <a:srgbClr val="000000"/>
              </a:solidFill>
              <a:latin typeface="Gill Sans MT" panose="020B0502020104020203" pitchFamily="34" charset="0"/>
              <a:cs typeface="Times New Roman" panose="02020603050405020304" pitchFamily="18" charset="0"/>
            </a:endParaRPr>
          </a:p>
          <a:p>
            <a:pPr marL="914400" lvl="1" indent="-457200">
              <a:lnSpc>
                <a:spcPct val="100000"/>
              </a:lnSpc>
              <a:spcBef>
                <a:spcPts val="0"/>
              </a:spcBef>
              <a:spcAft>
                <a:spcPts val="600"/>
              </a:spcAft>
              <a:buClrTx/>
              <a:defRPr/>
            </a:pPr>
            <a:endParaRPr lang="en-US" altLang="zh-CN" sz="2000" dirty="0">
              <a:solidFill>
                <a:schemeClr val="accent1">
                  <a:lumMod val="75000"/>
                </a:schemeClr>
              </a:solidFill>
              <a:latin typeface="Gill Sans MT" panose="020B0502020104020203" pitchFamily="34" charset="0"/>
              <a:cs typeface="Times New Roman"/>
              <a:sym typeface="Times New Roman"/>
            </a:endParaRPr>
          </a:p>
          <a:p>
            <a:pPr marL="457200" lvl="0" indent="-457200">
              <a:lnSpc>
                <a:spcPct val="100000"/>
              </a:lnSpc>
              <a:spcBef>
                <a:spcPts val="0"/>
              </a:spcBef>
              <a:spcAft>
                <a:spcPts val="600"/>
              </a:spcAft>
              <a:buClrTx/>
              <a:defRPr/>
            </a:pPr>
            <a:endParaRPr lang="en-US" sz="24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2243886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37896" name="Picture 8" descr="11 Question and Answer Software to Build your Q&amp;A Webs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4593" y="1218197"/>
            <a:ext cx="4391994" cy="312230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3774593" y="4595149"/>
            <a:ext cx="5614968" cy="1015663"/>
          </a:xfrm>
          <a:prstGeom prst="rect">
            <a:avLst/>
          </a:prstGeom>
          <a:noFill/>
        </p:spPr>
        <p:txBody>
          <a:bodyPr wrap="square" rtlCol="0">
            <a:spAutoFit/>
          </a:bodyPr>
          <a:lstStyle/>
          <a:p>
            <a:r>
              <a:rPr lang="en-US" altLang="zh-CN" sz="6000" dirty="0">
                <a:latin typeface="Algerian" panose="04020705040A02060702" pitchFamily="82" charset="0"/>
              </a:rPr>
              <a:t>Thank you!</a:t>
            </a:r>
            <a:endParaRPr lang="zh-CN" altLang="en-US" sz="6000" dirty="0">
              <a:latin typeface="Algerian" panose="04020705040A02060702" pitchFamily="82" charset="0"/>
            </a:endParaRPr>
          </a:p>
        </p:txBody>
      </p:sp>
      <p:sp>
        <p:nvSpPr>
          <p:cNvPr id="2" name="灯片编号占位符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4" name="矩形 3">
            <a:extLst>
              <a:ext uri="{FF2B5EF4-FFF2-40B4-BE49-F238E27FC236}">
                <a16:creationId xmlns:a16="http://schemas.microsoft.com/office/drawing/2014/main" id="{B4E3F8E0-B2A9-4D72-9373-664BA9BC2715}"/>
              </a:ext>
            </a:extLst>
          </p:cNvPr>
          <p:cNvSpPr/>
          <p:nvPr/>
        </p:nvSpPr>
        <p:spPr>
          <a:xfrm>
            <a:off x="4298930" y="5549599"/>
            <a:ext cx="3768980" cy="631711"/>
          </a:xfrm>
          <a:prstGeom prst="rect">
            <a:avLst/>
          </a:prstGeom>
        </p:spPr>
        <p:txBody>
          <a:bodyPr wrap="none">
            <a:spAutoFit/>
          </a:bodyPr>
          <a:lstStyle/>
          <a:p>
            <a:pPr lvl="0">
              <a:lnSpc>
                <a:spcPct val="120000"/>
              </a:lnSpc>
              <a:buClr>
                <a:srgbClr val="365B9B"/>
              </a:buClr>
              <a:buSzPts val="2000"/>
            </a:pPr>
            <a:r>
              <a:rPr lang="en-US" altLang="zh-CN" sz="3200" dirty="0">
                <a:solidFill>
                  <a:srgbClr val="365B9B"/>
                </a:solidFill>
                <a:latin typeface="Times New Roman" panose="02020603050405020304" pitchFamily="18" charset="0"/>
                <a:ea typeface="Helvetica Neue"/>
                <a:cs typeface="Times New Roman" panose="02020603050405020304" pitchFamily="18" charset="0"/>
                <a:sym typeface="Helvetica Neue"/>
              </a:rPr>
              <a:t> </a:t>
            </a:r>
            <a:r>
              <a:rPr lang="en-US" altLang="zh-CN" sz="3200" u="sng" dirty="0">
                <a:solidFill>
                  <a:schemeClr val="hlink"/>
                </a:solidFill>
                <a:latin typeface="Times New Roman" panose="02020603050405020304" pitchFamily="18" charset="0"/>
                <a:ea typeface="Helvetica Neue"/>
                <a:cs typeface="Times New Roman" panose="02020603050405020304" pitchFamily="18" charset="0"/>
                <a:sym typeface="Helvetica Neue"/>
                <a:hlinkClick r:id="rId4"/>
              </a:rPr>
              <a:t>cjwustc@ustc.</a:t>
            </a:r>
            <a:r>
              <a:rPr lang="en-US" altLang="zh-CN" sz="3200" u="sng" dirty="0">
                <a:solidFill>
                  <a:schemeClr val="hlink"/>
                </a:solidFill>
                <a:latin typeface="Times New Roman" panose="02020603050405020304" pitchFamily="18" charset="0"/>
                <a:ea typeface="Helvetica Neue"/>
                <a:cs typeface="Times New Roman" panose="02020603050405020304" pitchFamily="18" charset="0"/>
                <a:sym typeface="Helvetica Neue"/>
              </a:rPr>
              <a:t>edu.cn</a:t>
            </a:r>
            <a:endParaRPr lang="en-US" altLang="zh-CN" sz="3200" dirty="0">
              <a:solidFill>
                <a:srgbClr val="365B9B"/>
              </a:solidFill>
              <a:latin typeface="Times New Roman" panose="02020603050405020304" pitchFamily="18" charset="0"/>
              <a:ea typeface="Helvetica Neue"/>
              <a:cs typeface="Times New Roman" panose="02020603050405020304" pitchFamily="18" charset="0"/>
              <a:sym typeface="Helvetica Neue"/>
            </a:endParaRPr>
          </a:p>
        </p:txBody>
      </p:sp>
    </p:spTree>
    <p:extLst>
      <p:ext uri="{BB962C8B-B14F-4D97-AF65-F5344CB8AC3E}">
        <p14:creationId xmlns:p14="http://schemas.microsoft.com/office/powerpoint/2010/main" val="850397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1" name="Google Shape;121;p4"/>
          <p:cNvSpPr txBox="1">
            <a:spLocks noGrp="1"/>
          </p:cNvSpPr>
          <p:nvPr>
            <p:ph type="sldNum" idx="12"/>
          </p:nvPr>
        </p:nvSpPr>
        <p:spPr>
          <a:xfrm>
            <a:off x="9238304" y="6328097"/>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Gill Sans MT" panose="020B0502020104020203" pitchFamily="34" charset="0"/>
              </a:rPr>
              <a:t>14</a:t>
            </a:fld>
            <a:endParaRPr dirty="0">
              <a:latin typeface="Gill Sans MT" panose="020B0502020104020203" pitchFamily="34" charset="0"/>
            </a:endParaRPr>
          </a:p>
        </p:txBody>
      </p:sp>
      <p:sp>
        <p:nvSpPr>
          <p:cNvPr id="13" name="Google Shape;120;p4">
            <a:extLst>
              <a:ext uri="{FF2B5EF4-FFF2-40B4-BE49-F238E27FC236}">
                <a16:creationId xmlns:a16="http://schemas.microsoft.com/office/drawing/2014/main" id="{4018EAE6-1EC0-434C-B299-2A997705AA5F}"/>
              </a:ext>
            </a:extLst>
          </p:cNvPr>
          <p:cNvSpPr txBox="1"/>
          <p:nvPr/>
        </p:nvSpPr>
        <p:spPr>
          <a:xfrm>
            <a:off x="605279" y="89666"/>
            <a:ext cx="10659109" cy="584735"/>
          </a:xfrm>
          <a:prstGeom prst="rect">
            <a:avLst/>
          </a:prstGeom>
          <a:noFill/>
          <a:ln>
            <a:noFill/>
          </a:ln>
        </p:spPr>
        <p:txBody>
          <a:bodyPr spcFirstLastPara="1" wrap="square" lIns="45700" tIns="45700" rIns="45700" bIns="45700" anchor="t" anchorCtr="0">
            <a:spAutoFit/>
          </a:bodyPr>
          <a:lstStyle/>
          <a:p>
            <a:pPr lvl="0" indent="-203200">
              <a:buClr>
                <a:schemeClr val="dk1"/>
              </a:buClr>
              <a:buSzPts val="3200"/>
              <a:buFont typeface="Times New Roman"/>
              <a:buChar char="•"/>
            </a:pPr>
            <a:r>
              <a:rPr lang="en-US" sz="3200" b="1" dirty="0">
                <a:solidFill>
                  <a:schemeClr val="dk1"/>
                </a:solidFill>
                <a:latin typeface="Gill Sans MT" panose="020B0502020104020203" pitchFamily="34" charset="0"/>
                <a:cs typeface="Times New Roman"/>
                <a:sym typeface="Times New Roman"/>
              </a:rPr>
              <a:t>Existing Debiasing Strategy: Part 2</a:t>
            </a:r>
            <a:endParaRPr lang="en-US" dirty="0">
              <a:latin typeface="Gill Sans MT" panose="020B0502020104020203" pitchFamily="34" charset="0"/>
            </a:endParaRPr>
          </a:p>
        </p:txBody>
      </p:sp>
      <p:sp>
        <p:nvSpPr>
          <p:cNvPr id="14" name="Inhaltsplatzhalter 2">
            <a:extLst>
              <a:ext uri="{FF2B5EF4-FFF2-40B4-BE49-F238E27FC236}">
                <a16:creationId xmlns:a16="http://schemas.microsoft.com/office/drawing/2014/main" id="{02C0FCD4-6B05-4984-BABC-23ECAE55C8F3}"/>
              </a:ext>
            </a:extLst>
          </p:cNvPr>
          <p:cNvSpPr txBox="1">
            <a:spLocks/>
          </p:cNvSpPr>
          <p:nvPr/>
        </p:nvSpPr>
        <p:spPr>
          <a:xfrm>
            <a:off x="526451" y="854202"/>
            <a:ext cx="11329218" cy="4810873"/>
          </a:xfrm>
          <a:prstGeom prst="rect">
            <a:avLst/>
          </a:prstGeom>
          <a:ln>
            <a:miter lim="800000"/>
            <a:headEnd/>
            <a:tailEn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spcAft>
                <a:spcPts val="1200"/>
              </a:spcAft>
              <a:defRPr/>
            </a:pPr>
            <a:r>
              <a:rPr lang="en-US" altLang="zh-CN" sz="2800" dirty="0">
                <a:solidFill>
                  <a:schemeClr val="dk1"/>
                </a:solidFill>
                <a:latin typeface="Gill Sans MT" panose="020B0502020104020203" pitchFamily="34" charset="0"/>
                <a:cs typeface="Times New Roman"/>
                <a:sym typeface="Times New Roman"/>
              </a:rPr>
              <a:t>Generative Modeling:</a:t>
            </a:r>
          </a:p>
          <a:p>
            <a:pPr marL="685800" lvl="2">
              <a:spcBef>
                <a:spcPts val="1000"/>
              </a:spcBef>
              <a:spcAft>
                <a:spcPts val="1200"/>
              </a:spcAft>
              <a:defRPr/>
            </a:pPr>
            <a:r>
              <a:rPr lang="en-US" altLang="zh-CN" sz="2400" dirty="0">
                <a:solidFill>
                  <a:schemeClr val="dk1"/>
                </a:solidFill>
                <a:latin typeface="Gill Sans MT" panose="020B0502020104020203" pitchFamily="34" charset="0"/>
                <a:cs typeface="Times New Roman"/>
                <a:sym typeface="Times New Roman"/>
              </a:rPr>
              <a:t> assumes the generation process of data and reduces the biases accordingly.</a:t>
            </a:r>
          </a:p>
          <a:p>
            <a:pPr marL="0" indent="0">
              <a:buFont typeface="Wingdings" pitchFamily="2" charset="2"/>
              <a:buNone/>
              <a:defRPr/>
            </a:pPr>
            <a:endParaRPr lang="en-US" dirty="0">
              <a:latin typeface="Gill Sans MT" panose="020B0502020104020203" pitchFamily="34" charset="0"/>
              <a:cs typeface="Times New Roman" panose="02020603050405020304" pitchFamily="18" charset="0"/>
            </a:endParaRPr>
          </a:p>
          <a:p>
            <a:pPr marL="0" indent="0">
              <a:buFont typeface="Wingdings" pitchFamily="2" charset="2"/>
              <a:buNone/>
              <a:defRPr/>
            </a:pPr>
            <a:endParaRPr lang="en-US" dirty="0">
              <a:latin typeface="Gill Sans MT" panose="020B0502020104020203" pitchFamily="34" charset="0"/>
              <a:cs typeface="Times New Roman" panose="02020603050405020304" pitchFamily="18" charset="0"/>
            </a:endParaRPr>
          </a:p>
          <a:p>
            <a:pPr lvl="1">
              <a:defRPr/>
            </a:pPr>
            <a:endParaRPr lang="en-US" dirty="0">
              <a:solidFill>
                <a:schemeClr val="dk1"/>
              </a:solidFill>
              <a:latin typeface="Gill Sans MT" panose="020B0502020104020203" pitchFamily="34" charset="0"/>
              <a:cs typeface="Times New Roman"/>
            </a:endParaRPr>
          </a:p>
          <a:p>
            <a:pPr marL="0" indent="0">
              <a:buFont typeface="Wingdings" pitchFamily="2" charset="2"/>
              <a:buNone/>
              <a:defRPr/>
            </a:pPr>
            <a:endParaRPr lang="en-US" dirty="0">
              <a:latin typeface="Gill Sans MT" panose="020B0502020104020203" pitchFamily="34" charset="0"/>
              <a:cs typeface="Times New Roman" panose="02020603050405020304" pitchFamily="18" charset="0"/>
            </a:endParaRPr>
          </a:p>
        </p:txBody>
      </p:sp>
      <p:sp>
        <p:nvSpPr>
          <p:cNvPr id="35" name="文本框 34">
            <a:extLst>
              <a:ext uri="{FF2B5EF4-FFF2-40B4-BE49-F238E27FC236}">
                <a16:creationId xmlns:a16="http://schemas.microsoft.com/office/drawing/2014/main" id="{D614CA67-8A64-44CB-AAAC-81D13C74FECD}"/>
              </a:ext>
            </a:extLst>
          </p:cNvPr>
          <p:cNvSpPr txBox="1"/>
          <p:nvPr/>
        </p:nvSpPr>
        <p:spPr>
          <a:xfrm>
            <a:off x="605279" y="5677559"/>
            <a:ext cx="10404751" cy="2031325"/>
          </a:xfrm>
          <a:prstGeom prst="rect">
            <a:avLst/>
          </a:prstGeom>
          <a:noFill/>
        </p:spPr>
        <p:txBody>
          <a:bodyPr wrap="square">
            <a:spAutoFit/>
          </a:bodyPr>
          <a:lstStyle/>
          <a:p>
            <a:pPr lvl="0">
              <a:buClrTx/>
              <a:defRPr/>
            </a:pPr>
            <a:r>
              <a:rPr lang="en-US" altLang="zh-CN" sz="1800" kern="1200" dirty="0">
                <a:solidFill>
                  <a:prstClr val="black"/>
                </a:solidFill>
                <a:latin typeface="Gill Sans MT" panose="020B0502020104020203" pitchFamily="34" charset="0"/>
                <a:ea typeface="宋体" panose="02010600030101010101" pitchFamily="2" charset="-122"/>
                <a:cs typeface="+mn-cs"/>
              </a:rPr>
              <a:t>J. M. </a:t>
            </a:r>
            <a:r>
              <a:rPr lang="en-US" altLang="zh-CN" sz="1800" kern="1200" dirty="0" err="1">
                <a:solidFill>
                  <a:prstClr val="black"/>
                </a:solidFill>
                <a:latin typeface="Gill Sans MT" panose="020B0502020104020203" pitchFamily="34" charset="0"/>
                <a:ea typeface="宋体" panose="02010600030101010101" pitchFamily="2" charset="-122"/>
                <a:cs typeface="+mn-cs"/>
              </a:rPr>
              <a:t>Hern´andez</a:t>
            </a:r>
            <a:r>
              <a:rPr lang="en-US" altLang="zh-CN" sz="1800" kern="1200" dirty="0">
                <a:solidFill>
                  <a:prstClr val="black"/>
                </a:solidFill>
                <a:latin typeface="Gill Sans MT" panose="020B0502020104020203" pitchFamily="34" charset="0"/>
                <a:ea typeface="宋体" panose="02010600030101010101" pitchFamily="2" charset="-122"/>
                <a:cs typeface="+mn-cs"/>
              </a:rPr>
              <a:t>-Lobato, N. </a:t>
            </a:r>
            <a:r>
              <a:rPr lang="en-US" altLang="zh-CN" sz="1800" kern="1200" dirty="0" err="1">
                <a:solidFill>
                  <a:prstClr val="black"/>
                </a:solidFill>
                <a:latin typeface="Gill Sans MT" panose="020B0502020104020203" pitchFamily="34" charset="0"/>
                <a:ea typeface="宋体" panose="02010600030101010101" pitchFamily="2" charset="-122"/>
                <a:cs typeface="+mn-cs"/>
              </a:rPr>
              <a:t>Houlsby</a:t>
            </a:r>
            <a:r>
              <a:rPr lang="en-US" altLang="zh-CN" sz="1800" kern="1200" dirty="0">
                <a:solidFill>
                  <a:prstClr val="black"/>
                </a:solidFill>
                <a:latin typeface="Gill Sans MT" panose="020B0502020104020203" pitchFamily="34" charset="0"/>
                <a:ea typeface="宋体" panose="02010600030101010101" pitchFamily="2" charset="-122"/>
                <a:cs typeface="+mn-cs"/>
              </a:rPr>
              <a:t>, and Z. </a:t>
            </a:r>
            <a:r>
              <a:rPr lang="en-US" altLang="zh-CN" sz="1800" kern="1200" dirty="0" err="1">
                <a:solidFill>
                  <a:prstClr val="black"/>
                </a:solidFill>
                <a:latin typeface="Gill Sans MT" panose="020B0502020104020203" pitchFamily="34" charset="0"/>
                <a:ea typeface="宋体" panose="02010600030101010101" pitchFamily="2" charset="-122"/>
                <a:cs typeface="+mn-cs"/>
              </a:rPr>
              <a:t>Ghahramani</a:t>
            </a:r>
            <a:r>
              <a:rPr lang="en-US" altLang="zh-CN" sz="1800" kern="1200" dirty="0">
                <a:solidFill>
                  <a:prstClr val="black"/>
                </a:solidFill>
                <a:latin typeface="Gill Sans MT" panose="020B0502020104020203" pitchFamily="34" charset="0"/>
                <a:ea typeface="宋体" panose="02010600030101010101" pitchFamily="2" charset="-122"/>
                <a:cs typeface="+mn-cs"/>
              </a:rPr>
              <a:t>, “Probabilistic matrix factorization with non-random missing data.” in ICML, 2014, pp. 1512–1520.</a:t>
            </a:r>
            <a:endParaRPr kumimoji="0" lang="en-US" altLang="zh-CN" sz="18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endParaRPr>
          </a:p>
          <a:p>
            <a:pPr lvl="0">
              <a:buClrTx/>
              <a:defRPr/>
            </a:pPr>
            <a:r>
              <a:rPr lang="en-US" altLang="zh-CN" sz="1800" kern="1200" dirty="0">
                <a:solidFill>
                  <a:prstClr val="black"/>
                </a:solidFill>
                <a:latin typeface="Gill Sans MT" panose="020B0502020104020203" pitchFamily="34" charset="0"/>
                <a:ea typeface="宋体" panose="02010600030101010101" pitchFamily="2" charset="-122"/>
                <a:cs typeface="+mn-cs"/>
              </a:rPr>
              <a:t>Liu, </a:t>
            </a:r>
            <a:r>
              <a:rPr lang="en-US" altLang="zh-CN" sz="1800" kern="1200" dirty="0" err="1">
                <a:solidFill>
                  <a:prstClr val="black"/>
                </a:solidFill>
                <a:latin typeface="Gill Sans MT" panose="020B0502020104020203" pitchFamily="34" charset="0"/>
                <a:ea typeface="宋体" panose="02010600030101010101" pitchFamily="2" charset="-122"/>
                <a:cs typeface="+mn-cs"/>
              </a:rPr>
              <a:t>Dugang</a:t>
            </a:r>
            <a:r>
              <a:rPr lang="en-US" altLang="zh-CN" sz="1800" kern="1200" dirty="0">
                <a:solidFill>
                  <a:prstClr val="black"/>
                </a:solidFill>
                <a:latin typeface="Gill Sans MT" panose="020B0502020104020203" pitchFamily="34" charset="0"/>
                <a:ea typeface="宋体" panose="02010600030101010101" pitchFamily="2" charset="-122"/>
                <a:cs typeface="+mn-cs"/>
              </a:rPr>
              <a:t>, et al. "A general knowledge distillation framework for counterfactual recommendation via uniform data.” In SIGIR 2020.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endParaRPr>
          </a:p>
        </p:txBody>
      </p:sp>
      <p:pic>
        <p:nvPicPr>
          <p:cNvPr id="18" name="图片 17">
            <a:extLst>
              <a:ext uri="{FF2B5EF4-FFF2-40B4-BE49-F238E27FC236}">
                <a16:creationId xmlns:a16="http://schemas.microsoft.com/office/drawing/2014/main" id="{A9CF2F9B-112D-4656-BF95-5F8FAC8C8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2274" y="2026272"/>
            <a:ext cx="6109943" cy="3651287"/>
          </a:xfrm>
          <a:prstGeom prst="rect">
            <a:avLst/>
          </a:prstGeom>
        </p:spPr>
      </p:pic>
      <p:sp>
        <p:nvSpPr>
          <p:cNvPr id="2" name="矩形 1">
            <a:extLst>
              <a:ext uri="{FF2B5EF4-FFF2-40B4-BE49-F238E27FC236}">
                <a16:creationId xmlns:a16="http://schemas.microsoft.com/office/drawing/2014/main" id="{9E728AF0-5675-4094-8222-89F4B34B8A13}"/>
              </a:ext>
            </a:extLst>
          </p:cNvPr>
          <p:cNvSpPr/>
          <p:nvPr/>
        </p:nvSpPr>
        <p:spPr>
          <a:xfrm>
            <a:off x="409903" y="2687662"/>
            <a:ext cx="5906814" cy="1913344"/>
          </a:xfrm>
          <a:prstGeom prst="rect">
            <a:avLst/>
          </a:prstGeom>
        </p:spPr>
        <p:txBody>
          <a:bodyPr wrap="square">
            <a:spAutoFit/>
          </a:bodyPr>
          <a:lstStyle/>
          <a:p>
            <a:pPr marL="228600" lvl="1">
              <a:spcBef>
                <a:spcPts val="1000"/>
              </a:spcBef>
              <a:spcAft>
                <a:spcPts val="1200"/>
              </a:spcAft>
              <a:defRPr/>
            </a:pPr>
            <a:r>
              <a:rPr lang="en-US" altLang="zh-CN" sz="2800" dirty="0">
                <a:solidFill>
                  <a:schemeClr val="dk1"/>
                </a:solidFill>
                <a:latin typeface="Gill Sans MT" panose="020B0502020104020203" pitchFamily="34" charset="0"/>
                <a:cs typeface="Times New Roman"/>
                <a:sym typeface="Times New Roman"/>
              </a:rPr>
              <a:t>Knowledge Distillation:</a:t>
            </a:r>
          </a:p>
          <a:p>
            <a:pPr marL="1028700" lvl="2" indent="-342900">
              <a:spcBef>
                <a:spcPts val="1000"/>
              </a:spcBef>
              <a:spcAft>
                <a:spcPts val="1200"/>
              </a:spcAft>
              <a:buFont typeface="Arial" panose="020B0604020202020204" pitchFamily="34" charset="0"/>
              <a:buChar char="•"/>
              <a:defRPr/>
            </a:pPr>
            <a:r>
              <a:rPr lang="en-US" altLang="zh-CN" sz="2400" dirty="0">
                <a:solidFill>
                  <a:schemeClr val="dk1"/>
                </a:solidFill>
                <a:latin typeface="Gill Sans MT" panose="020B0502020104020203" pitchFamily="34" charset="0"/>
                <a:cs typeface="Times New Roman"/>
                <a:sym typeface="Times New Roman"/>
              </a:rPr>
              <a:t>trains a separate teacher model on the uniform data to guide the normal model training</a:t>
            </a:r>
          </a:p>
        </p:txBody>
      </p:sp>
    </p:spTree>
    <p:extLst>
      <p:ext uri="{BB962C8B-B14F-4D97-AF65-F5344CB8AC3E}">
        <p14:creationId xmlns:p14="http://schemas.microsoft.com/office/powerpoint/2010/main" val="334903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04" name="Google Shape;104;p3"/>
          <p:cNvSpPr txBox="1"/>
          <p:nvPr/>
        </p:nvSpPr>
        <p:spPr>
          <a:xfrm>
            <a:off x="486524" y="96289"/>
            <a:ext cx="10554106" cy="584775"/>
          </a:xfrm>
          <a:prstGeom prst="rect">
            <a:avLst/>
          </a:prstGeom>
          <a:noFill/>
          <a:ln>
            <a:noFill/>
          </a:ln>
        </p:spPr>
        <p:txBody>
          <a:bodyPr spcFirstLastPara="1" wrap="square" lIns="45700" tIns="45700" rIns="45700" bIns="45700" anchor="t" anchorCtr="0">
            <a:spAutoFit/>
          </a:bodyPr>
          <a:lstStyle/>
          <a:p>
            <a:pPr marL="0" marR="0" lvl="0" indent="-203200" algn="l" rtl="0">
              <a:spcBef>
                <a:spcPts val="0"/>
              </a:spcBef>
              <a:spcAft>
                <a:spcPts val="0"/>
              </a:spcAft>
              <a:buClr>
                <a:schemeClr val="dk1"/>
              </a:buClr>
              <a:buSzPts val="3200"/>
              <a:buFont typeface="Times New Roman"/>
              <a:buChar char="•"/>
            </a:pPr>
            <a:r>
              <a:rPr lang="en-US" sz="3200" b="1" dirty="0">
                <a:solidFill>
                  <a:schemeClr val="dk1"/>
                </a:solidFill>
                <a:latin typeface="Times New Roman"/>
                <a:ea typeface="Times New Roman"/>
                <a:cs typeface="Times New Roman"/>
                <a:sym typeface="Times New Roman"/>
              </a:rPr>
              <a:t>Outline</a:t>
            </a:r>
            <a:endParaRPr sz="3200" b="1" dirty="0">
              <a:solidFill>
                <a:schemeClr val="dk1"/>
              </a:solidFill>
              <a:latin typeface="Times New Roman"/>
              <a:ea typeface="Times New Roman"/>
              <a:cs typeface="Times New Roman"/>
              <a:sym typeface="Times New Roman"/>
            </a:endParaRPr>
          </a:p>
        </p:txBody>
      </p:sp>
      <p:pic>
        <p:nvPicPr>
          <p:cNvPr id="18" name="Google Shape;435;p18"/>
          <p:cNvPicPr preferRelativeResize="0"/>
          <p:nvPr/>
        </p:nvPicPr>
        <p:blipFill>
          <a:blip r:embed="rId3">
            <a:alphaModFix/>
          </a:blip>
          <a:stretch>
            <a:fillRect/>
          </a:stretch>
        </p:blipFill>
        <p:spPr>
          <a:xfrm>
            <a:off x="268133" y="986492"/>
            <a:ext cx="11450250" cy="5064430"/>
          </a:xfrm>
          <a:prstGeom prst="rect">
            <a:avLst/>
          </a:prstGeom>
          <a:noFill/>
          <a:ln>
            <a:noFill/>
          </a:ln>
        </p:spPr>
      </p:pic>
      <p:sp>
        <p:nvSpPr>
          <p:cNvPr id="19" name="Google Shape;438;p18"/>
          <p:cNvSpPr txBox="1"/>
          <p:nvPr/>
        </p:nvSpPr>
        <p:spPr>
          <a:xfrm>
            <a:off x="1369019" y="1453434"/>
            <a:ext cx="8789115" cy="4518689"/>
          </a:xfrm>
          <a:prstGeom prst="rect">
            <a:avLst/>
          </a:prstGeom>
          <a:noFill/>
          <a:ln>
            <a:noFill/>
          </a:ln>
        </p:spPr>
        <p:txBody>
          <a:bodyPr spcFirstLastPara="1" wrap="square" lIns="91425" tIns="45700" rIns="91425" bIns="45700" anchor="t" anchorCtr="0">
            <a:noAutofit/>
          </a:bodyPr>
          <a:lstStyle/>
          <a:p>
            <a:pPr marL="457200" lvl="0" indent="-412750">
              <a:spcBef>
                <a:spcPts val="1000"/>
              </a:spcBef>
              <a:buClr>
                <a:schemeClr val="dk1"/>
              </a:buClr>
              <a:buSzPts val="2900"/>
              <a:buFont typeface="Arial"/>
              <a:buChar char="❏"/>
            </a:pPr>
            <a:r>
              <a:rPr lang="en-US" sz="2900" dirty="0">
                <a:solidFill>
                  <a:schemeClr val="dk1"/>
                </a:solidFill>
                <a:latin typeface="Times New Roman"/>
                <a:ea typeface="Calibri"/>
                <a:cs typeface="Times New Roman"/>
                <a:sym typeface="Times New Roman"/>
              </a:rPr>
              <a:t>Background</a:t>
            </a:r>
          </a:p>
          <a:p>
            <a:pPr marL="685800" lvl="1" indent="-228600">
              <a:lnSpc>
                <a:spcPct val="90000"/>
              </a:lnSpc>
              <a:spcBef>
                <a:spcPts val="500"/>
              </a:spcBef>
              <a:buClrTx/>
              <a:buSzPts val="2400"/>
              <a:buFont typeface="Times New Roman"/>
              <a:buChar char="❏"/>
            </a:pPr>
            <a:r>
              <a:rPr lang="en-US" sz="2400" dirty="0">
                <a:solidFill>
                  <a:schemeClr val="tx1"/>
                </a:solidFill>
                <a:latin typeface="Times New Roman"/>
                <a:ea typeface="Times New Roman"/>
                <a:cs typeface="Times New Roman"/>
                <a:sym typeface="Times New Roman"/>
              </a:rPr>
              <a:t>Bias Issue in Recommender System</a:t>
            </a:r>
          </a:p>
          <a:p>
            <a:pPr marL="685800" lvl="1" indent="-228600">
              <a:lnSpc>
                <a:spcPct val="90000"/>
              </a:lnSpc>
              <a:spcBef>
                <a:spcPts val="500"/>
              </a:spcBef>
              <a:buClrTx/>
              <a:buSzPts val="2400"/>
              <a:buFont typeface="Times New Roman"/>
              <a:buChar char="❏"/>
            </a:pPr>
            <a:r>
              <a:rPr lang="en-US" sz="2400" dirty="0">
                <a:solidFill>
                  <a:schemeClr val="tx1"/>
                </a:solidFill>
                <a:latin typeface="Times New Roman"/>
                <a:ea typeface="Times New Roman"/>
                <a:cs typeface="Times New Roman"/>
                <a:sym typeface="Times New Roman"/>
              </a:rPr>
              <a:t>Recent debiasing strategies</a:t>
            </a:r>
          </a:p>
          <a:p>
            <a:pPr marL="457200" indent="-412750">
              <a:spcBef>
                <a:spcPts val="1000"/>
              </a:spcBef>
              <a:buClr>
                <a:schemeClr val="dk1"/>
              </a:buClr>
              <a:buSzPts val="2900"/>
              <a:buFont typeface="Arial"/>
              <a:buChar char="❏"/>
            </a:pPr>
            <a:r>
              <a:rPr lang="en-US" sz="2900" dirty="0">
                <a:solidFill>
                  <a:schemeClr val="dk1"/>
                </a:solidFill>
                <a:latin typeface="Times New Roman"/>
                <a:ea typeface="Calibri"/>
                <a:cs typeface="Times New Roman"/>
                <a:sym typeface="Times New Roman"/>
              </a:rPr>
              <a:t>Proposed Method: </a:t>
            </a:r>
            <a:r>
              <a:rPr lang="en-US" sz="2900" dirty="0" err="1">
                <a:solidFill>
                  <a:schemeClr val="dk1"/>
                </a:solidFill>
                <a:latin typeface="Times New Roman"/>
                <a:ea typeface="Calibri"/>
                <a:cs typeface="Times New Roman"/>
                <a:sym typeface="Times New Roman"/>
              </a:rPr>
              <a:t>AutoDebias</a:t>
            </a:r>
            <a:endParaRPr lang="en-US" sz="2900" dirty="0">
              <a:solidFill>
                <a:schemeClr val="dk1"/>
              </a:solidFill>
              <a:latin typeface="Times New Roman"/>
              <a:ea typeface="Calibri"/>
              <a:cs typeface="Times New Roman"/>
              <a:sym typeface="Times New Roman"/>
            </a:endParaRPr>
          </a:p>
          <a:p>
            <a:pPr marL="685800" lvl="1" indent="-228600">
              <a:lnSpc>
                <a:spcPct val="90000"/>
              </a:lnSpc>
              <a:spcBef>
                <a:spcPts val="500"/>
              </a:spcBef>
              <a:buClrTx/>
              <a:buSzPts val="2400"/>
              <a:buFont typeface="Times New Roman"/>
              <a:buChar char="❏"/>
            </a:pPr>
            <a:r>
              <a:rPr lang="en-US" sz="2400" dirty="0">
                <a:solidFill>
                  <a:schemeClr val="dk1"/>
                </a:solidFill>
                <a:latin typeface="Times New Roman"/>
                <a:ea typeface="Times New Roman"/>
                <a:cs typeface="Times New Roman"/>
                <a:sym typeface="Times New Roman"/>
              </a:rPr>
              <a:t>A uniform learning framework for various biases</a:t>
            </a:r>
            <a:endParaRPr sz="2900" dirty="0">
              <a:solidFill>
                <a:schemeClr val="dk1"/>
              </a:solidFill>
              <a:latin typeface="Times New Roman"/>
              <a:ea typeface="Times New Roman"/>
              <a:cs typeface="Times New Roman"/>
              <a:sym typeface="Times New Roman"/>
            </a:endParaRPr>
          </a:p>
          <a:p>
            <a:pPr marL="457200" indent="-412750">
              <a:spcBef>
                <a:spcPts val="1000"/>
              </a:spcBef>
              <a:buClr>
                <a:schemeClr val="dk1"/>
              </a:buClr>
              <a:buSzPts val="2900"/>
              <a:buFont typeface="Arial"/>
              <a:buChar char="❏"/>
            </a:pPr>
            <a:r>
              <a:rPr lang="en-US" sz="2900" dirty="0">
                <a:solidFill>
                  <a:schemeClr val="dk1"/>
                </a:solidFill>
                <a:latin typeface="Times New Roman"/>
                <a:ea typeface="Calibri"/>
                <a:cs typeface="Times New Roman"/>
                <a:sym typeface="Times New Roman"/>
              </a:rPr>
              <a:t>Experiments</a:t>
            </a:r>
          </a:p>
          <a:p>
            <a:pPr marL="457200" lvl="0" indent="-412750">
              <a:spcBef>
                <a:spcPts val="1000"/>
              </a:spcBef>
              <a:buClr>
                <a:schemeClr val="dk1"/>
              </a:buClr>
              <a:buSzPts val="2900"/>
              <a:buChar char="❏"/>
            </a:pPr>
            <a:r>
              <a:rPr lang="en-US" sz="2900" i="0" u="none" strike="noStrike" cap="none" dirty="0">
                <a:solidFill>
                  <a:schemeClr val="dk1"/>
                </a:solidFill>
                <a:latin typeface="Times New Roman"/>
                <a:ea typeface="Calibri"/>
                <a:cs typeface="Times New Roman"/>
                <a:sym typeface="Times New Roman"/>
              </a:rPr>
              <a:t>Conclusion and Future Work</a:t>
            </a:r>
            <a:endParaRPr sz="2400" i="0" u="none" strike="noStrike" cap="none" dirty="0">
              <a:solidFill>
                <a:schemeClr val="dk1"/>
              </a:solidFill>
              <a:latin typeface="Calibri"/>
              <a:ea typeface="Calibri"/>
              <a:cs typeface="Calibri"/>
              <a:sym typeface="Calibri"/>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6912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19">
                                            <p:txEl>
                                              <p:pRg st="0" end="0"/>
                                            </p:txEl>
                                          </p:spTgt>
                                        </p:tgtEl>
                                        <p:attrNameLst>
                                          <p:attrName>style.color</p:attrName>
                                        </p:attrNameLst>
                                      </p:cBhvr>
                                      <p:to>
                                        <a:srgbClr val="2F5496"/>
                                      </p:to>
                                    </p:animClr>
                                  </p:childTnLst>
                                </p:cTn>
                              </p:par>
                              <p:par>
                                <p:cTn id="7" presetID="3" presetClass="emph" presetSubtype="2" fill="hold" nodeType="withEffect">
                                  <p:stCondLst>
                                    <p:cond delay="0"/>
                                  </p:stCondLst>
                                  <p:childTnLst>
                                    <p:animClr clrSpc="rgb" dir="cw">
                                      <p:cBhvr override="childStyle">
                                        <p:cTn id="8" dur="2000" fill="hold"/>
                                        <p:tgtEl>
                                          <p:spTgt spid="19">
                                            <p:txEl>
                                              <p:pRg st="1" end="1"/>
                                            </p:txEl>
                                          </p:spTgt>
                                        </p:tgtEl>
                                        <p:attrNameLst>
                                          <p:attrName>style.color</p:attrName>
                                        </p:attrNameLst>
                                      </p:cBhvr>
                                      <p:to>
                                        <a:srgbClr val="2F5496"/>
                                      </p:to>
                                    </p:animClr>
                                  </p:childTnLst>
                                </p:cTn>
                              </p:par>
                              <p:par>
                                <p:cTn id="9" presetID="3" presetClass="emph" presetSubtype="2" fill="hold" nodeType="withEffect">
                                  <p:stCondLst>
                                    <p:cond delay="0"/>
                                  </p:stCondLst>
                                  <p:childTnLst>
                                    <p:animClr clrSpc="rgb" dir="cw">
                                      <p:cBhvr override="childStyle">
                                        <p:cTn id="10" dur="2000" fill="hold"/>
                                        <p:tgtEl>
                                          <p:spTgt spid="19">
                                            <p:txEl>
                                              <p:pRg st="2" end="2"/>
                                            </p:txEl>
                                          </p:spTgt>
                                        </p:tgtEl>
                                        <p:attrNameLst>
                                          <p:attrName>style.color</p:attrName>
                                        </p:attrNameLst>
                                      </p:cBhvr>
                                      <p:to>
                                        <a:srgbClr val="2F549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5"/>
          <p:cNvSpPr txBox="1"/>
          <p:nvPr/>
        </p:nvSpPr>
        <p:spPr>
          <a:xfrm>
            <a:off x="372184" y="3433536"/>
            <a:ext cx="7822403" cy="1325564"/>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90000"/>
              </a:lnSpc>
              <a:spcBef>
                <a:spcPts val="0"/>
              </a:spcBef>
              <a:spcAft>
                <a:spcPts val="0"/>
              </a:spcAft>
              <a:buClr>
                <a:schemeClr val="dk1"/>
              </a:buClr>
              <a:buSzPts val="2800"/>
              <a:buFont typeface="Noto Sans Symbols"/>
              <a:buChar char="⮚"/>
            </a:pPr>
            <a:r>
              <a:rPr lang="en-US" sz="2800" b="1" dirty="0">
                <a:solidFill>
                  <a:schemeClr val="dk1"/>
                </a:solidFill>
                <a:latin typeface="Gill Sans MT" panose="020B0502020104020203" pitchFamily="34" charset="0"/>
                <a:ea typeface="Times New Roman"/>
                <a:cs typeface="Times New Roman"/>
                <a:sym typeface="Times New Roman"/>
              </a:rPr>
              <a:t>Collaborative filtering</a:t>
            </a:r>
            <a:endParaRPr dirty="0">
              <a:latin typeface="Gill Sans MT" panose="020B0502020104020203" pitchFamily="34" charset="0"/>
            </a:endParaRPr>
          </a:p>
          <a:p>
            <a:pPr marL="0" marR="0" lvl="0" indent="0" algn="l" rtl="0">
              <a:lnSpc>
                <a:spcPct val="90000"/>
              </a:lnSpc>
              <a:spcBef>
                <a:spcPts val="0"/>
              </a:spcBef>
              <a:spcAft>
                <a:spcPts val="0"/>
              </a:spcAft>
              <a:buClr>
                <a:schemeClr val="dk1"/>
              </a:buClr>
              <a:buSzPts val="2800"/>
              <a:buFont typeface="Times New Roman"/>
              <a:buNone/>
            </a:pPr>
            <a:br>
              <a:rPr lang="en-US" sz="2800" dirty="0">
                <a:solidFill>
                  <a:schemeClr val="dk1"/>
                </a:solidFill>
                <a:latin typeface="Gill Sans MT" panose="020B0502020104020203" pitchFamily="34" charset="0"/>
                <a:ea typeface="Times New Roman"/>
                <a:cs typeface="Times New Roman"/>
                <a:sym typeface="Times New Roman"/>
              </a:rPr>
            </a:br>
            <a:r>
              <a:rPr lang="en-US" sz="2400" dirty="0">
                <a:solidFill>
                  <a:schemeClr val="dk1"/>
                </a:solidFill>
                <a:latin typeface="Gill Sans MT" panose="020B0502020104020203" pitchFamily="34" charset="0"/>
                <a:ea typeface="Times New Roman"/>
                <a:cs typeface="Times New Roman"/>
                <a:sym typeface="Times New Roman"/>
              </a:rPr>
              <a:t>- Matrix factorization &amp; factorization machines</a:t>
            </a:r>
            <a:endParaRPr sz="2800" dirty="0">
              <a:solidFill>
                <a:schemeClr val="dk1"/>
              </a:solidFill>
              <a:latin typeface="Gill Sans MT" panose="020B0502020104020203" pitchFamily="34" charset="0"/>
              <a:ea typeface="Times New Roman"/>
              <a:cs typeface="Times New Roman"/>
              <a:sym typeface="Times New Roman"/>
            </a:endParaRPr>
          </a:p>
        </p:txBody>
      </p:sp>
      <p:sp>
        <p:nvSpPr>
          <p:cNvPr id="152" name="Google Shape;152;p5"/>
          <p:cNvSpPr txBox="1"/>
          <p:nvPr/>
        </p:nvSpPr>
        <p:spPr>
          <a:xfrm>
            <a:off x="8267904" y="6175339"/>
            <a:ext cx="3436195" cy="400110"/>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US" sz="2000" i="1" dirty="0">
                <a:solidFill>
                  <a:schemeClr val="dk1"/>
                </a:solidFill>
                <a:latin typeface="Gill Sans MT" panose="020B0502020104020203" pitchFamily="34" charset="0"/>
                <a:ea typeface="Times New Roman"/>
                <a:cs typeface="Times New Roman"/>
                <a:sym typeface="Times New Roman"/>
              </a:rPr>
              <a:t>Neural Collaborative Filtering</a:t>
            </a:r>
            <a:endParaRPr sz="2000" i="1" dirty="0">
              <a:solidFill>
                <a:schemeClr val="dk1"/>
              </a:solidFill>
              <a:latin typeface="Gill Sans MT" panose="020B0502020104020203" pitchFamily="34" charset="0"/>
              <a:ea typeface="Times New Roman"/>
              <a:cs typeface="Times New Roman"/>
              <a:sym typeface="Times New Roman"/>
            </a:endParaRPr>
          </a:p>
        </p:txBody>
      </p:sp>
      <p:sp>
        <p:nvSpPr>
          <p:cNvPr id="153" name="Google Shape;153;p5"/>
          <p:cNvSpPr txBox="1"/>
          <p:nvPr/>
        </p:nvSpPr>
        <p:spPr>
          <a:xfrm>
            <a:off x="7789219" y="8571544"/>
            <a:ext cx="4204995" cy="400110"/>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US" sz="2000" i="1">
                <a:solidFill>
                  <a:schemeClr val="dk1"/>
                </a:solidFill>
                <a:latin typeface="Gill Sans MT" panose="020B0502020104020203" pitchFamily="34" charset="0"/>
                <a:ea typeface="Times New Roman"/>
                <a:cs typeface="Times New Roman"/>
                <a:sym typeface="Times New Roman"/>
              </a:rPr>
              <a:t>Neural Graph Collaborative Filtering</a:t>
            </a:r>
            <a:endParaRPr>
              <a:latin typeface="Gill Sans MT" panose="020B0502020104020203" pitchFamily="34" charset="0"/>
            </a:endParaRPr>
          </a:p>
        </p:txBody>
      </p:sp>
      <p:sp>
        <p:nvSpPr>
          <p:cNvPr id="154" name="Google Shape;154;p5"/>
          <p:cNvSpPr txBox="1"/>
          <p:nvPr/>
        </p:nvSpPr>
        <p:spPr>
          <a:xfrm>
            <a:off x="8459911" y="4470583"/>
            <a:ext cx="2671883" cy="400110"/>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US" sz="2000" i="1" dirty="0">
                <a:solidFill>
                  <a:schemeClr val="dk1"/>
                </a:solidFill>
                <a:latin typeface="Gill Sans MT" panose="020B0502020104020203" pitchFamily="34" charset="0"/>
                <a:ea typeface="Times New Roman"/>
                <a:cs typeface="Times New Roman"/>
                <a:sym typeface="Times New Roman"/>
              </a:rPr>
              <a:t>Factorization Machines</a:t>
            </a:r>
            <a:endParaRPr dirty="0">
              <a:latin typeface="Gill Sans MT" panose="020B0502020104020203" pitchFamily="34" charset="0"/>
            </a:endParaRPr>
          </a:p>
        </p:txBody>
      </p:sp>
      <p:sp>
        <p:nvSpPr>
          <p:cNvPr id="155" name="Google Shape;155;p5"/>
          <p:cNvSpPr/>
          <p:nvPr/>
        </p:nvSpPr>
        <p:spPr>
          <a:xfrm>
            <a:off x="333255" y="3224333"/>
            <a:ext cx="11622027" cy="1653131"/>
          </a:xfrm>
          <a:prstGeom prst="rect">
            <a:avLst/>
          </a:prstGeom>
          <a:noFill/>
          <a:ln w="12700" cap="flat" cmpd="sng">
            <a:solidFill>
              <a:srgbClr val="B9CDE5"/>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chemeClr val="dk1"/>
              </a:solidFill>
              <a:latin typeface="Gill Sans MT" panose="020B0502020104020203" pitchFamily="34" charset="0"/>
              <a:ea typeface="Times New Roman"/>
              <a:cs typeface="Times New Roman"/>
              <a:sym typeface="Times New Roman"/>
            </a:endParaRPr>
          </a:p>
        </p:txBody>
      </p:sp>
      <p:sp>
        <p:nvSpPr>
          <p:cNvPr id="156" name="Google Shape;156;p5"/>
          <p:cNvSpPr/>
          <p:nvPr/>
        </p:nvSpPr>
        <p:spPr>
          <a:xfrm>
            <a:off x="333253" y="4877465"/>
            <a:ext cx="11622027" cy="1743091"/>
          </a:xfrm>
          <a:prstGeom prst="rect">
            <a:avLst/>
          </a:prstGeom>
          <a:noFill/>
          <a:ln w="12700" cap="flat" cmpd="sng">
            <a:solidFill>
              <a:srgbClr val="B9CDE5"/>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Gill Sans MT" panose="020B0502020104020203" pitchFamily="34" charset="0"/>
              <a:ea typeface="Times New Roman"/>
              <a:cs typeface="Times New Roman"/>
              <a:sym typeface="Times New Roman"/>
            </a:endParaRPr>
          </a:p>
        </p:txBody>
      </p:sp>
      <p:sp>
        <p:nvSpPr>
          <p:cNvPr id="159" name="Google Shape;159;p5"/>
          <p:cNvSpPr txBox="1"/>
          <p:nvPr/>
        </p:nvSpPr>
        <p:spPr>
          <a:xfrm>
            <a:off x="445501" y="4958139"/>
            <a:ext cx="7822403" cy="1325564"/>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90000"/>
              </a:lnSpc>
              <a:spcBef>
                <a:spcPts val="0"/>
              </a:spcBef>
              <a:spcAft>
                <a:spcPts val="0"/>
              </a:spcAft>
              <a:buClr>
                <a:schemeClr val="dk1"/>
              </a:buClr>
              <a:buSzPts val="2800"/>
              <a:buFont typeface="Noto Sans Symbols"/>
              <a:buChar char="⮚"/>
            </a:pPr>
            <a:r>
              <a:rPr lang="en-US" sz="2800" b="1" dirty="0">
                <a:solidFill>
                  <a:schemeClr val="dk1"/>
                </a:solidFill>
                <a:latin typeface="Gill Sans MT" panose="020B0502020104020203" pitchFamily="34" charset="0"/>
                <a:ea typeface="Times New Roman"/>
                <a:cs typeface="Times New Roman"/>
                <a:sym typeface="Times New Roman"/>
              </a:rPr>
              <a:t>Deep learning approaches</a:t>
            </a:r>
            <a:endParaRPr dirty="0">
              <a:latin typeface="Gill Sans MT" panose="020B0502020104020203" pitchFamily="34" charset="0"/>
            </a:endParaRPr>
          </a:p>
          <a:p>
            <a:pPr marL="0" marR="0" lvl="0" indent="0" algn="l" rtl="0">
              <a:lnSpc>
                <a:spcPct val="90000"/>
              </a:lnSpc>
              <a:spcBef>
                <a:spcPts val="0"/>
              </a:spcBef>
              <a:spcAft>
                <a:spcPts val="0"/>
              </a:spcAft>
              <a:buClr>
                <a:schemeClr val="dk1"/>
              </a:buClr>
              <a:buSzPts val="2800"/>
              <a:buFont typeface="Times New Roman"/>
              <a:buNone/>
            </a:pPr>
            <a:br>
              <a:rPr lang="en-US" sz="2800" dirty="0">
                <a:solidFill>
                  <a:schemeClr val="dk1"/>
                </a:solidFill>
                <a:latin typeface="Gill Sans MT" panose="020B0502020104020203" pitchFamily="34" charset="0"/>
                <a:ea typeface="Times New Roman"/>
                <a:cs typeface="Times New Roman"/>
                <a:sym typeface="Times New Roman"/>
              </a:rPr>
            </a:br>
            <a:r>
              <a:rPr lang="en-US" sz="2400" dirty="0">
                <a:solidFill>
                  <a:schemeClr val="dk1"/>
                </a:solidFill>
                <a:latin typeface="Gill Sans MT" panose="020B0502020104020203" pitchFamily="34" charset="0"/>
                <a:ea typeface="Times New Roman"/>
                <a:cs typeface="Times New Roman"/>
                <a:sym typeface="Times New Roman"/>
              </a:rPr>
              <a:t>- Neural factorization machines &amp; </a:t>
            </a:r>
            <a:r>
              <a:rPr lang="en-US" altLang="zh-CN" sz="2400" dirty="0">
                <a:solidFill>
                  <a:schemeClr val="dk1"/>
                </a:solidFill>
                <a:latin typeface="Gill Sans MT" panose="020B0502020104020203" pitchFamily="34" charset="0"/>
                <a:ea typeface="Times New Roman"/>
                <a:cs typeface="Times New Roman"/>
                <a:sym typeface="Times New Roman"/>
              </a:rPr>
              <a:t>graph neural networks</a:t>
            </a:r>
            <a:endParaRPr sz="2800" dirty="0">
              <a:solidFill>
                <a:schemeClr val="dk1"/>
              </a:solidFill>
              <a:latin typeface="Gill Sans MT" panose="020B0502020104020203" pitchFamily="34" charset="0"/>
              <a:ea typeface="Times New Roman"/>
              <a:cs typeface="Times New Roman"/>
              <a:sym typeface="Times New Roman"/>
            </a:endParaRPr>
          </a:p>
        </p:txBody>
      </p:sp>
      <p:pic>
        <p:nvPicPr>
          <p:cNvPr id="161" name="Google Shape;161;p5"/>
          <p:cNvPicPr preferRelativeResize="0"/>
          <p:nvPr/>
        </p:nvPicPr>
        <p:blipFill rotWithShape="1">
          <a:blip r:embed="rId4">
            <a:alphaModFix/>
          </a:blip>
          <a:srcRect/>
          <a:stretch/>
        </p:blipFill>
        <p:spPr>
          <a:xfrm>
            <a:off x="8356082" y="3308136"/>
            <a:ext cx="2659251" cy="1227022"/>
          </a:xfrm>
          <a:prstGeom prst="rect">
            <a:avLst/>
          </a:prstGeom>
          <a:noFill/>
          <a:ln>
            <a:noFill/>
          </a:ln>
        </p:spPr>
      </p:pic>
      <p:pic>
        <p:nvPicPr>
          <p:cNvPr id="162" name="Google Shape;162;p5"/>
          <p:cNvPicPr preferRelativeResize="0"/>
          <p:nvPr/>
        </p:nvPicPr>
        <p:blipFill rotWithShape="1">
          <a:blip r:embed="rId5">
            <a:alphaModFix/>
          </a:blip>
          <a:srcRect/>
          <a:stretch/>
        </p:blipFill>
        <p:spPr>
          <a:xfrm>
            <a:off x="8633074" y="4900359"/>
            <a:ext cx="2181682" cy="1274980"/>
          </a:xfrm>
          <a:prstGeom prst="rect">
            <a:avLst/>
          </a:prstGeom>
          <a:noFill/>
          <a:ln>
            <a:noFill/>
          </a:ln>
        </p:spPr>
      </p:pic>
      <p:sp>
        <p:nvSpPr>
          <p:cNvPr id="163" name="Google Shape;163;p5"/>
          <p:cNvSpPr txBox="1">
            <a:spLocks noGrp="1"/>
          </p:cNvSpPr>
          <p:nvPr>
            <p:ph type="sldNum" idx="12"/>
          </p:nvPr>
        </p:nvSpPr>
        <p:spPr>
          <a:xfrm>
            <a:off x="8678333" y="8535106"/>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Gill Sans MT" panose="020B0502020104020203" pitchFamily="34" charset="0"/>
              </a:rPr>
              <a:t>2</a:t>
            </a:fld>
            <a:endParaRPr>
              <a:latin typeface="Gill Sans MT" panose="020B0502020104020203" pitchFamily="34" charset="0"/>
            </a:endParaRPr>
          </a:p>
        </p:txBody>
      </p:sp>
      <p:sp>
        <p:nvSpPr>
          <p:cNvPr id="16" name="Google Shape;120;p4"/>
          <p:cNvSpPr txBox="1"/>
          <p:nvPr/>
        </p:nvSpPr>
        <p:spPr>
          <a:xfrm>
            <a:off x="605279" y="89666"/>
            <a:ext cx="10659109" cy="584735"/>
          </a:xfrm>
          <a:prstGeom prst="rect">
            <a:avLst/>
          </a:prstGeom>
          <a:noFill/>
          <a:ln>
            <a:noFill/>
          </a:ln>
        </p:spPr>
        <p:txBody>
          <a:bodyPr spcFirstLastPara="1" wrap="square" lIns="45700" tIns="45700" rIns="45700" bIns="45700" anchor="t" anchorCtr="0">
            <a:spAutoFit/>
          </a:bodyPr>
          <a:lstStyle/>
          <a:p>
            <a:pPr lvl="0" indent="-203200">
              <a:buClr>
                <a:schemeClr val="dk1"/>
              </a:buClr>
              <a:buSzPts val="3200"/>
              <a:buFont typeface="Times New Roman"/>
              <a:buChar char="•"/>
            </a:pPr>
            <a:r>
              <a:rPr lang="en-US" sz="3200" b="1" dirty="0">
                <a:solidFill>
                  <a:schemeClr val="dk1"/>
                </a:solidFill>
                <a:latin typeface="Gill Sans MT" panose="020B0502020104020203" pitchFamily="34" charset="0"/>
                <a:ea typeface="Times New Roman"/>
                <a:cs typeface="Times New Roman"/>
                <a:sym typeface="Times New Roman"/>
              </a:rPr>
              <a:t>Mainstream Models: Fitting H</a:t>
            </a:r>
            <a:r>
              <a:rPr lang="en-US" altLang="zh-CN" sz="3200" b="1" dirty="0">
                <a:solidFill>
                  <a:schemeClr val="dk1"/>
                </a:solidFill>
                <a:latin typeface="Gill Sans MT" panose="020B0502020104020203" pitchFamily="34" charset="0"/>
                <a:ea typeface="Times New Roman"/>
                <a:cs typeface="Times New Roman"/>
                <a:sym typeface="Times New Roman"/>
              </a:rPr>
              <a:t>istorical Data</a:t>
            </a:r>
            <a:endParaRPr dirty="0">
              <a:latin typeface="Gill Sans MT" panose="020B0502020104020203" pitchFamily="34" charset="0"/>
            </a:endParaRPr>
          </a:p>
        </p:txBody>
      </p:sp>
      <p:sp>
        <p:nvSpPr>
          <p:cNvPr id="17" name="Inhaltsplatzhalter 2">
            <a:extLst>
              <a:ext uri="{FF2B5EF4-FFF2-40B4-BE49-F238E27FC236}">
                <a16:creationId xmlns:a16="http://schemas.microsoft.com/office/drawing/2014/main" id="{A09B7634-AF94-4252-B9D8-1106CA441A2C}"/>
              </a:ext>
            </a:extLst>
          </p:cNvPr>
          <p:cNvSpPr txBox="1">
            <a:spLocks/>
          </p:cNvSpPr>
          <p:nvPr/>
        </p:nvSpPr>
        <p:spPr>
          <a:xfrm>
            <a:off x="460374" y="843669"/>
            <a:ext cx="11573582" cy="4020252"/>
          </a:xfrm>
          <a:prstGeom prst="rect">
            <a:avLst/>
          </a:prstGeom>
          <a:ln>
            <a:miter lim="800000"/>
            <a:headEnd/>
            <a:tailEn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defRPr/>
            </a:pPr>
            <a:r>
              <a:rPr lang="en-US" altLang="zh-CN" dirty="0">
                <a:latin typeface="Gill Sans MT" panose="020B0502020104020203" pitchFamily="34" charset="0"/>
                <a:cs typeface="Times New Roman" panose="02020603050405020304" pitchFamily="18" charset="0"/>
              </a:rPr>
              <a:t>Minimizing the difference between historical feedback and model prediction</a:t>
            </a:r>
            <a:endParaRPr lang="en-US" dirty="0">
              <a:latin typeface="Gill Sans MT" panose="020B0502020104020203" pitchFamily="34" charset="0"/>
              <a:cs typeface="Times New Roman" panose="02020603050405020304" pitchFamily="18" charset="0"/>
            </a:endParaRPr>
          </a:p>
          <a:p>
            <a:pPr marL="914400" lvl="2" indent="0">
              <a:spcAft>
                <a:spcPts val="1200"/>
              </a:spcAft>
              <a:buNone/>
              <a:defRPr/>
            </a:pPr>
            <a:r>
              <a:rPr lang="en-US" dirty="0">
                <a:latin typeface="Gill Sans MT" panose="020B0502020104020203" pitchFamily="34" charset="0"/>
              </a:rPr>
              <a:t>    </a:t>
            </a:r>
          </a:p>
          <a:p>
            <a:pPr marL="0" indent="0">
              <a:buFont typeface="Arial" panose="020B0604020202020204" pitchFamily="34" charset="0"/>
              <a:buNone/>
              <a:defRPr/>
            </a:pPr>
            <a:endParaRPr lang="en-US" sz="2400" i="1" dirty="0">
              <a:latin typeface="Gill Sans MT" panose="020B0502020104020203" pitchFamily="34" charset="0"/>
              <a:cs typeface="Calibri" pitchFamily="34" charset="0"/>
            </a:endParaRPr>
          </a:p>
          <a:p>
            <a:pPr>
              <a:defRPr/>
            </a:pPr>
            <a:endParaRPr lang="en-US" sz="400" dirty="0">
              <a:latin typeface="Gill Sans MT" panose="020B0502020104020203" pitchFamily="34" charset="0"/>
            </a:endParaRPr>
          </a:p>
          <a:p>
            <a:pPr marL="0" indent="0">
              <a:buFont typeface="Wingdings" pitchFamily="2" charset="2"/>
              <a:buNone/>
              <a:defRPr/>
            </a:pPr>
            <a:endParaRPr lang="en-US" dirty="0">
              <a:latin typeface="Gill Sans MT" panose="020B0502020104020203" pitchFamily="34" charset="0"/>
            </a:endParaRPr>
          </a:p>
        </p:txBody>
      </p:sp>
      <p:pic>
        <p:nvPicPr>
          <p:cNvPr id="18" name="Grafik 1">
            <a:extLst>
              <a:ext uri="{FF2B5EF4-FFF2-40B4-BE49-F238E27FC236}">
                <a16:creationId xmlns:a16="http://schemas.microsoft.com/office/drawing/2014/main" id="{DDE401BD-86ED-4785-8D2E-02C96A420C3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36182" y="1304913"/>
            <a:ext cx="740247" cy="740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descr="旅行必备物品简笔画素材图片大全_素材图片简笔画"/>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1253" y="2244388"/>
            <a:ext cx="701660" cy="7016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表格 4">
            <a:extLst>
              <a:ext uri="{FF2B5EF4-FFF2-40B4-BE49-F238E27FC236}">
                <a16:creationId xmlns:a16="http://schemas.microsoft.com/office/drawing/2014/main" id="{2726BAAF-27D8-4174-9705-6C8DD3E2ED8B}"/>
              </a:ext>
            </a:extLst>
          </p:cNvPr>
          <p:cNvGraphicFramePr>
            <a:graphicFrameLocks noGrp="1"/>
          </p:cNvGraphicFramePr>
          <p:nvPr/>
        </p:nvGraphicFramePr>
        <p:xfrm>
          <a:off x="7896267" y="1724213"/>
          <a:ext cx="1502052" cy="1188720"/>
        </p:xfrm>
        <a:graphic>
          <a:graphicData uri="http://schemas.openxmlformats.org/drawingml/2006/table">
            <a:tbl>
              <a:tblPr firstRow="1" bandRow="1">
                <a:tableStyleId>{5940675A-B579-460E-94D1-54222C63F5DA}</a:tableStyleId>
              </a:tblPr>
              <a:tblGrid>
                <a:gridCol w="375513">
                  <a:extLst>
                    <a:ext uri="{9D8B030D-6E8A-4147-A177-3AD203B41FA5}">
                      <a16:colId xmlns:a16="http://schemas.microsoft.com/office/drawing/2014/main" val="734159862"/>
                    </a:ext>
                  </a:extLst>
                </a:gridCol>
                <a:gridCol w="375513">
                  <a:extLst>
                    <a:ext uri="{9D8B030D-6E8A-4147-A177-3AD203B41FA5}">
                      <a16:colId xmlns:a16="http://schemas.microsoft.com/office/drawing/2014/main" val="1943250054"/>
                    </a:ext>
                  </a:extLst>
                </a:gridCol>
                <a:gridCol w="375513">
                  <a:extLst>
                    <a:ext uri="{9D8B030D-6E8A-4147-A177-3AD203B41FA5}">
                      <a16:colId xmlns:a16="http://schemas.microsoft.com/office/drawing/2014/main" val="147705999"/>
                    </a:ext>
                  </a:extLst>
                </a:gridCol>
                <a:gridCol w="375513">
                  <a:extLst>
                    <a:ext uri="{9D8B030D-6E8A-4147-A177-3AD203B41FA5}">
                      <a16:colId xmlns:a16="http://schemas.microsoft.com/office/drawing/2014/main" val="551498525"/>
                    </a:ext>
                  </a:extLst>
                </a:gridCol>
              </a:tblGrid>
              <a:tr h="353640">
                <a:tc>
                  <a:txBody>
                    <a:bodyPr/>
                    <a:lstStyle/>
                    <a:p>
                      <a:pPr algn="ctr"/>
                      <a:r>
                        <a:rPr lang="en-US" altLang="zh-CN" sz="2000" dirty="0"/>
                        <a:t>3</a:t>
                      </a:r>
                      <a:endParaRPr lang="zh-CN" altLang="en-US" sz="2000" dirty="0"/>
                    </a:p>
                  </a:txBody>
                  <a:tcPr>
                    <a:solidFill>
                      <a:schemeClr val="accent4">
                        <a:lumMod val="40000"/>
                        <a:lumOff val="60000"/>
                      </a:schemeClr>
                    </a:solidFill>
                  </a:tcPr>
                </a:tc>
                <a:tc>
                  <a:txBody>
                    <a:bodyPr/>
                    <a:lstStyle/>
                    <a:p>
                      <a:pPr algn="ctr"/>
                      <a:endParaRPr lang="zh-CN" altLang="en-US" sz="2000" dirty="0"/>
                    </a:p>
                  </a:txBody>
                  <a:tcPr>
                    <a:solidFill>
                      <a:schemeClr val="accent4">
                        <a:lumMod val="40000"/>
                        <a:lumOff val="60000"/>
                      </a:schemeClr>
                    </a:solidFill>
                  </a:tcPr>
                </a:tc>
                <a:tc>
                  <a:txBody>
                    <a:bodyPr/>
                    <a:lstStyle/>
                    <a:p>
                      <a:pPr algn="ctr"/>
                      <a:r>
                        <a:rPr lang="en-US" altLang="zh-CN" sz="2000" dirty="0"/>
                        <a:t>1</a:t>
                      </a:r>
                      <a:endParaRPr lang="zh-CN" altLang="en-US" sz="2000" dirty="0"/>
                    </a:p>
                  </a:txBody>
                  <a:tcPr>
                    <a:solidFill>
                      <a:schemeClr val="accent4">
                        <a:lumMod val="40000"/>
                        <a:lumOff val="60000"/>
                      </a:schemeClr>
                    </a:solidFill>
                  </a:tcPr>
                </a:tc>
                <a:tc>
                  <a:txBody>
                    <a:bodyPr/>
                    <a:lstStyle/>
                    <a:p>
                      <a:pPr algn="ctr"/>
                      <a:endParaRPr lang="zh-CN" altLang="en-US" sz="2000" dirty="0"/>
                    </a:p>
                  </a:txBody>
                  <a:tcPr>
                    <a:solidFill>
                      <a:schemeClr val="accent4">
                        <a:lumMod val="40000"/>
                        <a:lumOff val="60000"/>
                      </a:schemeClr>
                    </a:solidFill>
                  </a:tcPr>
                </a:tc>
                <a:extLst>
                  <a:ext uri="{0D108BD9-81ED-4DB2-BD59-A6C34878D82A}">
                    <a16:rowId xmlns:a16="http://schemas.microsoft.com/office/drawing/2014/main" val="3623972550"/>
                  </a:ext>
                </a:extLst>
              </a:tr>
              <a:tr h="353640">
                <a:tc>
                  <a:txBody>
                    <a:bodyPr/>
                    <a:lstStyle/>
                    <a:p>
                      <a:pPr algn="ctr"/>
                      <a:r>
                        <a:rPr lang="en-US" altLang="zh-CN" sz="2000" dirty="0"/>
                        <a:t>2</a:t>
                      </a:r>
                      <a:endParaRPr lang="zh-CN" altLang="en-US" sz="2000" dirty="0"/>
                    </a:p>
                  </a:txBody>
                  <a:tcPr>
                    <a:solidFill>
                      <a:schemeClr val="accent4">
                        <a:lumMod val="40000"/>
                        <a:lumOff val="60000"/>
                      </a:schemeClr>
                    </a:solidFill>
                  </a:tcPr>
                </a:tc>
                <a:tc>
                  <a:txBody>
                    <a:bodyPr/>
                    <a:lstStyle/>
                    <a:p>
                      <a:pPr algn="ctr"/>
                      <a:r>
                        <a:rPr lang="en-US" altLang="zh-CN" sz="2000" dirty="0"/>
                        <a:t>3</a:t>
                      </a:r>
                      <a:endParaRPr lang="zh-CN" altLang="en-US" sz="2000" dirty="0"/>
                    </a:p>
                  </a:txBody>
                  <a:tcPr>
                    <a:solidFill>
                      <a:schemeClr val="accent4">
                        <a:lumMod val="40000"/>
                        <a:lumOff val="60000"/>
                      </a:schemeClr>
                    </a:solidFill>
                  </a:tcPr>
                </a:tc>
                <a:tc>
                  <a:txBody>
                    <a:bodyPr/>
                    <a:lstStyle/>
                    <a:p>
                      <a:pPr algn="ctr"/>
                      <a:endParaRPr lang="zh-CN" altLang="en-US" sz="2000" dirty="0"/>
                    </a:p>
                  </a:txBody>
                  <a:tcPr>
                    <a:solidFill>
                      <a:schemeClr val="accent4">
                        <a:lumMod val="40000"/>
                        <a:lumOff val="60000"/>
                      </a:schemeClr>
                    </a:solidFill>
                  </a:tcPr>
                </a:tc>
                <a:tc>
                  <a:txBody>
                    <a:bodyPr/>
                    <a:lstStyle/>
                    <a:p>
                      <a:pPr algn="ctr"/>
                      <a:r>
                        <a:rPr lang="en-US" altLang="zh-CN" sz="2000" dirty="0"/>
                        <a:t>5</a:t>
                      </a:r>
                      <a:endParaRPr lang="zh-CN" altLang="en-US" sz="2000" dirty="0"/>
                    </a:p>
                  </a:txBody>
                  <a:tcPr>
                    <a:solidFill>
                      <a:schemeClr val="accent4">
                        <a:lumMod val="40000"/>
                        <a:lumOff val="60000"/>
                      </a:schemeClr>
                    </a:solidFill>
                  </a:tcPr>
                </a:tc>
                <a:extLst>
                  <a:ext uri="{0D108BD9-81ED-4DB2-BD59-A6C34878D82A}">
                    <a16:rowId xmlns:a16="http://schemas.microsoft.com/office/drawing/2014/main" val="2394242404"/>
                  </a:ext>
                </a:extLst>
              </a:tr>
              <a:tr h="353640">
                <a:tc>
                  <a:txBody>
                    <a:bodyPr/>
                    <a:lstStyle/>
                    <a:p>
                      <a:pPr algn="ctr"/>
                      <a:r>
                        <a:rPr lang="en-US" altLang="zh-CN" sz="2000" dirty="0"/>
                        <a:t>2</a:t>
                      </a:r>
                      <a:endParaRPr lang="zh-CN" altLang="en-US" sz="2000" dirty="0"/>
                    </a:p>
                  </a:txBody>
                  <a:tcPr>
                    <a:solidFill>
                      <a:schemeClr val="accent4">
                        <a:lumMod val="40000"/>
                        <a:lumOff val="60000"/>
                      </a:schemeClr>
                    </a:solidFill>
                  </a:tcPr>
                </a:tc>
                <a:tc>
                  <a:txBody>
                    <a:bodyPr/>
                    <a:lstStyle/>
                    <a:p>
                      <a:pPr algn="ctr"/>
                      <a:endParaRPr lang="zh-CN" altLang="en-US" sz="2000" dirty="0"/>
                    </a:p>
                  </a:txBody>
                  <a:tcPr>
                    <a:solidFill>
                      <a:schemeClr val="accent4">
                        <a:lumMod val="40000"/>
                        <a:lumOff val="60000"/>
                      </a:schemeClr>
                    </a:solidFill>
                  </a:tcPr>
                </a:tc>
                <a:tc>
                  <a:txBody>
                    <a:bodyPr/>
                    <a:lstStyle/>
                    <a:p>
                      <a:pPr algn="ctr"/>
                      <a:r>
                        <a:rPr lang="en-US" altLang="zh-CN" sz="2000" dirty="0"/>
                        <a:t>5</a:t>
                      </a:r>
                      <a:endParaRPr lang="zh-CN" altLang="en-US" sz="2000" dirty="0"/>
                    </a:p>
                  </a:txBody>
                  <a:tcPr>
                    <a:solidFill>
                      <a:schemeClr val="accent4">
                        <a:lumMod val="40000"/>
                        <a:lumOff val="60000"/>
                      </a:schemeClr>
                    </a:solidFill>
                  </a:tcPr>
                </a:tc>
                <a:tc>
                  <a:txBody>
                    <a:bodyPr/>
                    <a:lstStyle/>
                    <a:p>
                      <a:pPr algn="ctr"/>
                      <a:endParaRPr lang="zh-CN" altLang="en-US" sz="2000" dirty="0"/>
                    </a:p>
                  </a:txBody>
                  <a:tcPr>
                    <a:solidFill>
                      <a:schemeClr val="accent4">
                        <a:lumMod val="40000"/>
                        <a:lumOff val="60000"/>
                      </a:schemeClr>
                    </a:solidFill>
                  </a:tcPr>
                </a:tc>
                <a:extLst>
                  <a:ext uri="{0D108BD9-81ED-4DB2-BD59-A6C34878D82A}">
                    <a16:rowId xmlns:a16="http://schemas.microsoft.com/office/drawing/2014/main" val="2274606867"/>
                  </a:ext>
                </a:extLst>
              </a:tr>
            </a:tbl>
          </a:graphicData>
        </a:graphic>
      </p:graphicFrame>
      <p:graphicFrame>
        <p:nvGraphicFramePr>
          <p:cNvPr id="21" name="表格 4">
            <a:extLst>
              <a:ext uri="{FF2B5EF4-FFF2-40B4-BE49-F238E27FC236}">
                <a16:creationId xmlns:a16="http://schemas.microsoft.com/office/drawing/2014/main" id="{2726BAAF-27D8-4174-9705-6C8DD3E2ED8B}"/>
              </a:ext>
            </a:extLst>
          </p:cNvPr>
          <p:cNvGraphicFramePr>
            <a:graphicFrameLocks noGrp="1"/>
          </p:cNvGraphicFramePr>
          <p:nvPr/>
        </p:nvGraphicFramePr>
        <p:xfrm>
          <a:off x="4784944" y="1727558"/>
          <a:ext cx="1585732" cy="1188720"/>
        </p:xfrm>
        <a:graphic>
          <a:graphicData uri="http://schemas.openxmlformats.org/drawingml/2006/table">
            <a:tbl>
              <a:tblPr firstRow="1" bandRow="1">
                <a:tableStyleId>{5940675A-B579-460E-94D1-54222C63F5DA}</a:tableStyleId>
              </a:tblPr>
              <a:tblGrid>
                <a:gridCol w="396433">
                  <a:extLst>
                    <a:ext uri="{9D8B030D-6E8A-4147-A177-3AD203B41FA5}">
                      <a16:colId xmlns:a16="http://schemas.microsoft.com/office/drawing/2014/main" val="734159862"/>
                    </a:ext>
                  </a:extLst>
                </a:gridCol>
                <a:gridCol w="396433">
                  <a:extLst>
                    <a:ext uri="{9D8B030D-6E8A-4147-A177-3AD203B41FA5}">
                      <a16:colId xmlns:a16="http://schemas.microsoft.com/office/drawing/2014/main" val="1943250054"/>
                    </a:ext>
                  </a:extLst>
                </a:gridCol>
                <a:gridCol w="396433">
                  <a:extLst>
                    <a:ext uri="{9D8B030D-6E8A-4147-A177-3AD203B41FA5}">
                      <a16:colId xmlns:a16="http://schemas.microsoft.com/office/drawing/2014/main" val="147705999"/>
                    </a:ext>
                  </a:extLst>
                </a:gridCol>
                <a:gridCol w="396433">
                  <a:extLst>
                    <a:ext uri="{9D8B030D-6E8A-4147-A177-3AD203B41FA5}">
                      <a16:colId xmlns:a16="http://schemas.microsoft.com/office/drawing/2014/main" val="551498525"/>
                    </a:ext>
                  </a:extLst>
                </a:gridCol>
              </a:tblGrid>
              <a:tr h="359623">
                <a:tc>
                  <a:txBody>
                    <a:bodyPr/>
                    <a:lstStyle/>
                    <a:p>
                      <a:pPr algn="ctr"/>
                      <a:r>
                        <a:rPr lang="en-US" altLang="zh-CN" sz="2000" dirty="0"/>
                        <a:t>3</a:t>
                      </a:r>
                      <a:endParaRPr lang="zh-CN" altLang="en-US" sz="2000" dirty="0"/>
                    </a:p>
                  </a:txBody>
                  <a:tcPr>
                    <a:solidFill>
                      <a:schemeClr val="accent1">
                        <a:lumMod val="40000"/>
                        <a:lumOff val="60000"/>
                      </a:schemeClr>
                    </a:solidFill>
                  </a:tcPr>
                </a:tc>
                <a:tc>
                  <a:txBody>
                    <a:bodyPr/>
                    <a:lstStyle/>
                    <a:p>
                      <a:pPr algn="ctr"/>
                      <a:r>
                        <a:rPr lang="en-US" altLang="zh-CN" sz="2000" dirty="0">
                          <a:solidFill>
                            <a:schemeClr val="accent3">
                              <a:lumMod val="75000"/>
                            </a:schemeClr>
                          </a:solidFill>
                        </a:rPr>
                        <a:t>2</a:t>
                      </a:r>
                      <a:endParaRPr lang="zh-CN" altLang="en-US" sz="2000" dirty="0">
                        <a:solidFill>
                          <a:schemeClr val="accent3">
                            <a:lumMod val="75000"/>
                          </a:schemeClr>
                        </a:solidFill>
                      </a:endParaRPr>
                    </a:p>
                  </a:txBody>
                  <a:tcPr>
                    <a:solidFill>
                      <a:schemeClr val="accent1">
                        <a:lumMod val="40000"/>
                        <a:lumOff val="60000"/>
                      </a:schemeClr>
                    </a:solidFill>
                  </a:tcPr>
                </a:tc>
                <a:tc>
                  <a:txBody>
                    <a:bodyPr/>
                    <a:lstStyle/>
                    <a:p>
                      <a:pPr algn="ctr"/>
                      <a:r>
                        <a:rPr lang="en-US" altLang="zh-CN" sz="2000" dirty="0"/>
                        <a:t>1</a:t>
                      </a:r>
                      <a:endParaRPr lang="zh-CN" altLang="en-US" sz="2000" dirty="0"/>
                    </a:p>
                  </a:txBody>
                  <a:tcPr>
                    <a:solidFill>
                      <a:schemeClr val="accent1">
                        <a:lumMod val="40000"/>
                        <a:lumOff val="60000"/>
                      </a:schemeClr>
                    </a:solidFill>
                  </a:tcPr>
                </a:tc>
                <a:tc>
                  <a:txBody>
                    <a:bodyPr/>
                    <a:lstStyle/>
                    <a:p>
                      <a:pPr algn="ctr"/>
                      <a:r>
                        <a:rPr lang="en-US" altLang="zh-CN" sz="2000" dirty="0">
                          <a:solidFill>
                            <a:schemeClr val="accent3">
                              <a:lumMod val="75000"/>
                            </a:schemeClr>
                          </a:solidFill>
                        </a:rPr>
                        <a:t>4</a:t>
                      </a:r>
                      <a:endParaRPr lang="zh-CN" altLang="en-US" sz="2000" dirty="0">
                        <a:solidFill>
                          <a:schemeClr val="accent3">
                            <a:lumMod val="75000"/>
                          </a:schemeClr>
                        </a:solidFill>
                      </a:endParaRPr>
                    </a:p>
                  </a:txBody>
                  <a:tcPr>
                    <a:solidFill>
                      <a:schemeClr val="accent1">
                        <a:lumMod val="40000"/>
                        <a:lumOff val="60000"/>
                      </a:schemeClr>
                    </a:solidFill>
                  </a:tcPr>
                </a:tc>
                <a:extLst>
                  <a:ext uri="{0D108BD9-81ED-4DB2-BD59-A6C34878D82A}">
                    <a16:rowId xmlns:a16="http://schemas.microsoft.com/office/drawing/2014/main" val="3623972550"/>
                  </a:ext>
                </a:extLst>
              </a:tr>
              <a:tr h="359623">
                <a:tc>
                  <a:txBody>
                    <a:bodyPr/>
                    <a:lstStyle/>
                    <a:p>
                      <a:pPr algn="ctr"/>
                      <a:r>
                        <a:rPr lang="en-US" altLang="zh-CN" sz="2000" dirty="0"/>
                        <a:t>2</a:t>
                      </a:r>
                      <a:endParaRPr lang="zh-CN" altLang="en-US" sz="2000" dirty="0"/>
                    </a:p>
                  </a:txBody>
                  <a:tcPr>
                    <a:solidFill>
                      <a:schemeClr val="accent1">
                        <a:lumMod val="40000"/>
                        <a:lumOff val="60000"/>
                      </a:schemeClr>
                    </a:solidFill>
                  </a:tcPr>
                </a:tc>
                <a:tc>
                  <a:txBody>
                    <a:bodyPr/>
                    <a:lstStyle/>
                    <a:p>
                      <a:pPr algn="ctr"/>
                      <a:r>
                        <a:rPr lang="en-US" altLang="zh-CN" sz="2000" dirty="0"/>
                        <a:t>2</a:t>
                      </a:r>
                      <a:endParaRPr lang="zh-CN" altLang="en-US" sz="2000" dirty="0"/>
                    </a:p>
                  </a:txBody>
                  <a:tcPr>
                    <a:solidFill>
                      <a:schemeClr val="accent1">
                        <a:lumMod val="40000"/>
                        <a:lumOff val="60000"/>
                      </a:schemeClr>
                    </a:solidFill>
                  </a:tcPr>
                </a:tc>
                <a:tc>
                  <a:txBody>
                    <a:bodyPr/>
                    <a:lstStyle/>
                    <a:p>
                      <a:pPr algn="ctr"/>
                      <a:r>
                        <a:rPr lang="en-US" altLang="zh-CN" sz="2000" dirty="0">
                          <a:solidFill>
                            <a:schemeClr val="accent3">
                              <a:lumMod val="75000"/>
                            </a:schemeClr>
                          </a:solidFill>
                        </a:rPr>
                        <a:t>3</a:t>
                      </a:r>
                      <a:endParaRPr lang="zh-CN" altLang="en-US" sz="2000" dirty="0">
                        <a:solidFill>
                          <a:schemeClr val="accent3">
                            <a:lumMod val="75000"/>
                          </a:schemeClr>
                        </a:solidFill>
                      </a:endParaRPr>
                    </a:p>
                  </a:txBody>
                  <a:tcPr>
                    <a:solidFill>
                      <a:schemeClr val="accent1">
                        <a:lumMod val="40000"/>
                        <a:lumOff val="60000"/>
                      </a:schemeClr>
                    </a:solidFill>
                  </a:tcPr>
                </a:tc>
                <a:tc>
                  <a:txBody>
                    <a:bodyPr/>
                    <a:lstStyle/>
                    <a:p>
                      <a:pPr algn="ctr"/>
                      <a:r>
                        <a:rPr lang="en-US" altLang="zh-CN" sz="2000" dirty="0"/>
                        <a:t>5</a:t>
                      </a:r>
                      <a:endParaRPr lang="zh-CN" altLang="en-US" sz="2000" dirty="0"/>
                    </a:p>
                  </a:txBody>
                  <a:tcPr>
                    <a:solidFill>
                      <a:schemeClr val="accent1">
                        <a:lumMod val="40000"/>
                        <a:lumOff val="60000"/>
                      </a:schemeClr>
                    </a:solidFill>
                  </a:tcPr>
                </a:tc>
                <a:extLst>
                  <a:ext uri="{0D108BD9-81ED-4DB2-BD59-A6C34878D82A}">
                    <a16:rowId xmlns:a16="http://schemas.microsoft.com/office/drawing/2014/main" val="2394242404"/>
                  </a:ext>
                </a:extLst>
              </a:tr>
              <a:tr h="359623">
                <a:tc>
                  <a:txBody>
                    <a:bodyPr/>
                    <a:lstStyle/>
                    <a:p>
                      <a:pPr algn="ctr"/>
                      <a:r>
                        <a:rPr lang="en-US" altLang="zh-CN" sz="2000" dirty="0"/>
                        <a:t>2</a:t>
                      </a:r>
                      <a:endParaRPr lang="zh-CN" altLang="en-US" sz="2000" dirty="0"/>
                    </a:p>
                  </a:txBody>
                  <a:tcPr>
                    <a:solidFill>
                      <a:schemeClr val="accent1">
                        <a:lumMod val="40000"/>
                        <a:lumOff val="60000"/>
                      </a:schemeClr>
                    </a:solidFill>
                  </a:tcPr>
                </a:tc>
                <a:tc>
                  <a:txBody>
                    <a:bodyPr/>
                    <a:lstStyle/>
                    <a:p>
                      <a:pPr algn="ctr"/>
                      <a:r>
                        <a:rPr lang="en-US" altLang="zh-CN" sz="2000" dirty="0">
                          <a:solidFill>
                            <a:schemeClr val="accent3">
                              <a:lumMod val="75000"/>
                            </a:schemeClr>
                          </a:solidFill>
                        </a:rPr>
                        <a:t>4</a:t>
                      </a:r>
                      <a:endParaRPr lang="zh-CN" altLang="en-US" sz="2000" dirty="0">
                        <a:solidFill>
                          <a:schemeClr val="accent3">
                            <a:lumMod val="75000"/>
                          </a:schemeClr>
                        </a:solidFill>
                      </a:endParaRPr>
                    </a:p>
                  </a:txBody>
                  <a:tcPr>
                    <a:solidFill>
                      <a:schemeClr val="accent1">
                        <a:lumMod val="40000"/>
                        <a:lumOff val="60000"/>
                      </a:schemeClr>
                    </a:solidFill>
                  </a:tcPr>
                </a:tc>
                <a:tc>
                  <a:txBody>
                    <a:bodyPr/>
                    <a:lstStyle/>
                    <a:p>
                      <a:pPr algn="ctr"/>
                      <a:r>
                        <a:rPr lang="en-US" altLang="zh-CN" sz="2000" dirty="0"/>
                        <a:t>5</a:t>
                      </a:r>
                      <a:endParaRPr lang="zh-CN" altLang="en-US" sz="2000" dirty="0"/>
                    </a:p>
                  </a:txBody>
                  <a:tcPr>
                    <a:solidFill>
                      <a:schemeClr val="accent1">
                        <a:lumMod val="40000"/>
                        <a:lumOff val="60000"/>
                      </a:schemeClr>
                    </a:solidFill>
                  </a:tcPr>
                </a:tc>
                <a:tc>
                  <a:txBody>
                    <a:bodyPr/>
                    <a:lstStyle/>
                    <a:p>
                      <a:pPr algn="ctr"/>
                      <a:r>
                        <a:rPr lang="en-US" altLang="zh-CN" sz="2000" dirty="0">
                          <a:solidFill>
                            <a:schemeClr val="accent3">
                              <a:lumMod val="75000"/>
                            </a:schemeClr>
                          </a:solidFill>
                        </a:rPr>
                        <a:t>5</a:t>
                      </a:r>
                      <a:endParaRPr lang="zh-CN" altLang="en-US" sz="2000" dirty="0">
                        <a:solidFill>
                          <a:schemeClr val="accent3">
                            <a:lumMod val="75000"/>
                          </a:schemeClr>
                        </a:solidFill>
                      </a:endParaRPr>
                    </a:p>
                  </a:txBody>
                  <a:tcPr>
                    <a:solidFill>
                      <a:schemeClr val="accent1">
                        <a:lumMod val="40000"/>
                        <a:lumOff val="60000"/>
                      </a:schemeClr>
                    </a:solidFill>
                  </a:tcPr>
                </a:tc>
                <a:extLst>
                  <a:ext uri="{0D108BD9-81ED-4DB2-BD59-A6C34878D82A}">
                    <a16:rowId xmlns:a16="http://schemas.microsoft.com/office/drawing/2014/main" val="2274606867"/>
                  </a:ext>
                </a:extLst>
              </a:tr>
            </a:tbl>
          </a:graphicData>
        </a:graphic>
      </p:graphicFrame>
      <p:sp>
        <p:nvSpPr>
          <p:cNvPr id="22" name="Google Shape;127;p4"/>
          <p:cNvSpPr txBox="1"/>
          <p:nvPr/>
        </p:nvSpPr>
        <p:spPr>
          <a:xfrm>
            <a:off x="4463241" y="1301902"/>
            <a:ext cx="311228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Gill Sans MT" panose="020B0502020104020203" pitchFamily="34" charset="0"/>
                <a:ea typeface="Times"/>
                <a:cs typeface="Times"/>
                <a:sym typeface="Times"/>
              </a:rPr>
              <a:t>Predicted Score</a:t>
            </a:r>
            <a:endParaRPr sz="2400" b="1" dirty="0">
              <a:solidFill>
                <a:schemeClr val="dk1"/>
              </a:solidFill>
              <a:latin typeface="Gill Sans MT" panose="020B0502020104020203" pitchFamily="34" charset="0"/>
              <a:ea typeface="Times"/>
              <a:cs typeface="Times"/>
              <a:sym typeface="Times"/>
            </a:endParaRPr>
          </a:p>
        </p:txBody>
      </p:sp>
      <p:graphicFrame>
        <p:nvGraphicFramePr>
          <p:cNvPr id="23" name="对象 22"/>
          <p:cNvGraphicFramePr>
            <a:graphicFrameLocks noChangeAspect="1"/>
          </p:cNvGraphicFramePr>
          <p:nvPr/>
        </p:nvGraphicFramePr>
        <p:xfrm>
          <a:off x="6834193" y="1932794"/>
          <a:ext cx="685800" cy="685800"/>
        </p:xfrm>
        <a:graphic>
          <a:graphicData uri="http://schemas.openxmlformats.org/presentationml/2006/ole">
            <mc:AlternateContent xmlns:mc="http://schemas.openxmlformats.org/markup-compatibility/2006">
              <mc:Choice xmlns:v="urn:schemas-microsoft-com:vml" Requires="v">
                <p:oleObj spid="_x0000_s1238" name="Equation" r:id="rId8" imgW="685713" imgH="685684" progId="Equation.DSMT4">
                  <p:embed/>
                </p:oleObj>
              </mc:Choice>
              <mc:Fallback>
                <p:oleObj name="Equation" r:id="rId8" imgW="685713" imgH="685684" progId="Equation.DSMT4">
                  <p:embed/>
                  <p:pic>
                    <p:nvPicPr>
                      <p:cNvPr id="23" name="对象 22"/>
                      <p:cNvPicPr/>
                      <p:nvPr/>
                    </p:nvPicPr>
                    <p:blipFill>
                      <a:blip r:embed="rId9"/>
                      <a:stretch>
                        <a:fillRect/>
                      </a:stretch>
                    </p:blipFill>
                    <p:spPr>
                      <a:xfrm>
                        <a:off x="6834193" y="1932794"/>
                        <a:ext cx="685800" cy="685800"/>
                      </a:xfrm>
                      <a:prstGeom prst="rect">
                        <a:avLst/>
                      </a:prstGeom>
                    </p:spPr>
                  </p:pic>
                </p:oleObj>
              </mc:Fallback>
            </mc:AlternateContent>
          </a:graphicData>
        </a:graphic>
      </p:graphicFrame>
      <p:sp>
        <p:nvSpPr>
          <p:cNvPr id="24" name="右大括号 23"/>
          <p:cNvSpPr/>
          <p:nvPr/>
        </p:nvSpPr>
        <p:spPr>
          <a:xfrm>
            <a:off x="2350628" y="1615624"/>
            <a:ext cx="587022" cy="1285716"/>
          </a:xfrm>
          <a:prstGeom prst="rightBrace">
            <a:avLst>
              <a:gd name="adj1" fmla="val 2179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Gill Sans MT" panose="020B0502020104020203" pitchFamily="34" charset="0"/>
            </a:endParaRPr>
          </a:p>
        </p:txBody>
      </p:sp>
      <p:cxnSp>
        <p:nvCxnSpPr>
          <p:cNvPr id="25" name="直接箭头连接符 24"/>
          <p:cNvCxnSpPr/>
          <p:nvPr/>
        </p:nvCxnSpPr>
        <p:spPr>
          <a:xfrm>
            <a:off x="2937650" y="2259722"/>
            <a:ext cx="178110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3397956" y="1988717"/>
            <a:ext cx="812800" cy="5851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Gill Sans MT" panose="020B0502020104020203" pitchFamily="34" charset="0"/>
            </a:endParaRPr>
          </a:p>
        </p:txBody>
      </p:sp>
      <p:graphicFrame>
        <p:nvGraphicFramePr>
          <p:cNvPr id="27" name="对象 26"/>
          <p:cNvGraphicFramePr>
            <a:graphicFrameLocks noChangeAspect="1"/>
          </p:cNvGraphicFramePr>
          <p:nvPr/>
        </p:nvGraphicFramePr>
        <p:xfrm>
          <a:off x="3618250" y="1988717"/>
          <a:ext cx="438880" cy="585173"/>
        </p:xfrm>
        <a:graphic>
          <a:graphicData uri="http://schemas.openxmlformats.org/presentationml/2006/ole">
            <mc:AlternateContent xmlns:mc="http://schemas.openxmlformats.org/markup-compatibility/2006">
              <mc:Choice xmlns:v="urn:schemas-microsoft-com:vml" Requires="v">
                <p:oleObj spid="_x0000_s1239" name="Equation" r:id="rId10" imgW="152280" imgH="203040" progId="Equation.DSMT4">
                  <p:embed/>
                </p:oleObj>
              </mc:Choice>
              <mc:Fallback>
                <p:oleObj name="Equation" r:id="rId10" imgW="152280" imgH="203040" progId="Equation.DSMT4">
                  <p:embed/>
                  <p:pic>
                    <p:nvPicPr>
                      <p:cNvPr id="27" name="对象 26"/>
                      <p:cNvPicPr/>
                      <p:nvPr/>
                    </p:nvPicPr>
                    <p:blipFill>
                      <a:blip r:embed="rId11"/>
                      <a:stretch>
                        <a:fillRect/>
                      </a:stretch>
                    </p:blipFill>
                    <p:spPr>
                      <a:xfrm>
                        <a:off x="3618250" y="1988717"/>
                        <a:ext cx="438880" cy="585173"/>
                      </a:xfrm>
                      <a:prstGeom prst="rect">
                        <a:avLst/>
                      </a:prstGeom>
                    </p:spPr>
                  </p:pic>
                </p:oleObj>
              </mc:Fallback>
            </mc:AlternateContent>
          </a:graphicData>
        </a:graphic>
      </p:graphicFrame>
      <p:sp>
        <p:nvSpPr>
          <p:cNvPr id="28" name="Google Shape;127;p4"/>
          <p:cNvSpPr txBox="1"/>
          <p:nvPr/>
        </p:nvSpPr>
        <p:spPr>
          <a:xfrm>
            <a:off x="7449807" y="1261666"/>
            <a:ext cx="311228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Gill Sans MT" panose="020B0502020104020203" pitchFamily="34" charset="0"/>
                <a:ea typeface="Times"/>
                <a:cs typeface="Times"/>
                <a:sym typeface="Times"/>
              </a:rPr>
              <a:t>History feedback</a:t>
            </a:r>
            <a:endParaRPr sz="2400" b="1" dirty="0">
              <a:solidFill>
                <a:schemeClr val="dk1"/>
              </a:solidFill>
              <a:latin typeface="Gill Sans MT" panose="020B0502020104020203" pitchFamily="34" charset="0"/>
              <a:ea typeface="Times"/>
              <a:cs typeface="Times"/>
              <a:sym typeface="Times"/>
            </a:endParaRPr>
          </a:p>
        </p:txBody>
      </p:sp>
      <p:sp>
        <p:nvSpPr>
          <p:cNvPr id="29" name="Google Shape;103;p3"/>
          <p:cNvSpPr txBox="1">
            <a:spLocks/>
          </p:cNvSpPr>
          <p:nvPr/>
        </p:nvSpPr>
        <p:spPr>
          <a:xfrm>
            <a:off x="11355611" y="6255431"/>
            <a:ext cx="521503"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latin typeface="Gill Sans MT" panose="020B0502020104020203" pitchFamily="34" charset="0"/>
              </a:rPr>
              <a:pPr/>
              <a:t>2</a:t>
            </a:fld>
            <a:endParaRPr lang="en-US" dirty="0">
              <a:latin typeface="Gill Sans MT" panose="020B0502020104020203" pitchFamily="34" charset="0"/>
            </a:endParaRPr>
          </a:p>
        </p:txBody>
      </p:sp>
    </p:spTree>
    <p:extLst>
      <p:ext uri="{BB962C8B-B14F-4D97-AF65-F5344CB8AC3E}">
        <p14:creationId xmlns:p14="http://schemas.microsoft.com/office/powerpoint/2010/main" val="43803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1" name="Google Shape;121;p4"/>
          <p:cNvSpPr txBox="1">
            <a:spLocks noGrp="1"/>
          </p:cNvSpPr>
          <p:nvPr>
            <p:ph type="sldNum" idx="12"/>
          </p:nvPr>
        </p:nvSpPr>
        <p:spPr>
          <a:xfrm>
            <a:off x="9238304" y="6328097"/>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Gill Sans MT" panose="020B0502020104020203" pitchFamily="34" charset="0"/>
              </a:rPr>
              <a:t>3</a:t>
            </a:fld>
            <a:endParaRPr dirty="0">
              <a:latin typeface="Gill Sans MT" panose="020B0502020104020203" pitchFamily="34" charset="0"/>
            </a:endParaRPr>
          </a:p>
        </p:txBody>
      </p:sp>
      <p:sp>
        <p:nvSpPr>
          <p:cNvPr id="24" name="Inhaltsplatzhalter 2">
            <a:extLst>
              <a:ext uri="{FF2B5EF4-FFF2-40B4-BE49-F238E27FC236}">
                <a16:creationId xmlns:a16="http://schemas.microsoft.com/office/drawing/2014/main" id="{A09B7634-AF94-4252-B9D8-1106CA441A2C}"/>
              </a:ext>
            </a:extLst>
          </p:cNvPr>
          <p:cNvSpPr txBox="1">
            <a:spLocks/>
          </p:cNvSpPr>
          <p:nvPr/>
        </p:nvSpPr>
        <p:spPr>
          <a:xfrm>
            <a:off x="727123" y="5677108"/>
            <a:ext cx="10940109" cy="615092"/>
          </a:xfrm>
          <a:prstGeom prst="rect">
            <a:avLst/>
          </a:prstGeom>
          <a:ln>
            <a:miter lim="800000"/>
            <a:headEnd/>
            <a:tailEn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lnSpc>
                <a:spcPct val="100000"/>
              </a:lnSpc>
              <a:spcBef>
                <a:spcPts val="1000"/>
              </a:spcBef>
              <a:spcAft>
                <a:spcPts val="1200"/>
              </a:spcAft>
              <a:defRPr/>
            </a:pPr>
            <a:r>
              <a:rPr lang="en-US" sz="2800" dirty="0">
                <a:solidFill>
                  <a:schemeClr val="dk1"/>
                </a:solidFill>
                <a:latin typeface="Gill Sans MT" panose="020B0502020104020203" pitchFamily="34" charset="0"/>
                <a:cs typeface="Times New Roman"/>
                <a:sym typeface="Times New Roman"/>
              </a:rPr>
              <a:t>Training data deviates from reflecting user true preference.</a:t>
            </a:r>
          </a:p>
          <a:p>
            <a:pPr marL="228600" lvl="1">
              <a:spcBef>
                <a:spcPts val="1000"/>
              </a:spcBef>
              <a:spcAft>
                <a:spcPts val="1200"/>
              </a:spcAft>
              <a:defRPr/>
            </a:pPr>
            <a:r>
              <a:rPr lang="en-US" sz="2800" dirty="0">
                <a:solidFill>
                  <a:schemeClr val="dk1"/>
                </a:solidFill>
                <a:latin typeface="Gill Sans MT" panose="020B0502020104020203" pitchFamily="34" charset="0"/>
                <a:cs typeface="Times New Roman"/>
                <a:sym typeface="Times New Roman"/>
              </a:rPr>
              <a:t>Blindly fitting user history behavior data would yield unexpected results.</a:t>
            </a:r>
            <a:endParaRPr lang="en-US" dirty="0">
              <a:latin typeface="Gill Sans MT" panose="020B0502020104020203" pitchFamily="34" charset="0"/>
              <a:cs typeface="Times New Roman" panose="02020603050405020304" pitchFamily="18" charset="0"/>
            </a:endParaRPr>
          </a:p>
          <a:p>
            <a:pPr>
              <a:defRPr/>
            </a:pPr>
            <a:endParaRPr lang="en-US" sz="400" dirty="0">
              <a:latin typeface="Gill Sans MT" panose="020B0502020104020203" pitchFamily="34" charset="0"/>
              <a:cs typeface="Times New Roman" panose="02020603050405020304" pitchFamily="18" charset="0"/>
            </a:endParaRPr>
          </a:p>
          <a:p>
            <a:pPr marL="0" indent="0">
              <a:buFont typeface="Wingdings" pitchFamily="2" charset="2"/>
              <a:buNone/>
              <a:defRPr/>
            </a:pPr>
            <a:endParaRPr lang="en-US" dirty="0">
              <a:latin typeface="Gill Sans MT" panose="020B0502020104020203" pitchFamily="34" charset="0"/>
              <a:cs typeface="Times New Roman" panose="02020603050405020304" pitchFamily="18" charset="0"/>
            </a:endParaRPr>
          </a:p>
        </p:txBody>
      </p:sp>
      <p:cxnSp>
        <p:nvCxnSpPr>
          <p:cNvPr id="3" name="直接连接符 2"/>
          <p:cNvCxnSpPr/>
          <p:nvPr/>
        </p:nvCxnSpPr>
        <p:spPr>
          <a:xfrm>
            <a:off x="1337671" y="5582851"/>
            <a:ext cx="9315800" cy="0"/>
          </a:xfrm>
          <a:prstGeom prst="line">
            <a:avLst/>
          </a:prstGeom>
          <a:ln w="28575"/>
        </p:spPr>
        <p:style>
          <a:lnRef idx="1">
            <a:schemeClr val="dk1"/>
          </a:lnRef>
          <a:fillRef idx="0">
            <a:schemeClr val="dk1"/>
          </a:fillRef>
          <a:effectRef idx="0">
            <a:schemeClr val="dk1"/>
          </a:effectRef>
          <a:fontRef idx="minor">
            <a:schemeClr val="tx1"/>
          </a:fontRef>
        </p:style>
      </p:cxnSp>
      <p:sp>
        <p:nvSpPr>
          <p:cNvPr id="5" name="任意多边形 4"/>
          <p:cNvSpPr/>
          <p:nvPr/>
        </p:nvSpPr>
        <p:spPr>
          <a:xfrm>
            <a:off x="1816238" y="3076024"/>
            <a:ext cx="5568463" cy="2353917"/>
          </a:xfrm>
          <a:custGeom>
            <a:avLst/>
            <a:gdLst>
              <a:gd name="connsiteX0" fmla="*/ 0 w 4478216"/>
              <a:gd name="connsiteY0" fmla="*/ 1595332 h 1630501"/>
              <a:gd name="connsiteX1" fmla="*/ 1055077 w 4478216"/>
              <a:gd name="connsiteY1" fmla="*/ 469917 h 1630501"/>
              <a:gd name="connsiteX2" fmla="*/ 1758462 w 4478216"/>
              <a:gd name="connsiteY2" fmla="*/ 36163 h 1630501"/>
              <a:gd name="connsiteX3" fmla="*/ 3165231 w 4478216"/>
              <a:gd name="connsiteY3" fmla="*/ 1337424 h 1630501"/>
              <a:gd name="connsiteX4" fmla="*/ 4478216 w 4478216"/>
              <a:gd name="connsiteY4" fmla="*/ 1630501 h 1630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8216" h="1630501">
                <a:moveTo>
                  <a:pt x="0" y="1595332"/>
                </a:moveTo>
                <a:cubicBezTo>
                  <a:pt x="381000" y="1162555"/>
                  <a:pt x="762000" y="729778"/>
                  <a:pt x="1055077" y="469917"/>
                </a:cubicBezTo>
                <a:cubicBezTo>
                  <a:pt x="1348154" y="210056"/>
                  <a:pt x="1406770" y="-108422"/>
                  <a:pt x="1758462" y="36163"/>
                </a:cubicBezTo>
                <a:cubicBezTo>
                  <a:pt x="2110154" y="180748"/>
                  <a:pt x="2711939" y="1071701"/>
                  <a:pt x="3165231" y="1337424"/>
                </a:cubicBezTo>
                <a:cubicBezTo>
                  <a:pt x="3618523" y="1603147"/>
                  <a:pt x="4249616" y="1610963"/>
                  <a:pt x="4478216" y="1630501"/>
                </a:cubicBez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Gill Sans MT" panose="020B0502020104020203" pitchFamily="34" charset="0"/>
            </a:endParaRPr>
          </a:p>
        </p:txBody>
      </p:sp>
      <mc:AlternateContent xmlns:mc="http://schemas.openxmlformats.org/markup-compatibility/2006" xmlns:a14="http://schemas.microsoft.com/office/drawing/2010/main">
        <mc:Choice Requires="a14">
          <p:sp>
            <p:nvSpPr>
              <p:cNvPr id="8" name="文本框 7"/>
              <p:cNvSpPr txBox="1"/>
              <p:nvPr/>
            </p:nvSpPr>
            <p:spPr>
              <a:xfrm>
                <a:off x="223109" y="2713554"/>
                <a:ext cx="2994566" cy="1384995"/>
              </a:xfrm>
              <a:prstGeom prst="rect">
                <a:avLst/>
              </a:prstGeom>
              <a:noFill/>
            </p:spPr>
            <p:txBody>
              <a:bodyPr wrap="square" rtlCol="0">
                <a:spAutoFit/>
              </a:bodyPr>
              <a:lstStyle/>
              <a:p>
                <a:r>
                  <a:rPr lang="en-US" altLang="zh-CN" sz="2800" kern="1200" dirty="0">
                    <a:solidFill>
                      <a:schemeClr val="dk1"/>
                    </a:solidFill>
                    <a:latin typeface="Gill Sans MT" panose="020B0502020104020203" pitchFamily="34" charset="0"/>
                    <a:ea typeface="+mn-ea"/>
                    <a:cs typeface="Times New Roman"/>
                  </a:rPr>
                  <a:t>True</a:t>
                </a:r>
                <a:r>
                  <a:rPr lang="en-US" altLang="zh-CN" dirty="0">
                    <a:latin typeface="Gill Sans MT" panose="020B0502020104020203" pitchFamily="34" charset="0"/>
                  </a:rPr>
                  <a:t> </a:t>
                </a:r>
                <a:r>
                  <a:rPr lang="en-US" altLang="zh-CN" sz="2800" kern="1200" dirty="0">
                    <a:solidFill>
                      <a:schemeClr val="dk1"/>
                    </a:solidFill>
                    <a:latin typeface="Gill Sans MT" panose="020B0502020104020203" pitchFamily="34" charset="0"/>
                    <a:ea typeface="+mn-ea"/>
                    <a:cs typeface="Times New Roman"/>
                  </a:rPr>
                  <a:t>preference</a:t>
                </a:r>
              </a:p>
              <a:p>
                <a:r>
                  <a:rPr lang="en-US" altLang="zh-CN" sz="2800" kern="1200" dirty="0">
                    <a:solidFill>
                      <a:schemeClr val="dk1"/>
                    </a:solidFill>
                    <a:latin typeface="Gill Sans MT" panose="020B0502020104020203" pitchFamily="34" charset="0"/>
                    <a:ea typeface="+mn-ea"/>
                    <a:cs typeface="Times New Roman"/>
                  </a:rPr>
                  <a:t>distribution on testing data </a:t>
                </a:r>
                <a14:m>
                  <m:oMath xmlns:m="http://schemas.openxmlformats.org/officeDocument/2006/math">
                    <m:sSub>
                      <m:sSubPr>
                        <m:ctrlPr>
                          <a:rPr lang="en-US" altLang="zh-CN" sz="2800" i="1" kern="1200" smtClean="0">
                            <a:solidFill>
                              <a:schemeClr val="dk1"/>
                            </a:solidFill>
                            <a:latin typeface="Cambria Math" panose="02040503050406030204" pitchFamily="18" charset="0"/>
                            <a:ea typeface="+mn-ea"/>
                            <a:cs typeface="Times New Roman"/>
                          </a:rPr>
                        </m:ctrlPr>
                      </m:sSubPr>
                      <m:e>
                        <m:r>
                          <a:rPr lang="en-US" altLang="zh-CN" sz="2800" b="0" i="1" kern="1200" smtClean="0">
                            <a:solidFill>
                              <a:schemeClr val="dk1"/>
                            </a:solidFill>
                            <a:latin typeface="Cambria Math" panose="02040503050406030204" pitchFamily="18" charset="0"/>
                            <a:ea typeface="+mn-ea"/>
                            <a:cs typeface="Times New Roman"/>
                          </a:rPr>
                          <m:t>𝑃</m:t>
                        </m:r>
                      </m:e>
                      <m:sub>
                        <m:r>
                          <a:rPr lang="en-US" altLang="zh-CN" sz="2800" b="0" i="1" kern="1200" smtClean="0">
                            <a:solidFill>
                              <a:schemeClr val="dk1"/>
                            </a:solidFill>
                            <a:latin typeface="Cambria Math" panose="02040503050406030204" pitchFamily="18" charset="0"/>
                            <a:ea typeface="+mn-ea"/>
                            <a:cs typeface="Times New Roman"/>
                          </a:rPr>
                          <m:t>𝐷</m:t>
                        </m:r>
                      </m:sub>
                    </m:sSub>
                  </m:oMath>
                </a14:m>
                <a:endParaRPr lang="en-US" altLang="zh-CN" sz="2800" kern="1200" dirty="0">
                  <a:solidFill>
                    <a:schemeClr val="dk1"/>
                  </a:solidFill>
                  <a:latin typeface="Gill Sans MT" panose="020B0502020104020203" pitchFamily="34" charset="0"/>
                  <a:ea typeface="+mn-ea"/>
                  <a:cs typeface="Times New Roman"/>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223109" y="2713554"/>
                <a:ext cx="2994566" cy="1384995"/>
              </a:xfrm>
              <a:prstGeom prst="rect">
                <a:avLst/>
              </a:prstGeom>
              <a:blipFill>
                <a:blip r:embed="rId3"/>
                <a:stretch>
                  <a:fillRect l="-4277" t="-4405" b="-11454"/>
                </a:stretch>
              </a:blipFill>
            </p:spPr>
            <p:txBody>
              <a:bodyPr/>
              <a:lstStyle/>
              <a:p>
                <a:r>
                  <a:rPr lang="zh-CN" altLang="en-US">
                    <a:noFill/>
                  </a:rPr>
                  <a:t> </a:t>
                </a:r>
              </a:p>
            </p:txBody>
          </p:sp>
        </mc:Fallback>
      </mc:AlternateContent>
      <p:sp>
        <p:nvSpPr>
          <p:cNvPr id="10" name="右箭头 9"/>
          <p:cNvSpPr/>
          <p:nvPr/>
        </p:nvSpPr>
        <p:spPr>
          <a:xfrm>
            <a:off x="4829446" y="3318631"/>
            <a:ext cx="1699846" cy="517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Gill Sans MT" panose="020B0502020104020203" pitchFamily="34" charset="0"/>
            </a:endParaRPr>
          </a:p>
        </p:txBody>
      </p:sp>
      <p:sp>
        <p:nvSpPr>
          <p:cNvPr id="47" name="文本框 46"/>
          <p:cNvSpPr txBox="1"/>
          <p:nvPr/>
        </p:nvSpPr>
        <p:spPr>
          <a:xfrm>
            <a:off x="4152595" y="2757931"/>
            <a:ext cx="2994566" cy="523220"/>
          </a:xfrm>
          <a:prstGeom prst="rect">
            <a:avLst/>
          </a:prstGeom>
          <a:noFill/>
        </p:spPr>
        <p:txBody>
          <a:bodyPr wrap="square" rtlCol="0">
            <a:spAutoFit/>
          </a:bodyPr>
          <a:lstStyle/>
          <a:p>
            <a:pPr algn="ctr"/>
            <a:r>
              <a:rPr lang="en-US" altLang="zh-CN" sz="2800" kern="1200" dirty="0">
                <a:solidFill>
                  <a:schemeClr val="dk1"/>
                </a:solidFill>
                <a:latin typeface="Gill Sans MT" panose="020B0502020104020203" pitchFamily="34" charset="0"/>
                <a:ea typeface="+mn-ea"/>
                <a:cs typeface="Times New Roman"/>
              </a:rPr>
              <a:t>Biases</a:t>
            </a:r>
            <a:r>
              <a:rPr lang="en-US" altLang="zh-CN" sz="2000" kern="1200" dirty="0">
                <a:solidFill>
                  <a:schemeClr val="dk1"/>
                </a:solidFill>
                <a:latin typeface="Gill Sans MT" panose="020B0502020104020203" pitchFamily="34" charset="0"/>
                <a:ea typeface="+mn-ea"/>
                <a:cs typeface="Times New Roman"/>
              </a:rPr>
              <a:t> </a:t>
            </a:r>
            <a:endParaRPr lang="zh-CN" altLang="en-US" sz="2000" kern="1200" dirty="0">
              <a:solidFill>
                <a:schemeClr val="dk1"/>
              </a:solidFill>
              <a:latin typeface="Gill Sans MT" panose="020B0502020104020203" pitchFamily="34" charset="0"/>
              <a:ea typeface="+mn-ea"/>
              <a:cs typeface="Times New Roman"/>
            </a:endParaRPr>
          </a:p>
        </p:txBody>
      </p:sp>
      <p:sp>
        <p:nvSpPr>
          <p:cNvPr id="15" name="任意多边形 14"/>
          <p:cNvSpPr/>
          <p:nvPr/>
        </p:nvSpPr>
        <p:spPr>
          <a:xfrm>
            <a:off x="4600469" y="3129245"/>
            <a:ext cx="5572614" cy="2110164"/>
          </a:xfrm>
          <a:custGeom>
            <a:avLst/>
            <a:gdLst>
              <a:gd name="connsiteX0" fmla="*/ 0 w 5017477"/>
              <a:gd name="connsiteY0" fmla="*/ 1899148 h 2110164"/>
              <a:gd name="connsiteX1" fmla="*/ 1441938 w 5017477"/>
              <a:gd name="connsiteY1" fmla="*/ 1418502 h 2110164"/>
              <a:gd name="connsiteX2" fmla="*/ 2379784 w 5017477"/>
              <a:gd name="connsiteY2" fmla="*/ 10 h 2110164"/>
              <a:gd name="connsiteX3" fmla="*/ 3434861 w 5017477"/>
              <a:gd name="connsiteY3" fmla="*/ 1395056 h 2110164"/>
              <a:gd name="connsiteX4" fmla="*/ 5017477 w 5017477"/>
              <a:gd name="connsiteY4" fmla="*/ 2110164 h 2110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7477" h="2110164">
                <a:moveTo>
                  <a:pt x="0" y="1899148"/>
                </a:moveTo>
                <a:cubicBezTo>
                  <a:pt x="522653" y="1817086"/>
                  <a:pt x="1045307" y="1735025"/>
                  <a:pt x="1441938" y="1418502"/>
                </a:cubicBezTo>
                <a:cubicBezTo>
                  <a:pt x="1838569" y="1101979"/>
                  <a:pt x="2047630" y="3918"/>
                  <a:pt x="2379784" y="10"/>
                </a:cubicBezTo>
                <a:cubicBezTo>
                  <a:pt x="2711938" y="-3898"/>
                  <a:pt x="2995246" y="1043364"/>
                  <a:pt x="3434861" y="1395056"/>
                </a:cubicBezTo>
                <a:cubicBezTo>
                  <a:pt x="3874476" y="1746748"/>
                  <a:pt x="4445976" y="1928456"/>
                  <a:pt x="5017477" y="211016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Gill Sans MT" panose="020B0502020104020203" pitchFamily="34" charset="0"/>
            </a:endParaRPr>
          </a:p>
        </p:txBody>
      </p:sp>
      <mc:AlternateContent xmlns:mc="http://schemas.openxmlformats.org/markup-compatibility/2006" xmlns:a14="http://schemas.microsoft.com/office/drawing/2010/main">
        <mc:Choice Requires="a14">
          <p:sp>
            <p:nvSpPr>
              <p:cNvPr id="51" name="文本框 50"/>
              <p:cNvSpPr txBox="1"/>
              <p:nvPr/>
            </p:nvSpPr>
            <p:spPr>
              <a:xfrm>
                <a:off x="8445745" y="2764034"/>
                <a:ext cx="4415452" cy="1384995"/>
              </a:xfrm>
              <a:prstGeom prst="rect">
                <a:avLst/>
              </a:prstGeom>
              <a:noFill/>
            </p:spPr>
            <p:txBody>
              <a:bodyPr wrap="square" rtlCol="0">
                <a:spAutoFit/>
              </a:bodyPr>
              <a:lstStyle/>
              <a:p>
                <a:r>
                  <a:rPr lang="en-US" altLang="zh-CN" sz="2800" kern="1200" dirty="0">
                    <a:solidFill>
                      <a:schemeClr val="dk1"/>
                    </a:solidFill>
                    <a:latin typeface="Gill Sans MT" panose="020B0502020104020203" pitchFamily="34" charset="0"/>
                    <a:ea typeface="+mn-ea"/>
                    <a:cs typeface="Times New Roman"/>
                  </a:rPr>
                  <a:t>Skewed preference</a:t>
                </a:r>
              </a:p>
              <a:p>
                <a:r>
                  <a:rPr lang="en-US" altLang="zh-CN" sz="2800" kern="1200" dirty="0">
                    <a:solidFill>
                      <a:schemeClr val="dk1"/>
                    </a:solidFill>
                    <a:latin typeface="Gill Sans MT" panose="020B0502020104020203" pitchFamily="34" charset="0"/>
                    <a:ea typeface="+mn-ea"/>
                    <a:cs typeface="Times New Roman"/>
                  </a:rPr>
                  <a:t>distribution exhibited on training data </a:t>
                </a:r>
                <a14:m>
                  <m:oMath xmlns:m="http://schemas.openxmlformats.org/officeDocument/2006/math">
                    <m:sSub>
                      <m:sSubPr>
                        <m:ctrlPr>
                          <a:rPr lang="en-US" altLang="zh-CN" sz="2800" i="1" kern="1200">
                            <a:solidFill>
                              <a:schemeClr val="dk1"/>
                            </a:solidFill>
                            <a:latin typeface="Cambria Math" panose="02040503050406030204" pitchFamily="18" charset="0"/>
                            <a:cs typeface="Times New Roman"/>
                          </a:rPr>
                        </m:ctrlPr>
                      </m:sSubPr>
                      <m:e>
                        <m:r>
                          <a:rPr lang="en-US" altLang="zh-CN" sz="2800" i="1" kern="1200">
                            <a:solidFill>
                              <a:schemeClr val="dk1"/>
                            </a:solidFill>
                            <a:latin typeface="Cambria Math" panose="02040503050406030204" pitchFamily="18" charset="0"/>
                            <a:cs typeface="Times New Roman"/>
                          </a:rPr>
                          <m:t>𝑃</m:t>
                        </m:r>
                      </m:e>
                      <m:sub>
                        <m:r>
                          <a:rPr lang="en-US" altLang="zh-CN" sz="2800" b="0" i="1" kern="1200" smtClean="0">
                            <a:solidFill>
                              <a:schemeClr val="dk1"/>
                            </a:solidFill>
                            <a:latin typeface="Cambria Math" panose="02040503050406030204" pitchFamily="18" charset="0"/>
                            <a:cs typeface="Times New Roman"/>
                          </a:rPr>
                          <m:t>𝑇</m:t>
                        </m:r>
                      </m:sub>
                    </m:sSub>
                  </m:oMath>
                </a14:m>
                <a:endParaRPr lang="en-US" altLang="zh-CN" sz="2800" kern="1200" dirty="0">
                  <a:solidFill>
                    <a:schemeClr val="dk1"/>
                  </a:solidFill>
                  <a:latin typeface="Gill Sans MT" panose="020B0502020104020203" pitchFamily="34" charset="0"/>
                  <a:ea typeface="+mn-ea"/>
                  <a:cs typeface="Times New Roman"/>
                </a:endParaRPr>
              </a:p>
            </p:txBody>
          </p:sp>
        </mc:Choice>
        <mc:Fallback xmlns="">
          <p:sp>
            <p:nvSpPr>
              <p:cNvPr id="51" name="文本框 50"/>
              <p:cNvSpPr txBox="1">
                <a:spLocks noRot="1" noChangeAspect="1" noMove="1" noResize="1" noEditPoints="1" noAdjustHandles="1" noChangeArrowheads="1" noChangeShapeType="1" noTextEdit="1"/>
              </p:cNvSpPr>
              <p:nvPr/>
            </p:nvSpPr>
            <p:spPr>
              <a:xfrm>
                <a:off x="8445745" y="2764034"/>
                <a:ext cx="4415452" cy="1384995"/>
              </a:xfrm>
              <a:prstGeom prst="rect">
                <a:avLst/>
              </a:prstGeom>
              <a:blipFill>
                <a:blip r:embed="rId4"/>
                <a:stretch>
                  <a:fillRect l="-2759" t="-4386" b="-10965"/>
                </a:stretch>
              </a:blipFill>
            </p:spPr>
            <p:txBody>
              <a:bodyPr/>
              <a:lstStyle/>
              <a:p>
                <a:r>
                  <a:rPr lang="zh-CN" altLang="en-US">
                    <a:noFill/>
                  </a:rPr>
                  <a:t> </a:t>
                </a:r>
              </a:p>
            </p:txBody>
          </p:sp>
        </mc:Fallback>
      </mc:AlternateContent>
      <p:sp>
        <p:nvSpPr>
          <p:cNvPr id="13" name="Google Shape;120;p4">
            <a:extLst>
              <a:ext uri="{FF2B5EF4-FFF2-40B4-BE49-F238E27FC236}">
                <a16:creationId xmlns:a16="http://schemas.microsoft.com/office/drawing/2014/main" id="{4018EAE6-1EC0-434C-B299-2A997705AA5F}"/>
              </a:ext>
            </a:extLst>
          </p:cNvPr>
          <p:cNvSpPr txBox="1"/>
          <p:nvPr/>
        </p:nvSpPr>
        <p:spPr>
          <a:xfrm>
            <a:off x="605279" y="89666"/>
            <a:ext cx="10659109" cy="584735"/>
          </a:xfrm>
          <a:prstGeom prst="rect">
            <a:avLst/>
          </a:prstGeom>
          <a:noFill/>
          <a:ln>
            <a:noFill/>
          </a:ln>
        </p:spPr>
        <p:txBody>
          <a:bodyPr spcFirstLastPara="1" wrap="square" lIns="45700" tIns="45700" rIns="45700" bIns="45700" anchor="t" anchorCtr="0">
            <a:spAutoFit/>
          </a:bodyPr>
          <a:lstStyle/>
          <a:p>
            <a:pPr lvl="0" indent="-203200">
              <a:buClr>
                <a:schemeClr val="dk1"/>
              </a:buClr>
              <a:buSzPts val="3200"/>
              <a:buFont typeface="Times New Roman"/>
              <a:buChar char="•"/>
            </a:pPr>
            <a:r>
              <a:rPr lang="en-US" sz="3200" b="1" dirty="0">
                <a:solidFill>
                  <a:schemeClr val="dk1"/>
                </a:solidFill>
                <a:latin typeface="Gill Sans MT" panose="020B0502020104020203" pitchFamily="34" charset="0"/>
                <a:cs typeface="Times New Roman"/>
                <a:sym typeface="Times New Roman"/>
              </a:rPr>
              <a:t>Bias is Common in RS</a:t>
            </a:r>
            <a:endParaRPr dirty="0">
              <a:latin typeface="Gill Sans MT" panose="020B0502020104020203" pitchFamily="34" charset="0"/>
            </a:endParaRPr>
          </a:p>
        </p:txBody>
      </p:sp>
      <p:sp>
        <p:nvSpPr>
          <p:cNvPr id="14" name="Inhaltsplatzhalter 2">
            <a:extLst>
              <a:ext uri="{FF2B5EF4-FFF2-40B4-BE49-F238E27FC236}">
                <a16:creationId xmlns:a16="http://schemas.microsoft.com/office/drawing/2014/main" id="{02C0FCD4-6B05-4984-BABC-23ECAE55C8F3}"/>
              </a:ext>
            </a:extLst>
          </p:cNvPr>
          <p:cNvSpPr txBox="1">
            <a:spLocks/>
          </p:cNvSpPr>
          <p:nvPr/>
        </p:nvSpPr>
        <p:spPr>
          <a:xfrm>
            <a:off x="526451" y="854203"/>
            <a:ext cx="9937232" cy="615092"/>
          </a:xfrm>
          <a:prstGeom prst="rect">
            <a:avLst/>
          </a:prstGeom>
          <a:ln>
            <a:miter lim="800000"/>
            <a:headEnd/>
            <a:tailEn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spcAft>
                <a:spcPts val="1200"/>
              </a:spcAft>
              <a:defRPr/>
            </a:pPr>
            <a:r>
              <a:rPr lang="en-US" altLang="zh-CN" sz="2800" dirty="0">
                <a:solidFill>
                  <a:schemeClr val="dk1"/>
                </a:solidFill>
                <a:latin typeface="Gill Sans MT" panose="020B0502020104020203" pitchFamily="34" charset="0"/>
                <a:cs typeface="Times New Roman"/>
                <a:sym typeface="Times New Roman"/>
              </a:rPr>
              <a:t>The data is </a:t>
            </a:r>
            <a:r>
              <a:rPr lang="en-US" altLang="zh-CN" sz="2800" dirty="0">
                <a:solidFill>
                  <a:schemeClr val="accent1"/>
                </a:solidFill>
                <a:latin typeface="Gill Sans MT" panose="020B0502020104020203" pitchFamily="34" charset="0"/>
                <a:cs typeface="Times New Roman"/>
                <a:sym typeface="Times New Roman"/>
              </a:rPr>
              <a:t>observational</a:t>
            </a:r>
            <a:r>
              <a:rPr lang="en-US" altLang="zh-CN" sz="2800" dirty="0">
                <a:solidFill>
                  <a:schemeClr val="dk1"/>
                </a:solidFill>
                <a:latin typeface="Gill Sans MT" panose="020B0502020104020203" pitchFamily="34" charset="0"/>
                <a:cs typeface="Times New Roman"/>
                <a:sym typeface="Times New Roman"/>
              </a:rPr>
              <a:t> rather than </a:t>
            </a:r>
            <a:r>
              <a:rPr lang="en-US" altLang="zh-CN" sz="2800" dirty="0">
                <a:solidFill>
                  <a:schemeClr val="accent1"/>
                </a:solidFill>
                <a:latin typeface="Gill Sans MT" panose="020B0502020104020203" pitchFamily="34" charset="0"/>
                <a:cs typeface="Times New Roman"/>
                <a:sym typeface="Times New Roman"/>
              </a:rPr>
              <a:t>experimental</a:t>
            </a:r>
            <a:r>
              <a:rPr lang="en-US" altLang="zh-CN" sz="2800" dirty="0">
                <a:solidFill>
                  <a:schemeClr val="dk1"/>
                </a:solidFill>
                <a:latin typeface="Gill Sans MT" panose="020B0502020104020203" pitchFamily="34" charset="0"/>
                <a:cs typeface="Times New Roman"/>
                <a:sym typeface="Times New Roman"/>
              </a:rPr>
              <a:t>.</a:t>
            </a:r>
          </a:p>
          <a:p>
            <a:pPr marL="685800" lvl="2">
              <a:spcBef>
                <a:spcPts val="1000"/>
              </a:spcBef>
              <a:spcAft>
                <a:spcPts val="1200"/>
              </a:spcAft>
              <a:defRPr/>
            </a:pPr>
            <a:r>
              <a:rPr lang="en-US" sz="2400" dirty="0">
                <a:solidFill>
                  <a:schemeClr val="dk1"/>
                </a:solidFill>
                <a:latin typeface="Gill Sans MT" panose="020B0502020104020203" pitchFamily="34" charset="0"/>
                <a:cs typeface="Times New Roman"/>
                <a:sym typeface="Times New Roman"/>
              </a:rPr>
              <a:t>Affected by user self-selection (selection bias), exposure mechanism of the system (exposure bias), public opinion(conformity bias), and the display position (position bias).</a:t>
            </a:r>
            <a:endParaRPr lang="en-US" sz="2400" dirty="0">
              <a:latin typeface="Gill Sans MT" panose="020B0502020104020203" pitchFamily="34" charset="0"/>
              <a:cs typeface="Times New Roman" panose="02020603050405020304" pitchFamily="18" charset="0"/>
            </a:endParaRPr>
          </a:p>
          <a:p>
            <a:pPr>
              <a:defRPr/>
            </a:pPr>
            <a:endParaRPr lang="en-US" sz="400" dirty="0">
              <a:latin typeface="Gill Sans MT" panose="020B0502020104020203" pitchFamily="34" charset="0"/>
              <a:cs typeface="Times New Roman" panose="02020603050405020304" pitchFamily="18" charset="0"/>
            </a:endParaRPr>
          </a:p>
          <a:p>
            <a:pPr marL="0" indent="0">
              <a:buFont typeface="Wingdings" pitchFamily="2" charset="2"/>
              <a:buNone/>
              <a:defRPr/>
            </a:pPr>
            <a:endParaRPr lang="en-US"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3770582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1" name="Google Shape;121;p4"/>
          <p:cNvSpPr txBox="1">
            <a:spLocks noGrp="1"/>
          </p:cNvSpPr>
          <p:nvPr>
            <p:ph type="sldNum" idx="12"/>
          </p:nvPr>
        </p:nvSpPr>
        <p:spPr>
          <a:xfrm>
            <a:off x="9238304" y="6328097"/>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Gill Sans MT" panose="020B0502020104020203" pitchFamily="34" charset="0"/>
              </a:rPr>
              <a:t>4</a:t>
            </a:fld>
            <a:endParaRPr dirty="0">
              <a:latin typeface="Gill Sans MT" panose="020B0502020104020203" pitchFamily="34" charset="0"/>
            </a:endParaRPr>
          </a:p>
        </p:txBody>
      </p:sp>
      <p:sp>
        <p:nvSpPr>
          <p:cNvPr id="13" name="Google Shape;120;p4">
            <a:extLst>
              <a:ext uri="{FF2B5EF4-FFF2-40B4-BE49-F238E27FC236}">
                <a16:creationId xmlns:a16="http://schemas.microsoft.com/office/drawing/2014/main" id="{4018EAE6-1EC0-434C-B299-2A997705AA5F}"/>
              </a:ext>
            </a:extLst>
          </p:cNvPr>
          <p:cNvSpPr txBox="1"/>
          <p:nvPr/>
        </p:nvSpPr>
        <p:spPr>
          <a:xfrm>
            <a:off x="605279" y="89666"/>
            <a:ext cx="10659109" cy="584735"/>
          </a:xfrm>
          <a:prstGeom prst="rect">
            <a:avLst/>
          </a:prstGeom>
          <a:noFill/>
          <a:ln>
            <a:noFill/>
          </a:ln>
        </p:spPr>
        <p:txBody>
          <a:bodyPr spcFirstLastPara="1" wrap="square" lIns="45700" tIns="45700" rIns="45700" bIns="45700" anchor="t" anchorCtr="0">
            <a:spAutoFit/>
          </a:bodyPr>
          <a:lstStyle/>
          <a:p>
            <a:pPr lvl="0" indent="-203200">
              <a:buClr>
                <a:schemeClr val="dk1"/>
              </a:buClr>
              <a:buSzPts val="3200"/>
              <a:buFont typeface="Times New Roman"/>
              <a:buChar char="•"/>
            </a:pPr>
            <a:r>
              <a:rPr lang="en-US" sz="3200" b="1" dirty="0">
                <a:solidFill>
                  <a:schemeClr val="dk1"/>
                </a:solidFill>
                <a:latin typeface="Gill Sans MT" panose="020B0502020104020203" pitchFamily="34" charset="0"/>
                <a:cs typeface="Times New Roman"/>
                <a:sym typeface="Times New Roman"/>
              </a:rPr>
              <a:t>Existing Debiasing Strategy: Part 1</a:t>
            </a:r>
            <a:endParaRPr lang="en-US" dirty="0">
              <a:latin typeface="Gill Sans MT" panose="020B0502020104020203" pitchFamily="34" charset="0"/>
            </a:endParaRPr>
          </a:p>
        </p:txBody>
      </p:sp>
      <p:sp>
        <p:nvSpPr>
          <p:cNvPr id="14" name="Inhaltsplatzhalter 2">
            <a:extLst>
              <a:ext uri="{FF2B5EF4-FFF2-40B4-BE49-F238E27FC236}">
                <a16:creationId xmlns:a16="http://schemas.microsoft.com/office/drawing/2014/main" id="{02C0FCD4-6B05-4984-BABC-23ECAE55C8F3}"/>
              </a:ext>
            </a:extLst>
          </p:cNvPr>
          <p:cNvSpPr txBox="1">
            <a:spLocks/>
          </p:cNvSpPr>
          <p:nvPr/>
        </p:nvSpPr>
        <p:spPr>
          <a:xfrm>
            <a:off x="526451" y="854202"/>
            <a:ext cx="6481521" cy="4810873"/>
          </a:xfrm>
          <a:prstGeom prst="rect">
            <a:avLst/>
          </a:prstGeom>
          <a:ln>
            <a:miter lim="800000"/>
            <a:headEnd/>
            <a:tailEn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spcAft>
                <a:spcPts val="1200"/>
              </a:spcAft>
              <a:defRPr/>
            </a:pPr>
            <a:r>
              <a:rPr lang="en-US" altLang="zh-CN" sz="2800" dirty="0">
                <a:solidFill>
                  <a:schemeClr val="dk1"/>
                </a:solidFill>
                <a:latin typeface="Gill Sans MT" panose="020B0502020104020203" pitchFamily="34" charset="0"/>
                <a:cs typeface="Times New Roman"/>
                <a:sym typeface="Times New Roman"/>
              </a:rPr>
              <a:t>Inverse Propensity Score (IPS): </a:t>
            </a:r>
          </a:p>
          <a:p>
            <a:pPr marL="685800" lvl="2">
              <a:spcBef>
                <a:spcPts val="1000"/>
              </a:spcBef>
              <a:spcAft>
                <a:spcPts val="1200"/>
              </a:spcAft>
              <a:defRPr/>
            </a:pPr>
            <a:r>
              <a:rPr lang="en-US" altLang="zh-CN" sz="2400" dirty="0">
                <a:solidFill>
                  <a:prstClr val="black"/>
                </a:solidFill>
                <a:latin typeface="Gill Sans MT" panose="020B0502020104020203" pitchFamily="34" charset="0"/>
                <a:cs typeface="Times New Roman" panose="02020603050405020304" pitchFamily="18" charset="0"/>
              </a:rPr>
              <a:t>adjust data distribution by </a:t>
            </a:r>
            <a:r>
              <a:rPr lang="en-US" altLang="zh-CN" sz="2400" dirty="0">
                <a:solidFill>
                  <a:srgbClr val="FF0000"/>
                </a:solidFill>
                <a:latin typeface="Gill Sans MT" panose="020B0502020104020203" pitchFamily="34" charset="0"/>
                <a:cs typeface="Times New Roman" panose="02020603050405020304" pitchFamily="18" charset="0"/>
              </a:rPr>
              <a:t>sample reweighting:</a:t>
            </a:r>
            <a:endParaRPr lang="en-US" sz="400" dirty="0">
              <a:latin typeface="Gill Sans MT" panose="020B0502020104020203" pitchFamily="34" charset="0"/>
              <a:cs typeface="Times New Roman" panose="02020603050405020304" pitchFamily="18" charset="0"/>
            </a:endParaRPr>
          </a:p>
          <a:p>
            <a:pPr marL="0" indent="0">
              <a:buFont typeface="Wingdings" pitchFamily="2" charset="2"/>
              <a:buNone/>
              <a:defRPr/>
            </a:pPr>
            <a:endParaRPr lang="en-US" dirty="0">
              <a:latin typeface="Gill Sans MT" panose="020B0502020104020203" pitchFamily="34" charset="0"/>
              <a:cs typeface="Times New Roman" panose="02020603050405020304" pitchFamily="18" charset="0"/>
            </a:endParaRPr>
          </a:p>
          <a:p>
            <a:pPr marL="0" indent="0">
              <a:buFont typeface="Wingdings" pitchFamily="2" charset="2"/>
              <a:buNone/>
              <a:defRPr/>
            </a:pPr>
            <a:endParaRPr lang="en-US" dirty="0">
              <a:latin typeface="Gill Sans MT" panose="020B0502020104020203" pitchFamily="34" charset="0"/>
              <a:cs typeface="Times New Roman" panose="02020603050405020304" pitchFamily="18" charset="0"/>
            </a:endParaRPr>
          </a:p>
          <a:p>
            <a:pPr>
              <a:defRPr/>
            </a:pPr>
            <a:r>
              <a:rPr lang="en-US" dirty="0">
                <a:solidFill>
                  <a:schemeClr val="dk1"/>
                </a:solidFill>
                <a:latin typeface="Gill Sans MT" panose="020B0502020104020203" pitchFamily="34" charset="0"/>
                <a:cs typeface="Times New Roman"/>
              </a:rPr>
              <a:t>Data Imputation:</a:t>
            </a:r>
          </a:p>
          <a:p>
            <a:pPr lvl="1">
              <a:defRPr/>
            </a:pPr>
            <a:r>
              <a:rPr lang="en-US" dirty="0">
                <a:solidFill>
                  <a:schemeClr val="dk1"/>
                </a:solidFill>
                <a:latin typeface="Gill Sans MT" panose="020B0502020104020203" pitchFamily="34" charset="0"/>
                <a:cs typeface="Times New Roman"/>
              </a:rPr>
              <a:t>assigns pseudo-labels for missing data</a:t>
            </a:r>
          </a:p>
          <a:p>
            <a:pPr lvl="1">
              <a:defRPr/>
            </a:pPr>
            <a:endParaRPr lang="en-US" dirty="0">
              <a:solidFill>
                <a:schemeClr val="dk1"/>
              </a:solidFill>
              <a:latin typeface="Gill Sans MT" panose="020B0502020104020203" pitchFamily="34" charset="0"/>
              <a:cs typeface="Times New Roman"/>
            </a:endParaRPr>
          </a:p>
          <a:p>
            <a:pPr marL="0" indent="0">
              <a:buFont typeface="Wingdings" pitchFamily="2" charset="2"/>
              <a:buNone/>
              <a:defRPr/>
            </a:pPr>
            <a:endParaRPr lang="en-US" dirty="0">
              <a:latin typeface="Gill Sans MT" panose="020B0502020104020203"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67883A3-F793-4284-A282-E919F5CB9F2B}"/>
                  </a:ext>
                </a:extLst>
              </p:cNvPr>
              <p:cNvSpPr txBox="1"/>
              <p:nvPr/>
            </p:nvSpPr>
            <p:spPr>
              <a:xfrm>
                <a:off x="526451" y="2281927"/>
                <a:ext cx="6066605" cy="963021"/>
              </a:xfrm>
              <a:prstGeom prst="rect">
                <a:avLst/>
              </a:prstGeom>
              <a:noFill/>
            </p:spPr>
            <p:txBody>
              <a:bodyPr wrap="square" lIns="0" tIns="0" rIns="0" bIns="0" rtlCol="0">
                <a:spAutoFit/>
              </a:bodyPr>
              <a:lstStyle/>
              <a:p>
                <a:pPr lvl="0">
                  <a:buClrTx/>
                  <a:defRPr/>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𝑖𝑝𝑠</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𝑈</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en>
                      </m:f>
                      <m:nary>
                        <m:naryPr>
                          <m:chr m:val="∑"/>
                          <m:supHide m:val="on"/>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𝑢</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e>
                          </m:d>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lang="en-US" altLang="zh-CN" sz="2400" i="1" kern="1200">
                                  <a:solidFill>
                                    <a:prstClr val="black"/>
                                  </a:solidFill>
                                  <a:latin typeface="Cambria Math" panose="02040503050406030204" pitchFamily="18" charset="0"/>
                                  <a:cs typeface="+mn-cs"/>
                                </a:rPr>
                                <m:t>𝐷</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sub>
                          </m:sSub>
                        </m:sub>
                        <m:sup/>
                        <m:e>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𝑝𝑠</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𝑢</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e>
                              </m:d>
                            </m:den>
                          </m:f>
                        </m:e>
                      </m:nary>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𝛿</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𝑢𝑖</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lang="en-US" altLang="zh-CN" sz="2400" i="1" kern="1200" smtClean="0">
                              <a:solidFill>
                                <a:prstClr val="black"/>
                              </a:solidFill>
                              <a:latin typeface="Cambria Math" panose="02040503050406030204" pitchFamily="18" charset="0"/>
                            </a:rPr>
                          </m:ctrlPr>
                        </m:sSubPr>
                        <m:e>
                          <m:acc>
                            <m:accPr>
                              <m:chr m:val="̂"/>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acc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e>
                          </m:acc>
                        </m:e>
                        <m:sub>
                          <m:r>
                            <a:rPr lang="en-US" altLang="zh-CN" sz="2400" i="1" kern="1200">
                              <a:solidFill>
                                <a:prstClr val="black"/>
                              </a:solidFill>
                              <a:latin typeface="Cambria Math" panose="02040503050406030204" pitchFamily="18" charset="0"/>
                            </a:rPr>
                            <m:t>𝑢𝑖</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CN" altLang="en-US" sz="24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endParaRPr>
              </a:p>
            </p:txBody>
          </p:sp>
        </mc:Choice>
        <mc:Fallback xmlns="">
          <p:sp>
            <p:nvSpPr>
              <p:cNvPr id="23" name="文本框 22">
                <a:extLst>
                  <a:ext uri="{FF2B5EF4-FFF2-40B4-BE49-F238E27FC236}">
                    <a16:creationId xmlns:a16="http://schemas.microsoft.com/office/drawing/2014/main" id="{367883A3-F793-4284-A282-E919F5CB9F2B}"/>
                  </a:ext>
                </a:extLst>
              </p:cNvPr>
              <p:cNvSpPr txBox="1">
                <a:spLocks noRot="1" noChangeAspect="1" noMove="1" noResize="1" noEditPoints="1" noAdjustHandles="1" noChangeArrowheads="1" noChangeShapeType="1" noTextEdit="1"/>
              </p:cNvSpPr>
              <p:nvPr/>
            </p:nvSpPr>
            <p:spPr>
              <a:xfrm>
                <a:off x="526451" y="2281927"/>
                <a:ext cx="6066605" cy="963021"/>
              </a:xfrm>
              <a:prstGeom prst="rect">
                <a:avLst/>
              </a:prstGeom>
              <a:blipFill>
                <a:blip r:embed="rId3"/>
                <a:stretch>
                  <a:fillRect/>
                </a:stretch>
              </a:blipFill>
            </p:spPr>
            <p:txBody>
              <a:bodyPr/>
              <a:lstStyle/>
              <a:p>
                <a:r>
                  <a:rPr lang="zh-CN" altLang="en-US">
                    <a:noFill/>
                  </a:rPr>
                  <a:t> </a:t>
                </a:r>
              </a:p>
            </p:txBody>
          </p:sp>
        </mc:Fallback>
      </mc:AlternateContent>
      <p:sp>
        <p:nvSpPr>
          <p:cNvPr id="25" name="矩形 24">
            <a:extLst>
              <a:ext uri="{FF2B5EF4-FFF2-40B4-BE49-F238E27FC236}">
                <a16:creationId xmlns:a16="http://schemas.microsoft.com/office/drawing/2014/main" id="{7BA0B919-CBD4-4325-8D0A-F65A2A224D75}"/>
              </a:ext>
            </a:extLst>
          </p:cNvPr>
          <p:cNvSpPr/>
          <p:nvPr/>
        </p:nvSpPr>
        <p:spPr>
          <a:xfrm>
            <a:off x="3835893" y="2745600"/>
            <a:ext cx="1038224" cy="392173"/>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panose="020B0502020104020203" pitchFamily="34" charset="0"/>
              <a:ea typeface="宋体" panose="02010600030101010101" pitchFamily="2" charset="-122"/>
            </a:endParaRPr>
          </a:p>
        </p:txBody>
      </p:sp>
      <p:sp>
        <p:nvSpPr>
          <p:cNvPr id="26" name="任意多边形 16">
            <a:extLst>
              <a:ext uri="{FF2B5EF4-FFF2-40B4-BE49-F238E27FC236}">
                <a16:creationId xmlns:a16="http://schemas.microsoft.com/office/drawing/2014/main" id="{5B92C843-C001-4058-B486-E571575DC8E0}"/>
              </a:ext>
            </a:extLst>
          </p:cNvPr>
          <p:cNvSpPr/>
          <p:nvPr/>
        </p:nvSpPr>
        <p:spPr>
          <a:xfrm>
            <a:off x="7534327" y="823720"/>
            <a:ext cx="2134046" cy="1977720"/>
          </a:xfrm>
          <a:custGeom>
            <a:avLst/>
            <a:gdLst>
              <a:gd name="connsiteX0" fmla="*/ 0 w 4478216"/>
              <a:gd name="connsiteY0" fmla="*/ 1595332 h 1630501"/>
              <a:gd name="connsiteX1" fmla="*/ 1055077 w 4478216"/>
              <a:gd name="connsiteY1" fmla="*/ 469917 h 1630501"/>
              <a:gd name="connsiteX2" fmla="*/ 1758462 w 4478216"/>
              <a:gd name="connsiteY2" fmla="*/ 36163 h 1630501"/>
              <a:gd name="connsiteX3" fmla="*/ 3165231 w 4478216"/>
              <a:gd name="connsiteY3" fmla="*/ 1337424 h 1630501"/>
              <a:gd name="connsiteX4" fmla="*/ 4478216 w 4478216"/>
              <a:gd name="connsiteY4" fmla="*/ 1630501 h 1630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8216" h="1630501">
                <a:moveTo>
                  <a:pt x="0" y="1595332"/>
                </a:moveTo>
                <a:cubicBezTo>
                  <a:pt x="381000" y="1162555"/>
                  <a:pt x="762000" y="729778"/>
                  <a:pt x="1055077" y="469917"/>
                </a:cubicBezTo>
                <a:cubicBezTo>
                  <a:pt x="1348154" y="210056"/>
                  <a:pt x="1406770" y="-108422"/>
                  <a:pt x="1758462" y="36163"/>
                </a:cubicBezTo>
                <a:cubicBezTo>
                  <a:pt x="2110154" y="180748"/>
                  <a:pt x="2711939" y="1071701"/>
                  <a:pt x="3165231" y="1337424"/>
                </a:cubicBezTo>
                <a:cubicBezTo>
                  <a:pt x="3618523" y="1603147"/>
                  <a:pt x="4249616" y="1610963"/>
                  <a:pt x="4478216" y="1630501"/>
                </a:cubicBez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panose="020B0502020104020203" pitchFamily="34" charset="0"/>
              <a:ea typeface="宋体" panose="02010600030101010101" pitchFamily="2" charset="-122"/>
            </a:endParaRPr>
          </a:p>
        </p:txBody>
      </p:sp>
      <p:sp>
        <p:nvSpPr>
          <p:cNvPr id="27" name="文本框 26">
            <a:extLst>
              <a:ext uri="{FF2B5EF4-FFF2-40B4-BE49-F238E27FC236}">
                <a16:creationId xmlns:a16="http://schemas.microsoft.com/office/drawing/2014/main" id="{F59A2D67-1758-45F0-8E2E-BCCF5ED721A0}"/>
              </a:ext>
            </a:extLst>
          </p:cNvPr>
          <p:cNvSpPr txBox="1"/>
          <p:nvPr/>
        </p:nvSpPr>
        <p:spPr>
          <a:xfrm>
            <a:off x="6970232" y="467981"/>
            <a:ext cx="206798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Times New Roman"/>
              </a:rPr>
              <a:t>Test data distribution</a:t>
            </a:r>
            <a:endParaRPr kumimoji="0" lang="en-US" altLang="zh-CN" sz="16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Times New Roman"/>
              <a:sym typeface="Times New Roman"/>
            </a:endParaRPr>
          </a:p>
        </p:txBody>
      </p:sp>
      <p:sp>
        <p:nvSpPr>
          <p:cNvPr id="28" name="右箭头 18">
            <a:extLst>
              <a:ext uri="{FF2B5EF4-FFF2-40B4-BE49-F238E27FC236}">
                <a16:creationId xmlns:a16="http://schemas.microsoft.com/office/drawing/2014/main" id="{EEE3D23E-C708-4389-84F2-399F8BF84148}"/>
              </a:ext>
            </a:extLst>
          </p:cNvPr>
          <p:cNvSpPr/>
          <p:nvPr/>
        </p:nvSpPr>
        <p:spPr>
          <a:xfrm>
            <a:off x="8621291" y="914961"/>
            <a:ext cx="937103" cy="167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宋体" panose="02010600030101010101" pitchFamily="2" charset="-122"/>
            </a:endParaRPr>
          </a:p>
        </p:txBody>
      </p:sp>
      <p:sp>
        <p:nvSpPr>
          <p:cNvPr id="29" name="文本框 28">
            <a:extLst>
              <a:ext uri="{FF2B5EF4-FFF2-40B4-BE49-F238E27FC236}">
                <a16:creationId xmlns:a16="http://schemas.microsoft.com/office/drawing/2014/main" id="{F1069029-0528-49B1-9D22-F9417CEBB016}"/>
              </a:ext>
            </a:extLst>
          </p:cNvPr>
          <p:cNvSpPr txBox="1"/>
          <p:nvPr/>
        </p:nvSpPr>
        <p:spPr>
          <a:xfrm>
            <a:off x="7792573" y="454093"/>
            <a:ext cx="262192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Times New Roman"/>
              </a:rPr>
              <a:t>Biases</a:t>
            </a:r>
          </a:p>
        </p:txBody>
      </p:sp>
      <p:sp>
        <p:nvSpPr>
          <p:cNvPr id="30" name="任意多边形 25">
            <a:extLst>
              <a:ext uri="{FF2B5EF4-FFF2-40B4-BE49-F238E27FC236}">
                <a16:creationId xmlns:a16="http://schemas.microsoft.com/office/drawing/2014/main" id="{FF39CD74-96AD-4857-9BEE-C7E12F68BACF}"/>
              </a:ext>
            </a:extLst>
          </p:cNvPr>
          <p:cNvSpPr/>
          <p:nvPr/>
        </p:nvSpPr>
        <p:spPr>
          <a:xfrm>
            <a:off x="8384248" y="980573"/>
            <a:ext cx="2897567" cy="1772923"/>
          </a:xfrm>
          <a:custGeom>
            <a:avLst/>
            <a:gdLst>
              <a:gd name="connsiteX0" fmla="*/ 0 w 5017477"/>
              <a:gd name="connsiteY0" fmla="*/ 1899148 h 2110164"/>
              <a:gd name="connsiteX1" fmla="*/ 1441938 w 5017477"/>
              <a:gd name="connsiteY1" fmla="*/ 1418502 h 2110164"/>
              <a:gd name="connsiteX2" fmla="*/ 2379784 w 5017477"/>
              <a:gd name="connsiteY2" fmla="*/ 10 h 2110164"/>
              <a:gd name="connsiteX3" fmla="*/ 3434861 w 5017477"/>
              <a:gd name="connsiteY3" fmla="*/ 1395056 h 2110164"/>
              <a:gd name="connsiteX4" fmla="*/ 5017477 w 5017477"/>
              <a:gd name="connsiteY4" fmla="*/ 2110164 h 2110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7477" h="2110164">
                <a:moveTo>
                  <a:pt x="0" y="1899148"/>
                </a:moveTo>
                <a:cubicBezTo>
                  <a:pt x="522653" y="1817086"/>
                  <a:pt x="1045307" y="1735025"/>
                  <a:pt x="1441938" y="1418502"/>
                </a:cubicBezTo>
                <a:cubicBezTo>
                  <a:pt x="1838569" y="1101979"/>
                  <a:pt x="2047630" y="3918"/>
                  <a:pt x="2379784" y="10"/>
                </a:cubicBezTo>
                <a:cubicBezTo>
                  <a:pt x="2711938" y="-3898"/>
                  <a:pt x="2995246" y="1043364"/>
                  <a:pt x="3434861" y="1395056"/>
                </a:cubicBezTo>
                <a:cubicBezTo>
                  <a:pt x="3874476" y="1746748"/>
                  <a:pt x="4445976" y="1928456"/>
                  <a:pt x="5017477" y="2110164"/>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宋体" panose="02010600030101010101" pitchFamily="2" charset="-122"/>
            </a:endParaRPr>
          </a:p>
        </p:txBody>
      </p:sp>
      <p:sp>
        <p:nvSpPr>
          <p:cNvPr id="31" name="文本框 30">
            <a:extLst>
              <a:ext uri="{FF2B5EF4-FFF2-40B4-BE49-F238E27FC236}">
                <a16:creationId xmlns:a16="http://schemas.microsoft.com/office/drawing/2014/main" id="{EFDF337B-2BBA-4049-94BA-33F628FB2F35}"/>
              </a:ext>
            </a:extLst>
          </p:cNvPr>
          <p:cNvSpPr txBox="1"/>
          <p:nvPr/>
        </p:nvSpPr>
        <p:spPr>
          <a:xfrm>
            <a:off x="9978306" y="571368"/>
            <a:ext cx="216338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Times New Roman"/>
              </a:rPr>
              <a:t>Training data distribution</a:t>
            </a:r>
          </a:p>
        </p:txBody>
      </p:sp>
      <p:sp>
        <p:nvSpPr>
          <p:cNvPr id="32" name="任意多边形 28">
            <a:extLst>
              <a:ext uri="{FF2B5EF4-FFF2-40B4-BE49-F238E27FC236}">
                <a16:creationId xmlns:a16="http://schemas.microsoft.com/office/drawing/2014/main" id="{648AA4BA-E1D5-425E-90D7-65ECF6562B80}"/>
              </a:ext>
            </a:extLst>
          </p:cNvPr>
          <p:cNvSpPr/>
          <p:nvPr/>
        </p:nvSpPr>
        <p:spPr>
          <a:xfrm>
            <a:off x="7057735" y="1170563"/>
            <a:ext cx="2610638" cy="1772923"/>
          </a:xfrm>
          <a:custGeom>
            <a:avLst/>
            <a:gdLst>
              <a:gd name="connsiteX0" fmla="*/ 0 w 5017477"/>
              <a:gd name="connsiteY0" fmla="*/ 1899148 h 2110164"/>
              <a:gd name="connsiteX1" fmla="*/ 1441938 w 5017477"/>
              <a:gd name="connsiteY1" fmla="*/ 1418502 h 2110164"/>
              <a:gd name="connsiteX2" fmla="*/ 2379784 w 5017477"/>
              <a:gd name="connsiteY2" fmla="*/ 10 h 2110164"/>
              <a:gd name="connsiteX3" fmla="*/ 3434861 w 5017477"/>
              <a:gd name="connsiteY3" fmla="*/ 1395056 h 2110164"/>
              <a:gd name="connsiteX4" fmla="*/ 5017477 w 5017477"/>
              <a:gd name="connsiteY4" fmla="*/ 2110164 h 2110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7477" h="2110164">
                <a:moveTo>
                  <a:pt x="0" y="1899148"/>
                </a:moveTo>
                <a:cubicBezTo>
                  <a:pt x="522653" y="1817086"/>
                  <a:pt x="1045307" y="1735025"/>
                  <a:pt x="1441938" y="1418502"/>
                </a:cubicBezTo>
                <a:cubicBezTo>
                  <a:pt x="1838569" y="1101979"/>
                  <a:pt x="2047630" y="3918"/>
                  <a:pt x="2379784" y="10"/>
                </a:cubicBezTo>
                <a:cubicBezTo>
                  <a:pt x="2711938" y="-3898"/>
                  <a:pt x="2995246" y="1043364"/>
                  <a:pt x="3434861" y="1395056"/>
                </a:cubicBezTo>
                <a:cubicBezTo>
                  <a:pt x="3874476" y="1746748"/>
                  <a:pt x="4445976" y="1928456"/>
                  <a:pt x="5017477" y="2110164"/>
                </a:cubicBezTo>
              </a:path>
            </a:pathLst>
          </a:cu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宋体" panose="02010600030101010101" pitchFamily="2" charset="-122"/>
            </a:endParaRPr>
          </a:p>
        </p:txBody>
      </p:sp>
      <p:sp>
        <p:nvSpPr>
          <p:cNvPr id="33" name="任意多边形 29">
            <a:extLst>
              <a:ext uri="{FF2B5EF4-FFF2-40B4-BE49-F238E27FC236}">
                <a16:creationId xmlns:a16="http://schemas.microsoft.com/office/drawing/2014/main" id="{19871BD3-0E5F-4216-BE64-F5086DF87C61}"/>
              </a:ext>
            </a:extLst>
          </p:cNvPr>
          <p:cNvSpPr/>
          <p:nvPr/>
        </p:nvSpPr>
        <p:spPr>
          <a:xfrm rot="10054325" flipH="1">
            <a:off x="8588151" y="1649086"/>
            <a:ext cx="849100" cy="189482"/>
          </a:xfrm>
          <a:custGeom>
            <a:avLst/>
            <a:gdLst>
              <a:gd name="connsiteX0" fmla="*/ 0 w 1371600"/>
              <a:gd name="connsiteY0" fmla="*/ 1651337 h 1651337"/>
              <a:gd name="connsiteX1" fmla="*/ 444500 w 1371600"/>
              <a:gd name="connsiteY1" fmla="*/ 736937 h 1651337"/>
              <a:gd name="connsiteX2" fmla="*/ 1371600 w 1371600"/>
              <a:gd name="connsiteY2" fmla="*/ 337 h 1651337"/>
            </a:gdLst>
            <a:ahLst/>
            <a:cxnLst>
              <a:cxn ang="0">
                <a:pos x="connsiteX0" y="connsiteY0"/>
              </a:cxn>
              <a:cxn ang="0">
                <a:pos x="connsiteX1" y="connsiteY1"/>
              </a:cxn>
              <a:cxn ang="0">
                <a:pos x="connsiteX2" y="connsiteY2"/>
              </a:cxn>
            </a:cxnLst>
            <a:rect l="l" t="t" r="r" b="b"/>
            <a:pathLst>
              <a:path w="1371600" h="1651337">
                <a:moveTo>
                  <a:pt x="0" y="1651337"/>
                </a:moveTo>
                <a:cubicBezTo>
                  <a:pt x="107950" y="1331720"/>
                  <a:pt x="215900" y="1012104"/>
                  <a:pt x="444500" y="736937"/>
                </a:cubicBezTo>
                <a:cubicBezTo>
                  <a:pt x="673100" y="461770"/>
                  <a:pt x="1223433" y="-14480"/>
                  <a:pt x="1371600" y="337"/>
                </a:cubicBezTo>
              </a:path>
            </a:pathLst>
          </a:custGeom>
          <a:noFill/>
          <a:ln w="57150">
            <a:solidFill>
              <a:schemeClr val="accent2">
                <a:lumMod val="75000"/>
              </a:schemeClr>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Gill Sans MT" panose="020B0502020104020203" pitchFamily="34" charset="0"/>
              <a:ea typeface="宋体" panose="02010600030101010101" pitchFamily="2" charset="-122"/>
            </a:endParaRPr>
          </a:p>
        </p:txBody>
      </p:sp>
      <p:sp>
        <p:nvSpPr>
          <p:cNvPr id="34" name="文本框 33">
            <a:extLst>
              <a:ext uri="{FF2B5EF4-FFF2-40B4-BE49-F238E27FC236}">
                <a16:creationId xmlns:a16="http://schemas.microsoft.com/office/drawing/2014/main" id="{49FB0A8D-A957-44CF-B4AE-76FB36D872A7}"/>
              </a:ext>
            </a:extLst>
          </p:cNvPr>
          <p:cNvSpPr txBox="1"/>
          <p:nvPr/>
        </p:nvSpPr>
        <p:spPr>
          <a:xfrm>
            <a:off x="7763594" y="1396977"/>
            <a:ext cx="262192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Times New Roman"/>
              </a:rPr>
              <a:t>IPS</a:t>
            </a:r>
          </a:p>
        </p:txBody>
      </p:sp>
      <p:sp>
        <p:nvSpPr>
          <p:cNvPr id="35" name="文本框 34">
            <a:extLst>
              <a:ext uri="{FF2B5EF4-FFF2-40B4-BE49-F238E27FC236}">
                <a16:creationId xmlns:a16="http://schemas.microsoft.com/office/drawing/2014/main" id="{D614CA67-8A64-44CB-AAAC-81D13C74FECD}"/>
              </a:ext>
            </a:extLst>
          </p:cNvPr>
          <p:cNvSpPr txBox="1"/>
          <p:nvPr/>
        </p:nvSpPr>
        <p:spPr>
          <a:xfrm>
            <a:off x="599580" y="5675542"/>
            <a:ext cx="10404751"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rPr>
              <a:t>Schnabel, Tobias, et al. "Recommendations as treatments: Debiasing learning and evaluation." international conference on machine learning. PMLR, 2016.</a:t>
            </a:r>
          </a:p>
          <a:p>
            <a:pPr lvl="0">
              <a:buClrTx/>
              <a:defRPr/>
            </a:pPr>
            <a:r>
              <a:rPr lang="en-US" altLang="zh-CN" sz="1800" kern="1200" dirty="0">
                <a:solidFill>
                  <a:prstClr val="black"/>
                </a:solidFill>
                <a:latin typeface="Gill Sans MT" panose="020B0502020104020203" pitchFamily="34" charset="0"/>
                <a:ea typeface="宋体" panose="02010600030101010101" pitchFamily="2" charset="-122"/>
                <a:cs typeface="+mn-cs"/>
              </a:rPr>
              <a:t>H. </a:t>
            </a:r>
            <a:r>
              <a:rPr lang="en-US" altLang="zh-CN" sz="1800" kern="1200" dirty="0" err="1">
                <a:solidFill>
                  <a:prstClr val="black"/>
                </a:solidFill>
                <a:latin typeface="Gill Sans MT" panose="020B0502020104020203" pitchFamily="34" charset="0"/>
                <a:ea typeface="宋体" panose="02010600030101010101" pitchFamily="2" charset="-122"/>
                <a:cs typeface="+mn-cs"/>
              </a:rPr>
              <a:t>Steck</a:t>
            </a:r>
            <a:r>
              <a:rPr lang="en-US" altLang="zh-CN" sz="1800" kern="1200" dirty="0">
                <a:solidFill>
                  <a:prstClr val="black"/>
                </a:solidFill>
                <a:latin typeface="Gill Sans MT" panose="020B0502020104020203" pitchFamily="34" charset="0"/>
                <a:ea typeface="宋体" panose="02010600030101010101" pitchFamily="2" charset="-122"/>
                <a:cs typeface="+mn-cs"/>
              </a:rPr>
              <a:t>, “Training and testing of recommender systems on data missing not at random,” in KDD, 2010, pp. 713–722.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C084ED36-6C33-41B8-9898-A5B3E17A7B8D}"/>
                  </a:ext>
                </a:extLst>
              </p:cNvPr>
              <p:cNvSpPr txBox="1"/>
              <p:nvPr/>
            </p:nvSpPr>
            <p:spPr>
              <a:xfrm>
                <a:off x="-458287" y="4473572"/>
                <a:ext cx="10664808" cy="941861"/>
              </a:xfrm>
              <a:prstGeom prst="rect">
                <a:avLst/>
              </a:prstGeom>
              <a:noFill/>
            </p:spPr>
            <p:txBody>
              <a:bodyPr wrap="square" lIns="0" tIns="0" rIns="0" bIns="0" rtlCol="0">
                <a:spAutoFit/>
              </a:bodyPr>
              <a:lstStyle/>
              <a:p>
                <a:pPr lvl="0">
                  <a:buClrTx/>
                  <a:defRPr/>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𝐼𝑀</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𝑈</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en>
                      </m:f>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𝑢</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e>
                          </m:d>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lang="en-US" altLang="zh-CN" sz="2400" i="1" kern="1200">
                                  <a:solidFill>
                                    <a:prstClr val="black"/>
                                  </a:solidFill>
                                  <a:latin typeface="Cambria Math" panose="02040503050406030204" pitchFamily="18" charset="0"/>
                                  <a:cs typeface="+mn-cs"/>
                                </a:rPr>
                                <m:t>𝐷</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sub>
                          </m:sSub>
                        </m:sub>
                        <m:sup/>
                        <m:e>
                          <m:r>
                            <a:rPr lang="en-US" altLang="zh-CN" sz="2400" i="1" kern="1200">
                              <a:solidFill>
                                <a:prstClr val="black"/>
                              </a:solidFill>
                              <a:latin typeface="Cambria Math" panose="02040503050406030204" pitchFamily="18" charset="0"/>
                            </a:rPr>
                            <m:t>𝛿</m:t>
                          </m:r>
                          <m:r>
                            <a:rPr lang="en-US" altLang="zh-CN" sz="2400" i="1" kern="1200">
                              <a:solidFill>
                                <a:prstClr val="black"/>
                              </a:solidFill>
                              <a:latin typeface="Cambria Math" panose="02040503050406030204" pitchFamily="18" charset="0"/>
                            </a:rPr>
                            <m:t>(</m:t>
                          </m:r>
                          <m:sSub>
                            <m:sSubPr>
                              <m:ctrlPr>
                                <a:rPr lang="en-US" altLang="zh-CN" sz="2400" i="1" kern="1200">
                                  <a:solidFill>
                                    <a:prstClr val="black"/>
                                  </a:solidFill>
                                  <a:latin typeface="Cambria Math" panose="02040503050406030204" pitchFamily="18" charset="0"/>
                                </a:rPr>
                              </m:ctrlPr>
                            </m:sSubPr>
                            <m:e>
                              <m:r>
                                <a:rPr lang="en-US" altLang="zh-CN" sz="2400" i="1" kern="1200">
                                  <a:solidFill>
                                    <a:prstClr val="black"/>
                                  </a:solidFill>
                                  <a:latin typeface="Cambria Math" panose="02040503050406030204" pitchFamily="18" charset="0"/>
                                </a:rPr>
                                <m:t>𝑟</m:t>
                              </m:r>
                            </m:e>
                            <m:sub>
                              <m:r>
                                <a:rPr lang="en-US" altLang="zh-CN" sz="2400" i="1" kern="1200">
                                  <a:solidFill>
                                    <a:prstClr val="black"/>
                                  </a:solidFill>
                                  <a:latin typeface="Cambria Math" panose="02040503050406030204" pitchFamily="18" charset="0"/>
                                </a:rPr>
                                <m:t>𝑢𝑖</m:t>
                              </m:r>
                            </m:sub>
                          </m:sSub>
                          <m:r>
                            <a:rPr lang="en-US" altLang="zh-CN" sz="2400" i="1" kern="1200">
                              <a:solidFill>
                                <a:prstClr val="black"/>
                              </a:solidFill>
                              <a:latin typeface="Cambria Math" panose="02040503050406030204" pitchFamily="18" charset="0"/>
                            </a:rPr>
                            <m:t>,</m:t>
                          </m:r>
                          <m:sSub>
                            <m:sSubPr>
                              <m:ctrlPr>
                                <a:rPr lang="en-US" altLang="zh-CN" sz="2400" i="1" kern="1200">
                                  <a:solidFill>
                                    <a:prstClr val="black"/>
                                  </a:solidFill>
                                  <a:latin typeface="Cambria Math" panose="02040503050406030204" pitchFamily="18" charset="0"/>
                                </a:rPr>
                              </m:ctrlPr>
                            </m:sSubPr>
                            <m:e>
                              <m:acc>
                                <m:accPr>
                                  <m:chr m:val="̂"/>
                                  <m:ctrlPr>
                                    <a:rPr lang="en-US" altLang="zh-CN" sz="2400" i="1" kern="1200">
                                      <a:solidFill>
                                        <a:prstClr val="black"/>
                                      </a:solidFill>
                                      <a:latin typeface="Cambria Math" panose="02040503050406030204" pitchFamily="18" charset="0"/>
                                    </a:rPr>
                                  </m:ctrlPr>
                                </m:accPr>
                                <m:e>
                                  <m:r>
                                    <a:rPr lang="en-US" altLang="zh-CN" sz="2400" i="1" kern="1200">
                                      <a:solidFill>
                                        <a:prstClr val="black"/>
                                      </a:solidFill>
                                      <a:latin typeface="Cambria Math" panose="02040503050406030204" pitchFamily="18" charset="0"/>
                                    </a:rPr>
                                    <m:t>𝑓</m:t>
                                  </m:r>
                                </m:e>
                              </m:acc>
                            </m:e>
                            <m:sub>
                              <m:r>
                                <a:rPr lang="en-US" altLang="zh-CN" sz="2400" i="1" kern="1200">
                                  <a:solidFill>
                                    <a:prstClr val="black"/>
                                  </a:solidFill>
                                  <a:latin typeface="Cambria Math" panose="02040503050406030204" pitchFamily="18" charset="0"/>
                                </a:rPr>
                                <m:t>𝑢𝑖</m:t>
                              </m:r>
                            </m:sub>
                          </m:sSub>
                          <m:r>
                            <a:rPr lang="en-US" altLang="zh-CN" sz="2400" i="1" kern="1200">
                              <a:solidFill>
                                <a:prstClr val="black"/>
                              </a:solidFill>
                              <a:latin typeface="Cambria Math" panose="02040503050406030204" pitchFamily="18" charset="0"/>
                            </a:rPr>
                            <m:t>)</m:t>
                          </m:r>
                        </m:e>
                      </m:nary>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supHide m:val="on"/>
                          <m:ctrlPr>
                            <a:rPr lang="en-US" altLang="zh-CN" sz="2400" i="1" kern="1200">
                              <a:solidFill>
                                <a:prstClr val="black"/>
                              </a:solidFill>
                              <a:latin typeface="Cambria Math" panose="02040503050406030204" pitchFamily="18" charset="0"/>
                            </a:rPr>
                          </m:ctrlPr>
                        </m:naryPr>
                        <m:sub>
                          <m:d>
                            <m:dPr>
                              <m:ctrlPr>
                                <a:rPr lang="en-US" altLang="zh-CN" sz="2400" i="1" kern="1200">
                                  <a:solidFill>
                                    <a:prstClr val="black"/>
                                  </a:solidFill>
                                  <a:latin typeface="Cambria Math" panose="02040503050406030204" pitchFamily="18" charset="0"/>
                                </a:rPr>
                              </m:ctrlPr>
                            </m:dPr>
                            <m:e>
                              <m:r>
                                <a:rPr lang="en-US" altLang="zh-CN" sz="2400" i="1" kern="1200">
                                  <a:solidFill>
                                    <a:prstClr val="black"/>
                                  </a:solidFill>
                                  <a:latin typeface="Cambria Math" panose="02040503050406030204" pitchFamily="18" charset="0"/>
                                </a:rPr>
                                <m:t>𝑢</m:t>
                              </m:r>
                              <m:r>
                                <a:rPr lang="en-US" altLang="zh-CN" sz="2400" i="1" kern="1200">
                                  <a:solidFill>
                                    <a:prstClr val="black"/>
                                  </a:solidFill>
                                  <a:latin typeface="Cambria Math" panose="02040503050406030204" pitchFamily="18" charset="0"/>
                                </a:rPr>
                                <m:t>,</m:t>
                              </m:r>
                              <m:r>
                                <a:rPr lang="en-US" altLang="zh-CN" sz="2400" i="1" kern="1200">
                                  <a:solidFill>
                                    <a:prstClr val="black"/>
                                  </a:solidFill>
                                  <a:latin typeface="Cambria Math" panose="02040503050406030204" pitchFamily="18" charset="0"/>
                                </a:rPr>
                                <m:t>𝑖</m:t>
                              </m:r>
                            </m:e>
                          </m:d>
                          <m:r>
                            <a:rPr lang="en-US" altLang="zh-CN" sz="2400" i="1" kern="1200">
                              <a:solidFill>
                                <a:prstClr val="black"/>
                              </a:solidFill>
                              <a:latin typeface="Cambria Math" panose="02040503050406030204" pitchFamily="18" charset="0"/>
                              <a:ea typeface="Cambria Math" panose="02040503050406030204" pitchFamily="18" charset="0"/>
                            </a:rPr>
                            <m:t>∉</m:t>
                          </m:r>
                          <m:sSub>
                            <m:sSubPr>
                              <m:ctrlPr>
                                <a:rPr lang="en-US" altLang="zh-CN" sz="2400" i="1" kern="1200">
                                  <a:solidFill>
                                    <a:prstClr val="black"/>
                                  </a:solidFill>
                                  <a:latin typeface="Cambria Math" panose="02040503050406030204" pitchFamily="18" charset="0"/>
                                </a:rPr>
                              </m:ctrlPr>
                            </m:sSubPr>
                            <m:e>
                              <m:r>
                                <a:rPr lang="en-US" altLang="zh-CN" sz="2400" i="1" kern="1200">
                                  <a:solidFill>
                                    <a:prstClr val="black"/>
                                  </a:solidFill>
                                  <a:latin typeface="Cambria Math" panose="02040503050406030204" pitchFamily="18" charset="0"/>
                                </a:rPr>
                                <m:t>𝐷</m:t>
                              </m:r>
                            </m:e>
                            <m:sub>
                              <m:r>
                                <a:rPr lang="en-US" altLang="zh-CN" sz="2400" i="1" kern="1200">
                                  <a:solidFill>
                                    <a:prstClr val="black"/>
                                  </a:solidFill>
                                  <a:latin typeface="Cambria Math" panose="02040503050406030204" pitchFamily="18" charset="0"/>
                                </a:rPr>
                                <m:t>𝑇</m:t>
                              </m:r>
                            </m:sub>
                          </m:sSub>
                        </m:sub>
                        <m:sup/>
                        <m:e>
                          <m:r>
                            <a:rPr lang="en-US" altLang="zh-CN" sz="2400" i="1" kern="1200">
                              <a:solidFill>
                                <a:prstClr val="black"/>
                              </a:solidFill>
                              <a:latin typeface="Cambria Math" panose="02040503050406030204" pitchFamily="18" charset="0"/>
                            </a:rPr>
                            <m:t>𝛿</m:t>
                          </m:r>
                          <m:r>
                            <a:rPr lang="en-US" altLang="zh-CN" sz="2400" i="1" kern="1200">
                              <a:solidFill>
                                <a:prstClr val="black"/>
                              </a:solidFill>
                              <a:latin typeface="Cambria Math" panose="02040503050406030204" pitchFamily="18" charset="0"/>
                            </a:rPr>
                            <m:t>(</m:t>
                          </m:r>
                          <m:sSub>
                            <m:sSubPr>
                              <m:ctrlPr>
                                <a:rPr lang="en-US" altLang="zh-CN" sz="2400" i="1" kern="1200">
                                  <a:solidFill>
                                    <a:prstClr val="black"/>
                                  </a:solidFill>
                                  <a:latin typeface="Cambria Math" panose="02040503050406030204" pitchFamily="18" charset="0"/>
                                </a:rPr>
                              </m:ctrlPr>
                            </m:sSubPr>
                            <m:e>
                              <m:r>
                                <a:rPr lang="en-US" altLang="zh-CN" sz="2400" b="0" i="1" kern="1200" smtClean="0">
                                  <a:solidFill>
                                    <a:prstClr val="black"/>
                                  </a:solidFill>
                                  <a:latin typeface="Cambria Math" panose="02040503050406030204" pitchFamily="18" charset="0"/>
                                </a:rPr>
                                <m:t>𝑚</m:t>
                              </m:r>
                            </m:e>
                            <m:sub>
                              <m:r>
                                <a:rPr lang="en-US" altLang="zh-CN" sz="2400" i="1" kern="1200">
                                  <a:solidFill>
                                    <a:prstClr val="black"/>
                                  </a:solidFill>
                                  <a:latin typeface="Cambria Math" panose="02040503050406030204" pitchFamily="18" charset="0"/>
                                </a:rPr>
                                <m:t>𝑢𝑖</m:t>
                              </m:r>
                            </m:sub>
                          </m:sSub>
                          <m:r>
                            <a:rPr lang="en-US" altLang="zh-CN" sz="2400" i="1" kern="1200">
                              <a:solidFill>
                                <a:prstClr val="black"/>
                              </a:solidFill>
                              <a:latin typeface="Cambria Math" panose="02040503050406030204" pitchFamily="18" charset="0"/>
                            </a:rPr>
                            <m:t>,</m:t>
                          </m:r>
                          <m:sSub>
                            <m:sSubPr>
                              <m:ctrlPr>
                                <a:rPr lang="en-US" altLang="zh-CN" sz="2400" i="1" kern="1200">
                                  <a:solidFill>
                                    <a:prstClr val="black"/>
                                  </a:solidFill>
                                  <a:latin typeface="Cambria Math" panose="02040503050406030204" pitchFamily="18" charset="0"/>
                                </a:rPr>
                              </m:ctrlPr>
                            </m:sSubPr>
                            <m:e>
                              <m:acc>
                                <m:accPr>
                                  <m:chr m:val="̂"/>
                                  <m:ctrlPr>
                                    <a:rPr lang="en-US" altLang="zh-CN" sz="2400" i="1" kern="1200">
                                      <a:solidFill>
                                        <a:prstClr val="black"/>
                                      </a:solidFill>
                                      <a:latin typeface="Cambria Math" panose="02040503050406030204" pitchFamily="18" charset="0"/>
                                    </a:rPr>
                                  </m:ctrlPr>
                                </m:accPr>
                                <m:e>
                                  <m:r>
                                    <a:rPr lang="en-US" altLang="zh-CN" sz="2400" i="1" kern="1200">
                                      <a:solidFill>
                                        <a:prstClr val="black"/>
                                      </a:solidFill>
                                      <a:latin typeface="Cambria Math" panose="02040503050406030204" pitchFamily="18" charset="0"/>
                                    </a:rPr>
                                    <m:t>𝑓</m:t>
                                  </m:r>
                                </m:e>
                              </m:acc>
                            </m:e>
                            <m:sub>
                              <m:r>
                                <a:rPr lang="en-US" altLang="zh-CN" sz="2400" i="1" kern="1200">
                                  <a:solidFill>
                                    <a:prstClr val="black"/>
                                  </a:solidFill>
                                  <a:latin typeface="Cambria Math" panose="02040503050406030204" pitchFamily="18" charset="0"/>
                                </a:rPr>
                                <m:t>𝑢𝑖</m:t>
                              </m:r>
                            </m:sub>
                          </m:sSub>
                          <m:r>
                            <a:rPr lang="en-US" altLang="zh-CN" sz="2400" i="1" kern="1200">
                              <a:solidFill>
                                <a:prstClr val="black"/>
                              </a:solidFill>
                              <a:latin typeface="Cambria Math" panose="02040503050406030204" pitchFamily="18" charset="0"/>
                            </a:rPr>
                            <m:t>)</m:t>
                          </m:r>
                          <m:r>
                            <a:rPr lang="en-US" altLang="zh-CN" sz="2400" b="0" i="1" kern="1200" smtClean="0">
                              <a:solidFill>
                                <a:prstClr val="black"/>
                              </a:solidFill>
                              <a:latin typeface="Cambria Math" panose="02040503050406030204" pitchFamily="18" charset="0"/>
                            </a:rPr>
                            <m:t>)</m:t>
                          </m:r>
                        </m:e>
                      </m:nary>
                    </m:oMath>
                  </m:oMathPara>
                </a14:m>
                <a:endParaRPr kumimoji="0" lang="zh-CN" altLang="en-US" sz="24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endParaRPr>
              </a:p>
            </p:txBody>
          </p:sp>
        </mc:Choice>
        <mc:Fallback xmlns="">
          <p:sp>
            <p:nvSpPr>
              <p:cNvPr id="36" name="文本框 35">
                <a:extLst>
                  <a:ext uri="{FF2B5EF4-FFF2-40B4-BE49-F238E27FC236}">
                    <a16:creationId xmlns:a16="http://schemas.microsoft.com/office/drawing/2014/main" id="{C084ED36-6C33-41B8-9898-A5B3E17A7B8D}"/>
                  </a:ext>
                </a:extLst>
              </p:cNvPr>
              <p:cNvSpPr txBox="1">
                <a:spLocks noRot="1" noChangeAspect="1" noMove="1" noResize="1" noEditPoints="1" noAdjustHandles="1" noChangeArrowheads="1" noChangeShapeType="1" noTextEdit="1"/>
              </p:cNvSpPr>
              <p:nvPr/>
            </p:nvSpPr>
            <p:spPr>
              <a:xfrm>
                <a:off x="-458287" y="4473572"/>
                <a:ext cx="10664808" cy="941861"/>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934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1" name="Google Shape;121;p4"/>
          <p:cNvSpPr txBox="1">
            <a:spLocks noGrp="1"/>
          </p:cNvSpPr>
          <p:nvPr>
            <p:ph type="sldNum" idx="12"/>
          </p:nvPr>
        </p:nvSpPr>
        <p:spPr>
          <a:xfrm>
            <a:off x="9238304" y="6328097"/>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Gill Sans MT" panose="020B0502020104020203" pitchFamily="34" charset="0"/>
              </a:rPr>
              <a:t>5</a:t>
            </a:fld>
            <a:endParaRPr dirty="0">
              <a:latin typeface="Gill Sans MT" panose="020B0502020104020203" pitchFamily="34" charset="0"/>
            </a:endParaRPr>
          </a:p>
        </p:txBody>
      </p:sp>
      <p:sp>
        <p:nvSpPr>
          <p:cNvPr id="13" name="Google Shape;120;p4">
            <a:extLst>
              <a:ext uri="{FF2B5EF4-FFF2-40B4-BE49-F238E27FC236}">
                <a16:creationId xmlns:a16="http://schemas.microsoft.com/office/drawing/2014/main" id="{4018EAE6-1EC0-434C-B299-2A997705AA5F}"/>
              </a:ext>
            </a:extLst>
          </p:cNvPr>
          <p:cNvSpPr txBox="1"/>
          <p:nvPr/>
        </p:nvSpPr>
        <p:spPr>
          <a:xfrm>
            <a:off x="605279" y="89666"/>
            <a:ext cx="10659109" cy="584735"/>
          </a:xfrm>
          <a:prstGeom prst="rect">
            <a:avLst/>
          </a:prstGeom>
          <a:noFill/>
          <a:ln>
            <a:noFill/>
          </a:ln>
        </p:spPr>
        <p:txBody>
          <a:bodyPr spcFirstLastPara="1" wrap="square" lIns="45700" tIns="45700" rIns="45700" bIns="45700" anchor="t" anchorCtr="0">
            <a:spAutoFit/>
          </a:bodyPr>
          <a:lstStyle/>
          <a:p>
            <a:pPr lvl="0" indent="-203200">
              <a:buClr>
                <a:schemeClr val="dk1"/>
              </a:buClr>
              <a:buSzPts val="3200"/>
              <a:buFont typeface="Times New Roman"/>
              <a:buChar char="•"/>
            </a:pPr>
            <a:r>
              <a:rPr lang="en-US" sz="3200" b="1" dirty="0">
                <a:solidFill>
                  <a:schemeClr val="dk1"/>
                </a:solidFill>
                <a:latin typeface="Gill Sans MT" panose="020B0502020104020203" pitchFamily="34" charset="0"/>
                <a:cs typeface="Times New Roman"/>
                <a:sym typeface="Times New Roman"/>
              </a:rPr>
              <a:t>Existing Debiasing Strategy: Part 2</a:t>
            </a:r>
            <a:endParaRPr lang="en-US" dirty="0">
              <a:latin typeface="Gill Sans MT" panose="020B0502020104020203" pitchFamily="34" charset="0"/>
            </a:endParaRPr>
          </a:p>
        </p:txBody>
      </p:sp>
      <p:sp>
        <p:nvSpPr>
          <p:cNvPr id="14" name="Inhaltsplatzhalter 2">
            <a:extLst>
              <a:ext uri="{FF2B5EF4-FFF2-40B4-BE49-F238E27FC236}">
                <a16:creationId xmlns:a16="http://schemas.microsoft.com/office/drawing/2014/main" id="{02C0FCD4-6B05-4984-BABC-23ECAE55C8F3}"/>
              </a:ext>
            </a:extLst>
          </p:cNvPr>
          <p:cNvSpPr txBox="1">
            <a:spLocks/>
          </p:cNvSpPr>
          <p:nvPr/>
        </p:nvSpPr>
        <p:spPr>
          <a:xfrm>
            <a:off x="526451" y="854202"/>
            <a:ext cx="11329218" cy="4810873"/>
          </a:xfrm>
          <a:prstGeom prst="rect">
            <a:avLst/>
          </a:prstGeom>
          <a:ln>
            <a:miter lim="800000"/>
            <a:headEnd/>
            <a:tailEn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spcAft>
                <a:spcPts val="1200"/>
              </a:spcAft>
              <a:defRPr/>
            </a:pPr>
            <a:r>
              <a:rPr lang="en-US" altLang="zh-CN" sz="2800" dirty="0">
                <a:solidFill>
                  <a:schemeClr val="dk1"/>
                </a:solidFill>
                <a:latin typeface="Gill Sans MT" panose="020B0502020104020203" pitchFamily="34" charset="0"/>
                <a:cs typeface="Times New Roman"/>
                <a:sym typeface="Times New Roman"/>
              </a:rPr>
              <a:t>Generative Modeling:</a:t>
            </a:r>
          </a:p>
          <a:p>
            <a:pPr marL="685800" lvl="2">
              <a:spcBef>
                <a:spcPts val="1000"/>
              </a:spcBef>
              <a:spcAft>
                <a:spcPts val="1200"/>
              </a:spcAft>
              <a:defRPr/>
            </a:pPr>
            <a:r>
              <a:rPr lang="en-US" altLang="zh-CN" sz="2400" dirty="0">
                <a:solidFill>
                  <a:schemeClr val="dk1"/>
                </a:solidFill>
                <a:latin typeface="Gill Sans MT" panose="020B0502020104020203" pitchFamily="34" charset="0"/>
                <a:cs typeface="Times New Roman"/>
                <a:sym typeface="Times New Roman"/>
              </a:rPr>
              <a:t> assumes the generation process of data and reduces the biases accordingly.</a:t>
            </a:r>
          </a:p>
          <a:p>
            <a:pPr marL="0" indent="0">
              <a:buFont typeface="Wingdings" pitchFamily="2" charset="2"/>
              <a:buNone/>
              <a:defRPr/>
            </a:pPr>
            <a:endParaRPr lang="en-US" dirty="0">
              <a:latin typeface="Gill Sans MT" panose="020B0502020104020203" pitchFamily="34" charset="0"/>
              <a:cs typeface="Times New Roman" panose="02020603050405020304" pitchFamily="18" charset="0"/>
            </a:endParaRPr>
          </a:p>
          <a:p>
            <a:pPr marL="0" indent="0">
              <a:buFont typeface="Wingdings" pitchFamily="2" charset="2"/>
              <a:buNone/>
              <a:defRPr/>
            </a:pPr>
            <a:endParaRPr lang="en-US" dirty="0">
              <a:latin typeface="Gill Sans MT" panose="020B0502020104020203" pitchFamily="34" charset="0"/>
              <a:cs typeface="Times New Roman" panose="02020603050405020304" pitchFamily="18" charset="0"/>
            </a:endParaRPr>
          </a:p>
          <a:p>
            <a:pPr lvl="1">
              <a:defRPr/>
            </a:pPr>
            <a:endParaRPr lang="en-US" dirty="0">
              <a:solidFill>
                <a:schemeClr val="dk1"/>
              </a:solidFill>
              <a:latin typeface="Gill Sans MT" panose="020B0502020104020203" pitchFamily="34" charset="0"/>
              <a:cs typeface="Times New Roman"/>
            </a:endParaRPr>
          </a:p>
          <a:p>
            <a:pPr marL="0" indent="0">
              <a:buFont typeface="Wingdings" pitchFamily="2" charset="2"/>
              <a:buNone/>
              <a:defRPr/>
            </a:pPr>
            <a:endParaRPr lang="en-US" dirty="0">
              <a:latin typeface="Gill Sans MT" panose="020B0502020104020203" pitchFamily="34" charset="0"/>
              <a:cs typeface="Times New Roman" panose="02020603050405020304" pitchFamily="18" charset="0"/>
            </a:endParaRPr>
          </a:p>
        </p:txBody>
      </p:sp>
      <p:sp>
        <p:nvSpPr>
          <p:cNvPr id="35" name="文本框 34">
            <a:extLst>
              <a:ext uri="{FF2B5EF4-FFF2-40B4-BE49-F238E27FC236}">
                <a16:creationId xmlns:a16="http://schemas.microsoft.com/office/drawing/2014/main" id="{D614CA67-8A64-44CB-AAAC-81D13C74FECD}"/>
              </a:ext>
            </a:extLst>
          </p:cNvPr>
          <p:cNvSpPr txBox="1"/>
          <p:nvPr/>
        </p:nvSpPr>
        <p:spPr>
          <a:xfrm>
            <a:off x="605279" y="5677559"/>
            <a:ext cx="10404751" cy="2031325"/>
          </a:xfrm>
          <a:prstGeom prst="rect">
            <a:avLst/>
          </a:prstGeom>
          <a:noFill/>
        </p:spPr>
        <p:txBody>
          <a:bodyPr wrap="square">
            <a:spAutoFit/>
          </a:bodyPr>
          <a:lstStyle/>
          <a:p>
            <a:pPr lvl="0">
              <a:buClrTx/>
              <a:defRPr/>
            </a:pPr>
            <a:r>
              <a:rPr lang="en-US" altLang="zh-CN" sz="1800" kern="1200" dirty="0">
                <a:solidFill>
                  <a:prstClr val="black"/>
                </a:solidFill>
                <a:latin typeface="Gill Sans MT" panose="020B0502020104020203" pitchFamily="34" charset="0"/>
                <a:ea typeface="宋体" panose="02010600030101010101" pitchFamily="2" charset="-122"/>
                <a:cs typeface="+mn-cs"/>
              </a:rPr>
              <a:t>J. M. </a:t>
            </a:r>
            <a:r>
              <a:rPr lang="en-US" altLang="zh-CN" sz="1800" kern="1200" dirty="0" err="1">
                <a:solidFill>
                  <a:prstClr val="black"/>
                </a:solidFill>
                <a:latin typeface="Gill Sans MT" panose="020B0502020104020203" pitchFamily="34" charset="0"/>
                <a:ea typeface="宋体" panose="02010600030101010101" pitchFamily="2" charset="-122"/>
                <a:cs typeface="+mn-cs"/>
              </a:rPr>
              <a:t>Hern´andez</a:t>
            </a:r>
            <a:r>
              <a:rPr lang="en-US" altLang="zh-CN" sz="1800" kern="1200" dirty="0">
                <a:solidFill>
                  <a:prstClr val="black"/>
                </a:solidFill>
                <a:latin typeface="Gill Sans MT" panose="020B0502020104020203" pitchFamily="34" charset="0"/>
                <a:ea typeface="宋体" panose="02010600030101010101" pitchFamily="2" charset="-122"/>
                <a:cs typeface="+mn-cs"/>
              </a:rPr>
              <a:t>-Lobato, N. </a:t>
            </a:r>
            <a:r>
              <a:rPr lang="en-US" altLang="zh-CN" sz="1800" kern="1200" dirty="0" err="1">
                <a:solidFill>
                  <a:prstClr val="black"/>
                </a:solidFill>
                <a:latin typeface="Gill Sans MT" panose="020B0502020104020203" pitchFamily="34" charset="0"/>
                <a:ea typeface="宋体" panose="02010600030101010101" pitchFamily="2" charset="-122"/>
                <a:cs typeface="+mn-cs"/>
              </a:rPr>
              <a:t>Houlsby</a:t>
            </a:r>
            <a:r>
              <a:rPr lang="en-US" altLang="zh-CN" sz="1800" kern="1200" dirty="0">
                <a:solidFill>
                  <a:prstClr val="black"/>
                </a:solidFill>
                <a:latin typeface="Gill Sans MT" panose="020B0502020104020203" pitchFamily="34" charset="0"/>
                <a:ea typeface="宋体" panose="02010600030101010101" pitchFamily="2" charset="-122"/>
                <a:cs typeface="+mn-cs"/>
              </a:rPr>
              <a:t>, and Z. </a:t>
            </a:r>
            <a:r>
              <a:rPr lang="en-US" altLang="zh-CN" sz="1800" kern="1200" dirty="0" err="1">
                <a:solidFill>
                  <a:prstClr val="black"/>
                </a:solidFill>
                <a:latin typeface="Gill Sans MT" panose="020B0502020104020203" pitchFamily="34" charset="0"/>
                <a:ea typeface="宋体" panose="02010600030101010101" pitchFamily="2" charset="-122"/>
                <a:cs typeface="+mn-cs"/>
              </a:rPr>
              <a:t>Ghahramani</a:t>
            </a:r>
            <a:r>
              <a:rPr lang="en-US" altLang="zh-CN" sz="1800" kern="1200" dirty="0">
                <a:solidFill>
                  <a:prstClr val="black"/>
                </a:solidFill>
                <a:latin typeface="Gill Sans MT" panose="020B0502020104020203" pitchFamily="34" charset="0"/>
                <a:ea typeface="宋体" panose="02010600030101010101" pitchFamily="2" charset="-122"/>
                <a:cs typeface="+mn-cs"/>
              </a:rPr>
              <a:t>, “Probabilistic matrix factorization with non-random missing data.” in ICML, 2014, pp. 1512–1520.</a:t>
            </a:r>
            <a:endParaRPr kumimoji="0" lang="en-US" altLang="zh-CN" sz="18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endParaRPr>
          </a:p>
          <a:p>
            <a:pPr lvl="0">
              <a:buClrTx/>
              <a:defRPr/>
            </a:pPr>
            <a:r>
              <a:rPr lang="en-US" altLang="zh-CN" sz="1800" kern="1200" dirty="0">
                <a:solidFill>
                  <a:prstClr val="black"/>
                </a:solidFill>
                <a:latin typeface="Gill Sans MT" panose="020B0502020104020203" pitchFamily="34" charset="0"/>
                <a:ea typeface="宋体" panose="02010600030101010101" pitchFamily="2" charset="-122"/>
                <a:cs typeface="+mn-cs"/>
              </a:rPr>
              <a:t>Liu, </a:t>
            </a:r>
            <a:r>
              <a:rPr lang="en-US" altLang="zh-CN" sz="1800" kern="1200" dirty="0" err="1">
                <a:solidFill>
                  <a:prstClr val="black"/>
                </a:solidFill>
                <a:latin typeface="Gill Sans MT" panose="020B0502020104020203" pitchFamily="34" charset="0"/>
                <a:ea typeface="宋体" panose="02010600030101010101" pitchFamily="2" charset="-122"/>
                <a:cs typeface="+mn-cs"/>
              </a:rPr>
              <a:t>Dugang</a:t>
            </a:r>
            <a:r>
              <a:rPr lang="en-US" altLang="zh-CN" sz="1800" kern="1200" dirty="0">
                <a:solidFill>
                  <a:prstClr val="black"/>
                </a:solidFill>
                <a:latin typeface="Gill Sans MT" panose="020B0502020104020203" pitchFamily="34" charset="0"/>
                <a:ea typeface="宋体" panose="02010600030101010101" pitchFamily="2" charset="-122"/>
                <a:cs typeface="+mn-cs"/>
              </a:rPr>
              <a:t>, et al. "A general knowledge distillation framework for counterfactual recommendation via uniform data.” In SIGIR 2020.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endParaRPr>
          </a:p>
        </p:txBody>
      </p:sp>
      <p:pic>
        <p:nvPicPr>
          <p:cNvPr id="18" name="图片 17">
            <a:extLst>
              <a:ext uri="{FF2B5EF4-FFF2-40B4-BE49-F238E27FC236}">
                <a16:creationId xmlns:a16="http://schemas.microsoft.com/office/drawing/2014/main" id="{A9CF2F9B-112D-4656-BF95-5F8FAC8C8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2274" y="2026272"/>
            <a:ext cx="6109943" cy="3651287"/>
          </a:xfrm>
          <a:prstGeom prst="rect">
            <a:avLst/>
          </a:prstGeom>
        </p:spPr>
      </p:pic>
      <p:sp>
        <p:nvSpPr>
          <p:cNvPr id="2" name="矩形 1">
            <a:extLst>
              <a:ext uri="{FF2B5EF4-FFF2-40B4-BE49-F238E27FC236}">
                <a16:creationId xmlns:a16="http://schemas.microsoft.com/office/drawing/2014/main" id="{9E728AF0-5675-4094-8222-89F4B34B8A13}"/>
              </a:ext>
            </a:extLst>
          </p:cNvPr>
          <p:cNvSpPr/>
          <p:nvPr/>
        </p:nvSpPr>
        <p:spPr>
          <a:xfrm>
            <a:off x="409903" y="2687662"/>
            <a:ext cx="5906814" cy="1913344"/>
          </a:xfrm>
          <a:prstGeom prst="rect">
            <a:avLst/>
          </a:prstGeom>
        </p:spPr>
        <p:txBody>
          <a:bodyPr wrap="square">
            <a:spAutoFit/>
          </a:bodyPr>
          <a:lstStyle/>
          <a:p>
            <a:pPr marL="228600" lvl="1">
              <a:spcBef>
                <a:spcPts val="1000"/>
              </a:spcBef>
              <a:spcAft>
                <a:spcPts val="1200"/>
              </a:spcAft>
              <a:defRPr/>
            </a:pPr>
            <a:r>
              <a:rPr lang="en-US" altLang="zh-CN" sz="2800" dirty="0">
                <a:solidFill>
                  <a:schemeClr val="dk1"/>
                </a:solidFill>
                <a:latin typeface="Gill Sans MT" panose="020B0502020104020203" pitchFamily="34" charset="0"/>
                <a:cs typeface="Times New Roman"/>
                <a:sym typeface="Times New Roman"/>
              </a:rPr>
              <a:t>Knowledge Distillation:</a:t>
            </a:r>
          </a:p>
          <a:p>
            <a:pPr marL="1028700" lvl="2" indent="-342900">
              <a:spcBef>
                <a:spcPts val="1000"/>
              </a:spcBef>
              <a:spcAft>
                <a:spcPts val="1200"/>
              </a:spcAft>
              <a:buFont typeface="Arial" panose="020B0604020202020204" pitchFamily="34" charset="0"/>
              <a:buChar char="•"/>
              <a:defRPr/>
            </a:pPr>
            <a:r>
              <a:rPr lang="en-US" altLang="zh-CN" sz="2400" dirty="0">
                <a:solidFill>
                  <a:schemeClr val="dk1"/>
                </a:solidFill>
                <a:latin typeface="Gill Sans MT" panose="020B0502020104020203" pitchFamily="34" charset="0"/>
                <a:cs typeface="Times New Roman"/>
                <a:sym typeface="Times New Roman"/>
              </a:rPr>
              <a:t>trains a separate teacher model on the uniform data to guide the normal model training</a:t>
            </a:r>
          </a:p>
        </p:txBody>
      </p:sp>
    </p:spTree>
    <p:extLst>
      <p:ext uri="{BB962C8B-B14F-4D97-AF65-F5344CB8AC3E}">
        <p14:creationId xmlns:p14="http://schemas.microsoft.com/office/powerpoint/2010/main" val="2266154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23" name="Google Shape;469;p19">
            <a:extLst>
              <a:ext uri="{FF2B5EF4-FFF2-40B4-BE49-F238E27FC236}">
                <a16:creationId xmlns:a16="http://schemas.microsoft.com/office/drawing/2014/main" id="{6B07CD2F-75F4-4C4A-AA74-825FD42EB1FF}"/>
              </a:ext>
            </a:extLst>
          </p:cNvPr>
          <p:cNvPicPr preferRelativeResize="0"/>
          <p:nvPr/>
        </p:nvPicPr>
        <p:blipFill rotWithShape="1">
          <a:blip r:embed="rId3">
            <a:alphaModFix/>
          </a:blip>
          <a:srcRect/>
          <a:stretch/>
        </p:blipFill>
        <p:spPr>
          <a:xfrm>
            <a:off x="6532910" y="1344088"/>
            <a:ext cx="5504328" cy="6292058"/>
          </a:xfrm>
          <a:prstGeom prst="rect">
            <a:avLst/>
          </a:prstGeom>
          <a:noFill/>
          <a:ln>
            <a:noFill/>
          </a:ln>
        </p:spPr>
      </p:pic>
      <p:sp>
        <p:nvSpPr>
          <p:cNvPr id="121" name="Google Shape;121;p4"/>
          <p:cNvSpPr txBox="1">
            <a:spLocks noGrp="1"/>
          </p:cNvSpPr>
          <p:nvPr>
            <p:ph type="sldNum" idx="12"/>
          </p:nvPr>
        </p:nvSpPr>
        <p:spPr>
          <a:xfrm>
            <a:off x="9238304" y="6328097"/>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Gill Sans MT" panose="020B0502020104020203" pitchFamily="34" charset="0"/>
              </a:rPr>
              <a:t>6</a:t>
            </a:fld>
            <a:endParaRPr dirty="0">
              <a:latin typeface="Gill Sans MT" panose="020B0502020104020203" pitchFamily="34" charset="0"/>
            </a:endParaRPr>
          </a:p>
        </p:txBody>
      </p:sp>
      <p:sp>
        <p:nvSpPr>
          <p:cNvPr id="13" name="Google Shape;120;p4">
            <a:extLst>
              <a:ext uri="{FF2B5EF4-FFF2-40B4-BE49-F238E27FC236}">
                <a16:creationId xmlns:a16="http://schemas.microsoft.com/office/drawing/2014/main" id="{4018EAE6-1EC0-434C-B299-2A997705AA5F}"/>
              </a:ext>
            </a:extLst>
          </p:cNvPr>
          <p:cNvSpPr txBox="1"/>
          <p:nvPr/>
        </p:nvSpPr>
        <p:spPr>
          <a:xfrm>
            <a:off x="605279" y="89666"/>
            <a:ext cx="10659109" cy="584735"/>
          </a:xfrm>
          <a:prstGeom prst="rect">
            <a:avLst/>
          </a:prstGeom>
          <a:noFill/>
          <a:ln>
            <a:noFill/>
          </a:ln>
        </p:spPr>
        <p:txBody>
          <a:bodyPr spcFirstLastPara="1" wrap="square" lIns="45700" tIns="45700" rIns="45700" bIns="45700" anchor="t" anchorCtr="0">
            <a:spAutoFit/>
          </a:bodyPr>
          <a:lstStyle/>
          <a:p>
            <a:pPr lvl="0" indent="-203200">
              <a:buClr>
                <a:schemeClr val="dk1"/>
              </a:buClr>
              <a:buSzPts val="3200"/>
              <a:buFont typeface="Times New Roman"/>
              <a:buChar char="•"/>
            </a:pPr>
            <a:r>
              <a:rPr lang="en-US" sz="3200" b="1" dirty="0">
                <a:solidFill>
                  <a:schemeClr val="dk1"/>
                </a:solidFill>
                <a:latin typeface="Gill Sans MT" panose="020B0502020104020203" pitchFamily="34" charset="0"/>
                <a:cs typeface="Times New Roman"/>
                <a:sym typeface="Times New Roman"/>
              </a:rPr>
              <a:t>Shortcomings of Existing Debiasing Strategy</a:t>
            </a:r>
            <a:endParaRPr lang="en-US" dirty="0">
              <a:latin typeface="Gill Sans MT" panose="020B0502020104020203" pitchFamily="34" charset="0"/>
            </a:endParaRPr>
          </a:p>
        </p:txBody>
      </p:sp>
      <p:sp>
        <p:nvSpPr>
          <p:cNvPr id="14" name="Inhaltsplatzhalter 2">
            <a:extLst>
              <a:ext uri="{FF2B5EF4-FFF2-40B4-BE49-F238E27FC236}">
                <a16:creationId xmlns:a16="http://schemas.microsoft.com/office/drawing/2014/main" id="{02C0FCD4-6B05-4984-BABC-23ECAE55C8F3}"/>
              </a:ext>
            </a:extLst>
          </p:cNvPr>
          <p:cNvSpPr txBox="1">
            <a:spLocks/>
          </p:cNvSpPr>
          <p:nvPr/>
        </p:nvSpPr>
        <p:spPr>
          <a:xfrm>
            <a:off x="526451" y="854202"/>
            <a:ext cx="10737937" cy="4810873"/>
          </a:xfrm>
          <a:prstGeom prst="rect">
            <a:avLst/>
          </a:prstGeom>
          <a:ln>
            <a:miter lim="800000"/>
            <a:headEnd/>
            <a:tailEn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spcAft>
                <a:spcPts val="600"/>
              </a:spcAft>
              <a:defRPr/>
            </a:pPr>
            <a:r>
              <a:rPr lang="en-US" altLang="zh-CN" sz="2800" dirty="0">
                <a:solidFill>
                  <a:schemeClr val="dk1"/>
                </a:solidFill>
                <a:latin typeface="Gill Sans MT" panose="020B0502020104020203" pitchFamily="34" charset="0"/>
                <a:cs typeface="Times New Roman"/>
              </a:rPr>
              <a:t>Lack of Universality: </a:t>
            </a:r>
            <a:r>
              <a:rPr lang="en-US" altLang="zh-CN" sz="2800" dirty="0">
                <a:latin typeface="Calibri" panose="020F0502020204030204" pitchFamily="34" charset="0"/>
                <a:cs typeface="Calibri" panose="020F0502020204030204" pitchFamily="34" charset="0"/>
              </a:rPr>
              <a:t>These methods are designed for addressing one or two biases of a specific scenario.</a:t>
            </a:r>
          </a:p>
          <a:p>
            <a:pPr marL="457200" lvl="1" indent="-457200">
              <a:spcAft>
                <a:spcPts val="600"/>
              </a:spcAft>
              <a:defRPr/>
            </a:pPr>
            <a:r>
              <a:rPr lang="en-US" altLang="zh-CN" sz="2800" dirty="0">
                <a:solidFill>
                  <a:schemeClr val="dk1"/>
                </a:solidFill>
                <a:latin typeface="Gill Sans MT" panose="020B0502020104020203" pitchFamily="34" charset="0"/>
                <a:cs typeface="Times New Roman"/>
              </a:rPr>
              <a:t>Lack of Adaptivity: </a:t>
            </a:r>
            <a:r>
              <a:rPr lang="en-US" altLang="zh-CN" sz="2800" dirty="0">
                <a:latin typeface="Calibri" panose="020F0502020204030204" pitchFamily="34" charset="0"/>
                <a:cs typeface="Calibri" panose="020F0502020204030204" pitchFamily="34" charset="0"/>
              </a:rPr>
              <a:t>The effectiveness of these methods depends on proper debiasing configurations.</a:t>
            </a:r>
          </a:p>
          <a:p>
            <a:pPr marL="0" indent="0">
              <a:buFont typeface="Wingdings" pitchFamily="2" charset="2"/>
              <a:buNone/>
              <a:defRPr/>
            </a:pPr>
            <a:endParaRPr lang="en-US" sz="2400" dirty="0">
              <a:solidFill>
                <a:schemeClr val="dk1"/>
              </a:solidFill>
              <a:cs typeface="Arial"/>
            </a:endParaRPr>
          </a:p>
          <a:p>
            <a:pPr lvl="1">
              <a:defRPr/>
            </a:pPr>
            <a:endParaRPr lang="en-US" dirty="0">
              <a:solidFill>
                <a:schemeClr val="dk1"/>
              </a:solidFill>
              <a:latin typeface="Gill Sans MT" panose="020B0502020104020203" pitchFamily="34" charset="0"/>
              <a:cs typeface="Times New Roman"/>
            </a:endParaRPr>
          </a:p>
          <a:p>
            <a:pPr marL="0" indent="0">
              <a:buFont typeface="Wingdings" pitchFamily="2" charset="2"/>
              <a:buNone/>
              <a:defRPr/>
            </a:pPr>
            <a:endParaRPr lang="en-US" dirty="0">
              <a:latin typeface="Gill Sans MT" panose="020B0502020104020203" pitchFamily="34" charset="0"/>
              <a:cs typeface="Times New Roman" panose="02020603050405020304" pitchFamily="18" charset="0"/>
            </a:endParaRPr>
          </a:p>
        </p:txBody>
      </p:sp>
      <p:sp>
        <p:nvSpPr>
          <p:cNvPr id="35" name="文本框 34">
            <a:extLst>
              <a:ext uri="{FF2B5EF4-FFF2-40B4-BE49-F238E27FC236}">
                <a16:creationId xmlns:a16="http://schemas.microsoft.com/office/drawing/2014/main" id="{D614CA67-8A64-44CB-AAAC-81D13C74FECD}"/>
              </a:ext>
            </a:extLst>
          </p:cNvPr>
          <p:cNvSpPr txBox="1"/>
          <p:nvPr/>
        </p:nvSpPr>
        <p:spPr>
          <a:xfrm>
            <a:off x="732457" y="5500714"/>
            <a:ext cx="10404751"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endParaRPr>
          </a:p>
        </p:txBody>
      </p:sp>
      <p:pic>
        <p:nvPicPr>
          <p:cNvPr id="8" name="Google Shape;461;p19">
            <a:extLst>
              <a:ext uri="{FF2B5EF4-FFF2-40B4-BE49-F238E27FC236}">
                <a16:creationId xmlns:a16="http://schemas.microsoft.com/office/drawing/2014/main" id="{7E03C21B-A39B-4DD4-BA36-B5931E7C7770}"/>
              </a:ext>
            </a:extLst>
          </p:cNvPr>
          <p:cNvPicPr preferRelativeResize="0"/>
          <p:nvPr/>
        </p:nvPicPr>
        <p:blipFill rotWithShape="1">
          <a:blip r:embed="rId4">
            <a:alphaModFix/>
          </a:blip>
          <a:srcRect/>
          <a:stretch/>
        </p:blipFill>
        <p:spPr>
          <a:xfrm>
            <a:off x="2620529" y="5087717"/>
            <a:ext cx="1629882" cy="915994"/>
          </a:xfrm>
          <a:prstGeom prst="rect">
            <a:avLst/>
          </a:prstGeom>
          <a:noFill/>
          <a:ln>
            <a:noFill/>
          </a:ln>
        </p:spPr>
      </p:pic>
      <p:pic>
        <p:nvPicPr>
          <p:cNvPr id="9" name="Google Shape;463;p19">
            <a:extLst>
              <a:ext uri="{FF2B5EF4-FFF2-40B4-BE49-F238E27FC236}">
                <a16:creationId xmlns:a16="http://schemas.microsoft.com/office/drawing/2014/main" id="{0DB53B2F-94D6-44BD-8616-1941D8F1994D}"/>
              </a:ext>
            </a:extLst>
          </p:cNvPr>
          <p:cNvPicPr preferRelativeResize="0"/>
          <p:nvPr/>
        </p:nvPicPr>
        <p:blipFill rotWithShape="1">
          <a:blip r:embed="rId5">
            <a:alphaModFix/>
          </a:blip>
          <a:srcRect/>
          <a:stretch/>
        </p:blipFill>
        <p:spPr>
          <a:xfrm>
            <a:off x="5776428" y="5545714"/>
            <a:ext cx="1111064" cy="1111064"/>
          </a:xfrm>
          <a:prstGeom prst="rect">
            <a:avLst/>
          </a:prstGeom>
          <a:noFill/>
          <a:ln>
            <a:noFill/>
          </a:ln>
        </p:spPr>
      </p:pic>
      <p:sp>
        <p:nvSpPr>
          <p:cNvPr id="10" name="Google Shape;464;p19">
            <a:extLst>
              <a:ext uri="{FF2B5EF4-FFF2-40B4-BE49-F238E27FC236}">
                <a16:creationId xmlns:a16="http://schemas.microsoft.com/office/drawing/2014/main" id="{BEEA2742-7A7B-4900-8116-D666FB6355F4}"/>
              </a:ext>
            </a:extLst>
          </p:cNvPr>
          <p:cNvSpPr/>
          <p:nvPr/>
        </p:nvSpPr>
        <p:spPr>
          <a:xfrm rot="206665">
            <a:off x="3751755" y="5983451"/>
            <a:ext cx="1874561" cy="428638"/>
          </a:xfrm>
          <a:custGeom>
            <a:avLst/>
            <a:gdLst/>
            <a:ahLst/>
            <a:cxnLst/>
            <a:rect l="l" t="t" r="r" b="b"/>
            <a:pathLst>
              <a:path w="1623060" h="894714" extrusionOk="0">
                <a:moveTo>
                  <a:pt x="1623060" y="891540"/>
                </a:moveTo>
                <a:cubicBezTo>
                  <a:pt x="681990" y="925830"/>
                  <a:pt x="403860" y="685800"/>
                  <a:pt x="0" y="0"/>
                </a:cubicBezTo>
              </a:path>
            </a:pathLst>
          </a:custGeom>
          <a:noFill/>
          <a:ln w="142875" cap="flat" cmpd="sng">
            <a:solidFill>
              <a:srgbClr val="F7CAA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465;p19">
            <a:extLst>
              <a:ext uri="{FF2B5EF4-FFF2-40B4-BE49-F238E27FC236}">
                <a16:creationId xmlns:a16="http://schemas.microsoft.com/office/drawing/2014/main" id="{D31255DE-B842-41A6-9411-F0D62ACAECC9}"/>
              </a:ext>
            </a:extLst>
          </p:cNvPr>
          <p:cNvSpPr/>
          <p:nvPr/>
        </p:nvSpPr>
        <p:spPr>
          <a:xfrm rot="206665">
            <a:off x="2560738" y="3972954"/>
            <a:ext cx="498329" cy="1181828"/>
          </a:xfrm>
          <a:custGeom>
            <a:avLst/>
            <a:gdLst/>
            <a:ahLst/>
            <a:cxnLst/>
            <a:rect l="l" t="t" r="r" b="b"/>
            <a:pathLst>
              <a:path w="698360" h="1443573" extrusionOk="0">
                <a:moveTo>
                  <a:pt x="698360" y="1443573"/>
                </a:moveTo>
                <a:cubicBezTo>
                  <a:pt x="288139" y="1181489"/>
                  <a:pt x="137224" y="723979"/>
                  <a:pt x="0" y="0"/>
                </a:cubicBezTo>
              </a:path>
            </a:pathLst>
          </a:custGeom>
          <a:noFill/>
          <a:ln w="104775" cap="flat" cmpd="sng">
            <a:solidFill>
              <a:srgbClr val="F7CAA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466;p19">
            <a:extLst>
              <a:ext uri="{FF2B5EF4-FFF2-40B4-BE49-F238E27FC236}">
                <a16:creationId xmlns:a16="http://schemas.microsoft.com/office/drawing/2014/main" id="{1B023DED-99D5-4432-9AE7-4A03F701AE95}"/>
              </a:ext>
            </a:extLst>
          </p:cNvPr>
          <p:cNvSpPr/>
          <p:nvPr/>
        </p:nvSpPr>
        <p:spPr>
          <a:xfrm rot="835060">
            <a:off x="1681995" y="5079013"/>
            <a:ext cx="976629" cy="393788"/>
          </a:xfrm>
          <a:custGeom>
            <a:avLst/>
            <a:gdLst/>
            <a:ahLst/>
            <a:cxnLst/>
            <a:rect l="l" t="t" r="r" b="b"/>
            <a:pathLst>
              <a:path w="1623060" h="894714" extrusionOk="0">
                <a:moveTo>
                  <a:pt x="1623060" y="891540"/>
                </a:moveTo>
                <a:cubicBezTo>
                  <a:pt x="681990" y="925830"/>
                  <a:pt x="403860" y="685800"/>
                  <a:pt x="0" y="0"/>
                </a:cubicBezTo>
              </a:path>
            </a:pathLst>
          </a:custGeom>
          <a:noFill/>
          <a:ln w="104775" cap="flat" cmpd="sng">
            <a:solidFill>
              <a:srgbClr val="F7CAA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467;p19">
            <a:extLst>
              <a:ext uri="{FF2B5EF4-FFF2-40B4-BE49-F238E27FC236}">
                <a16:creationId xmlns:a16="http://schemas.microsoft.com/office/drawing/2014/main" id="{8933EDED-36B4-4BD2-AC0A-349BB5D1B2D7}"/>
              </a:ext>
            </a:extLst>
          </p:cNvPr>
          <p:cNvSpPr/>
          <p:nvPr/>
        </p:nvSpPr>
        <p:spPr>
          <a:xfrm rot="206665">
            <a:off x="3746987" y="4002607"/>
            <a:ext cx="543267" cy="1145824"/>
          </a:xfrm>
          <a:custGeom>
            <a:avLst/>
            <a:gdLst/>
            <a:ahLst/>
            <a:cxnLst/>
            <a:rect l="l" t="t" r="r" b="b"/>
            <a:pathLst>
              <a:path w="714668" h="1488677" extrusionOk="0">
                <a:moveTo>
                  <a:pt x="0" y="1488677"/>
                </a:moveTo>
                <a:cubicBezTo>
                  <a:pt x="579180" y="1146713"/>
                  <a:pt x="783869" y="726495"/>
                  <a:pt x="694616" y="0"/>
                </a:cubicBezTo>
              </a:path>
            </a:pathLst>
          </a:custGeom>
          <a:noFill/>
          <a:ln w="104775" cap="flat" cmpd="sng">
            <a:solidFill>
              <a:srgbClr val="F7CAA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468;p19">
            <a:extLst>
              <a:ext uri="{FF2B5EF4-FFF2-40B4-BE49-F238E27FC236}">
                <a16:creationId xmlns:a16="http://schemas.microsoft.com/office/drawing/2014/main" id="{D300AFCC-7CFE-4796-B631-CEE083E22294}"/>
              </a:ext>
            </a:extLst>
          </p:cNvPr>
          <p:cNvSpPr/>
          <p:nvPr/>
        </p:nvSpPr>
        <p:spPr>
          <a:xfrm rot="1938357">
            <a:off x="4459566" y="4682944"/>
            <a:ext cx="935638" cy="1185927"/>
          </a:xfrm>
          <a:custGeom>
            <a:avLst/>
            <a:gdLst/>
            <a:ahLst/>
            <a:cxnLst/>
            <a:rect l="l" t="t" r="r" b="b"/>
            <a:pathLst>
              <a:path w="1311206" h="1448579" extrusionOk="0">
                <a:moveTo>
                  <a:pt x="0" y="1448579"/>
                </a:moveTo>
                <a:cubicBezTo>
                  <a:pt x="579180" y="1106615"/>
                  <a:pt x="1105402" y="790002"/>
                  <a:pt x="1311206" y="0"/>
                </a:cubicBezTo>
              </a:path>
            </a:pathLst>
          </a:custGeom>
          <a:noFill/>
          <a:ln w="104775" cap="flat" cmpd="sng">
            <a:solidFill>
              <a:srgbClr val="F7CAA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 name="图片 16">
            <a:extLst>
              <a:ext uri="{FF2B5EF4-FFF2-40B4-BE49-F238E27FC236}">
                <a16:creationId xmlns:a16="http://schemas.microsoft.com/office/drawing/2014/main" id="{893C5CE7-D77A-402E-A3E4-1821EAD2E8E8}"/>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0665" y="3940087"/>
            <a:ext cx="1893684" cy="914596"/>
          </a:xfrm>
          <a:prstGeom prst="rect">
            <a:avLst/>
          </a:prstGeom>
        </p:spPr>
      </p:pic>
      <p:pic>
        <p:nvPicPr>
          <p:cNvPr id="19" name="Picture 2" descr="Social Influence - Psychologist World">
            <a:extLst>
              <a:ext uri="{FF2B5EF4-FFF2-40B4-BE49-F238E27FC236}">
                <a16:creationId xmlns:a16="http://schemas.microsoft.com/office/drawing/2014/main" id="{C1AA743A-57A6-45AB-9B20-FD0438464C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2325" y="3009687"/>
            <a:ext cx="1336408" cy="836708"/>
          </a:xfrm>
          <a:prstGeom prst="rect">
            <a:avLst/>
          </a:prstGeom>
          <a:noFill/>
          <a:extLst>
            <a:ext uri="{909E8E84-426E-40DD-AFC4-6F175D3DCCD1}">
              <a14:hiddenFill xmlns:a14="http://schemas.microsoft.com/office/drawing/2010/main">
                <a:solidFill>
                  <a:srgbClr val="FFFFFF"/>
                </a:solidFill>
              </a14:hiddenFill>
            </a:ext>
          </a:extLst>
        </p:spPr>
      </p:pic>
      <p:pic>
        <p:nvPicPr>
          <p:cNvPr id="20" name="图片 19">
            <a:extLst>
              <a:ext uri="{FF2B5EF4-FFF2-40B4-BE49-F238E27FC236}">
                <a16:creationId xmlns:a16="http://schemas.microsoft.com/office/drawing/2014/main" id="{E5FC26CC-63D3-485A-BCA4-B7AE466B4B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66325" y="3149931"/>
            <a:ext cx="1058001" cy="782354"/>
          </a:xfrm>
          <a:prstGeom prst="rect">
            <a:avLst/>
          </a:prstGeom>
        </p:spPr>
      </p:pic>
      <p:pic>
        <p:nvPicPr>
          <p:cNvPr id="21" name="图片 20">
            <a:extLst>
              <a:ext uri="{FF2B5EF4-FFF2-40B4-BE49-F238E27FC236}">
                <a16:creationId xmlns:a16="http://schemas.microsoft.com/office/drawing/2014/main" id="{616DBF30-71FD-41CC-8469-BFEC8C538742}"/>
              </a:ext>
            </a:extLst>
          </p:cNvPr>
          <p:cNvPicPr>
            <a:picLocks noChangeAspect="1"/>
          </p:cNvPicPr>
          <p:nvPr/>
        </p:nvPicPr>
        <p:blipFill>
          <a:blip r:embed="rId9"/>
          <a:stretch>
            <a:fillRect/>
          </a:stretch>
        </p:blipFill>
        <p:spPr>
          <a:xfrm>
            <a:off x="5060694" y="3519342"/>
            <a:ext cx="1516124" cy="1418310"/>
          </a:xfrm>
          <a:prstGeom prst="rect">
            <a:avLst/>
          </a:prstGeom>
        </p:spPr>
      </p:pic>
      <p:sp>
        <p:nvSpPr>
          <p:cNvPr id="22" name="文本框 21">
            <a:extLst>
              <a:ext uri="{FF2B5EF4-FFF2-40B4-BE49-F238E27FC236}">
                <a16:creationId xmlns:a16="http://schemas.microsoft.com/office/drawing/2014/main" id="{C4D23B19-9D46-47E1-91E4-3F6B0E088869}"/>
              </a:ext>
            </a:extLst>
          </p:cNvPr>
          <p:cNvSpPr txBox="1"/>
          <p:nvPr/>
        </p:nvSpPr>
        <p:spPr>
          <a:xfrm>
            <a:off x="7575751" y="3385972"/>
            <a:ext cx="3705251" cy="1569660"/>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How to develop a universal solution that accounts for multiple biases and choose proper </a:t>
            </a:r>
            <a:r>
              <a:rPr lang="en-US" altLang="zh-CN" sz="2400" dirty="0" err="1">
                <a:latin typeface="Times New Roman" panose="02020603050405020304" pitchFamily="18" charset="0"/>
                <a:cs typeface="Times New Roman" panose="02020603050405020304" pitchFamily="18" charset="0"/>
              </a:rPr>
              <a:t>debiasing</a:t>
            </a:r>
            <a:r>
              <a:rPr lang="en-US" altLang="zh-CN" sz="2400" dirty="0">
                <a:latin typeface="Times New Roman" panose="02020603050405020304" pitchFamily="18" charset="0"/>
                <a:cs typeface="Times New Roman" panose="02020603050405020304" pitchFamily="18" charset="0"/>
              </a:rPr>
              <a:t> strategy?</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88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pSp>
        <p:nvGrpSpPr>
          <p:cNvPr id="14" name="组合 13"/>
          <p:cNvGrpSpPr/>
          <p:nvPr/>
        </p:nvGrpSpPr>
        <p:grpSpPr>
          <a:xfrm>
            <a:off x="571392" y="1682844"/>
            <a:ext cx="3767388" cy="1705708"/>
            <a:chOff x="571392" y="1682844"/>
            <a:chExt cx="3767388" cy="1705708"/>
          </a:xfrm>
        </p:grpSpPr>
        <p:sp>
          <p:nvSpPr>
            <p:cNvPr id="54" name="椭圆 53"/>
            <p:cNvSpPr/>
            <p:nvPr/>
          </p:nvSpPr>
          <p:spPr>
            <a:xfrm rot="20749157">
              <a:off x="783016" y="1682844"/>
              <a:ext cx="3555764" cy="1705708"/>
            </a:xfrm>
            <a:prstGeom prst="ellipse">
              <a:avLst/>
            </a:prstGeom>
            <a:solidFill>
              <a:srgbClr val="5B9BD5">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cxnSp>
          <p:nvCxnSpPr>
            <p:cNvPr id="47" name="直接箭头连接符 46"/>
            <p:cNvCxnSpPr/>
            <p:nvPr/>
          </p:nvCxnSpPr>
          <p:spPr>
            <a:xfrm>
              <a:off x="819148" y="1980055"/>
              <a:ext cx="250064" cy="360156"/>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graphicFrame>
          <p:nvGraphicFramePr>
            <p:cNvPr id="48" name="对象 47"/>
            <p:cNvGraphicFramePr>
              <a:graphicFrameLocks noChangeAspect="1"/>
            </p:cNvGraphicFramePr>
            <p:nvPr/>
          </p:nvGraphicFramePr>
          <p:xfrm>
            <a:off x="571392" y="1705103"/>
            <a:ext cx="274637" cy="349250"/>
          </p:xfrm>
          <a:graphic>
            <a:graphicData uri="http://schemas.openxmlformats.org/presentationml/2006/ole">
              <mc:AlternateContent xmlns:mc="http://schemas.openxmlformats.org/markup-compatibility/2006">
                <mc:Choice xmlns:v="urn:schemas-microsoft-com:vml" Requires="v">
                  <p:oleObj spid="_x0000_s15740" name="Equation" r:id="rId4" imgW="139680" imgH="177480" progId="Equation.DSMT4">
                    <p:embed/>
                  </p:oleObj>
                </mc:Choice>
                <mc:Fallback>
                  <p:oleObj name="Equation" r:id="rId4" imgW="139680" imgH="177480" progId="Equation.DSMT4">
                    <p:embed/>
                    <p:pic>
                      <p:nvPicPr>
                        <p:cNvPr id="48" name="对象 47"/>
                        <p:cNvPicPr/>
                        <p:nvPr/>
                      </p:nvPicPr>
                      <p:blipFill>
                        <a:blip r:embed="rId5"/>
                        <a:stretch>
                          <a:fillRect/>
                        </a:stretch>
                      </p:blipFill>
                      <p:spPr>
                        <a:xfrm>
                          <a:off x="571392" y="1705103"/>
                          <a:ext cx="274637" cy="349250"/>
                        </a:xfrm>
                        <a:prstGeom prst="rect">
                          <a:avLst/>
                        </a:prstGeom>
                      </p:spPr>
                    </p:pic>
                  </p:oleObj>
                </mc:Fallback>
              </mc:AlternateContent>
            </a:graphicData>
          </a:graphic>
        </p:graphicFrame>
      </p:grpSp>
      <p:sp>
        <p:nvSpPr>
          <p:cNvPr id="158" name="Google Shape;158;p5"/>
          <p:cNvSpPr txBox="1"/>
          <p:nvPr/>
        </p:nvSpPr>
        <p:spPr>
          <a:xfrm>
            <a:off x="486524" y="96289"/>
            <a:ext cx="11705476" cy="584735"/>
          </a:xfrm>
          <a:prstGeom prst="rect">
            <a:avLst/>
          </a:prstGeom>
          <a:noFill/>
          <a:ln>
            <a:noFill/>
          </a:ln>
        </p:spPr>
        <p:txBody>
          <a:bodyPr spcFirstLastPara="1" wrap="square" lIns="45700" tIns="45700" rIns="45700" bIns="45700" anchor="t" anchorCtr="0">
            <a:spAutoFit/>
          </a:bodyPr>
          <a:lstStyle/>
          <a:p>
            <a:pPr lvl="0" indent="-203200">
              <a:buClr>
                <a:schemeClr val="dk1"/>
              </a:buClr>
              <a:buSzPts val="3200"/>
              <a:buFont typeface="Times New Roman"/>
              <a:buChar char="•"/>
            </a:pPr>
            <a:r>
              <a:rPr lang="en-US" altLang="zh-CN" sz="3200" b="1" dirty="0" err="1">
                <a:solidFill>
                  <a:schemeClr val="dk1"/>
                </a:solidFill>
                <a:latin typeface="Gill Sans MT" panose="020B0502020104020203" pitchFamily="34" charset="0"/>
                <a:cs typeface="Times New Roman"/>
              </a:rPr>
              <a:t>AutoDebias</a:t>
            </a:r>
            <a:r>
              <a:rPr lang="en-US" altLang="zh-CN" sz="3200" b="1" dirty="0">
                <a:solidFill>
                  <a:schemeClr val="dk1"/>
                </a:solidFill>
                <a:latin typeface="Gill Sans MT" panose="020B0502020104020203" pitchFamily="34" charset="0"/>
                <a:cs typeface="Times New Roman"/>
              </a:rPr>
              <a:t>: A Universal Learning Framework</a:t>
            </a:r>
            <a:endParaRPr sz="3200" b="1" dirty="0">
              <a:solidFill>
                <a:schemeClr val="dk1"/>
              </a:solidFill>
              <a:latin typeface="Gill Sans MT" panose="020B0502020104020203" pitchFamily="34" charset="0"/>
              <a:cs typeface="Times New Roman"/>
              <a:sym typeface="Times New Roman"/>
            </a:endParaRPr>
          </a:p>
        </p:txBody>
      </p:sp>
      <mc:AlternateContent xmlns:mc="http://schemas.openxmlformats.org/markup-compatibility/2006" xmlns:a14="http://schemas.microsoft.com/office/drawing/2010/main">
        <mc:Choice Requires="a14">
          <p:sp>
            <p:nvSpPr>
              <p:cNvPr id="11" name="Inhaltsplatzhalter 2">
                <a:extLst>
                  <a:ext uri="{FF2B5EF4-FFF2-40B4-BE49-F238E27FC236}">
                    <a16:creationId xmlns:a16="http://schemas.microsoft.com/office/drawing/2014/main" id="{A09B7634-AF94-4252-B9D8-1106CA441A2C}"/>
                  </a:ext>
                </a:extLst>
              </p:cNvPr>
              <p:cNvSpPr txBox="1">
                <a:spLocks/>
              </p:cNvSpPr>
              <p:nvPr/>
            </p:nvSpPr>
            <p:spPr>
              <a:xfrm>
                <a:off x="708710" y="3890362"/>
                <a:ext cx="10827148" cy="4791695"/>
              </a:xfrm>
              <a:prstGeom prst="rect">
                <a:avLst/>
              </a:prstGeom>
              <a:ln>
                <a:miter lim="800000"/>
                <a:headEnd/>
                <a:tailEn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lnSpc>
                    <a:spcPct val="100000"/>
                  </a:lnSpc>
                  <a:spcBef>
                    <a:spcPts val="0"/>
                  </a:spcBef>
                  <a:spcAft>
                    <a:spcPts val="600"/>
                  </a:spcAft>
                  <a:buClrTx/>
                  <a:defRPr/>
                </a:pPr>
                <a:r>
                  <a:rPr lang="en-US" altLang="zh-CN" dirty="0">
                    <a:latin typeface="Gill Sans MT" panose="020B0502020104020203" pitchFamily="34" charset="0"/>
                    <a:cs typeface="Times New Roman" panose="02020603050405020304" pitchFamily="18" charset="0"/>
                  </a:rPr>
                  <a:t>Due to the data bias, training data distribution </a:t>
                </a:r>
                <a14:m>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𝑃</m:t>
                        </m:r>
                      </m:e>
                      <m:sub>
                        <m:r>
                          <a:rPr lang="en-US" altLang="zh-CN" b="0" i="1" dirty="0" smtClean="0">
                            <a:latin typeface="Cambria Math" panose="02040503050406030204" pitchFamily="18" charset="0"/>
                            <a:cs typeface="Times New Roman" panose="02020603050405020304" pitchFamily="18" charset="0"/>
                          </a:rPr>
                          <m:t>𝑇</m:t>
                        </m:r>
                      </m:sub>
                    </m:sSub>
                  </m:oMath>
                </a14:m>
                <a:r>
                  <a:rPr lang="zh-CN" altLang="en-US" dirty="0">
                    <a:latin typeface="Gill Sans MT" panose="020B0502020104020203" pitchFamily="34" charset="0"/>
                    <a:cs typeface="Times New Roman" panose="02020603050405020304" pitchFamily="18" charset="0"/>
                  </a:rPr>
                  <a:t> </a:t>
                </a:r>
                <a:r>
                  <a:rPr lang="en-US" altLang="zh-CN" dirty="0">
                    <a:latin typeface="Gill Sans MT" panose="020B0502020104020203" pitchFamily="34" charset="0"/>
                    <a:cs typeface="Times New Roman" panose="02020603050405020304" pitchFamily="18" charset="0"/>
                  </a:rPr>
                  <a:t>may only provide the partial data knowledge of the region </a:t>
                </a:r>
                <a14:m>
                  <m:oMath xmlns:m="http://schemas.openxmlformats.org/officeDocument/2006/math">
                    <m:r>
                      <a:rPr lang="en-US" altLang="zh-CN" i="1">
                        <a:latin typeface="Cambria Math" panose="02040503050406030204" pitchFamily="18" charset="0"/>
                        <a:cs typeface="Times New Roman" panose="02020603050405020304" pitchFamily="18" charset="0"/>
                      </a:rPr>
                      <m:t>𝑆</m:t>
                    </m:r>
                    <m:r>
                      <a:rPr lang="en-US" altLang="zh-CN" i="1">
                        <a:latin typeface="Cambria Math" panose="02040503050406030204" pitchFamily="18" charset="0"/>
                        <a:cs typeface="Times New Roman" panose="02020603050405020304" pitchFamily="18" charset="0"/>
                      </a:rPr>
                      <m:t> </m:t>
                    </m:r>
                  </m:oMath>
                </a14:m>
                <a:r>
                  <a:rPr lang="en-US" altLang="zh-CN" dirty="0">
                    <a:latin typeface="Gill Sans MT" panose="020B0502020104020203" pitchFamily="34" charset="0"/>
                    <a:cs typeface="Times New Roman" panose="02020603050405020304" pitchFamily="18" charset="0"/>
                  </a:rPr>
                  <a:t>(</a:t>
                </a:r>
                <a14:m>
                  <m:oMath xmlns:m="http://schemas.openxmlformats.org/officeDocument/2006/math">
                    <m:sSub>
                      <m:sSubPr>
                        <m:ctrlPr>
                          <a:rPr lang="en-US" altLang="zh-CN" i="1" smtClean="0">
                            <a:solidFill>
                              <a:srgbClr val="FF0000"/>
                            </a:solidFill>
                            <a:latin typeface="Cambria Math" panose="02040503050406030204" pitchFamily="18" charset="0"/>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𝑆</m:t>
                        </m:r>
                      </m:e>
                      <m:sub>
                        <m:r>
                          <a:rPr lang="en-US" altLang="zh-CN" b="0" i="1" smtClean="0">
                            <a:solidFill>
                              <a:srgbClr val="FF0000"/>
                            </a:solidFill>
                            <a:latin typeface="Cambria Math" panose="02040503050406030204" pitchFamily="18" charset="0"/>
                            <a:cs typeface="Times New Roman" panose="02020603050405020304" pitchFamily="18" charset="0"/>
                          </a:rPr>
                          <m:t>0</m:t>
                        </m:r>
                      </m:sub>
                    </m:sSub>
                  </m:oMath>
                </a14:m>
                <a:r>
                  <a:rPr lang="en-US" altLang="zh-CN" dirty="0">
                    <a:solidFill>
                      <a:srgbClr val="FF0000"/>
                    </a:solidFill>
                    <a:latin typeface="Gill Sans MT" panose="020B0502020104020203" pitchFamily="34" charset="0"/>
                    <a:cs typeface="Times New Roman" panose="02020603050405020304" pitchFamily="18" charset="0"/>
                  </a:rPr>
                  <a:t> is not included</a:t>
                </a:r>
                <a:r>
                  <a:rPr lang="en-US" altLang="zh-CN" dirty="0">
                    <a:latin typeface="Gill Sans MT" panose="020B0502020104020203" pitchFamily="34" charset="0"/>
                    <a:cs typeface="Times New Roman" panose="02020603050405020304" pitchFamily="18" charset="0"/>
                  </a:rPr>
                  <a:t>)</a:t>
                </a:r>
              </a:p>
              <a:p>
                <a:pPr marL="914400" lvl="1" indent="-457200">
                  <a:lnSpc>
                    <a:spcPct val="100000"/>
                  </a:lnSpc>
                  <a:spcBef>
                    <a:spcPts val="0"/>
                  </a:spcBef>
                  <a:spcAft>
                    <a:spcPts val="600"/>
                  </a:spcAft>
                  <a:buClrTx/>
                  <a:defRPr/>
                </a:pPr>
                <a:r>
                  <a:rPr lang="en-US" altLang="zh-CN" dirty="0">
                    <a:latin typeface="Gill Sans MT" panose="020B0502020104020203" pitchFamily="34" charset="0"/>
                    <a:cs typeface="Times New Roman" panose="02020603050405020304" pitchFamily="18" charset="0"/>
                  </a:rPr>
                  <a:t>IPS cannot handle this situation</a:t>
                </a:r>
              </a:p>
              <a:p>
                <a:pPr marL="457200" indent="-457200">
                  <a:lnSpc>
                    <a:spcPct val="100000"/>
                  </a:lnSpc>
                  <a:spcBef>
                    <a:spcPts val="0"/>
                  </a:spcBef>
                  <a:spcAft>
                    <a:spcPts val="600"/>
                  </a:spcAft>
                  <a:buClrTx/>
                  <a:defRPr/>
                </a:pPr>
                <a:r>
                  <a:rPr lang="en-US" dirty="0">
                    <a:latin typeface="Gill Sans MT" panose="020B0502020104020203" pitchFamily="34" charset="0"/>
                    <a:cs typeface="Times New Roman" panose="02020603050405020304" pitchFamily="18" charset="0"/>
                  </a:rPr>
                  <a:t>Imputing </a:t>
                </a:r>
                <a:r>
                  <a:rPr lang="en-US" dirty="0">
                    <a:solidFill>
                      <a:srgbClr val="FF0000"/>
                    </a:solidFill>
                    <a:latin typeface="Gill Sans MT" panose="020B0502020104020203" pitchFamily="34" charset="0"/>
                    <a:cs typeface="Times New Roman" panose="02020603050405020304" pitchFamily="18" charset="0"/>
                  </a:rPr>
                  <a:t>pseudo-data</a:t>
                </a:r>
                <a:r>
                  <a:rPr lang="en-US" dirty="0">
                    <a:latin typeface="Gill Sans MT" panose="020B0502020104020203" pitchFamily="34" charset="0"/>
                    <a:cs typeface="Times New Roman" panose="02020603050405020304" pitchFamily="18" charset="0"/>
                  </a:rPr>
                  <a:t> to the region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𝑆</m:t>
                        </m:r>
                      </m:e>
                      <m:sub>
                        <m:r>
                          <a:rPr lang="en-US" altLang="zh-CN" b="0" i="1" smtClean="0">
                            <a:latin typeface="Cambria Math" panose="02040503050406030204" pitchFamily="18" charset="0"/>
                            <a:cs typeface="Times New Roman" panose="02020603050405020304" pitchFamily="18" charset="0"/>
                          </a:rPr>
                          <m:t>0</m:t>
                        </m:r>
                      </m:sub>
                    </m:sSub>
                  </m:oMath>
                </a14:m>
                <a:r>
                  <a:rPr lang="en-US" dirty="0">
                    <a:latin typeface="Gill Sans MT" panose="020B0502020104020203" pitchFamily="34" charset="0"/>
                    <a:cs typeface="Times New Roman" panose="02020603050405020304" pitchFamily="18" charset="0"/>
                  </a:rPr>
                  <a:t>:</a:t>
                </a:r>
              </a:p>
              <a:p>
                <a:pPr marL="914400" lvl="1" indent="-457200">
                  <a:lnSpc>
                    <a:spcPct val="100000"/>
                  </a:lnSpc>
                  <a:spcBef>
                    <a:spcPts val="0"/>
                  </a:spcBef>
                  <a:spcAft>
                    <a:spcPts val="600"/>
                  </a:spcAft>
                  <a:buClrTx/>
                  <a:defRPr/>
                </a:pPr>
                <a:endParaRPr lang="en-US" sz="400" dirty="0">
                  <a:latin typeface="Gill Sans MT" panose="020B0502020104020203" pitchFamily="34" charset="0"/>
                  <a:cs typeface="Times New Roman" panose="02020603050405020304" pitchFamily="18" charset="0"/>
                </a:endParaRPr>
              </a:p>
              <a:p>
                <a:pPr marL="0" indent="0">
                  <a:buFont typeface="Wingdings" pitchFamily="2" charset="2"/>
                  <a:buNone/>
                  <a:defRPr/>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𝐿</m:t>
                          </m:r>
                        </m:e>
                        <m:sub>
                          <m:r>
                            <a:rPr lang="zh-CN" altLang="en-US" sz="2000" i="1">
                              <a:latin typeface="Cambria Math" panose="02040503050406030204" pitchFamily="18" charset="0"/>
                            </a:rPr>
                            <m:t>𝑇</m:t>
                          </m:r>
                        </m:sub>
                      </m:sSub>
                      <m:r>
                        <a:rPr lang="zh-CN" altLang="en-US" sz="2000">
                          <a:latin typeface="Cambria Math" panose="02040503050406030204" pitchFamily="18" charset="0"/>
                        </a:rPr>
                        <m:t>=</m:t>
                      </m:r>
                      <m:nary>
                        <m:naryPr>
                          <m:chr m:val="∑"/>
                          <m:limLoc m:val="undOvr"/>
                          <m:grow m:val="on"/>
                          <m:supHide m:val="on"/>
                          <m:ctrlPr>
                            <a:rPr lang="zh-CN" altLang="en-US" sz="2000" i="1">
                              <a:latin typeface="Cambria Math" panose="02040503050406030204" pitchFamily="18" charset="0"/>
                            </a:rPr>
                          </m:ctrlPr>
                        </m:naryPr>
                        <m:sub>
                          <m:d>
                            <m:dPr>
                              <m:endChr m:val=""/>
                              <m:ctrlPr>
                                <a:rPr lang="zh-CN" altLang="en-US" sz="2000" i="1">
                                  <a:latin typeface="Cambria Math" panose="02040503050406030204" pitchFamily="18" charset="0"/>
                                </a:rPr>
                              </m:ctrlPr>
                            </m:dPr>
                            <m:e>
                              <m:r>
                                <a:rPr lang="zh-CN" altLang="en-US" sz="2000" i="1">
                                  <a:latin typeface="Cambria Math" panose="02040503050406030204" pitchFamily="18" charset="0"/>
                                </a:rPr>
                                <m:t>𝑢</m:t>
                              </m:r>
                              <m:r>
                                <a:rPr lang="zh-CN" altLang="en-US" sz="2000">
                                  <a:latin typeface="Cambria Math" panose="02040503050406030204" pitchFamily="18" charset="0"/>
                                </a:rPr>
                                <m:t>,</m:t>
                              </m:r>
                              <m:r>
                                <a:rPr lang="zh-CN" altLang="en-US" sz="2000" i="1">
                                  <a:latin typeface="Cambria Math" panose="02040503050406030204" pitchFamily="18" charset="0"/>
                                </a:rPr>
                                <m:t>𝑖</m:t>
                              </m:r>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𝐷</m:t>
                                  </m:r>
                                </m:e>
                                <m:sub>
                                  <m:r>
                                    <a:rPr lang="zh-CN" altLang="en-US" sz="2000" i="1">
                                      <a:latin typeface="Cambria Math" panose="02040503050406030204" pitchFamily="18" charset="0"/>
                                    </a:rPr>
                                    <m:t>𝑇</m:t>
                                  </m:r>
                                </m:sub>
                              </m:sSub>
                            </m:e>
                          </m:d>
                        </m:sub>
                        <m:sup/>
                        <m:e>
                          <m:sSubSup>
                            <m:sSubSupPr>
                              <m:ctrlPr>
                                <a:rPr lang="zh-CN" altLang="en-US" sz="2000" i="1">
                                  <a:latin typeface="Cambria Math" panose="02040503050406030204" pitchFamily="18" charset="0"/>
                                </a:rPr>
                              </m:ctrlPr>
                            </m:sSubSupPr>
                            <m:e>
                              <m:r>
                                <a:rPr lang="zh-CN" altLang="en-US" sz="2000" i="1">
                                  <a:latin typeface="Cambria Math" panose="02040503050406030204" pitchFamily="18" charset="0"/>
                                </a:rPr>
                                <m:t>𝑤</m:t>
                              </m:r>
                            </m:e>
                            <m:sub>
                              <m:r>
                                <a:rPr lang="zh-CN" altLang="en-US" sz="2000" i="1">
                                  <a:latin typeface="Cambria Math" panose="02040503050406030204" pitchFamily="18" charset="0"/>
                                </a:rPr>
                                <m:t>𝑢𝑖</m:t>
                              </m:r>
                            </m:sub>
                            <m:sup>
                              <m:d>
                                <m:dPr>
                                  <m:ctrlPr>
                                    <a:rPr lang="zh-CN" altLang="en-US" sz="2000" i="1">
                                      <a:latin typeface="Cambria Math" panose="02040503050406030204" pitchFamily="18" charset="0"/>
                                    </a:rPr>
                                  </m:ctrlPr>
                                </m:dPr>
                                <m:e>
                                  <m:r>
                                    <a:rPr lang="zh-CN" altLang="en-US" sz="2000">
                                      <a:latin typeface="Cambria Math" panose="02040503050406030204" pitchFamily="18" charset="0"/>
                                    </a:rPr>
                                    <m:t>1</m:t>
                                  </m:r>
                                </m:e>
                              </m:d>
                            </m:sup>
                          </m:sSubSup>
                        </m:e>
                      </m:nary>
                      <m:r>
                        <a:rPr lang="zh-CN" altLang="en-US" sz="2000" i="1">
                          <a:latin typeface="Cambria Math" panose="02040503050406030204" pitchFamily="18" charset="0"/>
                        </a:rPr>
                        <m:t>𝛿</m:t>
                      </m:r>
                      <m:d>
                        <m:dPr>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en-US" altLang="zh-CN" sz="2000" b="0" i="1" smtClean="0">
                                  <a:latin typeface="Cambria Math" panose="02040503050406030204" pitchFamily="18" charset="0"/>
                                </a:rPr>
                                <m:t>𝑟</m:t>
                              </m:r>
                            </m:e>
                            <m:sub>
                              <m:r>
                                <a:rPr lang="zh-CN" altLang="en-US" sz="2000" i="1">
                                  <a:latin typeface="Cambria Math" panose="02040503050406030204" pitchFamily="18" charset="0"/>
                                </a:rPr>
                                <m:t>𝑢𝑖</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e>
                            <m:sub>
                              <m:r>
                                <a:rPr lang="zh-CN" altLang="en-US" sz="2000" i="1">
                                  <a:latin typeface="Cambria Math" panose="02040503050406030204" pitchFamily="18" charset="0"/>
                                </a:rPr>
                                <m:t>𝑢𝑖</m:t>
                              </m:r>
                            </m:sub>
                          </m:sSub>
                        </m:e>
                      </m:d>
                      <m:r>
                        <m:rPr>
                          <m:nor/>
                        </m:rPr>
                        <a:rPr lang="en-US" altLang="zh-CN" sz="2000">
                          <a:latin typeface="Gill Sans MT" panose="020B0502020104020203" pitchFamily="34" charset="0"/>
                        </a:rPr>
                        <m:t>+</m:t>
                      </m:r>
                      <m:nary>
                        <m:naryPr>
                          <m:chr m:val="∑"/>
                          <m:limLoc m:val="undOvr"/>
                          <m:grow m:val="on"/>
                          <m:supHide m:val="on"/>
                          <m:ctrlPr>
                            <a:rPr lang="zh-CN" altLang="en-US" sz="2000" i="1">
                              <a:latin typeface="Cambria Math" panose="02040503050406030204" pitchFamily="18" charset="0"/>
                            </a:rPr>
                          </m:ctrlPr>
                        </m:naryPr>
                        <m:sub>
                          <m:r>
                            <a:rPr lang="zh-CN" altLang="en-US" sz="2000" i="1">
                              <a:latin typeface="Cambria Math" panose="02040503050406030204" pitchFamily="18" charset="0"/>
                            </a:rPr>
                            <m:t>𝑢</m:t>
                          </m:r>
                          <m:r>
                            <a:rPr lang="zh-CN" altLang="en-US" sz="2000">
                              <a:latin typeface="Cambria Math" panose="02040503050406030204" pitchFamily="18" charset="0"/>
                            </a:rPr>
                            <m:t>∈</m:t>
                          </m:r>
                          <m:r>
                            <a:rPr lang="zh-CN" altLang="en-US" sz="2000" i="1">
                              <a:latin typeface="Cambria Math" panose="02040503050406030204" pitchFamily="18" charset="0"/>
                            </a:rPr>
                            <m:t>𝑈</m:t>
                          </m:r>
                          <m:r>
                            <a:rPr lang="zh-CN" altLang="en-US" sz="2000">
                              <a:latin typeface="Cambria Math" panose="02040503050406030204" pitchFamily="18" charset="0"/>
                            </a:rPr>
                            <m:t>,</m:t>
                          </m:r>
                          <m:r>
                            <a:rPr lang="zh-CN" altLang="en-US" sz="2000" i="1">
                              <a:latin typeface="Cambria Math" panose="02040503050406030204" pitchFamily="18" charset="0"/>
                            </a:rPr>
                            <m:t>𝑖</m:t>
                          </m:r>
                          <m:r>
                            <a:rPr lang="zh-CN" altLang="en-US" sz="2000">
                              <a:latin typeface="Cambria Math" panose="02040503050406030204" pitchFamily="18" charset="0"/>
                            </a:rPr>
                            <m:t>∈</m:t>
                          </m:r>
                          <m:r>
                            <a:rPr lang="zh-CN" altLang="en-US" sz="2000" i="1">
                              <a:latin typeface="Cambria Math" panose="02040503050406030204" pitchFamily="18" charset="0"/>
                            </a:rPr>
                            <m:t>𝐼</m:t>
                          </m:r>
                        </m:sub>
                        <m:sup/>
                        <m:e>
                          <m:sSubSup>
                            <m:sSubSupPr>
                              <m:ctrlPr>
                                <a:rPr lang="zh-CN" altLang="en-US" sz="2000" i="1">
                                  <a:latin typeface="Cambria Math" panose="02040503050406030204" pitchFamily="18" charset="0"/>
                                </a:rPr>
                              </m:ctrlPr>
                            </m:sSubSupPr>
                            <m:e>
                              <m:r>
                                <a:rPr lang="zh-CN" altLang="en-US" sz="2000" i="1">
                                  <a:latin typeface="Cambria Math" panose="02040503050406030204" pitchFamily="18" charset="0"/>
                                </a:rPr>
                                <m:t>𝑤</m:t>
                              </m:r>
                            </m:e>
                            <m:sub>
                              <m:r>
                                <a:rPr lang="zh-CN" altLang="en-US" sz="2000" i="1">
                                  <a:latin typeface="Cambria Math" panose="02040503050406030204" pitchFamily="18" charset="0"/>
                                </a:rPr>
                                <m:t>𝑢𝑖</m:t>
                              </m:r>
                            </m:sub>
                            <m:sup>
                              <m:d>
                                <m:dPr>
                                  <m:ctrlPr>
                                    <a:rPr lang="zh-CN" altLang="en-US" sz="2000" i="1">
                                      <a:latin typeface="Cambria Math" panose="02040503050406030204" pitchFamily="18" charset="0"/>
                                    </a:rPr>
                                  </m:ctrlPr>
                                </m:dPr>
                                <m:e>
                                  <m:r>
                                    <a:rPr lang="zh-CN" altLang="en-US" sz="2000">
                                      <a:latin typeface="Cambria Math" panose="02040503050406030204" pitchFamily="18" charset="0"/>
                                    </a:rPr>
                                    <m:t>2</m:t>
                                  </m:r>
                                </m:e>
                              </m:d>
                            </m:sup>
                          </m:sSubSup>
                        </m:e>
                      </m:nary>
                      <m:r>
                        <a:rPr lang="zh-CN" altLang="en-US" sz="2000" i="1">
                          <a:latin typeface="Cambria Math" panose="02040503050406030204" pitchFamily="18" charset="0"/>
                        </a:rPr>
                        <m:t>𝛿</m:t>
                      </m:r>
                      <m:d>
                        <m:dPr>
                          <m:ctrlPr>
                            <a:rPr lang="zh-CN" altLang="en-US" sz="2000" i="1">
                              <a:latin typeface="Cambria Math" panose="02040503050406030204" pitchFamily="18" charset="0"/>
                            </a:rPr>
                          </m:ctrlPr>
                        </m:dPr>
                        <m:e>
                          <m:sSub>
                            <m:sSubPr>
                              <m:ctrlPr>
                                <a:rPr lang="zh-CN" altLang="en-US" sz="2000" i="1">
                                  <a:solidFill>
                                    <a:srgbClr val="FF0000"/>
                                  </a:solidFill>
                                  <a:latin typeface="Cambria Math" panose="02040503050406030204" pitchFamily="18" charset="0"/>
                                </a:rPr>
                              </m:ctrlPr>
                            </m:sSubPr>
                            <m:e>
                              <m:r>
                                <a:rPr lang="zh-CN" altLang="en-US" sz="2000" i="1">
                                  <a:solidFill>
                                    <a:srgbClr val="FF0000"/>
                                  </a:solidFill>
                                  <a:latin typeface="Cambria Math" panose="02040503050406030204" pitchFamily="18" charset="0"/>
                                </a:rPr>
                                <m:t>𝑚</m:t>
                              </m:r>
                            </m:e>
                            <m:sub>
                              <m:r>
                                <a:rPr lang="zh-CN" altLang="en-US" sz="2000" i="1">
                                  <a:solidFill>
                                    <a:srgbClr val="FF0000"/>
                                  </a:solidFill>
                                  <a:latin typeface="Cambria Math" panose="02040503050406030204" pitchFamily="18" charset="0"/>
                                </a:rPr>
                                <m:t>𝑢𝑖</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e>
                            <m:sub>
                              <m:r>
                                <a:rPr lang="zh-CN" altLang="en-US" sz="2000" i="1">
                                  <a:latin typeface="Cambria Math" panose="02040503050406030204" pitchFamily="18" charset="0"/>
                                </a:rPr>
                                <m:t>𝑢𝑖</m:t>
                              </m:r>
                            </m:sub>
                          </m:sSub>
                        </m:e>
                      </m:d>
                    </m:oMath>
                  </m:oMathPara>
                </a14:m>
                <a:endParaRPr lang="en-US" dirty="0">
                  <a:latin typeface="Gill Sans MT" panose="020B0502020104020203" pitchFamily="34" charset="0"/>
                  <a:cs typeface="Times New Roman" panose="02020603050405020304" pitchFamily="18" charset="0"/>
                </a:endParaRPr>
              </a:p>
            </p:txBody>
          </p:sp>
        </mc:Choice>
        <mc:Fallback xmlns="">
          <p:sp>
            <p:nvSpPr>
              <p:cNvPr id="11" name="Inhaltsplatzhalter 2">
                <a:extLst>
                  <a:ext uri="{FF2B5EF4-FFF2-40B4-BE49-F238E27FC236}">
                    <a16:creationId xmlns:a16="http://schemas.microsoft.com/office/drawing/2014/main" id="{A09B7634-AF94-4252-B9D8-1106CA441A2C}"/>
                  </a:ext>
                </a:extLst>
              </p:cNvPr>
              <p:cNvSpPr txBox="1">
                <a:spLocks noRot="1" noChangeAspect="1" noMove="1" noResize="1" noEditPoints="1" noAdjustHandles="1" noChangeArrowheads="1" noChangeShapeType="1" noTextEdit="1"/>
              </p:cNvSpPr>
              <p:nvPr/>
            </p:nvSpPr>
            <p:spPr>
              <a:xfrm>
                <a:off x="708710" y="3890362"/>
                <a:ext cx="10827148" cy="4791695"/>
              </a:xfrm>
              <a:prstGeom prst="rect">
                <a:avLst/>
              </a:prstGeom>
              <a:blipFill>
                <a:blip r:embed="rId6"/>
                <a:stretch>
                  <a:fillRect l="-1014" t="-1018" r="-563"/>
                </a:stretch>
              </a:blipFill>
              <a:ln>
                <a:miter lim="800000"/>
                <a:headEnd/>
                <a:tailEnd/>
              </a:ln>
            </p:spPr>
            <p:txBody>
              <a:bodyPr/>
              <a:lstStyle/>
              <a:p>
                <a:r>
                  <a:rPr lang="zh-CN" altLang="en-US">
                    <a:noFill/>
                  </a:rPr>
                  <a:t> </a:t>
                </a:r>
              </a:p>
            </p:txBody>
          </p:sp>
        </mc:Fallback>
      </mc:AlternateContent>
      <p:sp>
        <p:nvSpPr>
          <p:cNvPr id="55" name="椭圆 54"/>
          <p:cNvSpPr/>
          <p:nvPr/>
        </p:nvSpPr>
        <p:spPr>
          <a:xfrm rot="20455011">
            <a:off x="1502670" y="1763577"/>
            <a:ext cx="1865759" cy="1318278"/>
          </a:xfrm>
          <a:prstGeom prst="ellipse">
            <a:avLst/>
          </a:prstGeom>
          <a:solidFill>
            <a:srgbClr val="ED7D31">
              <a:lumMod val="40000"/>
              <a:lumOff val="60000"/>
            </a:srgbClr>
          </a:solidFill>
          <a:ln w="12700" cap="flat" cmpd="sng" algn="ctr">
            <a:solidFill>
              <a:sysClr val="windowText" lastClr="000000">
                <a:lumMod val="95000"/>
                <a:lumOff val="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grpSp>
        <p:nvGrpSpPr>
          <p:cNvPr id="65" name="组合 64"/>
          <p:cNvGrpSpPr/>
          <p:nvPr/>
        </p:nvGrpSpPr>
        <p:grpSpPr>
          <a:xfrm>
            <a:off x="1179410" y="1800340"/>
            <a:ext cx="2765918" cy="1501770"/>
            <a:chOff x="2634456" y="3683411"/>
            <a:chExt cx="2765918" cy="1501770"/>
          </a:xfrm>
          <a:solidFill>
            <a:srgbClr val="ED7D31">
              <a:lumMod val="75000"/>
            </a:srgbClr>
          </a:solidFill>
        </p:grpSpPr>
        <p:sp>
          <p:nvSpPr>
            <p:cNvPr id="66" name="菱形 65"/>
            <p:cNvSpPr/>
            <p:nvPr/>
          </p:nvSpPr>
          <p:spPr>
            <a:xfrm>
              <a:off x="2634456" y="4745333"/>
              <a:ext cx="108000" cy="108000"/>
            </a:xfrm>
            <a:prstGeom prst="diamond">
              <a:avLst/>
            </a:prstGeom>
            <a:grp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sp>
          <p:nvSpPr>
            <p:cNvPr id="67" name="菱形 66"/>
            <p:cNvSpPr/>
            <p:nvPr/>
          </p:nvSpPr>
          <p:spPr>
            <a:xfrm>
              <a:off x="2894856" y="4906066"/>
              <a:ext cx="108000" cy="108000"/>
            </a:xfrm>
            <a:prstGeom prst="diamond">
              <a:avLst/>
            </a:prstGeom>
            <a:grp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sp>
          <p:nvSpPr>
            <p:cNvPr id="68" name="菱形 67"/>
            <p:cNvSpPr/>
            <p:nvPr/>
          </p:nvSpPr>
          <p:spPr>
            <a:xfrm>
              <a:off x="5220374" y="3863126"/>
              <a:ext cx="180000" cy="180000"/>
            </a:xfrm>
            <a:prstGeom prst="diamond">
              <a:avLst/>
            </a:prstGeom>
            <a:grp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sp>
          <p:nvSpPr>
            <p:cNvPr id="69" name="菱形 68"/>
            <p:cNvSpPr/>
            <p:nvPr/>
          </p:nvSpPr>
          <p:spPr>
            <a:xfrm>
              <a:off x="5123410" y="4289013"/>
              <a:ext cx="108000" cy="108000"/>
            </a:xfrm>
            <a:prstGeom prst="diamond">
              <a:avLst/>
            </a:prstGeom>
            <a:grp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sp>
          <p:nvSpPr>
            <p:cNvPr id="70" name="菱形 69"/>
            <p:cNvSpPr/>
            <p:nvPr/>
          </p:nvSpPr>
          <p:spPr>
            <a:xfrm>
              <a:off x="4848592" y="4576867"/>
              <a:ext cx="108000" cy="108000"/>
            </a:xfrm>
            <a:prstGeom prst="diamond">
              <a:avLst/>
            </a:prstGeom>
            <a:grp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sp>
          <p:nvSpPr>
            <p:cNvPr id="71" name="菱形 70"/>
            <p:cNvSpPr/>
            <p:nvPr/>
          </p:nvSpPr>
          <p:spPr>
            <a:xfrm>
              <a:off x="4528323" y="4854024"/>
              <a:ext cx="108000" cy="108000"/>
            </a:xfrm>
            <a:prstGeom prst="diamond">
              <a:avLst/>
            </a:prstGeom>
            <a:grp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sp>
          <p:nvSpPr>
            <p:cNvPr id="72" name="菱形 71"/>
            <p:cNvSpPr/>
            <p:nvPr/>
          </p:nvSpPr>
          <p:spPr>
            <a:xfrm>
              <a:off x="3836595" y="5077181"/>
              <a:ext cx="108000" cy="108000"/>
            </a:xfrm>
            <a:prstGeom prst="diamond">
              <a:avLst/>
            </a:prstGeom>
            <a:grp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sp>
          <p:nvSpPr>
            <p:cNvPr id="73" name="菱形 72"/>
            <p:cNvSpPr/>
            <p:nvPr/>
          </p:nvSpPr>
          <p:spPr>
            <a:xfrm>
              <a:off x="2729706" y="4402433"/>
              <a:ext cx="144000" cy="144000"/>
            </a:xfrm>
            <a:prstGeom prst="diamond">
              <a:avLst/>
            </a:prstGeom>
            <a:grp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sp>
          <p:nvSpPr>
            <p:cNvPr id="74" name="菱形 73"/>
            <p:cNvSpPr/>
            <p:nvPr/>
          </p:nvSpPr>
          <p:spPr>
            <a:xfrm>
              <a:off x="3177381" y="5031083"/>
              <a:ext cx="108000" cy="108000"/>
            </a:xfrm>
            <a:prstGeom prst="diamond">
              <a:avLst/>
            </a:prstGeom>
            <a:grp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sp>
          <p:nvSpPr>
            <p:cNvPr id="75" name="菱形 74"/>
            <p:cNvSpPr/>
            <p:nvPr/>
          </p:nvSpPr>
          <p:spPr>
            <a:xfrm>
              <a:off x="2853059" y="4630867"/>
              <a:ext cx="144000" cy="144000"/>
            </a:xfrm>
            <a:prstGeom prst="diamond">
              <a:avLst/>
            </a:prstGeom>
            <a:grp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sp>
          <p:nvSpPr>
            <p:cNvPr id="76" name="菱形 75"/>
            <p:cNvSpPr/>
            <p:nvPr/>
          </p:nvSpPr>
          <p:spPr>
            <a:xfrm>
              <a:off x="4853713" y="3683411"/>
              <a:ext cx="108000" cy="108000"/>
            </a:xfrm>
            <a:prstGeom prst="diamond">
              <a:avLst/>
            </a:prstGeom>
            <a:grp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grpSp>
      <p:grpSp>
        <p:nvGrpSpPr>
          <p:cNvPr id="3" name="组合 2"/>
          <p:cNvGrpSpPr/>
          <p:nvPr/>
        </p:nvGrpSpPr>
        <p:grpSpPr>
          <a:xfrm>
            <a:off x="5631739" y="2626995"/>
            <a:ext cx="2029579" cy="400110"/>
            <a:chOff x="1109317" y="3097847"/>
            <a:chExt cx="2029579" cy="400110"/>
          </a:xfrm>
        </p:grpSpPr>
        <p:sp>
          <p:nvSpPr>
            <p:cNvPr id="77" name="文本框 76"/>
            <p:cNvSpPr txBox="1"/>
            <p:nvPr/>
          </p:nvSpPr>
          <p:spPr>
            <a:xfrm>
              <a:off x="1326397" y="3097847"/>
              <a:ext cx="1812499" cy="400110"/>
            </a:xfrm>
            <a:prstGeom prst="rect">
              <a:avLst/>
            </a:prstGeom>
            <a:noFill/>
          </p:spPr>
          <p:txBody>
            <a:bodyPr wrap="square" rtlCol="0">
              <a:spAutoFit/>
            </a:bodyPr>
            <a:lstStyle/>
            <a:p>
              <a:pPr>
                <a:buClrTx/>
                <a:buFontTx/>
                <a:buNone/>
              </a:pPr>
              <a:r>
                <a:rPr lang="en-US" altLang="zh-CN" sz="1800" kern="1200" dirty="0">
                  <a:solidFill>
                    <a:prstClr val="black"/>
                  </a:solidFill>
                  <a:latin typeface="Gill Sans MT" panose="020B0502020104020203" pitchFamily="34" charset="0"/>
                  <a:ea typeface="等线" panose="02010600030101010101" pitchFamily="2" charset="-122"/>
                  <a:cs typeface="+mn-cs"/>
                </a:rPr>
                <a:t>: </a:t>
              </a:r>
              <a:r>
                <a:rPr lang="en-US" altLang="zh-CN" sz="2000" kern="1200" dirty="0">
                  <a:solidFill>
                    <a:prstClr val="black"/>
                  </a:solidFill>
                  <a:latin typeface="Gill Sans MT" panose="020B0502020104020203" pitchFamily="34" charset="0"/>
                  <a:ea typeface="等线" panose="02010600030101010101" pitchFamily="2" charset="-122"/>
                  <a:cs typeface="Times New Roman" panose="02020603050405020304" pitchFamily="18" charset="0"/>
                </a:rPr>
                <a:t>Training data</a:t>
              </a:r>
              <a:endParaRPr lang="zh-CN" altLang="en-US" sz="2000" kern="1200" dirty="0">
                <a:solidFill>
                  <a:prstClr val="black"/>
                </a:solidFill>
                <a:latin typeface="Gill Sans MT" panose="020B0502020104020203" pitchFamily="34" charset="0"/>
                <a:ea typeface="等线" panose="02010600030101010101" pitchFamily="2" charset="-122"/>
                <a:cs typeface="Times New Roman" panose="02020603050405020304" pitchFamily="18" charset="0"/>
              </a:endParaRPr>
            </a:p>
          </p:txBody>
        </p:sp>
        <p:sp>
          <p:nvSpPr>
            <p:cNvPr id="79" name="等腰三角形 78"/>
            <p:cNvSpPr/>
            <p:nvPr/>
          </p:nvSpPr>
          <p:spPr>
            <a:xfrm>
              <a:off x="1109317" y="3237329"/>
              <a:ext cx="168351" cy="152613"/>
            </a:xfrm>
            <a:prstGeom prst="triangl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grpSp>
      <p:grpSp>
        <p:nvGrpSpPr>
          <p:cNvPr id="87" name="组合 86"/>
          <p:cNvGrpSpPr/>
          <p:nvPr/>
        </p:nvGrpSpPr>
        <p:grpSpPr>
          <a:xfrm>
            <a:off x="5631739" y="3030146"/>
            <a:ext cx="2055073" cy="400110"/>
            <a:chOff x="7357218" y="5880481"/>
            <a:chExt cx="2055073" cy="400110"/>
          </a:xfrm>
        </p:grpSpPr>
        <p:sp>
          <p:nvSpPr>
            <p:cNvPr id="78" name="菱形 77"/>
            <p:cNvSpPr/>
            <p:nvPr/>
          </p:nvSpPr>
          <p:spPr>
            <a:xfrm>
              <a:off x="7357218" y="5986388"/>
              <a:ext cx="180000" cy="180000"/>
            </a:xfrm>
            <a:prstGeom prst="diamond">
              <a:avLst/>
            </a:prstGeom>
            <a:solidFill>
              <a:srgbClr val="ED7D31">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sp>
          <p:nvSpPr>
            <p:cNvPr id="80" name="文本框 79"/>
            <p:cNvSpPr txBox="1"/>
            <p:nvPr/>
          </p:nvSpPr>
          <p:spPr>
            <a:xfrm>
              <a:off x="7599792" y="5880481"/>
              <a:ext cx="1812499" cy="400110"/>
            </a:xfrm>
            <a:prstGeom prst="rect">
              <a:avLst/>
            </a:prstGeom>
            <a:noFill/>
          </p:spPr>
          <p:txBody>
            <a:bodyPr wrap="square" rtlCol="0">
              <a:spAutoFit/>
            </a:bodyPr>
            <a:lstStyle/>
            <a:p>
              <a:pPr>
                <a:buClrTx/>
                <a:buFontTx/>
                <a:buNone/>
              </a:pPr>
              <a:r>
                <a:rPr lang="en-US" altLang="zh-CN" sz="1800" kern="1200" dirty="0">
                  <a:solidFill>
                    <a:prstClr val="black"/>
                  </a:solidFill>
                  <a:latin typeface="Gill Sans MT" panose="020B0502020104020203" pitchFamily="34" charset="0"/>
                  <a:ea typeface="等线" panose="02010600030101010101" pitchFamily="2" charset="-122"/>
                  <a:cs typeface="+mn-cs"/>
                </a:rPr>
                <a:t>: </a:t>
              </a:r>
              <a:r>
                <a:rPr lang="en-US" altLang="zh-CN" sz="2000" kern="1200" dirty="0">
                  <a:solidFill>
                    <a:prstClr val="black"/>
                  </a:solidFill>
                  <a:latin typeface="Gill Sans MT" panose="020B0502020104020203" pitchFamily="34" charset="0"/>
                  <a:ea typeface="等线" panose="02010600030101010101" pitchFamily="2" charset="-122"/>
                  <a:cs typeface="Times New Roman" panose="02020603050405020304" pitchFamily="18" charset="0"/>
                </a:rPr>
                <a:t>Imputed data</a:t>
              </a:r>
              <a:endParaRPr lang="zh-CN" altLang="en-US" sz="2000" kern="1200" dirty="0">
                <a:solidFill>
                  <a:prstClr val="black"/>
                </a:solidFill>
                <a:latin typeface="Gill Sans MT" panose="020B0502020104020203" pitchFamily="34" charset="0"/>
                <a:ea typeface="等线" panose="02010600030101010101" pitchFamily="2" charset="-122"/>
                <a:cs typeface="Times New Roman" panose="02020603050405020304" pitchFamily="18" charset="0"/>
              </a:endParaRPr>
            </a:p>
          </p:txBody>
        </p:sp>
      </p:grpSp>
      <p:grpSp>
        <p:nvGrpSpPr>
          <p:cNvPr id="6" name="组合 5"/>
          <p:cNvGrpSpPr/>
          <p:nvPr/>
        </p:nvGrpSpPr>
        <p:grpSpPr>
          <a:xfrm>
            <a:off x="1832618" y="1800340"/>
            <a:ext cx="1278759" cy="1061922"/>
            <a:chOff x="1832618" y="1343140"/>
            <a:chExt cx="1278759" cy="1061922"/>
          </a:xfrm>
        </p:grpSpPr>
        <p:sp>
          <p:nvSpPr>
            <p:cNvPr id="56" name="等腰三角形 55"/>
            <p:cNvSpPr/>
            <p:nvPr/>
          </p:nvSpPr>
          <p:spPr>
            <a:xfrm>
              <a:off x="2456088" y="1343140"/>
              <a:ext cx="277415" cy="228706"/>
            </a:xfrm>
            <a:prstGeom prst="triangl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sp>
          <p:nvSpPr>
            <p:cNvPr id="57" name="等腰三角形 56"/>
            <p:cNvSpPr/>
            <p:nvPr/>
          </p:nvSpPr>
          <p:spPr>
            <a:xfrm>
              <a:off x="2774675" y="1636463"/>
              <a:ext cx="168351" cy="152613"/>
            </a:xfrm>
            <a:prstGeom prst="triangl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sp>
          <p:nvSpPr>
            <p:cNvPr id="58" name="等腰三角形 57"/>
            <p:cNvSpPr/>
            <p:nvPr/>
          </p:nvSpPr>
          <p:spPr>
            <a:xfrm>
              <a:off x="2943026" y="1894197"/>
              <a:ext cx="168351" cy="152613"/>
            </a:xfrm>
            <a:prstGeom prst="triangl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sp>
          <p:nvSpPr>
            <p:cNvPr id="59" name="等腰三角形 58"/>
            <p:cNvSpPr/>
            <p:nvPr/>
          </p:nvSpPr>
          <p:spPr>
            <a:xfrm>
              <a:off x="2327112" y="2202668"/>
              <a:ext cx="183480" cy="161724"/>
            </a:xfrm>
            <a:prstGeom prst="triangl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sp>
          <p:nvSpPr>
            <p:cNvPr id="60" name="等腰三角形 59"/>
            <p:cNvSpPr/>
            <p:nvPr/>
          </p:nvSpPr>
          <p:spPr>
            <a:xfrm>
              <a:off x="2356059" y="1745675"/>
              <a:ext cx="168351" cy="152613"/>
            </a:xfrm>
            <a:prstGeom prst="triangl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sp>
          <p:nvSpPr>
            <p:cNvPr id="61" name="等腰三角形 60"/>
            <p:cNvSpPr/>
            <p:nvPr/>
          </p:nvSpPr>
          <p:spPr>
            <a:xfrm>
              <a:off x="1832618" y="1850129"/>
              <a:ext cx="168351" cy="152613"/>
            </a:xfrm>
            <a:prstGeom prst="triangl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sp>
          <p:nvSpPr>
            <p:cNvPr id="62" name="等腰三角形 61"/>
            <p:cNvSpPr/>
            <p:nvPr/>
          </p:nvSpPr>
          <p:spPr>
            <a:xfrm>
              <a:off x="1889589" y="2209740"/>
              <a:ext cx="202744" cy="195322"/>
            </a:xfrm>
            <a:prstGeom prst="triangl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sp>
          <p:nvSpPr>
            <p:cNvPr id="63" name="等腰三角形 62"/>
            <p:cNvSpPr/>
            <p:nvPr/>
          </p:nvSpPr>
          <p:spPr>
            <a:xfrm>
              <a:off x="2525707" y="1926436"/>
              <a:ext cx="138175" cy="131274"/>
            </a:xfrm>
            <a:prstGeom prst="triangl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sp>
          <p:nvSpPr>
            <p:cNvPr id="64" name="等腰三角形 63"/>
            <p:cNvSpPr/>
            <p:nvPr/>
          </p:nvSpPr>
          <p:spPr>
            <a:xfrm>
              <a:off x="2092333" y="1586932"/>
              <a:ext cx="168352" cy="158744"/>
            </a:xfrm>
            <a:prstGeom prst="triangl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pitchFamily="34" charset="0"/>
                <a:ea typeface="等线" panose="02010600030101010101" pitchFamily="2" charset="-122"/>
                <a:cs typeface="+mn-cs"/>
              </a:endParaRPr>
            </a:p>
          </p:txBody>
        </p:sp>
      </p:grpSp>
      <p:graphicFrame>
        <p:nvGraphicFramePr>
          <p:cNvPr id="82" name="对象 81"/>
          <p:cNvGraphicFramePr>
            <a:graphicFrameLocks noChangeAspect="1"/>
          </p:cNvGraphicFramePr>
          <p:nvPr/>
        </p:nvGraphicFramePr>
        <p:xfrm>
          <a:off x="5556103" y="1796261"/>
          <a:ext cx="4871834" cy="434914"/>
        </p:xfrm>
        <a:graphic>
          <a:graphicData uri="http://schemas.openxmlformats.org/presentationml/2006/ole">
            <mc:AlternateContent xmlns:mc="http://schemas.openxmlformats.org/markup-compatibility/2006">
              <mc:Choice xmlns:v="urn:schemas-microsoft-com:vml" Requires="v">
                <p:oleObj spid="_x0000_s15741" name="Equation" r:id="rId7" imgW="2552400" imgH="228600" progId="Equation.DSMT4">
                  <p:embed/>
                </p:oleObj>
              </mc:Choice>
              <mc:Fallback>
                <p:oleObj name="Equation" r:id="rId7" imgW="2552400" imgH="228600" progId="Equation.DSMT4">
                  <p:embed/>
                  <p:pic>
                    <p:nvPicPr>
                      <p:cNvPr id="82" name="对象 81"/>
                      <p:cNvPicPr/>
                      <p:nvPr/>
                    </p:nvPicPr>
                    <p:blipFill>
                      <a:blip r:embed="rId8"/>
                      <a:stretch>
                        <a:fillRect/>
                      </a:stretch>
                    </p:blipFill>
                    <p:spPr>
                      <a:xfrm>
                        <a:off x="5556103" y="1796261"/>
                        <a:ext cx="4871834" cy="434914"/>
                      </a:xfrm>
                      <a:prstGeom prst="rect">
                        <a:avLst/>
                      </a:prstGeom>
                    </p:spPr>
                  </p:pic>
                </p:oleObj>
              </mc:Fallback>
            </mc:AlternateContent>
          </a:graphicData>
        </a:graphic>
      </p:graphicFrame>
      <p:graphicFrame>
        <p:nvGraphicFramePr>
          <p:cNvPr id="83" name="对象 82"/>
          <p:cNvGraphicFramePr>
            <a:graphicFrameLocks noChangeAspect="1"/>
          </p:cNvGraphicFramePr>
          <p:nvPr/>
        </p:nvGraphicFramePr>
        <p:xfrm>
          <a:off x="5574675" y="2227365"/>
          <a:ext cx="4853261" cy="436536"/>
        </p:xfrm>
        <a:graphic>
          <a:graphicData uri="http://schemas.openxmlformats.org/presentationml/2006/ole">
            <mc:AlternateContent xmlns:mc="http://schemas.openxmlformats.org/markup-compatibility/2006">
              <mc:Choice xmlns:v="urn:schemas-microsoft-com:vml" Requires="v">
                <p:oleObj spid="_x0000_s15742" name="Equation" r:id="rId9" imgW="2539800" imgH="228600" progId="Equation.DSMT4">
                  <p:embed/>
                </p:oleObj>
              </mc:Choice>
              <mc:Fallback>
                <p:oleObj name="Equation" r:id="rId9" imgW="2539800" imgH="228600" progId="Equation.DSMT4">
                  <p:embed/>
                  <p:pic>
                    <p:nvPicPr>
                      <p:cNvPr id="83" name="对象 82"/>
                      <p:cNvPicPr/>
                      <p:nvPr/>
                    </p:nvPicPr>
                    <p:blipFill>
                      <a:blip r:embed="rId10"/>
                      <a:stretch>
                        <a:fillRect/>
                      </a:stretch>
                    </p:blipFill>
                    <p:spPr>
                      <a:xfrm>
                        <a:off x="5574675" y="2227365"/>
                        <a:ext cx="4853261" cy="436536"/>
                      </a:xfrm>
                      <a:prstGeom prst="rect">
                        <a:avLst/>
                      </a:prstGeom>
                    </p:spPr>
                  </p:pic>
                </p:oleObj>
              </mc:Fallback>
            </mc:AlternateContent>
          </a:graphicData>
        </a:graphic>
      </p:graphicFrame>
      <p:grpSp>
        <p:nvGrpSpPr>
          <p:cNvPr id="7" name="组合 6"/>
          <p:cNvGrpSpPr/>
          <p:nvPr/>
        </p:nvGrpSpPr>
        <p:grpSpPr>
          <a:xfrm>
            <a:off x="2858852" y="1091193"/>
            <a:ext cx="1146435" cy="2591198"/>
            <a:chOff x="2858852" y="633993"/>
            <a:chExt cx="1146435" cy="2591198"/>
          </a:xfrm>
        </p:grpSpPr>
        <p:cxnSp>
          <p:nvCxnSpPr>
            <p:cNvPr id="81" name="直接箭头连接符 80"/>
            <p:cNvCxnSpPr/>
            <p:nvPr/>
          </p:nvCxnSpPr>
          <p:spPr>
            <a:xfrm flipH="1">
              <a:off x="2858852" y="989520"/>
              <a:ext cx="597844" cy="533335"/>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graphicFrame>
          <p:nvGraphicFramePr>
            <p:cNvPr id="84" name="对象 83"/>
            <p:cNvGraphicFramePr>
              <a:graphicFrameLocks noChangeAspect="1"/>
            </p:cNvGraphicFramePr>
            <p:nvPr/>
          </p:nvGraphicFramePr>
          <p:xfrm>
            <a:off x="3456696" y="633993"/>
            <a:ext cx="323850" cy="449262"/>
          </p:xfrm>
          <a:graphic>
            <a:graphicData uri="http://schemas.openxmlformats.org/presentationml/2006/ole">
              <mc:AlternateContent xmlns:mc="http://schemas.openxmlformats.org/markup-compatibility/2006">
                <mc:Choice xmlns:v="urn:schemas-microsoft-com:vml" Requires="v">
                  <p:oleObj spid="_x0000_s15743" name="Equation" r:id="rId11" imgW="164880" imgH="228600" progId="Equation.DSMT4">
                    <p:embed/>
                  </p:oleObj>
                </mc:Choice>
                <mc:Fallback>
                  <p:oleObj name="Equation" r:id="rId11" imgW="164880" imgH="228600" progId="Equation.DSMT4">
                    <p:embed/>
                    <p:pic>
                      <p:nvPicPr>
                        <p:cNvPr id="84" name="对象 83"/>
                        <p:cNvPicPr/>
                        <p:nvPr/>
                      </p:nvPicPr>
                      <p:blipFill>
                        <a:blip r:embed="rId12"/>
                        <a:stretch>
                          <a:fillRect/>
                        </a:stretch>
                      </p:blipFill>
                      <p:spPr>
                        <a:xfrm>
                          <a:off x="3456696" y="633993"/>
                          <a:ext cx="323850" cy="449262"/>
                        </a:xfrm>
                        <a:prstGeom prst="rect">
                          <a:avLst/>
                        </a:prstGeom>
                      </p:spPr>
                    </p:pic>
                  </p:oleObj>
                </mc:Fallback>
              </mc:AlternateContent>
            </a:graphicData>
          </a:graphic>
        </p:graphicFrame>
        <p:graphicFrame>
          <p:nvGraphicFramePr>
            <p:cNvPr id="85" name="对象 84"/>
            <p:cNvGraphicFramePr>
              <a:graphicFrameLocks noChangeAspect="1"/>
            </p:cNvGraphicFramePr>
            <p:nvPr/>
          </p:nvGraphicFramePr>
          <p:xfrm>
            <a:off x="3668364" y="2792004"/>
            <a:ext cx="336923" cy="433187"/>
          </p:xfrm>
          <a:graphic>
            <a:graphicData uri="http://schemas.openxmlformats.org/presentationml/2006/ole">
              <mc:AlternateContent xmlns:mc="http://schemas.openxmlformats.org/markup-compatibility/2006">
                <mc:Choice xmlns:v="urn:schemas-microsoft-com:vml" Requires="v">
                  <p:oleObj spid="_x0000_s15744" name="Equation" r:id="rId13" imgW="177480" imgH="228600" progId="Equation.DSMT4">
                    <p:embed/>
                  </p:oleObj>
                </mc:Choice>
                <mc:Fallback>
                  <p:oleObj name="Equation" r:id="rId13" imgW="177480" imgH="228600" progId="Equation.DSMT4">
                    <p:embed/>
                    <p:pic>
                      <p:nvPicPr>
                        <p:cNvPr id="85" name="对象 84"/>
                        <p:cNvPicPr/>
                        <p:nvPr/>
                      </p:nvPicPr>
                      <p:blipFill>
                        <a:blip r:embed="rId14"/>
                        <a:stretch>
                          <a:fillRect/>
                        </a:stretch>
                      </p:blipFill>
                      <p:spPr>
                        <a:xfrm>
                          <a:off x="3668364" y="2792004"/>
                          <a:ext cx="336923" cy="433187"/>
                        </a:xfrm>
                        <a:prstGeom prst="rect">
                          <a:avLst/>
                        </a:prstGeom>
                      </p:spPr>
                    </p:pic>
                  </p:oleObj>
                </mc:Fallback>
              </mc:AlternateContent>
            </a:graphicData>
          </a:graphic>
        </p:graphicFrame>
        <p:cxnSp>
          <p:nvCxnSpPr>
            <p:cNvPr id="86" name="直接箭头连接符 85"/>
            <p:cNvCxnSpPr/>
            <p:nvPr/>
          </p:nvCxnSpPr>
          <p:spPr>
            <a:xfrm flipH="1" flipV="1">
              <a:off x="2939944" y="2726608"/>
              <a:ext cx="734808" cy="236603"/>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grpSp>
      <p:sp>
        <p:nvSpPr>
          <p:cNvPr id="92" name="矩形 91">
            <a:extLst>
              <a:ext uri="{FF2B5EF4-FFF2-40B4-BE49-F238E27FC236}">
                <a16:creationId xmlns:a16="http://schemas.microsoft.com/office/drawing/2014/main" id="{D8F856B6-84C5-4B6B-BAA6-F2F382DDF79E}"/>
              </a:ext>
            </a:extLst>
          </p:cNvPr>
          <p:cNvSpPr/>
          <p:nvPr/>
        </p:nvSpPr>
        <p:spPr>
          <a:xfrm>
            <a:off x="6502400" y="5652877"/>
            <a:ext cx="2529840" cy="1002931"/>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panose="020B0502020104020203" pitchFamily="34" charset="0"/>
              <a:ea typeface="宋体" panose="02010600030101010101" pitchFamily="2" charset="-122"/>
            </a:endParaRPr>
          </a:p>
        </p:txBody>
      </p:sp>
      <p:sp>
        <p:nvSpPr>
          <p:cNvPr id="2" name="灯片编号占位符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graphicFrame>
        <p:nvGraphicFramePr>
          <p:cNvPr id="5" name="对象 4"/>
          <p:cNvGraphicFramePr>
            <a:graphicFrameLocks noChangeAspect="1"/>
          </p:cNvGraphicFramePr>
          <p:nvPr/>
        </p:nvGraphicFramePr>
        <p:xfrm>
          <a:off x="5574949" y="1386220"/>
          <a:ext cx="3213451" cy="444941"/>
        </p:xfrm>
        <a:graphic>
          <a:graphicData uri="http://schemas.openxmlformats.org/presentationml/2006/ole">
            <mc:AlternateContent xmlns:mc="http://schemas.openxmlformats.org/markup-compatibility/2006">
              <mc:Choice xmlns:v="urn:schemas-microsoft-com:vml" Requires="v">
                <p:oleObj spid="_x0000_s15745" name="Equation" r:id="rId15" imgW="1650960" imgH="228600" progId="Equation.DSMT4">
                  <p:embed/>
                </p:oleObj>
              </mc:Choice>
              <mc:Fallback>
                <p:oleObj name="Equation" r:id="rId15" imgW="1650960" imgH="228600" progId="Equation.DSMT4">
                  <p:embed/>
                  <p:pic>
                    <p:nvPicPr>
                      <p:cNvPr id="5" name="对象 4"/>
                      <p:cNvPicPr/>
                      <p:nvPr/>
                    </p:nvPicPr>
                    <p:blipFill>
                      <a:blip r:embed="rId16"/>
                      <a:stretch>
                        <a:fillRect/>
                      </a:stretch>
                    </p:blipFill>
                    <p:spPr>
                      <a:xfrm>
                        <a:off x="5574949" y="1386220"/>
                        <a:ext cx="3213451" cy="444941"/>
                      </a:xfrm>
                      <a:prstGeom prst="rect">
                        <a:avLst/>
                      </a:prstGeom>
                    </p:spPr>
                  </p:pic>
                </p:oleObj>
              </mc:Fallback>
            </mc:AlternateContent>
          </a:graphicData>
        </a:graphic>
      </p:graphicFrame>
      <p:sp>
        <p:nvSpPr>
          <p:cNvPr id="88" name="Inhaltsplatzhalter 2">
            <a:extLst>
              <a:ext uri="{FF2B5EF4-FFF2-40B4-BE49-F238E27FC236}">
                <a16:creationId xmlns:a16="http://schemas.microsoft.com/office/drawing/2014/main" id="{A09B7634-AF94-4252-B9D8-1106CA441A2C}"/>
              </a:ext>
            </a:extLst>
          </p:cNvPr>
          <p:cNvSpPr txBox="1">
            <a:spLocks/>
          </p:cNvSpPr>
          <p:nvPr/>
        </p:nvSpPr>
        <p:spPr>
          <a:xfrm>
            <a:off x="506365" y="606042"/>
            <a:ext cx="10827148" cy="560233"/>
          </a:xfrm>
          <a:prstGeom prst="rect">
            <a:avLst/>
          </a:prstGeom>
          <a:ln>
            <a:miter lim="800000"/>
            <a:headEnd/>
            <a:tailEn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nSpc>
                <a:spcPct val="100000"/>
              </a:lnSpc>
              <a:spcBef>
                <a:spcPts val="0"/>
              </a:spcBef>
              <a:spcAft>
                <a:spcPts val="600"/>
              </a:spcAft>
              <a:buClrTx/>
              <a:defRPr/>
            </a:pPr>
            <a:r>
              <a:rPr lang="en-US" altLang="zh-CN" dirty="0">
                <a:latin typeface="Gill Sans MT" panose="020B0502020104020203" pitchFamily="34" charset="0"/>
                <a:cs typeface="Times New Roman" panose="02020603050405020304" pitchFamily="18" charset="0"/>
              </a:rPr>
              <a:t>Just leveraging </a:t>
            </a:r>
            <a:r>
              <a:rPr lang="en-US" altLang="zh-CN" dirty="0">
                <a:solidFill>
                  <a:srgbClr val="FF0000"/>
                </a:solidFill>
                <a:latin typeface="Gill Sans MT" panose="020B0502020104020203" pitchFamily="34" charset="0"/>
                <a:cs typeface="Times New Roman" panose="02020603050405020304" pitchFamily="18" charset="0"/>
              </a:rPr>
              <a:t>propensity score</a:t>
            </a:r>
            <a:r>
              <a:rPr lang="en-US" altLang="zh-CN" dirty="0">
                <a:latin typeface="Gill Sans MT" panose="020B0502020104020203" pitchFamily="34" charset="0"/>
                <a:cs typeface="Times New Roman" panose="02020603050405020304" pitchFamily="18" charset="0"/>
              </a:rPr>
              <a:t> is insufficient:</a:t>
            </a:r>
          </a:p>
          <a:p>
            <a:pPr marL="914400" lvl="1" indent="-457200">
              <a:lnSpc>
                <a:spcPct val="100000"/>
              </a:lnSpc>
              <a:spcBef>
                <a:spcPts val="0"/>
              </a:spcBef>
              <a:spcAft>
                <a:spcPts val="600"/>
              </a:spcAft>
              <a:buClrTx/>
              <a:defRPr/>
            </a:pPr>
            <a:endParaRPr lang="en-US" sz="400" dirty="0">
              <a:latin typeface="Gill Sans MT" panose="020B0502020104020203" pitchFamily="34" charset="0"/>
              <a:cs typeface="Times New Roman" panose="02020603050405020304" pitchFamily="18" charset="0"/>
            </a:endParaRPr>
          </a:p>
          <a:p>
            <a:pPr marL="0" indent="0">
              <a:buFont typeface="Wingdings" pitchFamily="2" charset="2"/>
              <a:buNone/>
              <a:defRPr/>
            </a:pPr>
            <a:endParaRPr lang="en-US"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109487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9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8" name="Google Shape;158;p5"/>
          <p:cNvSpPr txBox="1"/>
          <p:nvPr/>
        </p:nvSpPr>
        <p:spPr>
          <a:xfrm>
            <a:off x="486524" y="96289"/>
            <a:ext cx="11705476" cy="584735"/>
          </a:xfrm>
          <a:prstGeom prst="rect">
            <a:avLst/>
          </a:prstGeom>
          <a:noFill/>
          <a:ln>
            <a:noFill/>
          </a:ln>
        </p:spPr>
        <p:txBody>
          <a:bodyPr spcFirstLastPara="1" wrap="square" lIns="45700" tIns="45700" rIns="45700" bIns="45700" anchor="t" anchorCtr="0">
            <a:spAutoFit/>
          </a:bodyPr>
          <a:lstStyle/>
          <a:p>
            <a:pPr lvl="0" indent="-203200">
              <a:buClr>
                <a:schemeClr val="dk1"/>
              </a:buClr>
              <a:buSzPts val="3200"/>
              <a:buFont typeface="Times New Roman"/>
              <a:buChar char="•"/>
            </a:pPr>
            <a:r>
              <a:rPr lang="en-US" altLang="zh-CN" sz="3200" b="1" dirty="0" err="1">
                <a:solidFill>
                  <a:schemeClr val="dk1"/>
                </a:solidFill>
                <a:latin typeface="Gill Sans MT" panose="020B0502020104020203" pitchFamily="34" charset="0"/>
                <a:cs typeface="Times New Roman"/>
              </a:rPr>
              <a:t>AutoDebias</a:t>
            </a:r>
            <a:r>
              <a:rPr lang="en-US" altLang="zh-CN" sz="3200" b="1" dirty="0">
                <a:solidFill>
                  <a:schemeClr val="dk1"/>
                </a:solidFill>
                <a:latin typeface="Gill Sans MT" panose="020B0502020104020203" pitchFamily="34" charset="0"/>
                <a:cs typeface="Times New Roman"/>
              </a:rPr>
              <a:t>: Adaptive learning algorithm</a:t>
            </a:r>
            <a:endParaRPr sz="3200" b="1" dirty="0">
              <a:solidFill>
                <a:schemeClr val="dk1"/>
              </a:solidFill>
              <a:latin typeface="Gill Sans MT" panose="020B0502020104020203" pitchFamily="34" charset="0"/>
              <a:cs typeface="Times New Roman"/>
              <a:sym typeface="Times New Roman"/>
            </a:endParaRPr>
          </a:p>
        </p:txBody>
      </p:sp>
      <mc:AlternateContent xmlns:mc="http://schemas.openxmlformats.org/markup-compatibility/2006" xmlns:a14="http://schemas.microsoft.com/office/drawing/2010/main">
        <mc:Choice Requires="a14">
          <p:sp>
            <p:nvSpPr>
              <p:cNvPr id="11" name="Inhaltsplatzhalter 2">
                <a:extLst>
                  <a:ext uri="{FF2B5EF4-FFF2-40B4-BE49-F238E27FC236}">
                    <a16:creationId xmlns:a16="http://schemas.microsoft.com/office/drawing/2014/main" id="{A09B7634-AF94-4252-B9D8-1106CA441A2C}"/>
                  </a:ext>
                </a:extLst>
              </p:cNvPr>
              <p:cNvSpPr txBox="1">
                <a:spLocks/>
              </p:cNvSpPr>
              <p:nvPr/>
            </p:nvSpPr>
            <p:spPr>
              <a:xfrm>
                <a:off x="408299" y="802397"/>
                <a:ext cx="10827148" cy="4791695"/>
              </a:xfrm>
              <a:prstGeom prst="rect">
                <a:avLst/>
              </a:prstGeom>
              <a:ln>
                <a:miter lim="800000"/>
                <a:headEnd/>
                <a:tailEn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nSpc>
                    <a:spcPct val="100000"/>
                  </a:lnSpc>
                  <a:spcBef>
                    <a:spcPts val="0"/>
                  </a:spcBef>
                  <a:spcAft>
                    <a:spcPts val="600"/>
                  </a:spcAft>
                  <a:buClrTx/>
                  <a:defRPr/>
                </a:pPr>
                <a:r>
                  <a:rPr lang="en-US" altLang="zh-CN" dirty="0">
                    <a:latin typeface="Gill Sans MT" panose="020B0502020104020203" pitchFamily="34" charset="0"/>
                    <a:cs typeface="Times New Roman" panose="02020603050405020304" pitchFamily="18" charset="0"/>
                  </a:rPr>
                  <a:t>How to specify proper </a:t>
                </a:r>
                <a:r>
                  <a:rPr lang="en-US" altLang="zh-CN" dirty="0" err="1">
                    <a:latin typeface="Gill Sans MT" panose="020B0502020104020203" pitchFamily="34" charset="0"/>
                    <a:cs typeface="Times New Roman" panose="02020603050405020304" pitchFamily="18" charset="0"/>
                  </a:rPr>
                  <a:t>debiasing</a:t>
                </a:r>
                <a:r>
                  <a:rPr lang="en-US" altLang="zh-CN" dirty="0">
                    <a:latin typeface="Gill Sans MT" panose="020B0502020104020203" pitchFamily="34" charset="0"/>
                    <a:cs typeface="Times New Roman" panose="02020603050405020304" pitchFamily="18" charset="0"/>
                  </a:rPr>
                  <a:t> parameters </a:t>
                </a:r>
                <a14:m>
                  <m:oMath xmlns:m="http://schemas.openxmlformats.org/officeDocument/2006/math">
                    <m:r>
                      <a:rPr lang="zh-CN" altLang="en-US" i="1">
                        <a:latin typeface="Cambria Math" panose="02040503050406030204" pitchFamily="18" charset="0"/>
                      </a:rPr>
                      <m:t>𝜙</m:t>
                    </m:r>
                    <m:r>
                      <a:rPr lang="zh-CN" altLang="en-US" i="0">
                        <a:latin typeface="Cambria Math" panose="02040503050406030204" pitchFamily="18" charset="0"/>
                      </a:rPr>
                      <m:t>≡</m:t>
                    </m:r>
                    <m:r>
                      <m:rPr>
                        <m:nor/>
                      </m:rPr>
                      <a:rPr lang="zh-CN" altLang="en-US">
                        <a:latin typeface="Gill Sans MT" panose="020B0502020104020203" pitchFamily="34" charset="0"/>
                      </a:rPr>
                      <m:t>{</m:t>
                    </m:r>
                    <m:sSubSup>
                      <m:sSubSupPr>
                        <m:ctrlPr>
                          <a:rPr lang="zh-CN" altLang="en-US" i="1" smtClean="0">
                            <a:latin typeface="Cambria Math" panose="02040503050406030204" pitchFamily="18" charset="0"/>
                          </a:rPr>
                        </m:ctrlPr>
                      </m:sSubSupPr>
                      <m:e>
                        <m:r>
                          <a:rPr lang="zh-CN" altLang="en-US" i="1">
                            <a:latin typeface="Cambria Math" panose="02040503050406030204" pitchFamily="18" charset="0"/>
                          </a:rPr>
                          <m:t>𝑤</m:t>
                        </m:r>
                      </m:e>
                      <m:sub>
                        <m:r>
                          <a:rPr lang="zh-CN" altLang="en-US" i="1">
                            <a:latin typeface="Cambria Math" panose="02040503050406030204" pitchFamily="18" charset="0"/>
                          </a:rPr>
                          <m:t>𝑢𝑖</m:t>
                        </m:r>
                      </m:sub>
                      <m:sup>
                        <m:d>
                          <m:dPr>
                            <m:ctrlPr>
                              <a:rPr lang="zh-CN" altLang="en-US" i="1">
                                <a:latin typeface="Cambria Math" panose="02040503050406030204" pitchFamily="18" charset="0"/>
                              </a:rPr>
                            </m:ctrlPr>
                          </m:dPr>
                          <m:e>
                            <m:r>
                              <a:rPr lang="zh-CN" altLang="en-US" i="1">
                                <a:latin typeface="Cambria Math" panose="02040503050406030204" pitchFamily="18" charset="0"/>
                              </a:rPr>
                              <m:t>1</m:t>
                            </m:r>
                          </m:e>
                        </m:d>
                      </m:sup>
                    </m:sSubSup>
                    <m:r>
                      <a:rPr lang="zh-CN" altLang="en-US" i="1">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𝑤</m:t>
                        </m:r>
                      </m:e>
                      <m:sub>
                        <m:r>
                          <a:rPr lang="zh-CN" altLang="en-US" i="1">
                            <a:latin typeface="Cambria Math" panose="02040503050406030204" pitchFamily="18" charset="0"/>
                          </a:rPr>
                          <m:t>𝑢𝑖</m:t>
                        </m:r>
                      </m:sub>
                      <m:sup>
                        <m:d>
                          <m:dPr>
                            <m:ctrlPr>
                              <a:rPr lang="zh-CN" altLang="en-US" i="1">
                                <a:latin typeface="Cambria Math" panose="02040503050406030204" pitchFamily="18" charset="0"/>
                              </a:rPr>
                            </m:ctrlPr>
                          </m:dPr>
                          <m:e>
                            <m:r>
                              <a:rPr lang="zh-CN" altLang="en-US" i="1">
                                <a:latin typeface="Cambria Math" panose="02040503050406030204" pitchFamily="18" charset="0"/>
                              </a:rPr>
                              <m:t>2</m:t>
                            </m:r>
                          </m:e>
                        </m:d>
                      </m:sup>
                    </m:sSubSup>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𝑢𝑖</m:t>
                        </m:r>
                      </m:sub>
                    </m:sSub>
                    <m:r>
                      <m:rPr>
                        <m:nor/>
                      </m:rPr>
                      <a:rPr lang="zh-CN" altLang="en-US">
                        <a:latin typeface="Gill Sans MT" panose="020B0502020104020203" pitchFamily="34" charset="0"/>
                      </a:rPr>
                      <m:t>}</m:t>
                    </m:r>
                  </m:oMath>
                </a14:m>
                <a:r>
                  <a:rPr lang="zh-CN" altLang="en-US" dirty="0">
                    <a:latin typeface="Gill Sans MT" panose="020B0502020104020203" pitchFamily="34" charset="0"/>
                    <a:cs typeface="Times New Roman" panose="02020603050405020304" pitchFamily="18" charset="0"/>
                  </a:rPr>
                  <a:t>？</a:t>
                </a:r>
                <a:endParaRPr lang="en-US" altLang="zh-CN" dirty="0">
                  <a:latin typeface="Gill Sans MT" panose="020B0502020104020203" pitchFamily="34" charset="0"/>
                  <a:cs typeface="Times New Roman" panose="02020603050405020304" pitchFamily="18" charset="0"/>
                </a:endParaRPr>
              </a:p>
              <a:p>
                <a:pPr marL="914400" lvl="1" indent="-457200">
                  <a:lnSpc>
                    <a:spcPct val="100000"/>
                  </a:lnSpc>
                  <a:spcBef>
                    <a:spcPts val="0"/>
                  </a:spcBef>
                  <a:spcAft>
                    <a:spcPts val="600"/>
                  </a:spcAft>
                  <a:buClrTx/>
                  <a:defRPr/>
                </a:pPr>
                <a:r>
                  <a:rPr lang="en-US" altLang="zh-CN" dirty="0">
                    <a:solidFill>
                      <a:schemeClr val="accent1">
                        <a:lumMod val="75000"/>
                      </a:schemeClr>
                    </a:solidFill>
                    <a:latin typeface="Gill Sans MT" panose="020B0502020104020203" pitchFamily="34" charset="0"/>
                    <a:cs typeface="Times New Roman" panose="02020603050405020304" pitchFamily="18" charset="0"/>
                  </a:rPr>
                  <a:t>Heuristic</a:t>
                </a:r>
                <a:r>
                  <a:rPr lang="en-US" altLang="zh-CN" dirty="0">
                    <a:latin typeface="Gill Sans MT" panose="020B0502020104020203" pitchFamily="34" charset="0"/>
                    <a:cs typeface="Times New Roman" panose="02020603050405020304" pitchFamily="18" charset="0"/>
                  </a:rPr>
                  <a:t>:         inaccurate, rely human expertise.</a:t>
                </a:r>
              </a:p>
              <a:p>
                <a:pPr marL="914400" lvl="1" indent="-457200">
                  <a:lnSpc>
                    <a:spcPct val="100000"/>
                  </a:lnSpc>
                  <a:spcBef>
                    <a:spcPts val="0"/>
                  </a:spcBef>
                  <a:spcAft>
                    <a:spcPts val="600"/>
                  </a:spcAft>
                  <a:buClrTx/>
                  <a:defRPr/>
                </a:pPr>
                <a:endParaRPr lang="en-US" altLang="zh-CN" dirty="0">
                  <a:latin typeface="Gill Sans MT" panose="020B0502020104020203" pitchFamily="34" charset="0"/>
                  <a:cs typeface="Times New Roman" panose="02020603050405020304" pitchFamily="18" charset="0"/>
                </a:endParaRPr>
              </a:p>
              <a:p>
                <a:pPr marL="457200" indent="-457200">
                  <a:lnSpc>
                    <a:spcPct val="100000"/>
                  </a:lnSpc>
                  <a:spcBef>
                    <a:spcPts val="0"/>
                  </a:spcBef>
                  <a:spcAft>
                    <a:spcPts val="600"/>
                  </a:spcAft>
                  <a:buClrTx/>
                  <a:defRPr/>
                </a:pPr>
                <a:r>
                  <a:rPr lang="en-US" altLang="zh-CN" sz="3200" dirty="0">
                    <a:latin typeface="Gill Sans MT" panose="020B0502020104020203" pitchFamily="34" charset="0"/>
                    <a:cs typeface="Times New Roman" panose="02020603050405020304" pitchFamily="18" charset="0"/>
                  </a:rPr>
                  <a:t>We propose to </a:t>
                </a:r>
                <a:r>
                  <a:rPr lang="en-US" altLang="zh-CN" sz="3200" dirty="0">
                    <a:solidFill>
                      <a:srgbClr val="FF0000"/>
                    </a:solidFill>
                    <a:latin typeface="Gill Sans MT" panose="020B0502020104020203" pitchFamily="34" charset="0"/>
                    <a:cs typeface="Times New Roman" panose="02020603050405020304" pitchFamily="18" charset="0"/>
                  </a:rPr>
                  <a:t>learn from uniform data</a:t>
                </a:r>
                <a:r>
                  <a:rPr lang="en-US" altLang="zh-CN" sz="3200" dirty="0">
                    <a:latin typeface="Gill Sans MT" panose="020B0502020104020203" pitchFamily="34" charset="0"/>
                    <a:cs typeface="Times New Roman" panose="02020603050405020304" pitchFamily="18" charset="0"/>
                  </a:rPr>
                  <a:t>:</a:t>
                </a:r>
              </a:p>
              <a:p>
                <a:pPr marL="914400" lvl="1" indent="-457200">
                  <a:lnSpc>
                    <a:spcPct val="100000"/>
                  </a:lnSpc>
                  <a:spcBef>
                    <a:spcPts val="0"/>
                  </a:spcBef>
                  <a:spcAft>
                    <a:spcPts val="600"/>
                  </a:spcAft>
                  <a:buClrTx/>
                  <a:defRPr/>
                </a:pPr>
                <a:r>
                  <a:rPr lang="en-US" altLang="zh-CN" sz="2800" dirty="0">
                    <a:latin typeface="Gill Sans MT" panose="020B0502020104020203" pitchFamily="34" charset="0"/>
                    <a:cs typeface="Times New Roman" panose="02020603050405020304" pitchFamily="18" charset="0"/>
                  </a:rPr>
                  <a:t>Uniform data provides signal on the effectiveness of debiasing</a:t>
                </a:r>
              </a:p>
              <a:p>
                <a:pPr marL="914400" lvl="1" indent="-457200">
                  <a:lnSpc>
                    <a:spcPct val="100000"/>
                  </a:lnSpc>
                  <a:spcBef>
                    <a:spcPts val="0"/>
                  </a:spcBef>
                  <a:spcAft>
                    <a:spcPts val="600"/>
                  </a:spcAft>
                  <a:buClrTx/>
                  <a:defRPr/>
                </a:pPr>
                <a:r>
                  <a:rPr lang="en-US" altLang="zh-CN" sz="2800" dirty="0">
                    <a:solidFill>
                      <a:schemeClr val="accent1">
                        <a:lumMod val="75000"/>
                      </a:schemeClr>
                    </a:solidFill>
                    <a:latin typeface="Gill Sans MT" panose="020B0502020104020203" pitchFamily="34" charset="0"/>
                    <a:cs typeface="Times New Roman" panose="02020603050405020304" pitchFamily="18" charset="0"/>
                  </a:rPr>
                  <a:t>Meta learning mechanism:</a:t>
                </a:r>
              </a:p>
              <a:p>
                <a:pPr marL="1371600" lvl="2" indent="-457200">
                  <a:lnSpc>
                    <a:spcPct val="100000"/>
                  </a:lnSpc>
                  <a:spcBef>
                    <a:spcPts val="0"/>
                  </a:spcBef>
                  <a:spcAft>
                    <a:spcPts val="600"/>
                  </a:spcAft>
                  <a:buClrTx/>
                  <a:defRPr/>
                </a:pPr>
                <a:r>
                  <a:rPr lang="en-US" altLang="zh-CN" sz="2400" dirty="0">
                    <a:solidFill>
                      <a:schemeClr val="accent1">
                        <a:lumMod val="75000"/>
                      </a:schemeClr>
                    </a:solidFill>
                    <a:latin typeface="Gill Sans MT" panose="020B0502020104020203" pitchFamily="34" charset="0"/>
                    <a:cs typeface="Times New Roman" panose="02020603050405020304" pitchFamily="18" charset="0"/>
                  </a:rPr>
                  <a:t>Base learner</a:t>
                </a:r>
                <a:r>
                  <a:rPr lang="en-US" altLang="zh-CN" sz="2400" dirty="0">
                    <a:solidFill>
                      <a:schemeClr val="accent1">
                        <a:lumMod val="50000"/>
                      </a:schemeClr>
                    </a:solidFill>
                    <a:latin typeface="Gill Sans MT" panose="020B0502020104020203" pitchFamily="34" charset="0"/>
                    <a:cs typeface="Times New Roman" panose="02020603050405020304" pitchFamily="18" charset="0"/>
                  </a:rPr>
                  <a:t>: </a:t>
                </a:r>
                <a:r>
                  <a:rPr lang="en-US" altLang="zh-CN" sz="2400" dirty="0">
                    <a:latin typeface="Gill Sans MT" panose="020B0502020104020203" pitchFamily="34" charset="0"/>
                    <a:cs typeface="Times New Roman" panose="02020603050405020304" pitchFamily="18" charset="0"/>
                  </a:rPr>
                  <a:t>optimize rec model with fixed </a:t>
                </a:r>
                <a14:m>
                  <m:oMath xmlns:m="http://schemas.openxmlformats.org/officeDocument/2006/math">
                    <m:r>
                      <a:rPr lang="zh-CN" altLang="en-US" sz="2400" i="1">
                        <a:latin typeface="Cambria Math" panose="02040503050406030204" pitchFamily="18" charset="0"/>
                      </a:rPr>
                      <m:t>𝜙</m:t>
                    </m:r>
                  </m:oMath>
                </a14:m>
                <a:endParaRPr lang="en-US" altLang="zh-CN" sz="2400" dirty="0">
                  <a:latin typeface="Gill Sans MT" panose="020B0502020104020203" pitchFamily="34" charset="0"/>
                  <a:cs typeface="Times New Roman" panose="02020603050405020304" pitchFamily="18" charset="0"/>
                </a:endParaRPr>
              </a:p>
              <a:p>
                <a:pPr marL="1371600" lvl="2" indent="-457200">
                  <a:lnSpc>
                    <a:spcPct val="100000"/>
                  </a:lnSpc>
                  <a:spcBef>
                    <a:spcPts val="0"/>
                  </a:spcBef>
                  <a:spcAft>
                    <a:spcPts val="600"/>
                  </a:spcAft>
                  <a:buClrTx/>
                  <a:defRPr/>
                </a:pPr>
                <a:endParaRPr lang="en-US" altLang="zh-CN" sz="2400" dirty="0">
                  <a:latin typeface="Gill Sans MT" panose="020B0502020104020203" pitchFamily="34" charset="0"/>
                  <a:cs typeface="Times New Roman" panose="02020603050405020304" pitchFamily="18" charset="0"/>
                </a:endParaRPr>
              </a:p>
              <a:p>
                <a:pPr marL="1371600" lvl="2" indent="-457200">
                  <a:lnSpc>
                    <a:spcPct val="100000"/>
                  </a:lnSpc>
                  <a:spcBef>
                    <a:spcPts val="0"/>
                  </a:spcBef>
                  <a:spcAft>
                    <a:spcPts val="600"/>
                  </a:spcAft>
                  <a:buClrTx/>
                  <a:defRPr/>
                </a:pPr>
                <a:endParaRPr lang="en-US" altLang="zh-CN" sz="2400" dirty="0">
                  <a:latin typeface="Gill Sans MT" panose="020B0502020104020203" pitchFamily="34" charset="0"/>
                  <a:cs typeface="Times New Roman" panose="02020603050405020304" pitchFamily="18" charset="0"/>
                </a:endParaRPr>
              </a:p>
              <a:p>
                <a:pPr marL="1371600" lvl="2" indent="-457200">
                  <a:lnSpc>
                    <a:spcPct val="100000"/>
                  </a:lnSpc>
                  <a:spcBef>
                    <a:spcPts val="0"/>
                  </a:spcBef>
                  <a:spcAft>
                    <a:spcPts val="600"/>
                  </a:spcAft>
                  <a:buClrTx/>
                  <a:defRPr/>
                </a:pPr>
                <a:r>
                  <a:rPr lang="en-US" altLang="zh-CN" sz="2400" dirty="0">
                    <a:solidFill>
                      <a:schemeClr val="accent1">
                        <a:lumMod val="75000"/>
                      </a:schemeClr>
                    </a:solidFill>
                    <a:latin typeface="Gill Sans MT" panose="020B0502020104020203" pitchFamily="34" charset="0"/>
                    <a:cs typeface="Times New Roman" panose="02020603050405020304" pitchFamily="18" charset="0"/>
                  </a:rPr>
                  <a:t>Meta learner: </a:t>
                </a:r>
                <a:r>
                  <a:rPr lang="en-US" altLang="zh-CN" sz="2400" dirty="0">
                    <a:latin typeface="Gill Sans MT" panose="020B0502020104020203" pitchFamily="34" charset="0"/>
                    <a:cs typeface="Times New Roman" panose="02020603050405020304" pitchFamily="18" charset="0"/>
                  </a:rPr>
                  <a:t>optimize debiasing parameters on uniform data </a:t>
                </a:r>
              </a:p>
              <a:p>
                <a:pPr marL="914400" lvl="2" indent="0">
                  <a:lnSpc>
                    <a:spcPct val="100000"/>
                  </a:lnSpc>
                  <a:spcBef>
                    <a:spcPts val="0"/>
                  </a:spcBef>
                  <a:spcAft>
                    <a:spcPts val="600"/>
                  </a:spcAft>
                  <a:buClrTx/>
                  <a:buNone/>
                  <a:defRPr/>
                </a:pPr>
                <a:r>
                  <a:rPr lang="en-US" altLang="zh-CN" dirty="0">
                    <a:latin typeface="Gill Sans MT" panose="020B0502020104020203" pitchFamily="34" charset="0"/>
                    <a:cs typeface="Times New Roman" panose="02020603050405020304" pitchFamily="18" charset="0"/>
                  </a:rPr>
                  <a:t>	</a:t>
                </a:r>
              </a:p>
              <a:p>
                <a:pPr marL="914400" lvl="1" indent="-457200" algn="ctr">
                  <a:lnSpc>
                    <a:spcPct val="100000"/>
                  </a:lnSpc>
                  <a:spcBef>
                    <a:spcPts val="0"/>
                  </a:spcBef>
                  <a:spcAft>
                    <a:spcPts val="600"/>
                  </a:spcAft>
                  <a:buClrTx/>
                  <a:defRPr/>
                </a:pPr>
                <a:endParaRPr lang="zh-CN" altLang="en-US" dirty="0">
                  <a:latin typeface="Gill Sans MT" panose="020B0502020104020203" pitchFamily="34" charset="0"/>
                </a:endParaRPr>
              </a:p>
              <a:p>
                <a:pPr marL="914400" lvl="1" indent="-457200" algn="ctr">
                  <a:lnSpc>
                    <a:spcPct val="100000"/>
                  </a:lnSpc>
                  <a:spcBef>
                    <a:spcPts val="0"/>
                  </a:spcBef>
                  <a:spcAft>
                    <a:spcPts val="600"/>
                  </a:spcAft>
                  <a:buClrTx/>
                  <a:defRPr/>
                </a:pPr>
                <a:endParaRPr lang="en-US" altLang="zh-CN" dirty="0">
                  <a:latin typeface="Gill Sans MT" panose="020B0502020104020203" pitchFamily="34" charset="0"/>
                  <a:cs typeface="Times New Roman" panose="02020603050405020304" pitchFamily="18" charset="0"/>
                </a:endParaRPr>
              </a:p>
              <a:p>
                <a:pPr marL="914400" lvl="1" indent="-457200">
                  <a:lnSpc>
                    <a:spcPct val="100000"/>
                  </a:lnSpc>
                  <a:spcBef>
                    <a:spcPts val="0"/>
                  </a:spcBef>
                  <a:spcAft>
                    <a:spcPts val="600"/>
                  </a:spcAft>
                  <a:buClrTx/>
                  <a:defRPr/>
                </a:pPr>
                <a:endParaRPr lang="en-US" altLang="zh-CN" dirty="0">
                  <a:solidFill>
                    <a:schemeClr val="accent1">
                      <a:lumMod val="75000"/>
                    </a:schemeClr>
                  </a:solidFill>
                  <a:latin typeface="Gill Sans MT" panose="020B0502020104020203" pitchFamily="34" charset="0"/>
                  <a:cs typeface="Times New Roman" panose="02020603050405020304" pitchFamily="18" charset="0"/>
                </a:endParaRPr>
              </a:p>
              <a:p>
                <a:pPr marL="914400" lvl="1" indent="-457200">
                  <a:lnSpc>
                    <a:spcPct val="100000"/>
                  </a:lnSpc>
                  <a:spcBef>
                    <a:spcPts val="0"/>
                  </a:spcBef>
                  <a:spcAft>
                    <a:spcPts val="600"/>
                  </a:spcAft>
                  <a:buClrTx/>
                  <a:defRPr/>
                </a:pPr>
                <a:endParaRPr lang="en-US" sz="400" dirty="0">
                  <a:latin typeface="Gill Sans MT" panose="020B0502020104020203" pitchFamily="34" charset="0"/>
                  <a:cs typeface="Times New Roman" panose="02020603050405020304" pitchFamily="18" charset="0"/>
                </a:endParaRPr>
              </a:p>
              <a:p>
                <a:pPr marL="0" indent="0">
                  <a:buFont typeface="Wingdings" pitchFamily="2" charset="2"/>
                  <a:buNone/>
                  <a:defRPr/>
                </a:pPr>
                <a:endParaRPr lang="en-US" dirty="0">
                  <a:latin typeface="Gill Sans MT" panose="020B0502020104020203" pitchFamily="34" charset="0"/>
                  <a:cs typeface="Times New Roman" panose="02020603050405020304" pitchFamily="18" charset="0"/>
                </a:endParaRPr>
              </a:p>
            </p:txBody>
          </p:sp>
        </mc:Choice>
        <mc:Fallback xmlns="">
          <p:sp>
            <p:nvSpPr>
              <p:cNvPr id="11" name="Inhaltsplatzhalter 2">
                <a:extLst>
                  <a:ext uri="{FF2B5EF4-FFF2-40B4-BE49-F238E27FC236}">
                    <a16:creationId xmlns:a16="http://schemas.microsoft.com/office/drawing/2014/main" id="{A09B7634-AF94-4252-B9D8-1106CA441A2C}"/>
                  </a:ext>
                </a:extLst>
              </p:cNvPr>
              <p:cNvSpPr txBox="1">
                <a:spLocks noRot="1" noChangeAspect="1" noMove="1" noResize="1" noEditPoints="1" noAdjustHandles="1" noChangeArrowheads="1" noChangeShapeType="1" noTextEdit="1"/>
              </p:cNvSpPr>
              <p:nvPr/>
            </p:nvSpPr>
            <p:spPr>
              <a:xfrm>
                <a:off x="408299" y="802397"/>
                <a:ext cx="10827148" cy="4791695"/>
              </a:xfrm>
              <a:prstGeom prst="rect">
                <a:avLst/>
              </a:prstGeom>
              <a:blipFill>
                <a:blip r:embed="rId3"/>
                <a:stretch>
                  <a:fillRect l="-1295" t="-127" b="-4198"/>
                </a:stretch>
              </a:blipFill>
              <a:ln>
                <a:miter lim="800000"/>
                <a:headEnd/>
                <a:tailEnd/>
              </a:ln>
            </p:spPr>
            <p:txBody>
              <a:bodyPr/>
              <a:lstStyle/>
              <a:p>
                <a:r>
                  <a:rPr lang="zh-CN" altLang="en-US">
                    <a:noFill/>
                  </a:rPr>
                  <a:t> </a:t>
                </a:r>
              </a:p>
            </p:txBody>
          </p:sp>
        </mc:Fallback>
      </mc:AlternateContent>
      <p:pic>
        <p:nvPicPr>
          <p:cNvPr id="40" name="图片 39">
            <a:extLst>
              <a:ext uri="{FF2B5EF4-FFF2-40B4-BE49-F238E27FC236}">
                <a16:creationId xmlns:a16="http://schemas.microsoft.com/office/drawing/2014/main" id="{9D86CE8D-7A19-4038-8B17-A6BACE57B43D}"/>
              </a:ext>
            </a:extLst>
          </p:cNvPr>
          <p:cNvPicPr>
            <a:picLocks noChangeAspect="1"/>
          </p:cNvPicPr>
          <p:nvPr/>
        </p:nvPicPr>
        <p:blipFill rotWithShape="1">
          <a:blip r:embed="rId4">
            <a:extLst>
              <a:ext uri="{28A0092B-C50C-407E-A947-70E740481C1C}">
                <a14:useLocalDpi xmlns:a14="http://schemas.microsoft.com/office/drawing/2010/main" val="0"/>
              </a:ext>
            </a:extLst>
          </a:blip>
          <a:srcRect l="53250" b="1838"/>
          <a:stretch/>
        </p:blipFill>
        <p:spPr>
          <a:xfrm>
            <a:off x="2740554" y="1460258"/>
            <a:ext cx="450119" cy="420674"/>
          </a:xfrm>
          <a:prstGeom prst="rect">
            <a:avLst/>
          </a:prstGeom>
        </p:spPr>
      </p:pic>
      <mc:AlternateContent xmlns:mc="http://schemas.openxmlformats.org/markup-compatibility/2006" xmlns:a14="http://schemas.microsoft.com/office/drawing/2010/main">
        <mc:Choice Requires="a14">
          <p:sp>
            <p:nvSpPr>
              <p:cNvPr id="8" name="对象 7"/>
              <p:cNvSpPr txBox="1"/>
              <p:nvPr/>
            </p:nvSpPr>
            <p:spPr>
              <a:xfrm>
                <a:off x="1227266" y="4270953"/>
                <a:ext cx="10008181" cy="94201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𝜃</m:t>
                          </m:r>
                        </m:e>
                        <m:sup>
                          <m:r>
                            <a:rPr lang="zh-CN" altLang="en-US" sz="2400" i="1">
                              <a:solidFill>
                                <a:srgbClr val="000000"/>
                              </a:solidFill>
                              <a:latin typeface="Cambria Math" panose="02040503050406030204" pitchFamily="18" charset="0"/>
                            </a:rPr>
                            <m:t>∗</m:t>
                          </m:r>
                        </m:sup>
                      </m:sSup>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𝜙</m:t>
                      </m:r>
                      <m:r>
                        <a:rPr lang="zh-CN" altLang="en-US" sz="2400" i="1">
                          <a:solidFill>
                            <a:srgbClr val="000000"/>
                          </a:solidFill>
                          <a:latin typeface="Cambria Math" panose="02040503050406030204" pitchFamily="18" charset="0"/>
                        </a:rPr>
                        <m:t>)</m:t>
                      </m:r>
                      <m:r>
                        <a:rPr lang="zh-CN" altLang="en-US" sz="2400" i="0">
                          <a:solidFill>
                            <a:srgbClr val="000000"/>
                          </a:solidFill>
                          <a:latin typeface="Cambria Math" panose="02040503050406030204" pitchFamily="18" charset="0"/>
                        </a:rPr>
                        <m:t>=</m:t>
                      </m:r>
                      <m:limLow>
                        <m:limLowPr>
                          <m:ctrlPr>
                            <a:rPr lang="zh-CN" altLang="en-US" sz="2400" i="1">
                              <a:solidFill>
                                <a:srgbClr val="000000"/>
                              </a:solidFill>
                              <a:latin typeface="Cambria Math" panose="02040503050406030204" pitchFamily="18" charset="0"/>
                            </a:rPr>
                          </m:ctrlPr>
                        </m:limLowPr>
                        <m:e>
                          <m:r>
                            <m:rPr>
                              <m:sty m:val="p"/>
                            </m:rPr>
                            <a:rPr lang="zh-CN" altLang="en-US" sz="2400" i="0">
                              <a:solidFill>
                                <a:srgbClr val="000000"/>
                              </a:solidFill>
                              <a:latin typeface="Cambria Math" panose="02040503050406030204" pitchFamily="18" charset="0"/>
                            </a:rPr>
                            <m:t>argmin</m:t>
                          </m:r>
                        </m:e>
                        <m:lim>
                          <m:r>
                            <a:rPr lang="zh-CN" altLang="en-US" sz="2400" i="1">
                              <a:solidFill>
                                <a:srgbClr val="000000"/>
                              </a:solidFill>
                              <a:latin typeface="Cambria Math" panose="02040503050406030204" pitchFamily="18" charset="0"/>
                            </a:rPr>
                            <m:t>𝜃</m:t>
                          </m:r>
                        </m:lim>
                      </m:limLow>
                      <m:nary>
                        <m:naryPr>
                          <m:chr m:val="∑"/>
                          <m:supHide m:val="on"/>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𝑢</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𝐷</m:t>
                              </m:r>
                            </m:e>
                            <m:sub>
                              <m:r>
                                <a:rPr lang="zh-CN" altLang="en-US" sz="2400" i="1">
                                  <a:solidFill>
                                    <a:srgbClr val="000000"/>
                                  </a:solidFill>
                                  <a:latin typeface="Cambria Math" panose="02040503050406030204" pitchFamily="18" charset="0"/>
                                </a:rPr>
                                <m:t>𝑇</m:t>
                              </m:r>
                            </m:sub>
                          </m:sSub>
                        </m:sub>
                        <m:sup/>
                        <m:e>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𝑤</m:t>
                              </m:r>
                            </m:e>
                            <m:sub>
                              <m:r>
                                <a:rPr lang="zh-CN" altLang="en-US" sz="2400" i="1">
                                  <a:solidFill>
                                    <a:srgbClr val="000000"/>
                                  </a:solidFill>
                                  <a:latin typeface="Cambria Math" panose="02040503050406030204" pitchFamily="18" charset="0"/>
                                </a:rPr>
                                <m:t>𝑢𝑖</m:t>
                              </m:r>
                            </m:sub>
                            <m:sup>
                              <m:r>
                                <a:rPr lang="zh-CN" altLang="en-US" sz="2400" i="1">
                                  <a:solidFill>
                                    <a:srgbClr val="000000"/>
                                  </a:solidFill>
                                  <a:latin typeface="Cambria Math" panose="02040503050406030204" pitchFamily="18" charset="0"/>
                                </a:rPr>
                                <m:t>(1)</m:t>
                              </m:r>
                            </m:sup>
                          </m:sSubSup>
                        </m:e>
                      </m:nary>
                      <m:r>
                        <a:rPr lang="zh-CN" altLang="en-US" sz="2400" i="1">
                          <a:solidFill>
                            <a:srgbClr val="000000"/>
                          </a:solidFill>
                          <a:latin typeface="Cambria Math" panose="02040503050406030204" pitchFamily="18" charset="0"/>
                        </a:rPr>
                        <m:t>𝛿</m:t>
                      </m:r>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𝑦</m:t>
                              </m:r>
                            </m:e>
                            <m:sub>
                              <m:r>
                                <a:rPr lang="zh-CN" altLang="en-US" sz="2400" i="1">
                                  <a:solidFill>
                                    <a:srgbClr val="000000"/>
                                  </a:solidFill>
                                  <a:latin typeface="Cambria Math" panose="02040503050406030204" pitchFamily="18" charset="0"/>
                                </a:rPr>
                                <m:t>𝑢𝑖</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𝑦</m:t>
                                  </m:r>
                                </m:e>
                              </m:acc>
                            </m:e>
                            <m:sub>
                              <m:r>
                                <a:rPr lang="zh-CN" altLang="en-US" sz="2400" i="1">
                                  <a:solidFill>
                                    <a:srgbClr val="000000"/>
                                  </a:solidFill>
                                  <a:latin typeface="Cambria Math" panose="02040503050406030204" pitchFamily="18" charset="0"/>
                                </a:rPr>
                                <m:t>𝑢𝑖</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𝜃</m:t>
                          </m:r>
                          <m:r>
                            <a:rPr lang="zh-CN" altLang="en-US" sz="2400" i="1">
                              <a:solidFill>
                                <a:srgbClr val="000000"/>
                              </a:solidFill>
                              <a:latin typeface="Cambria Math" panose="02040503050406030204" pitchFamily="18" charset="0"/>
                            </a:rPr>
                            <m:t>)</m:t>
                          </m:r>
                        </m:e>
                      </m:d>
                      <m:r>
                        <a:rPr lang="zh-CN" altLang="en-US" sz="2400" i="0">
                          <a:solidFill>
                            <a:srgbClr val="000000"/>
                          </a:solidFill>
                          <a:latin typeface="Cambria Math" panose="02040503050406030204" pitchFamily="18" charset="0"/>
                        </a:rPr>
                        <m:t>+</m:t>
                      </m:r>
                      <m:nary>
                        <m:naryPr>
                          <m:chr m:val="∑"/>
                          <m:supHide m:val="on"/>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𝑢</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𝑈</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𝐼</m:t>
                          </m:r>
                        </m:sub>
                        <m:sup/>
                        <m:e>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𝑤</m:t>
                              </m:r>
                            </m:e>
                            <m:sub>
                              <m:r>
                                <a:rPr lang="zh-CN" altLang="en-US" sz="2400" i="1">
                                  <a:solidFill>
                                    <a:srgbClr val="000000"/>
                                  </a:solidFill>
                                  <a:latin typeface="Cambria Math" panose="02040503050406030204" pitchFamily="18" charset="0"/>
                                </a:rPr>
                                <m:t>𝑢𝑖</m:t>
                              </m:r>
                            </m:sub>
                            <m:sup>
                              <m:r>
                                <a:rPr lang="zh-CN" altLang="en-US" sz="2400" i="1">
                                  <a:solidFill>
                                    <a:srgbClr val="000000"/>
                                  </a:solidFill>
                                  <a:latin typeface="Cambria Math" panose="02040503050406030204" pitchFamily="18" charset="0"/>
                                </a:rPr>
                                <m:t>(2)</m:t>
                              </m:r>
                            </m:sup>
                          </m:sSubSup>
                        </m:e>
                      </m:nary>
                      <m:r>
                        <a:rPr lang="zh-CN" altLang="en-US" sz="2400" i="1">
                          <a:solidFill>
                            <a:srgbClr val="000000"/>
                          </a:solidFill>
                          <a:latin typeface="Cambria Math" panose="02040503050406030204" pitchFamily="18" charset="0"/>
                        </a:rPr>
                        <m:t>𝛿</m:t>
                      </m:r>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𝑢𝑖</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𝑦</m:t>
                                  </m:r>
                                </m:e>
                              </m:acc>
                            </m:e>
                            <m:sub>
                              <m:r>
                                <a:rPr lang="zh-CN" altLang="en-US" sz="2400" i="1">
                                  <a:solidFill>
                                    <a:srgbClr val="000000"/>
                                  </a:solidFill>
                                  <a:latin typeface="Cambria Math" panose="02040503050406030204" pitchFamily="18" charset="0"/>
                                </a:rPr>
                                <m:t>𝑢𝑖</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𝜃</m:t>
                          </m:r>
                          <m:r>
                            <a:rPr lang="zh-CN" altLang="en-US" sz="2400" i="1">
                              <a:solidFill>
                                <a:srgbClr val="000000"/>
                              </a:solidFill>
                              <a:latin typeface="Cambria Math" panose="02040503050406030204" pitchFamily="18" charset="0"/>
                            </a:rPr>
                            <m:t>)</m:t>
                          </m:r>
                        </m:e>
                      </m:d>
                    </m:oMath>
                  </m:oMathPara>
                </a14:m>
                <a:endParaRPr lang="zh-CN" altLang="en-US" sz="1600" dirty="0"/>
              </a:p>
            </p:txBody>
          </p:sp>
        </mc:Choice>
        <mc:Fallback xmlns="">
          <p:sp>
            <p:nvSpPr>
              <p:cNvPr id="8" name="对象 7"/>
              <p:cNvSpPr txBox="1">
                <a:spLocks noRot="1" noChangeAspect="1" noMove="1" noResize="1" noEditPoints="1" noAdjustHandles="1" noChangeArrowheads="1" noChangeShapeType="1" noTextEdit="1"/>
              </p:cNvSpPr>
              <p:nvPr/>
            </p:nvSpPr>
            <p:spPr>
              <a:xfrm>
                <a:off x="1227266" y="4270953"/>
                <a:ext cx="10008181" cy="942010"/>
              </a:xfrm>
              <a:prstGeom prst="rect">
                <a:avLst/>
              </a:prstGeom>
              <a:blipFill>
                <a:blip r:embed="rId5"/>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对象 8"/>
              <p:cNvSpPr txBox="1"/>
              <p:nvPr/>
            </p:nvSpPr>
            <p:spPr>
              <a:xfrm>
                <a:off x="1049645" y="5594092"/>
                <a:ext cx="5782386" cy="719138"/>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𝜙</m:t>
                          </m:r>
                        </m:e>
                        <m:sup>
                          <m:r>
                            <a:rPr lang="zh-CN" altLang="en-US" sz="2400" i="1">
                              <a:solidFill>
                                <a:srgbClr val="000000"/>
                              </a:solidFill>
                              <a:latin typeface="Cambria Math" panose="02040503050406030204" pitchFamily="18" charset="0"/>
                            </a:rPr>
                            <m:t>∗</m:t>
                          </m:r>
                        </m:sup>
                      </m:sSup>
                      <m:r>
                        <a:rPr lang="zh-CN" altLang="en-US" sz="2400" i="1">
                          <a:solidFill>
                            <a:srgbClr val="000000"/>
                          </a:solidFill>
                          <a:latin typeface="Cambria Math" panose="02040503050406030204" pitchFamily="18" charset="0"/>
                        </a:rPr>
                        <m:t>=</m:t>
                      </m:r>
                      <m:limLow>
                        <m:limLowPr>
                          <m:ctrlPr>
                            <a:rPr lang="zh-CN" altLang="en-US" sz="2400" i="1">
                              <a:solidFill>
                                <a:srgbClr val="000000"/>
                              </a:solidFill>
                              <a:latin typeface="Cambria Math" panose="02040503050406030204" pitchFamily="18" charset="0"/>
                            </a:rPr>
                          </m:ctrlPr>
                        </m:limLowPr>
                        <m:e>
                          <m:r>
                            <m:rPr>
                              <m:sty m:val="p"/>
                            </m:rPr>
                            <a:rPr lang="zh-CN" altLang="en-US" sz="2400" i="0">
                              <a:solidFill>
                                <a:srgbClr val="000000"/>
                              </a:solidFill>
                              <a:latin typeface="Cambria Math" panose="02040503050406030204" pitchFamily="18" charset="0"/>
                            </a:rPr>
                            <m:t>argmin</m:t>
                          </m:r>
                        </m:e>
                        <m:lim>
                          <m:r>
                            <a:rPr lang="zh-CN" altLang="en-US" sz="2400" i="1">
                              <a:solidFill>
                                <a:srgbClr val="000000"/>
                              </a:solidFill>
                              <a:latin typeface="Cambria Math" panose="02040503050406030204" pitchFamily="18" charset="0"/>
                            </a:rPr>
                            <m:t>𝜙</m:t>
                          </m:r>
                        </m:lim>
                      </m:limLow>
                      <m:nary>
                        <m:naryPr>
                          <m:chr m:val="∑"/>
                          <m:supHide m:val="on"/>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𝑢</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𝐷</m:t>
                              </m:r>
                            </m:e>
                            <m:sub>
                              <m:r>
                                <a:rPr lang="zh-CN" altLang="en-US" sz="2400" i="1">
                                  <a:solidFill>
                                    <a:srgbClr val="000000"/>
                                  </a:solidFill>
                                  <a:latin typeface="Cambria Math" panose="02040503050406030204" pitchFamily="18" charset="0"/>
                                </a:rPr>
                                <m:t>𝑈</m:t>
                              </m:r>
                            </m:sub>
                          </m:sSub>
                        </m:sub>
                        <m:sup/>
                        <m:e>
                          <m:r>
                            <a:rPr lang="zh-CN" altLang="en-US" sz="2400" i="1">
                              <a:solidFill>
                                <a:srgbClr val="000000"/>
                              </a:solidFill>
                              <a:latin typeface="Cambria Math" panose="02040503050406030204" pitchFamily="18" charset="0"/>
                            </a:rPr>
                            <m:t>𝛿</m:t>
                          </m:r>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𝑦</m:t>
                                  </m:r>
                                </m:e>
                                <m:sub>
                                  <m:r>
                                    <a:rPr lang="zh-CN" altLang="en-US" sz="2400" i="1">
                                      <a:solidFill>
                                        <a:srgbClr val="000000"/>
                                      </a:solidFill>
                                      <a:latin typeface="Cambria Math" panose="02040503050406030204" pitchFamily="18" charset="0"/>
                                    </a:rPr>
                                    <m:t>𝑢𝑖</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𝑦</m:t>
                                      </m:r>
                                    </m:e>
                                  </m:acc>
                                </m:e>
                                <m:sub>
                                  <m:r>
                                    <a:rPr lang="zh-CN" altLang="en-US" sz="2400" i="1">
                                      <a:solidFill>
                                        <a:srgbClr val="000000"/>
                                      </a:solidFill>
                                      <a:latin typeface="Cambria Math" panose="02040503050406030204" pitchFamily="18" charset="0"/>
                                    </a:rPr>
                                    <m:t>𝑢𝑖</m:t>
                                  </m:r>
                                </m:sub>
                              </m:sSub>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𝜃</m:t>
                                  </m:r>
                                </m:e>
                                <m:sup>
                                  <m:r>
                                    <a:rPr lang="zh-CN" altLang="en-US" sz="2400" i="1">
                                      <a:solidFill>
                                        <a:srgbClr val="000000"/>
                                      </a:solidFill>
                                      <a:latin typeface="Cambria Math" panose="02040503050406030204" pitchFamily="18" charset="0"/>
                                    </a:rPr>
                                    <m:t>∗</m:t>
                                  </m:r>
                                </m:sup>
                              </m:sSup>
                              <m:r>
                                <a:rPr lang="zh-CN" altLang="en-US" sz="2400" i="1">
                                  <a:solidFill>
                                    <a:srgbClr val="000000"/>
                                  </a:solidFill>
                                  <a:latin typeface="Cambria Math" panose="02040503050406030204" pitchFamily="18" charset="0"/>
                                </a:rPr>
                                <m:t>)</m:t>
                              </m:r>
                            </m:e>
                          </m:d>
                        </m:e>
                      </m:nary>
                    </m:oMath>
                  </m:oMathPara>
                </a14:m>
                <a:endParaRPr lang="zh-CN" altLang="en-US" sz="2000" dirty="0"/>
              </a:p>
            </p:txBody>
          </p:sp>
        </mc:Choice>
        <mc:Fallback xmlns="">
          <p:sp>
            <p:nvSpPr>
              <p:cNvPr id="9" name="对象 8"/>
              <p:cNvSpPr txBox="1">
                <a:spLocks noRot="1" noChangeAspect="1" noMove="1" noResize="1" noEditPoints="1" noAdjustHandles="1" noChangeArrowheads="1" noChangeShapeType="1" noTextEdit="1"/>
              </p:cNvSpPr>
              <p:nvPr/>
            </p:nvSpPr>
            <p:spPr>
              <a:xfrm>
                <a:off x="1049645" y="5594092"/>
                <a:ext cx="5782386" cy="719138"/>
              </a:xfrm>
              <a:prstGeom prst="rect">
                <a:avLst/>
              </a:prstGeom>
              <a:blipFill>
                <a:blip r:embed="rId6"/>
                <a:stretch>
                  <a:fillRect b="-36441"/>
                </a:stretch>
              </a:blipFill>
            </p:spPr>
            <p:txBody>
              <a:bodyPr/>
              <a:lstStyle/>
              <a:p>
                <a:r>
                  <a:rPr lang="zh-CN" altLang="en-US">
                    <a:noFill/>
                  </a:rPr>
                  <a:t> </a:t>
                </a:r>
              </a:p>
            </p:txBody>
          </p:sp>
        </mc:Fallback>
      </mc:AlternateContent>
      <p:sp>
        <p:nvSpPr>
          <p:cNvPr id="2" name="灯片编号占位符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4118712396"/>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35436</TotalTime>
  <Words>2794</Words>
  <Application>Microsoft Macintosh PowerPoint</Application>
  <PresentationFormat>宽屏</PresentationFormat>
  <Paragraphs>318</Paragraphs>
  <Slides>15</Slides>
  <Notes>15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5" baseType="lpstr">
      <vt:lpstr>Noto Sans Symbols</vt:lpstr>
      <vt:lpstr>Algerian</vt:lpstr>
      <vt:lpstr>Arial</vt:lpstr>
      <vt:lpstr>Calibri</vt:lpstr>
      <vt:lpstr>Cambria Math</vt:lpstr>
      <vt:lpstr>Gill Sans MT</vt:lpstr>
      <vt:lpstr>Times New Roman</vt:lpstr>
      <vt:lpstr>Wingdings</vt:lpstr>
      <vt:lpstr>Office 主题​​</vt:lpstr>
      <vt:lpstr>Equation</vt:lpstr>
      <vt:lpstr>AutoDebias: Learning to Debias for Recommendation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 Issues and Solutions in Recommender System</dc:title>
  <dc:creator>wenqiang lei</dc:creator>
  <cp:lastModifiedBy>Dong Hande</cp:lastModifiedBy>
  <cp:revision>1492</cp:revision>
  <cp:lastPrinted>2021-04-15T16:40:40Z</cp:lastPrinted>
  <dcterms:created xsi:type="dcterms:W3CDTF">2020-07-10T07:43:13Z</dcterms:created>
  <dcterms:modified xsi:type="dcterms:W3CDTF">2021-08-02T06:54:58Z</dcterms:modified>
</cp:coreProperties>
</file>