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9" r:id="rId6"/>
    <p:sldId id="293" r:id="rId7"/>
    <p:sldId id="292" r:id="rId8"/>
    <p:sldId id="294" r:id="rId9"/>
    <p:sldId id="291" r:id="rId10"/>
    <p:sldId id="278" r:id="rId11"/>
    <p:sldId id="290" r:id="rId12"/>
    <p:sldId id="281" r:id="rId13"/>
    <p:sldId id="286" r:id="rId14"/>
    <p:sldId id="258" r:id="rId15"/>
    <p:sldId id="257" r:id="rId16"/>
    <p:sldId id="283" r:id="rId17"/>
    <p:sldId id="280" r:id="rId18"/>
    <p:sldId id="282" r:id="rId19"/>
    <p:sldId id="266" r:id="rId20"/>
    <p:sldId id="284" r:id="rId21"/>
    <p:sldId id="288" r:id="rId22"/>
    <p:sldId id="287" r:id="rId23"/>
    <p:sldId id="289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902" autoAdjust="0"/>
  </p:normalViewPr>
  <p:slideViewPr>
    <p:cSldViewPr snapToGrid="0">
      <p:cViewPr varScale="1">
        <p:scale>
          <a:sx n="109" d="100"/>
          <a:sy n="109" d="100"/>
        </p:scale>
        <p:origin x="10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SVM aims to find the best boundaries that separates different classes in the data &amp; maximize the distance between the closest points of each class.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The data points that are closest to theses boundaries are called support vectors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This algorithm can handle complex data using a method called “kernel tricks” (se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__Inter_d65c78"/>
              </a:rPr>
              <a:t>renseigner</a:t>
            </a:r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 pour question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__Inter_d65c78"/>
              </a:rPr>
              <a:t>orienté</a:t>
            </a:r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 après)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F7BFD-858C-AF97-FE67-2871BEF02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C06F45-831E-3C23-F1F9-CBF14D669D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08908D-4749-A64C-B08D-D7246A11C8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A205A-C771-08D2-17C7-D1D05E1183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3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8A028-DC23-E523-8F90-663CCCC52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D937D3-FF1A-1DC3-018C-9511511B8C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602376-556C-1F01-EB99-93B307310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41DF2-DEE3-4085-E382-EF827A0107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86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Random forest is an ensemble learning method that combines multiple decision trees to make predictions.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Each tree is trained on a random subset of the data.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__Inter_d65c78"/>
              </a:rPr>
              <a:t>The final prediction is made by aggregating the predictions of all trees just like an election.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Good classes : Bollywood, Hip-Hop &amp; Instrumental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Bad classes : Rock, Blues, Country &amp; Alt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fr-FR" dirty="0"/>
              <a:t>Cliquez sur l'icône pour ajouter un tableau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fr-FR" dirty="0"/>
              <a:t>Cliquez sur l'icône pour ajouter un tableau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0" y="3429000"/>
            <a:ext cx="6634480" cy="3200400"/>
          </a:xfrm>
        </p:spPr>
        <p:txBody>
          <a:bodyPr anchor="ctr"/>
          <a:lstStyle/>
          <a:p>
            <a:r>
              <a:rPr lang="en-US" sz="4400" b="1" dirty="0" err="1"/>
              <a:t>Spotiflop</a:t>
            </a:r>
            <a:r>
              <a:rPr lang="en-US" sz="4400" b="1" dirty="0"/>
              <a:t> </a:t>
            </a:r>
            <a:r>
              <a:rPr lang="en-US" sz="4400" b="1" dirty="0" err="1"/>
              <a:t>ALgoRithm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E2839-5C3F-FCD5-DF7A-F86E4ABF9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3850" y="815660"/>
            <a:ext cx="3924300" cy="464499"/>
          </a:xfrm>
        </p:spPr>
        <p:txBody>
          <a:bodyPr/>
          <a:lstStyle/>
          <a:p>
            <a:pPr algn="ctr"/>
            <a:r>
              <a:rPr lang="en-US" dirty="0"/>
              <a:t>Manhattan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4EEB3-8F34-BA8E-4FE1-E69BFCEA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z="1400" smtClean="0"/>
              <a:pPr/>
              <a:t>10</a:t>
            </a:fld>
            <a:endParaRPr lang="en-US" sz="1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93C4F9-6474-76B4-EB2C-691D327D0AAC}"/>
              </a:ext>
            </a:extLst>
          </p:cNvPr>
          <p:cNvSpPr txBox="1">
            <a:spLocks/>
          </p:cNvSpPr>
          <p:nvPr/>
        </p:nvSpPr>
        <p:spPr>
          <a:xfrm>
            <a:off x="2940802" y="233679"/>
            <a:ext cx="8420100" cy="581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Distances</a:t>
            </a:r>
          </a:p>
        </p:txBody>
      </p:sp>
      <p:pic>
        <p:nvPicPr>
          <p:cNvPr id="9" name="Image 1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21FB28AC-B328-1E59-A3BB-670D10CED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03" y="1280159"/>
            <a:ext cx="10916594" cy="47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15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761" y="0"/>
            <a:ext cx="7288282" cy="2111745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11</a:t>
            </a:fld>
            <a:endParaRPr lang="en-US" sz="1400" dirty="0"/>
          </a:p>
        </p:txBody>
      </p:sp>
      <p:pic>
        <p:nvPicPr>
          <p:cNvPr id="6" name="Image 1" descr="Une image contenant texte, capture d’écran, Parallèle, nombre&#10;&#10;Description générée automatiquement">
            <a:extLst>
              <a:ext uri="{FF2B5EF4-FFF2-40B4-BE49-F238E27FC236}">
                <a16:creationId xmlns:a16="http://schemas.microsoft.com/office/drawing/2014/main" id="{197802E8-7EE1-6558-CCB8-C706371F2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34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6E9E3B-D912-124C-3C75-CF92A445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/>
          <a:p>
            <a:r>
              <a:rPr lang="en-US" dirty="0"/>
              <a:t>Random forest classifier</a:t>
            </a:r>
          </a:p>
        </p:txBody>
      </p:sp>
      <p:pic>
        <p:nvPicPr>
          <p:cNvPr id="1026" name="Picture 2" descr="Random Forest | Python Machine Learning">
            <a:extLst>
              <a:ext uri="{FF2B5EF4-FFF2-40B4-BE49-F238E27FC236}">
                <a16:creationId xmlns:a16="http://schemas.microsoft.com/office/drawing/2014/main" id="{5CC5CB69-F7A7-A728-F797-6D6D4F39C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2" r="25577" b="2"/>
          <a:stretch/>
        </p:blipFill>
        <p:spPr bwMode="auto"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solidFill>
            <a:srgbClr val="FFFFFF"/>
          </a:solidFill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400" smtClean="0"/>
              <a:pPr>
                <a:spcAft>
                  <a:spcPts val="600"/>
                </a:spcAft>
              </a:pPr>
              <a:t>12</a:t>
            </a:fld>
            <a:endParaRPr lang="en-US" sz="14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E7948-6FE5-FD0E-11E6-4D620A2A7D2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Group of Decision Trees</a:t>
            </a:r>
          </a:p>
          <a:p>
            <a:pPr marL="285750" indent="-285750">
              <a:buFontTx/>
              <a:buChar char="-"/>
            </a:pPr>
            <a:r>
              <a:rPr lang="en-US" dirty="0"/>
              <a:t>Randomness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Vote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4425" y="6252176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13</a:t>
            </a:fld>
            <a:endParaRPr lang="en-US" sz="1400" dirty="0"/>
          </a:p>
        </p:txBody>
      </p:sp>
      <p:pic>
        <p:nvPicPr>
          <p:cNvPr id="9" name="Image 1" descr="Une image contenant texte, capture d’écran, Parallèle, carré&#10;&#10;Description générée automatiquement">
            <a:extLst>
              <a:ext uri="{FF2B5EF4-FFF2-40B4-BE49-F238E27FC236}">
                <a16:creationId xmlns:a16="http://schemas.microsoft.com/office/drawing/2014/main" id="{B660041C-5326-4EEE-4DCC-63C0AF784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778" y="0"/>
            <a:ext cx="6378222" cy="6862804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E388F9C-3D44-485B-ECB4-DD0DD2BAB0E6}"/>
              </a:ext>
            </a:extLst>
          </p:cNvPr>
          <p:cNvSpPr txBox="1">
            <a:spLocks/>
          </p:cNvSpPr>
          <p:nvPr/>
        </p:nvSpPr>
        <p:spPr>
          <a:xfrm>
            <a:off x="838201" y="2610907"/>
            <a:ext cx="4207932" cy="253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dirty="0"/>
              <a:t>Indie concentration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Good classes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Bad classes</a:t>
            </a:r>
          </a:p>
          <a:p>
            <a:pPr marL="285750" indent="-28575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1"/>
            <a:ext cx="4179570" cy="2672080"/>
          </a:xfrm>
        </p:spPr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A20C879D-9E61-6302-CE12-8ED81C0CBAC4}"/>
              </a:ext>
            </a:extLst>
          </p:cNvPr>
          <p:cNvSpPr txBox="1">
            <a:spLocks/>
          </p:cNvSpPr>
          <p:nvPr/>
        </p:nvSpPr>
        <p:spPr>
          <a:xfrm>
            <a:off x="6991350" y="3779520"/>
            <a:ext cx="4207932" cy="253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Find best boundaries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Support Vector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Complex Data</a:t>
            </a:r>
          </a:p>
          <a:p>
            <a:pPr marL="285750" indent="-285750" algn="l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2E010-B84C-8F1D-C412-F7142B5A3E50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9DFD55-3C28-40EF-9E31-A92D2E4017FF}" type="slidenum">
              <a:rPr lang="en-US" sz="1400" smtClean="0">
                <a:solidFill>
                  <a:schemeClr val="bg1"/>
                </a:solidFill>
              </a:rPr>
              <a:pPr algn="r"/>
              <a:t>14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470" y="2390319"/>
            <a:ext cx="4094480" cy="653101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15</a:t>
            </a:fld>
            <a:endParaRPr lang="en-US" sz="140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12BF580-EBBD-D37D-B851-EC641817357B}"/>
              </a:ext>
            </a:extLst>
          </p:cNvPr>
          <p:cNvSpPr txBox="1">
            <a:spLocks/>
          </p:cNvSpPr>
          <p:nvPr/>
        </p:nvSpPr>
        <p:spPr>
          <a:xfrm>
            <a:off x="7650470" y="3332267"/>
            <a:ext cx="4207932" cy="253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Same pattern :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Indie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Bollywood, Hip-Hop &amp; Instrumental</a:t>
            </a:r>
          </a:p>
          <a:p>
            <a:pPr marL="285750" indent="-285750" algn="l">
              <a:buFontTx/>
              <a:buChar char="-"/>
            </a:pPr>
            <a:r>
              <a:rPr lang="en-US" dirty="0"/>
              <a:t>Rock, Blues, Country &amp; Alt</a:t>
            </a:r>
          </a:p>
        </p:txBody>
      </p:sp>
      <p:pic>
        <p:nvPicPr>
          <p:cNvPr id="12" name="Image 1" descr="Une image contenant texte, capture d’écran, Parallèle, nombre&#10;&#10;Description générée automatiquement">
            <a:extLst>
              <a:ext uri="{FF2B5EF4-FFF2-40B4-BE49-F238E27FC236}">
                <a16:creationId xmlns:a16="http://schemas.microsoft.com/office/drawing/2014/main" id="{20D5D9BA-D3ED-4CE0-FBAD-0897FEFBC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255"/>
            <a:ext cx="6336236" cy="686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16</a:t>
            </a:fld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Precision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Recall</a:t>
            </a:r>
          </a:p>
          <a:p>
            <a:pPr marL="285750" indent="-285750">
              <a:buFontTx/>
              <a:buChar char="-"/>
            </a:pPr>
            <a:r>
              <a:rPr lang="en-US" dirty="0"/>
              <a:t>Specificity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F1-score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Placeholder 11" descr="A group of men playing instruments&#10;&#10;Description automatically generated">
            <a:extLst>
              <a:ext uri="{FF2B5EF4-FFF2-40B4-BE49-F238E27FC236}">
                <a16:creationId xmlns:a16="http://schemas.microsoft.com/office/drawing/2014/main" id="{6C57505B-FAEA-C42A-27DE-2C8B3BBD15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0145" r="101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49" y="337193"/>
            <a:ext cx="5555848" cy="577207"/>
          </a:xfrm>
        </p:spPr>
        <p:txBody>
          <a:bodyPr anchor="b"/>
          <a:lstStyle/>
          <a:p>
            <a:r>
              <a:rPr lang="en-US" dirty="0"/>
              <a:t>Precision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17</a:t>
            </a:fld>
            <a:endParaRPr lang="en-US" sz="1400" dirty="0"/>
          </a:p>
        </p:txBody>
      </p:sp>
      <p:pic>
        <p:nvPicPr>
          <p:cNvPr id="12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AFC66751-B1EB-1B13-EEB3-262F8E3D7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252" y="1242837"/>
            <a:ext cx="9013496" cy="537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5DBCE939-6B5D-C7A5-00F2-EEA2D924C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51" y="1242837"/>
            <a:ext cx="9013496" cy="5377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516B9D-4D2A-A901-1641-9EDCE280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183" y="370390"/>
            <a:ext cx="1568719" cy="555585"/>
          </a:xfrm>
        </p:spPr>
        <p:txBody>
          <a:bodyPr>
            <a:norm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9ACF1-574B-1CA8-9B24-0CD0FD16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z="1400" smtClean="0"/>
              <a:pPr/>
              <a:t>18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1653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B80653E6-CE83-83FC-F743-798079A0A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53" y="1242837"/>
            <a:ext cx="9013496" cy="53770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312DC-5EAD-2404-EE88-F5CAB02F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3" y="337192"/>
            <a:ext cx="5521124" cy="577207"/>
          </a:xfrm>
        </p:spPr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84C43-ACD0-9F0F-6D29-02BE7293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z="1400" smtClean="0"/>
              <a:pPr/>
              <a:t>19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748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 txBox="1">
            <a:spLocks/>
          </p:cNvSpPr>
          <p:nvPr/>
        </p:nvSpPr>
        <p:spPr>
          <a:xfrm>
            <a:off x="6576291" y="2478006"/>
            <a:ext cx="4843780" cy="32695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K-nearest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neighbor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Random Forest Classifier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Support Vector Machine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Comparisons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 txBox="1">
            <a:spLocks/>
          </p:cNvSpPr>
          <p:nvPr/>
        </p:nvSpPr>
        <p:spPr>
          <a:xfrm>
            <a:off x="6576291" y="1110405"/>
            <a:ext cx="434594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SUMMARY</a:t>
            </a:r>
            <a:endParaRPr lang="en-US" dirty="0"/>
          </a:p>
        </p:txBody>
      </p:sp>
      <p:pic>
        <p:nvPicPr>
          <p:cNvPr id="12" name="Picture Placeholder 11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9741A09C-E0CD-ED80-66ED-CC2A3240DA3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0338" b="10338"/>
          <a:stretch>
            <a:fillRect/>
          </a:stretch>
        </p:blipFill>
        <p:spPr/>
      </p:pic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ABFDA5AF-2D82-8750-DD6B-65078E701B27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9DFD55-3C28-40EF-9E31-A92D2E4017FF}" type="slidenum">
              <a:rPr lang="en-US" sz="1400" smtClean="0">
                <a:solidFill>
                  <a:schemeClr val="bg1"/>
                </a:solidFill>
              </a:rPr>
              <a:pPr algn="r"/>
              <a:t>2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7D9AEAC6-77A0-3BBD-9357-776604D4F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51" y="1242835"/>
            <a:ext cx="9013496" cy="5377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1D554A-97D9-308E-A15B-7C27BB67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637" y="372192"/>
            <a:ext cx="2020265" cy="565358"/>
          </a:xfrm>
        </p:spPr>
        <p:txBody>
          <a:bodyPr>
            <a:normAutofit/>
          </a:bodyPr>
          <a:lstStyle/>
          <a:p>
            <a:r>
              <a:rPr lang="en-US" dirty="0"/>
              <a:t>F1-Score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7E818-9B5E-26AC-2CD6-21E2E374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z="1400" smtClean="0"/>
              <a:pPr/>
              <a:t>20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0113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666632"/>
            <a:ext cx="4179570" cy="152473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z="1400" smtClean="0">
                <a:solidFill>
                  <a:schemeClr val="bg1"/>
                </a:solidFill>
              </a:rPr>
              <a:pPr/>
              <a:t>21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254C5-E266-04CA-BE15-05070287A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55BAA661-B901-6BC0-73E2-106CA40E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3B8FC25-0F96-FCAE-6EF2-59B4BBA56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81" y="1735443"/>
            <a:ext cx="4918493" cy="445700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1A71A70-F602-327A-FFC2-B68FE69FE4FD}"/>
              </a:ext>
            </a:extLst>
          </p:cNvPr>
          <p:cNvSpPr txBox="1"/>
          <p:nvPr/>
        </p:nvSpPr>
        <p:spPr>
          <a:xfrm>
            <a:off x="3486509" y="528847"/>
            <a:ext cx="5218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MAPPING SONGS BY GENRE</a:t>
            </a:r>
          </a:p>
        </p:txBody>
      </p:sp>
    </p:spTree>
    <p:extLst>
      <p:ext uri="{BB962C8B-B14F-4D97-AF65-F5344CB8AC3E}">
        <p14:creationId xmlns:p14="http://schemas.microsoft.com/office/powerpoint/2010/main" val="33337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B5AB799-1367-C8B2-5D49-FFCFB097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7618C64-1823-41E9-3CC0-60A18CD4B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054" y="1716777"/>
            <a:ext cx="3572374" cy="448690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0B10CAF-FC08-2B73-BF37-76FEEAA70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203" y="2378857"/>
            <a:ext cx="7078063" cy="158137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075DC3B-3115-28B2-DD13-DE0320E9271C}"/>
              </a:ext>
            </a:extLst>
          </p:cNvPr>
          <p:cNvSpPr txBox="1"/>
          <p:nvPr/>
        </p:nvSpPr>
        <p:spPr>
          <a:xfrm>
            <a:off x="3720142" y="292801"/>
            <a:ext cx="547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DATA TYPE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B450A12-3821-89A4-5F7C-845BCEC8E607}"/>
              </a:ext>
            </a:extLst>
          </p:cNvPr>
          <p:cNvSpPr txBox="1"/>
          <p:nvPr/>
        </p:nvSpPr>
        <p:spPr>
          <a:xfrm>
            <a:off x="3720141" y="292800"/>
            <a:ext cx="547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CATEGORIZATION</a:t>
            </a:r>
          </a:p>
        </p:txBody>
      </p:sp>
    </p:spTree>
    <p:extLst>
      <p:ext uri="{BB962C8B-B14F-4D97-AF65-F5344CB8AC3E}">
        <p14:creationId xmlns:p14="http://schemas.microsoft.com/office/powerpoint/2010/main" val="58341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18CC2-DABC-0FF4-CB56-274F5DF59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8C16BF4-2CF1-DE28-0148-6ABB242A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23212D3-D817-AE5D-F153-06280DF4B3F9}"/>
              </a:ext>
            </a:extLst>
          </p:cNvPr>
          <p:cNvSpPr txBox="1"/>
          <p:nvPr/>
        </p:nvSpPr>
        <p:spPr>
          <a:xfrm>
            <a:off x="3720142" y="292801"/>
            <a:ext cx="5477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DATA WRANGLING</a:t>
            </a:r>
            <a:endParaRPr lang="fr-FR" sz="3200" dirty="0">
              <a:solidFill>
                <a:schemeClr val="bg1"/>
              </a:solidFill>
            </a:endParaRPr>
          </a:p>
          <a:p>
            <a:pPr algn="ctr"/>
            <a:r>
              <a:rPr lang="fr-FR" sz="3200" dirty="0">
                <a:solidFill>
                  <a:schemeClr val="bg1"/>
                </a:solidFill>
              </a:rPr>
              <a:t> 	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C96897-AD8E-D373-C4F4-9EF0B0F05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970" y="4147609"/>
            <a:ext cx="7459116" cy="142894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2C84588-13F5-EADD-9916-FA0CA5017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208" y="1849272"/>
            <a:ext cx="5115639" cy="60968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CB7D903-4C2E-1B5A-F20C-5167F0C12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208" y="2633347"/>
            <a:ext cx="5115639" cy="4202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564CBBE-2F8E-7904-FB65-A7A773C43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8970" y="3280703"/>
            <a:ext cx="7990568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9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798B5-9AE5-B4FC-DB3D-D8D7C51E6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83EC-E619-9EC5-52EC-0893687E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802" y="233679"/>
            <a:ext cx="8420100" cy="581981"/>
          </a:xfrm>
        </p:spPr>
        <p:txBody>
          <a:bodyPr/>
          <a:lstStyle/>
          <a:p>
            <a:r>
              <a:rPr lang="en-US" dirty="0"/>
              <a:t>Number of song per genre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09981F-3B3B-F7F0-7C6C-A85DB960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6</a:t>
            </a:fld>
            <a:endParaRPr lang="en-US" sz="1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7CAEB46-FDB0-092F-741B-5986AC48A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1004571"/>
            <a:ext cx="9420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7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790" y="2895600"/>
            <a:ext cx="5383530" cy="7147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K-nearest</a:t>
            </a:r>
            <a:r>
              <a:rPr lang="fr-FR" dirty="0"/>
              <a:t> </a:t>
            </a:r>
            <a:r>
              <a:rPr lang="en-US" dirty="0"/>
              <a:t>neighbor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57CA7-5ECD-3112-3EA4-C43E379C7F66}"/>
              </a:ext>
            </a:extLst>
          </p:cNvPr>
          <p:cNvSpPr txBox="1"/>
          <p:nvPr/>
        </p:nvSpPr>
        <p:spPr>
          <a:xfrm>
            <a:off x="6574790" y="3863479"/>
            <a:ext cx="448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Classification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proximity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0BBD42E8-BB3F-5C47-6372-89581EBC19E3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49DFD55-3C28-40EF-9E31-A92D2E4017FF}" type="slidenum">
              <a:rPr lang="en-US" sz="1400" smtClean="0">
                <a:solidFill>
                  <a:schemeClr val="tx1">
                    <a:tint val="75000"/>
                  </a:schemeClr>
                </a:solidFill>
              </a:rPr>
              <a:pPr algn="r"/>
              <a:t>7</a:t>
            </a:fld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A0F12-8EEB-4F20-CC6A-4306C361B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7FD9-A64A-BFBC-74E1-CF151A52A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802" y="233679"/>
            <a:ext cx="8420100" cy="581981"/>
          </a:xfrm>
        </p:spPr>
        <p:txBody>
          <a:bodyPr/>
          <a:lstStyle/>
          <a:p>
            <a:r>
              <a:rPr lang="en-US" dirty="0"/>
              <a:t>Distances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9748E11-B1CC-D863-D38E-1C08A532C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8928" y="815660"/>
            <a:ext cx="1374140" cy="464499"/>
          </a:xfrm>
        </p:spPr>
        <p:txBody>
          <a:bodyPr/>
          <a:lstStyle/>
          <a:p>
            <a:pPr algn="ctr"/>
            <a:r>
              <a:rPr lang="en-US" dirty="0"/>
              <a:t>Euclidean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D965F2-3822-E8E2-7EDB-B77D981A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8</a:t>
            </a:fld>
            <a:endParaRPr lang="en-US" sz="1400" dirty="0"/>
          </a:p>
        </p:txBody>
      </p:sp>
      <p:pic>
        <p:nvPicPr>
          <p:cNvPr id="7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FB25449A-F041-13BD-4038-7278B3505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96" y="1280159"/>
            <a:ext cx="10859208" cy="47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2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802" y="233679"/>
            <a:ext cx="8420100" cy="581981"/>
          </a:xfrm>
        </p:spPr>
        <p:txBody>
          <a:bodyPr/>
          <a:lstStyle/>
          <a:p>
            <a:r>
              <a:rPr lang="en-US" dirty="0"/>
              <a:t>Distances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8928" y="815660"/>
            <a:ext cx="1374140" cy="464499"/>
          </a:xfrm>
        </p:spPr>
        <p:txBody>
          <a:bodyPr/>
          <a:lstStyle/>
          <a:p>
            <a:pPr algn="ctr"/>
            <a:r>
              <a:rPr lang="en-US" dirty="0"/>
              <a:t>Euclidean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9</a:t>
            </a:fld>
            <a:endParaRPr lang="en-US" sz="1400" dirty="0"/>
          </a:p>
        </p:txBody>
      </p:sp>
      <p:pic>
        <p:nvPicPr>
          <p:cNvPr id="7" name="Image 1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29B765C2-AEF0-62F9-1F3F-6FE996E60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96" y="1280159"/>
            <a:ext cx="10859208" cy="47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41</TotalTime>
  <Words>254</Words>
  <Application>Microsoft Office PowerPoint</Application>
  <PresentationFormat>Grand écran</PresentationFormat>
  <Paragraphs>91</Paragraphs>
  <Slides>21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__Inter_d65c78</vt:lpstr>
      <vt:lpstr>Arial</vt:lpstr>
      <vt:lpstr>Calibri</vt:lpstr>
      <vt:lpstr>Courier New</vt:lpstr>
      <vt:lpstr>Tenorite</vt:lpstr>
      <vt:lpstr>Custom</vt:lpstr>
      <vt:lpstr>Spotiflop ALgoRithm</vt:lpstr>
      <vt:lpstr>Présentation PowerPoint</vt:lpstr>
      <vt:lpstr>Présentation PowerPoint</vt:lpstr>
      <vt:lpstr>Présentation PowerPoint</vt:lpstr>
      <vt:lpstr>Présentation PowerPoint</vt:lpstr>
      <vt:lpstr>Number of song per genre</vt:lpstr>
      <vt:lpstr>K-nearest neighbor</vt:lpstr>
      <vt:lpstr>Distances</vt:lpstr>
      <vt:lpstr>Distances</vt:lpstr>
      <vt:lpstr>Présentation PowerPoint</vt:lpstr>
      <vt:lpstr>CONFUSION MATRIX</vt:lpstr>
      <vt:lpstr>Random forest classifier</vt:lpstr>
      <vt:lpstr>Confusion Matrix</vt:lpstr>
      <vt:lpstr>Support Vector Machine</vt:lpstr>
      <vt:lpstr>Confusion Matrix</vt:lpstr>
      <vt:lpstr>Comparisons</vt:lpstr>
      <vt:lpstr>Precision</vt:lpstr>
      <vt:lpstr>Recall</vt:lpstr>
      <vt:lpstr>Specificity</vt:lpstr>
      <vt:lpstr>F1-Score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Roland Fontanes</dc:creator>
  <cp:lastModifiedBy>Hugo LEYX-VALADE</cp:lastModifiedBy>
  <cp:revision>4</cp:revision>
  <dcterms:created xsi:type="dcterms:W3CDTF">2024-12-10T10:38:17Z</dcterms:created>
  <dcterms:modified xsi:type="dcterms:W3CDTF">2024-12-10T15:24:15Z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