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293" r:id="rId7"/>
    <p:sldId id="294" r:id="rId8"/>
    <p:sldId id="292" r:id="rId9"/>
    <p:sldId id="291" r:id="rId10"/>
    <p:sldId id="278" r:id="rId11"/>
    <p:sldId id="296" r:id="rId12"/>
    <p:sldId id="297" r:id="rId13"/>
    <p:sldId id="298" r:id="rId14"/>
    <p:sldId id="281" r:id="rId15"/>
    <p:sldId id="300" r:id="rId16"/>
    <p:sldId id="286" r:id="rId17"/>
    <p:sldId id="301" r:id="rId18"/>
    <p:sldId id="258" r:id="rId19"/>
    <p:sldId id="302" r:id="rId20"/>
    <p:sldId id="303" r:id="rId21"/>
    <p:sldId id="257" r:id="rId22"/>
    <p:sldId id="283" r:id="rId23"/>
    <p:sldId id="280" r:id="rId24"/>
    <p:sldId id="282" r:id="rId25"/>
    <p:sldId id="266" r:id="rId26"/>
    <p:sldId id="284" r:id="rId27"/>
    <p:sldId id="288" r:id="rId28"/>
    <p:sldId id="287" r:id="rId29"/>
    <p:sldId id="289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0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classes : Bollywood, Hip-Hop &amp; Instrumental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Bad classes : Rock, Blues, Country &amp; 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SVM aims to find the best boundaries that separates different classes in the data &amp; maximize the distance between the closest points of each class.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data points that are closest to theses boundaries are called support vectors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This algorithm can handle complex data using a method called “kernel tricks” (se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renseigner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pour question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orienté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après)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7BFD-858C-AF97-FE67-2871BEF0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06F45-831E-3C23-F1F9-CBF14D669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8908D-4749-A64C-B08D-D7246A11C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205A-C771-08D2-17C7-D1D05E11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609B-ACBD-5B67-9BAB-BD5215AE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04AFD-026A-0766-1CE5-4DAB1782D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EE0B7-0006-12F4-1E2A-9DAD8A249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14EA-C6C2-5928-D62A-5341334A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B4A3-4E40-7F63-4A50-3B495A92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FF63B-6FD1-2D61-5892-3AF3BEBCD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AC5F1-CC5F-E789-26B1-FFCB45BAE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859A-5C95-9C50-5195-CCF353B58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5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Random forest is an ensemble learning method that combines multiple decision trees to make predictions.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Each tree is trained on a random subset of the data.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final prediction is made by aggregating the predictions of all trees just like an 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429000"/>
            <a:ext cx="6634480" cy="3200400"/>
          </a:xfrm>
        </p:spPr>
        <p:txBody>
          <a:bodyPr anchor="ctr"/>
          <a:lstStyle/>
          <a:p>
            <a:r>
              <a:rPr lang="en-US" sz="4400" b="1" dirty="0" err="1"/>
              <a:t>Spotiflop</a:t>
            </a:r>
            <a:r>
              <a:rPr lang="en-US" sz="4400" b="1" dirty="0"/>
              <a:t> </a:t>
            </a:r>
            <a:r>
              <a:rPr lang="en-US" sz="4400" b="1" dirty="0" err="1"/>
              <a:t>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EDCE-E619-A93D-2E02-99E3561C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C5AA01E-E8F0-7C74-4A9D-4F2F0D4B1918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C4AB7A-C7A1-D70C-FCB2-6B481E3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D06F18-E05F-4B11-CB98-B581AC92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1905481"/>
            <a:ext cx="66017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29B765C2-AEF0-62F9-1F3F-6FE996E6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367D-6CD6-5E71-5761-0AE3150D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18A43BC-8B4C-5304-1A72-7C75EB90B315}"/>
              </a:ext>
            </a:extLst>
          </p:cNvPr>
          <p:cNvSpPr txBox="1"/>
          <p:nvPr/>
        </p:nvSpPr>
        <p:spPr>
          <a:xfrm>
            <a:off x="1040202" y="579918"/>
            <a:ext cx="47261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MANHATTAN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486F9B5-D6D7-A063-8000-12B761B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696B6D-D816-7B6B-4A0A-AB1279CF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17" y="1935673"/>
            <a:ext cx="636358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2839-5C3F-FCD5-DF7A-F86E4AB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50" y="81566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EEB3-8F34-BA8E-4FE1-E69BFCE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3C4F9-6474-76B4-EB2C-691D327D0AAC}"/>
              </a:ext>
            </a:extLst>
          </p:cNvPr>
          <p:cNvSpPr txBox="1">
            <a:spLocks/>
          </p:cNvSpPr>
          <p:nvPr/>
        </p:nvSpPr>
        <p:spPr>
          <a:xfrm>
            <a:off x="2940802" y="233679"/>
            <a:ext cx="8420100" cy="581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Distances</a:t>
            </a:r>
          </a:p>
        </p:txBody>
      </p:sp>
      <p:pic>
        <p:nvPicPr>
          <p:cNvPr id="9" name="Image 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1FB28AC-B328-1E59-A3BB-670D10C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3" y="1280159"/>
            <a:ext cx="10916594" cy="4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CEBA-8413-82BA-7402-D85273BF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710E3517-1830-356E-6A7E-DFDCC683467B}"/>
              </a:ext>
            </a:extLst>
          </p:cNvPr>
          <p:cNvSpPr txBox="1"/>
          <p:nvPr/>
        </p:nvSpPr>
        <p:spPr>
          <a:xfrm>
            <a:off x="919432" y="1209646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 algorithm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8E78403-A96F-80E0-BBB5-D36C10E8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0B848D-26D8-7592-4F97-480FB91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96" y="2630260"/>
            <a:ext cx="60873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15</a:t>
            </a:fld>
            <a:endParaRPr lang="en-US" sz="1400" dirty="0"/>
          </a:p>
        </p:txBody>
      </p:sp>
      <p:pic>
        <p:nvPicPr>
          <p:cNvPr id="6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197802E8-7EE1-6558-CCB8-C706371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366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8752B0-2733-100A-3B01-530ABD691D74}"/>
              </a:ext>
            </a:extLst>
          </p:cNvPr>
          <p:cNvSpPr txBox="1"/>
          <p:nvPr/>
        </p:nvSpPr>
        <p:spPr>
          <a:xfrm>
            <a:off x="6780024" y="3240350"/>
            <a:ext cx="381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Indie’s</a:t>
            </a:r>
            <a:r>
              <a:rPr lang="fr-FR" sz="4800" i="1" u="sng" dirty="0"/>
              <a:t> issue ?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2939-25CF-7F2E-CEC5-5F35C9F2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C9B-6F7D-3955-2BB8-29448BA2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83D5E5-A40B-D1A5-4877-BC1DBED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16</a:t>
            </a:fld>
            <a:endParaRPr lang="en-US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BBFC57-350A-A78E-D110-706247ED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" y="28852"/>
            <a:ext cx="6357515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07B80E-0B32-8CE8-E24B-CAF3115F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424" t="2392"/>
          <a:stretch/>
        </p:blipFill>
        <p:spPr>
          <a:xfrm>
            <a:off x="7835225" y="2395829"/>
            <a:ext cx="2799364" cy="2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ABCA-E35F-1760-ECD2-904156AF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9050-07FB-84C9-FDE6-D47023E9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A1B136-10E4-DA01-62BD-4203A07E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524538-A309-8E05-A8E6-6039C8A8D3E5}"/>
              </a:ext>
            </a:extLst>
          </p:cNvPr>
          <p:cNvSpPr txBox="1"/>
          <p:nvPr/>
        </p:nvSpPr>
        <p:spPr>
          <a:xfrm>
            <a:off x="7716761" y="2644170"/>
            <a:ext cx="3819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Removing</a:t>
            </a:r>
            <a:r>
              <a:rPr lang="fr-FR" sz="4800" i="1" u="sng" dirty="0"/>
              <a:t> </a:t>
            </a:r>
            <a:r>
              <a:rPr lang="fr-FR" sz="4800" i="1" u="sng" dirty="0" err="1"/>
              <a:t>Indie</a:t>
            </a:r>
            <a:r>
              <a:rPr lang="fr-FR" sz="4800" i="1" u="sng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02FCDB-6A1E-0280-3040-43E2A855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" y="0"/>
            <a:ext cx="635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6E9E3B-D912-124C-3C75-CF92A445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1026" name="Picture 2" descr="Random Forest | Python Machine Learning">
            <a:extLst>
              <a:ext uri="{FF2B5EF4-FFF2-40B4-BE49-F238E27FC236}">
                <a16:creationId xmlns:a16="http://schemas.microsoft.com/office/drawing/2014/main" id="{5CC5CB69-F7A7-A728-F797-6D6D4F3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r="25577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18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7948-6FE5-FD0E-11E6-4D620A2A7D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Group of Decision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5" y="625217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19</a:t>
            </a:fld>
            <a:endParaRPr lang="en-US" sz="1400" dirty="0"/>
          </a:p>
        </p:txBody>
      </p:sp>
      <p:pic>
        <p:nvPicPr>
          <p:cNvPr id="9" name="Image 1" descr="Une image contenant texte, capture d’écran, Parallèle, carré&#10;&#10;Description générée automatiquement">
            <a:extLst>
              <a:ext uri="{FF2B5EF4-FFF2-40B4-BE49-F238E27FC236}">
                <a16:creationId xmlns:a16="http://schemas.microsoft.com/office/drawing/2014/main" id="{B660041C-5326-4EEE-4DCC-63C0AF7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0"/>
            <a:ext cx="6378222" cy="686280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E388F9C-3D44-485B-ECB4-DD0DD2BAB0E6}"/>
              </a:ext>
            </a:extLst>
          </p:cNvPr>
          <p:cNvSpPr txBox="1">
            <a:spLocks/>
          </p:cNvSpPr>
          <p:nvPr/>
        </p:nvSpPr>
        <p:spPr>
          <a:xfrm>
            <a:off x="838201" y="261090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/>
              <a:t>Indie concentration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Good classes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Bad classes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576291" y="2478006"/>
            <a:ext cx="484378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K-nearest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Comparisons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576291" y="1110405"/>
            <a:ext cx="43459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SUMMARY</a:t>
            </a:r>
            <a:endParaRPr lang="en-US" dirty="0"/>
          </a:p>
        </p:txBody>
      </p:sp>
      <p:pic>
        <p:nvPicPr>
          <p:cNvPr id="12" name="Picture Placeholder 1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741A09C-E0CD-ED80-66ED-CC2A3240DA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38" b="10338"/>
          <a:stretch>
            <a:fillRect/>
          </a:stretch>
        </p:blipFill>
        <p:spPr/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BFDA5AF-2D82-8750-DD6B-65078E701B27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67208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20C879D-9E61-6302-CE12-8ED81C0CBAC4}"/>
              </a:ext>
            </a:extLst>
          </p:cNvPr>
          <p:cNvSpPr txBox="1">
            <a:spLocks/>
          </p:cNvSpPr>
          <p:nvPr/>
        </p:nvSpPr>
        <p:spPr>
          <a:xfrm>
            <a:off x="6991350" y="3779520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Find best boundaries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Complex Data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E010-B84C-8F1D-C412-F7142B5A3E5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0" y="2390319"/>
            <a:ext cx="4094480" cy="653101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21</a:t>
            </a:fld>
            <a:endParaRPr lang="en-U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2BF580-EBBD-D37D-B851-EC641817357B}"/>
              </a:ext>
            </a:extLst>
          </p:cNvPr>
          <p:cNvSpPr txBox="1">
            <a:spLocks/>
          </p:cNvSpPr>
          <p:nvPr/>
        </p:nvSpPr>
        <p:spPr>
          <a:xfrm>
            <a:off x="7650470" y="333226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Same pattern 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Indie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Bollywood, Hip-Hop &amp; Instrumental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Rock, Blues, Country &amp; Alt</a:t>
            </a:r>
          </a:p>
        </p:txBody>
      </p:sp>
      <p:pic>
        <p:nvPicPr>
          <p:cNvPr id="1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20D5D9BA-D3ED-4CE0-FBAD-0897FEFB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55"/>
            <a:ext cx="6336236" cy="68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22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6C57505B-FAEA-C42A-27DE-2C8B3BBD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45" r="10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37193"/>
            <a:ext cx="5555848" cy="577207"/>
          </a:xfrm>
        </p:spPr>
        <p:txBody>
          <a:bodyPr anchor="b"/>
          <a:lstStyle/>
          <a:p>
            <a:r>
              <a:rPr lang="en-US" dirty="0"/>
              <a:t>Precision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23</a:t>
            </a:fld>
            <a:endParaRPr lang="en-US" sz="1400" dirty="0"/>
          </a:p>
        </p:txBody>
      </p:sp>
      <p:pic>
        <p:nvPicPr>
          <p:cNvPr id="1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FC66751-B1EB-1B13-EEB3-262F8E3D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2" y="1242837"/>
            <a:ext cx="9013496" cy="53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5DBCE939-6B5D-C7A5-00F2-EEA2D924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7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16B9D-4D2A-A901-1641-9EDCE28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183" y="370390"/>
            <a:ext cx="1568719" cy="555585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CF1-574B-1CA8-9B24-0CD0FD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5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B80653E6-CE83-83FC-F743-798079A0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3" y="1242837"/>
            <a:ext cx="9013496" cy="537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312DC-5EAD-2404-EE88-F5CAB02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337192"/>
            <a:ext cx="5521124" cy="577207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C43-ACD0-9F0F-6D29-02BE729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48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D9AEAC6-77A0-3BBD-9357-776604D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5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D554A-97D9-308E-A15B-7C27BB67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37" y="372192"/>
            <a:ext cx="2020265" cy="565358"/>
          </a:xfrm>
        </p:spPr>
        <p:txBody>
          <a:bodyPr>
            <a:normAutofit/>
          </a:bodyPr>
          <a:lstStyle/>
          <a:p>
            <a:r>
              <a:rPr lang="en-US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E818-9B5E-26AC-2CD6-21E2E37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54C5-E266-04CA-BE15-0507028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5BAA661-B901-6BC0-73E2-106CA40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8FC25-0F96-FCAE-6EF2-59B4BBA5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1735443"/>
            <a:ext cx="4918493" cy="44570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A71A70-F602-327A-FFC2-B68FE69FE4FD}"/>
              </a:ext>
            </a:extLst>
          </p:cNvPr>
          <p:cNvSpPr txBox="1"/>
          <p:nvPr/>
        </p:nvSpPr>
        <p:spPr>
          <a:xfrm>
            <a:off x="3486509" y="528847"/>
            <a:ext cx="521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MAPPING SONGS BY GENRE</a:t>
            </a:r>
          </a:p>
        </p:txBody>
      </p:sp>
    </p:spTree>
    <p:extLst>
      <p:ext uri="{BB962C8B-B14F-4D97-AF65-F5344CB8AC3E}">
        <p14:creationId xmlns:p14="http://schemas.microsoft.com/office/powerpoint/2010/main" val="3333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8CC2-DABC-0FF4-CB56-274F5DF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C16BF4-2CF1-DE28-0148-6ABB242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3212D3-D817-AE5D-F153-06280DF4B3F9}"/>
              </a:ext>
            </a:extLst>
          </p:cNvPr>
          <p:cNvSpPr txBox="1"/>
          <p:nvPr/>
        </p:nvSpPr>
        <p:spPr>
          <a:xfrm>
            <a:off x="3720142" y="2928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DATA WRANGLING</a:t>
            </a:r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 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C96897-AD8E-D373-C4F4-9EF0B0F0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70" y="4147609"/>
            <a:ext cx="7459116" cy="1428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C84588-13F5-EADD-9916-FA0CA501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08" y="1849272"/>
            <a:ext cx="5115639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B7D903-4C2E-1B5A-F20C-5167F0C1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08" y="2633347"/>
            <a:ext cx="5115639" cy="4202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CBBE-2F8E-7904-FB65-A7A773C4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70" y="3280703"/>
            <a:ext cx="799056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B5AB799-1367-C8B2-5D49-FFCFB09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618C64-1823-41E9-3CC0-60A18CD4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54" y="1716777"/>
            <a:ext cx="3572374" cy="4486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10CAF-FC08-2B73-BF37-76FEEAA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03" y="2378857"/>
            <a:ext cx="7078063" cy="15813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75DC3B-3115-28B2-DD13-DE0320E9271C}"/>
              </a:ext>
            </a:extLst>
          </p:cNvPr>
          <p:cNvSpPr txBox="1"/>
          <p:nvPr/>
        </p:nvSpPr>
        <p:spPr>
          <a:xfrm>
            <a:off x="3720142" y="292801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DATA TYPE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450A12-3821-89A4-5F7C-845BCEC8E607}"/>
              </a:ext>
            </a:extLst>
          </p:cNvPr>
          <p:cNvSpPr txBox="1"/>
          <p:nvPr/>
        </p:nvSpPr>
        <p:spPr>
          <a:xfrm>
            <a:off x="3720141" y="292800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CATEGORIZATION</a:t>
            </a:r>
          </a:p>
        </p:txBody>
      </p:sp>
    </p:spTree>
    <p:extLst>
      <p:ext uri="{BB962C8B-B14F-4D97-AF65-F5344CB8AC3E}">
        <p14:creationId xmlns:p14="http://schemas.microsoft.com/office/powerpoint/2010/main" val="5834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98B5-9AE5-B4FC-DB3D-D8D7C51E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3EC-E619-9EC5-52EC-0893687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Number of song per genre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9981F-3B3B-F7F0-7C6C-A85DB96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CAEB46-FDB0-092F-741B-5986AC48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04571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90" y="2895600"/>
            <a:ext cx="5383530" cy="714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K-nearest</a:t>
            </a:r>
            <a:r>
              <a:rPr lang="fr-FR" dirty="0"/>
              <a:t> </a:t>
            </a:r>
            <a:r>
              <a:rPr lang="en-US" dirty="0"/>
              <a:t>neighbor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7CA7-5ECD-3112-3EA4-C43E379C7F66}"/>
              </a:ext>
            </a:extLst>
          </p:cNvPr>
          <p:cNvSpPr txBox="1"/>
          <p:nvPr/>
        </p:nvSpPr>
        <p:spPr>
          <a:xfrm>
            <a:off x="6574790" y="3863479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proximity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BBD42E8-BB3F-5C47-6372-89581EBC19E3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3FF5C-A3FD-C85C-4828-BA33EE24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90B1FC9-264A-29AE-F615-6EC9CE00DCAC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Splitting train and test</a:t>
            </a:r>
          </a:p>
        </p:txBody>
      </p: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EF5FBBB-CA85-29DC-E158-A36F5CF5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78" y="2572231"/>
            <a:ext cx="6823745" cy="2797733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19E7F12-ABC7-A72D-6B3C-A53ABF1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E1479-C0AD-0982-5DDE-29A893FE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B9B26C5F-7DBF-2A22-030D-93A548DCE0C2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en-US" sz="3200" kern="12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distance ?</a:t>
            </a:r>
            <a:endParaRPr lang="en-US" sz="3200" kern="1200" cap="all" spc="15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A0C2368-F5A7-8E71-A5E3-A3B0288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A62395-FC13-AEB5-5064-18530887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2819254"/>
            <a:ext cx="8792802" cy="20957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A19FFA-C230-725C-C082-7BF8AAF3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03" y="4923911"/>
            <a:ext cx="486795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282</Words>
  <Application>Microsoft Office PowerPoint</Application>
  <PresentationFormat>Widescreen</PresentationFormat>
  <Paragraphs>105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__Inter_d65c78</vt:lpstr>
      <vt:lpstr>Arial</vt:lpstr>
      <vt:lpstr>Calibri</vt:lpstr>
      <vt:lpstr>Courier New</vt:lpstr>
      <vt:lpstr>Tenorite</vt:lpstr>
      <vt:lpstr>Custom</vt:lpstr>
      <vt:lpstr>Spotiflop ALgoRithm</vt:lpstr>
      <vt:lpstr>PowerPoint Presentation</vt:lpstr>
      <vt:lpstr>PowerPoint Presentation</vt:lpstr>
      <vt:lpstr>PowerPoint Presentation</vt:lpstr>
      <vt:lpstr>PowerPoint Presentation</vt:lpstr>
      <vt:lpstr>Number of song per genre</vt:lpstr>
      <vt:lpstr>K-nearest neighbor</vt:lpstr>
      <vt:lpstr>PowerPoint Presentation</vt:lpstr>
      <vt:lpstr>PowerPoint Presentation</vt:lpstr>
      <vt:lpstr>PowerPoint Presentation</vt:lpstr>
      <vt:lpstr>Distances</vt:lpstr>
      <vt:lpstr>PowerPoint Presentation</vt:lpstr>
      <vt:lpstr>PowerPoint Presentation</vt:lpstr>
      <vt:lpstr>PowerPoint Presentation</vt:lpstr>
      <vt:lpstr>CONFUSION MATRIX</vt:lpstr>
      <vt:lpstr>CONFUSION MATRIX</vt:lpstr>
      <vt:lpstr>CONFUSION MATRIX</vt:lpstr>
      <vt:lpstr>Random forest classifier</vt:lpstr>
      <vt:lpstr>Confusion Matrix</vt:lpstr>
      <vt:lpstr>Support Vector Machine</vt:lpstr>
      <vt:lpstr>Confusion Matrix</vt:lpstr>
      <vt:lpstr>Comparisons</vt:lpstr>
      <vt:lpstr>Precision</vt:lpstr>
      <vt:lpstr>Recall</vt:lpstr>
      <vt:lpstr>Specificity</vt:lpstr>
      <vt:lpstr>F1-Score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Fontanes</dc:creator>
  <cp:lastModifiedBy>Max BORTOLOTTI</cp:lastModifiedBy>
  <cp:revision>7</cp:revision>
  <dcterms:created xsi:type="dcterms:W3CDTF">2024-12-10T10:38:17Z</dcterms:created>
  <dcterms:modified xsi:type="dcterms:W3CDTF">2024-12-10T17:10:37Z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