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99" r:id="rId2"/>
    <p:sldId id="835" r:id="rId3"/>
    <p:sldId id="1006" r:id="rId4"/>
    <p:sldId id="1007" r:id="rId5"/>
    <p:sldId id="1009" r:id="rId6"/>
    <p:sldId id="1008" r:id="rId7"/>
    <p:sldId id="1010" r:id="rId8"/>
    <p:sldId id="964" r:id="rId9"/>
    <p:sldId id="1011" r:id="rId10"/>
    <p:sldId id="1012" r:id="rId11"/>
    <p:sldId id="1013" r:id="rId12"/>
    <p:sldId id="1014" r:id="rId13"/>
    <p:sldId id="1036" r:id="rId14"/>
    <p:sldId id="1042" r:id="rId15"/>
    <p:sldId id="1017" r:id="rId16"/>
    <p:sldId id="1043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  <p:sldId id="1025" r:id="rId25"/>
    <p:sldId id="1026" r:id="rId26"/>
    <p:sldId id="1027" r:id="rId27"/>
    <p:sldId id="1028" r:id="rId28"/>
    <p:sldId id="1029" r:id="rId29"/>
    <p:sldId id="1030" r:id="rId30"/>
    <p:sldId id="1031" r:id="rId31"/>
    <p:sldId id="1032" r:id="rId32"/>
    <p:sldId id="1033" r:id="rId33"/>
    <p:sldId id="1034" r:id="rId34"/>
    <p:sldId id="1038" r:id="rId35"/>
    <p:sldId id="1044" r:id="rId36"/>
    <p:sldId id="1045" r:id="rId37"/>
    <p:sldId id="1039" r:id="rId38"/>
    <p:sldId id="1046" r:id="rId39"/>
    <p:sldId id="1040" r:id="rId40"/>
    <p:sldId id="1047" r:id="rId41"/>
    <p:sldId id="1041" r:id="rId42"/>
    <p:sldId id="1048" r:id="rId43"/>
    <p:sldId id="1049" r:id="rId44"/>
    <p:sldId id="1050" r:id="rId45"/>
    <p:sldId id="1052" r:id="rId46"/>
    <p:sldId id="1054" r:id="rId47"/>
    <p:sldId id="1055" r:id="rId48"/>
    <p:sldId id="1051" r:id="rId49"/>
    <p:sldId id="1056" r:id="rId50"/>
    <p:sldId id="1057" r:id="rId51"/>
    <p:sldId id="1058" r:id="rId52"/>
    <p:sldId id="1060" r:id="rId53"/>
    <p:sldId id="1061" r:id="rId54"/>
    <p:sldId id="1059" r:id="rId55"/>
    <p:sldId id="1062" r:id="rId56"/>
    <p:sldId id="1063" r:id="rId57"/>
    <p:sldId id="1064" r:id="rId58"/>
    <p:sldId id="1065" r:id="rId59"/>
    <p:sldId id="1066" r:id="rId60"/>
    <p:sldId id="1067" r:id="rId61"/>
    <p:sldId id="1068" r:id="rId62"/>
    <p:sldId id="1069" r:id="rId63"/>
    <p:sldId id="1070" r:id="rId64"/>
    <p:sldId id="1071" r:id="rId65"/>
    <p:sldId id="1072" r:id="rId66"/>
    <p:sldId id="1073" r:id="rId6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89" d="100"/>
          <a:sy n="89" d="100"/>
        </p:scale>
        <p:origin x="725" y="53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1A825150-058F-42AA-AB97-BF8A8698F7FC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3757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99F00144-7A0B-4C7E-BD3F-836CD1FB560C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20857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BF671-BDE9-4753-B334-B0C5923A57DD}" type="datetime1">
              <a:rPr lang="pt-BR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31130-5D92-4024-814E-247EAD60FBD0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393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9CB71-1C29-4352-9B58-E834EB3DB92D}" type="datetime1">
              <a:rPr lang="pt-BR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FAE68-CCAA-4AC3-860D-0A2543F1EA08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980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02BA-2231-4DF2-858F-B9E7FD43F102}" type="datetime1">
              <a:rPr lang="pt-BR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AE95D-66CA-441D-BC47-B9497B1BC4CD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15032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F122-2707-4675-9C16-607789775AD9}" type="datetime1">
              <a:rPr lang="pt-BR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F0D24-0702-45E8-B80B-9D255FA1145A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9956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3C5D7-9E8E-447C-A720-345960CC4177}" type="datetime1">
              <a:rPr lang="pt-BR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98F0-1BA6-407A-9958-C940340FCB3E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957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BEF5247-9B93-4C2B-9918-C831ADBE9661}" type="datetime1">
              <a:rPr lang="pt-BR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AE51A7B-B0FF-4700-A551-5F38599415C3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168123" cy="3876092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3568" y="1246188"/>
            <a:ext cx="7848872" cy="45259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LCD</a:t>
            </a:r>
            <a:endParaRPr lang="en-US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10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Vamos pensar no que queremos fazer com um LCD: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Escrever caracteres.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Ler caracteres.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Apagar o mostrador.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Mudar a posição de escrita.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Definir novos caracteres.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11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Por sorte, o chip HD44780 também é um controlador, o que torna fazer todas essas coisas bem mais fácil.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chip funciona com um barramento de dados bi-direcional de 8 bits (D7-D0) e três bits de controle (apenas escrita) (RS, R/W, EN). 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12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 controlador possui três memórias: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DDRAM (Display Data RAM): memória de dados do display. O controlador mostra continuamente o conteudo dessa memória no display.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Na DDRAM, colocamos o código dos caracteres que queremos mostrar. Por exemplo, se queremos mostrar a letra ‘A’ na primeira posição, colocamos o byte 0x41 (ASCii de A) na posição 0x0 da DDRAM.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tamanho da DDRAM depende do mostrador.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13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DDRAM: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Em geral, o LCD 16x2 tem 80 bytes na DDRAM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primeira linha vai de 0x00 a 0x27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segunda linha vai de 0x40 a 0x67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7607221" cy="13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14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DDRAM: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3322"/>
            <a:ext cx="8458200" cy="43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15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 controlador possui três memórias: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CGROM (Character Generator ROM): A CGROM contém o mapa dos caracteres genéricos que o LCD pode exibir. Por exemplo, se a DDRAM quer exibir o caractere ‘A’, o controlador do LCD olha na CGROM como exibir o caractere ‘A’ (como desenhá-lo).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Dependendo do LCD, cada caractere pode ter de 5x8 ou 5x10. 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16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CGROM (b em ASCii = 0x61):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15" y="1556792"/>
            <a:ext cx="6267970" cy="38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17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 controlador possui três memórias: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CGRAM (Character Generator RAM): A CGRAM contém um mapa de caracteres que pode ser definida pelo usuário.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Por exemplo, podemos querer desenhar um novo símbolo, que não está definido na CGROM. Neste caso, o usuário deve definir o símbolo na CGRAM, para depois escrevê-lo na DDRAM.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Em geral, temos apenas alguns caracteres que podem ser definidos pelo usuário (até 8 caracteres).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18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 controlador tem também alguns registradores especiais: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IR: Registrador que recebe as instruções (só pode ser escrito).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DR: Registrador que recebe o dado a ser escrito ou lido da DDRAM ou CGRAM.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AC: Contador de endereços na DDRAM ou CGRAM.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19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Operação de escrita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0823"/>
            <a:ext cx="7205222" cy="33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Temos diversos tipos de mostradores LCD para usarmos com o MSP-430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LCD Softbaugh</a:t>
            </a:r>
            <a:endParaRPr lang="pt-BR" altLang="en-US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36912"/>
            <a:ext cx="4914371" cy="25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20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Operação de leitura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74" y="2564904"/>
            <a:ext cx="7500264" cy="34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21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Opções possíveis: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01073"/>
              </p:ext>
            </p:extLst>
          </p:nvPr>
        </p:nvGraphicFramePr>
        <p:xfrm>
          <a:off x="971600" y="2204864"/>
          <a:ext cx="741459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669"/>
                <a:gridCol w="811499"/>
                <a:gridCol w="792088"/>
                <a:gridCol w="51103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RS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R/W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Reg.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Descrição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IR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Escreve</a:t>
                      </a:r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uma</a:t>
                      </a:r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instrução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Lê</a:t>
                      </a:r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bit de </a:t>
                      </a:r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ocupado</a:t>
                      </a:r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(b7) e o valor</a:t>
                      </a:r>
                      <a:r>
                        <a:rPr lang="en-US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AC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Escreve</a:t>
                      </a:r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no DR (DDRAM </a:t>
                      </a:r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</a:t>
                      </a:r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CGRAM)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Lê</a:t>
                      </a:r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DR (DDRAM</a:t>
                      </a:r>
                      <a:r>
                        <a:rPr lang="en-US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</a:t>
                      </a:r>
                      <a:r>
                        <a:rPr lang="en-US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CGRAM)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4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22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Ler o DR (RS, R/W = 11)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Lê a posição atual (apontada por AC) da DDRAM (isto é, o que está escrito naquela posição) ou da CGRAM (isto é, como escrever aquele caractere).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definição se a leitura será da DDRAM ou da CGRAM é feita anteriormente, por uma instrução.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23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Escrever no DR (RS, R/W = 10)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Escreve na posição atual (apontada por AC) da DDRAM (isto é, define o que será escrito naquela posição) ou da CGRAM (isto é, como escrever aquele caractere).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definição se a leitura será da DDRAM ou da CGRAM é feita anteriormente, por uma instrução.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24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Ler o bit de Ocupado (RS, R/W = 01)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LCD é bastante lento (mais lento que o microcontrolador), sendo que alguns comandos podem durar milissegundos (dependendo do display).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bit de ocupado indica se o LCD está disponível naquele momento para receber uma nova instrução, ou não. Esta instrução pode ser chamada a qualquer momento.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No barramento de dados, temos: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D7: bit de ocupado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D6-D0: posição atual do AC.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25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Escrever uma instrução (RS, R/W = 00)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LCD define uma série de instruções, que dependem de qual é o bit mais significativo recebido.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Essas instruçõs controlam o modo de funcionamento do LCD.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26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812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Instrução: Limpar mostrador (Clear Display)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Preenche toda a DDRAM com o código ASCii do espaço em branco (0x20) (efetivamente limpando o mostrador).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Zera a posição do AC (logo, o cursor fica na primeira linha, primeira coluna).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Faz I/D = 1 (isto é, incrementa o AC a cada vez que um caractere é escrito).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Prepara para escrita na DDRAM.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Anula os deslocamentos do mostrador anteriores (isto é, alinha a DDRAM com o mostrador). 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Pode demorar 1.5 ms!!! 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93" y="1196752"/>
            <a:ext cx="5705213" cy="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27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Instrução: Retornar (Home)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Zera o registrador AC.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Prepara para escrita na DDRAM.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Anula os deslocamnetos que podem ter ocorrido.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Mantém o conteúdo da DDRAM/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Pode demorar 1.5 ms!!! 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92" y="1196752"/>
            <a:ext cx="5705213" cy="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28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Instrução: Definir modo de Entrada (Entry Mode Set)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Define o comportamento do mostrador quando ocorrer entrada de dados.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I/D: Define incremento (1) ou decremento (0) para cada vez que ocorrer a entrada de dados.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Também define se o cursor que se movo (S = 0 ) ou se o mostrador que se desloca (S = 1). 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5705213" cy="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29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Instrução: Ativar/Desativar Controles (Display and Cursor On/Off)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Permite desativar o mostrador (D = 0): neste caso, nada é exibido.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Habilitar o cursor (C = 1).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Define o modo do cursor (estático, B = 0, ou piscante, B = 1).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412776"/>
            <a:ext cx="5705213" cy="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Temos diversos tipos de mostradores LCD para usarmos com o MSP-430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LCD Gráfico</a:t>
            </a:r>
            <a:endParaRPr lang="pt-BR" altLang="en-US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40275"/>
            <a:ext cx="4988759" cy="37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30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Instrução: Deslocar o cursor ou mostrador (Cursor or Display Shift)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Permite deslocar o cursor (S/C = 0) ou mostrador (S/C = 1) sem que seja feita uma escrita de dados.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Define a direção do deslocamento (direita, R/L = 1) ou (esquerda, R/L = 0).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2776"/>
            <a:ext cx="5705213" cy="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31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Instrução: Definir funções (Function Set)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Permite definir o tamanho do barramento de dados (DL = 0, 4 bits) ou (DL = 1, 8 bits).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Define o cursor como 1 linha (N = 0) ou 2 linhas (N = 1).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Define o tamanho dos caracteres (F = 0, 5x8) ou (F = 1, 5x10).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Em geral, esta é a primeira instrução ser enviada ao mostrador (mais sobre isso mais tarde!).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68760"/>
            <a:ext cx="5705213" cy="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32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Instrução: Definir endereço da CGRAM (Set CGRAM Address)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Atualiza o valor do contador de endereços para o endereço A5-A0 na CGRAM.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Define que as próximas escritas serão na CGRAM!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92" y="1340768"/>
            <a:ext cx="5705213" cy="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33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Instrução: Definir endereço da DDRAM (Set DDRAM Address)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Atualiza o valor do contador de endereços para o endereço A6-A0 na DDRAM.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Define que as próximas escritas serão na DDRAM!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92" y="1484784"/>
            <a:ext cx="5705213" cy="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34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Enviando caracteres para a CGRAM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Queremos definir o caractere na CGRAM na posição 0x02: 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0" y="2204864"/>
            <a:ext cx="6918446" cy="31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35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84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Enviando caracteres para a CGRAM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Portanto, começamos a escrever na posição 0x10 = 0x02 * 8: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Enviamos a </a:t>
            </a:r>
            <a:r>
              <a:rPr lang="pt-BR" altLang="en-US" sz="1800" b="1" u="sng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instrução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0x50 (01010000)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Enviamos os </a:t>
            </a:r>
            <a:r>
              <a:rPr lang="pt-BR" altLang="en-US" sz="1800" b="1" u="sng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caracteres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0x04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0x0E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0x0E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0x0E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0x1F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0x00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0x04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0x00</a:t>
            </a: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36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Enviando caracteres para a CGRAM</a:t>
            </a:r>
          </a:p>
          <a:p>
            <a:pPr marL="914400" lvl="2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Enviamos a </a:t>
            </a:r>
            <a:r>
              <a:rPr lang="pt-BR" altLang="en-US" sz="1800" b="1" u="sng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instrução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0x40 para voltar a escrita para a DDRAM.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Por fim, basta enviar o </a:t>
            </a:r>
            <a:r>
              <a:rPr lang="pt-BR" altLang="en-US" sz="1800" b="1" u="sng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caractere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0x02 para desenhar um sino no LCD.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37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Definindo o modo de funcionamento!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Na instrução de Definir Condições (Function Set), podemos definir se o barramento de dados vai funcionar com 8 bits ou com 4 bits.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Na verdade, tanto os comandos como os caracteres são </a:t>
            </a:r>
            <a:r>
              <a:rPr lang="pt-BR" altLang="en-US" sz="1800" b="1" u="sng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sempre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bytes (8 bits). A diferença do modo de 4 bits é que ele envia parcelado!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Isso economiza pinos (preciosos)!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38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Definindo o modo de funcionamento!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No modo de 4 bits, utilizamos apenas os pinos D7-D4 do LCD e enviamos os 4 bits mais significativos primeiro.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0" y="2996952"/>
            <a:ext cx="7619036" cy="31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39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Como utilizar o bit de ocupado?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Note que, neste caso, o barramento de dados TEM que ser bi-direcional (todos os 8 bits!)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4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Temos diversos tipos de mostradores LCD para usarmos com o MSP-430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LCD Nokia 5110 (custa R$ 19.90!)</a:t>
            </a:r>
            <a:endParaRPr lang="pt-BR" altLang="en-US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18" y="2564904"/>
            <a:ext cx="4303563" cy="35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40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Como utilizar o bit de ocupado?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052736"/>
            <a:ext cx="3266062" cy="51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41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Diagramas de estados para enviar caractere, instrução SEM USAR o bit de ocupado. 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Eu posso escolher não utilizar o bit de ocupado, mas nesse caso eu tenho que observar muito bem o datasheet do meu LCD.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42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Diagramas de estados para enviar caractere, instrução SEM USAR o bit de ocupado. 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700808"/>
            <a:ext cx="2073896" cy="42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43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Note que, caso eu opte por não utilizar o bit de ocupado, eu posso fazer minha lógica sem nunca precisar ler dados do LCD.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Assim, o barramento de dados D7-D0 pode ser uni-direcional (mais simples, se eu tiver problemas de tensão).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Além disso, eu não preciso gastar um pino (precioso) para conectar o R/W (se eu sempre vou escrever, eu posso conectar R/W no terra e só utilizar o RS).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44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Desse jeito, o mínimo de pinos necessários para conectar o LCD é: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Modo 4 bits: 6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EN, RS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D7,D6,D5,D4</a:t>
            </a: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Modo 8 bits: 10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EN,RS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D7,D6,D5,D4,D3,D2,D1,D0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168123" cy="3876092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3568" y="1246188"/>
            <a:ext cx="7848872" cy="45259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Conectando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o LCD</a:t>
            </a:r>
            <a:endParaRPr lang="en-US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46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757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Além dos pinos que já vimos (D7-D0, EN, RS e R/W), o LCD tem outros 3 pinos de alimentaçao: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pt-BR" altLang="en-US" sz="1800" b="1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ss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(terra)</a:t>
            </a:r>
            <a:endParaRPr lang="pt-BR" altLang="en-US" sz="1800" b="1" baseline="-250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pt-BR" altLang="en-US" sz="1800" b="1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dd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(alimentação – em geral, 5V)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pt-BR" altLang="en-US" sz="1800" b="1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ee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ou V</a:t>
            </a:r>
            <a:r>
              <a:rPr lang="pt-BR" altLang="en-US" sz="1800" b="1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(contraste)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E, em alguns casos, mais dois pinos de alimentação do backlight: 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(Anodo – V</a:t>
            </a:r>
            <a:r>
              <a:rPr lang="pt-BR" altLang="en-US" sz="1800" b="1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cc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K (Catodo – V</a:t>
            </a:r>
            <a:r>
              <a:rPr lang="pt-BR" altLang="en-US" sz="1800" b="1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ss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47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717550"/>
            <a:ext cx="78359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9CB71-1C29-4352-9B58-E834EB3DB92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AE68-CCAA-4AC3-860D-0A2543F1EA08}" type="slidenum">
              <a:rPr lang="pt-BR" altLang="en-US" smtClean="0"/>
              <a:pPr>
                <a:defRPr/>
              </a:pPr>
              <a:t>48</a:t>
            </a:fld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7056784" cy="1506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356992"/>
            <a:ext cx="7056784" cy="15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9CB71-1C29-4352-9B58-E834EB3DB92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AE68-CCAA-4AC3-860D-0A2543F1EA08}" type="slidenum">
              <a:rPr lang="pt-BR" altLang="en-US" smtClean="0"/>
              <a:pPr>
                <a:defRPr/>
              </a:pPr>
              <a:t>49</a:t>
            </a:fld>
            <a:endParaRPr lang="pt-B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21460" r="13300" b="29323"/>
          <a:stretch/>
        </p:blipFill>
        <p:spPr>
          <a:xfrm>
            <a:off x="1331640" y="1484784"/>
            <a:ext cx="676875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5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Temos diversos tipos de mostradores LCD para usarmos com o MSP-430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VFDs (Vacuum Fluorescent Display)</a:t>
            </a:r>
            <a:endParaRPr lang="pt-BR" altLang="en-US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37343"/>
            <a:ext cx="5052000" cy="37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9CB71-1C29-4352-9B58-E834EB3DB92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AE68-CCAA-4AC3-860D-0A2543F1EA08}" type="slidenum">
              <a:rPr lang="pt-BR" altLang="en-US" smtClean="0"/>
              <a:pPr>
                <a:defRPr/>
              </a:pPr>
              <a:t>50</a:t>
            </a:fld>
            <a:endParaRPr lang="pt-B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6742670" cy="330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9CB71-1C29-4352-9B58-E834EB3DB92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AE68-CCAA-4AC3-860D-0A2543F1EA08}" type="slidenum">
              <a:rPr lang="pt-BR" altLang="en-US" smtClean="0"/>
              <a:pPr>
                <a:defRPr/>
              </a:pPr>
              <a:t>51</a:t>
            </a:fld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86722" cy="34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52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RESET do LCD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LCD foi projetado para ser automaticamente inicializado quando for alimentado.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Porém, para que esta inicialização seja efetiva, a alimentação dele deve estar de acordo com o esquema: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8" y="3573016"/>
            <a:ext cx="6662584" cy="20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53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RESET do LCD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Para fazer isso, temos que ter um circuito dedicado para controlar essa tensão que não vem na placa do LCD! 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Felizmente, temos a opção de inicializar o LCD por software.</a:t>
            </a: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8" y="3573016"/>
            <a:ext cx="6662584" cy="20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9CB71-1C29-4352-9B58-E834EB3DB92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AE68-CCAA-4AC3-860D-0A2543F1EA08}" type="slidenum">
              <a:rPr lang="pt-BR" altLang="en-US" smtClean="0"/>
              <a:pPr>
                <a:defRPr/>
              </a:pPr>
              <a:t>54</a:t>
            </a:fld>
            <a:endParaRPr lang="pt-B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142" y="728499"/>
            <a:ext cx="4016210" cy="5436805"/>
          </a:xfrm>
          <a:prstGeom prst="rect">
            <a:avLst/>
          </a:prstGeom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Inicialização por </a:t>
            </a:r>
          </a:p>
          <a:p>
            <a:pPr algn="just" eaLnBrk="1" hangingPunct="1"/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Software no </a:t>
            </a:r>
          </a:p>
          <a:p>
            <a:pPr algn="just" eaLnBrk="1" hangingPunct="1"/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modo 8 bits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9CB71-1C29-4352-9B58-E834EB3DB92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AE68-CCAA-4AC3-860D-0A2543F1EA08}" type="slidenum">
              <a:rPr lang="pt-BR" altLang="en-US" smtClean="0"/>
              <a:pPr>
                <a:defRPr/>
              </a:pPr>
              <a:t>55</a:t>
            </a:fld>
            <a:endParaRPr lang="pt-BR" altLang="en-US"/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Inicialização por </a:t>
            </a:r>
          </a:p>
          <a:p>
            <a:pPr algn="just" eaLnBrk="1" hangingPunct="1"/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Software no </a:t>
            </a:r>
          </a:p>
          <a:p>
            <a:pPr algn="just" eaLnBrk="1" hangingPunct="1"/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modo 4 bits</a:t>
            </a: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71968"/>
            <a:ext cx="4025309" cy="62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56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Note que, de maneira geral, as funções que enviam a instrução no início NÃO podem checar o bit de ocupado (busy flag)!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É comum que se use apenas instrucões que enviam bytes, e não nibbles, quando fazemos a inicialização no modo de 4 bits. Se esse for o caso, observe a temporização dessas funções!</a:t>
            </a: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57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Assim, para utilizar o LCD, precisamos de funções para: 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Inicializar o display (seguindo a sequência correta)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Ler o bit de ocupado (se ele for utilizado)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Enviar uma instrução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Enviar um caractere</a:t>
            </a: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58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Usando o VFD</a:t>
            </a:r>
            <a:endParaRPr lang="pt-BR" altLang="en-US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052000" cy="37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59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Interface de Personalidade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VFD é tripolar e tem três personalidades: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Intel Mode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Motorola Mode</a:t>
            </a: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LCD Mode</a:t>
            </a: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personalidade é colocada via hardware usando os Jumpers de Personalidade (personality jumpers).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16" y="1700808"/>
            <a:ext cx="5720184" cy="429013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6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Temos diversos tipos de mostradores LCD para usarmos com o MSP-430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LCD 16x2 (tem também o 20x2, 20x4, 16x1)</a:t>
            </a:r>
            <a:endParaRPr lang="pt-BR" altLang="en-US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60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Interface de Personalidade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9" y="1566864"/>
            <a:ext cx="7967130" cy="1646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82734"/>
            <a:ext cx="7900373" cy="1553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4" y="1305063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3553471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61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6282462" cy="1955128"/>
          </a:xfrm>
          <a:prstGeom prst="rect">
            <a:avLst/>
          </a:prstGeom>
        </p:spPr>
      </p:pic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conexão dos pinos: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53061"/>
              </p:ext>
            </p:extLst>
          </p:nvPr>
        </p:nvGraphicFramePr>
        <p:xfrm>
          <a:off x="1195105" y="2986209"/>
          <a:ext cx="6699548" cy="304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6529"/>
                <a:gridCol w="1703245"/>
                <a:gridCol w="1674887"/>
                <a:gridCol w="1674887"/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5V</a:t>
                      </a:r>
                      <a:endParaRPr lang="en-US" sz="1400" b="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Unconnected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Busy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Input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/RST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/CS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62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RESET do VFD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reset do VFD é feito através de um pino dedicado de reset (/RST).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tempo mostrado abaixo é mínimo!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É recomendável esperar um pouco mais, e bastante a mais DEPOIS do reset subir (principalmente se o bit de ocupado não for utilizado).</a:t>
            </a: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509120"/>
            <a:ext cx="6982175" cy="12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63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84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Funcionamento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No modo LCD, algumas funções NÃO são suportadas: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Simultaneamente o block e o cursor (Simultaneous block and underbar cursor)</a:t>
            </a: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Cursor embaixo da tecla (underbar cursor)</a:t>
            </a: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Definir condições (Entry Mode Set)</a:t>
            </a: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Deslocar o display (Display Shift)</a:t>
            </a: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Definir função (Function Set)</a:t>
            </a: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64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895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Portanto, o VFD não funciona no modo de 4 bits!!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Além disso, o VFD funciona com 5V, o que torna a comunicação bi-direcional mais complicada. 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Felizmente, ele aceita a ligação direta do MSP (saída) para o VFD (entrada).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65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Endereço da DDRAM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endereçamento da DDRAM do VFD é um pouco diferente: </a:t>
            </a: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5271638" cy="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66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599" y="764704"/>
            <a:ext cx="69342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Endereço da DDRAM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endereçamento da DDRAM do VFD é um pouco diferente: </a:t>
            </a: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 smtClean="0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87858"/>
            <a:ext cx="5271638" cy="8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7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Temos diversos tipos de mostradores LCD para usarmos com o MSP-430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LCD com conexão I</a:t>
            </a:r>
            <a:r>
              <a:rPr lang="pt-BR" altLang="en-US" sz="1800" b="1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</a:t>
            </a:r>
            <a:endParaRPr lang="pt-BR" altLang="en-US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18" y="2203350"/>
            <a:ext cx="3649389" cy="36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8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Devido a essa diversidade, temos diversos tipos de interface com esses LCDs: </a:t>
            </a:r>
          </a:p>
          <a:p>
            <a:pPr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Serial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pt-BR" altLang="en-US" sz="1800" b="1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Intel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Motorola</a:t>
            </a:r>
          </a:p>
          <a:p>
            <a:pPr lvl="1"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Hitachi (HD 44780)</a:t>
            </a:r>
          </a:p>
          <a:p>
            <a:pPr lvl="1" algn="just" eaLnBrk="1" hangingPunct="1">
              <a:buFontTx/>
              <a:buChar char="•"/>
            </a:pPr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Dada a sua popularidade, vamos ver como funciona a interface Hitachi (HD 44780).</a:t>
            </a:r>
          </a:p>
        </p:txBody>
      </p:sp>
    </p:spTree>
    <p:extLst>
      <p:ext uri="{BB962C8B-B14F-4D97-AF65-F5344CB8AC3E}">
        <p14:creationId xmlns:p14="http://schemas.microsoft.com/office/powerpoint/2010/main" val="28394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06/05/2015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039D3-F1C0-4629-B58E-DB3D77455039}" type="slidenum">
              <a:rPr lang="pt-BR" altLang="en-US" sz="1200">
                <a:latin typeface="Verdana" panose="020B0604030504040204" pitchFamily="34" charset="0"/>
              </a:rPr>
              <a:pPr eaLnBrk="1" hangingPunct="1"/>
              <a:t>9</a:t>
            </a:fld>
            <a:endParaRPr lang="pt-BR" altLang="en-US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71600" y="980728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en-US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Vamos pensar no que queremos fazer com um LCD:</a:t>
            </a:r>
          </a:p>
          <a:p>
            <a:pPr marL="457200" lvl="1" indent="0" algn="just" eaLnBrk="1" hangingPunct="1"/>
            <a:endParaRPr lang="pt-BR" altLang="en-US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en-US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13550</TotalTime>
  <Words>2430</Words>
  <Application>Microsoft Office PowerPoint</Application>
  <PresentationFormat>On-screen Show (4:3)</PresentationFormat>
  <Paragraphs>950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Times New Roman</vt:lpstr>
      <vt:lpstr>Verdana</vt:lpstr>
      <vt:lpstr>Estrutura padrão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Brasil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Eduardo Silva</cp:lastModifiedBy>
  <cp:revision>1852</cp:revision>
  <dcterms:created xsi:type="dcterms:W3CDTF">2002-12-12T12:34:29Z</dcterms:created>
  <dcterms:modified xsi:type="dcterms:W3CDTF">2015-05-06T21:01:36Z</dcterms:modified>
</cp:coreProperties>
</file>