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2" r:id="rId9"/>
    <p:sldId id="285" r:id="rId10"/>
    <p:sldId id="286" r:id="rId11"/>
    <p:sldId id="287" r:id="rId12"/>
    <p:sldId id="288" r:id="rId13"/>
    <p:sldId id="289" r:id="rId14"/>
    <p:sldId id="283" r:id="rId15"/>
    <p:sldId id="284" r:id="rId16"/>
  </p:sldIdLst>
  <p:sldSz cx="18288000" cy="10287000"/>
  <p:notesSz cx="6858000" cy="9144000"/>
  <p:embeddedFontLst>
    <p:embeddedFont>
      <p:font typeface="Anton" pitchFamily="2" charset="0"/>
      <p:regular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72A634-3A4C-CE27-8A5D-B890B8007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30B68-8AD1-AD62-4141-66C66D88C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7ABCF-3035-4B6F-BBD7-C8D2B04451C0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45921F-420F-93E1-3B7A-742A233CB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A3E5AF-8893-BB8A-9B2A-62E49C51F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2A9A-29B7-482C-8784-C368E29E2E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8454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63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23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83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653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08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90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06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5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04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5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99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73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6489729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6313661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1"/>
            <a:ext cx="9833030" cy="327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OrganMNIST3D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rgbClr val="393A3F"/>
                </a:solidFill>
                <a:latin typeface="Anton"/>
                <a:sym typeface="Anton"/>
              </a:rPr>
              <a:t>MedMNIST</a:t>
            </a:r>
            <a:endParaRPr sz="8800"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50" y="6670555"/>
            <a:ext cx="5740192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FFFFFF"/>
                </a:solidFill>
                <a:latin typeface="Anton"/>
                <a:sym typeface="Anton"/>
              </a:rPr>
              <a:t>RFA – Hugo Albert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104023" y="8674149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Vision Transformer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6.2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305FFE-E286-1130-B020-F5D5961199D3}"/>
              </a:ext>
            </a:extLst>
          </p:cNvPr>
          <p:cNvSpPr txBox="1"/>
          <p:nvPr/>
        </p:nvSpPr>
        <p:spPr>
          <a:xfrm>
            <a:off x="478998" y="811391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“</a:t>
            </a:r>
            <a:r>
              <a:rPr lang="en-US" sz="1800" dirty="0"/>
              <a:t>AN IMAGE IS WORTH 16X16 WORDS: TRANSFORMERS FOR IMAGE RECOGNITION AT SCALE</a:t>
            </a:r>
            <a:r>
              <a:rPr lang="es-ES" sz="1800" dirty="0"/>
              <a:t>”. Google </a:t>
            </a:r>
            <a:r>
              <a:rPr lang="es-ES" sz="1800" dirty="0" err="1"/>
              <a:t>Research</a:t>
            </a:r>
            <a:r>
              <a:rPr lang="es-ES" sz="1800" dirty="0"/>
              <a:t>, </a:t>
            </a:r>
            <a:r>
              <a:rPr lang="es-ES" sz="1800" dirty="0" err="1"/>
              <a:t>Brain</a:t>
            </a:r>
            <a:r>
              <a:rPr lang="es-ES" sz="1800" dirty="0"/>
              <a:t> </a:t>
            </a:r>
            <a:r>
              <a:rPr lang="es-ES" sz="1800" dirty="0" err="1"/>
              <a:t>Team</a:t>
            </a:r>
            <a:endParaRPr lang="es-ES" sz="1800" dirty="0"/>
          </a:p>
        </p:txBody>
      </p:sp>
      <p:sp>
        <p:nvSpPr>
          <p:cNvPr id="15" name="Google Shape;707;p13">
            <a:extLst>
              <a:ext uri="{FF2B5EF4-FFF2-40B4-BE49-F238E27FC236}">
                <a16:creationId xmlns:a16="http://schemas.microsoft.com/office/drawing/2014/main" id="{1BD91E41-51C6-5934-7C71-B9D6C9A7E807}"/>
              </a:ext>
            </a:extLst>
          </p:cNvPr>
          <p:cNvSpPr txBox="1"/>
          <p:nvPr/>
        </p:nvSpPr>
        <p:spPr>
          <a:xfrm>
            <a:off x="9805161" y="3597688"/>
            <a:ext cx="7857999" cy="37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Modificación 1: Extracción de </a:t>
            </a:r>
            <a:r>
              <a:rPr lang="es-ES" sz="4000" dirty="0" err="1">
                <a:solidFill>
                  <a:srgbClr val="212529"/>
                </a:solidFill>
                <a:latin typeface="-apple-system"/>
              </a:rPr>
              <a:t>patches</a:t>
            </a:r>
            <a:r>
              <a:rPr lang="es-ES" sz="4000" dirty="0">
                <a:solidFill>
                  <a:srgbClr val="212529"/>
                </a:solidFill>
                <a:latin typeface="-apple-system"/>
              </a:rPr>
              <a:t> con 64 canales.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Modificación 2: Extracción de </a:t>
            </a:r>
            <a:r>
              <a:rPr lang="es-ES" sz="4000" dirty="0" err="1">
                <a:solidFill>
                  <a:srgbClr val="212529"/>
                </a:solidFill>
                <a:latin typeface="-apple-system"/>
              </a:rPr>
              <a:t>patches</a:t>
            </a:r>
            <a:r>
              <a:rPr lang="es-ES" sz="4000" dirty="0">
                <a:solidFill>
                  <a:srgbClr val="212529"/>
                </a:solidFill>
                <a:latin typeface="-apple-system"/>
              </a:rPr>
              <a:t> 3D (</a:t>
            </a:r>
            <a:r>
              <a:rPr lang="es-ES" sz="4000" dirty="0" err="1">
                <a:solidFill>
                  <a:srgbClr val="212529"/>
                </a:solidFill>
                <a:latin typeface="-apple-system"/>
              </a:rPr>
              <a:t>PxPxP</a:t>
            </a:r>
            <a:r>
              <a:rPr lang="es-ES" sz="4000" dirty="0">
                <a:solidFill>
                  <a:srgbClr val="212529"/>
                </a:solidFill>
                <a:latin typeface="-apple-system"/>
              </a:rPr>
              <a:t>).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04E816-D9D8-4B3D-1197-056E019C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9" y="3483781"/>
            <a:ext cx="8516539" cy="449642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20C5498-117D-7A62-011E-A533C0F9E14B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103127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104023" y="8674149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AdEMAMix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6.3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305FFE-E286-1130-B020-F5D5961199D3}"/>
              </a:ext>
            </a:extLst>
          </p:cNvPr>
          <p:cNvSpPr txBox="1"/>
          <p:nvPr/>
        </p:nvSpPr>
        <p:spPr>
          <a:xfrm>
            <a:off x="4572000" y="790013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“</a:t>
            </a:r>
            <a:r>
              <a:rPr lang="en-US" sz="1800" dirty="0"/>
              <a:t>THE ADEMAMIX OPTIMIZER: BETTER, FASTER, OLDER</a:t>
            </a:r>
            <a:r>
              <a:rPr lang="es-ES" sz="1800" dirty="0"/>
              <a:t>”. </a:t>
            </a:r>
          </a:p>
          <a:p>
            <a:pPr algn="ctr"/>
            <a:r>
              <a:rPr lang="es-ES" sz="1800" dirty="0" err="1"/>
              <a:t>Matteo</a:t>
            </a:r>
            <a:r>
              <a:rPr lang="es-ES" sz="1800" dirty="0"/>
              <a:t> </a:t>
            </a:r>
            <a:r>
              <a:rPr lang="es-ES" sz="1800" dirty="0" err="1"/>
              <a:t>Pagliardini</a:t>
            </a:r>
            <a:r>
              <a:rPr lang="es-ES" sz="1800" dirty="0"/>
              <a:t>, </a:t>
            </a:r>
            <a:r>
              <a:rPr lang="fr-FR" sz="1800" dirty="0"/>
              <a:t>Pierre </a:t>
            </a:r>
            <a:r>
              <a:rPr lang="fr-FR" sz="1800" dirty="0" err="1"/>
              <a:t>Ablin</a:t>
            </a:r>
            <a:r>
              <a:rPr lang="fr-FR" sz="1800" dirty="0"/>
              <a:t>, David Grangier</a:t>
            </a:r>
            <a:endParaRPr lang="es-ES" sz="1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BFED80-B5A9-A429-A8A3-923F87BA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99" y="2780970"/>
            <a:ext cx="8792802" cy="47250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39A6C72-A36E-A0F5-71EC-C7B4DC96AF09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10/14</a:t>
            </a:r>
          </a:p>
        </p:txBody>
      </p:sp>
    </p:spTree>
    <p:extLst>
      <p:ext uri="{BB962C8B-B14F-4D97-AF65-F5344CB8AC3E}">
        <p14:creationId xmlns:p14="http://schemas.microsoft.com/office/powerpoint/2010/main" val="7036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104023" y="8674149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ViViT</a:t>
            </a:r>
            <a:endParaRPr lang="en-US"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6.4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305FFE-E286-1130-B020-F5D5961199D3}"/>
              </a:ext>
            </a:extLst>
          </p:cNvPr>
          <p:cNvSpPr txBox="1"/>
          <p:nvPr/>
        </p:nvSpPr>
        <p:spPr>
          <a:xfrm>
            <a:off x="4572000" y="790013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“</a:t>
            </a:r>
            <a:r>
              <a:rPr lang="en-US" sz="1800" dirty="0" err="1"/>
              <a:t>ViViT</a:t>
            </a:r>
            <a:r>
              <a:rPr lang="en-US" sz="1800" dirty="0"/>
              <a:t>: A Video Vision Transformer</a:t>
            </a:r>
            <a:r>
              <a:rPr lang="es-ES" sz="1800" dirty="0"/>
              <a:t>”. </a:t>
            </a:r>
          </a:p>
          <a:p>
            <a:pPr algn="ctr"/>
            <a:r>
              <a:rPr lang="es-ES" sz="1800" dirty="0"/>
              <a:t>Google </a:t>
            </a:r>
            <a:r>
              <a:rPr lang="es-ES" sz="1800" dirty="0" err="1"/>
              <a:t>Research</a:t>
            </a:r>
            <a:endParaRPr lang="es-ES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88AA36-180B-B1DF-9263-0D0C72AB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96" y="2919102"/>
            <a:ext cx="12955808" cy="444879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3787D5-E17D-B666-8155-FE70DA532364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11/14</a:t>
            </a:r>
          </a:p>
        </p:txBody>
      </p:sp>
    </p:spTree>
    <p:extLst>
      <p:ext uri="{BB962C8B-B14F-4D97-AF65-F5344CB8AC3E}">
        <p14:creationId xmlns:p14="http://schemas.microsoft.com/office/powerpoint/2010/main" val="22821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104023" y="8674149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Volumentations</a:t>
            </a:r>
            <a:endParaRPr lang="en-US"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6.5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3ED42E-F775-1FCB-2F25-ACEF0D2D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79" y="2687871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2BC40D-3ADA-2B9E-BD3A-138EF700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68" y="248379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00;p12">
            <a:extLst>
              <a:ext uri="{FF2B5EF4-FFF2-40B4-BE49-F238E27FC236}">
                <a16:creationId xmlns:a16="http://schemas.microsoft.com/office/drawing/2014/main" id="{F10BE4CE-DC76-4AAA-0CA6-C288FB6BA424}"/>
              </a:ext>
            </a:extLst>
          </p:cNvPr>
          <p:cNvSpPr txBox="1"/>
          <p:nvPr/>
        </p:nvSpPr>
        <p:spPr>
          <a:xfrm>
            <a:off x="3876146" y="7007172"/>
            <a:ext cx="215354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93A3F"/>
                </a:solidFill>
                <a:latin typeface="Anton"/>
                <a:sym typeface="Anton"/>
              </a:rPr>
              <a:t>Original</a:t>
            </a:r>
            <a:endParaRPr sz="4800" dirty="0"/>
          </a:p>
        </p:txBody>
      </p:sp>
      <p:sp>
        <p:nvSpPr>
          <p:cNvPr id="11" name="Google Shape;600;p12">
            <a:extLst>
              <a:ext uri="{FF2B5EF4-FFF2-40B4-BE49-F238E27FC236}">
                <a16:creationId xmlns:a16="http://schemas.microsoft.com/office/drawing/2014/main" id="{6D5E0C9E-0F51-977E-F4B9-5D59B8999BE9}"/>
              </a:ext>
            </a:extLst>
          </p:cNvPr>
          <p:cNvSpPr txBox="1"/>
          <p:nvPr/>
        </p:nvSpPr>
        <p:spPr>
          <a:xfrm>
            <a:off x="10317659" y="6818928"/>
            <a:ext cx="388219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93A3F"/>
                </a:solidFill>
                <a:latin typeface="Anton"/>
                <a:sym typeface="Anton"/>
              </a:rPr>
              <a:t>Elastic Transformation</a:t>
            </a:r>
            <a:endParaRPr sz="4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ECA9CD-EB91-4D8F-4EF5-5833A9A1F4F7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12/14</a:t>
            </a:r>
          </a:p>
        </p:txBody>
      </p:sp>
    </p:spTree>
    <p:extLst>
      <p:ext uri="{BB962C8B-B14F-4D97-AF65-F5344CB8AC3E}">
        <p14:creationId xmlns:p14="http://schemas.microsoft.com/office/powerpoint/2010/main" val="28367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225943" y="406808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Results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6.6</a:t>
            </a:r>
            <a:endParaRPr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14926F-13D7-1FB3-FFFF-7393253E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08" y="3031122"/>
            <a:ext cx="7855983" cy="58939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7A499B-8D54-28F4-114C-D63D0653B568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13/14</a:t>
            </a:r>
          </a:p>
        </p:txBody>
      </p:sp>
    </p:spTree>
    <p:extLst>
      <p:ext uri="{BB962C8B-B14F-4D97-AF65-F5344CB8AC3E}">
        <p14:creationId xmlns:p14="http://schemas.microsoft.com/office/powerpoint/2010/main" val="90579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302143" y="8819288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Un </a:t>
            </a: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último</a:t>
            </a: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 </a:t>
            </a: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modelo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7</a:t>
            </a:r>
            <a:endParaRPr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89373B5-0C8B-6EA3-3E09-EE9467BC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02" y="2636172"/>
            <a:ext cx="11431595" cy="605874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0CD30A9-8CCF-F3D4-B562-F8B3CCC1A569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14/14</a:t>
            </a:r>
          </a:p>
        </p:txBody>
      </p:sp>
    </p:spTree>
    <p:extLst>
      <p:ext uri="{BB962C8B-B14F-4D97-AF65-F5344CB8AC3E}">
        <p14:creationId xmlns:p14="http://schemas.microsoft.com/office/powerpoint/2010/main" val="366418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456570" y="406808"/>
            <a:ext cx="94946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err="1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Descripción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8B2EC81-A68E-8DFC-9521-887971D2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089" y="6687776"/>
            <a:ext cx="1630022" cy="16300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19BFFF-6B6D-4EFB-9725-093151B6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426" y="2555736"/>
            <a:ext cx="1623686" cy="1623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2C8C150-3EFC-8CD2-9CA1-BC20FE665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426" y="4641659"/>
            <a:ext cx="1623685" cy="1623685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1EBB191-B2A5-016E-AE86-4585720C1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2462" y="6687776"/>
            <a:ext cx="1579291" cy="1579291"/>
          </a:xfrm>
          <a:prstGeom prst="rect">
            <a:avLst/>
          </a:prstGeom>
        </p:spPr>
      </p:pic>
      <p:pic>
        <p:nvPicPr>
          <p:cNvPr id="29" name="Imagen 2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B634572-85D7-746E-F02C-631CEF6C3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2463" y="2600131"/>
            <a:ext cx="1579291" cy="1579291"/>
          </a:xfrm>
          <a:prstGeom prst="rect">
            <a:avLst/>
          </a:prstGeom>
        </p:spPr>
      </p:pic>
      <p:pic>
        <p:nvPicPr>
          <p:cNvPr id="31" name="Imagen 30" descr="Imagen en blanco y negro&#10;&#10;Descripción generada automáticamente">
            <a:extLst>
              <a:ext uri="{FF2B5EF4-FFF2-40B4-BE49-F238E27FC236}">
                <a16:creationId xmlns:a16="http://schemas.microsoft.com/office/drawing/2014/main" id="{F92D4F86-328B-DC3F-C105-6487D90C7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2462" y="4641659"/>
            <a:ext cx="1579291" cy="1579291"/>
          </a:xfrm>
          <a:prstGeom prst="rect">
            <a:avLst/>
          </a:prstGeom>
        </p:spPr>
      </p:pic>
      <p:sp>
        <p:nvSpPr>
          <p:cNvPr id="38" name="Google Shape;600;p12">
            <a:extLst>
              <a:ext uri="{FF2B5EF4-FFF2-40B4-BE49-F238E27FC236}">
                <a16:creationId xmlns:a16="http://schemas.microsoft.com/office/drawing/2014/main" id="{A2DDB4FC-41FF-4FE9-A556-A7619B813632}"/>
              </a:ext>
            </a:extLst>
          </p:cNvPr>
          <p:cNvSpPr txBox="1"/>
          <p:nvPr/>
        </p:nvSpPr>
        <p:spPr>
          <a:xfrm>
            <a:off x="13895154" y="1611026"/>
            <a:ext cx="466299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64x64    28x28</a:t>
            </a:r>
            <a:endParaRPr sz="4800" dirty="0"/>
          </a:p>
        </p:txBody>
      </p:sp>
      <p:sp>
        <p:nvSpPr>
          <p:cNvPr id="39" name="Google Shape;600;p12">
            <a:extLst>
              <a:ext uri="{FF2B5EF4-FFF2-40B4-BE49-F238E27FC236}">
                <a16:creationId xmlns:a16="http://schemas.microsoft.com/office/drawing/2014/main" id="{91099C1C-7E69-3F37-40E6-8F5AA6CD33A6}"/>
              </a:ext>
            </a:extLst>
          </p:cNvPr>
          <p:cNvSpPr txBox="1"/>
          <p:nvPr/>
        </p:nvSpPr>
        <p:spPr>
          <a:xfrm>
            <a:off x="12222210" y="2840897"/>
            <a:ext cx="157929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Liver</a:t>
            </a:r>
            <a:endParaRPr sz="4800" dirty="0"/>
          </a:p>
        </p:txBody>
      </p:sp>
      <p:sp>
        <p:nvSpPr>
          <p:cNvPr id="40" name="Google Shape;600;p12">
            <a:extLst>
              <a:ext uri="{FF2B5EF4-FFF2-40B4-BE49-F238E27FC236}">
                <a16:creationId xmlns:a16="http://schemas.microsoft.com/office/drawing/2014/main" id="{B621CB11-F136-694C-4D21-F8C16E8081A7}"/>
              </a:ext>
            </a:extLst>
          </p:cNvPr>
          <p:cNvSpPr txBox="1"/>
          <p:nvPr/>
        </p:nvSpPr>
        <p:spPr>
          <a:xfrm>
            <a:off x="12054569" y="4608737"/>
            <a:ext cx="1623685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Kidney left</a:t>
            </a:r>
            <a:endParaRPr sz="4800" dirty="0"/>
          </a:p>
        </p:txBody>
      </p:sp>
      <p:sp>
        <p:nvSpPr>
          <p:cNvPr id="41" name="Google Shape;600;p12">
            <a:extLst>
              <a:ext uri="{FF2B5EF4-FFF2-40B4-BE49-F238E27FC236}">
                <a16:creationId xmlns:a16="http://schemas.microsoft.com/office/drawing/2014/main" id="{67C663C5-C8CF-00FF-869F-342CF1AC1E03}"/>
              </a:ext>
            </a:extLst>
          </p:cNvPr>
          <p:cNvSpPr txBox="1"/>
          <p:nvPr/>
        </p:nvSpPr>
        <p:spPr>
          <a:xfrm>
            <a:off x="12008849" y="7092857"/>
            <a:ext cx="174693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93A3F"/>
                </a:solidFill>
                <a:latin typeface="Anton"/>
                <a:sym typeface="Anton"/>
              </a:rPr>
              <a:t>Spleen</a:t>
            </a:r>
            <a:endParaRPr sz="4800" dirty="0"/>
          </a:p>
        </p:txBody>
      </p:sp>
      <p:sp>
        <p:nvSpPr>
          <p:cNvPr id="42" name="Google Shape;707;p13">
            <a:extLst>
              <a:ext uri="{FF2B5EF4-FFF2-40B4-BE49-F238E27FC236}">
                <a16:creationId xmlns:a16="http://schemas.microsoft.com/office/drawing/2014/main" id="{84B76378-7DE4-8AB4-92B5-537A1E82E626}"/>
              </a:ext>
            </a:extLst>
          </p:cNvPr>
          <p:cNvSpPr txBox="1"/>
          <p:nvPr/>
        </p:nvSpPr>
        <p:spPr>
          <a:xfrm>
            <a:off x="898597" y="2517012"/>
            <a:ext cx="10558305" cy="72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b="0" i="0" dirty="0">
                <a:solidFill>
                  <a:srgbClr val="212529"/>
                </a:solidFill>
                <a:effectLst/>
                <a:latin typeface="-apple-system"/>
              </a:rPr>
              <a:t>Colección de imágenes biomédicas estilo de MNIST, nacida en 2021 como </a:t>
            </a:r>
            <a:r>
              <a:rPr lang="es-ES" sz="4000" b="0" i="0" dirty="0" err="1">
                <a:solidFill>
                  <a:srgbClr val="212529"/>
                </a:solidFill>
                <a:effectLst/>
                <a:latin typeface="-apple-system"/>
              </a:rPr>
              <a:t>benchmark</a:t>
            </a:r>
            <a:r>
              <a:rPr lang="es-ES" sz="4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Imagen 3D con opción de ser descargada en resolución 28x28x28 o 64x64x64.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11 clases de órganos (para riñón, pulmón y fémur distingue entre derecho e izquierdo).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Relativamente balanceado.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971 entrenamiento, 161 validación, 670 test.</a:t>
            </a:r>
            <a:endParaRPr sz="4000" dirty="0"/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ACF5EC2-7D67-CBC7-E3B5-B0D34AECF1DA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1/14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456570" y="406808"/>
            <a:ext cx="993921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Estado del </a:t>
            </a: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arte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1.1</a:t>
            </a:r>
            <a:endParaRPr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BB92DCB-E8A8-FF0A-7F5F-124315E7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78" y="3373507"/>
            <a:ext cx="15718444" cy="411537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6842E80-35B5-A789-2B79-6E143C23633B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364051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456570" y="406808"/>
            <a:ext cx="12465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err="1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Modelos</a:t>
            </a: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2500" b="0" i="0" u="none" strike="noStrike" cap="none" dirty="0" err="1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2</a:t>
            </a:r>
            <a:endParaRPr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F936E68-A5FE-BF50-4B0C-A05D64A5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11" y="2406539"/>
            <a:ext cx="13089177" cy="61444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7AAD6C8-61EE-1C94-F0C0-D0E0E58602C2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121099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Ajuste</a:t>
            </a: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 de </a:t>
            </a:r>
            <a:r>
              <a:rPr lang="en-US" sz="12500" dirty="0" err="1">
                <a:solidFill>
                  <a:srgbClr val="393A3F"/>
                </a:solidFill>
                <a:latin typeface="Anton"/>
                <a:sym typeface="Anton"/>
              </a:rPr>
              <a:t>arquitectura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3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7C18C3E-7CED-16E9-4777-162D8E5B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7" y="3176105"/>
            <a:ext cx="13041545" cy="506800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B248C81-12CF-0777-3EF4-E20C144EE39A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4/14</a:t>
            </a:r>
          </a:p>
        </p:txBody>
      </p:sp>
    </p:spTree>
    <p:extLst>
      <p:ext uri="{BB962C8B-B14F-4D97-AF65-F5344CB8AC3E}">
        <p14:creationId xmlns:p14="http://schemas.microsoft.com/office/powerpoint/2010/main" val="14843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393A3F"/>
                </a:solidFill>
                <a:latin typeface="Anton"/>
                <a:sym typeface="Anton"/>
              </a:rPr>
              <a:t>Ajuste</a:t>
            </a:r>
            <a:r>
              <a:rPr lang="en-US" sz="9600" dirty="0">
                <a:solidFill>
                  <a:srgbClr val="393A3F"/>
                </a:solidFill>
                <a:latin typeface="Anton"/>
                <a:sym typeface="Anton"/>
              </a:rPr>
              <a:t> de </a:t>
            </a:r>
            <a:r>
              <a:rPr lang="en-US" sz="9600" dirty="0" err="1">
                <a:solidFill>
                  <a:srgbClr val="393A3F"/>
                </a:solidFill>
                <a:latin typeface="Anton"/>
                <a:sym typeface="Anton"/>
              </a:rPr>
              <a:t>hiperparámetros</a:t>
            </a:r>
            <a:endParaRPr sz="9600"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4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EE7C796-7AFE-F668-7121-EA13D4DC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38" y="2501648"/>
            <a:ext cx="13070124" cy="60682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2A336FA-8764-E768-0F67-F9E0B0F263FD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9898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CNNs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5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898B8D-5243-CCD9-7818-3CC17E2A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06" y="2635064"/>
            <a:ext cx="12984387" cy="59634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3778061-9C02-DBE8-1944-CCD9E4F074D1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6/14</a:t>
            </a:r>
          </a:p>
        </p:txBody>
      </p:sp>
    </p:spTree>
    <p:extLst>
      <p:ext uri="{BB962C8B-B14F-4D97-AF65-F5344CB8AC3E}">
        <p14:creationId xmlns:p14="http://schemas.microsoft.com/office/powerpoint/2010/main" val="424305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Fine-Tuning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3D10F6-13A3-07C5-8B1D-D63BC7C83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" b="-362"/>
          <a:stretch/>
        </p:blipFill>
        <p:spPr bwMode="auto">
          <a:xfrm>
            <a:off x="1482008" y="2432166"/>
            <a:ext cx="7333792" cy="72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07;p13">
            <a:extLst>
              <a:ext uri="{FF2B5EF4-FFF2-40B4-BE49-F238E27FC236}">
                <a16:creationId xmlns:a16="http://schemas.microsoft.com/office/drawing/2014/main" id="{C35B673B-287A-579D-F671-78C56E8331B7}"/>
              </a:ext>
            </a:extLst>
          </p:cNvPr>
          <p:cNvSpPr txBox="1"/>
          <p:nvPr/>
        </p:nvSpPr>
        <p:spPr>
          <a:xfrm>
            <a:off x="9284235" y="2715132"/>
            <a:ext cx="7751585" cy="41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212529"/>
                </a:solidFill>
                <a:latin typeface="-apple-system"/>
              </a:rPr>
              <a:t>ResNet50V2 adaptando el MLP  del top </a:t>
            </a:r>
            <a:r>
              <a:rPr lang="es-ES" sz="4400" dirty="0" err="1">
                <a:solidFill>
                  <a:srgbClr val="212529"/>
                </a:solidFill>
                <a:latin typeface="-apple-system"/>
              </a:rPr>
              <a:t>model</a:t>
            </a:r>
            <a:r>
              <a:rPr lang="es-ES" sz="4400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212529"/>
                </a:solidFill>
                <a:latin typeface="-apple-system"/>
              </a:rPr>
              <a:t>TODO A LA CLASE DEL PULMÓN IZQUIERDO!!</a:t>
            </a:r>
            <a:endParaRPr sz="4400" dirty="0"/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7AF3DB-6605-C6FB-8635-113CDE3DE59E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7/14</a:t>
            </a:r>
          </a:p>
        </p:txBody>
      </p:sp>
    </p:spTree>
    <p:extLst>
      <p:ext uri="{BB962C8B-B14F-4D97-AF65-F5344CB8AC3E}">
        <p14:creationId xmlns:p14="http://schemas.microsoft.com/office/powerpoint/2010/main" val="159543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2"/>
          <p:cNvGrpSpPr/>
          <p:nvPr/>
        </p:nvGrpSpPr>
        <p:grpSpPr>
          <a:xfrm>
            <a:off x="12225943" y="406808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0154FEB5-C256-5B33-95D5-70195850B926}"/>
              </a:ext>
            </a:extLst>
          </p:cNvPr>
          <p:cNvGrpSpPr/>
          <p:nvPr/>
        </p:nvGrpSpPr>
        <p:grpSpPr>
          <a:xfrm>
            <a:off x="792729" y="55030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7B8765BB-166E-D009-753D-946093C3677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20C46F6E-9F7F-B69C-370D-D19F4901950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C512D1-E354-A29B-C561-3856CC6F31B7}"/>
              </a:ext>
            </a:extLst>
          </p:cNvPr>
          <p:cNvGrpSpPr/>
          <p:nvPr/>
        </p:nvGrpSpPr>
        <p:grpSpPr>
          <a:xfrm>
            <a:off x="902304" y="37423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38BC419C-B361-4679-B53E-7562EC0A543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236914AB-7DB6-7F10-713E-3B6EDFB0ECF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ACC42051-D98E-EAEE-4C40-7C3D2CC62CC7}"/>
              </a:ext>
            </a:extLst>
          </p:cNvPr>
          <p:cNvSpPr txBox="1"/>
          <p:nvPr/>
        </p:nvSpPr>
        <p:spPr>
          <a:xfrm>
            <a:off x="3136530" y="406808"/>
            <a:ext cx="145266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DenseNet2D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A216D498-7758-68D0-987A-78B336938259}"/>
              </a:ext>
            </a:extLst>
          </p:cNvPr>
          <p:cNvSpPr txBox="1"/>
          <p:nvPr/>
        </p:nvSpPr>
        <p:spPr>
          <a:xfrm>
            <a:off x="1482008" y="60742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6.1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B0838E-F6B7-1FD3-F33F-E7D281A2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14" y="2884080"/>
            <a:ext cx="12640094" cy="1814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4305FFE-E286-1130-B020-F5D5961199D3}"/>
              </a:ext>
            </a:extLst>
          </p:cNvPr>
          <p:cNvSpPr txBox="1"/>
          <p:nvPr/>
        </p:nvSpPr>
        <p:spPr>
          <a:xfrm>
            <a:off x="4559178" y="494199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“</a:t>
            </a:r>
            <a:r>
              <a:rPr lang="es-ES" sz="1800" dirty="0" err="1"/>
              <a:t>Densely</a:t>
            </a:r>
            <a:r>
              <a:rPr lang="es-ES" sz="1800" dirty="0"/>
              <a:t> </a:t>
            </a:r>
            <a:r>
              <a:rPr lang="es-ES" sz="1800" dirty="0" err="1"/>
              <a:t>Connected</a:t>
            </a:r>
            <a:r>
              <a:rPr lang="es-ES" sz="1800" dirty="0"/>
              <a:t> </a:t>
            </a:r>
            <a:r>
              <a:rPr lang="es-ES" sz="1800" dirty="0" err="1"/>
              <a:t>Convolutional</a:t>
            </a:r>
            <a:r>
              <a:rPr lang="es-ES" sz="1800" dirty="0"/>
              <a:t> Networks”. Gao Huang, Zhuang Liu, Laurens van </a:t>
            </a:r>
            <a:r>
              <a:rPr lang="es-ES" sz="1800" dirty="0" err="1"/>
              <a:t>der</a:t>
            </a:r>
            <a:r>
              <a:rPr lang="es-ES" sz="1800" dirty="0"/>
              <a:t> </a:t>
            </a:r>
            <a:r>
              <a:rPr lang="es-ES" sz="1800" dirty="0" err="1"/>
              <a:t>Maaten</a:t>
            </a:r>
            <a:r>
              <a:rPr lang="es-ES" sz="1800" dirty="0"/>
              <a:t>, Kilian Q. </a:t>
            </a:r>
            <a:r>
              <a:rPr lang="es-ES" sz="1800" dirty="0" err="1"/>
              <a:t>Weinberger</a:t>
            </a:r>
            <a:endParaRPr lang="es-ES" sz="1800" dirty="0"/>
          </a:p>
        </p:txBody>
      </p:sp>
      <p:sp>
        <p:nvSpPr>
          <p:cNvPr id="15" name="Google Shape;707;p13">
            <a:extLst>
              <a:ext uri="{FF2B5EF4-FFF2-40B4-BE49-F238E27FC236}">
                <a16:creationId xmlns:a16="http://schemas.microsoft.com/office/drawing/2014/main" id="{1BD91E41-51C6-5934-7C71-B9D6C9A7E807}"/>
              </a:ext>
            </a:extLst>
          </p:cNvPr>
          <p:cNvSpPr txBox="1"/>
          <p:nvPr/>
        </p:nvSpPr>
        <p:spPr>
          <a:xfrm>
            <a:off x="1523437" y="6575130"/>
            <a:ext cx="16764563" cy="20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b="0" i="0" dirty="0">
                <a:solidFill>
                  <a:srgbClr val="212529"/>
                </a:solidFill>
                <a:effectLst/>
                <a:latin typeface="-apple-system"/>
              </a:rPr>
              <a:t>Creada para imágenes 2D con 3 canales de color</a:t>
            </a:r>
          </a:p>
          <a:p>
            <a:pPr marL="571500" marR="0" lvl="0" indent="-5715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212529"/>
                </a:solidFill>
                <a:latin typeface="-apple-system"/>
              </a:rPr>
              <a:t>Solución: Interpretar nuestras imágenes como 2D con 64 canales de color</a:t>
            </a:r>
            <a:endParaRPr sz="4000" dirty="0"/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EB56AF-2C2C-AE1B-ED05-E00F39A9BE0F}"/>
              </a:ext>
            </a:extLst>
          </p:cNvPr>
          <p:cNvSpPr txBox="1"/>
          <p:nvPr/>
        </p:nvSpPr>
        <p:spPr>
          <a:xfrm>
            <a:off x="4572000" y="94535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8/14</a:t>
            </a:r>
          </a:p>
        </p:txBody>
      </p:sp>
    </p:spTree>
    <p:extLst>
      <p:ext uri="{BB962C8B-B14F-4D97-AF65-F5344CB8AC3E}">
        <p14:creationId xmlns:p14="http://schemas.microsoft.com/office/powerpoint/2010/main" val="83605147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250</Words>
  <Application>Microsoft Office PowerPoint</Application>
  <PresentationFormat>Personalizado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Arimo</vt:lpstr>
      <vt:lpstr>Calibri</vt:lpstr>
      <vt:lpstr>Anton</vt:lpstr>
      <vt:lpstr>Programming Lesson Presentation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</dc:creator>
  <cp:lastModifiedBy>Hugo Albert Bonet</cp:lastModifiedBy>
  <cp:revision>6</cp:revision>
  <dcterms:modified xsi:type="dcterms:W3CDTF">2024-10-23T09:33:51Z</dcterms:modified>
</cp:coreProperties>
</file>