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5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0CF3109-8B34-40AC-B1AB-BC7B8F463FA4}" v="15" dt="2024-01-09T00:13:27.3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72" d="100"/>
          <a:sy n="72" d="100"/>
        </p:scale>
        <p:origin x="202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95B2FA7-D0A6-4CE4-A84E-678D77360A87}" type="doc">
      <dgm:prSet loTypeId="urn:microsoft.com/office/officeart/2008/layout/CircularPictureCallout" loCatId="picture" qsTypeId="urn:microsoft.com/office/officeart/2005/8/quickstyle/simple1" qsCatId="simple" csTypeId="urn:microsoft.com/office/officeart/2005/8/colors/accent1_2" csCatId="accent1" phldr="1"/>
      <dgm:spPr/>
    </dgm:pt>
    <dgm:pt modelId="{9C281EFD-9B12-4877-B00E-B794B73F477B}" type="pres">
      <dgm:prSet presAssocID="{F95B2FA7-D0A6-4CE4-A84E-678D77360A87}" presName="Name0" presStyleCnt="0">
        <dgm:presLayoutVars>
          <dgm:chMax val="7"/>
          <dgm:chPref val="7"/>
          <dgm:dir/>
        </dgm:presLayoutVars>
      </dgm:prSet>
      <dgm:spPr/>
    </dgm:pt>
    <dgm:pt modelId="{1B20AC97-16E7-4D47-B0F1-85B693F8DB26}" type="pres">
      <dgm:prSet presAssocID="{F95B2FA7-D0A6-4CE4-A84E-678D77360A87}" presName="Name1" presStyleCnt="0"/>
      <dgm:spPr/>
    </dgm:pt>
  </dgm:ptLst>
  <dgm:cxnLst>
    <dgm:cxn modelId="{C76C85CE-B957-408C-828A-986A7A3B548B}" type="presOf" srcId="{F95B2FA7-D0A6-4CE4-A84E-678D77360A87}" destId="{9C281EFD-9B12-4877-B00E-B794B73F477B}" srcOrd="0" destOrd="0" presId="urn:microsoft.com/office/officeart/2008/layout/CircularPictureCallout"/>
    <dgm:cxn modelId="{750F9677-4AE6-4584-8260-385C3255151D}" type="presParOf" srcId="{9C281EFD-9B12-4877-B00E-B794B73F477B}" destId="{1B20AC97-16E7-4D47-B0F1-85B693F8DB26}" srcOrd="0" destOrd="0" presId="urn:microsoft.com/office/officeart/2008/layout/CircularPictureCallou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txAnchorVert" val="b"/>
            <dgm:param type="txAnchorVertCh" val="b"/>
            <dgm:param type="parTxRTLAlign" val="r"/>
            <dgm:param type="shpTxRTLAlignCh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8C81B521-4F6B-4E84-8B8C-2E3D40D0F2FC}" type="datetimeFigureOut">
              <a:rPr lang="pt-BR" smtClean="0"/>
              <a:t>09/01/2024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9105FDF3-8C0E-4A26-838B-3B3F0B8A41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2798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1B521-4F6B-4E84-8B8C-2E3D40D0F2FC}" type="datetimeFigureOut">
              <a:rPr lang="pt-BR" smtClean="0"/>
              <a:t>09/01/2024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5FDF3-8C0E-4A26-838B-3B3F0B8A41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9206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1B521-4F6B-4E84-8B8C-2E3D40D0F2FC}" type="datetimeFigureOut">
              <a:rPr lang="pt-BR" smtClean="0"/>
              <a:t>09/01/2024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5FDF3-8C0E-4A26-838B-3B3F0B8A41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1366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1B521-4F6B-4E84-8B8C-2E3D40D0F2FC}" type="datetimeFigureOut">
              <a:rPr lang="pt-BR" smtClean="0"/>
              <a:t>09/01/2024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5FDF3-8C0E-4A26-838B-3B3F0B8A4114}" type="slidenum">
              <a:rPr lang="pt-BR" smtClean="0"/>
              <a:t>‹nº›</a:t>
            </a:fld>
            <a:endParaRPr lang="pt-BR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839462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1B521-4F6B-4E84-8B8C-2E3D40D0F2FC}" type="datetimeFigureOut">
              <a:rPr lang="pt-BR" smtClean="0"/>
              <a:t>09/01/2024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5FDF3-8C0E-4A26-838B-3B3F0B8A41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91079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1B521-4F6B-4E84-8B8C-2E3D40D0F2FC}" type="datetimeFigureOut">
              <a:rPr lang="pt-BR" smtClean="0"/>
              <a:t>09/01/2024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5FDF3-8C0E-4A26-838B-3B3F0B8A41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71991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1B521-4F6B-4E84-8B8C-2E3D40D0F2FC}" type="datetimeFigureOut">
              <a:rPr lang="pt-BR" smtClean="0"/>
              <a:t>09/01/2024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5FDF3-8C0E-4A26-838B-3B3F0B8A41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79299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1B521-4F6B-4E84-8B8C-2E3D40D0F2FC}" type="datetimeFigureOut">
              <a:rPr lang="pt-BR" smtClean="0"/>
              <a:t>09/01/2024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5FDF3-8C0E-4A26-838B-3B3F0B8A41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26086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1B521-4F6B-4E84-8B8C-2E3D40D0F2FC}" type="datetimeFigureOut">
              <a:rPr lang="pt-BR" smtClean="0"/>
              <a:t>09/01/2024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5FDF3-8C0E-4A26-838B-3B3F0B8A41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3622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1B521-4F6B-4E84-8B8C-2E3D40D0F2FC}" type="datetimeFigureOut">
              <a:rPr lang="pt-BR" smtClean="0"/>
              <a:t>09/01/2024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5FDF3-8C0E-4A26-838B-3B3F0B8A41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1211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1B521-4F6B-4E84-8B8C-2E3D40D0F2FC}" type="datetimeFigureOut">
              <a:rPr lang="pt-BR" smtClean="0"/>
              <a:t>09/01/2024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5FDF3-8C0E-4A26-838B-3B3F0B8A41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0620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1B521-4F6B-4E84-8B8C-2E3D40D0F2FC}" type="datetimeFigureOut">
              <a:rPr lang="pt-BR" smtClean="0"/>
              <a:t>09/01/2024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5FDF3-8C0E-4A26-838B-3B3F0B8A41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4534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1B521-4F6B-4E84-8B8C-2E3D40D0F2FC}" type="datetimeFigureOut">
              <a:rPr lang="pt-BR" smtClean="0"/>
              <a:t>09/01/2024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5FDF3-8C0E-4A26-838B-3B3F0B8A41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5228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1B521-4F6B-4E84-8B8C-2E3D40D0F2FC}" type="datetimeFigureOut">
              <a:rPr lang="pt-BR" smtClean="0"/>
              <a:t>09/01/2024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5FDF3-8C0E-4A26-838B-3B3F0B8A41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9042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1B521-4F6B-4E84-8B8C-2E3D40D0F2FC}" type="datetimeFigureOut">
              <a:rPr lang="pt-BR" smtClean="0"/>
              <a:t>09/01/2024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5FDF3-8C0E-4A26-838B-3B3F0B8A41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2093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1B521-4F6B-4E84-8B8C-2E3D40D0F2FC}" type="datetimeFigureOut">
              <a:rPr lang="pt-BR" smtClean="0"/>
              <a:t>09/01/2024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5FDF3-8C0E-4A26-838B-3B3F0B8A41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2612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1B521-4F6B-4E84-8B8C-2E3D40D0F2FC}" type="datetimeFigureOut">
              <a:rPr lang="pt-BR" smtClean="0"/>
              <a:t>09/01/2024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5FDF3-8C0E-4A26-838B-3B3F0B8A41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3933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81B521-4F6B-4E84-8B8C-2E3D40D0F2FC}" type="datetimeFigureOut">
              <a:rPr lang="pt-BR" smtClean="0"/>
              <a:t>09/01/2024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05FDF3-8C0E-4A26-838B-3B3F0B8A41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96755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onedrive.live.com/?authkey=%21ANlgenIO1MY7kao&amp;cid=94DFB2A4E61252B7&amp;id=94DFB2A4E61252B7%21440358&amp;parId=94DFB2A4E61252B7%21440362&amp;o=OneUp" TargetMode="External"/><Relationship Id="rId13" Type="http://schemas.openxmlformats.org/officeDocument/2006/relationships/image" Target="../media/image5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3.png"/><Relationship Id="rId12" Type="http://schemas.openxmlformats.org/officeDocument/2006/relationships/image" Target="../media/image4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openxmlformats.org/officeDocument/2006/relationships/hyperlink" Target="https://github.com/HugoAndreL?tab=repositories" TargetMode="External"/><Relationship Id="rId5" Type="http://schemas.openxmlformats.org/officeDocument/2006/relationships/diagramColors" Target="../diagrams/colors1.xml"/><Relationship Id="rId10" Type="http://schemas.openxmlformats.org/officeDocument/2006/relationships/hyperlink" Target="https://www.linkedin.com/in/hugo-andr%C3%A9-lucena-968a42207/details/certifications/" TargetMode="External"/><Relationship Id="rId4" Type="http://schemas.openxmlformats.org/officeDocument/2006/relationships/diagramQuickStyle" Target="../diagrams/quickStyle1.xml"/><Relationship Id="rId9" Type="http://schemas.openxmlformats.org/officeDocument/2006/relationships/hyperlink" Target="https://onedrive.live.com/?authkey=%21ABMzi6tNAy4Sweo&amp;cid=94DFB2A4E61252B7&amp;id=94DFB2A4E61252B7%21188978&amp;parId=94DFB2A4E61252B7%21135534&amp;o=OneUp" TargetMode="External"/><Relationship Id="rId14" Type="http://schemas.openxmlformats.org/officeDocument/2006/relationships/hyperlink" Target="https://www.linkedin.com/in/hugo-andr%C3%A9-lucena-968a42207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FCBA52-5B35-5585-DD66-AF7D42652F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Apresentação do Projeto</a:t>
            </a:r>
          </a:p>
        </p:txBody>
      </p:sp>
    </p:spTree>
    <p:extLst>
      <p:ext uri="{BB962C8B-B14F-4D97-AF65-F5344CB8AC3E}">
        <p14:creationId xmlns:p14="http://schemas.microsoft.com/office/powerpoint/2010/main" val="35450700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009602-27AF-6556-0E84-BB95A08B3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608" y="231776"/>
            <a:ext cx="10515600" cy="654050"/>
          </a:xfrm>
        </p:spPr>
        <p:txBody>
          <a:bodyPr>
            <a:normAutofit/>
          </a:bodyPr>
          <a:lstStyle/>
          <a:p>
            <a:r>
              <a:rPr lang="pt-BR" b="1" dirty="0"/>
              <a:t>Tela de Senhas</a:t>
            </a:r>
          </a:p>
        </p:txBody>
      </p:sp>
      <p:pic>
        <p:nvPicPr>
          <p:cNvPr id="10" name="Espaço Reservado para Conteúdo 9">
            <a:extLst>
              <a:ext uri="{FF2B5EF4-FFF2-40B4-BE49-F238E27FC236}">
                <a16:creationId xmlns:a16="http://schemas.microsoft.com/office/drawing/2014/main" id="{9C9774CD-245D-F4AD-46A3-723D32310A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9592" y="1482725"/>
            <a:ext cx="5100034" cy="2565400"/>
          </a:xfrm>
          <a:solidFill>
            <a:schemeClr val="tx1"/>
          </a:solidFill>
          <a:ln>
            <a:solidFill>
              <a:schemeClr val="tx1"/>
            </a:solidFill>
          </a:ln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D65B4975-6916-2473-CD2A-FA76EF77003C}"/>
              </a:ext>
            </a:extLst>
          </p:cNvPr>
          <p:cNvSpPr txBox="1"/>
          <p:nvPr/>
        </p:nvSpPr>
        <p:spPr>
          <a:xfrm>
            <a:off x="959592" y="1221115"/>
            <a:ext cx="12650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Exibição de Senhas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D80FF16C-8581-7C69-1A6D-08951E18FC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6025" y="1482725"/>
            <a:ext cx="4619625" cy="316869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CDE119B7-1B66-B71D-9728-BB56C54047B1}"/>
              </a:ext>
            </a:extLst>
          </p:cNvPr>
          <p:cNvSpPr txBox="1"/>
          <p:nvPr/>
        </p:nvSpPr>
        <p:spPr>
          <a:xfrm>
            <a:off x="6296025" y="1221115"/>
            <a:ext cx="24721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Função que chama a próxima de Senhas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BE830655-3F7D-AAA2-1BB2-9DCB06B02D0F}"/>
              </a:ext>
            </a:extLst>
          </p:cNvPr>
          <p:cNvSpPr txBox="1"/>
          <p:nvPr/>
        </p:nvSpPr>
        <p:spPr>
          <a:xfrm>
            <a:off x="924727" y="4069720"/>
            <a:ext cx="20617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Função que </a:t>
            </a:r>
            <a:r>
              <a:rPr lang="pt-BR" sz="1100" dirty="0" err="1"/>
              <a:t>rechama</a:t>
            </a:r>
            <a:r>
              <a:rPr lang="pt-BR" sz="1100" dirty="0"/>
              <a:t> a senha do 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A0AB044-4F99-57E0-888D-0FC9368FB26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4464"/>
          <a:stretch/>
        </p:blipFill>
        <p:spPr>
          <a:xfrm>
            <a:off x="924727" y="4331330"/>
            <a:ext cx="4055745" cy="2294894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70EDED9D-29AF-92A6-2F88-5A8BF0A636C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15679" b="41484"/>
          <a:stretch/>
        </p:blipFill>
        <p:spPr>
          <a:xfrm>
            <a:off x="6296025" y="4913031"/>
            <a:ext cx="4469067" cy="1327736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B1D60C64-CDA5-CE1B-1F70-167A9784F3BF}"/>
              </a:ext>
            </a:extLst>
          </p:cNvPr>
          <p:cNvSpPr txBox="1"/>
          <p:nvPr/>
        </p:nvSpPr>
        <p:spPr>
          <a:xfrm>
            <a:off x="6256632" y="4651421"/>
            <a:ext cx="258917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Exibição das senhas chamadas e </a:t>
            </a:r>
            <a:r>
              <a:rPr lang="pt-BR" sz="1100" dirty="0" err="1"/>
              <a:t>excluidas</a:t>
            </a:r>
            <a:endParaRPr lang="pt-BR" sz="1100" dirty="0"/>
          </a:p>
        </p:txBody>
      </p:sp>
    </p:spTree>
    <p:extLst>
      <p:ext uri="{BB962C8B-B14F-4D97-AF65-F5344CB8AC3E}">
        <p14:creationId xmlns:p14="http://schemas.microsoft.com/office/powerpoint/2010/main" val="3133508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ADD4D6-B39D-79EC-4046-164D22360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801" y="3273447"/>
            <a:ext cx="2382213" cy="678702"/>
          </a:xfrm>
        </p:spPr>
        <p:txBody>
          <a:bodyPr anchor="b">
            <a:normAutofit fontScale="90000"/>
          </a:bodyPr>
          <a:lstStyle/>
          <a:p>
            <a:pPr algn="r"/>
            <a:r>
              <a:rPr lang="pt-BR" sz="4000" dirty="0">
                <a:solidFill>
                  <a:srgbClr val="FFFFFF"/>
                </a:solidFill>
              </a:rPr>
              <a:t>Sobre Min</a:t>
            </a:r>
          </a:p>
        </p:txBody>
      </p:sp>
      <p:graphicFrame>
        <p:nvGraphicFramePr>
          <p:cNvPr id="15" name="Espaço Reservado para Conteúdo 14">
            <a:extLst>
              <a:ext uri="{FF2B5EF4-FFF2-40B4-BE49-F238E27FC236}">
                <a16:creationId xmlns:a16="http://schemas.microsoft.com/office/drawing/2014/main" id="{68AC9C48-87F1-B79A-1DB3-83E48ACF6AF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0870008"/>
              </p:ext>
            </p:extLst>
          </p:nvPr>
        </p:nvGraphicFramePr>
        <p:xfrm>
          <a:off x="1714968" y="1402591"/>
          <a:ext cx="1692293" cy="16922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9" name="Imagem 18" descr="Rosto de homem visto de perto&#10;&#10;Descrição gerada automaticamente">
            <a:extLst>
              <a:ext uri="{FF2B5EF4-FFF2-40B4-BE49-F238E27FC236}">
                <a16:creationId xmlns:a16="http://schemas.microsoft.com/office/drawing/2014/main" id="{7AFE7F53-E51E-0C18-DC30-98CF2365A35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648" y="884677"/>
            <a:ext cx="2174520" cy="2174520"/>
          </a:xfrm>
          <a:prstGeom prst="ellipse">
            <a:avLst/>
          </a:prstGeom>
        </p:spPr>
      </p:pic>
      <p:sp>
        <p:nvSpPr>
          <p:cNvPr id="21" name="CaixaDeTexto 20">
            <a:extLst>
              <a:ext uri="{FF2B5EF4-FFF2-40B4-BE49-F238E27FC236}">
                <a16:creationId xmlns:a16="http://schemas.microsoft.com/office/drawing/2014/main" id="{EF47A1CB-7D56-F756-88C0-BFC73013740B}"/>
              </a:ext>
            </a:extLst>
          </p:cNvPr>
          <p:cNvSpPr txBox="1"/>
          <p:nvPr/>
        </p:nvSpPr>
        <p:spPr>
          <a:xfrm>
            <a:off x="4249218" y="249778"/>
            <a:ext cx="17211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/>
              <a:t>Sobre Min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4F0E70FE-9C94-26B6-1535-A7A54ADDE3A7}"/>
              </a:ext>
            </a:extLst>
          </p:cNvPr>
          <p:cNvSpPr txBox="1"/>
          <p:nvPr/>
        </p:nvSpPr>
        <p:spPr>
          <a:xfrm>
            <a:off x="4249218" y="1998411"/>
            <a:ext cx="4272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Hugo André Lucena, </a:t>
            </a:r>
            <a:r>
              <a:rPr lang="pt-BR" dirty="0">
                <a:hlinkClick r:id="rId8"/>
              </a:rPr>
              <a:t>PCD CID F71</a:t>
            </a:r>
            <a:r>
              <a:rPr lang="pt-BR" dirty="0"/>
              <a:t>, 21 Anos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C45301DA-8A6C-CB8A-86EA-C1685E198C31}"/>
              </a:ext>
            </a:extLst>
          </p:cNvPr>
          <p:cNvSpPr txBox="1"/>
          <p:nvPr/>
        </p:nvSpPr>
        <p:spPr>
          <a:xfrm>
            <a:off x="4249218" y="4994994"/>
            <a:ext cx="60469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Concluido</a:t>
            </a:r>
            <a:r>
              <a:rPr lang="pt-BR" dirty="0"/>
              <a:t>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Curso Superior de </a:t>
            </a:r>
            <a:r>
              <a:rPr lang="pt-BR" dirty="0">
                <a:hlinkClick r:id="rId9"/>
              </a:rPr>
              <a:t>Analise e </a:t>
            </a:r>
            <a:r>
              <a:rPr lang="pt-BR" dirty="0" err="1">
                <a:hlinkClick r:id="rId9"/>
              </a:rPr>
              <a:t>Densenvolvimento</a:t>
            </a:r>
            <a:r>
              <a:rPr lang="pt-BR" dirty="0">
                <a:hlinkClick r:id="rId9"/>
              </a:rPr>
              <a:t> de Sistema</a:t>
            </a:r>
            <a:endParaRPr lang="pt-BR" dirty="0"/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pt-BR" dirty="0"/>
              <a:t>Cruzeiro do Sul, Polo de São Miguel Paulista, São Paulo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3472F79B-31FA-9D21-4D59-A918D6B95E8B}"/>
              </a:ext>
            </a:extLst>
          </p:cNvPr>
          <p:cNvSpPr txBox="1"/>
          <p:nvPr/>
        </p:nvSpPr>
        <p:spPr>
          <a:xfrm>
            <a:off x="4249218" y="2367743"/>
            <a:ext cx="3729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Moro em Itaquaquecetuba, São Paulo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12CA5AC0-81D5-C4DD-6C23-05C517C8E585}"/>
              </a:ext>
            </a:extLst>
          </p:cNvPr>
          <p:cNvSpPr txBox="1"/>
          <p:nvPr/>
        </p:nvSpPr>
        <p:spPr>
          <a:xfrm>
            <a:off x="4249218" y="2700849"/>
            <a:ext cx="71371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Conheci a Atos através de ex-funcionários, que me deram boas </a:t>
            </a:r>
            <a:r>
              <a:rPr lang="pt-BR"/>
              <a:t>referências,</a:t>
            </a:r>
          </a:p>
          <a:p>
            <a:r>
              <a:rPr lang="pt-BR"/>
              <a:t>como </a:t>
            </a:r>
            <a:r>
              <a:rPr lang="pt-BR" dirty="0"/>
              <a:t>uma empresa de oportunidades </a:t>
            </a:r>
            <a:r>
              <a:rPr lang="pt-BR"/>
              <a:t>e crescimento.</a:t>
            </a:r>
            <a:endParaRPr lang="pt-BR" dirty="0"/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83573575-D12B-2DEF-76B2-FBC464498644}"/>
              </a:ext>
            </a:extLst>
          </p:cNvPr>
          <p:cNvSpPr txBox="1"/>
          <p:nvPr/>
        </p:nvSpPr>
        <p:spPr>
          <a:xfrm>
            <a:off x="4249218" y="5825991"/>
            <a:ext cx="245374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/>
              <a:t>Algums</a:t>
            </a:r>
            <a:r>
              <a:rPr lang="pt-BR" dirty="0"/>
              <a:t> cursos online</a:t>
            </a:r>
          </a:p>
          <a:p>
            <a:r>
              <a:rPr lang="pt-BR" sz="1100" dirty="0">
                <a:hlinkClick r:id="rId10"/>
              </a:rPr>
              <a:t>Ver mais</a:t>
            </a:r>
            <a:endParaRPr lang="pt-BR" sz="1100" dirty="0"/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53FA01D5-E9F8-AC61-B406-A98BE380A37E}"/>
              </a:ext>
            </a:extLst>
          </p:cNvPr>
          <p:cNvSpPr txBox="1"/>
          <p:nvPr/>
        </p:nvSpPr>
        <p:spPr>
          <a:xfrm>
            <a:off x="409575" y="3986684"/>
            <a:ext cx="1438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Minhas Redes Sociais: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D9BE13B3-64F7-7949-1B6B-6878ECD6D186}"/>
              </a:ext>
            </a:extLst>
          </p:cNvPr>
          <p:cNvSpPr txBox="1"/>
          <p:nvPr/>
        </p:nvSpPr>
        <p:spPr>
          <a:xfrm>
            <a:off x="733381" y="4479684"/>
            <a:ext cx="8947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 err="1">
                <a:solidFill>
                  <a:schemeClr val="accent1"/>
                </a:solidFill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HugoAndreL</a:t>
            </a:r>
            <a:endParaRPr lang="pt-BR" sz="1100" dirty="0">
              <a:solidFill>
                <a:schemeClr val="accent1"/>
              </a:solidFill>
            </a:endParaRPr>
          </a:p>
        </p:txBody>
      </p:sp>
      <p:pic>
        <p:nvPicPr>
          <p:cNvPr id="32" name="Imagem 31" descr="Ícone&#10;&#10;Descrição gerada automaticamente">
            <a:extLst>
              <a:ext uri="{FF2B5EF4-FFF2-40B4-BE49-F238E27FC236}">
                <a16:creationId xmlns:a16="http://schemas.microsoft.com/office/drawing/2014/main" id="{73D7839C-5DDC-6B3F-AFA4-58BE1019236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910" y="4479684"/>
            <a:ext cx="267423" cy="261610"/>
          </a:xfrm>
          <a:prstGeom prst="rect">
            <a:avLst/>
          </a:prstGeom>
        </p:spPr>
      </p:pic>
      <p:pic>
        <p:nvPicPr>
          <p:cNvPr id="34" name="Imagem 33" descr="Ícone&#10;&#10;Descrição gerada automaticamente">
            <a:extLst>
              <a:ext uri="{FF2B5EF4-FFF2-40B4-BE49-F238E27FC236}">
                <a16:creationId xmlns:a16="http://schemas.microsoft.com/office/drawing/2014/main" id="{1A96EB30-D28A-70A7-F520-780222B08A8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910" y="4849016"/>
            <a:ext cx="267423" cy="267423"/>
          </a:xfrm>
          <a:prstGeom prst="rect">
            <a:avLst/>
          </a:prstGeom>
        </p:spPr>
      </p:pic>
      <p:sp>
        <p:nvSpPr>
          <p:cNvPr id="37" name="CaixaDeTexto 36">
            <a:extLst>
              <a:ext uri="{FF2B5EF4-FFF2-40B4-BE49-F238E27FC236}">
                <a16:creationId xmlns:a16="http://schemas.microsoft.com/office/drawing/2014/main" id="{E8B38F9C-5A62-76B1-0DAD-E3003B514C09}"/>
              </a:ext>
            </a:extLst>
          </p:cNvPr>
          <p:cNvSpPr txBox="1"/>
          <p:nvPr/>
        </p:nvSpPr>
        <p:spPr>
          <a:xfrm>
            <a:off x="745844" y="4849016"/>
            <a:ext cx="13035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solidFill>
                  <a:schemeClr val="accent1"/>
                </a:solidFill>
                <a:hlinkClick r:id="rId1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Hugo André Lucena</a:t>
            </a:r>
            <a:endParaRPr lang="pt-BR" sz="11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1993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FE017E-586C-D552-B1C7-F8840B71E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pt-BR" sz="4000" b="1">
                <a:solidFill>
                  <a:srgbClr val="FFFFFF"/>
                </a:solidFill>
              </a:rPr>
              <a:t>Projeto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29FEACD-EBB7-3EBB-EA24-2D8002503B55}"/>
              </a:ext>
            </a:extLst>
          </p:cNvPr>
          <p:cNvSpPr txBox="1"/>
          <p:nvPr/>
        </p:nvSpPr>
        <p:spPr>
          <a:xfrm>
            <a:off x="4810259" y="803860"/>
            <a:ext cx="606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O projeto foi realizado usando as linguagens de programação:</a:t>
            </a:r>
          </a:p>
        </p:txBody>
      </p:sp>
      <p:sp>
        <p:nvSpPr>
          <p:cNvPr id="7" name="AutoShape 6">
            <a:extLst>
              <a:ext uri="{FF2B5EF4-FFF2-40B4-BE49-F238E27FC236}">
                <a16:creationId xmlns:a16="http://schemas.microsoft.com/office/drawing/2014/main" id="{39E944D6-A491-C120-526A-F14518E59EC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A396F68F-94F6-183B-26FA-95D98ECD3382}"/>
              </a:ext>
            </a:extLst>
          </p:cNvPr>
          <p:cNvSpPr txBox="1"/>
          <p:nvPr/>
        </p:nvSpPr>
        <p:spPr>
          <a:xfrm>
            <a:off x="4729403" y="1664898"/>
            <a:ext cx="673921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pt-BR" b="1" i="0" dirty="0">
                <a:effectLst/>
                <a:latin typeface="-apple-system"/>
              </a:rPr>
              <a:t>Back-</a:t>
            </a:r>
            <a:r>
              <a:rPr lang="pt-BR" b="1" i="0" dirty="0" err="1">
                <a:effectLst/>
                <a:latin typeface="-apple-system"/>
              </a:rPr>
              <a:t>end</a:t>
            </a:r>
            <a:r>
              <a:rPr lang="pt-BR" b="1" i="0" dirty="0">
                <a:effectLst/>
                <a:latin typeface="-apple-system"/>
              </a:rPr>
              <a:t>:</a:t>
            </a:r>
            <a:r>
              <a:rPr lang="pt-BR" b="0" i="0" dirty="0">
                <a:effectLst/>
                <a:latin typeface="-apple-system"/>
              </a:rPr>
              <a:t> ASP.NET CORE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pt-BR" b="0" i="0" dirty="0">
                <a:effectLst/>
                <a:latin typeface="-apple-system"/>
              </a:rPr>
              <a:t>Utilizado para construir a </a:t>
            </a:r>
            <a:r>
              <a:rPr lang="pt-BR" b="0" i="1" dirty="0">
                <a:effectLst/>
                <a:latin typeface="-apple-system"/>
              </a:rPr>
              <a:t>API</a:t>
            </a:r>
            <a:r>
              <a:rPr lang="pt-BR" b="0" i="0" dirty="0">
                <a:effectLst/>
                <a:latin typeface="-apple-system"/>
              </a:rPr>
              <a:t> do sistema, oferecendo um </a:t>
            </a:r>
            <a:r>
              <a:rPr lang="pt-BR" b="0" i="0" dirty="0" err="1">
                <a:effectLst/>
                <a:latin typeface="-apple-system"/>
              </a:rPr>
              <a:t>backend</a:t>
            </a:r>
            <a:r>
              <a:rPr lang="pt-BR" b="0" i="0" dirty="0">
                <a:effectLst/>
                <a:latin typeface="-apple-system"/>
              </a:rPr>
              <a:t> robusto e escalável.</a:t>
            </a:r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pt-BR" b="1" i="0" dirty="0">
                <a:effectLst/>
                <a:latin typeface="-apple-system"/>
              </a:rPr>
              <a:t>Entity Framework Core:</a:t>
            </a:r>
            <a:r>
              <a:rPr lang="pt-BR" b="0" i="0" dirty="0">
                <a:effectLst/>
                <a:latin typeface="-apple-system"/>
              </a:rPr>
              <a:t> Abordagem </a:t>
            </a:r>
            <a:r>
              <a:rPr lang="pt-BR" b="0" i="0" dirty="0" err="1">
                <a:effectLst/>
                <a:latin typeface="-apple-system"/>
              </a:rPr>
              <a:t>Code</a:t>
            </a:r>
            <a:r>
              <a:rPr lang="pt-BR" b="0" i="0" dirty="0">
                <a:effectLst/>
                <a:latin typeface="-apple-system"/>
              </a:rPr>
              <a:t> </a:t>
            </a:r>
            <a:r>
              <a:rPr lang="pt-BR" b="0" i="0" dirty="0" err="1">
                <a:effectLst/>
                <a:latin typeface="-apple-system"/>
              </a:rPr>
              <a:t>First</a:t>
            </a:r>
            <a:endParaRPr lang="pt-BR" b="0" i="0" dirty="0">
              <a:effectLst/>
              <a:latin typeface="-apple-system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pt-BR" b="0" i="0" dirty="0">
                <a:effectLst/>
                <a:latin typeface="-apple-system"/>
              </a:rPr>
              <a:t>Utilizado para modelar o </a:t>
            </a:r>
            <a:r>
              <a:rPr lang="pt-BR" b="0" i="1" dirty="0">
                <a:effectLst/>
                <a:latin typeface="-apple-system"/>
              </a:rPr>
              <a:t>banco de dados</a:t>
            </a:r>
            <a:r>
              <a:rPr lang="pt-BR" b="0" i="0" dirty="0">
                <a:effectLst/>
                <a:latin typeface="-apple-system"/>
              </a:rPr>
              <a:t> de forma ágil e intuitiva, permitindo que a estrutura do banco de dados seja gerada a partir das classes de modelo definidas no código.</a:t>
            </a:r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pt-BR" b="1" i="0" dirty="0">
                <a:effectLst/>
                <a:latin typeface="-apple-system"/>
              </a:rPr>
              <a:t>Front-</a:t>
            </a:r>
            <a:r>
              <a:rPr lang="pt-BR" b="1" i="0" dirty="0" err="1">
                <a:effectLst/>
                <a:latin typeface="-apple-system"/>
              </a:rPr>
              <a:t>end</a:t>
            </a:r>
            <a:r>
              <a:rPr lang="pt-BR" b="1" i="0" dirty="0">
                <a:effectLst/>
                <a:latin typeface="-apple-system"/>
              </a:rPr>
              <a:t>:</a:t>
            </a:r>
            <a:r>
              <a:rPr lang="pt-BR" b="0" i="0" dirty="0">
                <a:effectLst/>
                <a:latin typeface="-apple-system"/>
              </a:rPr>
              <a:t> Angular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pt-BR" b="0" i="1" dirty="0">
                <a:effectLst/>
                <a:latin typeface="-apple-system"/>
              </a:rPr>
              <a:t>Interface do usuário</a:t>
            </a:r>
            <a:r>
              <a:rPr lang="pt-BR" b="0" i="0" dirty="0">
                <a:effectLst/>
                <a:latin typeface="-apple-system"/>
              </a:rPr>
              <a:t> desenvolvida com </a:t>
            </a:r>
            <a:r>
              <a:rPr lang="pt-BR" b="1" i="0" dirty="0">
                <a:effectLst/>
                <a:latin typeface="-apple-system"/>
              </a:rPr>
              <a:t>Angular</a:t>
            </a:r>
            <a:r>
              <a:rPr lang="pt-BR" b="0" i="0" dirty="0">
                <a:effectLst/>
                <a:latin typeface="-apple-system"/>
              </a:rPr>
              <a:t>.</a:t>
            </a:r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pt-BR" b="1" i="0" dirty="0">
                <a:effectLst/>
                <a:latin typeface="-apple-system"/>
              </a:rPr>
              <a:t>Banco de Dados:</a:t>
            </a:r>
            <a:r>
              <a:rPr lang="pt-BR" b="0" i="0" dirty="0">
                <a:effectLst/>
                <a:latin typeface="-apple-system"/>
              </a:rPr>
              <a:t> SQL Server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pt-BR" b="0" i="0" dirty="0">
                <a:effectLst/>
                <a:latin typeface="-apple-system"/>
              </a:rPr>
              <a:t>Sistema de gerenciamento de banco de dados relacional para armazenamento e recuperação eficiente de dados.</a:t>
            </a:r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pt-BR" b="1" i="0" dirty="0">
                <a:effectLst/>
                <a:latin typeface="-apple-system"/>
              </a:rPr>
              <a:t>Autenticação</a:t>
            </a:r>
            <a:r>
              <a:rPr lang="pt-BR" b="0" i="0" dirty="0">
                <a:effectLst/>
                <a:latin typeface="-apple-system"/>
              </a:rPr>
              <a:t>: JWT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pt-BR" b="0" i="1" dirty="0">
                <a:effectLst/>
                <a:latin typeface="-apple-system"/>
              </a:rPr>
              <a:t>Sistema de Autenticação</a:t>
            </a:r>
            <a:r>
              <a:rPr lang="pt-BR" b="0" i="0" dirty="0">
                <a:effectLst/>
                <a:latin typeface="-apple-system"/>
              </a:rPr>
              <a:t> usando </a:t>
            </a:r>
            <a:r>
              <a:rPr lang="pt-BR" b="1" i="0" dirty="0">
                <a:effectLst/>
                <a:latin typeface="-apple-system"/>
              </a:rPr>
              <a:t>JWT</a:t>
            </a:r>
            <a:r>
              <a:rPr lang="pt-BR" b="0" i="0" dirty="0">
                <a:effectLst/>
                <a:latin typeface="-apple-system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9897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agem 19">
            <a:extLst>
              <a:ext uri="{FF2B5EF4-FFF2-40B4-BE49-F238E27FC236}">
                <a16:creationId xmlns:a16="http://schemas.microsoft.com/office/drawing/2014/main" id="{1693953E-540F-E355-BCA0-F2FC7775FC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5821" y="3766235"/>
            <a:ext cx="3055401" cy="262283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23AE1948-82A7-EC79-607C-D693EC1E0D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228" y="1178871"/>
            <a:ext cx="5244060" cy="237559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C0B6F911-949D-8E5D-7D9C-EEF89C36B5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3228" y="4013480"/>
            <a:ext cx="5244060" cy="237559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3AF6755A-89C2-8AE6-D0D8-32AE8A4339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15822" y="1178870"/>
            <a:ext cx="5244060" cy="237559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2" name="Título 21">
            <a:extLst>
              <a:ext uri="{FF2B5EF4-FFF2-40B4-BE49-F238E27FC236}">
                <a16:creationId xmlns:a16="http://schemas.microsoft.com/office/drawing/2014/main" id="{B352F9B4-E121-A213-A598-58A5662C8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872" y="127696"/>
            <a:ext cx="11801723" cy="740930"/>
          </a:xfrm>
        </p:spPr>
        <p:txBody>
          <a:bodyPr/>
          <a:lstStyle/>
          <a:p>
            <a:r>
              <a:rPr lang="pt-BR" b="1" dirty="0"/>
              <a:t>Tela de Login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FADC784F-1BCF-D29C-ABF5-7136CB7B9387}"/>
              </a:ext>
            </a:extLst>
          </p:cNvPr>
          <p:cNvSpPr txBox="1"/>
          <p:nvPr/>
        </p:nvSpPr>
        <p:spPr>
          <a:xfrm>
            <a:off x="853228" y="868626"/>
            <a:ext cx="14016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b="1" dirty="0"/>
              <a:t>Tela de Login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484568D2-B3E0-DB50-D380-5F83A14D4A5C}"/>
              </a:ext>
            </a:extLst>
          </p:cNvPr>
          <p:cNvSpPr txBox="1"/>
          <p:nvPr/>
        </p:nvSpPr>
        <p:spPr>
          <a:xfrm>
            <a:off x="853228" y="3704628"/>
            <a:ext cx="14016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b="1" dirty="0"/>
              <a:t>Habilitando o botão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5B3C2654-607B-5090-70FF-67BFF03CEE7F}"/>
              </a:ext>
            </a:extLst>
          </p:cNvPr>
          <p:cNvSpPr txBox="1"/>
          <p:nvPr/>
        </p:nvSpPr>
        <p:spPr>
          <a:xfrm>
            <a:off x="6415821" y="909171"/>
            <a:ext cx="31897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b="1" dirty="0"/>
              <a:t>Validação de Formulário</a:t>
            </a:r>
          </a:p>
          <a:p>
            <a:endParaRPr lang="pt-BR" sz="1100" b="1" dirty="0"/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6343BE6A-92F4-39F5-B601-0E8193234A57}"/>
              </a:ext>
            </a:extLst>
          </p:cNvPr>
          <p:cNvSpPr txBox="1"/>
          <p:nvPr/>
        </p:nvSpPr>
        <p:spPr>
          <a:xfrm>
            <a:off x="9555396" y="3798036"/>
            <a:ext cx="31897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b="1" dirty="0"/>
              <a:t>Alerta de bem sucedido</a:t>
            </a:r>
          </a:p>
          <a:p>
            <a:endParaRPr lang="pt-BR" sz="1100" b="1" dirty="0"/>
          </a:p>
        </p:txBody>
      </p:sp>
      <p:cxnSp>
        <p:nvCxnSpPr>
          <p:cNvPr id="50" name="Conector: Angulado 49">
            <a:extLst>
              <a:ext uri="{FF2B5EF4-FFF2-40B4-BE49-F238E27FC236}">
                <a16:creationId xmlns:a16="http://schemas.microsoft.com/office/drawing/2014/main" id="{AB6F1273-7459-97CD-16D5-DD11B5C26A89}"/>
              </a:ext>
            </a:extLst>
          </p:cNvPr>
          <p:cNvCxnSpPr>
            <a:cxnSpLocks/>
            <a:endCxn id="20" idx="3"/>
          </p:cNvCxnSpPr>
          <p:nvPr/>
        </p:nvCxnSpPr>
        <p:spPr>
          <a:xfrm rot="5400000">
            <a:off x="9429804" y="4144078"/>
            <a:ext cx="974994" cy="89215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6493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BE7945-6170-4117-3C33-48C4F3225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065" y="88900"/>
            <a:ext cx="10515600" cy="1325563"/>
          </a:xfrm>
        </p:spPr>
        <p:txBody>
          <a:bodyPr/>
          <a:lstStyle/>
          <a:p>
            <a:r>
              <a:rPr lang="pt-BR" b="1" dirty="0"/>
              <a:t>Tela de Home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5B0EBBD7-375F-AFFD-B7FB-BB95E2F57A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065" y="1320800"/>
            <a:ext cx="11881865" cy="5448300"/>
          </a:xfr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238487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A39D81-E372-96A4-4738-3330C6074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48" y="1431133"/>
            <a:ext cx="3819525" cy="252413"/>
          </a:xfrm>
        </p:spPr>
        <p:txBody>
          <a:bodyPr>
            <a:normAutofit/>
          </a:bodyPr>
          <a:lstStyle/>
          <a:p>
            <a:r>
              <a:rPr lang="pt-BR" sz="1100" b="1" dirty="0"/>
              <a:t>Exibição dos Usuário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5DFD37E3-F4CC-0198-7583-A0ADF140B7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6200" b="37192"/>
          <a:stretch/>
        </p:blipFill>
        <p:spPr>
          <a:xfrm>
            <a:off x="742948" y="1771651"/>
            <a:ext cx="4839495" cy="1485899"/>
          </a:xfrm>
          <a:ln>
            <a:solidFill>
              <a:schemeClr val="tx1"/>
            </a:solidFill>
          </a:ln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B1B59CD6-EAF0-15A3-E322-7F4C13E38EA0}"/>
              </a:ext>
            </a:extLst>
          </p:cNvPr>
          <p:cNvSpPr txBox="1">
            <a:spLocks/>
          </p:cNvSpPr>
          <p:nvPr/>
        </p:nvSpPr>
        <p:spPr>
          <a:xfrm>
            <a:off x="990600" y="517526"/>
            <a:ext cx="10515600" cy="825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/>
              <a:t>Tela de Usuários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4EC97378-A2D4-1104-14F3-4BB71DE46C4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200" b="8405"/>
          <a:stretch/>
        </p:blipFill>
        <p:spPr>
          <a:xfrm>
            <a:off x="5717755" y="1771651"/>
            <a:ext cx="4885246" cy="218742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ítulo 1">
            <a:extLst>
              <a:ext uri="{FF2B5EF4-FFF2-40B4-BE49-F238E27FC236}">
                <a16:creationId xmlns:a16="http://schemas.microsoft.com/office/drawing/2014/main" id="{4A1F1314-A7DC-30A0-63FC-907EBB379AA0}"/>
              </a:ext>
            </a:extLst>
          </p:cNvPr>
          <p:cNvSpPr txBox="1">
            <a:spLocks/>
          </p:cNvSpPr>
          <p:nvPr/>
        </p:nvSpPr>
        <p:spPr>
          <a:xfrm>
            <a:off x="5719766" y="1431132"/>
            <a:ext cx="3819525" cy="2524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100" b="1" dirty="0"/>
              <a:t>Registro de Usuário</a:t>
            </a: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A77F8AF3-664E-4BA7-5646-3F025E465D6F}"/>
              </a:ext>
            </a:extLst>
          </p:cNvPr>
          <p:cNvSpPr txBox="1">
            <a:spLocks/>
          </p:cNvSpPr>
          <p:nvPr/>
        </p:nvSpPr>
        <p:spPr>
          <a:xfrm>
            <a:off x="742948" y="3291074"/>
            <a:ext cx="3819525" cy="2524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100" b="1" dirty="0"/>
              <a:t>Alteração de Usuário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E5A08C50-780F-6B94-C8DC-1DA543B4B59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" r="6200" b="-2234"/>
          <a:stretch/>
        </p:blipFill>
        <p:spPr>
          <a:xfrm>
            <a:off x="742941" y="3543486"/>
            <a:ext cx="4839495" cy="249699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0F4FD82B-7336-65EC-5B2D-607AD13BCDF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6200" b="42712"/>
          <a:stretch/>
        </p:blipFill>
        <p:spPr>
          <a:xfrm>
            <a:off x="5717755" y="4299592"/>
            <a:ext cx="6015610" cy="173925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5" name="Título 1">
            <a:extLst>
              <a:ext uri="{FF2B5EF4-FFF2-40B4-BE49-F238E27FC236}">
                <a16:creationId xmlns:a16="http://schemas.microsoft.com/office/drawing/2014/main" id="{A29B58AF-B5A2-AF8F-1E8E-F7E4B926EB53}"/>
              </a:ext>
            </a:extLst>
          </p:cNvPr>
          <p:cNvSpPr txBox="1">
            <a:spLocks/>
          </p:cNvSpPr>
          <p:nvPr/>
        </p:nvSpPr>
        <p:spPr>
          <a:xfrm>
            <a:off x="5717755" y="4043549"/>
            <a:ext cx="3819525" cy="2524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100" b="1" dirty="0"/>
              <a:t>Desativação do Usuário</a:t>
            </a:r>
          </a:p>
        </p:txBody>
      </p:sp>
    </p:spTree>
    <p:extLst>
      <p:ext uri="{BB962C8B-B14F-4D97-AF65-F5344CB8AC3E}">
        <p14:creationId xmlns:p14="http://schemas.microsoft.com/office/powerpoint/2010/main" val="19647203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5B71BA-31B5-7AE3-51A5-2BC951E50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574" y="260350"/>
            <a:ext cx="10515600" cy="1325563"/>
          </a:xfrm>
        </p:spPr>
        <p:txBody>
          <a:bodyPr/>
          <a:lstStyle/>
          <a:p>
            <a:r>
              <a:rPr lang="pt-BR" b="1" dirty="0"/>
              <a:t>Emails de Confirmação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DDFB9831-20FE-1F63-6626-EEA33AFC70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9274" t="20134" r="35535" b="29065"/>
          <a:stretch/>
        </p:blipFill>
        <p:spPr>
          <a:xfrm>
            <a:off x="381574" y="2722840"/>
            <a:ext cx="5642994" cy="3487460"/>
          </a:xfrm>
          <a:ln>
            <a:solidFill>
              <a:schemeClr val="tx1"/>
            </a:solidFill>
          </a:ln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F54E8CDA-1A8F-3D37-1796-E9D8D2F4D0CA}"/>
              </a:ext>
            </a:extLst>
          </p:cNvPr>
          <p:cNvSpPr txBox="1"/>
          <p:nvPr/>
        </p:nvSpPr>
        <p:spPr>
          <a:xfrm>
            <a:off x="381574" y="2332593"/>
            <a:ext cx="3001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Email ao Registrar um Usuário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4D9BAF35-DFC3-BB88-40A0-85318FBB1F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112" t="20134" r="36281" b="29464"/>
          <a:stretch/>
        </p:blipFill>
        <p:spPr>
          <a:xfrm>
            <a:off x="6248399" y="2701924"/>
            <a:ext cx="5420455" cy="350837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FCC7F7D1-46DD-5188-3321-98C932ED9695}"/>
              </a:ext>
            </a:extLst>
          </p:cNvPr>
          <p:cNvSpPr txBox="1"/>
          <p:nvPr/>
        </p:nvSpPr>
        <p:spPr>
          <a:xfrm>
            <a:off x="6248400" y="2332593"/>
            <a:ext cx="3110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Email de Alteração do Usuário</a:t>
            </a:r>
          </a:p>
        </p:txBody>
      </p:sp>
    </p:spTree>
    <p:extLst>
      <p:ext uri="{BB962C8B-B14F-4D97-AF65-F5344CB8AC3E}">
        <p14:creationId xmlns:p14="http://schemas.microsoft.com/office/powerpoint/2010/main" val="26637789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95DC1A-2093-A074-AA03-AD2CCCC9E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204485"/>
            <a:ext cx="10515600" cy="692150"/>
          </a:xfrm>
        </p:spPr>
        <p:txBody>
          <a:bodyPr>
            <a:normAutofit/>
          </a:bodyPr>
          <a:lstStyle/>
          <a:p>
            <a:r>
              <a:rPr lang="pt-BR" b="1" dirty="0"/>
              <a:t>Tela de Permissões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20D32EB6-A3E3-FF1A-A4E8-D79756BE44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6222" b="48955"/>
          <a:stretch/>
        </p:blipFill>
        <p:spPr>
          <a:xfrm>
            <a:off x="644672" y="1844675"/>
            <a:ext cx="5984728" cy="1584325"/>
          </a:xfrm>
          <a:ln>
            <a:solidFill>
              <a:schemeClr val="tx1"/>
            </a:solidFill>
          </a:ln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036EE93E-4964-F375-4842-BBDF928A44C1}"/>
              </a:ext>
            </a:extLst>
          </p:cNvPr>
          <p:cNvSpPr txBox="1"/>
          <p:nvPr/>
        </p:nvSpPr>
        <p:spPr>
          <a:xfrm>
            <a:off x="657225" y="1583065"/>
            <a:ext cx="1447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Exibição de Permissão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CA9EBFE1-A3B7-4731-6D5A-DB68BAC84CD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5741" b="34976"/>
          <a:stretch/>
        </p:blipFill>
        <p:spPr>
          <a:xfrm>
            <a:off x="6768429" y="1844675"/>
            <a:ext cx="4794921" cy="158415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AB82A3D2-2430-1867-476C-EFFA5B877224}"/>
              </a:ext>
            </a:extLst>
          </p:cNvPr>
          <p:cNvSpPr txBox="1"/>
          <p:nvPr/>
        </p:nvSpPr>
        <p:spPr>
          <a:xfrm>
            <a:off x="6768429" y="1583065"/>
            <a:ext cx="200247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Criação de uma nova permissão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7458E05C-5086-AFB9-281C-34B82E5C228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-1" r="15583" b="44965"/>
          <a:stretch/>
        </p:blipFill>
        <p:spPr>
          <a:xfrm>
            <a:off x="657225" y="3902707"/>
            <a:ext cx="5972175" cy="166687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788DFB12-F4F6-1C4B-E55B-1B0D3D7B625F}"/>
              </a:ext>
            </a:extLst>
          </p:cNvPr>
          <p:cNvSpPr txBox="1"/>
          <p:nvPr/>
        </p:nvSpPr>
        <p:spPr>
          <a:xfrm>
            <a:off x="657225" y="3602997"/>
            <a:ext cx="16482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Tela de Alterar Permissão</a:t>
            </a:r>
          </a:p>
        </p:txBody>
      </p:sp>
      <p:pic>
        <p:nvPicPr>
          <p:cNvPr id="13" name="Espaço Reservado para Conteúdo 4">
            <a:extLst>
              <a:ext uri="{FF2B5EF4-FFF2-40B4-BE49-F238E27FC236}">
                <a16:creationId xmlns:a16="http://schemas.microsoft.com/office/drawing/2014/main" id="{7E361B4D-47B1-CB63-80C9-C941C8FA9B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68429" y="3759831"/>
            <a:ext cx="2924175" cy="180975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</p:pic>
      <p:sp>
        <p:nvSpPr>
          <p:cNvPr id="15" name="CaixaDeTexto 14">
            <a:extLst>
              <a:ext uri="{FF2B5EF4-FFF2-40B4-BE49-F238E27FC236}">
                <a16:creationId xmlns:a16="http://schemas.microsoft.com/office/drawing/2014/main" id="{67A430AD-C1F4-4C24-45D7-988DF2A87EB7}"/>
              </a:ext>
            </a:extLst>
          </p:cNvPr>
          <p:cNvSpPr txBox="1"/>
          <p:nvPr/>
        </p:nvSpPr>
        <p:spPr>
          <a:xfrm>
            <a:off x="6784502" y="3485119"/>
            <a:ext cx="29557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/>
              <a:t>Exibição das demais permissões</a:t>
            </a:r>
          </a:p>
        </p:txBody>
      </p:sp>
    </p:spTree>
    <p:extLst>
      <p:ext uri="{BB962C8B-B14F-4D97-AF65-F5344CB8AC3E}">
        <p14:creationId xmlns:p14="http://schemas.microsoft.com/office/powerpoint/2010/main" val="1034166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4AD08E-5AE5-CC7B-9BAA-85AE4C56D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650" y="103516"/>
            <a:ext cx="10515600" cy="692150"/>
          </a:xfrm>
        </p:spPr>
        <p:txBody>
          <a:bodyPr>
            <a:normAutofit/>
          </a:bodyPr>
          <a:lstStyle/>
          <a:p>
            <a:r>
              <a:rPr lang="pt-BR" b="1" dirty="0"/>
              <a:t>Tela de Relatórios</a:t>
            </a:r>
          </a:p>
        </p:txBody>
      </p:sp>
      <p:pic>
        <p:nvPicPr>
          <p:cNvPr id="9" name="Espaço Reservado para Conteúdo 8">
            <a:extLst>
              <a:ext uri="{FF2B5EF4-FFF2-40B4-BE49-F238E27FC236}">
                <a16:creationId xmlns:a16="http://schemas.microsoft.com/office/drawing/2014/main" id="{885A7E14-8C21-9C16-D634-F3B81A81F2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4572" b="42523"/>
          <a:stretch/>
        </p:blipFill>
        <p:spPr>
          <a:xfrm>
            <a:off x="880624" y="1501776"/>
            <a:ext cx="4243826" cy="1222374"/>
          </a:xfrm>
          <a:solidFill>
            <a:schemeClr val="tx1"/>
          </a:solidFill>
          <a:ln>
            <a:solidFill>
              <a:schemeClr val="tx1"/>
            </a:solidFill>
          </a:ln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6714F42C-D4D6-F211-5065-F24FDE924444}"/>
              </a:ext>
            </a:extLst>
          </p:cNvPr>
          <p:cNvSpPr txBox="1"/>
          <p:nvPr/>
        </p:nvSpPr>
        <p:spPr>
          <a:xfrm>
            <a:off x="880623" y="1240165"/>
            <a:ext cx="22342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/>
              <a:t>Exibição de Relatórios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B54DF448-CAD3-6F81-31C6-E0AB6282510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4927" b="13200"/>
          <a:stretch/>
        </p:blipFill>
        <p:spPr>
          <a:xfrm>
            <a:off x="5318893" y="1501775"/>
            <a:ext cx="4868918" cy="212673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98342F59-6039-A450-FC62-8ED1B69A13E7}"/>
              </a:ext>
            </a:extLst>
          </p:cNvPr>
          <p:cNvSpPr txBox="1"/>
          <p:nvPr/>
        </p:nvSpPr>
        <p:spPr>
          <a:xfrm>
            <a:off x="5318893" y="1240165"/>
            <a:ext cx="135806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Adição de Relatórios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2D0531DB-DCFE-3780-3041-59213A81BD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0623" y="3799447"/>
            <a:ext cx="5263002" cy="2488312"/>
          </a:xfrm>
          <a:prstGeom prst="rect">
            <a:avLst/>
          </a:prstGeo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9F984171-8AED-901B-94CB-B990A9724187}"/>
              </a:ext>
            </a:extLst>
          </p:cNvPr>
          <p:cNvSpPr txBox="1"/>
          <p:nvPr/>
        </p:nvSpPr>
        <p:spPr>
          <a:xfrm>
            <a:off x="880623" y="3537837"/>
            <a:ext cx="16241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Alerta de relatório criado</a:t>
            </a:r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320AC271-A081-A25D-3851-139EAE5F16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96025" y="3951622"/>
            <a:ext cx="5362575" cy="410843"/>
          </a:xfrm>
          <a:prstGeom prst="rect">
            <a:avLst/>
          </a:prstGeom>
        </p:spPr>
      </p:pic>
      <p:sp>
        <p:nvSpPr>
          <p:cNvPr id="19" name="CaixaDeTexto 18">
            <a:extLst>
              <a:ext uri="{FF2B5EF4-FFF2-40B4-BE49-F238E27FC236}">
                <a16:creationId xmlns:a16="http://schemas.microsoft.com/office/drawing/2014/main" id="{B1E70E6B-3009-F86D-42AA-D363C5164377}"/>
              </a:ext>
            </a:extLst>
          </p:cNvPr>
          <p:cNvSpPr txBox="1"/>
          <p:nvPr/>
        </p:nvSpPr>
        <p:spPr>
          <a:xfrm>
            <a:off x="6296025" y="3690012"/>
            <a:ext cx="15840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Relatório08-01-2024.csv</a:t>
            </a:r>
          </a:p>
        </p:txBody>
      </p:sp>
    </p:spTree>
    <p:extLst>
      <p:ext uri="{BB962C8B-B14F-4D97-AF65-F5344CB8AC3E}">
        <p14:creationId xmlns:p14="http://schemas.microsoft.com/office/powerpoint/2010/main" val="1798880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375</TotalTime>
  <Words>299</Words>
  <Application>Microsoft Office PowerPoint</Application>
  <PresentationFormat>Widescreen</PresentationFormat>
  <Paragraphs>56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5" baseType="lpstr">
      <vt:lpstr>-apple-system</vt:lpstr>
      <vt:lpstr>Arial</vt:lpstr>
      <vt:lpstr>Tw Cen MT</vt:lpstr>
      <vt:lpstr>Wingdings</vt:lpstr>
      <vt:lpstr>Circuito</vt:lpstr>
      <vt:lpstr>Apresentação do Projeto</vt:lpstr>
      <vt:lpstr>Sobre Min</vt:lpstr>
      <vt:lpstr>Projeto</vt:lpstr>
      <vt:lpstr>Tela de Login</vt:lpstr>
      <vt:lpstr>Tela de Home</vt:lpstr>
      <vt:lpstr>Exibição dos Usuário</vt:lpstr>
      <vt:lpstr>Emails de Confirmação</vt:lpstr>
      <vt:lpstr>Tela de Permissões</vt:lpstr>
      <vt:lpstr>Tela de Relatórios</vt:lpstr>
      <vt:lpstr>Tela de Senhas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Projeto</dc:title>
  <dc:creator>Hugo André Lucena</dc:creator>
  <cp:lastModifiedBy>Hugo André Lucena</cp:lastModifiedBy>
  <cp:revision>3</cp:revision>
  <dcterms:created xsi:type="dcterms:W3CDTF">2024-01-08T17:21:17Z</dcterms:created>
  <dcterms:modified xsi:type="dcterms:W3CDTF">2024-01-09T13:32:41Z</dcterms:modified>
</cp:coreProperties>
</file>