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71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9f67d7056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9f67d7056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9f548e3049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9f548e3049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9f548e3049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9f548e3049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9f548e3049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9f548e3049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9f548e3049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9f548e304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9f548e3049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9f548e3049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9f67d7056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9f67d7056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9f67d7056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9f67d7056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9f67d7056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9f67d7056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f548e3049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f548e3049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9f548e3049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9f548e3049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f548e3049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f548e3049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9f548e3049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9f548e3049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9f67d705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9f67d705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f67d7056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9f67d7056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f67d7056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9f67d7056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9f67d7056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f67d7056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94525"/>
            <a:ext cx="8520600" cy="2050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sz="5000" b="1">
                <a:solidFill>
                  <a:schemeClr val="dk2"/>
                </a:solidFill>
              </a:rPr>
              <a:t>MATRICES MULTIDIMENSIONALES</a:t>
            </a:r>
            <a:endParaRPr sz="5000" b="1">
              <a:solidFill>
                <a:schemeClr val="dk2"/>
              </a:solidFill>
            </a:endParaRPr>
          </a:p>
        </p:txBody>
      </p:sp>
      <p:pic>
        <p:nvPicPr>
          <p:cNvPr id="55" name="Google Shape;55;p13"/>
          <p:cNvPicPr preferRelativeResize="0"/>
          <p:nvPr/>
        </p:nvPicPr>
        <p:blipFill>
          <a:blip r:embed="rId3">
            <a:alphaModFix/>
          </a:blip>
          <a:stretch>
            <a:fillRect/>
          </a:stretch>
        </p:blipFill>
        <p:spPr>
          <a:xfrm>
            <a:off x="2778575" y="2571750"/>
            <a:ext cx="3586850" cy="169647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ctrTitle"/>
          </p:nvPr>
        </p:nvSpPr>
        <p:spPr>
          <a:xfrm>
            <a:off x="367400" y="396775"/>
            <a:ext cx="8464800" cy="573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s" sz="4533"/>
              <a:t>  </a:t>
            </a:r>
            <a:endParaRPr sz="4533"/>
          </a:p>
          <a:p>
            <a:pPr marL="0" lvl="0" indent="0" algn="ctr" rtl="0">
              <a:spcBef>
                <a:spcPts val="0"/>
              </a:spcBef>
              <a:spcAft>
                <a:spcPts val="0"/>
              </a:spcAft>
              <a:buNone/>
            </a:pPr>
            <a:r>
              <a:rPr lang="es" sz="4200">
                <a:solidFill>
                  <a:schemeClr val="lt1"/>
                </a:solidFill>
              </a:rPr>
              <a:t>EJEMPLO RECORRER MATRIZ</a:t>
            </a:r>
            <a:endParaRPr sz="4200">
              <a:solidFill>
                <a:schemeClr val="lt1"/>
              </a:solidFill>
            </a:endParaRPr>
          </a:p>
        </p:txBody>
      </p:sp>
      <p:sp>
        <p:nvSpPr>
          <p:cNvPr id="109" name="Google Shape;109;p22"/>
          <p:cNvSpPr txBox="1"/>
          <p:nvPr/>
        </p:nvSpPr>
        <p:spPr>
          <a:xfrm>
            <a:off x="955225" y="1087475"/>
            <a:ext cx="7671000" cy="2539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600" dirty="0">
                <a:solidFill>
                  <a:srgbClr val="ED864A"/>
                </a:solidFill>
                <a:highlight>
                  <a:srgbClr val="131314"/>
                </a:highlight>
                <a:latin typeface="Courier New"/>
                <a:ea typeface="Courier New"/>
                <a:cs typeface="Courier New"/>
                <a:sym typeface="Courier New"/>
              </a:rPr>
              <a:t>int </a:t>
            </a:r>
            <a:r>
              <a:rPr lang="es" sz="1600" dirty="0">
                <a:solidFill>
                  <a:srgbClr val="EBEBEB"/>
                </a:solidFill>
                <a:highlight>
                  <a:srgbClr val="131314"/>
                </a:highlight>
                <a:latin typeface="Courier New"/>
                <a:ea typeface="Courier New"/>
                <a:cs typeface="Courier New"/>
                <a:sym typeface="Courier New"/>
              </a:rPr>
              <a:t>[][] </a:t>
            </a:r>
            <a:r>
              <a:rPr lang="es" sz="1600" dirty="0">
                <a:solidFill>
                  <a:srgbClr val="FFFFFF"/>
                </a:solidFill>
                <a:highlight>
                  <a:srgbClr val="131314"/>
                </a:highlight>
                <a:latin typeface="Courier New"/>
                <a:ea typeface="Courier New"/>
                <a:cs typeface="Courier New"/>
                <a:sym typeface="Courier New"/>
              </a:rPr>
              <a:t>miMatriz </a:t>
            </a:r>
            <a:r>
              <a:rPr lang="es" sz="1600" dirty="0">
                <a:solidFill>
                  <a:srgbClr val="EBEBEB"/>
                </a:solidFill>
                <a:highlight>
                  <a:srgbClr val="131314"/>
                </a:highlight>
                <a:latin typeface="Courier New"/>
                <a:ea typeface="Courier New"/>
                <a:cs typeface="Courier New"/>
                <a:sym typeface="Courier New"/>
              </a:rPr>
              <a:t>= {{</a:t>
            </a:r>
            <a:r>
              <a:rPr lang="es" sz="1600" b="1" dirty="0">
                <a:solidFill>
                  <a:srgbClr val="33CCFF"/>
                </a:solidFill>
                <a:highlight>
                  <a:srgbClr val="131314"/>
                </a:highlight>
                <a:latin typeface="Courier New"/>
                <a:ea typeface="Courier New"/>
                <a:cs typeface="Courier New"/>
                <a:sym typeface="Courier New"/>
              </a:rPr>
              <a:t>10</a:t>
            </a:r>
            <a:r>
              <a:rPr lang="es" sz="1600" b="1" dirty="0">
                <a:solidFill>
                  <a:srgbClr val="ED864A"/>
                </a:solidFill>
                <a:highlight>
                  <a:srgbClr val="131314"/>
                </a:highlight>
                <a:latin typeface="Courier New"/>
                <a:ea typeface="Courier New"/>
                <a:cs typeface="Courier New"/>
                <a:sym typeface="Courier New"/>
              </a:rPr>
              <a:t>,</a:t>
            </a:r>
            <a:r>
              <a:rPr lang="es" sz="1600" b="1" dirty="0">
                <a:solidFill>
                  <a:srgbClr val="33CCFF"/>
                </a:solidFill>
                <a:highlight>
                  <a:srgbClr val="131314"/>
                </a:highlight>
                <a:latin typeface="Courier New"/>
                <a:ea typeface="Courier New"/>
                <a:cs typeface="Courier New"/>
                <a:sym typeface="Courier New"/>
              </a:rPr>
              <a:t>20</a:t>
            </a:r>
            <a:r>
              <a:rPr lang="es" sz="1600" b="1" dirty="0">
                <a:solidFill>
                  <a:srgbClr val="ED864A"/>
                </a:solidFill>
                <a:highlight>
                  <a:srgbClr val="131314"/>
                </a:highlight>
                <a:latin typeface="Courier New"/>
                <a:ea typeface="Courier New"/>
                <a:cs typeface="Courier New"/>
                <a:sym typeface="Courier New"/>
              </a:rPr>
              <a:t>,</a:t>
            </a:r>
            <a:r>
              <a:rPr lang="es" sz="1600" b="1" dirty="0">
                <a:solidFill>
                  <a:srgbClr val="33CCFF"/>
                </a:solidFill>
                <a:highlight>
                  <a:srgbClr val="131314"/>
                </a:highlight>
                <a:latin typeface="Courier New"/>
                <a:ea typeface="Courier New"/>
                <a:cs typeface="Courier New"/>
                <a:sym typeface="Courier New"/>
              </a:rPr>
              <a:t>30</a:t>
            </a:r>
            <a:r>
              <a:rPr lang="es" sz="1600" dirty="0">
                <a:solidFill>
                  <a:srgbClr val="EBEBEB"/>
                </a:solidFill>
                <a:highlight>
                  <a:srgbClr val="131314"/>
                </a:highlight>
                <a:latin typeface="Courier New"/>
                <a:ea typeface="Courier New"/>
                <a:cs typeface="Courier New"/>
                <a:sym typeface="Courier New"/>
              </a:rPr>
              <a:t>}</a:t>
            </a:r>
            <a:r>
              <a:rPr lang="es" sz="1600" b="1" dirty="0">
                <a:solidFill>
                  <a:srgbClr val="ED864A"/>
                </a:solidFill>
                <a:highlight>
                  <a:srgbClr val="131314"/>
                </a:highlight>
                <a:latin typeface="Courier New"/>
                <a:ea typeface="Courier New"/>
                <a:cs typeface="Courier New"/>
                <a:sym typeface="Courier New"/>
              </a:rPr>
              <a:t>,</a:t>
            </a:r>
            <a:r>
              <a:rPr lang="es" sz="1600" dirty="0">
                <a:solidFill>
                  <a:srgbClr val="EBEBEB"/>
                </a:solidFill>
                <a:highlight>
                  <a:srgbClr val="131314"/>
                </a:highlight>
                <a:latin typeface="Courier New"/>
                <a:ea typeface="Courier New"/>
                <a:cs typeface="Courier New"/>
                <a:sym typeface="Courier New"/>
              </a:rPr>
              <a:t>{</a:t>
            </a:r>
            <a:r>
              <a:rPr lang="es" sz="1600" b="1" dirty="0">
                <a:solidFill>
                  <a:srgbClr val="33CCFF"/>
                </a:solidFill>
                <a:highlight>
                  <a:srgbClr val="131314"/>
                </a:highlight>
                <a:latin typeface="Courier New"/>
                <a:ea typeface="Courier New"/>
                <a:cs typeface="Courier New"/>
                <a:sym typeface="Courier New"/>
              </a:rPr>
              <a:t>50</a:t>
            </a:r>
            <a:r>
              <a:rPr lang="es" sz="1600" b="1" dirty="0">
                <a:solidFill>
                  <a:srgbClr val="ED864A"/>
                </a:solidFill>
                <a:highlight>
                  <a:srgbClr val="131314"/>
                </a:highlight>
                <a:latin typeface="Courier New"/>
                <a:ea typeface="Courier New"/>
                <a:cs typeface="Courier New"/>
                <a:sym typeface="Courier New"/>
              </a:rPr>
              <a:t>,</a:t>
            </a:r>
            <a:r>
              <a:rPr lang="es" sz="1600" b="1" dirty="0">
                <a:solidFill>
                  <a:srgbClr val="33CCFF"/>
                </a:solidFill>
                <a:highlight>
                  <a:srgbClr val="131314"/>
                </a:highlight>
                <a:latin typeface="Courier New"/>
                <a:ea typeface="Courier New"/>
                <a:cs typeface="Courier New"/>
                <a:sym typeface="Courier New"/>
              </a:rPr>
              <a:t>60</a:t>
            </a:r>
            <a:r>
              <a:rPr lang="es" sz="1600" b="1" dirty="0">
                <a:solidFill>
                  <a:srgbClr val="ED864A"/>
                </a:solidFill>
                <a:highlight>
                  <a:srgbClr val="131314"/>
                </a:highlight>
                <a:latin typeface="Courier New"/>
                <a:ea typeface="Courier New"/>
                <a:cs typeface="Courier New"/>
                <a:sym typeface="Courier New"/>
              </a:rPr>
              <a:t>,</a:t>
            </a:r>
            <a:r>
              <a:rPr lang="es" sz="1600" b="1" dirty="0">
                <a:solidFill>
                  <a:srgbClr val="33CCFF"/>
                </a:solidFill>
                <a:highlight>
                  <a:srgbClr val="131314"/>
                </a:highlight>
                <a:latin typeface="Courier New"/>
                <a:ea typeface="Courier New"/>
                <a:cs typeface="Courier New"/>
                <a:sym typeface="Courier New"/>
              </a:rPr>
              <a:t>70</a:t>
            </a:r>
            <a:r>
              <a:rPr lang="es" sz="1600" dirty="0">
                <a:solidFill>
                  <a:srgbClr val="EBEBEB"/>
                </a:solidFill>
                <a:highlight>
                  <a:srgbClr val="131314"/>
                </a:highlight>
                <a:latin typeface="Courier New"/>
                <a:ea typeface="Courier New"/>
                <a:cs typeface="Courier New"/>
                <a:sym typeface="Courier New"/>
              </a:rPr>
              <a:t>}</a:t>
            </a:r>
            <a:r>
              <a:rPr lang="es" sz="1600" b="1" dirty="0">
                <a:solidFill>
                  <a:srgbClr val="ED864A"/>
                </a:solidFill>
                <a:highlight>
                  <a:srgbClr val="131314"/>
                </a:highlight>
                <a:latin typeface="Courier New"/>
                <a:ea typeface="Courier New"/>
                <a:cs typeface="Courier New"/>
                <a:sym typeface="Courier New"/>
              </a:rPr>
              <a:t>,</a:t>
            </a:r>
            <a:r>
              <a:rPr lang="es" sz="1600" dirty="0">
                <a:solidFill>
                  <a:srgbClr val="EBEBEB"/>
                </a:solidFill>
                <a:highlight>
                  <a:srgbClr val="131314"/>
                </a:highlight>
                <a:latin typeface="Courier New"/>
                <a:ea typeface="Courier New"/>
                <a:cs typeface="Courier New"/>
                <a:sym typeface="Courier New"/>
              </a:rPr>
              <a:t>{</a:t>
            </a:r>
            <a:r>
              <a:rPr lang="es" sz="1600" b="1" dirty="0">
                <a:solidFill>
                  <a:srgbClr val="33CCFF"/>
                </a:solidFill>
                <a:highlight>
                  <a:srgbClr val="131314"/>
                </a:highlight>
                <a:latin typeface="Courier New"/>
                <a:ea typeface="Courier New"/>
                <a:cs typeface="Courier New"/>
                <a:sym typeface="Courier New"/>
              </a:rPr>
              <a:t>23</a:t>
            </a:r>
            <a:r>
              <a:rPr lang="es" sz="1600" b="1" dirty="0">
                <a:solidFill>
                  <a:srgbClr val="ED864A"/>
                </a:solidFill>
                <a:highlight>
                  <a:srgbClr val="131314"/>
                </a:highlight>
                <a:latin typeface="Courier New"/>
                <a:ea typeface="Courier New"/>
                <a:cs typeface="Courier New"/>
                <a:sym typeface="Courier New"/>
              </a:rPr>
              <a:t>,</a:t>
            </a:r>
            <a:r>
              <a:rPr lang="es" sz="1600" b="1" dirty="0">
                <a:solidFill>
                  <a:srgbClr val="33CCFF"/>
                </a:solidFill>
                <a:highlight>
                  <a:srgbClr val="131314"/>
                </a:highlight>
                <a:latin typeface="Courier New"/>
                <a:ea typeface="Courier New"/>
                <a:cs typeface="Courier New"/>
                <a:sym typeface="Courier New"/>
              </a:rPr>
              <a:t>31</a:t>
            </a:r>
            <a:r>
              <a:rPr lang="es" sz="1600" b="1" dirty="0">
                <a:solidFill>
                  <a:srgbClr val="ED864A"/>
                </a:solidFill>
                <a:highlight>
                  <a:srgbClr val="131314"/>
                </a:highlight>
                <a:latin typeface="Courier New"/>
                <a:ea typeface="Courier New"/>
                <a:cs typeface="Courier New"/>
                <a:sym typeface="Courier New"/>
              </a:rPr>
              <a:t>,</a:t>
            </a:r>
            <a:r>
              <a:rPr lang="es" sz="1600" b="1" dirty="0">
                <a:solidFill>
                  <a:srgbClr val="33CCFF"/>
                </a:solidFill>
                <a:highlight>
                  <a:srgbClr val="131314"/>
                </a:highlight>
                <a:latin typeface="Courier New"/>
                <a:ea typeface="Courier New"/>
                <a:cs typeface="Courier New"/>
                <a:sym typeface="Courier New"/>
              </a:rPr>
              <a:t>71</a:t>
            </a:r>
            <a:r>
              <a:rPr lang="es" sz="1600" dirty="0">
                <a:solidFill>
                  <a:srgbClr val="EBEBEB"/>
                </a:solidFill>
                <a:highlight>
                  <a:srgbClr val="131314"/>
                </a:highlight>
                <a:latin typeface="Courier New"/>
                <a:ea typeface="Courier New"/>
                <a:cs typeface="Courier New"/>
                <a:sym typeface="Courier New"/>
              </a:rPr>
              <a:t>}}</a:t>
            </a:r>
            <a:r>
              <a:rPr lang="es" sz="1600" b="1" dirty="0">
                <a:solidFill>
                  <a:srgbClr val="ED864A"/>
                </a:solidFill>
                <a:highlight>
                  <a:srgbClr val="131314"/>
                </a:highlight>
                <a:latin typeface="Courier New"/>
                <a:ea typeface="Courier New"/>
                <a:cs typeface="Courier New"/>
                <a:sym typeface="Courier New"/>
              </a:rPr>
              <a:t>;</a:t>
            </a:r>
            <a:endParaRPr sz="16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600" dirty="0">
                <a:solidFill>
                  <a:srgbClr val="ED864A"/>
                </a:solidFill>
                <a:highlight>
                  <a:srgbClr val="131314"/>
                </a:highlight>
                <a:latin typeface="Courier New"/>
                <a:ea typeface="Courier New"/>
                <a:cs typeface="Courier New"/>
                <a:sym typeface="Courier New"/>
              </a:rPr>
              <a:t>for </a:t>
            </a:r>
            <a:r>
              <a:rPr lang="es" sz="1600" dirty="0">
                <a:solidFill>
                  <a:srgbClr val="EBEBEB"/>
                </a:solidFill>
                <a:highlight>
                  <a:srgbClr val="131314"/>
                </a:highlight>
                <a:latin typeface="Courier New"/>
                <a:ea typeface="Courier New"/>
                <a:cs typeface="Courier New"/>
                <a:sym typeface="Courier New"/>
              </a:rPr>
              <a:t>(</a:t>
            </a:r>
            <a:r>
              <a:rPr lang="es" sz="1600" dirty="0">
                <a:solidFill>
                  <a:srgbClr val="ED864A"/>
                </a:solidFill>
                <a:highlight>
                  <a:srgbClr val="131314"/>
                </a:highlight>
                <a:latin typeface="Courier New"/>
                <a:ea typeface="Courier New"/>
                <a:cs typeface="Courier New"/>
                <a:sym typeface="Courier New"/>
              </a:rPr>
              <a:t>int </a:t>
            </a:r>
            <a:r>
              <a:rPr lang="es" sz="1600" dirty="0">
                <a:solidFill>
                  <a:srgbClr val="FFFFFF"/>
                </a:solidFill>
                <a:highlight>
                  <a:srgbClr val="131314"/>
                </a:highlight>
                <a:latin typeface="Courier New"/>
                <a:ea typeface="Courier New"/>
                <a:cs typeface="Courier New"/>
                <a:sym typeface="Courier New"/>
              </a:rPr>
              <a:t>i </a:t>
            </a:r>
            <a:r>
              <a:rPr lang="es" sz="1600" dirty="0">
                <a:solidFill>
                  <a:srgbClr val="EBEBEB"/>
                </a:solidFill>
                <a:highlight>
                  <a:srgbClr val="131314"/>
                </a:highlight>
                <a:latin typeface="Courier New"/>
                <a:ea typeface="Courier New"/>
                <a:cs typeface="Courier New"/>
                <a:sym typeface="Courier New"/>
              </a:rPr>
              <a:t>= </a:t>
            </a:r>
            <a:r>
              <a:rPr lang="es" sz="1600" b="1" dirty="0">
                <a:solidFill>
                  <a:srgbClr val="33CCFF"/>
                </a:solidFill>
                <a:highlight>
                  <a:srgbClr val="131314"/>
                </a:highlight>
                <a:latin typeface="Courier New"/>
                <a:ea typeface="Courier New"/>
                <a:cs typeface="Courier New"/>
                <a:sym typeface="Courier New"/>
              </a:rPr>
              <a:t>0</a:t>
            </a:r>
            <a:r>
              <a:rPr lang="es" sz="1600" b="1" dirty="0">
                <a:solidFill>
                  <a:srgbClr val="ED864A"/>
                </a:solidFill>
                <a:highlight>
                  <a:srgbClr val="131314"/>
                </a:highlight>
                <a:latin typeface="Courier New"/>
                <a:ea typeface="Courier New"/>
                <a:cs typeface="Courier New"/>
                <a:sym typeface="Courier New"/>
              </a:rPr>
              <a:t>; </a:t>
            </a:r>
            <a:r>
              <a:rPr lang="es" sz="1600" dirty="0">
                <a:solidFill>
                  <a:srgbClr val="FFFFFF"/>
                </a:solidFill>
                <a:highlight>
                  <a:srgbClr val="131314"/>
                </a:highlight>
                <a:latin typeface="Courier New"/>
                <a:ea typeface="Courier New"/>
                <a:cs typeface="Courier New"/>
                <a:sym typeface="Courier New"/>
              </a:rPr>
              <a:t>i </a:t>
            </a:r>
            <a:r>
              <a:rPr lang="es" sz="1600" dirty="0">
                <a:solidFill>
                  <a:srgbClr val="EBEBEB"/>
                </a:solidFill>
                <a:highlight>
                  <a:srgbClr val="131314"/>
                </a:highlight>
                <a:latin typeface="Courier New"/>
                <a:ea typeface="Courier New"/>
                <a:cs typeface="Courier New"/>
                <a:sym typeface="Courier New"/>
              </a:rPr>
              <a:t>&lt; </a:t>
            </a:r>
            <a:r>
              <a:rPr lang="es" sz="1600" dirty="0">
                <a:solidFill>
                  <a:srgbClr val="FFFFFF"/>
                </a:solidFill>
                <a:highlight>
                  <a:srgbClr val="131314"/>
                </a:highlight>
                <a:latin typeface="Courier New"/>
                <a:ea typeface="Courier New"/>
                <a:cs typeface="Courier New"/>
                <a:sym typeface="Courier New"/>
              </a:rPr>
              <a:t>miMatriz</a:t>
            </a:r>
            <a:r>
              <a:rPr lang="es" sz="1600" dirty="0">
                <a:solidFill>
                  <a:srgbClr val="EBEBEB"/>
                </a:solidFill>
                <a:highlight>
                  <a:srgbClr val="131314"/>
                </a:highlight>
                <a:latin typeface="Courier New"/>
                <a:ea typeface="Courier New"/>
                <a:cs typeface="Courier New"/>
                <a:sym typeface="Courier New"/>
              </a:rPr>
              <a:t>.</a:t>
            </a:r>
            <a:r>
              <a:rPr lang="es" sz="1600" dirty="0">
                <a:solidFill>
                  <a:srgbClr val="ED94FF"/>
                </a:solidFill>
                <a:highlight>
                  <a:srgbClr val="131314"/>
                </a:highlight>
                <a:latin typeface="Courier New"/>
                <a:ea typeface="Courier New"/>
                <a:cs typeface="Courier New"/>
                <a:sym typeface="Courier New"/>
              </a:rPr>
              <a:t>length</a:t>
            </a:r>
            <a:r>
              <a:rPr lang="es" sz="1600" b="1" dirty="0">
                <a:solidFill>
                  <a:srgbClr val="ED864A"/>
                </a:solidFill>
                <a:highlight>
                  <a:srgbClr val="131314"/>
                </a:highlight>
                <a:latin typeface="Courier New"/>
                <a:ea typeface="Courier New"/>
                <a:cs typeface="Courier New"/>
                <a:sym typeface="Courier New"/>
              </a:rPr>
              <a:t>; </a:t>
            </a:r>
            <a:r>
              <a:rPr lang="es" sz="1600" dirty="0">
                <a:solidFill>
                  <a:srgbClr val="FFFFFF"/>
                </a:solidFill>
                <a:highlight>
                  <a:srgbClr val="131314"/>
                </a:highlight>
                <a:latin typeface="Courier New"/>
                <a:ea typeface="Courier New"/>
                <a:cs typeface="Courier New"/>
                <a:sym typeface="Courier New"/>
              </a:rPr>
              <a:t>i</a:t>
            </a:r>
            <a:r>
              <a:rPr lang="es" sz="1600" dirty="0">
                <a:solidFill>
                  <a:srgbClr val="EBEBEB"/>
                </a:solidFill>
                <a:highlight>
                  <a:srgbClr val="131314"/>
                </a:highlight>
                <a:latin typeface="Courier New"/>
                <a:ea typeface="Courier New"/>
                <a:cs typeface="Courier New"/>
                <a:sym typeface="Courier New"/>
              </a:rPr>
              <a:t>++) {</a:t>
            </a:r>
            <a:endParaRPr sz="16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600" dirty="0">
                <a:solidFill>
                  <a:srgbClr val="EBEBEB"/>
                </a:solidFill>
                <a:highlight>
                  <a:srgbClr val="131314"/>
                </a:highlight>
                <a:latin typeface="Courier New"/>
                <a:ea typeface="Courier New"/>
                <a:cs typeface="Courier New"/>
                <a:sym typeface="Courier New"/>
              </a:rPr>
              <a:t>   </a:t>
            </a:r>
            <a:r>
              <a:rPr lang="es" sz="1600" dirty="0">
                <a:solidFill>
                  <a:srgbClr val="ED864A"/>
                </a:solidFill>
                <a:highlight>
                  <a:srgbClr val="131314"/>
                </a:highlight>
                <a:latin typeface="Courier New"/>
                <a:ea typeface="Courier New"/>
                <a:cs typeface="Courier New"/>
                <a:sym typeface="Courier New"/>
              </a:rPr>
              <a:t>for </a:t>
            </a:r>
            <a:r>
              <a:rPr lang="es" sz="1600" dirty="0">
                <a:solidFill>
                  <a:srgbClr val="EBEBEB"/>
                </a:solidFill>
                <a:highlight>
                  <a:srgbClr val="131314"/>
                </a:highlight>
                <a:latin typeface="Courier New"/>
                <a:ea typeface="Courier New"/>
                <a:cs typeface="Courier New"/>
                <a:sym typeface="Courier New"/>
              </a:rPr>
              <a:t>(</a:t>
            </a:r>
            <a:r>
              <a:rPr lang="es" sz="1600" dirty="0">
                <a:solidFill>
                  <a:srgbClr val="ED864A"/>
                </a:solidFill>
                <a:highlight>
                  <a:srgbClr val="131314"/>
                </a:highlight>
                <a:latin typeface="Courier New"/>
                <a:ea typeface="Courier New"/>
                <a:cs typeface="Courier New"/>
                <a:sym typeface="Courier New"/>
              </a:rPr>
              <a:t>int </a:t>
            </a:r>
            <a:r>
              <a:rPr lang="es" sz="1600" dirty="0">
                <a:solidFill>
                  <a:srgbClr val="FFFFFF"/>
                </a:solidFill>
                <a:highlight>
                  <a:srgbClr val="131314"/>
                </a:highlight>
                <a:latin typeface="Courier New"/>
                <a:ea typeface="Courier New"/>
                <a:cs typeface="Courier New"/>
                <a:sym typeface="Courier New"/>
              </a:rPr>
              <a:t>j </a:t>
            </a:r>
            <a:r>
              <a:rPr lang="es" sz="1600" dirty="0">
                <a:solidFill>
                  <a:srgbClr val="EBEBEB"/>
                </a:solidFill>
                <a:highlight>
                  <a:srgbClr val="131314"/>
                </a:highlight>
                <a:latin typeface="Courier New"/>
                <a:ea typeface="Courier New"/>
                <a:cs typeface="Courier New"/>
                <a:sym typeface="Courier New"/>
              </a:rPr>
              <a:t>= </a:t>
            </a:r>
            <a:r>
              <a:rPr lang="es" sz="1600" b="1" dirty="0">
                <a:solidFill>
                  <a:srgbClr val="33CCFF"/>
                </a:solidFill>
                <a:highlight>
                  <a:srgbClr val="131314"/>
                </a:highlight>
                <a:latin typeface="Courier New"/>
                <a:ea typeface="Courier New"/>
                <a:cs typeface="Courier New"/>
                <a:sym typeface="Courier New"/>
              </a:rPr>
              <a:t>0</a:t>
            </a:r>
            <a:r>
              <a:rPr lang="es" sz="1600" b="1" dirty="0">
                <a:solidFill>
                  <a:srgbClr val="ED864A"/>
                </a:solidFill>
                <a:highlight>
                  <a:srgbClr val="131314"/>
                </a:highlight>
                <a:latin typeface="Courier New"/>
                <a:ea typeface="Courier New"/>
                <a:cs typeface="Courier New"/>
                <a:sym typeface="Courier New"/>
              </a:rPr>
              <a:t>; </a:t>
            </a:r>
            <a:r>
              <a:rPr lang="es" sz="1600" dirty="0">
                <a:solidFill>
                  <a:srgbClr val="FFFFFF"/>
                </a:solidFill>
                <a:highlight>
                  <a:srgbClr val="131314"/>
                </a:highlight>
                <a:latin typeface="Courier New"/>
                <a:ea typeface="Courier New"/>
                <a:cs typeface="Courier New"/>
                <a:sym typeface="Courier New"/>
              </a:rPr>
              <a:t>j </a:t>
            </a:r>
            <a:r>
              <a:rPr lang="es" sz="1600" dirty="0">
                <a:solidFill>
                  <a:srgbClr val="EBEBEB"/>
                </a:solidFill>
                <a:highlight>
                  <a:srgbClr val="131314"/>
                </a:highlight>
                <a:latin typeface="Courier New"/>
                <a:ea typeface="Courier New"/>
                <a:cs typeface="Courier New"/>
                <a:sym typeface="Courier New"/>
              </a:rPr>
              <a:t>&lt; </a:t>
            </a:r>
            <a:r>
              <a:rPr lang="es" sz="1600" dirty="0" smtClean="0">
                <a:solidFill>
                  <a:srgbClr val="FFFFFF"/>
                </a:solidFill>
                <a:highlight>
                  <a:srgbClr val="131314"/>
                </a:highlight>
                <a:latin typeface="Courier New"/>
                <a:ea typeface="Courier New"/>
                <a:cs typeface="Courier New"/>
                <a:sym typeface="Courier New"/>
              </a:rPr>
              <a:t>miMatriz</a:t>
            </a:r>
            <a:r>
              <a:rPr lang="es" sz="1600" dirty="0" smtClean="0">
                <a:solidFill>
                  <a:srgbClr val="EBEBEB"/>
                </a:solidFill>
                <a:highlight>
                  <a:srgbClr val="131314"/>
                </a:highlight>
                <a:latin typeface="Courier New"/>
                <a:ea typeface="Courier New"/>
                <a:cs typeface="Courier New"/>
                <a:sym typeface="Courier New"/>
              </a:rPr>
              <a:t>[</a:t>
            </a:r>
            <a:r>
              <a:rPr lang="es" sz="1600" b="1" dirty="0">
                <a:solidFill>
                  <a:srgbClr val="33CCFF"/>
                </a:solidFill>
                <a:highlight>
                  <a:srgbClr val="131314"/>
                </a:highlight>
                <a:latin typeface="Courier New"/>
                <a:ea typeface="Courier New"/>
                <a:cs typeface="Courier New"/>
                <a:sym typeface="Courier New"/>
              </a:rPr>
              <a:t>i</a:t>
            </a:r>
            <a:r>
              <a:rPr lang="es" sz="1600" dirty="0" smtClean="0">
                <a:solidFill>
                  <a:srgbClr val="EBEBEB"/>
                </a:solidFill>
                <a:highlight>
                  <a:srgbClr val="131314"/>
                </a:highlight>
                <a:latin typeface="Courier New"/>
                <a:ea typeface="Courier New"/>
                <a:cs typeface="Courier New"/>
                <a:sym typeface="Courier New"/>
              </a:rPr>
              <a:t>].</a:t>
            </a:r>
            <a:r>
              <a:rPr lang="es" sz="1600" dirty="0">
                <a:solidFill>
                  <a:srgbClr val="ED94FF"/>
                </a:solidFill>
                <a:highlight>
                  <a:srgbClr val="131314"/>
                </a:highlight>
                <a:latin typeface="Courier New"/>
                <a:ea typeface="Courier New"/>
                <a:cs typeface="Courier New"/>
                <a:sym typeface="Courier New"/>
              </a:rPr>
              <a:t>length</a:t>
            </a:r>
            <a:r>
              <a:rPr lang="es" sz="1600" b="1" dirty="0">
                <a:solidFill>
                  <a:srgbClr val="ED864A"/>
                </a:solidFill>
                <a:highlight>
                  <a:srgbClr val="131314"/>
                </a:highlight>
                <a:latin typeface="Courier New"/>
                <a:ea typeface="Courier New"/>
                <a:cs typeface="Courier New"/>
                <a:sym typeface="Courier New"/>
              </a:rPr>
              <a:t>; </a:t>
            </a:r>
            <a:r>
              <a:rPr lang="es" sz="1600" dirty="0">
                <a:solidFill>
                  <a:srgbClr val="FFFFFF"/>
                </a:solidFill>
                <a:highlight>
                  <a:srgbClr val="131314"/>
                </a:highlight>
                <a:latin typeface="Courier New"/>
                <a:ea typeface="Courier New"/>
                <a:cs typeface="Courier New"/>
                <a:sym typeface="Courier New"/>
              </a:rPr>
              <a:t>j</a:t>
            </a:r>
            <a:r>
              <a:rPr lang="es" sz="1600" dirty="0">
                <a:solidFill>
                  <a:srgbClr val="EBEBEB"/>
                </a:solidFill>
                <a:highlight>
                  <a:srgbClr val="131314"/>
                </a:highlight>
                <a:latin typeface="Courier New"/>
                <a:ea typeface="Courier New"/>
                <a:cs typeface="Courier New"/>
                <a:sym typeface="Courier New"/>
              </a:rPr>
              <a:t>++) {</a:t>
            </a:r>
            <a:endParaRPr sz="16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600" dirty="0">
                <a:solidFill>
                  <a:srgbClr val="EBEBEB"/>
                </a:solidFill>
                <a:highlight>
                  <a:srgbClr val="131314"/>
                </a:highlight>
                <a:latin typeface="Courier New"/>
                <a:ea typeface="Courier New"/>
                <a:cs typeface="Courier New"/>
                <a:sym typeface="Courier New"/>
              </a:rPr>
              <a:t>       </a:t>
            </a:r>
            <a:r>
              <a:rPr lang="es" sz="1600" dirty="0">
                <a:solidFill>
                  <a:srgbClr val="FFFFFF"/>
                </a:solidFill>
                <a:highlight>
                  <a:srgbClr val="131314"/>
                </a:highlight>
                <a:latin typeface="Courier New"/>
                <a:ea typeface="Courier New"/>
                <a:cs typeface="Courier New"/>
                <a:sym typeface="Courier New"/>
              </a:rPr>
              <a:t>System</a:t>
            </a:r>
            <a:r>
              <a:rPr lang="es" sz="1600" dirty="0">
                <a:solidFill>
                  <a:srgbClr val="EBEBEB"/>
                </a:solidFill>
                <a:highlight>
                  <a:srgbClr val="131314"/>
                </a:highlight>
                <a:latin typeface="Courier New"/>
                <a:ea typeface="Courier New"/>
                <a:cs typeface="Courier New"/>
                <a:sym typeface="Courier New"/>
              </a:rPr>
              <a:t>.</a:t>
            </a:r>
            <a:r>
              <a:rPr lang="es" sz="1600" i="1" dirty="0">
                <a:solidFill>
                  <a:srgbClr val="ED94FF"/>
                </a:solidFill>
                <a:highlight>
                  <a:srgbClr val="131314"/>
                </a:highlight>
                <a:latin typeface="Courier New"/>
                <a:ea typeface="Courier New"/>
                <a:cs typeface="Courier New"/>
                <a:sym typeface="Courier New"/>
              </a:rPr>
              <a:t>out</a:t>
            </a:r>
            <a:r>
              <a:rPr lang="es" sz="1600" dirty="0">
                <a:solidFill>
                  <a:srgbClr val="EBEBEB"/>
                </a:solidFill>
                <a:highlight>
                  <a:srgbClr val="131314"/>
                </a:highlight>
                <a:latin typeface="Courier New"/>
                <a:ea typeface="Courier New"/>
                <a:cs typeface="Courier New"/>
                <a:sym typeface="Courier New"/>
              </a:rPr>
              <a:t>.println(</a:t>
            </a:r>
            <a:r>
              <a:rPr lang="es" sz="1600" dirty="0">
                <a:solidFill>
                  <a:srgbClr val="54B33E"/>
                </a:solidFill>
                <a:highlight>
                  <a:srgbClr val="131314"/>
                </a:highlight>
                <a:latin typeface="Courier New"/>
                <a:ea typeface="Courier New"/>
                <a:cs typeface="Courier New"/>
                <a:sym typeface="Courier New"/>
              </a:rPr>
              <a:t>"valor [" </a:t>
            </a:r>
            <a:r>
              <a:rPr lang="es" sz="1600" dirty="0">
                <a:solidFill>
                  <a:srgbClr val="EBEBEB"/>
                </a:solidFill>
                <a:highlight>
                  <a:srgbClr val="131314"/>
                </a:highlight>
                <a:latin typeface="Courier New"/>
                <a:ea typeface="Courier New"/>
                <a:cs typeface="Courier New"/>
                <a:sym typeface="Courier New"/>
              </a:rPr>
              <a:t>+ </a:t>
            </a:r>
            <a:r>
              <a:rPr lang="es" sz="1600" dirty="0">
                <a:solidFill>
                  <a:srgbClr val="FFFFFF"/>
                </a:solidFill>
                <a:highlight>
                  <a:srgbClr val="131314"/>
                </a:highlight>
                <a:latin typeface="Courier New"/>
                <a:ea typeface="Courier New"/>
                <a:cs typeface="Courier New"/>
                <a:sym typeface="Courier New"/>
              </a:rPr>
              <a:t>i </a:t>
            </a:r>
            <a:r>
              <a:rPr lang="es" sz="1600" dirty="0">
                <a:solidFill>
                  <a:srgbClr val="EBEBEB"/>
                </a:solidFill>
                <a:highlight>
                  <a:srgbClr val="131314"/>
                </a:highlight>
                <a:latin typeface="Courier New"/>
                <a:ea typeface="Courier New"/>
                <a:cs typeface="Courier New"/>
                <a:sym typeface="Courier New"/>
              </a:rPr>
              <a:t>+ </a:t>
            </a:r>
            <a:r>
              <a:rPr lang="es" sz="1600" dirty="0">
                <a:solidFill>
                  <a:srgbClr val="54B33E"/>
                </a:solidFill>
                <a:highlight>
                  <a:srgbClr val="131314"/>
                </a:highlight>
                <a:latin typeface="Courier New"/>
                <a:ea typeface="Courier New"/>
                <a:cs typeface="Courier New"/>
                <a:sym typeface="Courier New"/>
              </a:rPr>
              <a:t>"][" </a:t>
            </a:r>
            <a:r>
              <a:rPr lang="es" sz="1600" dirty="0">
                <a:solidFill>
                  <a:srgbClr val="EBEBEB"/>
                </a:solidFill>
                <a:highlight>
                  <a:srgbClr val="131314"/>
                </a:highlight>
                <a:latin typeface="Courier New"/>
                <a:ea typeface="Courier New"/>
                <a:cs typeface="Courier New"/>
                <a:sym typeface="Courier New"/>
              </a:rPr>
              <a:t>+ </a:t>
            </a:r>
            <a:r>
              <a:rPr lang="es" sz="1600" dirty="0">
                <a:solidFill>
                  <a:srgbClr val="FFFFFF"/>
                </a:solidFill>
                <a:highlight>
                  <a:srgbClr val="131314"/>
                </a:highlight>
                <a:latin typeface="Courier New"/>
                <a:ea typeface="Courier New"/>
                <a:cs typeface="Courier New"/>
                <a:sym typeface="Courier New"/>
              </a:rPr>
              <a:t>j </a:t>
            </a:r>
            <a:r>
              <a:rPr lang="es" sz="1600" dirty="0">
                <a:solidFill>
                  <a:srgbClr val="EBEBEB"/>
                </a:solidFill>
                <a:highlight>
                  <a:srgbClr val="131314"/>
                </a:highlight>
                <a:latin typeface="Courier New"/>
                <a:ea typeface="Courier New"/>
                <a:cs typeface="Courier New"/>
                <a:sym typeface="Courier New"/>
              </a:rPr>
              <a:t>+ </a:t>
            </a:r>
            <a:r>
              <a:rPr lang="es" sz="1600" dirty="0">
                <a:solidFill>
                  <a:srgbClr val="54B33E"/>
                </a:solidFill>
                <a:highlight>
                  <a:srgbClr val="131314"/>
                </a:highlight>
                <a:latin typeface="Courier New"/>
                <a:ea typeface="Courier New"/>
                <a:cs typeface="Courier New"/>
                <a:sym typeface="Courier New"/>
              </a:rPr>
              <a:t>"]: " </a:t>
            </a:r>
            <a:r>
              <a:rPr lang="es" sz="1600" dirty="0">
                <a:solidFill>
                  <a:srgbClr val="EBEBEB"/>
                </a:solidFill>
                <a:highlight>
                  <a:srgbClr val="131314"/>
                </a:highlight>
                <a:latin typeface="Courier New"/>
                <a:ea typeface="Courier New"/>
                <a:cs typeface="Courier New"/>
                <a:sym typeface="Courier New"/>
              </a:rPr>
              <a:t>+ </a:t>
            </a:r>
            <a:r>
              <a:rPr lang="es" sz="1600" dirty="0">
                <a:solidFill>
                  <a:srgbClr val="FFFFFF"/>
                </a:solidFill>
                <a:highlight>
                  <a:srgbClr val="131314"/>
                </a:highlight>
                <a:latin typeface="Courier New"/>
                <a:ea typeface="Courier New"/>
                <a:cs typeface="Courier New"/>
                <a:sym typeface="Courier New"/>
              </a:rPr>
              <a:t>miMatriz</a:t>
            </a:r>
            <a:r>
              <a:rPr lang="es" sz="1600" dirty="0">
                <a:solidFill>
                  <a:srgbClr val="EBEBEB"/>
                </a:solidFill>
                <a:highlight>
                  <a:srgbClr val="131314"/>
                </a:highlight>
                <a:latin typeface="Courier New"/>
                <a:ea typeface="Courier New"/>
                <a:cs typeface="Courier New"/>
                <a:sym typeface="Courier New"/>
              </a:rPr>
              <a:t>[</a:t>
            </a:r>
            <a:r>
              <a:rPr lang="es" sz="1600" dirty="0">
                <a:solidFill>
                  <a:srgbClr val="FFFFFF"/>
                </a:solidFill>
                <a:highlight>
                  <a:srgbClr val="131314"/>
                </a:highlight>
                <a:latin typeface="Courier New"/>
                <a:ea typeface="Courier New"/>
                <a:cs typeface="Courier New"/>
                <a:sym typeface="Courier New"/>
              </a:rPr>
              <a:t>i</a:t>
            </a:r>
            <a:r>
              <a:rPr lang="es" sz="1600" dirty="0">
                <a:solidFill>
                  <a:srgbClr val="EBEBEB"/>
                </a:solidFill>
                <a:highlight>
                  <a:srgbClr val="131314"/>
                </a:highlight>
                <a:latin typeface="Courier New"/>
                <a:ea typeface="Courier New"/>
                <a:cs typeface="Courier New"/>
                <a:sym typeface="Courier New"/>
              </a:rPr>
              <a:t>][</a:t>
            </a:r>
            <a:r>
              <a:rPr lang="es" sz="1600" dirty="0">
                <a:solidFill>
                  <a:srgbClr val="FFFFFF"/>
                </a:solidFill>
                <a:highlight>
                  <a:srgbClr val="131314"/>
                </a:highlight>
                <a:latin typeface="Courier New"/>
                <a:ea typeface="Courier New"/>
                <a:cs typeface="Courier New"/>
                <a:sym typeface="Courier New"/>
              </a:rPr>
              <a:t>j</a:t>
            </a:r>
            <a:r>
              <a:rPr lang="es" sz="1600" dirty="0">
                <a:solidFill>
                  <a:srgbClr val="EBEBEB"/>
                </a:solidFill>
                <a:highlight>
                  <a:srgbClr val="131314"/>
                </a:highlight>
                <a:latin typeface="Courier New"/>
                <a:ea typeface="Courier New"/>
                <a:cs typeface="Courier New"/>
                <a:sym typeface="Courier New"/>
              </a:rPr>
              <a:t>])</a:t>
            </a:r>
            <a:r>
              <a:rPr lang="es" sz="1600" b="1" dirty="0">
                <a:solidFill>
                  <a:srgbClr val="ED864A"/>
                </a:solidFill>
                <a:highlight>
                  <a:srgbClr val="131314"/>
                </a:highlight>
                <a:latin typeface="Courier New"/>
                <a:ea typeface="Courier New"/>
                <a:cs typeface="Courier New"/>
                <a:sym typeface="Courier New"/>
              </a:rPr>
              <a:t>;</a:t>
            </a:r>
            <a:endParaRPr sz="16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600" b="1" dirty="0">
                <a:solidFill>
                  <a:srgbClr val="ED864A"/>
                </a:solidFill>
                <a:highlight>
                  <a:srgbClr val="131314"/>
                </a:highlight>
                <a:latin typeface="Courier New"/>
                <a:ea typeface="Courier New"/>
                <a:cs typeface="Courier New"/>
                <a:sym typeface="Courier New"/>
              </a:rPr>
              <a:t>   </a:t>
            </a:r>
            <a:r>
              <a:rPr lang="es" sz="1600" dirty="0">
                <a:solidFill>
                  <a:srgbClr val="EBEBEB"/>
                </a:solidFill>
                <a:highlight>
                  <a:srgbClr val="131314"/>
                </a:highlight>
                <a:latin typeface="Courier New"/>
                <a:ea typeface="Courier New"/>
                <a:cs typeface="Courier New"/>
                <a:sym typeface="Courier New"/>
              </a:rPr>
              <a:t>}</a:t>
            </a:r>
            <a:endParaRPr sz="16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600" dirty="0">
                <a:solidFill>
                  <a:srgbClr val="EBEBEB"/>
                </a:solidFill>
                <a:highlight>
                  <a:srgbClr val="131314"/>
                </a:highlight>
                <a:latin typeface="Courier New"/>
                <a:ea typeface="Courier New"/>
                <a:cs typeface="Courier New"/>
                <a:sym typeface="Courier New"/>
              </a:rPr>
              <a:t>}</a:t>
            </a:r>
            <a:endParaRPr sz="16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sz="1300" dirty="0">
              <a:solidFill>
                <a:schemeClr val="dk1"/>
              </a:solidFill>
            </a:endParaRPr>
          </a:p>
          <a:p>
            <a:pPr marL="0" lvl="0" indent="0" algn="just" rtl="0">
              <a:spcBef>
                <a:spcPts val="0"/>
              </a:spcBef>
              <a:spcAft>
                <a:spcPts val="0"/>
              </a:spcAft>
              <a:buNone/>
            </a:pPr>
            <a:endParaRPr dirty="0">
              <a:solidFill>
                <a:schemeClr val="dk1"/>
              </a:solidFill>
            </a:endParaRPr>
          </a:p>
          <a:p>
            <a:pPr marL="0" lvl="0" indent="0" algn="just" rtl="0">
              <a:spcBef>
                <a:spcPts val="0"/>
              </a:spcBef>
              <a:spcAft>
                <a:spcPts val="0"/>
              </a:spcAft>
              <a:buNone/>
            </a:pPr>
            <a:endParaRPr dirty="0">
              <a:solidFill>
                <a:srgbClr val="ED864A"/>
              </a:solidFill>
              <a:highlight>
                <a:srgbClr val="131314"/>
              </a:highlight>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ctrTitle"/>
          </p:nvPr>
        </p:nvSpPr>
        <p:spPr>
          <a:xfrm>
            <a:off x="311700" y="610600"/>
            <a:ext cx="8520600" cy="864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
                <a:solidFill>
                  <a:schemeClr val="lt1"/>
                </a:solidFill>
              </a:rPr>
              <a:t>ARRAYS</a:t>
            </a:r>
            <a:endParaRPr>
              <a:solidFill>
                <a:schemeClr val="lt1"/>
              </a:solidFill>
            </a:endParaRPr>
          </a:p>
          <a:p>
            <a:pPr marL="0" lvl="0" indent="0" algn="ctr" rtl="0">
              <a:spcBef>
                <a:spcPts val="0"/>
              </a:spcBef>
              <a:spcAft>
                <a:spcPts val="0"/>
              </a:spcAft>
              <a:buNone/>
            </a:pPr>
            <a:r>
              <a:rPr lang="es" sz="2000">
                <a:solidFill>
                  <a:srgbClr val="434343"/>
                </a:solidFill>
              </a:rPr>
              <a:t>Pasar una matriz a una cadena de texto</a:t>
            </a:r>
            <a:endParaRPr sz="2000">
              <a:solidFill>
                <a:srgbClr val="434343"/>
              </a:solidFill>
            </a:endParaRPr>
          </a:p>
        </p:txBody>
      </p:sp>
      <p:sp>
        <p:nvSpPr>
          <p:cNvPr id="115" name="Google Shape;115;p23"/>
          <p:cNvSpPr txBox="1"/>
          <p:nvPr/>
        </p:nvSpPr>
        <p:spPr>
          <a:xfrm>
            <a:off x="1478250" y="1913700"/>
            <a:ext cx="6187500" cy="2124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a:solidFill>
                  <a:srgbClr val="434343"/>
                </a:solidFill>
              </a:rPr>
              <a:t>Podemos convertir una matriz multidimensional a una cadena de texto utilizando el método </a:t>
            </a:r>
            <a:r>
              <a:rPr lang="es">
                <a:solidFill>
                  <a:srgbClr val="A61C00"/>
                </a:solidFill>
              </a:rPr>
              <a:t>deepToString</a:t>
            </a:r>
            <a:r>
              <a:rPr lang="es">
                <a:solidFill>
                  <a:srgbClr val="434343"/>
                </a:solidFill>
              </a:rPr>
              <a:t>, este recorre todas las dimensiones.</a:t>
            </a:r>
            <a:endParaRPr>
              <a:solidFill>
                <a:srgbClr val="434343"/>
              </a:solidFill>
            </a:endParaRPr>
          </a:p>
          <a:p>
            <a:pPr marL="0" lvl="0" indent="0" algn="just" rtl="0">
              <a:spcBef>
                <a:spcPts val="0"/>
              </a:spcBef>
              <a:spcAft>
                <a:spcPts val="0"/>
              </a:spcAft>
              <a:buNone/>
            </a:pPr>
            <a:endParaRPr>
              <a:solidFill>
                <a:srgbClr val="434343"/>
              </a:solidFill>
            </a:endParaRPr>
          </a:p>
          <a:p>
            <a:pPr marL="0" lvl="0" indent="0" algn="just" rtl="0">
              <a:spcBef>
                <a:spcPts val="0"/>
              </a:spcBef>
              <a:spcAft>
                <a:spcPts val="0"/>
              </a:spcAft>
              <a:buNone/>
            </a:pPr>
            <a:r>
              <a:rPr lang="es">
                <a:solidFill>
                  <a:srgbClr val="434343"/>
                </a:solidFill>
              </a:rPr>
              <a:t>        int[][] matriz = {{1, 2, 3}, {4, 5, 6}, {7, 8, 9}};</a:t>
            </a:r>
            <a:endParaRPr>
              <a:solidFill>
                <a:srgbClr val="434343"/>
              </a:solidFill>
            </a:endParaRPr>
          </a:p>
          <a:p>
            <a:pPr marL="0" lvl="0" indent="0" algn="just" rtl="0">
              <a:spcBef>
                <a:spcPts val="0"/>
              </a:spcBef>
              <a:spcAft>
                <a:spcPts val="0"/>
              </a:spcAft>
              <a:buNone/>
            </a:pPr>
            <a:r>
              <a:rPr lang="es">
                <a:solidFill>
                  <a:srgbClr val="434343"/>
                </a:solidFill>
              </a:rPr>
              <a:t>        String texto = Arrays.</a:t>
            </a:r>
            <a:r>
              <a:rPr lang="es">
                <a:solidFill>
                  <a:srgbClr val="A61C00"/>
                </a:solidFill>
              </a:rPr>
              <a:t>deepToString</a:t>
            </a:r>
            <a:r>
              <a:rPr lang="es">
                <a:solidFill>
                  <a:srgbClr val="434343"/>
                </a:solidFill>
              </a:rPr>
              <a:t>(matriz);</a:t>
            </a:r>
            <a:endParaRPr>
              <a:solidFill>
                <a:srgbClr val="434343"/>
              </a:solidFill>
            </a:endParaRPr>
          </a:p>
          <a:p>
            <a:pPr marL="0" lvl="0" indent="0" algn="just" rtl="0">
              <a:spcBef>
                <a:spcPts val="0"/>
              </a:spcBef>
              <a:spcAft>
                <a:spcPts val="0"/>
              </a:spcAft>
              <a:buNone/>
            </a:pPr>
            <a:r>
              <a:rPr lang="es">
                <a:solidFill>
                  <a:srgbClr val="434343"/>
                </a:solidFill>
              </a:rPr>
              <a:t>        System.out.println(texto);</a:t>
            </a:r>
            <a:endParaRPr>
              <a:solidFill>
                <a:srgbClr val="434343"/>
              </a:solidFill>
            </a:endParaRPr>
          </a:p>
          <a:p>
            <a:pPr marL="0" lvl="0" indent="0" algn="just" rtl="0">
              <a:spcBef>
                <a:spcPts val="0"/>
              </a:spcBef>
              <a:spcAft>
                <a:spcPts val="0"/>
              </a:spcAft>
              <a:buNone/>
            </a:pPr>
            <a:endParaRPr>
              <a:solidFill>
                <a:srgbClr val="434343"/>
              </a:solidFill>
            </a:endParaRPr>
          </a:p>
          <a:p>
            <a:pPr marL="0" lvl="0" indent="0" algn="just" rtl="0">
              <a:spcBef>
                <a:spcPts val="0"/>
              </a:spcBef>
              <a:spcAft>
                <a:spcPts val="0"/>
              </a:spcAft>
              <a:buNone/>
            </a:pPr>
            <a:r>
              <a:rPr lang="es">
                <a:solidFill>
                  <a:srgbClr val="434343"/>
                </a:solidFill>
              </a:rPr>
              <a:t>Este ejemplo mostraría la matriz convertida a una cadena de texto.</a:t>
            </a:r>
            <a:endParaRPr>
              <a:solidFill>
                <a:srgbClr val="434343"/>
              </a:solidFill>
            </a:endParaRPr>
          </a:p>
          <a:p>
            <a:pPr marL="0" lvl="0" indent="0" algn="just" rtl="0">
              <a:spcBef>
                <a:spcPts val="0"/>
              </a:spcBef>
              <a:spcAft>
                <a:spcPts val="0"/>
              </a:spcAft>
              <a:buNone/>
            </a:pPr>
            <a:endParaRPr>
              <a:solidFill>
                <a:schemeClr val="dk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ctrTitle"/>
          </p:nvPr>
        </p:nvSpPr>
        <p:spPr>
          <a:xfrm>
            <a:off x="311700" y="610600"/>
            <a:ext cx="8520600" cy="864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
                <a:solidFill>
                  <a:schemeClr val="lt1"/>
                </a:solidFill>
              </a:rPr>
              <a:t>COMPARAR MATRICES</a:t>
            </a:r>
            <a:endParaRPr sz="2000">
              <a:solidFill>
                <a:schemeClr val="lt1"/>
              </a:solidFill>
            </a:endParaRPr>
          </a:p>
        </p:txBody>
      </p:sp>
      <p:sp>
        <p:nvSpPr>
          <p:cNvPr id="121" name="Google Shape;121;p24"/>
          <p:cNvSpPr txBox="1"/>
          <p:nvPr/>
        </p:nvSpPr>
        <p:spPr>
          <a:xfrm>
            <a:off x="1478250" y="1913700"/>
            <a:ext cx="6187500" cy="2986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a:solidFill>
                  <a:srgbClr val="434343"/>
                </a:solidFill>
              </a:rPr>
              <a:t>Para comparar matrices multidimensionales, se utiliza el método deepEquals, el cual recibe las matrices y las compara. </a:t>
            </a:r>
            <a:endParaRPr>
              <a:solidFill>
                <a:srgbClr val="434343"/>
              </a:solidFill>
            </a:endParaRPr>
          </a:p>
          <a:p>
            <a:pPr marL="0" lvl="0" indent="0" algn="just" rtl="0">
              <a:spcBef>
                <a:spcPts val="0"/>
              </a:spcBef>
              <a:spcAft>
                <a:spcPts val="0"/>
              </a:spcAft>
              <a:buNone/>
            </a:pPr>
            <a:endParaRPr>
              <a:solidFill>
                <a:schemeClr val="dk1"/>
              </a:solidFill>
            </a:endParaRPr>
          </a:p>
          <a:p>
            <a:pPr marL="0" lvl="0" indent="457200" algn="just" rtl="0">
              <a:spcBef>
                <a:spcPts val="0"/>
              </a:spcBef>
              <a:spcAft>
                <a:spcPts val="0"/>
              </a:spcAft>
              <a:buNone/>
            </a:pPr>
            <a:r>
              <a:rPr lang="es">
                <a:solidFill>
                  <a:srgbClr val="A61C00"/>
                </a:solidFill>
              </a:rPr>
              <a:t>int[][] matriz1 = {{1, 2}, {3, 4}};</a:t>
            </a:r>
            <a:endParaRPr>
              <a:solidFill>
                <a:srgbClr val="A61C00"/>
              </a:solidFill>
            </a:endParaRPr>
          </a:p>
          <a:p>
            <a:pPr marL="0" lvl="0" indent="457200" algn="just" rtl="0">
              <a:spcBef>
                <a:spcPts val="0"/>
              </a:spcBef>
              <a:spcAft>
                <a:spcPts val="0"/>
              </a:spcAft>
              <a:buNone/>
            </a:pPr>
            <a:r>
              <a:rPr lang="es">
                <a:solidFill>
                  <a:srgbClr val="A61C00"/>
                </a:solidFill>
              </a:rPr>
              <a:t>int[][] matriz2 = {{1, 2}, {3, 4}};</a:t>
            </a:r>
            <a:endParaRPr>
              <a:solidFill>
                <a:srgbClr val="A61C00"/>
              </a:solidFill>
            </a:endParaRPr>
          </a:p>
          <a:p>
            <a:pPr marL="0" lvl="0" indent="0" algn="just" rtl="0">
              <a:spcBef>
                <a:spcPts val="0"/>
              </a:spcBef>
              <a:spcAft>
                <a:spcPts val="0"/>
              </a:spcAft>
              <a:buNone/>
            </a:pPr>
            <a:endParaRPr>
              <a:solidFill>
                <a:srgbClr val="A61C00"/>
              </a:solidFill>
            </a:endParaRPr>
          </a:p>
          <a:p>
            <a:pPr marL="0" lvl="0" indent="457200" algn="just" rtl="0">
              <a:spcBef>
                <a:spcPts val="0"/>
              </a:spcBef>
              <a:spcAft>
                <a:spcPts val="0"/>
              </a:spcAft>
              <a:buNone/>
            </a:pPr>
            <a:r>
              <a:rPr lang="es">
                <a:solidFill>
                  <a:srgbClr val="A61C00"/>
                </a:solidFill>
              </a:rPr>
              <a:t>boolean sonIguales = Arrays.deepEquals(matriz1, matriz2);</a:t>
            </a:r>
            <a:endParaRPr>
              <a:solidFill>
                <a:srgbClr val="A61C00"/>
              </a:solidFill>
            </a:endParaRPr>
          </a:p>
          <a:p>
            <a:pPr marL="0" lvl="0" indent="457200" algn="just" rtl="0">
              <a:spcBef>
                <a:spcPts val="0"/>
              </a:spcBef>
              <a:spcAft>
                <a:spcPts val="0"/>
              </a:spcAft>
              <a:buNone/>
            </a:pPr>
            <a:r>
              <a:rPr lang="es">
                <a:solidFill>
                  <a:srgbClr val="A61C00"/>
                </a:solidFill>
              </a:rPr>
              <a:t>System.out.println("¿Las matrices son iguales? " + sonIguales);</a:t>
            </a:r>
            <a:endParaRPr>
              <a:solidFill>
                <a:srgbClr val="A61C00"/>
              </a:solidFill>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s">
                <a:solidFill>
                  <a:srgbClr val="434343"/>
                </a:solidFill>
              </a:rPr>
              <a:t>Este ejemplo visualizará un true o false, depende de si son iguales o no. (Dos matrices son iguales si contienen los mismos objetos en las mismas posiciones)</a:t>
            </a:r>
            <a:endParaRPr>
              <a:solidFill>
                <a:srgbClr val="434343"/>
              </a:solidFill>
            </a:endParaRPr>
          </a:p>
          <a:p>
            <a:pPr marL="0" lvl="0" indent="0" algn="just" rtl="0">
              <a:spcBef>
                <a:spcPts val="0"/>
              </a:spcBef>
              <a:spcAft>
                <a:spcPts val="0"/>
              </a:spcAft>
              <a:buNone/>
            </a:pPr>
            <a:endParaRPr>
              <a:solidFill>
                <a:schemeClr val="dk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ctrTitle"/>
          </p:nvPr>
        </p:nvSpPr>
        <p:spPr>
          <a:xfrm>
            <a:off x="311700" y="452550"/>
            <a:ext cx="8520600" cy="864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
                <a:solidFill>
                  <a:schemeClr val="lt1"/>
                </a:solidFill>
              </a:rPr>
              <a:t>EJERCICIOS</a:t>
            </a:r>
            <a:endParaRPr sz="2000">
              <a:solidFill>
                <a:schemeClr val="lt1"/>
              </a:solidFill>
            </a:endParaRPr>
          </a:p>
        </p:txBody>
      </p:sp>
      <p:sp>
        <p:nvSpPr>
          <p:cNvPr id="127" name="Google Shape;127;p25"/>
          <p:cNvSpPr txBox="1"/>
          <p:nvPr/>
        </p:nvSpPr>
        <p:spPr>
          <a:xfrm>
            <a:off x="692100" y="1317450"/>
            <a:ext cx="7759800" cy="3417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a:t>Ejercicio 1: </a:t>
            </a:r>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s">
                <a:solidFill>
                  <a:srgbClr val="434343"/>
                </a:solidFill>
              </a:rPr>
              <a:t>Crea un programa que almacene las edades de dos grupos de amigos. Un grupo tiene tres personas y el otro grupo tiene cuatro personas. Compara si ambos grupos tienen la misma cantidad de personas y muestra en pantalla "Ambos grupos tienen la misma cantidad de amigos" si es así, de lo contrario, muestra "Los grupos tienen diferente cantidad de amigos".</a:t>
            </a:r>
            <a:endParaRPr>
              <a:solidFill>
                <a:srgbClr val="434343"/>
              </a:solidFill>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s">
                <a:solidFill>
                  <a:schemeClr val="lt1"/>
                </a:solidFill>
              </a:rPr>
              <a:t>Ejercicio 2:</a:t>
            </a:r>
            <a:endParaRPr>
              <a:solidFill>
                <a:schemeClr val="lt1"/>
              </a:solidFill>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s">
                <a:solidFill>
                  <a:srgbClr val="434343"/>
                </a:solidFill>
              </a:rPr>
              <a:t>Crea un programa que almacene las notas de dos estudiantes en una matriz. La matriz tendrá dos filas (una por cada estudiante) y tres columnas (una para cada asignatura). Luego, calcula si ambos estudiantes han obtenido las mismas notas en las mismas asignaturas. Muestra en pantalla "Las notas son iguales" si coinciden en todas las asignaturas, de lo contrario, muestra "Las notas son diferentes".</a:t>
            </a:r>
            <a:endParaRPr>
              <a:solidFill>
                <a:srgbClr val="434343"/>
              </a:solidFill>
            </a:endParaRPr>
          </a:p>
          <a:p>
            <a:pPr marL="0" lvl="0" indent="0" algn="just" rtl="0">
              <a:spcBef>
                <a:spcPts val="0"/>
              </a:spcBef>
              <a:spcAft>
                <a:spcPts val="0"/>
              </a:spcAft>
              <a:buNone/>
            </a:pPr>
            <a:endParaRPr>
              <a:solidFill>
                <a:schemeClr val="dk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ctrTitle"/>
          </p:nvPr>
        </p:nvSpPr>
        <p:spPr>
          <a:xfrm>
            <a:off x="311700" y="452550"/>
            <a:ext cx="8520600" cy="864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
                <a:solidFill>
                  <a:schemeClr val="lt1"/>
                </a:solidFill>
              </a:rPr>
              <a:t>EJERCICIOS</a:t>
            </a:r>
            <a:endParaRPr sz="2000">
              <a:solidFill>
                <a:schemeClr val="lt1"/>
              </a:solidFill>
            </a:endParaRPr>
          </a:p>
        </p:txBody>
      </p:sp>
      <p:sp>
        <p:nvSpPr>
          <p:cNvPr id="133" name="Google Shape;133;p26"/>
          <p:cNvSpPr txBox="1"/>
          <p:nvPr/>
        </p:nvSpPr>
        <p:spPr>
          <a:xfrm>
            <a:off x="692100" y="1317450"/>
            <a:ext cx="7759800" cy="2339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a:solidFill>
                  <a:schemeClr val="lt1"/>
                </a:solidFill>
              </a:rPr>
              <a:t>Ejercicio 3: </a:t>
            </a:r>
            <a:endParaRPr>
              <a:solidFill>
                <a:schemeClr val="lt1"/>
              </a:solidFill>
            </a:endParaRPr>
          </a:p>
          <a:p>
            <a:pPr marL="0" lvl="0" indent="0" algn="just" rtl="0">
              <a:spcBef>
                <a:spcPts val="0"/>
              </a:spcBef>
              <a:spcAft>
                <a:spcPts val="0"/>
              </a:spcAft>
              <a:buNone/>
            </a:pPr>
            <a:r>
              <a:rPr lang="es">
                <a:solidFill>
                  <a:schemeClr val="lt1"/>
                </a:solidFill>
              </a:rPr>
              <a:t>Crea un programa que pida al usuario el número de filas y columnas de una matriz de tipo entera y los muestre por pantalla.</a:t>
            </a:r>
            <a:endParaRPr>
              <a:solidFill>
                <a:schemeClr val="dk1"/>
              </a:solidFill>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s">
                <a:solidFill>
                  <a:schemeClr val="lt1"/>
                </a:solidFill>
              </a:rPr>
              <a:t>Ejercicio 4:</a:t>
            </a:r>
            <a:endParaRPr>
              <a:solidFill>
                <a:schemeClr val="lt1"/>
              </a:solidFill>
            </a:endParaRPr>
          </a:p>
          <a:p>
            <a:pPr marL="0" lvl="0" indent="0" algn="just" rtl="0">
              <a:spcBef>
                <a:spcPts val="0"/>
              </a:spcBef>
              <a:spcAft>
                <a:spcPts val="0"/>
              </a:spcAft>
              <a:buNone/>
            </a:pPr>
            <a:r>
              <a:rPr lang="es">
                <a:solidFill>
                  <a:schemeClr val="lt1"/>
                </a:solidFill>
              </a:rPr>
              <a:t>Crea un programa que pida al usuario el número de filas y columnas de valores enteros. Después muestra si cada valor es par o impar.</a:t>
            </a:r>
            <a:endParaRPr>
              <a:solidFill>
                <a:schemeClr val="lt1"/>
              </a:solidFill>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endParaRPr>
              <a:solidFill>
                <a:schemeClr val="dk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ctrTitle"/>
          </p:nvPr>
        </p:nvSpPr>
        <p:spPr>
          <a:xfrm>
            <a:off x="311700" y="129275"/>
            <a:ext cx="8520600" cy="864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
                <a:solidFill>
                  <a:schemeClr val="lt1"/>
                </a:solidFill>
              </a:rPr>
              <a:t>SOLUCIONES</a:t>
            </a:r>
            <a:endParaRPr sz="2000">
              <a:solidFill>
                <a:schemeClr val="lt1"/>
              </a:solidFill>
            </a:endParaRPr>
          </a:p>
        </p:txBody>
      </p:sp>
      <p:sp>
        <p:nvSpPr>
          <p:cNvPr id="139" name="Google Shape;139;p27"/>
          <p:cNvSpPr txBox="1"/>
          <p:nvPr/>
        </p:nvSpPr>
        <p:spPr>
          <a:xfrm>
            <a:off x="692100" y="872075"/>
            <a:ext cx="7759800" cy="4171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000">
                <a:solidFill>
                  <a:schemeClr val="lt1"/>
                </a:solidFill>
              </a:rPr>
              <a:t>Ejercicio 1:</a:t>
            </a:r>
            <a:endParaRPr sz="1000">
              <a:solidFill>
                <a:schemeClr val="lt1"/>
              </a:solidFill>
            </a:endParaRPr>
          </a:p>
          <a:p>
            <a:pPr marL="0" lvl="0" indent="0" algn="just" rtl="0">
              <a:spcBef>
                <a:spcPts val="0"/>
              </a:spcBef>
              <a:spcAft>
                <a:spcPts val="0"/>
              </a:spcAft>
              <a:buNone/>
            </a:pPr>
            <a:r>
              <a:rPr lang="es" sz="1000">
                <a:solidFill>
                  <a:srgbClr val="2E95D3"/>
                </a:solidFill>
                <a:highlight>
                  <a:srgbClr val="000000"/>
                </a:highlight>
                <a:latin typeface="Courier New"/>
                <a:ea typeface="Courier New"/>
                <a:cs typeface="Courier New"/>
                <a:sym typeface="Courier New"/>
              </a:rPr>
              <a:t>public</a:t>
            </a:r>
            <a:r>
              <a:rPr lang="es" sz="1000">
                <a:solidFill>
                  <a:srgbClr val="FFFFFF"/>
                </a:solidFill>
                <a:highlight>
                  <a:srgbClr val="000000"/>
                </a:highlight>
                <a:latin typeface="Courier New"/>
                <a:ea typeface="Courier New"/>
                <a:cs typeface="Courier New"/>
                <a:sym typeface="Courier New"/>
              </a:rPr>
              <a:t> </a:t>
            </a:r>
            <a:r>
              <a:rPr lang="es" sz="1000">
                <a:solidFill>
                  <a:srgbClr val="2E95D3"/>
                </a:solidFill>
                <a:highlight>
                  <a:srgbClr val="000000"/>
                </a:highlight>
                <a:latin typeface="Courier New"/>
                <a:ea typeface="Courier New"/>
                <a:cs typeface="Courier New"/>
                <a:sym typeface="Courier New"/>
              </a:rPr>
              <a:t>class</a:t>
            </a:r>
            <a:r>
              <a:rPr lang="es" sz="1000">
                <a:solidFill>
                  <a:srgbClr val="FFFFFF"/>
                </a:solidFill>
                <a:highlight>
                  <a:srgbClr val="000000"/>
                </a:highlight>
                <a:latin typeface="Courier New"/>
                <a:ea typeface="Courier New"/>
                <a:cs typeface="Courier New"/>
                <a:sym typeface="Courier New"/>
              </a:rPr>
              <a:t> </a:t>
            </a:r>
            <a:r>
              <a:rPr lang="es" sz="1000">
                <a:solidFill>
                  <a:srgbClr val="F22C3D"/>
                </a:solidFill>
                <a:highlight>
                  <a:srgbClr val="000000"/>
                </a:highlight>
                <a:latin typeface="Courier New"/>
                <a:ea typeface="Courier New"/>
                <a:cs typeface="Courier New"/>
                <a:sym typeface="Courier New"/>
              </a:rPr>
              <a:t>ComparacionGrupos</a:t>
            </a:r>
            <a:r>
              <a:rPr lang="es" sz="1000">
                <a:solidFill>
                  <a:srgbClr val="FFFFFF"/>
                </a:solidFill>
                <a:highlight>
                  <a:srgbClr val="000000"/>
                </a:highlight>
                <a:latin typeface="Courier New"/>
                <a:ea typeface="Courier New"/>
                <a:cs typeface="Courier New"/>
                <a:sym typeface="Courier New"/>
              </a:rPr>
              <a:t> {</a:t>
            </a:r>
            <a:endParaRPr sz="1000">
              <a:solidFill>
                <a:srgbClr val="FFFFFF"/>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r>
              <a:rPr lang="es" sz="1000">
                <a:solidFill>
                  <a:srgbClr val="FFFFFF"/>
                </a:solidFill>
                <a:highlight>
                  <a:srgbClr val="000000"/>
                </a:highlight>
                <a:latin typeface="Courier New"/>
                <a:ea typeface="Courier New"/>
                <a:cs typeface="Courier New"/>
                <a:sym typeface="Courier New"/>
              </a:rPr>
              <a:t>    </a:t>
            </a:r>
            <a:r>
              <a:rPr lang="es" sz="1000">
                <a:solidFill>
                  <a:srgbClr val="2E95D3"/>
                </a:solidFill>
                <a:highlight>
                  <a:srgbClr val="000000"/>
                </a:highlight>
                <a:latin typeface="Courier New"/>
                <a:ea typeface="Courier New"/>
                <a:cs typeface="Courier New"/>
                <a:sym typeface="Courier New"/>
              </a:rPr>
              <a:t>public</a:t>
            </a:r>
            <a:r>
              <a:rPr lang="es" sz="1000">
                <a:solidFill>
                  <a:srgbClr val="FFFFFF"/>
                </a:solidFill>
                <a:highlight>
                  <a:srgbClr val="000000"/>
                </a:highlight>
                <a:latin typeface="Courier New"/>
                <a:ea typeface="Courier New"/>
                <a:cs typeface="Courier New"/>
                <a:sym typeface="Courier New"/>
              </a:rPr>
              <a:t> </a:t>
            </a:r>
            <a:r>
              <a:rPr lang="es" sz="1000">
                <a:solidFill>
                  <a:srgbClr val="2E95D3"/>
                </a:solidFill>
                <a:highlight>
                  <a:srgbClr val="000000"/>
                </a:highlight>
                <a:latin typeface="Courier New"/>
                <a:ea typeface="Courier New"/>
                <a:cs typeface="Courier New"/>
                <a:sym typeface="Courier New"/>
              </a:rPr>
              <a:t>static</a:t>
            </a:r>
            <a:r>
              <a:rPr lang="es" sz="1000">
                <a:solidFill>
                  <a:srgbClr val="FFFFFF"/>
                </a:solidFill>
                <a:highlight>
                  <a:srgbClr val="000000"/>
                </a:highlight>
                <a:latin typeface="Courier New"/>
                <a:ea typeface="Courier New"/>
                <a:cs typeface="Courier New"/>
                <a:sym typeface="Courier New"/>
              </a:rPr>
              <a:t> </a:t>
            </a:r>
            <a:r>
              <a:rPr lang="es" sz="1000">
                <a:solidFill>
                  <a:srgbClr val="2E95D3"/>
                </a:solidFill>
                <a:highlight>
                  <a:srgbClr val="000000"/>
                </a:highlight>
                <a:latin typeface="Courier New"/>
                <a:ea typeface="Courier New"/>
                <a:cs typeface="Courier New"/>
                <a:sym typeface="Courier New"/>
              </a:rPr>
              <a:t>void</a:t>
            </a:r>
            <a:r>
              <a:rPr lang="es" sz="1000">
                <a:solidFill>
                  <a:srgbClr val="FFFFFF"/>
                </a:solidFill>
                <a:highlight>
                  <a:srgbClr val="000000"/>
                </a:highlight>
                <a:latin typeface="Courier New"/>
                <a:ea typeface="Courier New"/>
                <a:cs typeface="Courier New"/>
                <a:sym typeface="Courier New"/>
              </a:rPr>
              <a:t> </a:t>
            </a:r>
            <a:r>
              <a:rPr lang="es" sz="1000">
                <a:solidFill>
                  <a:srgbClr val="F22C3D"/>
                </a:solidFill>
                <a:highlight>
                  <a:srgbClr val="000000"/>
                </a:highlight>
                <a:latin typeface="Courier New"/>
                <a:ea typeface="Courier New"/>
                <a:cs typeface="Courier New"/>
                <a:sym typeface="Courier New"/>
              </a:rPr>
              <a:t>main</a:t>
            </a:r>
            <a:r>
              <a:rPr lang="es" sz="1000">
                <a:solidFill>
                  <a:srgbClr val="FFFFFF"/>
                </a:solidFill>
                <a:highlight>
                  <a:srgbClr val="000000"/>
                </a:highlight>
                <a:latin typeface="Courier New"/>
                <a:ea typeface="Courier New"/>
                <a:cs typeface="Courier New"/>
                <a:sym typeface="Courier New"/>
              </a:rPr>
              <a:t>(String[] args) {</a:t>
            </a:r>
            <a:endParaRPr sz="1000">
              <a:solidFill>
                <a:srgbClr val="FFFFFF"/>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r>
              <a:rPr lang="es" sz="1000">
                <a:solidFill>
                  <a:srgbClr val="FFFFFF"/>
                </a:solidFill>
                <a:highlight>
                  <a:srgbClr val="000000"/>
                </a:highlight>
                <a:latin typeface="Courier New"/>
                <a:ea typeface="Courier New"/>
                <a:cs typeface="Courier New"/>
                <a:sym typeface="Courier New"/>
              </a:rPr>
              <a:t>        </a:t>
            </a:r>
            <a:r>
              <a:rPr lang="es" sz="1000">
                <a:solidFill>
                  <a:srgbClr val="DF3079"/>
                </a:solidFill>
                <a:highlight>
                  <a:srgbClr val="000000"/>
                </a:highlight>
                <a:latin typeface="Courier New"/>
                <a:ea typeface="Courier New"/>
                <a:cs typeface="Courier New"/>
                <a:sym typeface="Courier New"/>
              </a:rPr>
              <a:t>int</a:t>
            </a:r>
            <a:r>
              <a:rPr lang="es" sz="1000">
                <a:solidFill>
                  <a:srgbClr val="FFFFFF"/>
                </a:solidFill>
                <a:highlight>
                  <a:srgbClr val="000000"/>
                </a:highlight>
                <a:latin typeface="Courier New"/>
                <a:ea typeface="Courier New"/>
                <a:cs typeface="Courier New"/>
                <a:sym typeface="Courier New"/>
              </a:rPr>
              <a:t>[][] edadesGrupo = {{</a:t>
            </a:r>
            <a:r>
              <a:rPr lang="es" sz="1000">
                <a:solidFill>
                  <a:srgbClr val="DF3079"/>
                </a:solidFill>
                <a:highlight>
                  <a:srgbClr val="000000"/>
                </a:highlight>
                <a:latin typeface="Courier New"/>
                <a:ea typeface="Courier New"/>
                <a:cs typeface="Courier New"/>
                <a:sym typeface="Courier New"/>
              </a:rPr>
              <a:t>25</a:t>
            </a:r>
            <a:r>
              <a:rPr lang="es" sz="1000">
                <a:solidFill>
                  <a:srgbClr val="FFFFFF"/>
                </a:solidFill>
                <a:highlight>
                  <a:srgbClr val="000000"/>
                </a:highlight>
                <a:latin typeface="Courier New"/>
                <a:ea typeface="Courier New"/>
                <a:cs typeface="Courier New"/>
                <a:sym typeface="Courier New"/>
              </a:rPr>
              <a:t>, </a:t>
            </a:r>
            <a:r>
              <a:rPr lang="es" sz="1000">
                <a:solidFill>
                  <a:srgbClr val="DF3079"/>
                </a:solidFill>
                <a:highlight>
                  <a:srgbClr val="000000"/>
                </a:highlight>
                <a:latin typeface="Courier New"/>
                <a:ea typeface="Courier New"/>
                <a:cs typeface="Courier New"/>
                <a:sym typeface="Courier New"/>
              </a:rPr>
              <a:t>30</a:t>
            </a:r>
            <a:r>
              <a:rPr lang="es" sz="1000">
                <a:solidFill>
                  <a:srgbClr val="FFFFFF"/>
                </a:solidFill>
                <a:highlight>
                  <a:srgbClr val="000000"/>
                </a:highlight>
                <a:latin typeface="Courier New"/>
                <a:ea typeface="Courier New"/>
                <a:cs typeface="Courier New"/>
                <a:sym typeface="Courier New"/>
              </a:rPr>
              <a:t>, </a:t>
            </a:r>
            <a:r>
              <a:rPr lang="es" sz="1000">
                <a:solidFill>
                  <a:srgbClr val="DF3079"/>
                </a:solidFill>
                <a:highlight>
                  <a:srgbClr val="000000"/>
                </a:highlight>
                <a:latin typeface="Courier New"/>
                <a:ea typeface="Courier New"/>
                <a:cs typeface="Courier New"/>
                <a:sym typeface="Courier New"/>
              </a:rPr>
              <a:t>28</a:t>
            </a:r>
            <a:r>
              <a:rPr lang="es" sz="1000">
                <a:solidFill>
                  <a:srgbClr val="FFFFFF"/>
                </a:solidFill>
                <a:highlight>
                  <a:srgbClr val="000000"/>
                </a:highlight>
                <a:latin typeface="Courier New"/>
                <a:ea typeface="Courier New"/>
                <a:cs typeface="Courier New"/>
                <a:sym typeface="Courier New"/>
              </a:rPr>
              <a:t>}, {</a:t>
            </a:r>
            <a:r>
              <a:rPr lang="es" sz="1000">
                <a:solidFill>
                  <a:srgbClr val="DF3079"/>
                </a:solidFill>
                <a:highlight>
                  <a:srgbClr val="000000"/>
                </a:highlight>
                <a:latin typeface="Courier New"/>
                <a:ea typeface="Courier New"/>
                <a:cs typeface="Courier New"/>
                <a:sym typeface="Courier New"/>
              </a:rPr>
              <a:t>22</a:t>
            </a:r>
            <a:r>
              <a:rPr lang="es" sz="1000">
                <a:solidFill>
                  <a:srgbClr val="FFFFFF"/>
                </a:solidFill>
                <a:highlight>
                  <a:srgbClr val="000000"/>
                </a:highlight>
                <a:latin typeface="Courier New"/>
                <a:ea typeface="Courier New"/>
                <a:cs typeface="Courier New"/>
                <a:sym typeface="Courier New"/>
              </a:rPr>
              <a:t>, </a:t>
            </a:r>
            <a:r>
              <a:rPr lang="es" sz="1000">
                <a:solidFill>
                  <a:srgbClr val="DF3079"/>
                </a:solidFill>
                <a:highlight>
                  <a:srgbClr val="000000"/>
                </a:highlight>
                <a:latin typeface="Courier New"/>
                <a:ea typeface="Courier New"/>
                <a:cs typeface="Courier New"/>
                <a:sym typeface="Courier New"/>
              </a:rPr>
              <a:t>27</a:t>
            </a:r>
            <a:r>
              <a:rPr lang="es" sz="1000">
                <a:solidFill>
                  <a:srgbClr val="FFFFFF"/>
                </a:solidFill>
                <a:highlight>
                  <a:srgbClr val="000000"/>
                </a:highlight>
                <a:latin typeface="Courier New"/>
                <a:ea typeface="Courier New"/>
                <a:cs typeface="Courier New"/>
                <a:sym typeface="Courier New"/>
              </a:rPr>
              <a:t>, </a:t>
            </a:r>
            <a:r>
              <a:rPr lang="es" sz="1000">
                <a:solidFill>
                  <a:srgbClr val="DF3079"/>
                </a:solidFill>
                <a:highlight>
                  <a:srgbClr val="000000"/>
                </a:highlight>
                <a:latin typeface="Courier New"/>
                <a:ea typeface="Courier New"/>
                <a:cs typeface="Courier New"/>
                <a:sym typeface="Courier New"/>
              </a:rPr>
              <a:t>26</a:t>
            </a:r>
            <a:r>
              <a:rPr lang="es" sz="1000">
                <a:solidFill>
                  <a:srgbClr val="FFFFFF"/>
                </a:solidFill>
                <a:highlight>
                  <a:srgbClr val="000000"/>
                </a:highlight>
                <a:latin typeface="Courier New"/>
                <a:ea typeface="Courier New"/>
                <a:cs typeface="Courier New"/>
                <a:sym typeface="Courier New"/>
              </a:rPr>
              <a:t>, </a:t>
            </a:r>
            <a:r>
              <a:rPr lang="es" sz="1000">
                <a:solidFill>
                  <a:srgbClr val="DF3079"/>
                </a:solidFill>
                <a:highlight>
                  <a:srgbClr val="000000"/>
                </a:highlight>
                <a:latin typeface="Courier New"/>
                <a:ea typeface="Courier New"/>
                <a:cs typeface="Courier New"/>
                <a:sym typeface="Courier New"/>
              </a:rPr>
              <a:t>29</a:t>
            </a:r>
            <a:r>
              <a:rPr lang="es" sz="1000">
                <a:solidFill>
                  <a:srgbClr val="FFFFFF"/>
                </a:solidFill>
                <a:highlight>
                  <a:srgbClr val="000000"/>
                </a:highlight>
                <a:latin typeface="Courier New"/>
                <a:ea typeface="Courier New"/>
                <a:cs typeface="Courier New"/>
                <a:sym typeface="Courier New"/>
              </a:rPr>
              <a:t>}};</a:t>
            </a:r>
            <a:endParaRPr sz="1000">
              <a:solidFill>
                <a:srgbClr val="FFFFFF"/>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r>
              <a:rPr lang="es" sz="1000">
                <a:solidFill>
                  <a:srgbClr val="FFFFFF"/>
                </a:solidFill>
                <a:highlight>
                  <a:srgbClr val="000000"/>
                </a:highlight>
                <a:latin typeface="Courier New"/>
                <a:ea typeface="Courier New"/>
                <a:cs typeface="Courier New"/>
                <a:sym typeface="Courier New"/>
              </a:rPr>
              <a:t>        </a:t>
            </a:r>
            <a:r>
              <a:rPr lang="es" sz="1000">
                <a:solidFill>
                  <a:srgbClr val="DF3079"/>
                </a:solidFill>
                <a:highlight>
                  <a:srgbClr val="000000"/>
                </a:highlight>
                <a:latin typeface="Courier New"/>
                <a:ea typeface="Courier New"/>
                <a:cs typeface="Courier New"/>
                <a:sym typeface="Courier New"/>
              </a:rPr>
              <a:t>boolean</a:t>
            </a:r>
            <a:r>
              <a:rPr lang="es" sz="1000">
                <a:solidFill>
                  <a:srgbClr val="FFFFFF"/>
                </a:solidFill>
                <a:highlight>
                  <a:srgbClr val="000000"/>
                </a:highlight>
                <a:latin typeface="Courier New"/>
                <a:ea typeface="Courier New"/>
                <a:cs typeface="Courier New"/>
                <a:sym typeface="Courier New"/>
              </a:rPr>
              <a:t> </a:t>
            </a:r>
            <a:r>
              <a:rPr lang="es" sz="1000">
                <a:solidFill>
                  <a:srgbClr val="DF3079"/>
                </a:solidFill>
                <a:highlight>
                  <a:srgbClr val="000000"/>
                </a:highlight>
                <a:latin typeface="Courier New"/>
                <a:ea typeface="Courier New"/>
                <a:cs typeface="Courier New"/>
                <a:sym typeface="Courier New"/>
              </a:rPr>
              <a:t>mismaCantidad</a:t>
            </a:r>
            <a:r>
              <a:rPr lang="es" sz="1000">
                <a:solidFill>
                  <a:srgbClr val="FFFFFF"/>
                </a:solidFill>
                <a:highlight>
                  <a:srgbClr val="000000"/>
                </a:highlight>
                <a:latin typeface="Courier New"/>
                <a:ea typeface="Courier New"/>
                <a:cs typeface="Courier New"/>
                <a:sym typeface="Courier New"/>
              </a:rPr>
              <a:t> = edadesGrupo[</a:t>
            </a:r>
            <a:r>
              <a:rPr lang="es" sz="1000">
                <a:solidFill>
                  <a:srgbClr val="DF3079"/>
                </a:solidFill>
                <a:highlight>
                  <a:srgbClr val="000000"/>
                </a:highlight>
                <a:latin typeface="Courier New"/>
                <a:ea typeface="Courier New"/>
                <a:cs typeface="Courier New"/>
                <a:sym typeface="Courier New"/>
              </a:rPr>
              <a:t>0</a:t>
            </a:r>
            <a:r>
              <a:rPr lang="es" sz="1000">
                <a:solidFill>
                  <a:srgbClr val="FFFFFF"/>
                </a:solidFill>
                <a:highlight>
                  <a:srgbClr val="000000"/>
                </a:highlight>
                <a:latin typeface="Courier New"/>
                <a:ea typeface="Courier New"/>
                <a:cs typeface="Courier New"/>
                <a:sym typeface="Courier New"/>
              </a:rPr>
              <a:t>].length == edadesGrupo[</a:t>
            </a:r>
            <a:r>
              <a:rPr lang="es" sz="1000">
                <a:solidFill>
                  <a:srgbClr val="DF3079"/>
                </a:solidFill>
                <a:highlight>
                  <a:srgbClr val="000000"/>
                </a:highlight>
                <a:latin typeface="Courier New"/>
                <a:ea typeface="Courier New"/>
                <a:cs typeface="Courier New"/>
                <a:sym typeface="Courier New"/>
              </a:rPr>
              <a:t>1</a:t>
            </a:r>
            <a:r>
              <a:rPr lang="es" sz="1000">
                <a:solidFill>
                  <a:srgbClr val="FFFFFF"/>
                </a:solidFill>
                <a:highlight>
                  <a:srgbClr val="000000"/>
                </a:highlight>
                <a:latin typeface="Courier New"/>
                <a:ea typeface="Courier New"/>
                <a:cs typeface="Courier New"/>
                <a:sym typeface="Courier New"/>
              </a:rPr>
              <a:t>].length;</a:t>
            </a:r>
            <a:endParaRPr sz="1000">
              <a:solidFill>
                <a:srgbClr val="FFFFFF"/>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r>
              <a:rPr lang="es" sz="1000">
                <a:solidFill>
                  <a:srgbClr val="FFFFFF"/>
                </a:solidFill>
                <a:highlight>
                  <a:srgbClr val="000000"/>
                </a:highlight>
                <a:latin typeface="Courier New"/>
                <a:ea typeface="Courier New"/>
                <a:cs typeface="Courier New"/>
                <a:sym typeface="Courier New"/>
              </a:rPr>
              <a:t>        </a:t>
            </a:r>
            <a:r>
              <a:rPr lang="es" sz="1000">
                <a:solidFill>
                  <a:srgbClr val="2E95D3"/>
                </a:solidFill>
                <a:highlight>
                  <a:srgbClr val="000000"/>
                </a:highlight>
                <a:latin typeface="Courier New"/>
                <a:ea typeface="Courier New"/>
                <a:cs typeface="Courier New"/>
                <a:sym typeface="Courier New"/>
              </a:rPr>
              <a:t>if</a:t>
            </a:r>
            <a:r>
              <a:rPr lang="es" sz="1000">
                <a:solidFill>
                  <a:srgbClr val="FFFFFF"/>
                </a:solidFill>
                <a:highlight>
                  <a:srgbClr val="000000"/>
                </a:highlight>
                <a:latin typeface="Courier New"/>
                <a:ea typeface="Courier New"/>
                <a:cs typeface="Courier New"/>
                <a:sym typeface="Courier New"/>
              </a:rPr>
              <a:t> (mismaCantidad) {</a:t>
            </a:r>
            <a:endParaRPr sz="1000">
              <a:solidFill>
                <a:srgbClr val="FFFFFF"/>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r>
              <a:rPr lang="es" sz="1000">
                <a:solidFill>
                  <a:srgbClr val="FFFFFF"/>
                </a:solidFill>
                <a:highlight>
                  <a:srgbClr val="000000"/>
                </a:highlight>
                <a:latin typeface="Courier New"/>
                <a:ea typeface="Courier New"/>
                <a:cs typeface="Courier New"/>
                <a:sym typeface="Courier New"/>
              </a:rPr>
              <a:t>            System.out.println(</a:t>
            </a:r>
            <a:r>
              <a:rPr lang="es" sz="1000">
                <a:solidFill>
                  <a:srgbClr val="00A67D"/>
                </a:solidFill>
                <a:highlight>
                  <a:srgbClr val="000000"/>
                </a:highlight>
                <a:latin typeface="Courier New"/>
                <a:ea typeface="Courier New"/>
                <a:cs typeface="Courier New"/>
                <a:sym typeface="Courier New"/>
              </a:rPr>
              <a:t>"Ambos grupos tienen la misma cantidad de amigos"</a:t>
            </a:r>
            <a:r>
              <a:rPr lang="es" sz="1000">
                <a:solidFill>
                  <a:srgbClr val="FFFFFF"/>
                </a:solidFill>
                <a:highlight>
                  <a:srgbClr val="000000"/>
                </a:highlight>
                <a:latin typeface="Courier New"/>
                <a:ea typeface="Courier New"/>
                <a:cs typeface="Courier New"/>
                <a:sym typeface="Courier New"/>
              </a:rPr>
              <a:t>);</a:t>
            </a:r>
            <a:endParaRPr sz="1000">
              <a:solidFill>
                <a:srgbClr val="FFFFFF"/>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r>
              <a:rPr lang="es" sz="1000">
                <a:solidFill>
                  <a:srgbClr val="FFFFFF"/>
                </a:solidFill>
                <a:highlight>
                  <a:srgbClr val="000000"/>
                </a:highlight>
                <a:latin typeface="Courier New"/>
                <a:ea typeface="Courier New"/>
                <a:cs typeface="Courier New"/>
                <a:sym typeface="Courier New"/>
              </a:rPr>
              <a:t>        } </a:t>
            </a:r>
            <a:r>
              <a:rPr lang="es" sz="1000">
                <a:solidFill>
                  <a:srgbClr val="2E95D3"/>
                </a:solidFill>
                <a:highlight>
                  <a:srgbClr val="000000"/>
                </a:highlight>
                <a:latin typeface="Courier New"/>
                <a:ea typeface="Courier New"/>
                <a:cs typeface="Courier New"/>
                <a:sym typeface="Courier New"/>
              </a:rPr>
              <a:t>else</a:t>
            </a:r>
            <a:r>
              <a:rPr lang="es" sz="1000">
                <a:solidFill>
                  <a:srgbClr val="FFFFFF"/>
                </a:solidFill>
                <a:highlight>
                  <a:srgbClr val="000000"/>
                </a:highlight>
                <a:latin typeface="Courier New"/>
                <a:ea typeface="Courier New"/>
                <a:cs typeface="Courier New"/>
                <a:sym typeface="Courier New"/>
              </a:rPr>
              <a:t> {</a:t>
            </a:r>
            <a:endParaRPr sz="1000">
              <a:solidFill>
                <a:srgbClr val="FFFFFF"/>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r>
              <a:rPr lang="es" sz="1000">
                <a:solidFill>
                  <a:srgbClr val="FFFFFF"/>
                </a:solidFill>
                <a:highlight>
                  <a:srgbClr val="000000"/>
                </a:highlight>
                <a:latin typeface="Courier New"/>
                <a:ea typeface="Courier New"/>
                <a:cs typeface="Courier New"/>
                <a:sym typeface="Courier New"/>
              </a:rPr>
              <a:t>            System.out.println(</a:t>
            </a:r>
            <a:r>
              <a:rPr lang="es" sz="1000">
                <a:solidFill>
                  <a:srgbClr val="00A67D"/>
                </a:solidFill>
                <a:highlight>
                  <a:srgbClr val="000000"/>
                </a:highlight>
                <a:latin typeface="Courier New"/>
                <a:ea typeface="Courier New"/>
                <a:cs typeface="Courier New"/>
                <a:sym typeface="Courier New"/>
              </a:rPr>
              <a:t>"Los grupos tienen diferente cantidad de amigos"</a:t>
            </a:r>
            <a:r>
              <a:rPr lang="es" sz="1000">
                <a:solidFill>
                  <a:srgbClr val="FFFFFF"/>
                </a:solidFill>
                <a:highlight>
                  <a:srgbClr val="000000"/>
                </a:highlight>
                <a:latin typeface="Courier New"/>
                <a:ea typeface="Courier New"/>
                <a:cs typeface="Courier New"/>
                <a:sym typeface="Courier New"/>
              </a:rPr>
              <a:t>);</a:t>
            </a:r>
            <a:endParaRPr sz="1000">
              <a:solidFill>
                <a:srgbClr val="FFFFFF"/>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r>
              <a:rPr lang="es" sz="1000">
                <a:solidFill>
                  <a:srgbClr val="FFFFFF"/>
                </a:solidFill>
                <a:highlight>
                  <a:srgbClr val="000000"/>
                </a:highlight>
                <a:latin typeface="Courier New"/>
                <a:ea typeface="Courier New"/>
                <a:cs typeface="Courier New"/>
                <a:sym typeface="Courier New"/>
              </a:rPr>
              <a:t>        }</a:t>
            </a:r>
            <a:endParaRPr sz="1000">
              <a:solidFill>
                <a:srgbClr val="FFFFFF"/>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r>
              <a:rPr lang="es" sz="1000">
                <a:solidFill>
                  <a:srgbClr val="FFFFFF"/>
                </a:solidFill>
                <a:highlight>
                  <a:srgbClr val="000000"/>
                </a:highlight>
                <a:latin typeface="Courier New"/>
                <a:ea typeface="Courier New"/>
                <a:cs typeface="Courier New"/>
                <a:sym typeface="Courier New"/>
              </a:rPr>
              <a:t>    }</a:t>
            </a:r>
            <a:endParaRPr sz="1000">
              <a:solidFill>
                <a:srgbClr val="FFFFFF"/>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r>
              <a:rPr lang="es" sz="1000">
                <a:solidFill>
                  <a:srgbClr val="FFFFFF"/>
                </a:solidFill>
                <a:highlight>
                  <a:srgbClr val="000000"/>
                </a:highlight>
                <a:latin typeface="Courier New"/>
                <a:ea typeface="Courier New"/>
                <a:cs typeface="Courier New"/>
                <a:sym typeface="Courier New"/>
              </a:rPr>
              <a:t>}</a:t>
            </a:r>
            <a:endParaRPr sz="1000">
              <a:solidFill>
                <a:srgbClr val="FFFFFF"/>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endParaRPr sz="1000">
              <a:solidFill>
                <a:srgbClr val="FFFFFF"/>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r>
              <a:rPr lang="es" sz="1000">
                <a:solidFill>
                  <a:schemeClr val="lt1"/>
                </a:solidFill>
              </a:rPr>
              <a:t>Ejercicio 2: </a:t>
            </a:r>
            <a:endParaRPr sz="1000">
              <a:solidFill>
                <a:schemeClr val="lt1"/>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r>
              <a:rPr lang="es" sz="1000">
                <a:solidFill>
                  <a:srgbClr val="2E95D3"/>
                </a:solidFill>
                <a:highlight>
                  <a:srgbClr val="000000"/>
                </a:highlight>
                <a:latin typeface="Courier New"/>
                <a:ea typeface="Courier New"/>
                <a:cs typeface="Courier New"/>
                <a:sym typeface="Courier New"/>
              </a:rPr>
              <a:t>public</a:t>
            </a:r>
            <a:r>
              <a:rPr lang="es" sz="1000">
                <a:solidFill>
                  <a:srgbClr val="FFFFFF"/>
                </a:solidFill>
                <a:highlight>
                  <a:srgbClr val="000000"/>
                </a:highlight>
                <a:latin typeface="Courier New"/>
                <a:ea typeface="Courier New"/>
                <a:cs typeface="Courier New"/>
                <a:sym typeface="Courier New"/>
              </a:rPr>
              <a:t> </a:t>
            </a:r>
            <a:r>
              <a:rPr lang="es" sz="1000">
                <a:solidFill>
                  <a:srgbClr val="2E95D3"/>
                </a:solidFill>
                <a:highlight>
                  <a:srgbClr val="000000"/>
                </a:highlight>
                <a:latin typeface="Courier New"/>
                <a:ea typeface="Courier New"/>
                <a:cs typeface="Courier New"/>
                <a:sym typeface="Courier New"/>
              </a:rPr>
              <a:t>class</a:t>
            </a:r>
            <a:r>
              <a:rPr lang="es" sz="1000">
                <a:solidFill>
                  <a:srgbClr val="FFFFFF"/>
                </a:solidFill>
                <a:highlight>
                  <a:srgbClr val="000000"/>
                </a:highlight>
                <a:latin typeface="Courier New"/>
                <a:ea typeface="Courier New"/>
                <a:cs typeface="Courier New"/>
                <a:sym typeface="Courier New"/>
              </a:rPr>
              <a:t> </a:t>
            </a:r>
            <a:r>
              <a:rPr lang="es" sz="1000">
                <a:solidFill>
                  <a:srgbClr val="F22C3D"/>
                </a:solidFill>
                <a:highlight>
                  <a:srgbClr val="000000"/>
                </a:highlight>
                <a:latin typeface="Courier New"/>
                <a:ea typeface="Courier New"/>
                <a:cs typeface="Courier New"/>
                <a:sym typeface="Courier New"/>
              </a:rPr>
              <a:t>ComparacionNotas</a:t>
            </a:r>
            <a:r>
              <a:rPr lang="es" sz="1000">
                <a:solidFill>
                  <a:srgbClr val="FFFFFF"/>
                </a:solidFill>
                <a:highlight>
                  <a:srgbClr val="000000"/>
                </a:highlight>
                <a:latin typeface="Courier New"/>
                <a:ea typeface="Courier New"/>
                <a:cs typeface="Courier New"/>
                <a:sym typeface="Courier New"/>
              </a:rPr>
              <a:t> {</a:t>
            </a:r>
            <a:endParaRPr sz="1000">
              <a:solidFill>
                <a:srgbClr val="FFFFFF"/>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r>
              <a:rPr lang="es" sz="1000">
                <a:solidFill>
                  <a:srgbClr val="FFFFFF"/>
                </a:solidFill>
                <a:highlight>
                  <a:srgbClr val="000000"/>
                </a:highlight>
                <a:latin typeface="Courier New"/>
                <a:ea typeface="Courier New"/>
                <a:cs typeface="Courier New"/>
                <a:sym typeface="Courier New"/>
              </a:rPr>
              <a:t>    </a:t>
            </a:r>
            <a:r>
              <a:rPr lang="es" sz="1000">
                <a:solidFill>
                  <a:srgbClr val="2E95D3"/>
                </a:solidFill>
                <a:highlight>
                  <a:srgbClr val="000000"/>
                </a:highlight>
                <a:latin typeface="Courier New"/>
                <a:ea typeface="Courier New"/>
                <a:cs typeface="Courier New"/>
                <a:sym typeface="Courier New"/>
              </a:rPr>
              <a:t>public</a:t>
            </a:r>
            <a:r>
              <a:rPr lang="es" sz="1000">
                <a:solidFill>
                  <a:srgbClr val="FFFFFF"/>
                </a:solidFill>
                <a:highlight>
                  <a:srgbClr val="000000"/>
                </a:highlight>
                <a:latin typeface="Courier New"/>
                <a:ea typeface="Courier New"/>
                <a:cs typeface="Courier New"/>
                <a:sym typeface="Courier New"/>
              </a:rPr>
              <a:t> </a:t>
            </a:r>
            <a:r>
              <a:rPr lang="es" sz="1000">
                <a:solidFill>
                  <a:srgbClr val="2E95D3"/>
                </a:solidFill>
                <a:highlight>
                  <a:srgbClr val="000000"/>
                </a:highlight>
                <a:latin typeface="Courier New"/>
                <a:ea typeface="Courier New"/>
                <a:cs typeface="Courier New"/>
                <a:sym typeface="Courier New"/>
              </a:rPr>
              <a:t>static</a:t>
            </a:r>
            <a:r>
              <a:rPr lang="es" sz="1000">
                <a:solidFill>
                  <a:srgbClr val="FFFFFF"/>
                </a:solidFill>
                <a:highlight>
                  <a:srgbClr val="000000"/>
                </a:highlight>
                <a:latin typeface="Courier New"/>
                <a:ea typeface="Courier New"/>
                <a:cs typeface="Courier New"/>
                <a:sym typeface="Courier New"/>
              </a:rPr>
              <a:t> </a:t>
            </a:r>
            <a:r>
              <a:rPr lang="es" sz="1000">
                <a:solidFill>
                  <a:srgbClr val="2E95D3"/>
                </a:solidFill>
                <a:highlight>
                  <a:srgbClr val="000000"/>
                </a:highlight>
                <a:latin typeface="Courier New"/>
                <a:ea typeface="Courier New"/>
                <a:cs typeface="Courier New"/>
                <a:sym typeface="Courier New"/>
              </a:rPr>
              <a:t>void</a:t>
            </a:r>
            <a:r>
              <a:rPr lang="es" sz="1000">
                <a:solidFill>
                  <a:srgbClr val="FFFFFF"/>
                </a:solidFill>
                <a:highlight>
                  <a:srgbClr val="000000"/>
                </a:highlight>
                <a:latin typeface="Courier New"/>
                <a:ea typeface="Courier New"/>
                <a:cs typeface="Courier New"/>
                <a:sym typeface="Courier New"/>
              </a:rPr>
              <a:t> </a:t>
            </a:r>
            <a:r>
              <a:rPr lang="es" sz="1000">
                <a:solidFill>
                  <a:srgbClr val="F22C3D"/>
                </a:solidFill>
                <a:highlight>
                  <a:srgbClr val="000000"/>
                </a:highlight>
                <a:latin typeface="Courier New"/>
                <a:ea typeface="Courier New"/>
                <a:cs typeface="Courier New"/>
                <a:sym typeface="Courier New"/>
              </a:rPr>
              <a:t>main</a:t>
            </a:r>
            <a:r>
              <a:rPr lang="es" sz="1000">
                <a:solidFill>
                  <a:srgbClr val="FFFFFF"/>
                </a:solidFill>
                <a:highlight>
                  <a:srgbClr val="000000"/>
                </a:highlight>
                <a:latin typeface="Courier New"/>
                <a:ea typeface="Courier New"/>
                <a:cs typeface="Courier New"/>
                <a:sym typeface="Courier New"/>
              </a:rPr>
              <a:t>(String[] args) {</a:t>
            </a:r>
            <a:endParaRPr sz="1000">
              <a:solidFill>
                <a:srgbClr val="FFFFFF"/>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r>
              <a:rPr lang="es" sz="1000">
                <a:solidFill>
                  <a:srgbClr val="FFFFFF"/>
                </a:solidFill>
                <a:highlight>
                  <a:srgbClr val="000000"/>
                </a:highlight>
                <a:latin typeface="Courier New"/>
                <a:ea typeface="Courier New"/>
                <a:cs typeface="Courier New"/>
                <a:sym typeface="Courier New"/>
              </a:rPr>
              <a:t>        </a:t>
            </a:r>
            <a:r>
              <a:rPr lang="es" sz="1000">
                <a:solidFill>
                  <a:srgbClr val="DF3079"/>
                </a:solidFill>
                <a:highlight>
                  <a:srgbClr val="000000"/>
                </a:highlight>
                <a:latin typeface="Courier New"/>
                <a:ea typeface="Courier New"/>
                <a:cs typeface="Courier New"/>
                <a:sym typeface="Courier New"/>
              </a:rPr>
              <a:t>int</a:t>
            </a:r>
            <a:r>
              <a:rPr lang="es" sz="1000">
                <a:solidFill>
                  <a:srgbClr val="FFFFFF"/>
                </a:solidFill>
                <a:highlight>
                  <a:srgbClr val="000000"/>
                </a:highlight>
                <a:latin typeface="Courier New"/>
                <a:ea typeface="Courier New"/>
                <a:cs typeface="Courier New"/>
                <a:sym typeface="Courier New"/>
              </a:rPr>
              <a:t>[][] notasEstudiantes = {{</a:t>
            </a:r>
            <a:r>
              <a:rPr lang="es" sz="1000">
                <a:solidFill>
                  <a:srgbClr val="DF3079"/>
                </a:solidFill>
                <a:highlight>
                  <a:srgbClr val="000000"/>
                </a:highlight>
                <a:latin typeface="Courier New"/>
                <a:ea typeface="Courier New"/>
                <a:cs typeface="Courier New"/>
                <a:sym typeface="Courier New"/>
              </a:rPr>
              <a:t>80</a:t>
            </a:r>
            <a:r>
              <a:rPr lang="es" sz="1000">
                <a:solidFill>
                  <a:srgbClr val="FFFFFF"/>
                </a:solidFill>
                <a:highlight>
                  <a:srgbClr val="000000"/>
                </a:highlight>
                <a:latin typeface="Courier New"/>
                <a:ea typeface="Courier New"/>
                <a:cs typeface="Courier New"/>
                <a:sym typeface="Courier New"/>
              </a:rPr>
              <a:t>, </a:t>
            </a:r>
            <a:r>
              <a:rPr lang="es" sz="1000">
                <a:solidFill>
                  <a:srgbClr val="DF3079"/>
                </a:solidFill>
                <a:highlight>
                  <a:srgbClr val="000000"/>
                </a:highlight>
                <a:latin typeface="Courier New"/>
                <a:ea typeface="Courier New"/>
                <a:cs typeface="Courier New"/>
                <a:sym typeface="Courier New"/>
              </a:rPr>
              <a:t>90</a:t>
            </a:r>
            <a:r>
              <a:rPr lang="es" sz="1000">
                <a:solidFill>
                  <a:srgbClr val="FFFFFF"/>
                </a:solidFill>
                <a:highlight>
                  <a:srgbClr val="000000"/>
                </a:highlight>
                <a:latin typeface="Courier New"/>
                <a:ea typeface="Courier New"/>
                <a:cs typeface="Courier New"/>
                <a:sym typeface="Courier New"/>
              </a:rPr>
              <a:t>, </a:t>
            </a:r>
            <a:r>
              <a:rPr lang="es" sz="1000">
                <a:solidFill>
                  <a:srgbClr val="DF3079"/>
                </a:solidFill>
                <a:highlight>
                  <a:srgbClr val="000000"/>
                </a:highlight>
                <a:latin typeface="Courier New"/>
                <a:ea typeface="Courier New"/>
                <a:cs typeface="Courier New"/>
                <a:sym typeface="Courier New"/>
              </a:rPr>
              <a:t>75</a:t>
            </a:r>
            <a:r>
              <a:rPr lang="es" sz="1000">
                <a:solidFill>
                  <a:srgbClr val="FFFFFF"/>
                </a:solidFill>
                <a:highlight>
                  <a:srgbClr val="000000"/>
                </a:highlight>
                <a:latin typeface="Courier New"/>
                <a:ea typeface="Courier New"/>
                <a:cs typeface="Courier New"/>
                <a:sym typeface="Courier New"/>
              </a:rPr>
              <a:t>}, {</a:t>
            </a:r>
            <a:r>
              <a:rPr lang="es" sz="1000">
                <a:solidFill>
                  <a:srgbClr val="DF3079"/>
                </a:solidFill>
                <a:highlight>
                  <a:srgbClr val="000000"/>
                </a:highlight>
                <a:latin typeface="Courier New"/>
                <a:ea typeface="Courier New"/>
                <a:cs typeface="Courier New"/>
                <a:sym typeface="Courier New"/>
              </a:rPr>
              <a:t>80</a:t>
            </a:r>
            <a:r>
              <a:rPr lang="es" sz="1000">
                <a:solidFill>
                  <a:srgbClr val="FFFFFF"/>
                </a:solidFill>
                <a:highlight>
                  <a:srgbClr val="000000"/>
                </a:highlight>
                <a:latin typeface="Courier New"/>
                <a:ea typeface="Courier New"/>
                <a:cs typeface="Courier New"/>
                <a:sym typeface="Courier New"/>
              </a:rPr>
              <a:t>, </a:t>
            </a:r>
            <a:r>
              <a:rPr lang="es" sz="1000">
                <a:solidFill>
                  <a:srgbClr val="DF3079"/>
                </a:solidFill>
                <a:highlight>
                  <a:srgbClr val="000000"/>
                </a:highlight>
                <a:latin typeface="Courier New"/>
                <a:ea typeface="Courier New"/>
                <a:cs typeface="Courier New"/>
                <a:sym typeface="Courier New"/>
              </a:rPr>
              <a:t>90</a:t>
            </a:r>
            <a:r>
              <a:rPr lang="es" sz="1000">
                <a:solidFill>
                  <a:srgbClr val="FFFFFF"/>
                </a:solidFill>
                <a:highlight>
                  <a:srgbClr val="000000"/>
                </a:highlight>
                <a:latin typeface="Courier New"/>
                <a:ea typeface="Courier New"/>
                <a:cs typeface="Courier New"/>
                <a:sym typeface="Courier New"/>
              </a:rPr>
              <a:t>, </a:t>
            </a:r>
            <a:r>
              <a:rPr lang="es" sz="1000">
                <a:solidFill>
                  <a:srgbClr val="DF3079"/>
                </a:solidFill>
                <a:highlight>
                  <a:srgbClr val="000000"/>
                </a:highlight>
                <a:latin typeface="Courier New"/>
                <a:ea typeface="Courier New"/>
                <a:cs typeface="Courier New"/>
                <a:sym typeface="Courier New"/>
              </a:rPr>
              <a:t>75</a:t>
            </a:r>
            <a:r>
              <a:rPr lang="es" sz="1000">
                <a:solidFill>
                  <a:srgbClr val="FFFFFF"/>
                </a:solidFill>
                <a:highlight>
                  <a:srgbClr val="000000"/>
                </a:highlight>
                <a:latin typeface="Courier New"/>
                <a:ea typeface="Courier New"/>
                <a:cs typeface="Courier New"/>
                <a:sym typeface="Courier New"/>
              </a:rPr>
              <a:t>}};</a:t>
            </a:r>
            <a:endParaRPr sz="1000">
              <a:solidFill>
                <a:srgbClr val="FFFFFF"/>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r>
              <a:rPr lang="es" sz="1000">
                <a:solidFill>
                  <a:srgbClr val="FFFFFF"/>
                </a:solidFill>
                <a:highlight>
                  <a:srgbClr val="000000"/>
                </a:highlight>
                <a:latin typeface="Courier New"/>
                <a:ea typeface="Courier New"/>
                <a:cs typeface="Courier New"/>
                <a:sym typeface="Courier New"/>
              </a:rPr>
              <a:t>        </a:t>
            </a:r>
            <a:r>
              <a:rPr lang="es" sz="1000">
                <a:solidFill>
                  <a:srgbClr val="DF3079"/>
                </a:solidFill>
                <a:highlight>
                  <a:srgbClr val="000000"/>
                </a:highlight>
                <a:latin typeface="Courier New"/>
                <a:ea typeface="Courier New"/>
                <a:cs typeface="Courier New"/>
                <a:sym typeface="Courier New"/>
              </a:rPr>
              <a:t>boolean</a:t>
            </a:r>
            <a:r>
              <a:rPr lang="es" sz="1000">
                <a:solidFill>
                  <a:srgbClr val="FFFFFF"/>
                </a:solidFill>
                <a:highlight>
                  <a:srgbClr val="000000"/>
                </a:highlight>
                <a:latin typeface="Courier New"/>
                <a:ea typeface="Courier New"/>
                <a:cs typeface="Courier New"/>
                <a:sym typeface="Courier New"/>
              </a:rPr>
              <a:t> </a:t>
            </a:r>
            <a:r>
              <a:rPr lang="es" sz="1000">
                <a:solidFill>
                  <a:srgbClr val="DF3079"/>
                </a:solidFill>
                <a:highlight>
                  <a:srgbClr val="000000"/>
                </a:highlight>
                <a:latin typeface="Courier New"/>
                <a:ea typeface="Courier New"/>
                <a:cs typeface="Courier New"/>
                <a:sym typeface="Courier New"/>
              </a:rPr>
              <a:t>notasIguales</a:t>
            </a:r>
            <a:r>
              <a:rPr lang="es" sz="1000">
                <a:solidFill>
                  <a:srgbClr val="FFFFFF"/>
                </a:solidFill>
                <a:highlight>
                  <a:srgbClr val="000000"/>
                </a:highlight>
                <a:latin typeface="Courier New"/>
                <a:ea typeface="Courier New"/>
                <a:cs typeface="Courier New"/>
                <a:sym typeface="Courier New"/>
              </a:rPr>
              <a:t> = Arrays.deepEquals(notasEstudiantes[</a:t>
            </a:r>
            <a:r>
              <a:rPr lang="es" sz="1000">
                <a:solidFill>
                  <a:srgbClr val="DF3079"/>
                </a:solidFill>
                <a:highlight>
                  <a:srgbClr val="000000"/>
                </a:highlight>
                <a:latin typeface="Courier New"/>
                <a:ea typeface="Courier New"/>
                <a:cs typeface="Courier New"/>
                <a:sym typeface="Courier New"/>
              </a:rPr>
              <a:t>0</a:t>
            </a:r>
            <a:r>
              <a:rPr lang="es" sz="1000">
                <a:solidFill>
                  <a:srgbClr val="FFFFFF"/>
                </a:solidFill>
                <a:highlight>
                  <a:srgbClr val="000000"/>
                </a:highlight>
                <a:latin typeface="Courier New"/>
                <a:ea typeface="Courier New"/>
                <a:cs typeface="Courier New"/>
                <a:sym typeface="Courier New"/>
              </a:rPr>
              <a:t>], notasEstudiantes[</a:t>
            </a:r>
            <a:r>
              <a:rPr lang="es" sz="1000">
                <a:solidFill>
                  <a:srgbClr val="DF3079"/>
                </a:solidFill>
                <a:highlight>
                  <a:srgbClr val="000000"/>
                </a:highlight>
                <a:latin typeface="Courier New"/>
                <a:ea typeface="Courier New"/>
                <a:cs typeface="Courier New"/>
                <a:sym typeface="Courier New"/>
              </a:rPr>
              <a:t>1</a:t>
            </a:r>
            <a:r>
              <a:rPr lang="es" sz="1000">
                <a:solidFill>
                  <a:srgbClr val="FFFFFF"/>
                </a:solidFill>
                <a:highlight>
                  <a:srgbClr val="000000"/>
                </a:highlight>
                <a:latin typeface="Courier New"/>
                <a:ea typeface="Courier New"/>
                <a:cs typeface="Courier New"/>
                <a:sym typeface="Courier New"/>
              </a:rPr>
              <a:t>]);</a:t>
            </a:r>
            <a:endParaRPr sz="1000">
              <a:solidFill>
                <a:srgbClr val="FFFFFF"/>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r>
              <a:rPr lang="es" sz="1000">
                <a:solidFill>
                  <a:srgbClr val="FFFFFF"/>
                </a:solidFill>
                <a:highlight>
                  <a:srgbClr val="000000"/>
                </a:highlight>
                <a:latin typeface="Courier New"/>
                <a:ea typeface="Courier New"/>
                <a:cs typeface="Courier New"/>
                <a:sym typeface="Courier New"/>
              </a:rPr>
              <a:t>        </a:t>
            </a:r>
            <a:r>
              <a:rPr lang="es" sz="1000">
                <a:solidFill>
                  <a:srgbClr val="2E95D3"/>
                </a:solidFill>
                <a:highlight>
                  <a:srgbClr val="000000"/>
                </a:highlight>
                <a:latin typeface="Courier New"/>
                <a:ea typeface="Courier New"/>
                <a:cs typeface="Courier New"/>
                <a:sym typeface="Courier New"/>
              </a:rPr>
              <a:t>if</a:t>
            </a:r>
            <a:r>
              <a:rPr lang="es" sz="1000">
                <a:solidFill>
                  <a:srgbClr val="FFFFFF"/>
                </a:solidFill>
                <a:highlight>
                  <a:srgbClr val="000000"/>
                </a:highlight>
                <a:latin typeface="Courier New"/>
                <a:ea typeface="Courier New"/>
                <a:cs typeface="Courier New"/>
                <a:sym typeface="Courier New"/>
              </a:rPr>
              <a:t> (notasIguales) {</a:t>
            </a:r>
            <a:endParaRPr sz="1000">
              <a:solidFill>
                <a:srgbClr val="FFFFFF"/>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r>
              <a:rPr lang="es" sz="1000">
                <a:solidFill>
                  <a:srgbClr val="FFFFFF"/>
                </a:solidFill>
                <a:highlight>
                  <a:srgbClr val="000000"/>
                </a:highlight>
                <a:latin typeface="Courier New"/>
                <a:ea typeface="Courier New"/>
                <a:cs typeface="Courier New"/>
                <a:sym typeface="Courier New"/>
              </a:rPr>
              <a:t>            System.out.println(</a:t>
            </a:r>
            <a:r>
              <a:rPr lang="es" sz="1000">
                <a:solidFill>
                  <a:srgbClr val="00A67D"/>
                </a:solidFill>
                <a:highlight>
                  <a:srgbClr val="000000"/>
                </a:highlight>
                <a:latin typeface="Courier New"/>
                <a:ea typeface="Courier New"/>
                <a:cs typeface="Courier New"/>
                <a:sym typeface="Courier New"/>
              </a:rPr>
              <a:t>"Las notas son iguales"</a:t>
            </a:r>
            <a:r>
              <a:rPr lang="es" sz="1000">
                <a:solidFill>
                  <a:srgbClr val="FFFFFF"/>
                </a:solidFill>
                <a:highlight>
                  <a:srgbClr val="000000"/>
                </a:highlight>
                <a:latin typeface="Courier New"/>
                <a:ea typeface="Courier New"/>
                <a:cs typeface="Courier New"/>
                <a:sym typeface="Courier New"/>
              </a:rPr>
              <a:t>);</a:t>
            </a:r>
            <a:endParaRPr sz="1000">
              <a:solidFill>
                <a:srgbClr val="FFFFFF"/>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r>
              <a:rPr lang="es" sz="1000">
                <a:solidFill>
                  <a:srgbClr val="FFFFFF"/>
                </a:solidFill>
                <a:highlight>
                  <a:srgbClr val="000000"/>
                </a:highlight>
                <a:latin typeface="Courier New"/>
                <a:ea typeface="Courier New"/>
                <a:cs typeface="Courier New"/>
                <a:sym typeface="Courier New"/>
              </a:rPr>
              <a:t>        } </a:t>
            </a:r>
            <a:r>
              <a:rPr lang="es" sz="1000">
                <a:solidFill>
                  <a:srgbClr val="2E95D3"/>
                </a:solidFill>
                <a:highlight>
                  <a:srgbClr val="000000"/>
                </a:highlight>
                <a:latin typeface="Courier New"/>
                <a:ea typeface="Courier New"/>
                <a:cs typeface="Courier New"/>
                <a:sym typeface="Courier New"/>
              </a:rPr>
              <a:t>else</a:t>
            </a:r>
            <a:r>
              <a:rPr lang="es" sz="1000">
                <a:solidFill>
                  <a:srgbClr val="FFFFFF"/>
                </a:solidFill>
                <a:highlight>
                  <a:srgbClr val="000000"/>
                </a:highlight>
                <a:latin typeface="Courier New"/>
                <a:ea typeface="Courier New"/>
                <a:cs typeface="Courier New"/>
                <a:sym typeface="Courier New"/>
              </a:rPr>
              <a:t> {</a:t>
            </a:r>
            <a:endParaRPr sz="1000">
              <a:solidFill>
                <a:srgbClr val="FFFFFF"/>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r>
              <a:rPr lang="es" sz="1000">
                <a:solidFill>
                  <a:srgbClr val="FFFFFF"/>
                </a:solidFill>
                <a:highlight>
                  <a:srgbClr val="000000"/>
                </a:highlight>
                <a:latin typeface="Courier New"/>
                <a:ea typeface="Courier New"/>
                <a:cs typeface="Courier New"/>
                <a:sym typeface="Courier New"/>
              </a:rPr>
              <a:t>            System.out.println(</a:t>
            </a:r>
            <a:r>
              <a:rPr lang="es" sz="1000">
                <a:solidFill>
                  <a:srgbClr val="00A67D"/>
                </a:solidFill>
                <a:highlight>
                  <a:srgbClr val="000000"/>
                </a:highlight>
                <a:latin typeface="Courier New"/>
                <a:ea typeface="Courier New"/>
                <a:cs typeface="Courier New"/>
                <a:sym typeface="Courier New"/>
              </a:rPr>
              <a:t>"Las notas son diferentes"</a:t>
            </a:r>
            <a:r>
              <a:rPr lang="es" sz="1000">
                <a:solidFill>
                  <a:srgbClr val="FFFFFF"/>
                </a:solidFill>
                <a:highlight>
                  <a:srgbClr val="000000"/>
                </a:highlight>
                <a:latin typeface="Courier New"/>
                <a:ea typeface="Courier New"/>
                <a:cs typeface="Courier New"/>
                <a:sym typeface="Courier New"/>
              </a:rPr>
              <a:t>);</a:t>
            </a:r>
            <a:endParaRPr sz="1000">
              <a:solidFill>
                <a:srgbClr val="FFFFFF"/>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r>
              <a:rPr lang="es" sz="1000">
                <a:solidFill>
                  <a:srgbClr val="FFFFFF"/>
                </a:solidFill>
                <a:highlight>
                  <a:srgbClr val="000000"/>
                </a:highlight>
                <a:latin typeface="Courier New"/>
                <a:ea typeface="Courier New"/>
                <a:cs typeface="Courier New"/>
                <a:sym typeface="Courier New"/>
              </a:rPr>
              <a:t>        }</a:t>
            </a:r>
            <a:endParaRPr sz="1000">
              <a:solidFill>
                <a:srgbClr val="FFFFFF"/>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r>
              <a:rPr lang="es" sz="1000">
                <a:solidFill>
                  <a:srgbClr val="FFFFFF"/>
                </a:solidFill>
                <a:highlight>
                  <a:srgbClr val="000000"/>
                </a:highlight>
                <a:latin typeface="Courier New"/>
                <a:ea typeface="Courier New"/>
                <a:cs typeface="Courier New"/>
                <a:sym typeface="Courier New"/>
              </a:rPr>
              <a:t>    }</a:t>
            </a:r>
            <a:endParaRPr sz="1000">
              <a:solidFill>
                <a:srgbClr val="FFFFFF"/>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r>
              <a:rPr lang="es" sz="1000">
                <a:solidFill>
                  <a:srgbClr val="FFFFFF"/>
                </a:solidFill>
                <a:highlight>
                  <a:srgbClr val="000000"/>
                </a:highlight>
                <a:latin typeface="Courier New"/>
                <a:ea typeface="Courier New"/>
                <a:cs typeface="Courier New"/>
                <a:sym typeface="Courier New"/>
              </a:rPr>
              <a:t>}</a:t>
            </a:r>
            <a:endParaRPr sz="1000">
              <a:solidFill>
                <a:schemeClr val="dk1"/>
              </a:solidFill>
            </a:endParaRPr>
          </a:p>
          <a:p>
            <a:pPr marL="0" lvl="0" indent="0" algn="just" rtl="0">
              <a:spcBef>
                <a:spcPts val="0"/>
              </a:spcBef>
              <a:spcAft>
                <a:spcPts val="0"/>
              </a:spcAft>
              <a:buNone/>
            </a:pPr>
            <a:endParaRPr sz="9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p:nvPr/>
        </p:nvSpPr>
        <p:spPr>
          <a:xfrm>
            <a:off x="692100" y="191050"/>
            <a:ext cx="7759800" cy="5202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000" dirty="0">
                <a:solidFill>
                  <a:schemeClr val="lt1"/>
                </a:solidFill>
              </a:rPr>
              <a:t>Ejercicio 3:</a:t>
            </a:r>
            <a:endParaRPr sz="1000" dirty="0">
              <a:solidFill>
                <a:schemeClr val="lt1"/>
              </a:solidFill>
            </a:endParaRPr>
          </a:p>
          <a:p>
            <a:pPr marL="0" lvl="0" indent="0" algn="just" rtl="0">
              <a:spcBef>
                <a:spcPts val="0"/>
              </a:spcBef>
              <a:spcAft>
                <a:spcPts val="0"/>
              </a:spcAft>
              <a:buNone/>
            </a:pPr>
            <a:r>
              <a:rPr lang="es" sz="1100" dirty="0">
                <a:solidFill>
                  <a:srgbClr val="ED864A"/>
                </a:solidFill>
                <a:highlight>
                  <a:srgbClr val="131314"/>
                </a:highlight>
                <a:latin typeface="Courier New"/>
                <a:ea typeface="Courier New"/>
                <a:cs typeface="Courier New"/>
                <a:sym typeface="Courier New"/>
              </a:rPr>
              <a:t>import </a:t>
            </a:r>
            <a:r>
              <a:rPr lang="es" sz="1100" dirty="0">
                <a:solidFill>
                  <a:srgbClr val="FFFFFF"/>
                </a:solidFill>
                <a:highlight>
                  <a:srgbClr val="131314"/>
                </a:highlight>
                <a:latin typeface="Courier New"/>
                <a:ea typeface="Courier New"/>
                <a:cs typeface="Courier New"/>
                <a:sym typeface="Courier New"/>
              </a:rPr>
              <a:t>java.util.Scanner</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D864A"/>
                </a:solidFill>
                <a:highlight>
                  <a:srgbClr val="131314"/>
                </a:highlight>
                <a:latin typeface="Courier New"/>
                <a:ea typeface="Courier New"/>
                <a:cs typeface="Courier New"/>
                <a:sym typeface="Courier New"/>
              </a:rPr>
              <a:t>public class </a:t>
            </a:r>
            <a:r>
              <a:rPr lang="es" sz="1100" dirty="0">
                <a:solidFill>
                  <a:srgbClr val="FFFFFF"/>
                </a:solidFill>
                <a:highlight>
                  <a:srgbClr val="131314"/>
                </a:highlight>
                <a:latin typeface="Courier New"/>
                <a:ea typeface="Courier New"/>
                <a:cs typeface="Courier New"/>
                <a:sym typeface="Courier New"/>
              </a:rPr>
              <a:t>RecorrerMatriz </a:t>
            </a:r>
            <a:r>
              <a:rPr lang="es" sz="1100" dirty="0">
                <a:solidFill>
                  <a:srgbClr val="EBEBEB"/>
                </a:solidFill>
                <a:highlight>
                  <a:srgbClr val="131314"/>
                </a:highlight>
                <a:latin typeface="Courier New"/>
                <a:ea typeface="Courier New"/>
                <a:cs typeface="Courier New"/>
                <a:sym typeface="Courier New"/>
              </a:rPr>
              <a:t>{</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public static void </a:t>
            </a:r>
            <a:r>
              <a:rPr lang="es" sz="1100" dirty="0">
                <a:solidFill>
                  <a:srgbClr val="FFCF40"/>
                </a:solidFill>
                <a:highlight>
                  <a:srgbClr val="131314"/>
                </a:highlight>
                <a:latin typeface="Courier New"/>
                <a:ea typeface="Courier New"/>
                <a:cs typeface="Courier New"/>
                <a:sym typeface="Courier New"/>
              </a:rPr>
              <a:t>main</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String</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args</a:t>
            </a: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System</a:t>
            </a:r>
            <a:r>
              <a:rPr lang="es" sz="1100" dirty="0">
                <a:solidFill>
                  <a:srgbClr val="EBEBEB"/>
                </a:solidFill>
                <a:highlight>
                  <a:srgbClr val="131314"/>
                </a:highlight>
                <a:latin typeface="Courier New"/>
                <a:ea typeface="Courier New"/>
                <a:cs typeface="Courier New"/>
                <a:sym typeface="Courier New"/>
              </a:rPr>
              <a:t>.</a:t>
            </a:r>
            <a:r>
              <a:rPr lang="es" sz="1100" i="1" dirty="0">
                <a:solidFill>
                  <a:srgbClr val="ED94FF"/>
                </a:solidFill>
                <a:highlight>
                  <a:srgbClr val="131314"/>
                </a:highlight>
                <a:latin typeface="Courier New"/>
                <a:ea typeface="Courier New"/>
                <a:cs typeface="Courier New"/>
                <a:sym typeface="Courier New"/>
              </a:rPr>
              <a:t>out</a:t>
            </a:r>
            <a:r>
              <a:rPr lang="es" sz="1100" dirty="0">
                <a:solidFill>
                  <a:srgbClr val="EBEBEB"/>
                </a:solidFill>
                <a:highlight>
                  <a:srgbClr val="131314"/>
                </a:highlight>
                <a:latin typeface="Courier New"/>
                <a:ea typeface="Courier New"/>
                <a:cs typeface="Courier New"/>
                <a:sym typeface="Courier New"/>
              </a:rPr>
              <a:t>.println(</a:t>
            </a:r>
            <a:r>
              <a:rPr lang="es" sz="1100" dirty="0">
                <a:solidFill>
                  <a:srgbClr val="54B33E"/>
                </a:solidFill>
                <a:highlight>
                  <a:srgbClr val="131314"/>
                </a:highlight>
                <a:latin typeface="Courier New"/>
                <a:ea typeface="Courier New"/>
                <a:cs typeface="Courier New"/>
                <a:sym typeface="Courier New"/>
              </a:rPr>
              <a:t>"*** Recorriendo matriz ***"</a:t>
            </a:r>
            <a:r>
              <a:rPr lang="es" sz="1100" dirty="0">
                <a:solidFill>
                  <a:srgbClr val="EBEBEB"/>
                </a:solidFill>
                <a:highlight>
                  <a:srgbClr val="131314"/>
                </a:highlight>
                <a:latin typeface="Courier New"/>
                <a:ea typeface="Courier New"/>
                <a:cs typeface="Courier New"/>
                <a:sym typeface="Courier New"/>
              </a:rPr>
              <a:t>)</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System</a:t>
            </a:r>
            <a:r>
              <a:rPr lang="es" sz="1100" dirty="0">
                <a:solidFill>
                  <a:srgbClr val="EBEBEB"/>
                </a:solidFill>
                <a:highlight>
                  <a:srgbClr val="131314"/>
                </a:highlight>
                <a:latin typeface="Courier New"/>
                <a:ea typeface="Courier New"/>
                <a:cs typeface="Courier New"/>
                <a:sym typeface="Courier New"/>
              </a:rPr>
              <a:t>.</a:t>
            </a:r>
            <a:r>
              <a:rPr lang="es" sz="1100" i="1" dirty="0">
                <a:solidFill>
                  <a:srgbClr val="ED94FF"/>
                </a:solidFill>
                <a:highlight>
                  <a:srgbClr val="131314"/>
                </a:highlight>
                <a:latin typeface="Courier New"/>
                <a:ea typeface="Courier New"/>
                <a:cs typeface="Courier New"/>
                <a:sym typeface="Courier New"/>
              </a:rPr>
              <a:t>out</a:t>
            </a:r>
            <a:r>
              <a:rPr lang="es" sz="1100" dirty="0">
                <a:solidFill>
                  <a:srgbClr val="EBEBEB"/>
                </a:solidFill>
                <a:highlight>
                  <a:srgbClr val="131314"/>
                </a:highlight>
                <a:latin typeface="Courier New"/>
                <a:ea typeface="Courier New"/>
                <a:cs typeface="Courier New"/>
                <a:sym typeface="Courier New"/>
              </a:rPr>
              <a:t>.println(</a:t>
            </a:r>
            <a:r>
              <a:rPr lang="es" sz="1100" dirty="0">
                <a:solidFill>
                  <a:srgbClr val="54B33E"/>
                </a:solidFill>
                <a:highlight>
                  <a:srgbClr val="131314"/>
                </a:highlight>
                <a:latin typeface="Courier New"/>
                <a:ea typeface="Courier New"/>
                <a:cs typeface="Courier New"/>
                <a:sym typeface="Courier New"/>
              </a:rPr>
              <a:t>"Ingrese numero de filas"</a:t>
            </a:r>
            <a:r>
              <a:rPr lang="es" sz="1100" dirty="0">
                <a:solidFill>
                  <a:srgbClr val="EBEBEB"/>
                </a:solidFill>
                <a:highlight>
                  <a:srgbClr val="131314"/>
                </a:highlight>
                <a:latin typeface="Courier New"/>
                <a:ea typeface="Courier New"/>
                <a:cs typeface="Courier New"/>
                <a:sym typeface="Courier New"/>
              </a:rPr>
              <a:t>)</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Scanner consola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new </a:t>
            </a:r>
            <a:r>
              <a:rPr lang="es" sz="1100" dirty="0">
                <a:solidFill>
                  <a:srgbClr val="EBEBEB"/>
                </a:solidFill>
                <a:highlight>
                  <a:srgbClr val="131314"/>
                </a:highlight>
                <a:latin typeface="Courier New"/>
                <a:ea typeface="Courier New"/>
                <a:cs typeface="Courier New"/>
                <a:sym typeface="Courier New"/>
              </a:rPr>
              <a:t>Scanner(</a:t>
            </a:r>
            <a:r>
              <a:rPr lang="es" sz="1100" dirty="0">
                <a:solidFill>
                  <a:srgbClr val="FFFFFF"/>
                </a:solidFill>
                <a:highlight>
                  <a:srgbClr val="131314"/>
                </a:highlight>
                <a:latin typeface="Courier New"/>
                <a:ea typeface="Courier New"/>
                <a:cs typeface="Courier New"/>
                <a:sym typeface="Courier New"/>
              </a:rPr>
              <a:t>System</a:t>
            </a:r>
            <a:r>
              <a:rPr lang="es" sz="1100" dirty="0">
                <a:solidFill>
                  <a:srgbClr val="EBEBEB"/>
                </a:solidFill>
                <a:highlight>
                  <a:srgbClr val="131314"/>
                </a:highlight>
                <a:latin typeface="Courier New"/>
                <a:ea typeface="Courier New"/>
                <a:cs typeface="Courier New"/>
                <a:sym typeface="Courier New"/>
              </a:rPr>
              <a:t>.</a:t>
            </a:r>
            <a:r>
              <a:rPr lang="es" sz="1100" i="1" dirty="0">
                <a:solidFill>
                  <a:srgbClr val="ED94FF"/>
                </a:solidFill>
                <a:highlight>
                  <a:srgbClr val="131314"/>
                </a:highlight>
                <a:latin typeface="Courier New"/>
                <a:ea typeface="Courier New"/>
                <a:cs typeface="Courier New"/>
                <a:sym typeface="Courier New"/>
              </a:rPr>
              <a:t>in</a:t>
            </a:r>
            <a:r>
              <a:rPr lang="es" sz="1100" dirty="0">
                <a:solidFill>
                  <a:srgbClr val="EBEBEB"/>
                </a:solidFill>
                <a:highlight>
                  <a:srgbClr val="131314"/>
                </a:highlight>
                <a:latin typeface="Courier New"/>
                <a:ea typeface="Courier New"/>
                <a:cs typeface="Courier New"/>
                <a:sym typeface="Courier New"/>
              </a:rPr>
              <a:t>)</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int </a:t>
            </a:r>
            <a:r>
              <a:rPr lang="es" sz="1100" dirty="0">
                <a:solidFill>
                  <a:srgbClr val="FFFFFF"/>
                </a:solidFill>
                <a:highlight>
                  <a:srgbClr val="131314"/>
                </a:highlight>
                <a:latin typeface="Courier New"/>
                <a:ea typeface="Courier New"/>
                <a:cs typeface="Courier New"/>
                <a:sym typeface="Courier New"/>
              </a:rPr>
              <a:t>fila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Integer</a:t>
            </a:r>
            <a:r>
              <a:rPr lang="es" sz="1100" dirty="0">
                <a:solidFill>
                  <a:srgbClr val="EBEBEB"/>
                </a:solidFill>
                <a:highlight>
                  <a:srgbClr val="131314"/>
                </a:highlight>
                <a:latin typeface="Courier New"/>
                <a:ea typeface="Courier New"/>
                <a:cs typeface="Courier New"/>
                <a:sym typeface="Courier New"/>
              </a:rPr>
              <a:t>.</a:t>
            </a:r>
            <a:r>
              <a:rPr lang="es" sz="1100" i="1" dirty="0">
                <a:solidFill>
                  <a:srgbClr val="EBEBEB"/>
                </a:solidFill>
                <a:highlight>
                  <a:srgbClr val="131314"/>
                </a:highlight>
                <a:latin typeface="Courier New"/>
                <a:ea typeface="Courier New"/>
                <a:cs typeface="Courier New"/>
                <a:sym typeface="Courier New"/>
              </a:rPr>
              <a:t>parseInt</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consola</a:t>
            </a:r>
            <a:r>
              <a:rPr lang="es" sz="1100" dirty="0">
                <a:solidFill>
                  <a:srgbClr val="EBEBEB"/>
                </a:solidFill>
                <a:highlight>
                  <a:srgbClr val="131314"/>
                </a:highlight>
                <a:latin typeface="Courier New"/>
                <a:ea typeface="Courier New"/>
                <a:cs typeface="Courier New"/>
                <a:sym typeface="Courier New"/>
              </a:rPr>
              <a:t>.nextLine())</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System</a:t>
            </a:r>
            <a:r>
              <a:rPr lang="es" sz="1100" dirty="0">
                <a:solidFill>
                  <a:srgbClr val="EBEBEB"/>
                </a:solidFill>
                <a:highlight>
                  <a:srgbClr val="131314"/>
                </a:highlight>
                <a:latin typeface="Courier New"/>
                <a:ea typeface="Courier New"/>
                <a:cs typeface="Courier New"/>
                <a:sym typeface="Courier New"/>
              </a:rPr>
              <a:t>.</a:t>
            </a:r>
            <a:r>
              <a:rPr lang="es" sz="1100" i="1" dirty="0">
                <a:solidFill>
                  <a:srgbClr val="ED94FF"/>
                </a:solidFill>
                <a:highlight>
                  <a:srgbClr val="131314"/>
                </a:highlight>
                <a:latin typeface="Courier New"/>
                <a:ea typeface="Courier New"/>
                <a:cs typeface="Courier New"/>
                <a:sym typeface="Courier New"/>
              </a:rPr>
              <a:t>out</a:t>
            </a:r>
            <a:r>
              <a:rPr lang="es" sz="1100" dirty="0">
                <a:solidFill>
                  <a:srgbClr val="EBEBEB"/>
                </a:solidFill>
                <a:highlight>
                  <a:srgbClr val="131314"/>
                </a:highlight>
                <a:latin typeface="Courier New"/>
                <a:ea typeface="Courier New"/>
                <a:cs typeface="Courier New"/>
                <a:sym typeface="Courier New"/>
              </a:rPr>
              <a:t>.println(</a:t>
            </a:r>
            <a:r>
              <a:rPr lang="es" sz="1100" dirty="0">
                <a:solidFill>
                  <a:srgbClr val="54B33E"/>
                </a:solidFill>
                <a:highlight>
                  <a:srgbClr val="131314"/>
                </a:highlight>
                <a:latin typeface="Courier New"/>
                <a:ea typeface="Courier New"/>
                <a:cs typeface="Courier New"/>
                <a:sym typeface="Courier New"/>
              </a:rPr>
              <a:t>"Ingrese numero de columnas"</a:t>
            </a:r>
            <a:r>
              <a:rPr lang="es" sz="1100" dirty="0">
                <a:solidFill>
                  <a:srgbClr val="EBEBEB"/>
                </a:solidFill>
                <a:highlight>
                  <a:srgbClr val="131314"/>
                </a:highlight>
                <a:latin typeface="Courier New"/>
                <a:ea typeface="Courier New"/>
                <a:cs typeface="Courier New"/>
                <a:sym typeface="Courier New"/>
              </a:rPr>
              <a:t>)</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int </a:t>
            </a:r>
            <a:r>
              <a:rPr lang="es" sz="1100" dirty="0">
                <a:solidFill>
                  <a:srgbClr val="FFFFFF"/>
                </a:solidFill>
                <a:highlight>
                  <a:srgbClr val="131314"/>
                </a:highlight>
                <a:latin typeface="Courier New"/>
                <a:ea typeface="Courier New"/>
                <a:cs typeface="Courier New"/>
                <a:sym typeface="Courier New"/>
              </a:rPr>
              <a:t>columna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Integer</a:t>
            </a:r>
            <a:r>
              <a:rPr lang="es" sz="1100" dirty="0">
                <a:solidFill>
                  <a:srgbClr val="EBEBEB"/>
                </a:solidFill>
                <a:highlight>
                  <a:srgbClr val="131314"/>
                </a:highlight>
                <a:latin typeface="Courier New"/>
                <a:ea typeface="Courier New"/>
                <a:cs typeface="Courier New"/>
                <a:sym typeface="Courier New"/>
              </a:rPr>
              <a:t>.</a:t>
            </a:r>
            <a:r>
              <a:rPr lang="es" sz="1100" i="1" dirty="0">
                <a:solidFill>
                  <a:srgbClr val="EBEBEB"/>
                </a:solidFill>
                <a:highlight>
                  <a:srgbClr val="131314"/>
                </a:highlight>
                <a:latin typeface="Courier New"/>
                <a:ea typeface="Courier New"/>
                <a:cs typeface="Courier New"/>
                <a:sym typeface="Courier New"/>
              </a:rPr>
              <a:t>parseInt</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consola</a:t>
            </a:r>
            <a:r>
              <a:rPr lang="es" sz="1100" dirty="0">
                <a:solidFill>
                  <a:srgbClr val="EBEBEB"/>
                </a:solidFill>
                <a:highlight>
                  <a:srgbClr val="131314"/>
                </a:highlight>
                <a:latin typeface="Courier New"/>
                <a:ea typeface="Courier New"/>
                <a:cs typeface="Courier New"/>
                <a:sym typeface="Courier New"/>
              </a:rPr>
              <a:t>.nextLine())</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int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miMatriz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new int</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fila</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columna</a:t>
            </a:r>
            <a:r>
              <a:rPr lang="es" sz="1100" dirty="0">
                <a:solidFill>
                  <a:srgbClr val="EBEBEB"/>
                </a:solidFill>
                <a:highlight>
                  <a:srgbClr val="131314"/>
                </a:highlight>
                <a:latin typeface="Courier New"/>
                <a:ea typeface="Courier New"/>
                <a:cs typeface="Courier New"/>
                <a:sym typeface="Courier New"/>
              </a:rPr>
              <a:t>]</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7EC3E6"/>
                </a:solidFill>
                <a:highlight>
                  <a:srgbClr val="131314"/>
                </a:highlight>
                <a:latin typeface="Courier New"/>
                <a:ea typeface="Courier New"/>
                <a:cs typeface="Courier New"/>
                <a:sym typeface="Courier New"/>
              </a:rPr>
              <a:t>//Almacenando valores para la matriz</a:t>
            </a:r>
            <a:endParaRPr sz="1100" dirty="0">
              <a:solidFill>
                <a:srgbClr val="7EC3E6"/>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7EC3E6"/>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for </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ED864A"/>
                </a:solidFill>
                <a:highlight>
                  <a:srgbClr val="131314"/>
                </a:highlight>
                <a:latin typeface="Courier New"/>
                <a:ea typeface="Courier New"/>
                <a:cs typeface="Courier New"/>
                <a:sym typeface="Courier New"/>
              </a:rPr>
              <a:t>int </a:t>
            </a:r>
            <a:r>
              <a:rPr lang="es" sz="1100" dirty="0">
                <a:solidFill>
                  <a:srgbClr val="FFFFFF"/>
                </a:solidFill>
                <a:highlight>
                  <a:srgbClr val="131314"/>
                </a:highlight>
                <a:latin typeface="Courier New"/>
                <a:ea typeface="Courier New"/>
                <a:cs typeface="Courier New"/>
                <a:sym typeface="Courier New"/>
              </a:rPr>
              <a:t>i </a:t>
            </a:r>
            <a:r>
              <a:rPr lang="es" sz="1100" dirty="0">
                <a:solidFill>
                  <a:srgbClr val="EBEBEB"/>
                </a:solidFill>
                <a:highlight>
                  <a:srgbClr val="131314"/>
                </a:highlight>
                <a:latin typeface="Courier New"/>
                <a:ea typeface="Courier New"/>
                <a:cs typeface="Courier New"/>
                <a:sym typeface="Courier New"/>
              </a:rPr>
              <a:t>= </a:t>
            </a:r>
            <a:r>
              <a:rPr lang="es" sz="1100" b="1" dirty="0">
                <a:solidFill>
                  <a:srgbClr val="33CCFF"/>
                </a:solidFill>
                <a:highlight>
                  <a:srgbClr val="131314"/>
                </a:highlight>
                <a:latin typeface="Courier New"/>
                <a:ea typeface="Courier New"/>
                <a:cs typeface="Courier New"/>
                <a:sym typeface="Courier New"/>
              </a:rPr>
              <a:t>0</a:t>
            </a: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i </a:t>
            </a:r>
            <a:r>
              <a:rPr lang="es" sz="1100" dirty="0">
                <a:solidFill>
                  <a:srgbClr val="EBEBEB"/>
                </a:solidFill>
                <a:highlight>
                  <a:srgbClr val="131314"/>
                </a:highlight>
                <a:latin typeface="Courier New"/>
                <a:ea typeface="Courier New"/>
                <a:cs typeface="Courier New"/>
                <a:sym typeface="Courier New"/>
              </a:rPr>
              <a:t>&lt; </a:t>
            </a:r>
            <a:r>
              <a:rPr lang="es" sz="1100" dirty="0">
                <a:solidFill>
                  <a:srgbClr val="FFFFFF"/>
                </a:solidFill>
                <a:highlight>
                  <a:srgbClr val="131314"/>
                </a:highlight>
                <a:latin typeface="Courier New"/>
                <a:ea typeface="Courier New"/>
                <a:cs typeface="Courier New"/>
                <a:sym typeface="Courier New"/>
              </a:rPr>
              <a:t>miMatriz</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ED94FF"/>
                </a:solidFill>
                <a:highlight>
                  <a:srgbClr val="131314"/>
                </a:highlight>
                <a:latin typeface="Courier New"/>
                <a:ea typeface="Courier New"/>
                <a:cs typeface="Courier New"/>
                <a:sym typeface="Courier New"/>
              </a:rPr>
              <a:t>length</a:t>
            </a: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i</a:t>
            </a: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for </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ED864A"/>
                </a:solidFill>
                <a:highlight>
                  <a:srgbClr val="131314"/>
                </a:highlight>
                <a:latin typeface="Courier New"/>
                <a:ea typeface="Courier New"/>
                <a:cs typeface="Courier New"/>
                <a:sym typeface="Courier New"/>
              </a:rPr>
              <a:t>int </a:t>
            </a:r>
            <a:r>
              <a:rPr lang="es" sz="1100" dirty="0">
                <a:solidFill>
                  <a:srgbClr val="FFFFFF"/>
                </a:solidFill>
                <a:highlight>
                  <a:srgbClr val="131314"/>
                </a:highlight>
                <a:latin typeface="Courier New"/>
                <a:ea typeface="Courier New"/>
                <a:cs typeface="Courier New"/>
                <a:sym typeface="Courier New"/>
              </a:rPr>
              <a:t>j </a:t>
            </a:r>
            <a:r>
              <a:rPr lang="es" sz="1100" dirty="0">
                <a:solidFill>
                  <a:srgbClr val="EBEBEB"/>
                </a:solidFill>
                <a:highlight>
                  <a:srgbClr val="131314"/>
                </a:highlight>
                <a:latin typeface="Courier New"/>
                <a:ea typeface="Courier New"/>
                <a:cs typeface="Courier New"/>
                <a:sym typeface="Courier New"/>
              </a:rPr>
              <a:t>= </a:t>
            </a:r>
            <a:r>
              <a:rPr lang="es" sz="1100" b="1" dirty="0">
                <a:solidFill>
                  <a:srgbClr val="33CCFF"/>
                </a:solidFill>
                <a:highlight>
                  <a:srgbClr val="131314"/>
                </a:highlight>
                <a:latin typeface="Courier New"/>
                <a:ea typeface="Courier New"/>
                <a:cs typeface="Courier New"/>
                <a:sym typeface="Courier New"/>
              </a:rPr>
              <a:t>0</a:t>
            </a: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j </a:t>
            </a:r>
            <a:r>
              <a:rPr lang="es" sz="1100" dirty="0">
                <a:solidFill>
                  <a:srgbClr val="EBEBEB"/>
                </a:solidFill>
                <a:highlight>
                  <a:srgbClr val="131314"/>
                </a:highlight>
                <a:latin typeface="Courier New"/>
                <a:ea typeface="Courier New"/>
                <a:cs typeface="Courier New"/>
                <a:sym typeface="Courier New"/>
              </a:rPr>
              <a:t>&lt; </a:t>
            </a:r>
            <a:r>
              <a:rPr lang="es" sz="1100" dirty="0" smtClean="0">
                <a:solidFill>
                  <a:srgbClr val="FFFFFF"/>
                </a:solidFill>
                <a:highlight>
                  <a:srgbClr val="131314"/>
                </a:highlight>
                <a:latin typeface="Courier New"/>
                <a:ea typeface="Courier New"/>
                <a:cs typeface="Courier New"/>
                <a:sym typeface="Courier New"/>
              </a:rPr>
              <a:t>miMatriz</a:t>
            </a:r>
            <a:r>
              <a:rPr lang="es" sz="1100" dirty="0" smtClean="0">
                <a:solidFill>
                  <a:srgbClr val="EBEBEB"/>
                </a:solidFill>
                <a:highlight>
                  <a:srgbClr val="131314"/>
                </a:highlight>
                <a:latin typeface="Courier New"/>
                <a:ea typeface="Courier New"/>
                <a:cs typeface="Courier New"/>
                <a:sym typeface="Courier New"/>
              </a:rPr>
              <a:t>[</a:t>
            </a:r>
            <a:r>
              <a:rPr lang="es" sz="1100" b="1" dirty="0">
                <a:solidFill>
                  <a:srgbClr val="33CCFF"/>
                </a:solidFill>
                <a:highlight>
                  <a:srgbClr val="131314"/>
                </a:highlight>
                <a:latin typeface="Courier New"/>
                <a:ea typeface="Courier New"/>
                <a:cs typeface="Courier New"/>
                <a:sym typeface="Courier New"/>
              </a:rPr>
              <a:t>i</a:t>
            </a:r>
            <a:r>
              <a:rPr lang="es" sz="1100" dirty="0" smtClean="0">
                <a:solidFill>
                  <a:srgbClr val="EBEBEB"/>
                </a:solidFill>
                <a:highlight>
                  <a:srgbClr val="131314"/>
                </a:highlight>
                <a:latin typeface="Courier New"/>
                <a:ea typeface="Courier New"/>
                <a:cs typeface="Courier New"/>
                <a:sym typeface="Courier New"/>
              </a:rPr>
              <a:t>].</a:t>
            </a:r>
            <a:r>
              <a:rPr lang="es" sz="1100" dirty="0">
                <a:solidFill>
                  <a:srgbClr val="ED94FF"/>
                </a:solidFill>
                <a:highlight>
                  <a:srgbClr val="131314"/>
                </a:highlight>
                <a:latin typeface="Courier New"/>
                <a:ea typeface="Courier New"/>
                <a:cs typeface="Courier New"/>
                <a:sym typeface="Courier New"/>
              </a:rPr>
              <a:t>length</a:t>
            </a: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j</a:t>
            </a: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System</a:t>
            </a:r>
            <a:r>
              <a:rPr lang="es" sz="1100" dirty="0">
                <a:solidFill>
                  <a:srgbClr val="EBEBEB"/>
                </a:solidFill>
                <a:highlight>
                  <a:srgbClr val="131314"/>
                </a:highlight>
                <a:latin typeface="Courier New"/>
                <a:ea typeface="Courier New"/>
                <a:cs typeface="Courier New"/>
                <a:sym typeface="Courier New"/>
              </a:rPr>
              <a:t>.</a:t>
            </a:r>
            <a:r>
              <a:rPr lang="es" sz="1100" i="1" dirty="0">
                <a:solidFill>
                  <a:srgbClr val="ED94FF"/>
                </a:solidFill>
                <a:highlight>
                  <a:srgbClr val="131314"/>
                </a:highlight>
                <a:latin typeface="Courier New"/>
                <a:ea typeface="Courier New"/>
                <a:cs typeface="Courier New"/>
                <a:sym typeface="Courier New"/>
              </a:rPr>
              <a:t>out</a:t>
            </a:r>
            <a:r>
              <a:rPr lang="es" sz="1100" dirty="0">
                <a:solidFill>
                  <a:srgbClr val="EBEBEB"/>
                </a:solidFill>
                <a:highlight>
                  <a:srgbClr val="131314"/>
                </a:highlight>
                <a:latin typeface="Courier New"/>
                <a:ea typeface="Courier New"/>
                <a:cs typeface="Courier New"/>
                <a:sym typeface="Courier New"/>
              </a:rPr>
              <a:t>.println(</a:t>
            </a:r>
            <a:r>
              <a:rPr lang="es" sz="1100" dirty="0">
                <a:solidFill>
                  <a:srgbClr val="54B33E"/>
                </a:solidFill>
                <a:highlight>
                  <a:srgbClr val="131314"/>
                </a:highlight>
                <a:latin typeface="Courier New"/>
                <a:ea typeface="Courier New"/>
                <a:cs typeface="Courier New"/>
                <a:sym typeface="Courier New"/>
              </a:rPr>
              <a:t>"Ingrese valor ["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i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54B33E"/>
                </a:solidFill>
                <a:highlight>
                  <a:srgbClr val="131314"/>
                </a:highlight>
                <a:latin typeface="Courier New"/>
                <a:ea typeface="Courier New"/>
                <a:cs typeface="Courier New"/>
                <a:sym typeface="Courier New"/>
              </a:rPr>
              <a:t>"]["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j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54B33E"/>
                </a:solidFill>
                <a:highlight>
                  <a:srgbClr val="131314"/>
                </a:highlight>
                <a:latin typeface="Courier New"/>
                <a:ea typeface="Courier New"/>
                <a:cs typeface="Courier New"/>
                <a:sym typeface="Courier New"/>
              </a:rPr>
              <a:t>"]: "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miMatriz</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i</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j</a:t>
            </a:r>
            <a:r>
              <a:rPr lang="es" sz="1100" dirty="0">
                <a:solidFill>
                  <a:srgbClr val="EBEBEB"/>
                </a:solidFill>
                <a:highlight>
                  <a:srgbClr val="131314"/>
                </a:highlight>
                <a:latin typeface="Courier New"/>
                <a:ea typeface="Courier New"/>
                <a:cs typeface="Courier New"/>
                <a:sym typeface="Courier New"/>
              </a:rPr>
              <a:t>])</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miMatriz</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i</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j</a:t>
            </a:r>
            <a:r>
              <a:rPr lang="es" sz="1100" dirty="0">
                <a:solidFill>
                  <a:srgbClr val="EBEBEB"/>
                </a:solidFill>
                <a:highlight>
                  <a:srgbClr val="131314"/>
                </a:highlight>
                <a:latin typeface="Courier New"/>
                <a:ea typeface="Courier New"/>
                <a:cs typeface="Courier New"/>
                <a:sym typeface="Courier New"/>
              </a:rPr>
              <a:t>] = </a:t>
            </a:r>
            <a:r>
              <a:rPr lang="es" sz="1100" dirty="0">
                <a:solidFill>
                  <a:srgbClr val="FFFFFF"/>
                </a:solidFill>
                <a:highlight>
                  <a:srgbClr val="131314"/>
                </a:highlight>
                <a:latin typeface="Courier New"/>
                <a:ea typeface="Courier New"/>
                <a:cs typeface="Courier New"/>
                <a:sym typeface="Courier New"/>
              </a:rPr>
              <a:t>Integer</a:t>
            </a:r>
            <a:r>
              <a:rPr lang="es" sz="1100" dirty="0">
                <a:solidFill>
                  <a:srgbClr val="EBEBEB"/>
                </a:solidFill>
                <a:highlight>
                  <a:srgbClr val="131314"/>
                </a:highlight>
                <a:latin typeface="Courier New"/>
                <a:ea typeface="Courier New"/>
                <a:cs typeface="Courier New"/>
                <a:sym typeface="Courier New"/>
              </a:rPr>
              <a:t>.</a:t>
            </a:r>
            <a:r>
              <a:rPr lang="es" sz="1100" i="1" dirty="0">
                <a:solidFill>
                  <a:srgbClr val="EBEBEB"/>
                </a:solidFill>
                <a:highlight>
                  <a:srgbClr val="131314"/>
                </a:highlight>
                <a:latin typeface="Courier New"/>
                <a:ea typeface="Courier New"/>
                <a:cs typeface="Courier New"/>
                <a:sym typeface="Courier New"/>
              </a:rPr>
              <a:t>parseInt</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consola</a:t>
            </a:r>
            <a:r>
              <a:rPr lang="es" sz="1100" dirty="0">
                <a:solidFill>
                  <a:srgbClr val="EBEBEB"/>
                </a:solidFill>
                <a:highlight>
                  <a:srgbClr val="131314"/>
                </a:highlight>
                <a:latin typeface="Courier New"/>
                <a:ea typeface="Courier New"/>
                <a:cs typeface="Courier New"/>
                <a:sym typeface="Courier New"/>
              </a:rPr>
              <a:t>.nextLine())</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EBEBEB"/>
                </a:solidFill>
                <a:highlight>
                  <a:srgbClr val="131314"/>
                </a:highlight>
                <a:latin typeface="Courier New"/>
                <a:ea typeface="Courier New"/>
                <a:cs typeface="Courier New"/>
                <a:sym typeface="Courier New"/>
              </a:rPr>
              <a:t>}</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r>
              <a:rPr lang="es" sz="1100" dirty="0">
                <a:solidFill>
                  <a:srgbClr val="7EC3E6"/>
                </a:solidFill>
                <a:highlight>
                  <a:srgbClr val="131314"/>
                </a:highlight>
                <a:latin typeface="Courier New"/>
                <a:ea typeface="Courier New"/>
                <a:cs typeface="Courier New"/>
                <a:sym typeface="Courier New"/>
              </a:rPr>
              <a:t>//mostrando valores bucle for</a:t>
            </a:r>
            <a:endParaRPr sz="1100" dirty="0">
              <a:solidFill>
                <a:srgbClr val="7EC3E6"/>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7EC3E6"/>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for </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ED864A"/>
                </a:solidFill>
                <a:highlight>
                  <a:srgbClr val="131314"/>
                </a:highlight>
                <a:latin typeface="Courier New"/>
                <a:ea typeface="Courier New"/>
                <a:cs typeface="Courier New"/>
                <a:sym typeface="Courier New"/>
              </a:rPr>
              <a:t>int </a:t>
            </a:r>
            <a:r>
              <a:rPr lang="es" sz="1100" dirty="0">
                <a:solidFill>
                  <a:srgbClr val="FFFFFF"/>
                </a:solidFill>
                <a:highlight>
                  <a:srgbClr val="131314"/>
                </a:highlight>
                <a:latin typeface="Courier New"/>
                <a:ea typeface="Courier New"/>
                <a:cs typeface="Courier New"/>
                <a:sym typeface="Courier New"/>
              </a:rPr>
              <a:t>i </a:t>
            </a:r>
            <a:r>
              <a:rPr lang="es" sz="1100" dirty="0">
                <a:solidFill>
                  <a:srgbClr val="EBEBEB"/>
                </a:solidFill>
                <a:highlight>
                  <a:srgbClr val="131314"/>
                </a:highlight>
                <a:latin typeface="Courier New"/>
                <a:ea typeface="Courier New"/>
                <a:cs typeface="Courier New"/>
                <a:sym typeface="Courier New"/>
              </a:rPr>
              <a:t>= </a:t>
            </a:r>
            <a:r>
              <a:rPr lang="es" sz="1100" b="1" dirty="0">
                <a:solidFill>
                  <a:srgbClr val="33CCFF"/>
                </a:solidFill>
                <a:highlight>
                  <a:srgbClr val="131314"/>
                </a:highlight>
                <a:latin typeface="Courier New"/>
                <a:ea typeface="Courier New"/>
                <a:cs typeface="Courier New"/>
                <a:sym typeface="Courier New"/>
              </a:rPr>
              <a:t>0</a:t>
            </a: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i </a:t>
            </a:r>
            <a:r>
              <a:rPr lang="es" sz="1100" dirty="0">
                <a:solidFill>
                  <a:srgbClr val="EBEBEB"/>
                </a:solidFill>
                <a:highlight>
                  <a:srgbClr val="131314"/>
                </a:highlight>
                <a:latin typeface="Courier New"/>
                <a:ea typeface="Courier New"/>
                <a:cs typeface="Courier New"/>
                <a:sym typeface="Courier New"/>
              </a:rPr>
              <a:t>&lt; </a:t>
            </a:r>
            <a:r>
              <a:rPr lang="es" sz="1100" dirty="0">
                <a:solidFill>
                  <a:srgbClr val="FFFFFF"/>
                </a:solidFill>
                <a:highlight>
                  <a:srgbClr val="131314"/>
                </a:highlight>
                <a:latin typeface="Courier New"/>
                <a:ea typeface="Courier New"/>
                <a:cs typeface="Courier New"/>
                <a:sym typeface="Courier New"/>
              </a:rPr>
              <a:t>miMatriz</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ED94FF"/>
                </a:solidFill>
                <a:highlight>
                  <a:srgbClr val="131314"/>
                </a:highlight>
                <a:latin typeface="Courier New"/>
                <a:ea typeface="Courier New"/>
                <a:cs typeface="Courier New"/>
                <a:sym typeface="Courier New"/>
              </a:rPr>
              <a:t>length</a:t>
            </a: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i</a:t>
            </a: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for </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ED864A"/>
                </a:solidFill>
                <a:highlight>
                  <a:srgbClr val="131314"/>
                </a:highlight>
                <a:latin typeface="Courier New"/>
                <a:ea typeface="Courier New"/>
                <a:cs typeface="Courier New"/>
                <a:sym typeface="Courier New"/>
              </a:rPr>
              <a:t>int </a:t>
            </a:r>
            <a:r>
              <a:rPr lang="es" sz="1100" dirty="0">
                <a:solidFill>
                  <a:srgbClr val="FFFFFF"/>
                </a:solidFill>
                <a:highlight>
                  <a:srgbClr val="131314"/>
                </a:highlight>
                <a:latin typeface="Courier New"/>
                <a:ea typeface="Courier New"/>
                <a:cs typeface="Courier New"/>
                <a:sym typeface="Courier New"/>
              </a:rPr>
              <a:t>j </a:t>
            </a:r>
            <a:r>
              <a:rPr lang="es" sz="1100" dirty="0">
                <a:solidFill>
                  <a:srgbClr val="EBEBEB"/>
                </a:solidFill>
                <a:highlight>
                  <a:srgbClr val="131314"/>
                </a:highlight>
                <a:latin typeface="Courier New"/>
                <a:ea typeface="Courier New"/>
                <a:cs typeface="Courier New"/>
                <a:sym typeface="Courier New"/>
              </a:rPr>
              <a:t>= </a:t>
            </a:r>
            <a:r>
              <a:rPr lang="es" sz="1100" b="1" dirty="0">
                <a:solidFill>
                  <a:srgbClr val="33CCFF"/>
                </a:solidFill>
                <a:highlight>
                  <a:srgbClr val="131314"/>
                </a:highlight>
                <a:latin typeface="Courier New"/>
                <a:ea typeface="Courier New"/>
                <a:cs typeface="Courier New"/>
                <a:sym typeface="Courier New"/>
              </a:rPr>
              <a:t>0</a:t>
            </a: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j </a:t>
            </a:r>
            <a:r>
              <a:rPr lang="es" sz="1100" dirty="0">
                <a:solidFill>
                  <a:srgbClr val="EBEBEB"/>
                </a:solidFill>
                <a:highlight>
                  <a:srgbClr val="131314"/>
                </a:highlight>
                <a:latin typeface="Courier New"/>
                <a:ea typeface="Courier New"/>
                <a:cs typeface="Courier New"/>
                <a:sym typeface="Courier New"/>
              </a:rPr>
              <a:t>&lt; </a:t>
            </a:r>
            <a:r>
              <a:rPr lang="es" sz="1100" dirty="0" smtClean="0">
                <a:solidFill>
                  <a:srgbClr val="FFFFFF"/>
                </a:solidFill>
                <a:highlight>
                  <a:srgbClr val="131314"/>
                </a:highlight>
                <a:latin typeface="Courier New"/>
                <a:ea typeface="Courier New"/>
                <a:cs typeface="Courier New"/>
                <a:sym typeface="Courier New"/>
              </a:rPr>
              <a:t>miMatriz</a:t>
            </a:r>
            <a:r>
              <a:rPr lang="es" sz="1100" dirty="0" smtClean="0">
                <a:solidFill>
                  <a:srgbClr val="EBEBEB"/>
                </a:solidFill>
                <a:highlight>
                  <a:srgbClr val="131314"/>
                </a:highlight>
                <a:latin typeface="Courier New"/>
                <a:ea typeface="Courier New"/>
                <a:cs typeface="Courier New"/>
                <a:sym typeface="Courier New"/>
              </a:rPr>
              <a:t>[</a:t>
            </a:r>
            <a:r>
              <a:rPr lang="es" sz="1100" b="1" dirty="0">
                <a:solidFill>
                  <a:srgbClr val="33CCFF"/>
                </a:solidFill>
                <a:highlight>
                  <a:srgbClr val="131314"/>
                </a:highlight>
                <a:latin typeface="Courier New"/>
                <a:ea typeface="Courier New"/>
                <a:cs typeface="Courier New"/>
                <a:sym typeface="Courier New"/>
              </a:rPr>
              <a:t>i</a:t>
            </a:r>
            <a:r>
              <a:rPr lang="es" sz="1100" dirty="0" smtClean="0">
                <a:solidFill>
                  <a:srgbClr val="EBEBEB"/>
                </a:solidFill>
                <a:highlight>
                  <a:srgbClr val="131314"/>
                </a:highlight>
                <a:latin typeface="Courier New"/>
                <a:ea typeface="Courier New"/>
                <a:cs typeface="Courier New"/>
                <a:sym typeface="Courier New"/>
              </a:rPr>
              <a:t>].</a:t>
            </a:r>
            <a:r>
              <a:rPr lang="es" sz="1100" dirty="0">
                <a:solidFill>
                  <a:srgbClr val="ED94FF"/>
                </a:solidFill>
                <a:highlight>
                  <a:srgbClr val="131314"/>
                </a:highlight>
                <a:latin typeface="Courier New"/>
                <a:ea typeface="Courier New"/>
                <a:cs typeface="Courier New"/>
                <a:sym typeface="Courier New"/>
              </a:rPr>
              <a:t>length</a:t>
            </a: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j</a:t>
            </a: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System</a:t>
            </a:r>
            <a:r>
              <a:rPr lang="es" sz="1100" dirty="0">
                <a:solidFill>
                  <a:srgbClr val="EBEBEB"/>
                </a:solidFill>
                <a:highlight>
                  <a:srgbClr val="131314"/>
                </a:highlight>
                <a:latin typeface="Courier New"/>
                <a:ea typeface="Courier New"/>
                <a:cs typeface="Courier New"/>
                <a:sym typeface="Courier New"/>
              </a:rPr>
              <a:t>.</a:t>
            </a:r>
            <a:r>
              <a:rPr lang="es" sz="1100" i="1" dirty="0">
                <a:solidFill>
                  <a:srgbClr val="ED94FF"/>
                </a:solidFill>
                <a:highlight>
                  <a:srgbClr val="131314"/>
                </a:highlight>
                <a:latin typeface="Courier New"/>
                <a:ea typeface="Courier New"/>
                <a:cs typeface="Courier New"/>
                <a:sym typeface="Courier New"/>
              </a:rPr>
              <a:t>out</a:t>
            </a:r>
            <a:r>
              <a:rPr lang="es" sz="1100" dirty="0">
                <a:solidFill>
                  <a:srgbClr val="EBEBEB"/>
                </a:solidFill>
                <a:highlight>
                  <a:srgbClr val="131314"/>
                </a:highlight>
                <a:latin typeface="Courier New"/>
                <a:ea typeface="Courier New"/>
                <a:cs typeface="Courier New"/>
                <a:sym typeface="Courier New"/>
              </a:rPr>
              <a:t>.println(</a:t>
            </a:r>
            <a:r>
              <a:rPr lang="es" sz="1100" dirty="0">
                <a:solidFill>
                  <a:srgbClr val="54B33E"/>
                </a:solidFill>
                <a:highlight>
                  <a:srgbClr val="131314"/>
                </a:highlight>
                <a:latin typeface="Courier New"/>
                <a:ea typeface="Courier New"/>
                <a:cs typeface="Courier New"/>
                <a:sym typeface="Courier New"/>
              </a:rPr>
              <a:t>"valor ["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i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54B33E"/>
                </a:solidFill>
                <a:highlight>
                  <a:srgbClr val="131314"/>
                </a:highlight>
                <a:latin typeface="Courier New"/>
                <a:ea typeface="Courier New"/>
                <a:cs typeface="Courier New"/>
                <a:sym typeface="Courier New"/>
              </a:rPr>
              <a:t>"]["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j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54B33E"/>
                </a:solidFill>
                <a:highlight>
                  <a:srgbClr val="131314"/>
                </a:highlight>
                <a:latin typeface="Courier New"/>
                <a:ea typeface="Courier New"/>
                <a:cs typeface="Courier New"/>
                <a:sym typeface="Courier New"/>
              </a:rPr>
              <a:t>"]: "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miMatriz</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i</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j</a:t>
            </a:r>
            <a:r>
              <a:rPr lang="es" sz="1100" dirty="0">
                <a:solidFill>
                  <a:srgbClr val="EBEBEB"/>
                </a:solidFill>
                <a:highlight>
                  <a:srgbClr val="131314"/>
                </a:highlight>
                <a:latin typeface="Courier New"/>
                <a:ea typeface="Courier New"/>
                <a:cs typeface="Courier New"/>
                <a:sym typeface="Courier New"/>
              </a:rPr>
              <a:t>])</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EBEBEB"/>
                </a:solidFill>
                <a:highlight>
                  <a:srgbClr val="131314"/>
                </a:highlight>
                <a:latin typeface="Courier New"/>
                <a:ea typeface="Courier New"/>
                <a:cs typeface="Courier New"/>
                <a:sym typeface="Courier New"/>
              </a:rPr>
              <a:t>}</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sz="1000" dirty="0">
              <a:solidFill>
                <a:srgbClr val="2E95D3"/>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endParaRPr sz="900" dirty="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ctrTitle"/>
          </p:nvPr>
        </p:nvSpPr>
        <p:spPr>
          <a:xfrm>
            <a:off x="311700" y="129275"/>
            <a:ext cx="8520600" cy="864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
                <a:solidFill>
                  <a:schemeClr val="lt1"/>
                </a:solidFill>
              </a:rPr>
              <a:t>SOLUCIONES</a:t>
            </a:r>
            <a:endParaRPr sz="2000">
              <a:solidFill>
                <a:schemeClr val="lt1"/>
              </a:solidFill>
            </a:endParaRPr>
          </a:p>
        </p:txBody>
      </p:sp>
      <p:sp>
        <p:nvSpPr>
          <p:cNvPr id="150" name="Google Shape;150;p29"/>
          <p:cNvSpPr txBox="1"/>
          <p:nvPr/>
        </p:nvSpPr>
        <p:spPr>
          <a:xfrm>
            <a:off x="692100" y="872075"/>
            <a:ext cx="7759800" cy="7234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000" dirty="0">
                <a:solidFill>
                  <a:schemeClr val="lt1"/>
                </a:solidFill>
              </a:rPr>
              <a:t>Ejercicio 4:</a:t>
            </a:r>
            <a:endParaRPr sz="1000" dirty="0">
              <a:solidFill>
                <a:schemeClr val="lt1"/>
              </a:solidFill>
            </a:endParaRPr>
          </a:p>
          <a:p>
            <a:pPr marL="0" lvl="0" indent="0" algn="just" rtl="0">
              <a:spcBef>
                <a:spcPts val="0"/>
              </a:spcBef>
              <a:spcAft>
                <a:spcPts val="0"/>
              </a:spcAft>
              <a:buNone/>
            </a:pPr>
            <a:r>
              <a:rPr lang="es" sz="1100" dirty="0">
                <a:solidFill>
                  <a:srgbClr val="ED864A"/>
                </a:solidFill>
                <a:highlight>
                  <a:srgbClr val="131314"/>
                </a:highlight>
                <a:latin typeface="Courier New"/>
                <a:ea typeface="Courier New"/>
                <a:cs typeface="Courier New"/>
                <a:sym typeface="Courier New"/>
              </a:rPr>
              <a:t>import </a:t>
            </a:r>
            <a:r>
              <a:rPr lang="es" sz="1100" dirty="0">
                <a:solidFill>
                  <a:srgbClr val="FFFFFF"/>
                </a:solidFill>
                <a:highlight>
                  <a:srgbClr val="131314"/>
                </a:highlight>
                <a:latin typeface="Courier New"/>
                <a:ea typeface="Courier New"/>
                <a:cs typeface="Courier New"/>
                <a:sym typeface="Courier New"/>
              </a:rPr>
              <a:t>java.util.Scanner</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D864A"/>
                </a:solidFill>
                <a:highlight>
                  <a:srgbClr val="131314"/>
                </a:highlight>
                <a:latin typeface="Courier New"/>
                <a:ea typeface="Courier New"/>
                <a:cs typeface="Courier New"/>
                <a:sym typeface="Courier New"/>
              </a:rPr>
              <a:t>public class </a:t>
            </a:r>
            <a:r>
              <a:rPr lang="es" sz="1100" dirty="0">
                <a:solidFill>
                  <a:srgbClr val="FFFFFF"/>
                </a:solidFill>
                <a:highlight>
                  <a:srgbClr val="131314"/>
                </a:highlight>
                <a:latin typeface="Courier New"/>
                <a:ea typeface="Courier New"/>
                <a:cs typeface="Courier New"/>
                <a:sym typeface="Courier New"/>
              </a:rPr>
              <a:t>NumerosParesMatriz </a:t>
            </a:r>
            <a:r>
              <a:rPr lang="es" sz="1100" dirty="0">
                <a:solidFill>
                  <a:srgbClr val="EBEBEB"/>
                </a:solidFill>
                <a:highlight>
                  <a:srgbClr val="131314"/>
                </a:highlight>
                <a:latin typeface="Courier New"/>
                <a:ea typeface="Courier New"/>
                <a:cs typeface="Courier New"/>
                <a:sym typeface="Courier New"/>
              </a:rPr>
              <a:t>{</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public static void </a:t>
            </a:r>
            <a:r>
              <a:rPr lang="es" sz="1100" dirty="0">
                <a:solidFill>
                  <a:srgbClr val="FFCF40"/>
                </a:solidFill>
                <a:highlight>
                  <a:srgbClr val="131314"/>
                </a:highlight>
                <a:latin typeface="Courier New"/>
                <a:ea typeface="Courier New"/>
                <a:cs typeface="Courier New"/>
                <a:sym typeface="Courier New"/>
              </a:rPr>
              <a:t>main</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String</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args</a:t>
            </a: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System</a:t>
            </a:r>
            <a:r>
              <a:rPr lang="es" sz="1100" dirty="0">
                <a:solidFill>
                  <a:srgbClr val="EBEBEB"/>
                </a:solidFill>
                <a:highlight>
                  <a:srgbClr val="131314"/>
                </a:highlight>
                <a:latin typeface="Courier New"/>
                <a:ea typeface="Courier New"/>
                <a:cs typeface="Courier New"/>
                <a:sym typeface="Courier New"/>
              </a:rPr>
              <a:t>.</a:t>
            </a:r>
            <a:r>
              <a:rPr lang="es" sz="1100" i="1" dirty="0">
                <a:solidFill>
                  <a:srgbClr val="ED94FF"/>
                </a:solidFill>
                <a:highlight>
                  <a:srgbClr val="131314"/>
                </a:highlight>
                <a:latin typeface="Courier New"/>
                <a:ea typeface="Courier New"/>
                <a:cs typeface="Courier New"/>
                <a:sym typeface="Courier New"/>
              </a:rPr>
              <a:t>out</a:t>
            </a:r>
            <a:r>
              <a:rPr lang="es" sz="1100" dirty="0">
                <a:solidFill>
                  <a:srgbClr val="EBEBEB"/>
                </a:solidFill>
                <a:highlight>
                  <a:srgbClr val="131314"/>
                </a:highlight>
                <a:latin typeface="Courier New"/>
                <a:ea typeface="Courier New"/>
                <a:cs typeface="Courier New"/>
                <a:sym typeface="Courier New"/>
              </a:rPr>
              <a:t>.println(</a:t>
            </a:r>
            <a:r>
              <a:rPr lang="es" sz="1100" dirty="0">
                <a:solidFill>
                  <a:srgbClr val="54B33E"/>
                </a:solidFill>
                <a:highlight>
                  <a:srgbClr val="131314"/>
                </a:highlight>
                <a:latin typeface="Courier New"/>
                <a:ea typeface="Courier New"/>
                <a:cs typeface="Courier New"/>
                <a:sym typeface="Courier New"/>
              </a:rPr>
              <a:t>"*** Numeros pares e impares de una matriz ***"</a:t>
            </a:r>
            <a:r>
              <a:rPr lang="es" sz="1100" dirty="0">
                <a:solidFill>
                  <a:srgbClr val="EBEBEB"/>
                </a:solidFill>
                <a:highlight>
                  <a:srgbClr val="131314"/>
                </a:highlight>
                <a:latin typeface="Courier New"/>
                <a:ea typeface="Courier New"/>
                <a:cs typeface="Courier New"/>
                <a:sym typeface="Courier New"/>
              </a:rPr>
              <a:t>)</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System</a:t>
            </a:r>
            <a:r>
              <a:rPr lang="es" sz="1100" dirty="0">
                <a:solidFill>
                  <a:srgbClr val="EBEBEB"/>
                </a:solidFill>
                <a:highlight>
                  <a:srgbClr val="131314"/>
                </a:highlight>
                <a:latin typeface="Courier New"/>
                <a:ea typeface="Courier New"/>
                <a:cs typeface="Courier New"/>
                <a:sym typeface="Courier New"/>
              </a:rPr>
              <a:t>.</a:t>
            </a:r>
            <a:r>
              <a:rPr lang="es" sz="1100" i="1" dirty="0">
                <a:solidFill>
                  <a:srgbClr val="ED94FF"/>
                </a:solidFill>
                <a:highlight>
                  <a:srgbClr val="131314"/>
                </a:highlight>
                <a:latin typeface="Courier New"/>
                <a:ea typeface="Courier New"/>
                <a:cs typeface="Courier New"/>
                <a:sym typeface="Courier New"/>
              </a:rPr>
              <a:t>out</a:t>
            </a:r>
            <a:r>
              <a:rPr lang="es" sz="1100" dirty="0">
                <a:solidFill>
                  <a:srgbClr val="EBEBEB"/>
                </a:solidFill>
                <a:highlight>
                  <a:srgbClr val="131314"/>
                </a:highlight>
                <a:latin typeface="Courier New"/>
                <a:ea typeface="Courier New"/>
                <a:cs typeface="Courier New"/>
                <a:sym typeface="Courier New"/>
              </a:rPr>
              <a:t>.println(</a:t>
            </a:r>
            <a:r>
              <a:rPr lang="es" sz="1100" dirty="0">
                <a:solidFill>
                  <a:srgbClr val="54B33E"/>
                </a:solidFill>
                <a:highlight>
                  <a:srgbClr val="131314"/>
                </a:highlight>
                <a:latin typeface="Courier New"/>
                <a:ea typeface="Courier New"/>
                <a:cs typeface="Courier New"/>
                <a:sym typeface="Courier New"/>
              </a:rPr>
              <a:t>"Ingrese numero de filas"</a:t>
            </a:r>
            <a:r>
              <a:rPr lang="es" sz="1100" dirty="0">
                <a:solidFill>
                  <a:srgbClr val="EBEBEB"/>
                </a:solidFill>
                <a:highlight>
                  <a:srgbClr val="131314"/>
                </a:highlight>
                <a:latin typeface="Courier New"/>
                <a:ea typeface="Courier New"/>
                <a:cs typeface="Courier New"/>
                <a:sym typeface="Courier New"/>
              </a:rPr>
              <a:t>)</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Scanner consola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new </a:t>
            </a:r>
            <a:r>
              <a:rPr lang="es" sz="1100" dirty="0">
                <a:solidFill>
                  <a:srgbClr val="EBEBEB"/>
                </a:solidFill>
                <a:highlight>
                  <a:srgbClr val="131314"/>
                </a:highlight>
                <a:latin typeface="Courier New"/>
                <a:ea typeface="Courier New"/>
                <a:cs typeface="Courier New"/>
                <a:sym typeface="Courier New"/>
              </a:rPr>
              <a:t>Scanner(</a:t>
            </a:r>
            <a:r>
              <a:rPr lang="es" sz="1100" dirty="0">
                <a:solidFill>
                  <a:srgbClr val="FFFFFF"/>
                </a:solidFill>
                <a:highlight>
                  <a:srgbClr val="131314"/>
                </a:highlight>
                <a:latin typeface="Courier New"/>
                <a:ea typeface="Courier New"/>
                <a:cs typeface="Courier New"/>
                <a:sym typeface="Courier New"/>
              </a:rPr>
              <a:t>System</a:t>
            </a:r>
            <a:r>
              <a:rPr lang="es" sz="1100" dirty="0">
                <a:solidFill>
                  <a:srgbClr val="EBEBEB"/>
                </a:solidFill>
                <a:highlight>
                  <a:srgbClr val="131314"/>
                </a:highlight>
                <a:latin typeface="Courier New"/>
                <a:ea typeface="Courier New"/>
                <a:cs typeface="Courier New"/>
                <a:sym typeface="Courier New"/>
              </a:rPr>
              <a:t>.</a:t>
            </a:r>
            <a:r>
              <a:rPr lang="es" sz="1100" i="1" dirty="0">
                <a:solidFill>
                  <a:srgbClr val="ED94FF"/>
                </a:solidFill>
                <a:highlight>
                  <a:srgbClr val="131314"/>
                </a:highlight>
                <a:latin typeface="Courier New"/>
                <a:ea typeface="Courier New"/>
                <a:cs typeface="Courier New"/>
                <a:sym typeface="Courier New"/>
              </a:rPr>
              <a:t>in</a:t>
            </a:r>
            <a:r>
              <a:rPr lang="es" sz="1100" dirty="0">
                <a:solidFill>
                  <a:srgbClr val="EBEBEB"/>
                </a:solidFill>
                <a:highlight>
                  <a:srgbClr val="131314"/>
                </a:highlight>
                <a:latin typeface="Courier New"/>
                <a:ea typeface="Courier New"/>
                <a:cs typeface="Courier New"/>
                <a:sym typeface="Courier New"/>
              </a:rPr>
              <a:t>)</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int </a:t>
            </a:r>
            <a:r>
              <a:rPr lang="es" sz="1100" dirty="0">
                <a:solidFill>
                  <a:srgbClr val="FFFFFF"/>
                </a:solidFill>
                <a:highlight>
                  <a:srgbClr val="131314"/>
                </a:highlight>
                <a:latin typeface="Courier New"/>
                <a:ea typeface="Courier New"/>
                <a:cs typeface="Courier New"/>
                <a:sym typeface="Courier New"/>
              </a:rPr>
              <a:t>fila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Integer</a:t>
            </a:r>
            <a:r>
              <a:rPr lang="es" sz="1100" dirty="0">
                <a:solidFill>
                  <a:srgbClr val="EBEBEB"/>
                </a:solidFill>
                <a:highlight>
                  <a:srgbClr val="131314"/>
                </a:highlight>
                <a:latin typeface="Courier New"/>
                <a:ea typeface="Courier New"/>
                <a:cs typeface="Courier New"/>
                <a:sym typeface="Courier New"/>
              </a:rPr>
              <a:t>.</a:t>
            </a:r>
            <a:r>
              <a:rPr lang="es" sz="1100" i="1" dirty="0">
                <a:solidFill>
                  <a:srgbClr val="EBEBEB"/>
                </a:solidFill>
                <a:highlight>
                  <a:srgbClr val="131314"/>
                </a:highlight>
                <a:latin typeface="Courier New"/>
                <a:ea typeface="Courier New"/>
                <a:cs typeface="Courier New"/>
                <a:sym typeface="Courier New"/>
              </a:rPr>
              <a:t>parseInt</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consola</a:t>
            </a:r>
            <a:r>
              <a:rPr lang="es" sz="1100" dirty="0">
                <a:solidFill>
                  <a:srgbClr val="EBEBEB"/>
                </a:solidFill>
                <a:highlight>
                  <a:srgbClr val="131314"/>
                </a:highlight>
                <a:latin typeface="Courier New"/>
                <a:ea typeface="Courier New"/>
                <a:cs typeface="Courier New"/>
                <a:sym typeface="Courier New"/>
              </a:rPr>
              <a:t>.nextLine())</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System</a:t>
            </a:r>
            <a:r>
              <a:rPr lang="es" sz="1100" dirty="0">
                <a:solidFill>
                  <a:srgbClr val="EBEBEB"/>
                </a:solidFill>
                <a:highlight>
                  <a:srgbClr val="131314"/>
                </a:highlight>
                <a:latin typeface="Courier New"/>
                <a:ea typeface="Courier New"/>
                <a:cs typeface="Courier New"/>
                <a:sym typeface="Courier New"/>
              </a:rPr>
              <a:t>.</a:t>
            </a:r>
            <a:r>
              <a:rPr lang="es" sz="1100" i="1" dirty="0">
                <a:solidFill>
                  <a:srgbClr val="ED94FF"/>
                </a:solidFill>
                <a:highlight>
                  <a:srgbClr val="131314"/>
                </a:highlight>
                <a:latin typeface="Courier New"/>
                <a:ea typeface="Courier New"/>
                <a:cs typeface="Courier New"/>
                <a:sym typeface="Courier New"/>
              </a:rPr>
              <a:t>out</a:t>
            </a:r>
            <a:r>
              <a:rPr lang="es" sz="1100" dirty="0">
                <a:solidFill>
                  <a:srgbClr val="EBEBEB"/>
                </a:solidFill>
                <a:highlight>
                  <a:srgbClr val="131314"/>
                </a:highlight>
                <a:latin typeface="Courier New"/>
                <a:ea typeface="Courier New"/>
                <a:cs typeface="Courier New"/>
                <a:sym typeface="Courier New"/>
              </a:rPr>
              <a:t>.println(</a:t>
            </a:r>
            <a:r>
              <a:rPr lang="es" sz="1100" dirty="0">
                <a:solidFill>
                  <a:srgbClr val="54B33E"/>
                </a:solidFill>
                <a:highlight>
                  <a:srgbClr val="131314"/>
                </a:highlight>
                <a:latin typeface="Courier New"/>
                <a:ea typeface="Courier New"/>
                <a:cs typeface="Courier New"/>
                <a:sym typeface="Courier New"/>
              </a:rPr>
              <a:t>"Ingrese numero de columnas"</a:t>
            </a:r>
            <a:r>
              <a:rPr lang="es" sz="1100" dirty="0">
                <a:solidFill>
                  <a:srgbClr val="EBEBEB"/>
                </a:solidFill>
                <a:highlight>
                  <a:srgbClr val="131314"/>
                </a:highlight>
                <a:latin typeface="Courier New"/>
                <a:ea typeface="Courier New"/>
                <a:cs typeface="Courier New"/>
                <a:sym typeface="Courier New"/>
              </a:rPr>
              <a:t>)</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int </a:t>
            </a:r>
            <a:r>
              <a:rPr lang="es" sz="1100" dirty="0">
                <a:solidFill>
                  <a:srgbClr val="FFFFFF"/>
                </a:solidFill>
                <a:highlight>
                  <a:srgbClr val="131314"/>
                </a:highlight>
                <a:latin typeface="Courier New"/>
                <a:ea typeface="Courier New"/>
                <a:cs typeface="Courier New"/>
                <a:sym typeface="Courier New"/>
              </a:rPr>
              <a:t>columna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Integer</a:t>
            </a:r>
            <a:r>
              <a:rPr lang="es" sz="1100" dirty="0">
                <a:solidFill>
                  <a:srgbClr val="EBEBEB"/>
                </a:solidFill>
                <a:highlight>
                  <a:srgbClr val="131314"/>
                </a:highlight>
                <a:latin typeface="Courier New"/>
                <a:ea typeface="Courier New"/>
                <a:cs typeface="Courier New"/>
                <a:sym typeface="Courier New"/>
              </a:rPr>
              <a:t>.</a:t>
            </a:r>
            <a:r>
              <a:rPr lang="es" sz="1100" i="1" dirty="0">
                <a:solidFill>
                  <a:srgbClr val="EBEBEB"/>
                </a:solidFill>
                <a:highlight>
                  <a:srgbClr val="131314"/>
                </a:highlight>
                <a:latin typeface="Courier New"/>
                <a:ea typeface="Courier New"/>
                <a:cs typeface="Courier New"/>
                <a:sym typeface="Courier New"/>
              </a:rPr>
              <a:t>parseInt</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consola</a:t>
            </a:r>
            <a:r>
              <a:rPr lang="es" sz="1100" dirty="0">
                <a:solidFill>
                  <a:srgbClr val="EBEBEB"/>
                </a:solidFill>
                <a:highlight>
                  <a:srgbClr val="131314"/>
                </a:highlight>
                <a:latin typeface="Courier New"/>
                <a:ea typeface="Courier New"/>
                <a:cs typeface="Courier New"/>
                <a:sym typeface="Courier New"/>
              </a:rPr>
              <a:t>.nextLine())</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int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miMatriz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new int</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fila</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columna</a:t>
            </a:r>
            <a:r>
              <a:rPr lang="es" sz="1100" dirty="0">
                <a:solidFill>
                  <a:srgbClr val="EBEBEB"/>
                </a:solidFill>
                <a:highlight>
                  <a:srgbClr val="131314"/>
                </a:highlight>
                <a:latin typeface="Courier New"/>
                <a:ea typeface="Courier New"/>
                <a:cs typeface="Courier New"/>
                <a:sym typeface="Courier New"/>
              </a:rPr>
              <a:t>]</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7EC3E6"/>
                </a:solidFill>
                <a:highlight>
                  <a:srgbClr val="131314"/>
                </a:highlight>
                <a:latin typeface="Courier New"/>
                <a:ea typeface="Courier New"/>
                <a:cs typeface="Courier New"/>
                <a:sym typeface="Courier New"/>
              </a:rPr>
              <a:t>//Almacenando valores para la matriz</a:t>
            </a:r>
            <a:endParaRPr sz="1100" dirty="0">
              <a:solidFill>
                <a:srgbClr val="7EC3E6"/>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7EC3E6"/>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for </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ED864A"/>
                </a:solidFill>
                <a:highlight>
                  <a:srgbClr val="131314"/>
                </a:highlight>
                <a:latin typeface="Courier New"/>
                <a:ea typeface="Courier New"/>
                <a:cs typeface="Courier New"/>
                <a:sym typeface="Courier New"/>
              </a:rPr>
              <a:t>int </a:t>
            </a:r>
            <a:r>
              <a:rPr lang="es" sz="1100" dirty="0">
                <a:solidFill>
                  <a:srgbClr val="FFFFFF"/>
                </a:solidFill>
                <a:highlight>
                  <a:srgbClr val="131314"/>
                </a:highlight>
                <a:latin typeface="Courier New"/>
                <a:ea typeface="Courier New"/>
                <a:cs typeface="Courier New"/>
                <a:sym typeface="Courier New"/>
              </a:rPr>
              <a:t>i </a:t>
            </a:r>
            <a:r>
              <a:rPr lang="es" sz="1100" dirty="0">
                <a:solidFill>
                  <a:srgbClr val="EBEBEB"/>
                </a:solidFill>
                <a:highlight>
                  <a:srgbClr val="131314"/>
                </a:highlight>
                <a:latin typeface="Courier New"/>
                <a:ea typeface="Courier New"/>
                <a:cs typeface="Courier New"/>
                <a:sym typeface="Courier New"/>
              </a:rPr>
              <a:t>= </a:t>
            </a:r>
            <a:r>
              <a:rPr lang="es" sz="1100" b="1" dirty="0">
                <a:solidFill>
                  <a:srgbClr val="33CCFF"/>
                </a:solidFill>
                <a:highlight>
                  <a:srgbClr val="131314"/>
                </a:highlight>
                <a:latin typeface="Courier New"/>
                <a:ea typeface="Courier New"/>
                <a:cs typeface="Courier New"/>
                <a:sym typeface="Courier New"/>
              </a:rPr>
              <a:t>0</a:t>
            </a: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i </a:t>
            </a:r>
            <a:r>
              <a:rPr lang="es" sz="1100" dirty="0">
                <a:solidFill>
                  <a:srgbClr val="EBEBEB"/>
                </a:solidFill>
                <a:highlight>
                  <a:srgbClr val="131314"/>
                </a:highlight>
                <a:latin typeface="Courier New"/>
                <a:ea typeface="Courier New"/>
                <a:cs typeface="Courier New"/>
                <a:sym typeface="Courier New"/>
              </a:rPr>
              <a:t>&lt; </a:t>
            </a:r>
            <a:r>
              <a:rPr lang="es" sz="1100" dirty="0">
                <a:solidFill>
                  <a:srgbClr val="FFFFFF"/>
                </a:solidFill>
                <a:highlight>
                  <a:srgbClr val="131314"/>
                </a:highlight>
                <a:latin typeface="Courier New"/>
                <a:ea typeface="Courier New"/>
                <a:cs typeface="Courier New"/>
                <a:sym typeface="Courier New"/>
              </a:rPr>
              <a:t>miMatriz</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ED94FF"/>
                </a:solidFill>
                <a:highlight>
                  <a:srgbClr val="131314"/>
                </a:highlight>
                <a:latin typeface="Courier New"/>
                <a:ea typeface="Courier New"/>
                <a:cs typeface="Courier New"/>
                <a:sym typeface="Courier New"/>
              </a:rPr>
              <a:t>length</a:t>
            </a: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i</a:t>
            </a: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for </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ED864A"/>
                </a:solidFill>
                <a:highlight>
                  <a:srgbClr val="131314"/>
                </a:highlight>
                <a:latin typeface="Courier New"/>
                <a:ea typeface="Courier New"/>
                <a:cs typeface="Courier New"/>
                <a:sym typeface="Courier New"/>
              </a:rPr>
              <a:t>int </a:t>
            </a:r>
            <a:r>
              <a:rPr lang="es" sz="1100" dirty="0">
                <a:solidFill>
                  <a:srgbClr val="FFFFFF"/>
                </a:solidFill>
                <a:highlight>
                  <a:srgbClr val="131314"/>
                </a:highlight>
                <a:latin typeface="Courier New"/>
                <a:ea typeface="Courier New"/>
                <a:cs typeface="Courier New"/>
                <a:sym typeface="Courier New"/>
              </a:rPr>
              <a:t>j </a:t>
            </a:r>
            <a:r>
              <a:rPr lang="es" sz="1100" dirty="0">
                <a:solidFill>
                  <a:srgbClr val="EBEBEB"/>
                </a:solidFill>
                <a:highlight>
                  <a:srgbClr val="131314"/>
                </a:highlight>
                <a:latin typeface="Courier New"/>
                <a:ea typeface="Courier New"/>
                <a:cs typeface="Courier New"/>
                <a:sym typeface="Courier New"/>
              </a:rPr>
              <a:t>= </a:t>
            </a:r>
            <a:r>
              <a:rPr lang="es" sz="1100" b="1" dirty="0">
                <a:solidFill>
                  <a:srgbClr val="33CCFF"/>
                </a:solidFill>
                <a:highlight>
                  <a:srgbClr val="131314"/>
                </a:highlight>
                <a:latin typeface="Courier New"/>
                <a:ea typeface="Courier New"/>
                <a:cs typeface="Courier New"/>
                <a:sym typeface="Courier New"/>
              </a:rPr>
              <a:t>0</a:t>
            </a: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j </a:t>
            </a:r>
            <a:r>
              <a:rPr lang="es" sz="1100" dirty="0">
                <a:solidFill>
                  <a:srgbClr val="EBEBEB"/>
                </a:solidFill>
                <a:highlight>
                  <a:srgbClr val="131314"/>
                </a:highlight>
                <a:latin typeface="Courier New"/>
                <a:ea typeface="Courier New"/>
                <a:cs typeface="Courier New"/>
                <a:sym typeface="Courier New"/>
              </a:rPr>
              <a:t>&lt; </a:t>
            </a:r>
            <a:r>
              <a:rPr lang="es" sz="1100" dirty="0" smtClean="0">
                <a:solidFill>
                  <a:srgbClr val="FFFFFF"/>
                </a:solidFill>
                <a:highlight>
                  <a:srgbClr val="131314"/>
                </a:highlight>
                <a:latin typeface="Courier New"/>
                <a:ea typeface="Courier New"/>
                <a:cs typeface="Courier New"/>
                <a:sym typeface="Courier New"/>
              </a:rPr>
              <a:t>miMatriz</a:t>
            </a:r>
            <a:r>
              <a:rPr lang="es" sz="1100" dirty="0" smtClean="0">
                <a:solidFill>
                  <a:srgbClr val="EBEBEB"/>
                </a:solidFill>
                <a:highlight>
                  <a:srgbClr val="131314"/>
                </a:highlight>
                <a:latin typeface="Courier New"/>
                <a:ea typeface="Courier New"/>
                <a:cs typeface="Courier New"/>
                <a:sym typeface="Courier New"/>
              </a:rPr>
              <a:t>[</a:t>
            </a:r>
            <a:r>
              <a:rPr lang="es" sz="1100" b="1" dirty="0">
                <a:solidFill>
                  <a:srgbClr val="33CCFF"/>
                </a:solidFill>
                <a:highlight>
                  <a:srgbClr val="131314"/>
                </a:highlight>
                <a:latin typeface="Courier New"/>
                <a:ea typeface="Courier New"/>
                <a:cs typeface="Courier New"/>
                <a:sym typeface="Courier New"/>
              </a:rPr>
              <a:t>i</a:t>
            </a:r>
            <a:r>
              <a:rPr lang="es" sz="1100" dirty="0" smtClean="0">
                <a:solidFill>
                  <a:srgbClr val="EBEBEB"/>
                </a:solidFill>
                <a:highlight>
                  <a:srgbClr val="131314"/>
                </a:highlight>
                <a:latin typeface="Courier New"/>
                <a:ea typeface="Courier New"/>
                <a:cs typeface="Courier New"/>
                <a:sym typeface="Courier New"/>
              </a:rPr>
              <a:t>].</a:t>
            </a:r>
            <a:r>
              <a:rPr lang="es" sz="1100" dirty="0">
                <a:solidFill>
                  <a:srgbClr val="ED94FF"/>
                </a:solidFill>
                <a:highlight>
                  <a:srgbClr val="131314"/>
                </a:highlight>
                <a:latin typeface="Courier New"/>
                <a:ea typeface="Courier New"/>
                <a:cs typeface="Courier New"/>
                <a:sym typeface="Courier New"/>
              </a:rPr>
              <a:t>length</a:t>
            </a: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j</a:t>
            </a: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System</a:t>
            </a:r>
            <a:r>
              <a:rPr lang="es" sz="1100" dirty="0">
                <a:solidFill>
                  <a:srgbClr val="EBEBEB"/>
                </a:solidFill>
                <a:highlight>
                  <a:srgbClr val="131314"/>
                </a:highlight>
                <a:latin typeface="Courier New"/>
                <a:ea typeface="Courier New"/>
                <a:cs typeface="Courier New"/>
                <a:sym typeface="Courier New"/>
              </a:rPr>
              <a:t>.</a:t>
            </a:r>
            <a:r>
              <a:rPr lang="es" sz="1100" i="1" dirty="0">
                <a:solidFill>
                  <a:srgbClr val="ED94FF"/>
                </a:solidFill>
                <a:highlight>
                  <a:srgbClr val="131314"/>
                </a:highlight>
                <a:latin typeface="Courier New"/>
                <a:ea typeface="Courier New"/>
                <a:cs typeface="Courier New"/>
                <a:sym typeface="Courier New"/>
              </a:rPr>
              <a:t>out</a:t>
            </a:r>
            <a:r>
              <a:rPr lang="es" sz="1100" dirty="0">
                <a:solidFill>
                  <a:srgbClr val="EBEBEB"/>
                </a:solidFill>
                <a:highlight>
                  <a:srgbClr val="131314"/>
                </a:highlight>
                <a:latin typeface="Courier New"/>
                <a:ea typeface="Courier New"/>
                <a:cs typeface="Courier New"/>
                <a:sym typeface="Courier New"/>
              </a:rPr>
              <a:t>.println(</a:t>
            </a:r>
            <a:r>
              <a:rPr lang="es" sz="1100" dirty="0">
                <a:solidFill>
                  <a:srgbClr val="54B33E"/>
                </a:solidFill>
                <a:highlight>
                  <a:srgbClr val="131314"/>
                </a:highlight>
                <a:latin typeface="Courier New"/>
                <a:ea typeface="Courier New"/>
                <a:cs typeface="Courier New"/>
                <a:sym typeface="Courier New"/>
              </a:rPr>
              <a:t>"Ingrese valor ["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i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54B33E"/>
                </a:solidFill>
                <a:highlight>
                  <a:srgbClr val="131314"/>
                </a:highlight>
                <a:latin typeface="Courier New"/>
                <a:ea typeface="Courier New"/>
                <a:cs typeface="Courier New"/>
                <a:sym typeface="Courier New"/>
              </a:rPr>
              <a:t>"]["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j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54B33E"/>
                </a:solidFill>
                <a:highlight>
                  <a:srgbClr val="131314"/>
                </a:highlight>
                <a:latin typeface="Courier New"/>
                <a:ea typeface="Courier New"/>
                <a:cs typeface="Courier New"/>
                <a:sym typeface="Courier New"/>
              </a:rPr>
              <a:t>"]: "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miMatriz</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i</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j</a:t>
            </a:r>
            <a:r>
              <a:rPr lang="es" sz="1100" dirty="0">
                <a:solidFill>
                  <a:srgbClr val="EBEBEB"/>
                </a:solidFill>
                <a:highlight>
                  <a:srgbClr val="131314"/>
                </a:highlight>
                <a:latin typeface="Courier New"/>
                <a:ea typeface="Courier New"/>
                <a:cs typeface="Courier New"/>
                <a:sym typeface="Courier New"/>
              </a:rPr>
              <a:t>])</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miMatriz</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i</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j</a:t>
            </a:r>
            <a:r>
              <a:rPr lang="es" sz="1100" dirty="0">
                <a:solidFill>
                  <a:srgbClr val="EBEBEB"/>
                </a:solidFill>
                <a:highlight>
                  <a:srgbClr val="131314"/>
                </a:highlight>
                <a:latin typeface="Courier New"/>
                <a:ea typeface="Courier New"/>
                <a:cs typeface="Courier New"/>
                <a:sym typeface="Courier New"/>
              </a:rPr>
              <a:t>] = </a:t>
            </a:r>
            <a:r>
              <a:rPr lang="es" sz="1100" dirty="0">
                <a:solidFill>
                  <a:srgbClr val="FFFFFF"/>
                </a:solidFill>
                <a:highlight>
                  <a:srgbClr val="131314"/>
                </a:highlight>
                <a:latin typeface="Courier New"/>
                <a:ea typeface="Courier New"/>
                <a:cs typeface="Courier New"/>
                <a:sym typeface="Courier New"/>
              </a:rPr>
              <a:t>Integer</a:t>
            </a:r>
            <a:r>
              <a:rPr lang="es" sz="1100" dirty="0">
                <a:solidFill>
                  <a:srgbClr val="EBEBEB"/>
                </a:solidFill>
                <a:highlight>
                  <a:srgbClr val="131314"/>
                </a:highlight>
                <a:latin typeface="Courier New"/>
                <a:ea typeface="Courier New"/>
                <a:cs typeface="Courier New"/>
                <a:sym typeface="Courier New"/>
              </a:rPr>
              <a:t>.</a:t>
            </a:r>
            <a:r>
              <a:rPr lang="es" sz="1100" i="1" dirty="0">
                <a:solidFill>
                  <a:srgbClr val="EBEBEB"/>
                </a:solidFill>
                <a:highlight>
                  <a:srgbClr val="131314"/>
                </a:highlight>
                <a:latin typeface="Courier New"/>
                <a:ea typeface="Courier New"/>
                <a:cs typeface="Courier New"/>
                <a:sym typeface="Courier New"/>
              </a:rPr>
              <a:t>parseInt</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consola</a:t>
            </a:r>
            <a:r>
              <a:rPr lang="es" sz="1100" dirty="0">
                <a:solidFill>
                  <a:srgbClr val="EBEBEB"/>
                </a:solidFill>
                <a:highlight>
                  <a:srgbClr val="131314"/>
                </a:highlight>
                <a:latin typeface="Courier New"/>
                <a:ea typeface="Courier New"/>
                <a:cs typeface="Courier New"/>
                <a:sym typeface="Courier New"/>
              </a:rPr>
              <a:t>.nextLine())</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EBEBEB"/>
                </a:solidFill>
                <a:highlight>
                  <a:srgbClr val="131314"/>
                </a:highlight>
                <a:latin typeface="Courier New"/>
                <a:ea typeface="Courier New"/>
                <a:cs typeface="Courier New"/>
                <a:sym typeface="Courier New"/>
              </a:rPr>
              <a:t>}</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r>
              <a:rPr lang="es" sz="1100" dirty="0">
                <a:solidFill>
                  <a:srgbClr val="7EC3E6"/>
                </a:solidFill>
                <a:highlight>
                  <a:srgbClr val="131314"/>
                </a:highlight>
                <a:latin typeface="Courier New"/>
                <a:ea typeface="Courier New"/>
                <a:cs typeface="Courier New"/>
                <a:sym typeface="Courier New"/>
              </a:rPr>
              <a:t>//mostrando valores pares e impares</a:t>
            </a:r>
            <a:endParaRPr sz="1100" dirty="0">
              <a:solidFill>
                <a:srgbClr val="7EC3E6"/>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7EC3E6"/>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for </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ED864A"/>
                </a:solidFill>
                <a:highlight>
                  <a:srgbClr val="131314"/>
                </a:highlight>
                <a:latin typeface="Courier New"/>
                <a:ea typeface="Courier New"/>
                <a:cs typeface="Courier New"/>
                <a:sym typeface="Courier New"/>
              </a:rPr>
              <a:t>int </a:t>
            </a:r>
            <a:r>
              <a:rPr lang="es" sz="1100" dirty="0">
                <a:solidFill>
                  <a:srgbClr val="FFFFFF"/>
                </a:solidFill>
                <a:highlight>
                  <a:srgbClr val="131314"/>
                </a:highlight>
                <a:latin typeface="Courier New"/>
                <a:ea typeface="Courier New"/>
                <a:cs typeface="Courier New"/>
                <a:sym typeface="Courier New"/>
              </a:rPr>
              <a:t>i </a:t>
            </a:r>
            <a:r>
              <a:rPr lang="es" sz="1100" dirty="0">
                <a:solidFill>
                  <a:srgbClr val="EBEBEB"/>
                </a:solidFill>
                <a:highlight>
                  <a:srgbClr val="131314"/>
                </a:highlight>
                <a:latin typeface="Courier New"/>
                <a:ea typeface="Courier New"/>
                <a:cs typeface="Courier New"/>
                <a:sym typeface="Courier New"/>
              </a:rPr>
              <a:t>= </a:t>
            </a:r>
            <a:r>
              <a:rPr lang="es" sz="1100" b="1" dirty="0">
                <a:solidFill>
                  <a:srgbClr val="33CCFF"/>
                </a:solidFill>
                <a:highlight>
                  <a:srgbClr val="131314"/>
                </a:highlight>
                <a:latin typeface="Courier New"/>
                <a:ea typeface="Courier New"/>
                <a:cs typeface="Courier New"/>
                <a:sym typeface="Courier New"/>
              </a:rPr>
              <a:t>0</a:t>
            </a: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i </a:t>
            </a:r>
            <a:r>
              <a:rPr lang="es" sz="1100" dirty="0">
                <a:solidFill>
                  <a:srgbClr val="EBEBEB"/>
                </a:solidFill>
                <a:highlight>
                  <a:srgbClr val="131314"/>
                </a:highlight>
                <a:latin typeface="Courier New"/>
                <a:ea typeface="Courier New"/>
                <a:cs typeface="Courier New"/>
                <a:sym typeface="Courier New"/>
              </a:rPr>
              <a:t>&lt; </a:t>
            </a:r>
            <a:r>
              <a:rPr lang="es" sz="1100" dirty="0">
                <a:solidFill>
                  <a:srgbClr val="FFFFFF"/>
                </a:solidFill>
                <a:highlight>
                  <a:srgbClr val="131314"/>
                </a:highlight>
                <a:latin typeface="Courier New"/>
                <a:ea typeface="Courier New"/>
                <a:cs typeface="Courier New"/>
                <a:sym typeface="Courier New"/>
              </a:rPr>
              <a:t>miMatriz</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ED94FF"/>
                </a:solidFill>
                <a:highlight>
                  <a:srgbClr val="131314"/>
                </a:highlight>
                <a:latin typeface="Courier New"/>
                <a:ea typeface="Courier New"/>
                <a:cs typeface="Courier New"/>
                <a:sym typeface="Courier New"/>
              </a:rPr>
              <a:t>length</a:t>
            </a: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i</a:t>
            </a: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for </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ED864A"/>
                </a:solidFill>
                <a:highlight>
                  <a:srgbClr val="131314"/>
                </a:highlight>
                <a:latin typeface="Courier New"/>
                <a:ea typeface="Courier New"/>
                <a:cs typeface="Courier New"/>
                <a:sym typeface="Courier New"/>
              </a:rPr>
              <a:t>int </a:t>
            </a:r>
            <a:r>
              <a:rPr lang="es" sz="1100" dirty="0">
                <a:solidFill>
                  <a:srgbClr val="FFFFFF"/>
                </a:solidFill>
                <a:highlight>
                  <a:srgbClr val="131314"/>
                </a:highlight>
                <a:latin typeface="Courier New"/>
                <a:ea typeface="Courier New"/>
                <a:cs typeface="Courier New"/>
                <a:sym typeface="Courier New"/>
              </a:rPr>
              <a:t>j </a:t>
            </a:r>
            <a:r>
              <a:rPr lang="es" sz="1100" dirty="0">
                <a:solidFill>
                  <a:srgbClr val="EBEBEB"/>
                </a:solidFill>
                <a:highlight>
                  <a:srgbClr val="131314"/>
                </a:highlight>
                <a:latin typeface="Courier New"/>
                <a:ea typeface="Courier New"/>
                <a:cs typeface="Courier New"/>
                <a:sym typeface="Courier New"/>
              </a:rPr>
              <a:t>= </a:t>
            </a:r>
            <a:r>
              <a:rPr lang="es" sz="1100" b="1" dirty="0">
                <a:solidFill>
                  <a:srgbClr val="33CCFF"/>
                </a:solidFill>
                <a:highlight>
                  <a:srgbClr val="131314"/>
                </a:highlight>
                <a:latin typeface="Courier New"/>
                <a:ea typeface="Courier New"/>
                <a:cs typeface="Courier New"/>
                <a:sym typeface="Courier New"/>
              </a:rPr>
              <a:t>0</a:t>
            </a: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j </a:t>
            </a:r>
            <a:r>
              <a:rPr lang="es" sz="1100" dirty="0">
                <a:solidFill>
                  <a:srgbClr val="EBEBEB"/>
                </a:solidFill>
                <a:highlight>
                  <a:srgbClr val="131314"/>
                </a:highlight>
                <a:latin typeface="Courier New"/>
                <a:ea typeface="Courier New"/>
                <a:cs typeface="Courier New"/>
                <a:sym typeface="Courier New"/>
              </a:rPr>
              <a:t>&lt; </a:t>
            </a:r>
            <a:r>
              <a:rPr lang="es" sz="1100" dirty="0">
                <a:solidFill>
                  <a:srgbClr val="FFFFFF"/>
                </a:solidFill>
                <a:highlight>
                  <a:srgbClr val="131314"/>
                </a:highlight>
                <a:latin typeface="Courier New"/>
                <a:ea typeface="Courier New"/>
                <a:cs typeface="Courier New"/>
                <a:sym typeface="Courier New"/>
              </a:rPr>
              <a:t>miMatriz</a:t>
            </a:r>
            <a:r>
              <a:rPr lang="es" sz="1100" dirty="0">
                <a:solidFill>
                  <a:srgbClr val="EBEBEB"/>
                </a:solidFill>
                <a:highlight>
                  <a:srgbClr val="131314"/>
                </a:highlight>
                <a:latin typeface="Courier New"/>
                <a:ea typeface="Courier New"/>
                <a:cs typeface="Courier New"/>
                <a:sym typeface="Courier New"/>
              </a:rPr>
              <a:t>[</a:t>
            </a:r>
            <a:r>
              <a:rPr lang="es" sz="1100" b="1" dirty="0">
                <a:solidFill>
                  <a:srgbClr val="33CCFF"/>
                </a:solidFill>
                <a:highlight>
                  <a:srgbClr val="131314"/>
                </a:highlight>
                <a:latin typeface="Courier New"/>
                <a:ea typeface="Courier New"/>
                <a:cs typeface="Courier New"/>
                <a:sym typeface="Courier New"/>
              </a:rPr>
              <a:t>0</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ED94FF"/>
                </a:solidFill>
                <a:highlight>
                  <a:srgbClr val="131314"/>
                </a:highlight>
                <a:latin typeface="Courier New"/>
                <a:ea typeface="Courier New"/>
                <a:cs typeface="Courier New"/>
                <a:sym typeface="Courier New"/>
              </a:rPr>
              <a:t>length</a:t>
            </a: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j</a:t>
            </a: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if</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miMatriz</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i</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j</a:t>
            </a:r>
            <a:r>
              <a:rPr lang="es" sz="1100" dirty="0">
                <a:solidFill>
                  <a:srgbClr val="EBEBEB"/>
                </a:solidFill>
                <a:highlight>
                  <a:srgbClr val="131314"/>
                </a:highlight>
                <a:latin typeface="Courier New"/>
                <a:ea typeface="Courier New"/>
                <a:cs typeface="Courier New"/>
                <a:sym typeface="Courier New"/>
              </a:rPr>
              <a:t>] % </a:t>
            </a:r>
            <a:r>
              <a:rPr lang="es" sz="1100" b="1" dirty="0">
                <a:solidFill>
                  <a:srgbClr val="33CCFF"/>
                </a:solidFill>
                <a:highlight>
                  <a:srgbClr val="131314"/>
                </a:highlight>
                <a:latin typeface="Courier New"/>
                <a:ea typeface="Courier New"/>
                <a:cs typeface="Courier New"/>
                <a:sym typeface="Courier New"/>
              </a:rPr>
              <a:t>2 </a:t>
            </a:r>
            <a:r>
              <a:rPr lang="es" sz="1100" dirty="0">
                <a:solidFill>
                  <a:srgbClr val="EBEBEB"/>
                </a:solidFill>
                <a:highlight>
                  <a:srgbClr val="131314"/>
                </a:highlight>
                <a:latin typeface="Courier New"/>
                <a:ea typeface="Courier New"/>
                <a:cs typeface="Courier New"/>
                <a:sym typeface="Courier New"/>
              </a:rPr>
              <a:t>== </a:t>
            </a:r>
            <a:r>
              <a:rPr lang="es" sz="1100" b="1" dirty="0">
                <a:solidFill>
                  <a:srgbClr val="33CCFF"/>
                </a:solidFill>
                <a:highlight>
                  <a:srgbClr val="131314"/>
                </a:highlight>
                <a:latin typeface="Courier New"/>
                <a:ea typeface="Courier New"/>
                <a:cs typeface="Courier New"/>
                <a:sym typeface="Courier New"/>
              </a:rPr>
              <a:t>0</a:t>
            </a:r>
            <a:r>
              <a:rPr lang="es" sz="1100" dirty="0">
                <a:solidFill>
                  <a:srgbClr val="EBEBEB"/>
                </a:solidFill>
                <a:highlight>
                  <a:srgbClr val="131314"/>
                </a:highlight>
                <a:latin typeface="Courier New"/>
                <a:ea typeface="Courier New"/>
                <a:cs typeface="Courier New"/>
                <a:sym typeface="Courier New"/>
              </a:rPr>
              <a:t>){</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System</a:t>
            </a:r>
            <a:r>
              <a:rPr lang="es" sz="1100" dirty="0">
                <a:solidFill>
                  <a:srgbClr val="EBEBEB"/>
                </a:solidFill>
                <a:highlight>
                  <a:srgbClr val="131314"/>
                </a:highlight>
                <a:latin typeface="Courier New"/>
                <a:ea typeface="Courier New"/>
                <a:cs typeface="Courier New"/>
                <a:sym typeface="Courier New"/>
              </a:rPr>
              <a:t>.</a:t>
            </a:r>
            <a:r>
              <a:rPr lang="es" sz="1100" i="1" dirty="0">
                <a:solidFill>
                  <a:srgbClr val="ED94FF"/>
                </a:solidFill>
                <a:highlight>
                  <a:srgbClr val="131314"/>
                </a:highlight>
                <a:latin typeface="Courier New"/>
                <a:ea typeface="Courier New"/>
                <a:cs typeface="Courier New"/>
                <a:sym typeface="Courier New"/>
              </a:rPr>
              <a:t>out</a:t>
            </a:r>
            <a:r>
              <a:rPr lang="es" sz="1100" dirty="0">
                <a:solidFill>
                  <a:srgbClr val="EBEBEB"/>
                </a:solidFill>
                <a:highlight>
                  <a:srgbClr val="131314"/>
                </a:highlight>
                <a:latin typeface="Courier New"/>
                <a:ea typeface="Courier New"/>
                <a:cs typeface="Courier New"/>
                <a:sym typeface="Courier New"/>
              </a:rPr>
              <a:t>.println(</a:t>
            </a:r>
            <a:r>
              <a:rPr lang="es" sz="1100" dirty="0">
                <a:solidFill>
                  <a:srgbClr val="54B33E"/>
                </a:solidFill>
                <a:highlight>
                  <a:srgbClr val="131314"/>
                </a:highlight>
                <a:latin typeface="Courier New"/>
                <a:ea typeface="Courier New"/>
                <a:cs typeface="Courier New"/>
                <a:sym typeface="Courier New"/>
              </a:rPr>
              <a:t>"Número par :"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miMatriz</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i</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j</a:t>
            </a:r>
            <a:r>
              <a:rPr lang="es" sz="1100" dirty="0">
                <a:solidFill>
                  <a:srgbClr val="EBEBEB"/>
                </a:solidFill>
                <a:highlight>
                  <a:srgbClr val="131314"/>
                </a:highlight>
                <a:latin typeface="Courier New"/>
                <a:ea typeface="Courier New"/>
                <a:cs typeface="Courier New"/>
                <a:sym typeface="Courier New"/>
              </a:rPr>
              <a:t>])</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else </a:t>
            </a:r>
            <a:r>
              <a:rPr lang="es" sz="1100" dirty="0">
                <a:solidFill>
                  <a:srgbClr val="EBEBEB"/>
                </a:solidFill>
                <a:highlight>
                  <a:srgbClr val="131314"/>
                </a:highlight>
                <a:latin typeface="Courier New"/>
                <a:ea typeface="Courier New"/>
                <a:cs typeface="Courier New"/>
                <a:sym typeface="Courier New"/>
              </a:rPr>
              <a:t>{</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System</a:t>
            </a:r>
            <a:r>
              <a:rPr lang="es" sz="1100" dirty="0">
                <a:solidFill>
                  <a:srgbClr val="EBEBEB"/>
                </a:solidFill>
                <a:highlight>
                  <a:srgbClr val="131314"/>
                </a:highlight>
                <a:latin typeface="Courier New"/>
                <a:ea typeface="Courier New"/>
                <a:cs typeface="Courier New"/>
                <a:sym typeface="Courier New"/>
              </a:rPr>
              <a:t>.</a:t>
            </a:r>
            <a:r>
              <a:rPr lang="es" sz="1100" i="1" dirty="0">
                <a:solidFill>
                  <a:srgbClr val="ED94FF"/>
                </a:solidFill>
                <a:highlight>
                  <a:srgbClr val="131314"/>
                </a:highlight>
                <a:latin typeface="Courier New"/>
                <a:ea typeface="Courier New"/>
                <a:cs typeface="Courier New"/>
                <a:sym typeface="Courier New"/>
              </a:rPr>
              <a:t>out</a:t>
            </a:r>
            <a:r>
              <a:rPr lang="es" sz="1100" dirty="0">
                <a:solidFill>
                  <a:srgbClr val="EBEBEB"/>
                </a:solidFill>
                <a:highlight>
                  <a:srgbClr val="131314"/>
                </a:highlight>
                <a:latin typeface="Courier New"/>
                <a:ea typeface="Courier New"/>
                <a:cs typeface="Courier New"/>
                <a:sym typeface="Courier New"/>
              </a:rPr>
              <a:t>.println(</a:t>
            </a:r>
            <a:r>
              <a:rPr lang="es" sz="1100" dirty="0">
                <a:solidFill>
                  <a:srgbClr val="54B33E"/>
                </a:solidFill>
                <a:highlight>
                  <a:srgbClr val="131314"/>
                </a:highlight>
                <a:latin typeface="Courier New"/>
                <a:ea typeface="Courier New"/>
                <a:cs typeface="Courier New"/>
                <a:sym typeface="Courier New"/>
              </a:rPr>
              <a:t>"Número impar :"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miMatriz</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i</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j</a:t>
            </a:r>
            <a:r>
              <a:rPr lang="es" sz="1100" dirty="0">
                <a:solidFill>
                  <a:srgbClr val="EBEBEB"/>
                </a:solidFill>
                <a:highlight>
                  <a:srgbClr val="131314"/>
                </a:highlight>
                <a:latin typeface="Courier New"/>
                <a:ea typeface="Courier New"/>
                <a:cs typeface="Courier New"/>
                <a:sym typeface="Courier New"/>
              </a:rPr>
              <a:t>])</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EBEBEB"/>
                </a:solidFill>
                <a:highlight>
                  <a:srgbClr val="131314"/>
                </a:highlight>
                <a:latin typeface="Courier New"/>
                <a:ea typeface="Courier New"/>
                <a:cs typeface="Courier New"/>
                <a:sym typeface="Courier New"/>
              </a:rPr>
              <a:t>}</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sz="1100"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sz="1000" dirty="0">
              <a:solidFill>
                <a:srgbClr val="2E95D3"/>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endParaRPr sz="900" dirty="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ctrTitle"/>
          </p:nvPr>
        </p:nvSpPr>
        <p:spPr>
          <a:xfrm>
            <a:off x="311700" y="129275"/>
            <a:ext cx="8520600" cy="864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
                <a:solidFill>
                  <a:schemeClr val="lt1"/>
                </a:solidFill>
              </a:rPr>
              <a:t>SOLUCIONES</a:t>
            </a:r>
            <a:endParaRPr sz="2000">
              <a:solidFill>
                <a:schemeClr val="lt1"/>
              </a:solidFill>
            </a:endParaRPr>
          </a:p>
        </p:txBody>
      </p:sp>
      <p:sp>
        <p:nvSpPr>
          <p:cNvPr id="156" name="Google Shape;156;p30"/>
          <p:cNvSpPr txBox="1"/>
          <p:nvPr/>
        </p:nvSpPr>
        <p:spPr>
          <a:xfrm>
            <a:off x="692100" y="872075"/>
            <a:ext cx="7759800" cy="3170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000" dirty="0">
                <a:solidFill>
                  <a:schemeClr val="lt1"/>
                </a:solidFill>
              </a:rPr>
              <a:t>Ejercicio 4:</a:t>
            </a:r>
            <a:endParaRPr sz="1000" dirty="0">
              <a:solidFill>
                <a:schemeClr val="lt1"/>
              </a:solidFill>
            </a:endParaRPr>
          </a:p>
          <a:p>
            <a:pPr marL="0" lvl="0" indent="0" algn="just" rtl="0">
              <a:spcBef>
                <a:spcPts val="0"/>
              </a:spcBef>
              <a:spcAft>
                <a:spcPts val="0"/>
              </a:spcAft>
              <a:buNone/>
            </a:pP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r>
              <a:rPr lang="es" sz="1100" dirty="0">
                <a:solidFill>
                  <a:srgbClr val="7EC3E6"/>
                </a:solidFill>
                <a:highlight>
                  <a:srgbClr val="131314"/>
                </a:highlight>
                <a:latin typeface="Courier New"/>
                <a:ea typeface="Courier New"/>
                <a:cs typeface="Courier New"/>
                <a:sym typeface="Courier New"/>
              </a:rPr>
              <a:t>//mostrando valores pares e impares</a:t>
            </a:r>
            <a:endParaRPr sz="1100" dirty="0">
              <a:solidFill>
                <a:srgbClr val="7EC3E6"/>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7EC3E6"/>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for </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ED864A"/>
                </a:solidFill>
                <a:highlight>
                  <a:srgbClr val="131314"/>
                </a:highlight>
                <a:latin typeface="Courier New"/>
                <a:ea typeface="Courier New"/>
                <a:cs typeface="Courier New"/>
                <a:sym typeface="Courier New"/>
              </a:rPr>
              <a:t>int </a:t>
            </a:r>
            <a:r>
              <a:rPr lang="es" sz="1100" dirty="0">
                <a:solidFill>
                  <a:srgbClr val="FFFFFF"/>
                </a:solidFill>
                <a:highlight>
                  <a:srgbClr val="131314"/>
                </a:highlight>
                <a:latin typeface="Courier New"/>
                <a:ea typeface="Courier New"/>
                <a:cs typeface="Courier New"/>
                <a:sym typeface="Courier New"/>
              </a:rPr>
              <a:t>i </a:t>
            </a:r>
            <a:r>
              <a:rPr lang="es" sz="1100" dirty="0">
                <a:solidFill>
                  <a:srgbClr val="EBEBEB"/>
                </a:solidFill>
                <a:highlight>
                  <a:srgbClr val="131314"/>
                </a:highlight>
                <a:latin typeface="Courier New"/>
                <a:ea typeface="Courier New"/>
                <a:cs typeface="Courier New"/>
                <a:sym typeface="Courier New"/>
              </a:rPr>
              <a:t>= </a:t>
            </a:r>
            <a:r>
              <a:rPr lang="es" sz="1100" b="1" dirty="0">
                <a:solidFill>
                  <a:srgbClr val="33CCFF"/>
                </a:solidFill>
                <a:highlight>
                  <a:srgbClr val="131314"/>
                </a:highlight>
                <a:latin typeface="Courier New"/>
                <a:ea typeface="Courier New"/>
                <a:cs typeface="Courier New"/>
                <a:sym typeface="Courier New"/>
              </a:rPr>
              <a:t>0</a:t>
            </a: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i </a:t>
            </a:r>
            <a:r>
              <a:rPr lang="es" sz="1100" dirty="0">
                <a:solidFill>
                  <a:srgbClr val="EBEBEB"/>
                </a:solidFill>
                <a:highlight>
                  <a:srgbClr val="131314"/>
                </a:highlight>
                <a:latin typeface="Courier New"/>
                <a:ea typeface="Courier New"/>
                <a:cs typeface="Courier New"/>
                <a:sym typeface="Courier New"/>
              </a:rPr>
              <a:t>&lt; </a:t>
            </a:r>
            <a:r>
              <a:rPr lang="es" sz="1100" dirty="0">
                <a:solidFill>
                  <a:srgbClr val="FFFFFF"/>
                </a:solidFill>
                <a:highlight>
                  <a:srgbClr val="131314"/>
                </a:highlight>
                <a:latin typeface="Courier New"/>
                <a:ea typeface="Courier New"/>
                <a:cs typeface="Courier New"/>
                <a:sym typeface="Courier New"/>
              </a:rPr>
              <a:t>miMatriz</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ED94FF"/>
                </a:solidFill>
                <a:highlight>
                  <a:srgbClr val="131314"/>
                </a:highlight>
                <a:latin typeface="Courier New"/>
                <a:ea typeface="Courier New"/>
                <a:cs typeface="Courier New"/>
                <a:sym typeface="Courier New"/>
              </a:rPr>
              <a:t>length</a:t>
            </a: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i</a:t>
            </a: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for </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ED864A"/>
                </a:solidFill>
                <a:highlight>
                  <a:srgbClr val="131314"/>
                </a:highlight>
                <a:latin typeface="Courier New"/>
                <a:ea typeface="Courier New"/>
                <a:cs typeface="Courier New"/>
                <a:sym typeface="Courier New"/>
              </a:rPr>
              <a:t>int </a:t>
            </a:r>
            <a:r>
              <a:rPr lang="es" sz="1100" dirty="0">
                <a:solidFill>
                  <a:srgbClr val="FFFFFF"/>
                </a:solidFill>
                <a:highlight>
                  <a:srgbClr val="131314"/>
                </a:highlight>
                <a:latin typeface="Courier New"/>
                <a:ea typeface="Courier New"/>
                <a:cs typeface="Courier New"/>
                <a:sym typeface="Courier New"/>
              </a:rPr>
              <a:t>j </a:t>
            </a:r>
            <a:r>
              <a:rPr lang="es" sz="1100" dirty="0">
                <a:solidFill>
                  <a:srgbClr val="EBEBEB"/>
                </a:solidFill>
                <a:highlight>
                  <a:srgbClr val="131314"/>
                </a:highlight>
                <a:latin typeface="Courier New"/>
                <a:ea typeface="Courier New"/>
                <a:cs typeface="Courier New"/>
                <a:sym typeface="Courier New"/>
              </a:rPr>
              <a:t>= </a:t>
            </a:r>
            <a:r>
              <a:rPr lang="es" sz="1100" b="1" dirty="0">
                <a:solidFill>
                  <a:srgbClr val="33CCFF"/>
                </a:solidFill>
                <a:highlight>
                  <a:srgbClr val="131314"/>
                </a:highlight>
                <a:latin typeface="Courier New"/>
                <a:ea typeface="Courier New"/>
                <a:cs typeface="Courier New"/>
                <a:sym typeface="Courier New"/>
              </a:rPr>
              <a:t>0</a:t>
            </a: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j </a:t>
            </a:r>
            <a:r>
              <a:rPr lang="es" sz="1100" dirty="0">
                <a:solidFill>
                  <a:srgbClr val="EBEBEB"/>
                </a:solidFill>
                <a:highlight>
                  <a:srgbClr val="131314"/>
                </a:highlight>
                <a:latin typeface="Courier New"/>
                <a:ea typeface="Courier New"/>
                <a:cs typeface="Courier New"/>
                <a:sym typeface="Courier New"/>
              </a:rPr>
              <a:t>&lt; </a:t>
            </a:r>
            <a:r>
              <a:rPr lang="es" sz="1100" dirty="0" smtClean="0">
                <a:solidFill>
                  <a:srgbClr val="FFFFFF"/>
                </a:solidFill>
                <a:highlight>
                  <a:srgbClr val="131314"/>
                </a:highlight>
                <a:latin typeface="Courier New"/>
                <a:ea typeface="Courier New"/>
                <a:cs typeface="Courier New"/>
                <a:sym typeface="Courier New"/>
              </a:rPr>
              <a:t>miMatriz</a:t>
            </a:r>
            <a:r>
              <a:rPr lang="es" sz="1100" dirty="0" smtClean="0">
                <a:solidFill>
                  <a:srgbClr val="EBEBEB"/>
                </a:solidFill>
                <a:highlight>
                  <a:srgbClr val="131314"/>
                </a:highlight>
                <a:latin typeface="Courier New"/>
                <a:ea typeface="Courier New"/>
                <a:cs typeface="Courier New"/>
                <a:sym typeface="Courier New"/>
              </a:rPr>
              <a:t>[</a:t>
            </a:r>
            <a:r>
              <a:rPr lang="es" sz="1100" b="1" dirty="0">
                <a:solidFill>
                  <a:srgbClr val="33CCFF"/>
                </a:solidFill>
                <a:highlight>
                  <a:srgbClr val="131314"/>
                </a:highlight>
                <a:latin typeface="Courier New"/>
                <a:ea typeface="Courier New"/>
                <a:cs typeface="Courier New"/>
                <a:sym typeface="Courier New"/>
              </a:rPr>
              <a:t>i</a:t>
            </a:r>
            <a:r>
              <a:rPr lang="es" sz="1100" dirty="0" smtClean="0">
                <a:solidFill>
                  <a:srgbClr val="EBEBEB"/>
                </a:solidFill>
                <a:highlight>
                  <a:srgbClr val="131314"/>
                </a:highlight>
                <a:latin typeface="Courier New"/>
                <a:ea typeface="Courier New"/>
                <a:cs typeface="Courier New"/>
                <a:sym typeface="Courier New"/>
              </a:rPr>
              <a:t>].</a:t>
            </a:r>
            <a:r>
              <a:rPr lang="es" sz="1100" dirty="0">
                <a:solidFill>
                  <a:srgbClr val="ED94FF"/>
                </a:solidFill>
                <a:highlight>
                  <a:srgbClr val="131314"/>
                </a:highlight>
                <a:latin typeface="Courier New"/>
                <a:ea typeface="Courier New"/>
                <a:cs typeface="Courier New"/>
                <a:sym typeface="Courier New"/>
              </a:rPr>
              <a:t>length</a:t>
            </a: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j</a:t>
            </a: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if</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miMatriz</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i</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j</a:t>
            </a:r>
            <a:r>
              <a:rPr lang="es" sz="1100" dirty="0">
                <a:solidFill>
                  <a:srgbClr val="EBEBEB"/>
                </a:solidFill>
                <a:highlight>
                  <a:srgbClr val="131314"/>
                </a:highlight>
                <a:latin typeface="Courier New"/>
                <a:ea typeface="Courier New"/>
                <a:cs typeface="Courier New"/>
                <a:sym typeface="Courier New"/>
              </a:rPr>
              <a:t>] % </a:t>
            </a:r>
            <a:r>
              <a:rPr lang="es" sz="1100" b="1" dirty="0">
                <a:solidFill>
                  <a:srgbClr val="33CCFF"/>
                </a:solidFill>
                <a:highlight>
                  <a:srgbClr val="131314"/>
                </a:highlight>
                <a:latin typeface="Courier New"/>
                <a:ea typeface="Courier New"/>
                <a:cs typeface="Courier New"/>
                <a:sym typeface="Courier New"/>
              </a:rPr>
              <a:t>2 </a:t>
            </a:r>
            <a:r>
              <a:rPr lang="es" sz="1100" dirty="0">
                <a:solidFill>
                  <a:srgbClr val="EBEBEB"/>
                </a:solidFill>
                <a:highlight>
                  <a:srgbClr val="131314"/>
                </a:highlight>
                <a:latin typeface="Courier New"/>
                <a:ea typeface="Courier New"/>
                <a:cs typeface="Courier New"/>
                <a:sym typeface="Courier New"/>
              </a:rPr>
              <a:t>== </a:t>
            </a:r>
            <a:r>
              <a:rPr lang="es" sz="1100" b="1" dirty="0">
                <a:solidFill>
                  <a:srgbClr val="33CCFF"/>
                </a:solidFill>
                <a:highlight>
                  <a:srgbClr val="131314"/>
                </a:highlight>
                <a:latin typeface="Courier New"/>
                <a:ea typeface="Courier New"/>
                <a:cs typeface="Courier New"/>
                <a:sym typeface="Courier New"/>
              </a:rPr>
              <a:t>0</a:t>
            </a:r>
            <a:r>
              <a:rPr lang="es" sz="1100" dirty="0">
                <a:solidFill>
                  <a:srgbClr val="EBEBEB"/>
                </a:solidFill>
                <a:highlight>
                  <a:srgbClr val="131314"/>
                </a:highlight>
                <a:latin typeface="Courier New"/>
                <a:ea typeface="Courier New"/>
                <a:cs typeface="Courier New"/>
                <a:sym typeface="Courier New"/>
              </a:rPr>
              <a:t>){</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System</a:t>
            </a:r>
            <a:r>
              <a:rPr lang="es" sz="1100" dirty="0">
                <a:solidFill>
                  <a:srgbClr val="EBEBEB"/>
                </a:solidFill>
                <a:highlight>
                  <a:srgbClr val="131314"/>
                </a:highlight>
                <a:latin typeface="Courier New"/>
                <a:ea typeface="Courier New"/>
                <a:cs typeface="Courier New"/>
                <a:sym typeface="Courier New"/>
              </a:rPr>
              <a:t>.</a:t>
            </a:r>
            <a:r>
              <a:rPr lang="es" sz="1100" i="1" dirty="0">
                <a:solidFill>
                  <a:srgbClr val="ED94FF"/>
                </a:solidFill>
                <a:highlight>
                  <a:srgbClr val="131314"/>
                </a:highlight>
                <a:latin typeface="Courier New"/>
                <a:ea typeface="Courier New"/>
                <a:cs typeface="Courier New"/>
                <a:sym typeface="Courier New"/>
              </a:rPr>
              <a:t>out</a:t>
            </a:r>
            <a:r>
              <a:rPr lang="es" sz="1100" dirty="0">
                <a:solidFill>
                  <a:srgbClr val="EBEBEB"/>
                </a:solidFill>
                <a:highlight>
                  <a:srgbClr val="131314"/>
                </a:highlight>
                <a:latin typeface="Courier New"/>
                <a:ea typeface="Courier New"/>
                <a:cs typeface="Courier New"/>
                <a:sym typeface="Courier New"/>
              </a:rPr>
              <a:t>.println(</a:t>
            </a:r>
            <a:r>
              <a:rPr lang="es" sz="1100" dirty="0">
                <a:solidFill>
                  <a:srgbClr val="54B33E"/>
                </a:solidFill>
                <a:highlight>
                  <a:srgbClr val="131314"/>
                </a:highlight>
                <a:latin typeface="Courier New"/>
                <a:ea typeface="Courier New"/>
                <a:cs typeface="Courier New"/>
                <a:sym typeface="Courier New"/>
              </a:rPr>
              <a:t>"Número par :"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miMatriz</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i</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j</a:t>
            </a:r>
            <a:r>
              <a:rPr lang="es" sz="1100" dirty="0">
                <a:solidFill>
                  <a:srgbClr val="EBEBEB"/>
                </a:solidFill>
                <a:highlight>
                  <a:srgbClr val="131314"/>
                </a:highlight>
                <a:latin typeface="Courier New"/>
                <a:ea typeface="Courier New"/>
                <a:cs typeface="Courier New"/>
                <a:sym typeface="Courier New"/>
              </a:rPr>
              <a:t>])</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ED864A"/>
                </a:solidFill>
                <a:highlight>
                  <a:srgbClr val="131314"/>
                </a:highlight>
                <a:latin typeface="Courier New"/>
                <a:ea typeface="Courier New"/>
                <a:cs typeface="Courier New"/>
                <a:sym typeface="Courier New"/>
              </a:rPr>
              <a:t>else </a:t>
            </a:r>
            <a:r>
              <a:rPr lang="es" sz="1100" dirty="0">
                <a:solidFill>
                  <a:srgbClr val="EBEBEB"/>
                </a:solidFill>
                <a:highlight>
                  <a:srgbClr val="131314"/>
                </a:highlight>
                <a:latin typeface="Courier New"/>
                <a:ea typeface="Courier New"/>
                <a:cs typeface="Courier New"/>
                <a:sym typeface="Courier New"/>
              </a:rPr>
              <a:t>{</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System</a:t>
            </a:r>
            <a:r>
              <a:rPr lang="es" sz="1100" dirty="0">
                <a:solidFill>
                  <a:srgbClr val="EBEBEB"/>
                </a:solidFill>
                <a:highlight>
                  <a:srgbClr val="131314"/>
                </a:highlight>
                <a:latin typeface="Courier New"/>
                <a:ea typeface="Courier New"/>
                <a:cs typeface="Courier New"/>
                <a:sym typeface="Courier New"/>
              </a:rPr>
              <a:t>.</a:t>
            </a:r>
            <a:r>
              <a:rPr lang="es" sz="1100" i="1" dirty="0">
                <a:solidFill>
                  <a:srgbClr val="ED94FF"/>
                </a:solidFill>
                <a:highlight>
                  <a:srgbClr val="131314"/>
                </a:highlight>
                <a:latin typeface="Courier New"/>
                <a:ea typeface="Courier New"/>
                <a:cs typeface="Courier New"/>
                <a:sym typeface="Courier New"/>
              </a:rPr>
              <a:t>out</a:t>
            </a:r>
            <a:r>
              <a:rPr lang="es" sz="1100" dirty="0">
                <a:solidFill>
                  <a:srgbClr val="EBEBEB"/>
                </a:solidFill>
                <a:highlight>
                  <a:srgbClr val="131314"/>
                </a:highlight>
                <a:latin typeface="Courier New"/>
                <a:ea typeface="Courier New"/>
                <a:cs typeface="Courier New"/>
                <a:sym typeface="Courier New"/>
              </a:rPr>
              <a:t>.println(</a:t>
            </a:r>
            <a:r>
              <a:rPr lang="es" sz="1100" dirty="0">
                <a:solidFill>
                  <a:srgbClr val="54B33E"/>
                </a:solidFill>
                <a:highlight>
                  <a:srgbClr val="131314"/>
                </a:highlight>
                <a:latin typeface="Courier New"/>
                <a:ea typeface="Courier New"/>
                <a:cs typeface="Courier New"/>
                <a:sym typeface="Courier New"/>
              </a:rPr>
              <a:t>"Número impar :" </a:t>
            </a:r>
            <a:r>
              <a:rPr lang="es" sz="1100" dirty="0">
                <a:solidFill>
                  <a:srgbClr val="EBEBEB"/>
                </a:solidFill>
                <a:highlight>
                  <a:srgbClr val="131314"/>
                </a:highlight>
                <a:latin typeface="Courier New"/>
                <a:ea typeface="Courier New"/>
                <a:cs typeface="Courier New"/>
                <a:sym typeface="Courier New"/>
              </a:rPr>
              <a:t>+ </a:t>
            </a:r>
            <a:r>
              <a:rPr lang="es" sz="1100" dirty="0">
                <a:solidFill>
                  <a:srgbClr val="FFFFFF"/>
                </a:solidFill>
                <a:highlight>
                  <a:srgbClr val="131314"/>
                </a:highlight>
                <a:latin typeface="Courier New"/>
                <a:ea typeface="Courier New"/>
                <a:cs typeface="Courier New"/>
                <a:sym typeface="Courier New"/>
              </a:rPr>
              <a:t>miMatriz</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i</a:t>
            </a:r>
            <a:r>
              <a:rPr lang="es" sz="1100" dirty="0">
                <a:solidFill>
                  <a:srgbClr val="EBEBEB"/>
                </a:solidFill>
                <a:highlight>
                  <a:srgbClr val="131314"/>
                </a:highlight>
                <a:latin typeface="Courier New"/>
                <a:ea typeface="Courier New"/>
                <a:cs typeface="Courier New"/>
                <a:sym typeface="Courier New"/>
              </a:rPr>
              <a:t>][</a:t>
            </a:r>
            <a:r>
              <a:rPr lang="es" sz="1100" dirty="0">
                <a:solidFill>
                  <a:srgbClr val="FFFFFF"/>
                </a:solidFill>
                <a:highlight>
                  <a:srgbClr val="131314"/>
                </a:highlight>
                <a:latin typeface="Courier New"/>
                <a:ea typeface="Courier New"/>
                <a:cs typeface="Courier New"/>
                <a:sym typeface="Courier New"/>
              </a:rPr>
              <a:t>j</a:t>
            </a:r>
            <a:r>
              <a:rPr lang="es" sz="1100" dirty="0">
                <a:solidFill>
                  <a:srgbClr val="EBEBEB"/>
                </a:solidFill>
                <a:highlight>
                  <a:srgbClr val="131314"/>
                </a:highlight>
                <a:latin typeface="Courier New"/>
                <a:ea typeface="Courier New"/>
                <a:cs typeface="Courier New"/>
                <a:sym typeface="Courier New"/>
              </a:rPr>
              <a:t>])</a:t>
            </a:r>
            <a:r>
              <a:rPr lang="es" sz="1100" b="1" dirty="0">
                <a:solidFill>
                  <a:srgbClr val="ED864A"/>
                </a:solidFill>
                <a:highlight>
                  <a:srgbClr val="131314"/>
                </a:highlight>
                <a:latin typeface="Courier New"/>
                <a:ea typeface="Courier New"/>
                <a:cs typeface="Courier New"/>
                <a:sym typeface="Courier New"/>
              </a:rPr>
              <a:t>;</a:t>
            </a:r>
            <a:endParaRPr sz="1100" b="1"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b="1" dirty="0">
                <a:solidFill>
                  <a:srgbClr val="ED864A"/>
                </a:solidFill>
                <a:highlight>
                  <a:srgbClr val="131314"/>
                </a:highlight>
                <a:latin typeface="Courier New"/>
                <a:ea typeface="Courier New"/>
                <a:cs typeface="Courier New"/>
                <a:sym typeface="Courier New"/>
              </a:rPr>
              <a:t>               </a:t>
            </a:r>
            <a:r>
              <a:rPr lang="es" sz="1100" dirty="0">
                <a:solidFill>
                  <a:srgbClr val="EBEBEB"/>
                </a:solidFill>
                <a:highlight>
                  <a:srgbClr val="131314"/>
                </a:highlight>
                <a:latin typeface="Courier New"/>
                <a:ea typeface="Courier New"/>
                <a:cs typeface="Courier New"/>
                <a:sym typeface="Courier New"/>
              </a:rPr>
              <a:t>}</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   }</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sz="1100" dirty="0">
                <a:solidFill>
                  <a:srgbClr val="EBEBEB"/>
                </a:solidFill>
                <a:highlight>
                  <a:srgbClr val="131314"/>
                </a:highlight>
                <a:latin typeface="Courier New"/>
                <a:ea typeface="Courier New"/>
                <a:cs typeface="Courier New"/>
                <a:sym typeface="Courier New"/>
              </a:rPr>
              <a:t>}</a:t>
            </a:r>
            <a:endParaRPr sz="1100" dirty="0">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sz="1100" dirty="0">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sz="1000" dirty="0">
              <a:solidFill>
                <a:srgbClr val="2E95D3"/>
              </a:solidFill>
              <a:highlight>
                <a:srgbClr val="000000"/>
              </a:highlight>
              <a:latin typeface="Courier New"/>
              <a:ea typeface="Courier New"/>
              <a:cs typeface="Courier New"/>
              <a:sym typeface="Courier New"/>
            </a:endParaRPr>
          </a:p>
          <a:p>
            <a:pPr marL="0" lvl="0" indent="0" algn="just" rtl="0">
              <a:spcBef>
                <a:spcPts val="0"/>
              </a:spcBef>
              <a:spcAft>
                <a:spcPts val="0"/>
              </a:spcAft>
              <a:buNone/>
            </a:pPr>
            <a:endParaRPr sz="900"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610600"/>
            <a:ext cx="8520600" cy="864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 b="1">
                <a:solidFill>
                  <a:schemeClr val="dk2"/>
                </a:solidFill>
              </a:rPr>
              <a:t>¿QUE ES?</a:t>
            </a:r>
            <a:endParaRPr b="1">
              <a:solidFill>
                <a:schemeClr val="dk2"/>
              </a:solidFill>
            </a:endParaRPr>
          </a:p>
        </p:txBody>
      </p:sp>
      <p:sp>
        <p:nvSpPr>
          <p:cNvPr id="61" name="Google Shape;61;p14"/>
          <p:cNvSpPr txBox="1"/>
          <p:nvPr/>
        </p:nvSpPr>
        <p:spPr>
          <a:xfrm>
            <a:off x="1352000" y="1833000"/>
            <a:ext cx="6877500" cy="1754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sz="1700">
                <a:solidFill>
                  <a:srgbClr val="666666"/>
                </a:solidFill>
              </a:rPr>
              <a:t>La dimensión de una matriz se define como el número de índices necesarios para acceder a un elemento individual de la matriz. </a:t>
            </a:r>
            <a:endParaRPr sz="1700">
              <a:solidFill>
                <a:srgbClr val="666666"/>
              </a:solidFill>
            </a:endParaRPr>
          </a:p>
          <a:p>
            <a:pPr marL="0" lvl="0" indent="0" algn="just" rtl="0">
              <a:spcBef>
                <a:spcPts val="0"/>
              </a:spcBef>
              <a:spcAft>
                <a:spcPts val="0"/>
              </a:spcAft>
              <a:buNone/>
            </a:pPr>
            <a:endParaRPr sz="1700">
              <a:solidFill>
                <a:srgbClr val="666666"/>
              </a:solidFill>
            </a:endParaRPr>
          </a:p>
          <a:p>
            <a:pPr marL="0" lvl="0" indent="0" algn="just" rtl="0">
              <a:spcBef>
                <a:spcPts val="0"/>
              </a:spcBef>
              <a:spcAft>
                <a:spcPts val="0"/>
              </a:spcAft>
              <a:buNone/>
            </a:pPr>
            <a:r>
              <a:rPr lang="es" sz="1700">
                <a:solidFill>
                  <a:srgbClr val="666666"/>
                </a:solidFill>
              </a:rPr>
              <a:t>Si una matriz de estudiantes necesita el ciclo, el curso y el grupo para determinar un alumno en particular, entonces esta matriz necesita 3 índices, es decir, tiene 3 dimensiones.</a:t>
            </a:r>
            <a:endParaRPr sz="1700">
              <a:solidFill>
                <a:srgbClr val="666666"/>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610600"/>
            <a:ext cx="8520600" cy="864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 b="1">
                <a:solidFill>
                  <a:schemeClr val="dk2"/>
                </a:solidFill>
              </a:rPr>
              <a:t>COMO DECLARARLA</a:t>
            </a:r>
            <a:endParaRPr b="1">
              <a:solidFill>
                <a:schemeClr val="dk2"/>
              </a:solidFill>
            </a:endParaRPr>
          </a:p>
        </p:txBody>
      </p:sp>
      <p:sp>
        <p:nvSpPr>
          <p:cNvPr id="67" name="Google Shape;67;p15"/>
          <p:cNvSpPr txBox="1"/>
          <p:nvPr/>
        </p:nvSpPr>
        <p:spPr>
          <a:xfrm>
            <a:off x="1072775" y="1883275"/>
            <a:ext cx="7303800" cy="1908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a:solidFill>
                  <a:srgbClr val="434343"/>
                </a:solidFill>
              </a:rPr>
              <a:t>Para declarar una matriz multidimensional, después del tipo de dato simple se escriben tantos [ ] como dimensiones.</a:t>
            </a:r>
            <a:endParaRPr>
              <a:solidFill>
                <a:srgbClr val="434343"/>
              </a:solidFill>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s">
                <a:solidFill>
                  <a:srgbClr val="A61C00"/>
                </a:solidFill>
              </a:rPr>
              <a:t>int[][] matEnteros;</a:t>
            </a:r>
            <a:r>
              <a:rPr lang="es">
                <a:solidFill>
                  <a:schemeClr val="dk1"/>
                </a:solidFill>
              </a:rPr>
              <a:t> </a:t>
            </a:r>
            <a:r>
              <a:rPr lang="es">
                <a:solidFill>
                  <a:srgbClr val="434343"/>
                </a:solidFill>
              </a:rPr>
              <a:t>-&gt; declara una matriz de enteros de 2 dimensiones.</a:t>
            </a:r>
            <a:endParaRPr>
              <a:solidFill>
                <a:srgbClr val="434343"/>
              </a:solidFill>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s">
                <a:solidFill>
                  <a:srgbClr val="A61C00"/>
                </a:solidFill>
              </a:rPr>
              <a:t>double[][][] matReales;</a:t>
            </a:r>
            <a:r>
              <a:rPr lang="es">
                <a:solidFill>
                  <a:schemeClr val="dk1"/>
                </a:solidFill>
              </a:rPr>
              <a:t> </a:t>
            </a:r>
            <a:r>
              <a:rPr lang="es">
                <a:solidFill>
                  <a:srgbClr val="434343"/>
                </a:solidFill>
              </a:rPr>
              <a:t>-&gt; declara una matriz de números reales de 3</a:t>
            </a:r>
            <a:r>
              <a:rPr lang="es">
                <a:solidFill>
                  <a:schemeClr val="dk1"/>
                </a:solidFill>
              </a:rPr>
              <a:t> </a:t>
            </a:r>
            <a:r>
              <a:rPr lang="es">
                <a:solidFill>
                  <a:srgbClr val="434343"/>
                </a:solidFill>
              </a:rPr>
              <a:t>dimensiones.</a:t>
            </a:r>
            <a:endParaRPr>
              <a:solidFill>
                <a:srgbClr val="434343"/>
              </a:solidFill>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s">
                <a:solidFill>
                  <a:srgbClr val="A61C00"/>
                </a:solidFill>
              </a:rPr>
              <a:t>String[][] matCadenas;</a:t>
            </a:r>
            <a:r>
              <a:rPr lang="es">
                <a:solidFill>
                  <a:schemeClr val="dk1"/>
                </a:solidFill>
              </a:rPr>
              <a:t> </a:t>
            </a:r>
            <a:r>
              <a:rPr lang="es">
                <a:solidFill>
                  <a:srgbClr val="434343"/>
                </a:solidFill>
              </a:rPr>
              <a:t>-&gt; declara una matriz de cadenas de texto de 2 dimensiones.</a:t>
            </a:r>
            <a:endParaRPr>
              <a:solidFill>
                <a:srgbClr val="434343"/>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ctrTitle"/>
          </p:nvPr>
        </p:nvSpPr>
        <p:spPr>
          <a:xfrm>
            <a:off x="311700" y="610600"/>
            <a:ext cx="8520600" cy="864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
                <a:solidFill>
                  <a:schemeClr val="dk2"/>
                </a:solidFill>
              </a:rPr>
              <a:t>COMO INSTANCIARLA</a:t>
            </a:r>
            <a:endParaRPr>
              <a:solidFill>
                <a:schemeClr val="dk2"/>
              </a:solidFill>
            </a:endParaRPr>
          </a:p>
        </p:txBody>
      </p:sp>
      <p:sp>
        <p:nvSpPr>
          <p:cNvPr id="73" name="Google Shape;73;p16"/>
          <p:cNvSpPr txBox="1"/>
          <p:nvPr/>
        </p:nvSpPr>
        <p:spPr>
          <a:xfrm>
            <a:off x="1908600" y="1940700"/>
            <a:ext cx="5326800" cy="2124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a:solidFill>
                  <a:srgbClr val="434343"/>
                </a:solidFill>
              </a:rPr>
              <a:t>Cuando se instancia una matriz, se define el tamaño de cada dimensión en los [ ] mediante números enteros.</a:t>
            </a:r>
            <a:endParaRPr>
              <a:solidFill>
                <a:srgbClr val="434343"/>
              </a:solidFill>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s">
                <a:solidFill>
                  <a:srgbClr val="A61C00"/>
                </a:solidFill>
              </a:rPr>
              <a:t>int[][] matEnteros = new int[3][4];</a:t>
            </a:r>
            <a:r>
              <a:rPr lang="es">
                <a:solidFill>
                  <a:schemeClr val="dk1"/>
                </a:solidFill>
              </a:rPr>
              <a:t> </a:t>
            </a:r>
            <a:r>
              <a:rPr lang="es">
                <a:solidFill>
                  <a:srgbClr val="434343"/>
                </a:solidFill>
              </a:rPr>
              <a:t>-&gt; define el tamaño de las dos dimensiones de la matriz.</a:t>
            </a:r>
            <a:endParaRPr>
              <a:solidFill>
                <a:srgbClr val="434343"/>
              </a:solidFill>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s">
                <a:solidFill>
                  <a:srgbClr val="434343"/>
                </a:solidFill>
              </a:rPr>
              <a:t>La dimensión de la matriz es </a:t>
            </a:r>
            <a:r>
              <a:rPr lang="es">
                <a:solidFill>
                  <a:srgbClr val="A61C00"/>
                </a:solidFill>
              </a:rPr>
              <a:t>3x4</a:t>
            </a:r>
            <a:r>
              <a:rPr lang="es">
                <a:solidFill>
                  <a:srgbClr val="434343"/>
                </a:solidFill>
              </a:rPr>
              <a:t>, es decir, se han definido 12 enteros, pero cada entero necesita dos índices para acceder a él. </a:t>
            </a:r>
            <a:endParaRPr>
              <a:solidFill>
                <a:srgbClr val="434343"/>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0" y="610600"/>
            <a:ext cx="8520600" cy="864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
                <a:solidFill>
                  <a:schemeClr val="lt1"/>
                </a:solidFill>
              </a:rPr>
              <a:t>ORDEN Y SIGNIFICADO</a:t>
            </a:r>
            <a:endParaRPr>
              <a:solidFill>
                <a:schemeClr val="lt1"/>
              </a:solidFill>
            </a:endParaRPr>
          </a:p>
        </p:txBody>
      </p:sp>
      <p:sp>
        <p:nvSpPr>
          <p:cNvPr id="79" name="Google Shape;79;p17"/>
          <p:cNvSpPr txBox="1"/>
          <p:nvPr/>
        </p:nvSpPr>
        <p:spPr>
          <a:xfrm>
            <a:off x="1478250" y="1540150"/>
            <a:ext cx="6187500" cy="3201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a:solidFill>
                  <a:srgbClr val="A61C00"/>
                </a:solidFill>
              </a:rPr>
              <a:t>int[][] matEnteros = new int[3][4];</a:t>
            </a:r>
            <a:endParaRPr>
              <a:solidFill>
                <a:srgbClr val="A61C00"/>
              </a:solidFill>
            </a:endParaRPr>
          </a:p>
          <a:p>
            <a:pPr marL="0" lvl="0" indent="0" algn="just" rtl="0">
              <a:spcBef>
                <a:spcPts val="0"/>
              </a:spcBef>
              <a:spcAft>
                <a:spcPts val="0"/>
              </a:spcAft>
              <a:buNone/>
            </a:pPr>
            <a:endParaRPr>
              <a:solidFill>
                <a:srgbClr val="A61C00"/>
              </a:solidFill>
            </a:endParaRPr>
          </a:p>
          <a:p>
            <a:pPr marL="0" lvl="0" indent="0" algn="just" rtl="0">
              <a:spcBef>
                <a:spcPts val="0"/>
              </a:spcBef>
              <a:spcAft>
                <a:spcPts val="0"/>
              </a:spcAft>
              <a:buNone/>
            </a:pPr>
            <a:r>
              <a:rPr lang="es">
                <a:solidFill>
                  <a:srgbClr val="434343"/>
                </a:solidFill>
              </a:rPr>
              <a:t>La primera dimensión es 3 y la segunda es 4, este orden debe mantenerse siempre, hacer </a:t>
            </a:r>
            <a:r>
              <a:rPr lang="es">
                <a:solidFill>
                  <a:srgbClr val="A61C00"/>
                </a:solidFill>
              </a:rPr>
              <a:t>int[][] matEnteros = new int[4][3];</a:t>
            </a:r>
            <a:r>
              <a:rPr lang="es">
                <a:solidFill>
                  <a:schemeClr val="dk1"/>
                </a:solidFill>
              </a:rPr>
              <a:t> </a:t>
            </a:r>
            <a:r>
              <a:rPr lang="es">
                <a:solidFill>
                  <a:srgbClr val="434343"/>
                </a:solidFill>
              </a:rPr>
              <a:t>generará un error.</a:t>
            </a:r>
            <a:endParaRPr>
              <a:solidFill>
                <a:srgbClr val="434343"/>
              </a:solidFill>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s">
                <a:solidFill>
                  <a:srgbClr val="434343"/>
                </a:solidFill>
              </a:rPr>
              <a:t>En las matrices multidimensionales es común que las dimensiones tengan un significado, como fila, columna, curso, grupo, etc.</a:t>
            </a:r>
            <a:endParaRPr>
              <a:solidFill>
                <a:srgbClr val="434343"/>
              </a:solidFill>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s">
                <a:solidFill>
                  <a:srgbClr val="A61C00"/>
                </a:solidFill>
              </a:rPr>
              <a:t>int ciclo = 3;</a:t>
            </a:r>
            <a:r>
              <a:rPr lang="es">
                <a:solidFill>
                  <a:schemeClr val="dk1"/>
                </a:solidFill>
              </a:rPr>
              <a:t> </a:t>
            </a:r>
            <a:r>
              <a:rPr lang="es">
                <a:solidFill>
                  <a:srgbClr val="434343"/>
                </a:solidFill>
              </a:rPr>
              <a:t>-&gt; número de ciclos.</a:t>
            </a:r>
            <a:endParaRPr>
              <a:solidFill>
                <a:srgbClr val="434343"/>
              </a:solidFill>
            </a:endParaRPr>
          </a:p>
          <a:p>
            <a:pPr marL="0" lvl="0" indent="0" algn="just" rtl="0">
              <a:spcBef>
                <a:spcPts val="0"/>
              </a:spcBef>
              <a:spcAft>
                <a:spcPts val="0"/>
              </a:spcAft>
              <a:buNone/>
            </a:pPr>
            <a:r>
              <a:rPr lang="es">
                <a:solidFill>
                  <a:srgbClr val="A61C00"/>
                </a:solidFill>
              </a:rPr>
              <a:t>int curso = 2;</a:t>
            </a:r>
            <a:r>
              <a:rPr lang="es">
                <a:solidFill>
                  <a:srgbClr val="434343"/>
                </a:solidFill>
              </a:rPr>
              <a:t> -&gt; número de cursos.</a:t>
            </a:r>
            <a:endParaRPr>
              <a:solidFill>
                <a:srgbClr val="434343"/>
              </a:solidFill>
            </a:endParaRPr>
          </a:p>
          <a:p>
            <a:pPr marL="0" lvl="0" indent="0" algn="just" rtl="0">
              <a:spcBef>
                <a:spcPts val="0"/>
              </a:spcBef>
              <a:spcAft>
                <a:spcPts val="0"/>
              </a:spcAft>
              <a:buNone/>
            </a:pPr>
            <a:r>
              <a:rPr lang="es">
                <a:solidFill>
                  <a:srgbClr val="A61C00"/>
                </a:solidFill>
              </a:rPr>
              <a:t>int alumno = 20;</a:t>
            </a:r>
            <a:r>
              <a:rPr lang="es">
                <a:solidFill>
                  <a:schemeClr val="dk1"/>
                </a:solidFill>
              </a:rPr>
              <a:t> </a:t>
            </a:r>
            <a:r>
              <a:rPr lang="es">
                <a:solidFill>
                  <a:srgbClr val="434343"/>
                </a:solidFill>
              </a:rPr>
              <a:t>-&gt; número de alumnos.</a:t>
            </a:r>
            <a:endParaRPr>
              <a:solidFill>
                <a:srgbClr val="434343"/>
              </a:solidFill>
            </a:endParaRPr>
          </a:p>
          <a:p>
            <a:pPr marL="0" lvl="0" indent="0" algn="just" rtl="0">
              <a:spcBef>
                <a:spcPts val="0"/>
              </a:spcBef>
              <a:spcAft>
                <a:spcPts val="0"/>
              </a:spcAft>
              <a:buNone/>
            </a:pPr>
            <a:r>
              <a:rPr lang="es">
                <a:solidFill>
                  <a:srgbClr val="A61C00"/>
                </a:solidFill>
              </a:rPr>
              <a:t>String[][][] nombres = new String[ciclo][curso][grup];</a:t>
            </a:r>
            <a:r>
              <a:rPr lang="es">
                <a:solidFill>
                  <a:schemeClr val="dk1"/>
                </a:solidFill>
              </a:rPr>
              <a:t> -</a:t>
            </a:r>
            <a:r>
              <a:rPr lang="es">
                <a:solidFill>
                  <a:srgbClr val="434343"/>
                </a:solidFill>
              </a:rPr>
              <a:t>&gt; define una matriz de 3 dimensiones: ciclo, curso y alumno.</a:t>
            </a:r>
            <a:endParaRPr>
              <a:solidFill>
                <a:srgbClr val="434343"/>
              </a:solidFill>
            </a:endParaRPr>
          </a:p>
          <a:p>
            <a:pPr marL="0" lvl="0" indent="0" algn="l" rtl="0">
              <a:spcBef>
                <a:spcPts val="0"/>
              </a:spcBef>
              <a:spcAft>
                <a:spcPts val="0"/>
              </a:spcAft>
              <a:buNone/>
            </a:pPr>
            <a:endParaRPr>
              <a:solidFill>
                <a:schemeClr val="dk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ctrTitle"/>
          </p:nvPr>
        </p:nvSpPr>
        <p:spPr>
          <a:xfrm>
            <a:off x="367400" y="499650"/>
            <a:ext cx="8464800" cy="1234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sz="4533"/>
          </a:p>
          <a:p>
            <a:pPr marL="0" lvl="0" indent="0" algn="ctr" rtl="0">
              <a:spcBef>
                <a:spcPts val="0"/>
              </a:spcBef>
              <a:spcAft>
                <a:spcPts val="0"/>
              </a:spcAft>
              <a:buNone/>
            </a:pPr>
            <a:endParaRPr sz="4533"/>
          </a:p>
          <a:p>
            <a:pPr marL="0" lvl="0" indent="0" algn="ctr" rtl="0">
              <a:spcBef>
                <a:spcPts val="0"/>
              </a:spcBef>
              <a:spcAft>
                <a:spcPts val="0"/>
              </a:spcAft>
              <a:buNone/>
            </a:pPr>
            <a:r>
              <a:rPr lang="es" sz="4200">
                <a:solidFill>
                  <a:schemeClr val="lt1"/>
                </a:solidFill>
              </a:rPr>
              <a:t>INICIALIZAR ELEMENTOS DE UNA MATRIZ</a:t>
            </a:r>
            <a:endParaRPr sz="4200">
              <a:solidFill>
                <a:schemeClr val="lt1"/>
              </a:solidFill>
            </a:endParaRPr>
          </a:p>
        </p:txBody>
      </p:sp>
      <p:sp>
        <p:nvSpPr>
          <p:cNvPr id="85" name="Google Shape;85;p18"/>
          <p:cNvSpPr txBox="1"/>
          <p:nvPr/>
        </p:nvSpPr>
        <p:spPr>
          <a:xfrm>
            <a:off x="1478250" y="1734150"/>
            <a:ext cx="6187500" cy="2986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a:solidFill>
                  <a:srgbClr val="434343"/>
                </a:solidFill>
              </a:rPr>
              <a:t>Sintáxis para inicializar los elementos de una matriz:</a:t>
            </a:r>
            <a:endParaRPr>
              <a:solidFill>
                <a:srgbClr val="434343"/>
              </a:solidFill>
            </a:endParaRPr>
          </a:p>
          <a:p>
            <a:pPr marL="0" lvl="0" indent="0" algn="just" rtl="0">
              <a:spcBef>
                <a:spcPts val="0"/>
              </a:spcBef>
              <a:spcAft>
                <a:spcPts val="0"/>
              </a:spcAft>
              <a:buNone/>
            </a:pPr>
            <a:r>
              <a:rPr lang="es">
                <a:solidFill>
                  <a:srgbClr val="EBEBEB"/>
                </a:solidFill>
                <a:highlight>
                  <a:srgbClr val="131314"/>
                </a:highlight>
                <a:latin typeface="Courier New"/>
                <a:ea typeface="Courier New"/>
                <a:cs typeface="Courier New"/>
                <a:sym typeface="Courier New"/>
              </a:rPr>
              <a:t>nombreMatriz[fila][columna] = valor</a:t>
            </a:r>
            <a:r>
              <a:rPr lang="es" b="1">
                <a:solidFill>
                  <a:srgbClr val="ED864A"/>
                </a:solidFill>
                <a:highlight>
                  <a:srgbClr val="131314"/>
                </a:highlight>
                <a:latin typeface="Courier New"/>
                <a:ea typeface="Courier New"/>
                <a:cs typeface="Courier New"/>
                <a:sym typeface="Courier New"/>
              </a:rPr>
              <a:t>;</a:t>
            </a: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s">
                <a:solidFill>
                  <a:srgbClr val="434343"/>
                </a:solidFill>
              </a:rPr>
              <a:t>Ejemplo para inicializar los elementos de una matriz tipo entero:</a:t>
            </a:r>
            <a:endParaRPr>
              <a:solidFill>
                <a:srgbClr val="434343"/>
              </a:solidFill>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s">
                <a:solidFill>
                  <a:srgbClr val="ED864A"/>
                </a:solidFill>
                <a:highlight>
                  <a:srgbClr val="131314"/>
                </a:highlight>
                <a:latin typeface="Courier New"/>
                <a:ea typeface="Courier New"/>
                <a:cs typeface="Courier New"/>
                <a:sym typeface="Courier New"/>
              </a:rPr>
              <a:t>int</a:t>
            </a:r>
            <a:r>
              <a:rPr lang="es">
                <a:solidFill>
                  <a:srgbClr val="EBEBEB"/>
                </a:solidFill>
                <a:highlight>
                  <a:srgbClr val="131314"/>
                </a:highlight>
                <a:latin typeface="Courier New"/>
                <a:ea typeface="Courier New"/>
                <a:cs typeface="Courier New"/>
                <a:sym typeface="Courier New"/>
              </a:rPr>
              <a:t>[][] </a:t>
            </a:r>
            <a:r>
              <a:rPr lang="es">
                <a:solidFill>
                  <a:srgbClr val="FFFFFF"/>
                </a:solidFill>
                <a:highlight>
                  <a:srgbClr val="131314"/>
                </a:highlight>
                <a:latin typeface="Courier New"/>
                <a:ea typeface="Courier New"/>
                <a:cs typeface="Courier New"/>
                <a:sym typeface="Courier New"/>
              </a:rPr>
              <a:t>edades </a:t>
            </a:r>
            <a:r>
              <a:rPr lang="es">
                <a:solidFill>
                  <a:srgbClr val="EBEBEB"/>
                </a:solidFill>
                <a:highlight>
                  <a:srgbClr val="131314"/>
                </a:highlight>
                <a:latin typeface="Courier New"/>
                <a:ea typeface="Courier New"/>
                <a:cs typeface="Courier New"/>
                <a:sym typeface="Courier New"/>
              </a:rPr>
              <a:t>= </a:t>
            </a:r>
            <a:r>
              <a:rPr lang="es">
                <a:solidFill>
                  <a:srgbClr val="ED864A"/>
                </a:solidFill>
                <a:highlight>
                  <a:srgbClr val="131314"/>
                </a:highlight>
                <a:latin typeface="Courier New"/>
                <a:ea typeface="Courier New"/>
                <a:cs typeface="Courier New"/>
                <a:sym typeface="Courier New"/>
              </a:rPr>
              <a:t>new int</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3</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2</a:t>
            </a:r>
            <a:r>
              <a:rPr lang="es">
                <a:solidFill>
                  <a:srgbClr val="EBEBEB"/>
                </a:solidFill>
                <a:highlight>
                  <a:srgbClr val="131314"/>
                </a:highlight>
                <a:latin typeface="Courier New"/>
                <a:ea typeface="Courier New"/>
                <a:cs typeface="Courier New"/>
                <a:sym typeface="Courier New"/>
              </a:rPr>
              <a:t>]</a:t>
            </a:r>
            <a:r>
              <a:rPr lang="es" b="1">
                <a:solidFill>
                  <a:srgbClr val="ED864A"/>
                </a:solidFill>
                <a:highlight>
                  <a:srgbClr val="131314"/>
                </a:highlight>
                <a:latin typeface="Courier New"/>
                <a:ea typeface="Courier New"/>
                <a:cs typeface="Courier New"/>
                <a:sym typeface="Courier New"/>
              </a:rPr>
              <a:t>;</a:t>
            </a: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a:solidFill>
                  <a:srgbClr val="7EC3E6"/>
                </a:solidFill>
                <a:highlight>
                  <a:srgbClr val="131314"/>
                </a:highlight>
                <a:latin typeface="Courier New"/>
                <a:ea typeface="Courier New"/>
                <a:cs typeface="Courier New"/>
                <a:sym typeface="Courier New"/>
              </a:rPr>
              <a:t>//asignandole valores</a:t>
            </a:r>
            <a:endParaRPr>
              <a:solidFill>
                <a:srgbClr val="7EC3E6"/>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a:solidFill>
                  <a:srgbClr val="FFFFFF"/>
                </a:solidFill>
                <a:highlight>
                  <a:srgbClr val="131314"/>
                </a:highlight>
                <a:latin typeface="Courier New"/>
                <a:ea typeface="Courier New"/>
                <a:cs typeface="Courier New"/>
                <a:sym typeface="Courier New"/>
              </a:rPr>
              <a:t>edades </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0</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0</a:t>
            </a:r>
            <a:r>
              <a:rPr lang="es">
                <a:solidFill>
                  <a:srgbClr val="EBEBEB"/>
                </a:solidFill>
                <a:highlight>
                  <a:srgbClr val="131314"/>
                </a:highlight>
                <a:latin typeface="Courier New"/>
                <a:ea typeface="Courier New"/>
                <a:cs typeface="Courier New"/>
                <a:sym typeface="Courier New"/>
              </a:rPr>
              <a:t>] = </a:t>
            </a:r>
            <a:r>
              <a:rPr lang="es" b="1">
                <a:solidFill>
                  <a:srgbClr val="33CCFF"/>
                </a:solidFill>
                <a:highlight>
                  <a:srgbClr val="131314"/>
                </a:highlight>
                <a:latin typeface="Courier New"/>
                <a:ea typeface="Courier New"/>
                <a:cs typeface="Courier New"/>
                <a:sym typeface="Courier New"/>
              </a:rPr>
              <a:t>25</a:t>
            </a:r>
            <a:r>
              <a:rPr lang="es" b="1">
                <a:solidFill>
                  <a:srgbClr val="ED864A"/>
                </a:solidFill>
                <a:highlight>
                  <a:srgbClr val="131314"/>
                </a:highlight>
                <a:latin typeface="Courier New"/>
                <a:ea typeface="Courier New"/>
                <a:cs typeface="Courier New"/>
                <a:sym typeface="Courier New"/>
              </a:rPr>
              <a:t>;</a:t>
            </a: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a:solidFill>
                  <a:srgbClr val="FFFFFF"/>
                </a:solidFill>
                <a:highlight>
                  <a:srgbClr val="131314"/>
                </a:highlight>
                <a:latin typeface="Courier New"/>
                <a:ea typeface="Courier New"/>
                <a:cs typeface="Courier New"/>
                <a:sym typeface="Courier New"/>
              </a:rPr>
              <a:t>edades </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0</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1</a:t>
            </a:r>
            <a:r>
              <a:rPr lang="es">
                <a:solidFill>
                  <a:srgbClr val="EBEBEB"/>
                </a:solidFill>
                <a:highlight>
                  <a:srgbClr val="131314"/>
                </a:highlight>
                <a:latin typeface="Courier New"/>
                <a:ea typeface="Courier New"/>
                <a:cs typeface="Courier New"/>
                <a:sym typeface="Courier New"/>
              </a:rPr>
              <a:t>] = </a:t>
            </a:r>
            <a:r>
              <a:rPr lang="es" b="1">
                <a:solidFill>
                  <a:srgbClr val="33CCFF"/>
                </a:solidFill>
                <a:highlight>
                  <a:srgbClr val="131314"/>
                </a:highlight>
                <a:latin typeface="Courier New"/>
                <a:ea typeface="Courier New"/>
                <a:cs typeface="Courier New"/>
                <a:sym typeface="Courier New"/>
              </a:rPr>
              <a:t>5</a:t>
            </a:r>
            <a:r>
              <a:rPr lang="es" b="1">
                <a:solidFill>
                  <a:srgbClr val="ED864A"/>
                </a:solidFill>
                <a:highlight>
                  <a:srgbClr val="131314"/>
                </a:highlight>
                <a:latin typeface="Courier New"/>
                <a:ea typeface="Courier New"/>
                <a:cs typeface="Courier New"/>
                <a:sym typeface="Courier New"/>
              </a:rPr>
              <a:t>;</a:t>
            </a: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a:solidFill>
                  <a:srgbClr val="FFFFFF"/>
                </a:solidFill>
                <a:highlight>
                  <a:srgbClr val="131314"/>
                </a:highlight>
                <a:latin typeface="Courier New"/>
                <a:ea typeface="Courier New"/>
                <a:cs typeface="Courier New"/>
                <a:sym typeface="Courier New"/>
              </a:rPr>
              <a:t>edades </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1</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0</a:t>
            </a:r>
            <a:r>
              <a:rPr lang="es">
                <a:solidFill>
                  <a:srgbClr val="EBEBEB"/>
                </a:solidFill>
                <a:highlight>
                  <a:srgbClr val="131314"/>
                </a:highlight>
                <a:latin typeface="Courier New"/>
                <a:ea typeface="Courier New"/>
                <a:cs typeface="Courier New"/>
                <a:sym typeface="Courier New"/>
              </a:rPr>
              <a:t>] = </a:t>
            </a:r>
            <a:r>
              <a:rPr lang="es" b="1">
                <a:solidFill>
                  <a:srgbClr val="33CCFF"/>
                </a:solidFill>
                <a:highlight>
                  <a:srgbClr val="131314"/>
                </a:highlight>
                <a:latin typeface="Courier New"/>
                <a:ea typeface="Courier New"/>
                <a:cs typeface="Courier New"/>
                <a:sym typeface="Courier New"/>
              </a:rPr>
              <a:t>35</a:t>
            </a:r>
            <a:r>
              <a:rPr lang="es" b="1">
                <a:solidFill>
                  <a:srgbClr val="ED864A"/>
                </a:solidFill>
                <a:highlight>
                  <a:srgbClr val="131314"/>
                </a:highlight>
                <a:latin typeface="Courier New"/>
                <a:ea typeface="Courier New"/>
                <a:cs typeface="Courier New"/>
                <a:sym typeface="Courier New"/>
              </a:rPr>
              <a:t>;</a:t>
            </a: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a:solidFill>
                  <a:srgbClr val="FFFFFF"/>
                </a:solidFill>
                <a:highlight>
                  <a:srgbClr val="131314"/>
                </a:highlight>
                <a:latin typeface="Courier New"/>
                <a:ea typeface="Courier New"/>
                <a:cs typeface="Courier New"/>
                <a:sym typeface="Courier New"/>
              </a:rPr>
              <a:t>edades </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1</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1</a:t>
            </a:r>
            <a:r>
              <a:rPr lang="es">
                <a:solidFill>
                  <a:srgbClr val="EBEBEB"/>
                </a:solidFill>
                <a:highlight>
                  <a:srgbClr val="131314"/>
                </a:highlight>
                <a:latin typeface="Courier New"/>
                <a:ea typeface="Courier New"/>
                <a:cs typeface="Courier New"/>
                <a:sym typeface="Courier New"/>
              </a:rPr>
              <a:t>] = </a:t>
            </a:r>
            <a:r>
              <a:rPr lang="es" b="1">
                <a:solidFill>
                  <a:srgbClr val="33CCFF"/>
                </a:solidFill>
                <a:highlight>
                  <a:srgbClr val="131314"/>
                </a:highlight>
                <a:latin typeface="Courier New"/>
                <a:ea typeface="Courier New"/>
                <a:cs typeface="Courier New"/>
                <a:sym typeface="Courier New"/>
              </a:rPr>
              <a:t>45</a:t>
            </a:r>
            <a:r>
              <a:rPr lang="es" b="1">
                <a:solidFill>
                  <a:srgbClr val="ED864A"/>
                </a:solidFill>
                <a:highlight>
                  <a:srgbClr val="131314"/>
                </a:highlight>
                <a:latin typeface="Courier New"/>
                <a:ea typeface="Courier New"/>
                <a:cs typeface="Courier New"/>
                <a:sym typeface="Courier New"/>
              </a:rPr>
              <a:t>;</a:t>
            </a: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a:solidFill>
                  <a:srgbClr val="FFFFFF"/>
                </a:solidFill>
                <a:highlight>
                  <a:srgbClr val="131314"/>
                </a:highlight>
                <a:latin typeface="Courier New"/>
                <a:ea typeface="Courier New"/>
                <a:cs typeface="Courier New"/>
                <a:sym typeface="Courier New"/>
              </a:rPr>
              <a:t>edades </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2</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0</a:t>
            </a:r>
            <a:r>
              <a:rPr lang="es">
                <a:solidFill>
                  <a:srgbClr val="EBEBEB"/>
                </a:solidFill>
                <a:highlight>
                  <a:srgbClr val="131314"/>
                </a:highlight>
                <a:latin typeface="Courier New"/>
                <a:ea typeface="Courier New"/>
                <a:cs typeface="Courier New"/>
                <a:sym typeface="Courier New"/>
              </a:rPr>
              <a:t>] = </a:t>
            </a:r>
            <a:r>
              <a:rPr lang="es" b="1">
                <a:solidFill>
                  <a:srgbClr val="33CCFF"/>
                </a:solidFill>
                <a:highlight>
                  <a:srgbClr val="131314"/>
                </a:highlight>
                <a:latin typeface="Courier New"/>
                <a:ea typeface="Courier New"/>
                <a:cs typeface="Courier New"/>
                <a:sym typeface="Courier New"/>
              </a:rPr>
              <a:t>55</a:t>
            </a:r>
            <a:r>
              <a:rPr lang="es" b="1">
                <a:solidFill>
                  <a:srgbClr val="ED864A"/>
                </a:solidFill>
                <a:highlight>
                  <a:srgbClr val="131314"/>
                </a:highlight>
                <a:latin typeface="Courier New"/>
                <a:ea typeface="Courier New"/>
                <a:cs typeface="Courier New"/>
                <a:sym typeface="Courier New"/>
              </a:rPr>
              <a:t>;</a:t>
            </a: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a:solidFill>
                  <a:srgbClr val="FFFFFF"/>
                </a:solidFill>
                <a:highlight>
                  <a:srgbClr val="131314"/>
                </a:highlight>
                <a:latin typeface="Courier New"/>
                <a:ea typeface="Courier New"/>
                <a:cs typeface="Courier New"/>
                <a:sym typeface="Courier New"/>
              </a:rPr>
              <a:t>edades </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2</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1</a:t>
            </a:r>
            <a:r>
              <a:rPr lang="es">
                <a:solidFill>
                  <a:srgbClr val="EBEBEB"/>
                </a:solidFill>
                <a:highlight>
                  <a:srgbClr val="131314"/>
                </a:highlight>
                <a:latin typeface="Courier New"/>
                <a:ea typeface="Courier New"/>
                <a:cs typeface="Courier New"/>
                <a:sym typeface="Courier New"/>
              </a:rPr>
              <a:t>] = </a:t>
            </a:r>
            <a:r>
              <a:rPr lang="es" b="1">
                <a:solidFill>
                  <a:srgbClr val="33CCFF"/>
                </a:solidFill>
                <a:highlight>
                  <a:srgbClr val="131314"/>
                </a:highlight>
                <a:latin typeface="Courier New"/>
                <a:ea typeface="Courier New"/>
                <a:cs typeface="Courier New"/>
                <a:sym typeface="Courier New"/>
              </a:rPr>
              <a:t>65</a:t>
            </a:r>
            <a:r>
              <a:rPr lang="es" b="1">
                <a:solidFill>
                  <a:srgbClr val="ED864A"/>
                </a:solidFill>
                <a:highlight>
                  <a:srgbClr val="131314"/>
                </a:highlight>
                <a:latin typeface="Courier New"/>
                <a:ea typeface="Courier New"/>
                <a:cs typeface="Courier New"/>
                <a:sym typeface="Courier New"/>
              </a:rPr>
              <a:t>;</a:t>
            </a:r>
            <a:endParaRPr>
              <a:solidFill>
                <a:schemeClr val="dk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ctrTitle"/>
          </p:nvPr>
        </p:nvSpPr>
        <p:spPr>
          <a:xfrm>
            <a:off x="367400" y="1307925"/>
            <a:ext cx="8464800" cy="573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s" sz="4533"/>
              <a:t>  </a:t>
            </a:r>
            <a:endParaRPr sz="4533"/>
          </a:p>
          <a:p>
            <a:pPr marL="0" lvl="0" indent="0" algn="ctr" rtl="0">
              <a:spcBef>
                <a:spcPts val="0"/>
              </a:spcBef>
              <a:spcAft>
                <a:spcPts val="0"/>
              </a:spcAft>
              <a:buNone/>
            </a:pPr>
            <a:r>
              <a:rPr lang="es" sz="4533">
                <a:solidFill>
                  <a:schemeClr val="lt1"/>
                </a:solidFill>
              </a:rPr>
              <a:t>DECLARACIÓN, INSTANCIA E INICIALIZACIÓN</a:t>
            </a:r>
            <a:endParaRPr sz="4533">
              <a:solidFill>
                <a:schemeClr val="lt1"/>
              </a:solidFill>
            </a:endParaRPr>
          </a:p>
        </p:txBody>
      </p:sp>
      <p:sp>
        <p:nvSpPr>
          <p:cNvPr id="91" name="Google Shape;91;p19"/>
          <p:cNvSpPr txBox="1"/>
          <p:nvPr/>
        </p:nvSpPr>
        <p:spPr>
          <a:xfrm>
            <a:off x="955225" y="1880925"/>
            <a:ext cx="7671000" cy="2339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a:solidFill>
                  <a:srgbClr val="434343"/>
                </a:solidFill>
              </a:rPr>
              <a:t>Sintáxis para declarar, isntanciar e inicializar  los elementos de una matriz:</a:t>
            </a:r>
            <a:endParaRPr>
              <a:solidFill>
                <a:srgbClr val="434343"/>
              </a:solidFill>
            </a:endParaRPr>
          </a:p>
          <a:p>
            <a:pPr marL="0" lvl="0" indent="0" algn="just" rtl="0">
              <a:spcBef>
                <a:spcPts val="0"/>
              </a:spcBef>
              <a:spcAft>
                <a:spcPts val="0"/>
              </a:spcAft>
              <a:buNone/>
            </a:pPr>
            <a:r>
              <a:rPr lang="es">
                <a:solidFill>
                  <a:srgbClr val="EBEBEB"/>
                </a:solidFill>
                <a:highlight>
                  <a:srgbClr val="131314"/>
                </a:highlight>
                <a:latin typeface="Courier New"/>
                <a:ea typeface="Courier New"/>
                <a:cs typeface="Courier New"/>
                <a:sym typeface="Courier New"/>
              </a:rPr>
              <a:t>tipo[][] </a:t>
            </a:r>
            <a:r>
              <a:rPr lang="es">
                <a:solidFill>
                  <a:srgbClr val="FFFFFF"/>
                </a:solidFill>
                <a:highlight>
                  <a:srgbClr val="131314"/>
                </a:highlight>
                <a:latin typeface="Courier New"/>
                <a:ea typeface="Courier New"/>
                <a:cs typeface="Courier New"/>
                <a:sym typeface="Courier New"/>
              </a:rPr>
              <a:t>nombreArreglo </a:t>
            </a:r>
            <a:r>
              <a:rPr lang="es">
                <a:solidFill>
                  <a:srgbClr val="EBEBEB"/>
                </a:solidFill>
                <a:highlight>
                  <a:srgbClr val="131314"/>
                </a:highlight>
                <a:latin typeface="Courier New"/>
                <a:ea typeface="Courier New"/>
                <a:cs typeface="Courier New"/>
                <a:sym typeface="Courier New"/>
              </a:rPr>
              <a:t>= { {lista valores} </a:t>
            </a:r>
            <a:r>
              <a:rPr lang="es" b="1">
                <a:solidFill>
                  <a:srgbClr val="ED864A"/>
                </a:solidFill>
                <a:highlight>
                  <a:srgbClr val="131314"/>
                </a:highlight>
                <a:latin typeface="Courier New"/>
                <a:ea typeface="Courier New"/>
                <a:cs typeface="Courier New"/>
                <a:sym typeface="Courier New"/>
              </a:rPr>
              <a:t>, </a:t>
            </a:r>
            <a:r>
              <a:rPr lang="es">
                <a:solidFill>
                  <a:srgbClr val="EBEBEB"/>
                </a:solidFill>
                <a:highlight>
                  <a:srgbClr val="131314"/>
                </a:highlight>
                <a:latin typeface="Courier New"/>
                <a:ea typeface="Courier New"/>
                <a:cs typeface="Courier New"/>
                <a:sym typeface="Courier New"/>
              </a:rPr>
              <a:t>{lista valores}}</a:t>
            </a:r>
            <a:endParaRPr>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s">
                <a:solidFill>
                  <a:srgbClr val="434343"/>
                </a:solidFill>
              </a:rPr>
              <a:t>Ejemplo de una matriz tipo entero:</a:t>
            </a:r>
            <a:endParaRPr>
              <a:solidFill>
                <a:srgbClr val="434343"/>
              </a:solidFill>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s">
                <a:solidFill>
                  <a:srgbClr val="ED864A"/>
                </a:solidFill>
                <a:highlight>
                  <a:srgbClr val="131314"/>
                </a:highlight>
                <a:latin typeface="Courier New"/>
                <a:ea typeface="Courier New"/>
                <a:cs typeface="Courier New"/>
                <a:sym typeface="Courier New"/>
              </a:rPr>
              <a:t>int </a:t>
            </a:r>
            <a:r>
              <a:rPr lang="es">
                <a:solidFill>
                  <a:srgbClr val="EBEBEB"/>
                </a:solidFill>
                <a:highlight>
                  <a:srgbClr val="131314"/>
                </a:highlight>
                <a:latin typeface="Courier New"/>
                <a:ea typeface="Courier New"/>
                <a:cs typeface="Courier New"/>
                <a:sym typeface="Courier New"/>
              </a:rPr>
              <a:t>[][] </a:t>
            </a:r>
            <a:r>
              <a:rPr lang="es">
                <a:solidFill>
                  <a:srgbClr val="FFFFFF"/>
                </a:solidFill>
                <a:highlight>
                  <a:srgbClr val="131314"/>
                </a:highlight>
                <a:latin typeface="Courier New"/>
                <a:ea typeface="Courier New"/>
                <a:cs typeface="Courier New"/>
                <a:sym typeface="Courier New"/>
              </a:rPr>
              <a:t>edades </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28</a:t>
            </a:r>
            <a:r>
              <a:rPr lang="es" b="1">
                <a:solidFill>
                  <a:srgbClr val="ED864A"/>
                </a:solidFill>
                <a:highlight>
                  <a:srgbClr val="131314"/>
                </a:highlight>
                <a:latin typeface="Courier New"/>
                <a:ea typeface="Courier New"/>
                <a:cs typeface="Courier New"/>
                <a:sym typeface="Courier New"/>
              </a:rPr>
              <a:t>, </a:t>
            </a:r>
            <a:r>
              <a:rPr lang="es" b="1">
                <a:solidFill>
                  <a:srgbClr val="33CCFF"/>
                </a:solidFill>
                <a:highlight>
                  <a:srgbClr val="131314"/>
                </a:highlight>
                <a:latin typeface="Courier New"/>
                <a:ea typeface="Courier New"/>
                <a:cs typeface="Courier New"/>
                <a:sym typeface="Courier New"/>
              </a:rPr>
              <a:t>30</a:t>
            </a:r>
            <a:r>
              <a:rPr lang="es">
                <a:solidFill>
                  <a:srgbClr val="EBEBEB"/>
                </a:solidFill>
                <a:highlight>
                  <a:srgbClr val="131314"/>
                </a:highlight>
                <a:latin typeface="Courier New"/>
                <a:ea typeface="Courier New"/>
                <a:cs typeface="Courier New"/>
                <a:sym typeface="Courier New"/>
              </a:rPr>
              <a:t>}</a:t>
            </a:r>
            <a:r>
              <a:rPr lang="es" b="1">
                <a:solidFill>
                  <a:srgbClr val="ED864A"/>
                </a:solidFill>
                <a:highlight>
                  <a:srgbClr val="131314"/>
                </a:highlight>
                <a:latin typeface="Courier New"/>
                <a:ea typeface="Courier New"/>
                <a:cs typeface="Courier New"/>
                <a:sym typeface="Courier New"/>
              </a:rPr>
              <a:t>, </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45</a:t>
            </a:r>
            <a:r>
              <a:rPr lang="es" b="1">
                <a:solidFill>
                  <a:srgbClr val="ED864A"/>
                </a:solidFill>
                <a:highlight>
                  <a:srgbClr val="131314"/>
                </a:highlight>
                <a:latin typeface="Courier New"/>
                <a:ea typeface="Courier New"/>
                <a:cs typeface="Courier New"/>
                <a:sym typeface="Courier New"/>
              </a:rPr>
              <a:t>, </a:t>
            </a:r>
            <a:r>
              <a:rPr lang="es" b="1">
                <a:solidFill>
                  <a:srgbClr val="33CCFF"/>
                </a:solidFill>
                <a:highlight>
                  <a:srgbClr val="131314"/>
                </a:highlight>
                <a:latin typeface="Courier New"/>
                <a:ea typeface="Courier New"/>
                <a:cs typeface="Courier New"/>
                <a:sym typeface="Courier New"/>
              </a:rPr>
              <a:t>35</a:t>
            </a:r>
            <a:r>
              <a:rPr lang="es">
                <a:solidFill>
                  <a:srgbClr val="EBEBEB"/>
                </a:solidFill>
                <a:highlight>
                  <a:srgbClr val="131314"/>
                </a:highlight>
                <a:latin typeface="Courier New"/>
                <a:ea typeface="Courier New"/>
                <a:cs typeface="Courier New"/>
                <a:sym typeface="Courier New"/>
              </a:rPr>
              <a:t>}</a:t>
            </a:r>
            <a:r>
              <a:rPr lang="es" b="1">
                <a:solidFill>
                  <a:srgbClr val="ED864A"/>
                </a:solidFill>
                <a:highlight>
                  <a:srgbClr val="131314"/>
                </a:highlight>
                <a:latin typeface="Courier New"/>
                <a:ea typeface="Courier New"/>
                <a:cs typeface="Courier New"/>
                <a:sym typeface="Courier New"/>
              </a:rPr>
              <a:t>, </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50</a:t>
            </a:r>
            <a:r>
              <a:rPr lang="es" b="1">
                <a:solidFill>
                  <a:srgbClr val="ED864A"/>
                </a:solidFill>
                <a:highlight>
                  <a:srgbClr val="131314"/>
                </a:highlight>
                <a:latin typeface="Courier New"/>
                <a:ea typeface="Courier New"/>
                <a:cs typeface="Courier New"/>
                <a:sym typeface="Courier New"/>
              </a:rPr>
              <a:t>, </a:t>
            </a:r>
            <a:r>
              <a:rPr lang="es" b="1">
                <a:solidFill>
                  <a:srgbClr val="33CCFF"/>
                </a:solidFill>
                <a:highlight>
                  <a:srgbClr val="131314"/>
                </a:highlight>
                <a:latin typeface="Courier New"/>
                <a:ea typeface="Courier New"/>
                <a:cs typeface="Courier New"/>
                <a:sym typeface="Courier New"/>
              </a:rPr>
              <a:t>55</a:t>
            </a:r>
            <a:r>
              <a:rPr lang="es">
                <a:solidFill>
                  <a:srgbClr val="EBEBEB"/>
                </a:solidFill>
                <a:highlight>
                  <a:srgbClr val="131314"/>
                </a:highlight>
                <a:latin typeface="Courier New"/>
                <a:ea typeface="Courier New"/>
                <a:cs typeface="Courier New"/>
                <a:sym typeface="Courier New"/>
              </a:rPr>
              <a:t>}}</a:t>
            </a:r>
            <a:r>
              <a:rPr lang="es" b="1">
                <a:solidFill>
                  <a:srgbClr val="ED864A"/>
                </a:solidFill>
                <a:highlight>
                  <a:srgbClr val="131314"/>
                </a:highlight>
                <a:latin typeface="Courier New"/>
                <a:ea typeface="Courier New"/>
                <a:cs typeface="Courier New"/>
                <a:sym typeface="Courier New"/>
              </a:rPr>
              <a:t>;</a:t>
            </a: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b="1">
                <a:solidFill>
                  <a:srgbClr val="ED864A"/>
                </a:solidFill>
                <a:highlight>
                  <a:srgbClr val="131314"/>
                </a:highlight>
                <a:latin typeface="Courier New"/>
                <a:ea typeface="Courier New"/>
                <a:cs typeface="Courier New"/>
                <a:sym typeface="Courier New"/>
              </a:rPr>
              <a:t>Matriz de 3 filas y 2 columnas</a:t>
            </a: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a:solidFill>
                <a:srgbClr val="ED864A"/>
              </a:solidFill>
              <a:highlight>
                <a:srgbClr val="131314"/>
              </a:highlight>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ctrTitle"/>
          </p:nvPr>
        </p:nvSpPr>
        <p:spPr>
          <a:xfrm>
            <a:off x="367400" y="1307925"/>
            <a:ext cx="8464800" cy="573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s" sz="4533"/>
              <a:t>  </a:t>
            </a:r>
            <a:endParaRPr sz="4533"/>
          </a:p>
          <a:p>
            <a:pPr marL="0" lvl="0" indent="0" algn="ctr" rtl="0">
              <a:spcBef>
                <a:spcPts val="0"/>
              </a:spcBef>
              <a:spcAft>
                <a:spcPts val="0"/>
              </a:spcAft>
              <a:buNone/>
            </a:pPr>
            <a:r>
              <a:rPr lang="es" sz="4533">
                <a:solidFill>
                  <a:schemeClr val="lt1"/>
                </a:solidFill>
              </a:rPr>
              <a:t>EXTRAER ELEMENTOS DE UNA MATRIZ</a:t>
            </a:r>
            <a:endParaRPr sz="4533">
              <a:solidFill>
                <a:schemeClr val="lt1"/>
              </a:solidFill>
            </a:endParaRPr>
          </a:p>
        </p:txBody>
      </p:sp>
      <p:sp>
        <p:nvSpPr>
          <p:cNvPr id="97" name="Google Shape;97;p20"/>
          <p:cNvSpPr txBox="1"/>
          <p:nvPr/>
        </p:nvSpPr>
        <p:spPr>
          <a:xfrm>
            <a:off x="955225" y="1880925"/>
            <a:ext cx="7671000" cy="2124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a:solidFill>
                  <a:srgbClr val="434343"/>
                </a:solidFill>
              </a:rPr>
              <a:t>Sintáxis para extraer  elementos de una matriz:</a:t>
            </a:r>
            <a:endParaRPr>
              <a:solidFill>
                <a:srgbClr val="434343"/>
              </a:solidFill>
            </a:endParaRPr>
          </a:p>
          <a:p>
            <a:pPr marL="0" lvl="0" indent="0" algn="just" rtl="0">
              <a:spcBef>
                <a:spcPts val="0"/>
              </a:spcBef>
              <a:spcAft>
                <a:spcPts val="0"/>
              </a:spcAft>
              <a:buNone/>
            </a:pPr>
            <a:r>
              <a:rPr lang="es">
                <a:solidFill>
                  <a:srgbClr val="7EC3E6"/>
                </a:solidFill>
                <a:highlight>
                  <a:srgbClr val="131314"/>
                </a:highlight>
                <a:latin typeface="Courier New"/>
                <a:ea typeface="Courier New"/>
                <a:cs typeface="Courier New"/>
                <a:sym typeface="Courier New"/>
              </a:rPr>
              <a:t>variableReceptora = nombreArreglo[indice_fila][indice_columna];</a:t>
            </a:r>
            <a:endParaRPr>
              <a:solidFill>
                <a:srgbClr val="7EC3E6"/>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s">
                <a:solidFill>
                  <a:srgbClr val="434343"/>
                </a:solidFill>
              </a:rPr>
              <a:t>Ejemplo de una matriz tipo entero:</a:t>
            </a:r>
            <a:endParaRPr>
              <a:solidFill>
                <a:srgbClr val="434343"/>
              </a:solidFill>
            </a:endParaRPr>
          </a:p>
          <a:p>
            <a:pPr marL="0" lvl="0" indent="0" algn="just" rtl="0">
              <a:spcBef>
                <a:spcPts val="0"/>
              </a:spcBef>
              <a:spcAft>
                <a:spcPts val="0"/>
              </a:spcAft>
              <a:buNone/>
            </a:pPr>
            <a:r>
              <a:rPr lang="es">
                <a:solidFill>
                  <a:srgbClr val="ED864A"/>
                </a:solidFill>
                <a:highlight>
                  <a:srgbClr val="131314"/>
                </a:highlight>
                <a:latin typeface="Courier New"/>
                <a:ea typeface="Courier New"/>
                <a:cs typeface="Courier New"/>
                <a:sym typeface="Courier New"/>
              </a:rPr>
              <a:t>int </a:t>
            </a:r>
            <a:r>
              <a:rPr lang="es">
                <a:solidFill>
                  <a:srgbClr val="FFFFFF"/>
                </a:solidFill>
                <a:highlight>
                  <a:srgbClr val="131314"/>
                </a:highlight>
                <a:latin typeface="Courier New"/>
                <a:ea typeface="Courier New"/>
                <a:cs typeface="Courier New"/>
                <a:sym typeface="Courier New"/>
              </a:rPr>
              <a:t>j </a:t>
            </a:r>
            <a:r>
              <a:rPr lang="es">
                <a:solidFill>
                  <a:srgbClr val="EBEBEB"/>
                </a:solidFill>
                <a:highlight>
                  <a:srgbClr val="131314"/>
                </a:highlight>
                <a:latin typeface="Courier New"/>
                <a:ea typeface="Courier New"/>
                <a:cs typeface="Courier New"/>
                <a:sym typeface="Courier New"/>
              </a:rPr>
              <a:t>= enteros[</a:t>
            </a:r>
            <a:r>
              <a:rPr lang="es" b="1">
                <a:solidFill>
                  <a:srgbClr val="33CCFF"/>
                </a:solidFill>
                <a:highlight>
                  <a:srgbClr val="131314"/>
                </a:highlight>
                <a:latin typeface="Courier New"/>
                <a:ea typeface="Courier New"/>
                <a:cs typeface="Courier New"/>
                <a:sym typeface="Courier New"/>
              </a:rPr>
              <a:t>0</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0</a:t>
            </a:r>
            <a:r>
              <a:rPr lang="es">
                <a:solidFill>
                  <a:srgbClr val="EBEBEB"/>
                </a:solidFill>
                <a:highlight>
                  <a:srgbClr val="131314"/>
                </a:highlight>
                <a:latin typeface="Courier New"/>
                <a:ea typeface="Courier New"/>
                <a:cs typeface="Courier New"/>
                <a:sym typeface="Courier New"/>
              </a:rPr>
              <a:t>]:</a:t>
            </a:r>
            <a:endParaRPr>
              <a:solidFill>
                <a:srgbClr val="EBEBEB"/>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a:solidFill>
                  <a:srgbClr val="ED864A"/>
                </a:solidFill>
                <a:highlight>
                  <a:srgbClr val="131314"/>
                </a:highlight>
                <a:latin typeface="Courier New"/>
                <a:ea typeface="Courier New"/>
                <a:cs typeface="Courier New"/>
                <a:sym typeface="Courier New"/>
              </a:rPr>
              <a:t>int </a:t>
            </a:r>
            <a:r>
              <a:rPr lang="es">
                <a:solidFill>
                  <a:srgbClr val="FFFFFF"/>
                </a:solidFill>
                <a:highlight>
                  <a:srgbClr val="131314"/>
                </a:highlight>
                <a:latin typeface="Courier New"/>
                <a:ea typeface="Courier New"/>
                <a:cs typeface="Courier New"/>
                <a:sym typeface="Courier New"/>
              </a:rPr>
              <a:t>j </a:t>
            </a:r>
            <a:r>
              <a:rPr lang="es">
                <a:solidFill>
                  <a:srgbClr val="EBEBEB"/>
                </a:solidFill>
                <a:highlight>
                  <a:srgbClr val="131314"/>
                </a:highlight>
                <a:latin typeface="Courier New"/>
                <a:ea typeface="Courier New"/>
                <a:cs typeface="Courier New"/>
                <a:sym typeface="Courier New"/>
              </a:rPr>
              <a:t>= enteros[</a:t>
            </a:r>
            <a:r>
              <a:rPr lang="es" b="1">
                <a:solidFill>
                  <a:srgbClr val="33CCFF"/>
                </a:solidFill>
                <a:highlight>
                  <a:srgbClr val="131314"/>
                </a:highlight>
                <a:latin typeface="Courier New"/>
                <a:ea typeface="Courier New"/>
                <a:cs typeface="Courier New"/>
                <a:sym typeface="Courier New"/>
              </a:rPr>
              <a:t>1</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0</a:t>
            </a:r>
            <a:r>
              <a:rPr lang="es">
                <a:solidFill>
                  <a:srgbClr val="EBEBEB"/>
                </a:solidFill>
                <a:highlight>
                  <a:srgbClr val="131314"/>
                </a:highlight>
                <a:latin typeface="Courier New"/>
                <a:ea typeface="Courier New"/>
                <a:cs typeface="Courier New"/>
                <a:sym typeface="Courier New"/>
              </a:rPr>
              <a:t>]</a:t>
            </a:r>
            <a:r>
              <a:rPr lang="es" b="1">
                <a:solidFill>
                  <a:srgbClr val="ED864A"/>
                </a:solidFill>
                <a:highlight>
                  <a:srgbClr val="131314"/>
                </a:highlight>
                <a:latin typeface="Courier New"/>
                <a:ea typeface="Courier New"/>
                <a:cs typeface="Courier New"/>
                <a:sym typeface="Courier New"/>
              </a:rPr>
              <a:t>;</a:t>
            </a: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endParaRPr>
              <a:solidFill>
                <a:srgbClr val="ED864A"/>
              </a:solidFill>
              <a:highlight>
                <a:srgbClr val="131314"/>
              </a:highlight>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ctrTitle"/>
          </p:nvPr>
        </p:nvSpPr>
        <p:spPr>
          <a:xfrm>
            <a:off x="367400" y="396775"/>
            <a:ext cx="8464800" cy="573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s" sz="4533"/>
              <a:t>  </a:t>
            </a:r>
            <a:endParaRPr sz="4533"/>
          </a:p>
          <a:p>
            <a:pPr marL="0" lvl="0" indent="0" algn="ctr" rtl="0">
              <a:spcBef>
                <a:spcPts val="0"/>
              </a:spcBef>
              <a:spcAft>
                <a:spcPts val="0"/>
              </a:spcAft>
              <a:buNone/>
            </a:pPr>
            <a:r>
              <a:rPr lang="es" sz="4200">
                <a:solidFill>
                  <a:schemeClr val="lt1"/>
                </a:solidFill>
              </a:rPr>
              <a:t>EJEMPLO MANEJO DE  MATRICES</a:t>
            </a:r>
            <a:endParaRPr sz="4200">
              <a:solidFill>
                <a:schemeClr val="lt1"/>
              </a:solidFill>
            </a:endParaRPr>
          </a:p>
        </p:txBody>
      </p:sp>
      <p:sp>
        <p:nvSpPr>
          <p:cNvPr id="103" name="Google Shape;103;p21"/>
          <p:cNvSpPr txBox="1"/>
          <p:nvPr/>
        </p:nvSpPr>
        <p:spPr>
          <a:xfrm>
            <a:off x="955225" y="1087475"/>
            <a:ext cx="7671000" cy="4448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
                <a:solidFill>
                  <a:srgbClr val="ED864A"/>
                </a:solidFill>
                <a:highlight>
                  <a:srgbClr val="131314"/>
                </a:highlight>
                <a:latin typeface="Courier New"/>
                <a:ea typeface="Courier New"/>
                <a:cs typeface="Courier New"/>
                <a:sym typeface="Courier New"/>
              </a:rPr>
              <a:t>int</a:t>
            </a:r>
            <a:r>
              <a:rPr lang="es">
                <a:solidFill>
                  <a:srgbClr val="EBEBEB"/>
                </a:solidFill>
                <a:highlight>
                  <a:srgbClr val="131314"/>
                </a:highlight>
                <a:latin typeface="Courier New"/>
                <a:ea typeface="Courier New"/>
                <a:cs typeface="Courier New"/>
                <a:sym typeface="Courier New"/>
              </a:rPr>
              <a:t>[][] </a:t>
            </a:r>
            <a:r>
              <a:rPr lang="es">
                <a:solidFill>
                  <a:srgbClr val="FFFFFF"/>
                </a:solidFill>
                <a:highlight>
                  <a:srgbClr val="131314"/>
                </a:highlight>
                <a:latin typeface="Courier New"/>
                <a:ea typeface="Courier New"/>
                <a:cs typeface="Courier New"/>
                <a:sym typeface="Courier New"/>
              </a:rPr>
              <a:t>edades </a:t>
            </a:r>
            <a:r>
              <a:rPr lang="es">
                <a:solidFill>
                  <a:srgbClr val="EBEBEB"/>
                </a:solidFill>
                <a:highlight>
                  <a:srgbClr val="131314"/>
                </a:highlight>
                <a:latin typeface="Courier New"/>
                <a:ea typeface="Courier New"/>
                <a:cs typeface="Courier New"/>
                <a:sym typeface="Courier New"/>
              </a:rPr>
              <a:t>= </a:t>
            </a:r>
            <a:r>
              <a:rPr lang="es">
                <a:solidFill>
                  <a:srgbClr val="ED864A"/>
                </a:solidFill>
                <a:highlight>
                  <a:srgbClr val="131314"/>
                </a:highlight>
                <a:latin typeface="Courier New"/>
                <a:ea typeface="Courier New"/>
                <a:cs typeface="Courier New"/>
                <a:sym typeface="Courier New"/>
              </a:rPr>
              <a:t>new int</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3</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2</a:t>
            </a:r>
            <a:r>
              <a:rPr lang="es">
                <a:solidFill>
                  <a:srgbClr val="EBEBEB"/>
                </a:solidFill>
                <a:highlight>
                  <a:srgbClr val="131314"/>
                </a:highlight>
                <a:latin typeface="Courier New"/>
                <a:ea typeface="Courier New"/>
                <a:cs typeface="Courier New"/>
                <a:sym typeface="Courier New"/>
              </a:rPr>
              <a:t>]</a:t>
            </a:r>
            <a:r>
              <a:rPr lang="es" b="1">
                <a:solidFill>
                  <a:srgbClr val="ED864A"/>
                </a:solidFill>
                <a:highlight>
                  <a:srgbClr val="131314"/>
                </a:highlight>
                <a:latin typeface="Courier New"/>
                <a:ea typeface="Courier New"/>
                <a:cs typeface="Courier New"/>
                <a:sym typeface="Courier New"/>
              </a:rPr>
              <a:t>;</a:t>
            </a:r>
            <a:endParaRPr>
              <a:solidFill>
                <a:srgbClr val="7EC3E6"/>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a:solidFill>
                  <a:srgbClr val="FFFFFF"/>
                </a:solidFill>
                <a:highlight>
                  <a:srgbClr val="131314"/>
                </a:highlight>
                <a:latin typeface="Courier New"/>
                <a:ea typeface="Courier New"/>
                <a:cs typeface="Courier New"/>
                <a:sym typeface="Courier New"/>
              </a:rPr>
              <a:t>edades </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0</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0</a:t>
            </a:r>
            <a:r>
              <a:rPr lang="es">
                <a:solidFill>
                  <a:srgbClr val="EBEBEB"/>
                </a:solidFill>
                <a:highlight>
                  <a:srgbClr val="131314"/>
                </a:highlight>
                <a:latin typeface="Courier New"/>
                <a:ea typeface="Courier New"/>
                <a:cs typeface="Courier New"/>
                <a:sym typeface="Courier New"/>
              </a:rPr>
              <a:t>] = </a:t>
            </a:r>
            <a:r>
              <a:rPr lang="es" b="1">
                <a:solidFill>
                  <a:srgbClr val="33CCFF"/>
                </a:solidFill>
                <a:highlight>
                  <a:srgbClr val="131314"/>
                </a:highlight>
                <a:latin typeface="Courier New"/>
                <a:ea typeface="Courier New"/>
                <a:cs typeface="Courier New"/>
                <a:sym typeface="Courier New"/>
              </a:rPr>
              <a:t>25</a:t>
            </a:r>
            <a:r>
              <a:rPr lang="es" b="1">
                <a:solidFill>
                  <a:srgbClr val="ED864A"/>
                </a:solidFill>
                <a:highlight>
                  <a:srgbClr val="131314"/>
                </a:highlight>
                <a:latin typeface="Courier New"/>
                <a:ea typeface="Courier New"/>
                <a:cs typeface="Courier New"/>
                <a:sym typeface="Courier New"/>
              </a:rPr>
              <a:t>;</a:t>
            </a: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a:solidFill>
                  <a:srgbClr val="FFFFFF"/>
                </a:solidFill>
                <a:highlight>
                  <a:srgbClr val="131314"/>
                </a:highlight>
                <a:latin typeface="Courier New"/>
                <a:ea typeface="Courier New"/>
                <a:cs typeface="Courier New"/>
                <a:sym typeface="Courier New"/>
              </a:rPr>
              <a:t>edades </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0</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1</a:t>
            </a:r>
            <a:r>
              <a:rPr lang="es">
                <a:solidFill>
                  <a:srgbClr val="EBEBEB"/>
                </a:solidFill>
                <a:highlight>
                  <a:srgbClr val="131314"/>
                </a:highlight>
                <a:latin typeface="Courier New"/>
                <a:ea typeface="Courier New"/>
                <a:cs typeface="Courier New"/>
                <a:sym typeface="Courier New"/>
              </a:rPr>
              <a:t>] = </a:t>
            </a:r>
            <a:r>
              <a:rPr lang="es" b="1">
                <a:solidFill>
                  <a:srgbClr val="33CCFF"/>
                </a:solidFill>
                <a:highlight>
                  <a:srgbClr val="131314"/>
                </a:highlight>
                <a:latin typeface="Courier New"/>
                <a:ea typeface="Courier New"/>
                <a:cs typeface="Courier New"/>
                <a:sym typeface="Courier New"/>
              </a:rPr>
              <a:t>5</a:t>
            </a:r>
            <a:r>
              <a:rPr lang="es" b="1">
                <a:solidFill>
                  <a:srgbClr val="ED864A"/>
                </a:solidFill>
                <a:highlight>
                  <a:srgbClr val="131314"/>
                </a:highlight>
                <a:latin typeface="Courier New"/>
                <a:ea typeface="Courier New"/>
                <a:cs typeface="Courier New"/>
                <a:sym typeface="Courier New"/>
              </a:rPr>
              <a:t>;</a:t>
            </a: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a:solidFill>
                  <a:srgbClr val="FFFFFF"/>
                </a:solidFill>
                <a:highlight>
                  <a:srgbClr val="131314"/>
                </a:highlight>
                <a:latin typeface="Courier New"/>
                <a:ea typeface="Courier New"/>
                <a:cs typeface="Courier New"/>
                <a:sym typeface="Courier New"/>
              </a:rPr>
              <a:t>edades </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1</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0</a:t>
            </a:r>
            <a:r>
              <a:rPr lang="es">
                <a:solidFill>
                  <a:srgbClr val="EBEBEB"/>
                </a:solidFill>
                <a:highlight>
                  <a:srgbClr val="131314"/>
                </a:highlight>
                <a:latin typeface="Courier New"/>
                <a:ea typeface="Courier New"/>
                <a:cs typeface="Courier New"/>
                <a:sym typeface="Courier New"/>
              </a:rPr>
              <a:t>] = </a:t>
            </a:r>
            <a:r>
              <a:rPr lang="es" b="1">
                <a:solidFill>
                  <a:srgbClr val="33CCFF"/>
                </a:solidFill>
                <a:highlight>
                  <a:srgbClr val="131314"/>
                </a:highlight>
                <a:latin typeface="Courier New"/>
                <a:ea typeface="Courier New"/>
                <a:cs typeface="Courier New"/>
                <a:sym typeface="Courier New"/>
              </a:rPr>
              <a:t>35</a:t>
            </a:r>
            <a:r>
              <a:rPr lang="es" b="1">
                <a:solidFill>
                  <a:srgbClr val="ED864A"/>
                </a:solidFill>
                <a:highlight>
                  <a:srgbClr val="131314"/>
                </a:highlight>
                <a:latin typeface="Courier New"/>
                <a:ea typeface="Courier New"/>
                <a:cs typeface="Courier New"/>
                <a:sym typeface="Courier New"/>
              </a:rPr>
              <a:t>;</a:t>
            </a: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a:solidFill>
                  <a:srgbClr val="FFFFFF"/>
                </a:solidFill>
                <a:highlight>
                  <a:srgbClr val="131314"/>
                </a:highlight>
                <a:latin typeface="Courier New"/>
                <a:ea typeface="Courier New"/>
                <a:cs typeface="Courier New"/>
                <a:sym typeface="Courier New"/>
              </a:rPr>
              <a:t>edades </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1</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1</a:t>
            </a:r>
            <a:r>
              <a:rPr lang="es">
                <a:solidFill>
                  <a:srgbClr val="EBEBEB"/>
                </a:solidFill>
                <a:highlight>
                  <a:srgbClr val="131314"/>
                </a:highlight>
                <a:latin typeface="Courier New"/>
                <a:ea typeface="Courier New"/>
                <a:cs typeface="Courier New"/>
                <a:sym typeface="Courier New"/>
              </a:rPr>
              <a:t>] = </a:t>
            </a:r>
            <a:r>
              <a:rPr lang="es" b="1">
                <a:solidFill>
                  <a:srgbClr val="33CCFF"/>
                </a:solidFill>
                <a:highlight>
                  <a:srgbClr val="131314"/>
                </a:highlight>
                <a:latin typeface="Courier New"/>
                <a:ea typeface="Courier New"/>
                <a:cs typeface="Courier New"/>
                <a:sym typeface="Courier New"/>
              </a:rPr>
              <a:t>45</a:t>
            </a:r>
            <a:r>
              <a:rPr lang="es" b="1">
                <a:solidFill>
                  <a:srgbClr val="ED864A"/>
                </a:solidFill>
                <a:highlight>
                  <a:srgbClr val="131314"/>
                </a:highlight>
                <a:latin typeface="Courier New"/>
                <a:ea typeface="Courier New"/>
                <a:cs typeface="Courier New"/>
                <a:sym typeface="Courier New"/>
              </a:rPr>
              <a:t>;</a:t>
            </a: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a:solidFill>
                  <a:srgbClr val="FFFFFF"/>
                </a:solidFill>
                <a:highlight>
                  <a:srgbClr val="131314"/>
                </a:highlight>
                <a:latin typeface="Courier New"/>
                <a:ea typeface="Courier New"/>
                <a:cs typeface="Courier New"/>
                <a:sym typeface="Courier New"/>
              </a:rPr>
              <a:t>edades </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2</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0</a:t>
            </a:r>
            <a:r>
              <a:rPr lang="es">
                <a:solidFill>
                  <a:srgbClr val="EBEBEB"/>
                </a:solidFill>
                <a:highlight>
                  <a:srgbClr val="131314"/>
                </a:highlight>
                <a:latin typeface="Courier New"/>
                <a:ea typeface="Courier New"/>
                <a:cs typeface="Courier New"/>
                <a:sym typeface="Courier New"/>
              </a:rPr>
              <a:t>] = </a:t>
            </a:r>
            <a:r>
              <a:rPr lang="es" b="1">
                <a:solidFill>
                  <a:srgbClr val="33CCFF"/>
                </a:solidFill>
                <a:highlight>
                  <a:srgbClr val="131314"/>
                </a:highlight>
                <a:latin typeface="Courier New"/>
                <a:ea typeface="Courier New"/>
                <a:cs typeface="Courier New"/>
                <a:sym typeface="Courier New"/>
              </a:rPr>
              <a:t>55</a:t>
            </a:r>
            <a:r>
              <a:rPr lang="es" b="1">
                <a:solidFill>
                  <a:srgbClr val="ED864A"/>
                </a:solidFill>
                <a:highlight>
                  <a:srgbClr val="131314"/>
                </a:highlight>
                <a:latin typeface="Courier New"/>
                <a:ea typeface="Courier New"/>
                <a:cs typeface="Courier New"/>
                <a:sym typeface="Courier New"/>
              </a:rPr>
              <a:t>;</a:t>
            </a: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a:solidFill>
                  <a:srgbClr val="FFFFFF"/>
                </a:solidFill>
                <a:highlight>
                  <a:srgbClr val="131314"/>
                </a:highlight>
                <a:latin typeface="Courier New"/>
                <a:ea typeface="Courier New"/>
                <a:cs typeface="Courier New"/>
                <a:sym typeface="Courier New"/>
              </a:rPr>
              <a:t>edades </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2</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1</a:t>
            </a:r>
            <a:r>
              <a:rPr lang="es">
                <a:solidFill>
                  <a:srgbClr val="EBEBEB"/>
                </a:solidFill>
                <a:highlight>
                  <a:srgbClr val="131314"/>
                </a:highlight>
                <a:latin typeface="Courier New"/>
                <a:ea typeface="Courier New"/>
                <a:cs typeface="Courier New"/>
                <a:sym typeface="Courier New"/>
              </a:rPr>
              <a:t>] = </a:t>
            </a:r>
            <a:r>
              <a:rPr lang="es" b="1">
                <a:solidFill>
                  <a:srgbClr val="33CCFF"/>
                </a:solidFill>
                <a:highlight>
                  <a:srgbClr val="131314"/>
                </a:highlight>
                <a:latin typeface="Courier New"/>
                <a:ea typeface="Courier New"/>
                <a:cs typeface="Courier New"/>
                <a:sym typeface="Courier New"/>
              </a:rPr>
              <a:t>65</a:t>
            </a:r>
            <a:r>
              <a:rPr lang="es" b="1">
                <a:solidFill>
                  <a:srgbClr val="ED864A"/>
                </a:solidFill>
                <a:highlight>
                  <a:srgbClr val="131314"/>
                </a:highlight>
                <a:latin typeface="Courier New"/>
                <a:ea typeface="Courier New"/>
                <a:cs typeface="Courier New"/>
                <a:sym typeface="Courier New"/>
              </a:rPr>
              <a:t>;</a:t>
            </a: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a:solidFill>
                  <a:srgbClr val="FFFFFF"/>
                </a:solidFill>
                <a:highlight>
                  <a:srgbClr val="131314"/>
                </a:highlight>
                <a:latin typeface="Courier New"/>
                <a:ea typeface="Courier New"/>
                <a:cs typeface="Courier New"/>
                <a:sym typeface="Courier New"/>
              </a:rPr>
              <a:t>System</a:t>
            </a:r>
            <a:r>
              <a:rPr lang="es">
                <a:solidFill>
                  <a:srgbClr val="EBEBEB"/>
                </a:solidFill>
                <a:highlight>
                  <a:srgbClr val="131314"/>
                </a:highlight>
                <a:latin typeface="Courier New"/>
                <a:ea typeface="Courier New"/>
                <a:cs typeface="Courier New"/>
                <a:sym typeface="Courier New"/>
              </a:rPr>
              <a:t>.</a:t>
            </a:r>
            <a:r>
              <a:rPr lang="es" i="1">
                <a:solidFill>
                  <a:srgbClr val="ED94FF"/>
                </a:solidFill>
                <a:highlight>
                  <a:srgbClr val="131314"/>
                </a:highlight>
                <a:latin typeface="Courier New"/>
                <a:ea typeface="Courier New"/>
                <a:cs typeface="Courier New"/>
                <a:sym typeface="Courier New"/>
              </a:rPr>
              <a:t>out</a:t>
            </a:r>
            <a:r>
              <a:rPr lang="es">
                <a:solidFill>
                  <a:srgbClr val="EBEBEB"/>
                </a:solidFill>
                <a:highlight>
                  <a:srgbClr val="131314"/>
                </a:highlight>
                <a:latin typeface="Courier New"/>
                <a:ea typeface="Courier New"/>
                <a:cs typeface="Courier New"/>
                <a:sym typeface="Courier New"/>
              </a:rPr>
              <a:t>.println(</a:t>
            </a:r>
            <a:r>
              <a:rPr lang="es">
                <a:solidFill>
                  <a:srgbClr val="54B33E"/>
                </a:solidFill>
                <a:highlight>
                  <a:srgbClr val="131314"/>
                </a:highlight>
                <a:latin typeface="Courier New"/>
                <a:ea typeface="Courier New"/>
                <a:cs typeface="Courier New"/>
                <a:sym typeface="Courier New"/>
              </a:rPr>
              <a:t>"Matriz [0][0]: " </a:t>
            </a:r>
            <a:r>
              <a:rPr lang="es">
                <a:solidFill>
                  <a:srgbClr val="EBEBEB"/>
                </a:solidFill>
                <a:highlight>
                  <a:srgbClr val="131314"/>
                </a:highlight>
                <a:latin typeface="Courier New"/>
                <a:ea typeface="Courier New"/>
                <a:cs typeface="Courier New"/>
                <a:sym typeface="Courier New"/>
              </a:rPr>
              <a:t>+ </a:t>
            </a:r>
            <a:r>
              <a:rPr lang="es">
                <a:solidFill>
                  <a:srgbClr val="FFFFFF"/>
                </a:solidFill>
                <a:highlight>
                  <a:srgbClr val="131314"/>
                </a:highlight>
                <a:latin typeface="Courier New"/>
                <a:ea typeface="Courier New"/>
                <a:cs typeface="Courier New"/>
                <a:sym typeface="Courier New"/>
              </a:rPr>
              <a:t>edades</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0</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0</a:t>
            </a:r>
            <a:r>
              <a:rPr lang="es">
                <a:solidFill>
                  <a:srgbClr val="EBEBEB"/>
                </a:solidFill>
                <a:highlight>
                  <a:srgbClr val="131314"/>
                </a:highlight>
                <a:latin typeface="Courier New"/>
                <a:ea typeface="Courier New"/>
                <a:cs typeface="Courier New"/>
                <a:sym typeface="Courier New"/>
              </a:rPr>
              <a:t>])</a:t>
            </a:r>
            <a:r>
              <a:rPr lang="es" b="1">
                <a:solidFill>
                  <a:srgbClr val="ED864A"/>
                </a:solidFill>
                <a:highlight>
                  <a:srgbClr val="131314"/>
                </a:highlight>
                <a:latin typeface="Courier New"/>
                <a:ea typeface="Courier New"/>
                <a:cs typeface="Courier New"/>
                <a:sym typeface="Courier New"/>
              </a:rPr>
              <a:t>;</a:t>
            </a: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a:solidFill>
                  <a:srgbClr val="FFFFFF"/>
                </a:solidFill>
                <a:highlight>
                  <a:srgbClr val="131314"/>
                </a:highlight>
                <a:latin typeface="Courier New"/>
                <a:ea typeface="Courier New"/>
                <a:cs typeface="Courier New"/>
                <a:sym typeface="Courier New"/>
              </a:rPr>
              <a:t>System</a:t>
            </a:r>
            <a:r>
              <a:rPr lang="es">
                <a:solidFill>
                  <a:srgbClr val="EBEBEB"/>
                </a:solidFill>
                <a:highlight>
                  <a:srgbClr val="131314"/>
                </a:highlight>
                <a:latin typeface="Courier New"/>
                <a:ea typeface="Courier New"/>
                <a:cs typeface="Courier New"/>
                <a:sym typeface="Courier New"/>
              </a:rPr>
              <a:t>.</a:t>
            </a:r>
            <a:r>
              <a:rPr lang="es" i="1">
                <a:solidFill>
                  <a:srgbClr val="ED94FF"/>
                </a:solidFill>
                <a:highlight>
                  <a:srgbClr val="131314"/>
                </a:highlight>
                <a:latin typeface="Courier New"/>
                <a:ea typeface="Courier New"/>
                <a:cs typeface="Courier New"/>
                <a:sym typeface="Courier New"/>
              </a:rPr>
              <a:t>out</a:t>
            </a:r>
            <a:r>
              <a:rPr lang="es">
                <a:solidFill>
                  <a:srgbClr val="EBEBEB"/>
                </a:solidFill>
                <a:highlight>
                  <a:srgbClr val="131314"/>
                </a:highlight>
                <a:latin typeface="Courier New"/>
                <a:ea typeface="Courier New"/>
                <a:cs typeface="Courier New"/>
                <a:sym typeface="Courier New"/>
              </a:rPr>
              <a:t>.println(</a:t>
            </a:r>
            <a:r>
              <a:rPr lang="es">
                <a:solidFill>
                  <a:srgbClr val="54B33E"/>
                </a:solidFill>
                <a:highlight>
                  <a:srgbClr val="131314"/>
                </a:highlight>
                <a:latin typeface="Courier New"/>
                <a:ea typeface="Courier New"/>
                <a:cs typeface="Courier New"/>
                <a:sym typeface="Courier New"/>
              </a:rPr>
              <a:t>"Matriz [0][1]: " </a:t>
            </a:r>
            <a:r>
              <a:rPr lang="es">
                <a:solidFill>
                  <a:srgbClr val="EBEBEB"/>
                </a:solidFill>
                <a:highlight>
                  <a:srgbClr val="131314"/>
                </a:highlight>
                <a:latin typeface="Courier New"/>
                <a:ea typeface="Courier New"/>
                <a:cs typeface="Courier New"/>
                <a:sym typeface="Courier New"/>
              </a:rPr>
              <a:t>+ </a:t>
            </a:r>
            <a:r>
              <a:rPr lang="es">
                <a:solidFill>
                  <a:srgbClr val="FFFFFF"/>
                </a:solidFill>
                <a:highlight>
                  <a:srgbClr val="131314"/>
                </a:highlight>
                <a:latin typeface="Courier New"/>
                <a:ea typeface="Courier New"/>
                <a:cs typeface="Courier New"/>
                <a:sym typeface="Courier New"/>
              </a:rPr>
              <a:t>edades</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0</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1</a:t>
            </a:r>
            <a:r>
              <a:rPr lang="es">
                <a:solidFill>
                  <a:srgbClr val="EBEBEB"/>
                </a:solidFill>
                <a:highlight>
                  <a:srgbClr val="131314"/>
                </a:highlight>
                <a:latin typeface="Courier New"/>
                <a:ea typeface="Courier New"/>
                <a:cs typeface="Courier New"/>
                <a:sym typeface="Courier New"/>
              </a:rPr>
              <a:t>])</a:t>
            </a:r>
            <a:r>
              <a:rPr lang="es" b="1">
                <a:solidFill>
                  <a:srgbClr val="ED864A"/>
                </a:solidFill>
                <a:highlight>
                  <a:srgbClr val="131314"/>
                </a:highlight>
                <a:latin typeface="Courier New"/>
                <a:ea typeface="Courier New"/>
                <a:cs typeface="Courier New"/>
                <a:sym typeface="Courier New"/>
              </a:rPr>
              <a:t>;</a:t>
            </a: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a:solidFill>
                  <a:srgbClr val="FFFFFF"/>
                </a:solidFill>
                <a:highlight>
                  <a:srgbClr val="131314"/>
                </a:highlight>
                <a:latin typeface="Courier New"/>
                <a:ea typeface="Courier New"/>
                <a:cs typeface="Courier New"/>
                <a:sym typeface="Courier New"/>
              </a:rPr>
              <a:t>System</a:t>
            </a:r>
            <a:r>
              <a:rPr lang="es">
                <a:solidFill>
                  <a:srgbClr val="EBEBEB"/>
                </a:solidFill>
                <a:highlight>
                  <a:srgbClr val="131314"/>
                </a:highlight>
                <a:latin typeface="Courier New"/>
                <a:ea typeface="Courier New"/>
                <a:cs typeface="Courier New"/>
                <a:sym typeface="Courier New"/>
              </a:rPr>
              <a:t>.</a:t>
            </a:r>
            <a:r>
              <a:rPr lang="es" i="1">
                <a:solidFill>
                  <a:srgbClr val="ED94FF"/>
                </a:solidFill>
                <a:highlight>
                  <a:srgbClr val="131314"/>
                </a:highlight>
                <a:latin typeface="Courier New"/>
                <a:ea typeface="Courier New"/>
                <a:cs typeface="Courier New"/>
                <a:sym typeface="Courier New"/>
              </a:rPr>
              <a:t>out</a:t>
            </a:r>
            <a:r>
              <a:rPr lang="es">
                <a:solidFill>
                  <a:srgbClr val="EBEBEB"/>
                </a:solidFill>
                <a:highlight>
                  <a:srgbClr val="131314"/>
                </a:highlight>
                <a:latin typeface="Courier New"/>
                <a:ea typeface="Courier New"/>
                <a:cs typeface="Courier New"/>
                <a:sym typeface="Courier New"/>
              </a:rPr>
              <a:t>.println(</a:t>
            </a:r>
            <a:r>
              <a:rPr lang="es">
                <a:solidFill>
                  <a:srgbClr val="54B33E"/>
                </a:solidFill>
                <a:highlight>
                  <a:srgbClr val="131314"/>
                </a:highlight>
                <a:latin typeface="Courier New"/>
                <a:ea typeface="Courier New"/>
                <a:cs typeface="Courier New"/>
                <a:sym typeface="Courier New"/>
              </a:rPr>
              <a:t>"Matriz [1][0]: " </a:t>
            </a:r>
            <a:r>
              <a:rPr lang="es">
                <a:solidFill>
                  <a:srgbClr val="EBEBEB"/>
                </a:solidFill>
                <a:highlight>
                  <a:srgbClr val="131314"/>
                </a:highlight>
                <a:latin typeface="Courier New"/>
                <a:ea typeface="Courier New"/>
                <a:cs typeface="Courier New"/>
                <a:sym typeface="Courier New"/>
              </a:rPr>
              <a:t>+ </a:t>
            </a:r>
            <a:r>
              <a:rPr lang="es">
                <a:solidFill>
                  <a:srgbClr val="FFFFFF"/>
                </a:solidFill>
                <a:highlight>
                  <a:srgbClr val="131314"/>
                </a:highlight>
                <a:latin typeface="Courier New"/>
                <a:ea typeface="Courier New"/>
                <a:cs typeface="Courier New"/>
                <a:sym typeface="Courier New"/>
              </a:rPr>
              <a:t>edades</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1</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0</a:t>
            </a:r>
            <a:r>
              <a:rPr lang="es">
                <a:solidFill>
                  <a:srgbClr val="EBEBEB"/>
                </a:solidFill>
                <a:highlight>
                  <a:srgbClr val="131314"/>
                </a:highlight>
                <a:latin typeface="Courier New"/>
                <a:ea typeface="Courier New"/>
                <a:cs typeface="Courier New"/>
                <a:sym typeface="Courier New"/>
              </a:rPr>
              <a:t>])</a:t>
            </a:r>
            <a:r>
              <a:rPr lang="es" b="1">
                <a:solidFill>
                  <a:srgbClr val="ED864A"/>
                </a:solidFill>
                <a:highlight>
                  <a:srgbClr val="131314"/>
                </a:highlight>
                <a:latin typeface="Courier New"/>
                <a:ea typeface="Courier New"/>
                <a:cs typeface="Courier New"/>
                <a:sym typeface="Courier New"/>
              </a:rPr>
              <a:t>;</a:t>
            </a: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a:solidFill>
                  <a:srgbClr val="FFFFFF"/>
                </a:solidFill>
                <a:highlight>
                  <a:srgbClr val="131314"/>
                </a:highlight>
                <a:latin typeface="Courier New"/>
                <a:ea typeface="Courier New"/>
                <a:cs typeface="Courier New"/>
                <a:sym typeface="Courier New"/>
              </a:rPr>
              <a:t>System</a:t>
            </a:r>
            <a:r>
              <a:rPr lang="es">
                <a:solidFill>
                  <a:srgbClr val="EBEBEB"/>
                </a:solidFill>
                <a:highlight>
                  <a:srgbClr val="131314"/>
                </a:highlight>
                <a:latin typeface="Courier New"/>
                <a:ea typeface="Courier New"/>
                <a:cs typeface="Courier New"/>
                <a:sym typeface="Courier New"/>
              </a:rPr>
              <a:t>.</a:t>
            </a:r>
            <a:r>
              <a:rPr lang="es" i="1">
                <a:solidFill>
                  <a:srgbClr val="ED94FF"/>
                </a:solidFill>
                <a:highlight>
                  <a:srgbClr val="131314"/>
                </a:highlight>
                <a:latin typeface="Courier New"/>
                <a:ea typeface="Courier New"/>
                <a:cs typeface="Courier New"/>
                <a:sym typeface="Courier New"/>
              </a:rPr>
              <a:t>out</a:t>
            </a:r>
            <a:r>
              <a:rPr lang="es">
                <a:solidFill>
                  <a:srgbClr val="EBEBEB"/>
                </a:solidFill>
                <a:highlight>
                  <a:srgbClr val="131314"/>
                </a:highlight>
                <a:latin typeface="Courier New"/>
                <a:ea typeface="Courier New"/>
                <a:cs typeface="Courier New"/>
                <a:sym typeface="Courier New"/>
              </a:rPr>
              <a:t>.println(</a:t>
            </a:r>
            <a:r>
              <a:rPr lang="es">
                <a:solidFill>
                  <a:srgbClr val="54B33E"/>
                </a:solidFill>
                <a:highlight>
                  <a:srgbClr val="131314"/>
                </a:highlight>
                <a:latin typeface="Courier New"/>
                <a:ea typeface="Courier New"/>
                <a:cs typeface="Courier New"/>
                <a:sym typeface="Courier New"/>
              </a:rPr>
              <a:t>"Matriz [1][1]: " </a:t>
            </a:r>
            <a:r>
              <a:rPr lang="es">
                <a:solidFill>
                  <a:srgbClr val="EBEBEB"/>
                </a:solidFill>
                <a:highlight>
                  <a:srgbClr val="131314"/>
                </a:highlight>
                <a:latin typeface="Courier New"/>
                <a:ea typeface="Courier New"/>
                <a:cs typeface="Courier New"/>
                <a:sym typeface="Courier New"/>
              </a:rPr>
              <a:t>+ </a:t>
            </a:r>
            <a:r>
              <a:rPr lang="es">
                <a:solidFill>
                  <a:srgbClr val="FFFFFF"/>
                </a:solidFill>
                <a:highlight>
                  <a:srgbClr val="131314"/>
                </a:highlight>
                <a:latin typeface="Courier New"/>
                <a:ea typeface="Courier New"/>
                <a:cs typeface="Courier New"/>
                <a:sym typeface="Courier New"/>
              </a:rPr>
              <a:t>edades</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1</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1</a:t>
            </a:r>
            <a:r>
              <a:rPr lang="es">
                <a:solidFill>
                  <a:srgbClr val="EBEBEB"/>
                </a:solidFill>
                <a:highlight>
                  <a:srgbClr val="131314"/>
                </a:highlight>
                <a:latin typeface="Courier New"/>
                <a:ea typeface="Courier New"/>
                <a:cs typeface="Courier New"/>
                <a:sym typeface="Courier New"/>
              </a:rPr>
              <a:t>])</a:t>
            </a:r>
            <a:r>
              <a:rPr lang="es" b="1">
                <a:solidFill>
                  <a:srgbClr val="ED864A"/>
                </a:solidFill>
                <a:highlight>
                  <a:srgbClr val="131314"/>
                </a:highlight>
                <a:latin typeface="Courier New"/>
                <a:ea typeface="Courier New"/>
                <a:cs typeface="Courier New"/>
                <a:sym typeface="Courier New"/>
              </a:rPr>
              <a:t>;</a:t>
            </a: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a:solidFill>
                  <a:srgbClr val="FFFFFF"/>
                </a:solidFill>
                <a:highlight>
                  <a:srgbClr val="131314"/>
                </a:highlight>
                <a:latin typeface="Courier New"/>
                <a:ea typeface="Courier New"/>
                <a:cs typeface="Courier New"/>
                <a:sym typeface="Courier New"/>
              </a:rPr>
              <a:t>System</a:t>
            </a:r>
            <a:r>
              <a:rPr lang="es">
                <a:solidFill>
                  <a:srgbClr val="EBEBEB"/>
                </a:solidFill>
                <a:highlight>
                  <a:srgbClr val="131314"/>
                </a:highlight>
                <a:latin typeface="Courier New"/>
                <a:ea typeface="Courier New"/>
                <a:cs typeface="Courier New"/>
                <a:sym typeface="Courier New"/>
              </a:rPr>
              <a:t>.</a:t>
            </a:r>
            <a:r>
              <a:rPr lang="es" i="1">
                <a:solidFill>
                  <a:srgbClr val="ED94FF"/>
                </a:solidFill>
                <a:highlight>
                  <a:srgbClr val="131314"/>
                </a:highlight>
                <a:latin typeface="Courier New"/>
                <a:ea typeface="Courier New"/>
                <a:cs typeface="Courier New"/>
                <a:sym typeface="Courier New"/>
              </a:rPr>
              <a:t>out</a:t>
            </a:r>
            <a:r>
              <a:rPr lang="es">
                <a:solidFill>
                  <a:srgbClr val="EBEBEB"/>
                </a:solidFill>
                <a:highlight>
                  <a:srgbClr val="131314"/>
                </a:highlight>
                <a:latin typeface="Courier New"/>
                <a:ea typeface="Courier New"/>
                <a:cs typeface="Courier New"/>
                <a:sym typeface="Courier New"/>
              </a:rPr>
              <a:t>.println(</a:t>
            </a:r>
            <a:r>
              <a:rPr lang="es">
                <a:solidFill>
                  <a:srgbClr val="54B33E"/>
                </a:solidFill>
                <a:highlight>
                  <a:srgbClr val="131314"/>
                </a:highlight>
                <a:latin typeface="Courier New"/>
                <a:ea typeface="Courier New"/>
                <a:cs typeface="Courier New"/>
                <a:sym typeface="Courier New"/>
              </a:rPr>
              <a:t>"Matriz [2][0]: " </a:t>
            </a:r>
            <a:r>
              <a:rPr lang="es">
                <a:solidFill>
                  <a:srgbClr val="EBEBEB"/>
                </a:solidFill>
                <a:highlight>
                  <a:srgbClr val="131314"/>
                </a:highlight>
                <a:latin typeface="Courier New"/>
                <a:ea typeface="Courier New"/>
                <a:cs typeface="Courier New"/>
                <a:sym typeface="Courier New"/>
              </a:rPr>
              <a:t>+ </a:t>
            </a:r>
            <a:r>
              <a:rPr lang="es">
                <a:solidFill>
                  <a:srgbClr val="FFFFFF"/>
                </a:solidFill>
                <a:highlight>
                  <a:srgbClr val="131314"/>
                </a:highlight>
                <a:latin typeface="Courier New"/>
                <a:ea typeface="Courier New"/>
                <a:cs typeface="Courier New"/>
                <a:sym typeface="Courier New"/>
              </a:rPr>
              <a:t>edades</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2</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0</a:t>
            </a:r>
            <a:r>
              <a:rPr lang="es">
                <a:solidFill>
                  <a:srgbClr val="EBEBEB"/>
                </a:solidFill>
                <a:highlight>
                  <a:srgbClr val="131314"/>
                </a:highlight>
                <a:latin typeface="Courier New"/>
                <a:ea typeface="Courier New"/>
                <a:cs typeface="Courier New"/>
                <a:sym typeface="Courier New"/>
              </a:rPr>
              <a:t>])</a:t>
            </a:r>
            <a:r>
              <a:rPr lang="es" b="1">
                <a:solidFill>
                  <a:srgbClr val="ED864A"/>
                </a:solidFill>
                <a:highlight>
                  <a:srgbClr val="131314"/>
                </a:highlight>
                <a:latin typeface="Courier New"/>
                <a:ea typeface="Courier New"/>
                <a:cs typeface="Courier New"/>
                <a:sym typeface="Courier New"/>
              </a:rPr>
              <a:t>;</a:t>
            </a: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r>
              <a:rPr lang="es">
                <a:solidFill>
                  <a:srgbClr val="FFFFFF"/>
                </a:solidFill>
                <a:highlight>
                  <a:srgbClr val="131314"/>
                </a:highlight>
                <a:latin typeface="Courier New"/>
                <a:ea typeface="Courier New"/>
                <a:cs typeface="Courier New"/>
                <a:sym typeface="Courier New"/>
              </a:rPr>
              <a:t>System</a:t>
            </a:r>
            <a:r>
              <a:rPr lang="es">
                <a:solidFill>
                  <a:srgbClr val="EBEBEB"/>
                </a:solidFill>
                <a:highlight>
                  <a:srgbClr val="131314"/>
                </a:highlight>
                <a:latin typeface="Courier New"/>
                <a:ea typeface="Courier New"/>
                <a:cs typeface="Courier New"/>
                <a:sym typeface="Courier New"/>
              </a:rPr>
              <a:t>.</a:t>
            </a:r>
            <a:r>
              <a:rPr lang="es" i="1">
                <a:solidFill>
                  <a:srgbClr val="ED94FF"/>
                </a:solidFill>
                <a:highlight>
                  <a:srgbClr val="131314"/>
                </a:highlight>
                <a:latin typeface="Courier New"/>
                <a:ea typeface="Courier New"/>
                <a:cs typeface="Courier New"/>
                <a:sym typeface="Courier New"/>
              </a:rPr>
              <a:t>out</a:t>
            </a:r>
            <a:r>
              <a:rPr lang="es">
                <a:solidFill>
                  <a:srgbClr val="EBEBEB"/>
                </a:solidFill>
                <a:highlight>
                  <a:srgbClr val="131314"/>
                </a:highlight>
                <a:latin typeface="Courier New"/>
                <a:ea typeface="Courier New"/>
                <a:cs typeface="Courier New"/>
                <a:sym typeface="Courier New"/>
              </a:rPr>
              <a:t>.println(</a:t>
            </a:r>
            <a:r>
              <a:rPr lang="es">
                <a:solidFill>
                  <a:srgbClr val="54B33E"/>
                </a:solidFill>
                <a:highlight>
                  <a:srgbClr val="131314"/>
                </a:highlight>
                <a:latin typeface="Courier New"/>
                <a:ea typeface="Courier New"/>
                <a:cs typeface="Courier New"/>
                <a:sym typeface="Courier New"/>
              </a:rPr>
              <a:t>"Matriz [2][1]: " </a:t>
            </a:r>
            <a:r>
              <a:rPr lang="es">
                <a:solidFill>
                  <a:srgbClr val="EBEBEB"/>
                </a:solidFill>
                <a:highlight>
                  <a:srgbClr val="131314"/>
                </a:highlight>
                <a:latin typeface="Courier New"/>
                <a:ea typeface="Courier New"/>
                <a:cs typeface="Courier New"/>
                <a:sym typeface="Courier New"/>
              </a:rPr>
              <a:t>+ </a:t>
            </a:r>
            <a:r>
              <a:rPr lang="es">
                <a:solidFill>
                  <a:srgbClr val="FFFFFF"/>
                </a:solidFill>
                <a:highlight>
                  <a:srgbClr val="131314"/>
                </a:highlight>
                <a:latin typeface="Courier New"/>
                <a:ea typeface="Courier New"/>
                <a:cs typeface="Courier New"/>
                <a:sym typeface="Courier New"/>
              </a:rPr>
              <a:t>edades</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2</a:t>
            </a:r>
            <a:r>
              <a:rPr lang="es">
                <a:solidFill>
                  <a:srgbClr val="EBEBEB"/>
                </a:solidFill>
                <a:highlight>
                  <a:srgbClr val="131314"/>
                </a:highlight>
                <a:latin typeface="Courier New"/>
                <a:ea typeface="Courier New"/>
                <a:cs typeface="Courier New"/>
                <a:sym typeface="Courier New"/>
              </a:rPr>
              <a:t>][</a:t>
            </a:r>
            <a:r>
              <a:rPr lang="es" b="1">
                <a:solidFill>
                  <a:srgbClr val="33CCFF"/>
                </a:solidFill>
                <a:highlight>
                  <a:srgbClr val="131314"/>
                </a:highlight>
                <a:latin typeface="Courier New"/>
                <a:ea typeface="Courier New"/>
                <a:cs typeface="Courier New"/>
                <a:sym typeface="Courier New"/>
              </a:rPr>
              <a:t>1</a:t>
            </a:r>
            <a:r>
              <a:rPr lang="es">
                <a:solidFill>
                  <a:srgbClr val="EBEBEB"/>
                </a:solidFill>
                <a:highlight>
                  <a:srgbClr val="131314"/>
                </a:highlight>
                <a:latin typeface="Courier New"/>
                <a:ea typeface="Courier New"/>
                <a:cs typeface="Courier New"/>
                <a:sym typeface="Courier New"/>
              </a:rPr>
              <a:t>])</a:t>
            </a:r>
            <a:r>
              <a:rPr lang="es" b="1">
                <a:solidFill>
                  <a:srgbClr val="ED864A"/>
                </a:solidFill>
                <a:highlight>
                  <a:srgbClr val="131314"/>
                </a:highlight>
                <a:latin typeface="Courier New"/>
                <a:ea typeface="Courier New"/>
                <a:cs typeface="Courier New"/>
                <a:sym typeface="Courier New"/>
              </a:rPr>
              <a:t>;</a:t>
            </a:r>
            <a:endParaRPr b="1">
              <a:solidFill>
                <a:srgbClr val="ED864A"/>
              </a:solidFill>
              <a:highlight>
                <a:srgbClr val="131314"/>
              </a:highlight>
              <a:latin typeface="Courier New"/>
              <a:ea typeface="Courier New"/>
              <a:cs typeface="Courier New"/>
              <a:sym typeface="Courier New"/>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r>
              <a:rPr lang="es" sz="1300">
                <a:solidFill>
                  <a:srgbClr val="434343"/>
                </a:solidFill>
              </a:rPr>
              <a:t>Podemos observar que en este caso, todos los valores del arreglo están inicializados, sin embargo si hubiera valores que no se hayan inicializado su valor será el valor por default del tipo declarado, en el caso del arreglo de tipo int el valor por default es 0 .</a:t>
            </a:r>
            <a:endParaRPr sz="1300">
              <a:solidFill>
                <a:srgbClr val="434343"/>
              </a:solidFill>
            </a:endParaRPr>
          </a:p>
          <a:p>
            <a:pPr marL="0" lvl="0" indent="0" algn="just" rtl="0">
              <a:spcBef>
                <a:spcPts val="0"/>
              </a:spcBef>
              <a:spcAft>
                <a:spcPts val="0"/>
              </a:spcAft>
              <a:buNone/>
            </a:pPr>
            <a:endParaRPr>
              <a:solidFill>
                <a:schemeClr val="dk1"/>
              </a:solidFill>
            </a:endParaRPr>
          </a:p>
          <a:p>
            <a:pPr marL="0" lvl="0" indent="0" algn="just" rtl="0">
              <a:spcBef>
                <a:spcPts val="0"/>
              </a:spcBef>
              <a:spcAft>
                <a:spcPts val="0"/>
              </a:spcAft>
              <a:buNone/>
            </a:pPr>
            <a:endParaRPr>
              <a:solidFill>
                <a:srgbClr val="ED864A"/>
              </a:solidFill>
              <a:highlight>
                <a:srgbClr val="131314"/>
              </a:highlight>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1874</Words>
  <Application>Microsoft Office PowerPoint</Application>
  <PresentationFormat>Presentación en pantalla (16:9)</PresentationFormat>
  <Paragraphs>237</Paragraphs>
  <Slides>18</Slides>
  <Notes>18</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18</vt:i4>
      </vt:variant>
    </vt:vector>
  </HeadingPairs>
  <TitlesOfParts>
    <vt:vector size="21" baseType="lpstr">
      <vt:lpstr>Arial</vt:lpstr>
      <vt:lpstr>Courier New</vt:lpstr>
      <vt:lpstr>Simple Dark</vt:lpstr>
      <vt:lpstr>MATRICES MULTIDIMENSIONALES</vt:lpstr>
      <vt:lpstr>¿QUE ES?</vt:lpstr>
      <vt:lpstr>COMO DECLARARLA</vt:lpstr>
      <vt:lpstr>COMO INSTANCIARLA</vt:lpstr>
      <vt:lpstr>ORDEN Y SIGNIFICADO</vt:lpstr>
      <vt:lpstr>  INICIALIZAR ELEMENTOS DE UNA MATRIZ</vt:lpstr>
      <vt:lpstr>   DECLARACIÓN, INSTANCIA E INICIALIZACIÓN</vt:lpstr>
      <vt:lpstr>   EXTRAER ELEMENTOS DE UNA MATRIZ</vt:lpstr>
      <vt:lpstr>   EJEMPLO MANEJO DE  MATRICES</vt:lpstr>
      <vt:lpstr>   EJEMPLO RECORRER MATRIZ</vt:lpstr>
      <vt:lpstr>ARRAYS Pasar una matriz a una cadena de texto</vt:lpstr>
      <vt:lpstr>COMPARAR MATRICES</vt:lpstr>
      <vt:lpstr>EJERCICIOS</vt:lpstr>
      <vt:lpstr>EJERCICIOS</vt:lpstr>
      <vt:lpstr>SOLUCIONES</vt:lpstr>
      <vt:lpstr>Presentación de PowerPoint</vt:lpstr>
      <vt:lpstr>SOLUCIONES</vt:lpstr>
      <vt:lpstr>SOLUCIONES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MATRICES MULTIDIMENSIONALES</dc:title>
  <cp:lastModifiedBy>Administrador</cp:lastModifiedBy>
  <cp:revision>5</cp:revision>
  <dcterms:modified xsi:type="dcterms:W3CDTF">2023-11-28T08:52:35Z</dcterms:modified>
</cp:coreProperties>
</file>