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5" r:id="rId4"/>
    <p:sldId id="261" r:id="rId5"/>
    <p:sldId id="266" r:id="rId6"/>
    <p:sldId id="267" r:id="rId7"/>
    <p:sldId id="262" r:id="rId8"/>
    <p:sldId id="263" r:id="rId9"/>
    <p:sldId id="268" r:id="rId10"/>
    <p:sldId id="264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1"/>
    <p:restoredTop sz="81718"/>
  </p:normalViewPr>
  <p:slideViewPr>
    <p:cSldViewPr>
      <p:cViewPr varScale="1">
        <p:scale>
          <a:sx n="173" d="100"/>
          <a:sy n="173" d="100"/>
        </p:scale>
        <p:origin x="1496" y="176"/>
      </p:cViewPr>
      <p:guideLst>
        <p:guide orient="horz" pos="162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C452A-6FAC-1346-AF36-A44DB78022E9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5A72C-733A-944D-8E45-BE9DB88838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86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width/height: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实际显示的窗口宽高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device-width/height: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设备屏幕的宽高</a:t>
            </a:r>
            <a:r>
              <a:rPr kumimoji="1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device-width/height: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设备屏幕的宽高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mininum</a:t>
            </a:r>
            <a:r>
              <a:rPr kumimoji="1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-scale: 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设置最小缩放比例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(0-10)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maxinum</a:t>
            </a:r>
            <a:r>
              <a:rPr kumimoji="1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-scale: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设置最大缩放比例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(0-10)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initial-scale: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设置页面初始缩放比例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(0-10)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user-scalable: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设置用户是否可以缩放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yes/no)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5A72C-733A-944D-8E45-BE9DB88838F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78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 err="1"/>
              <a:t>box-sizing:content-box</a:t>
            </a:r>
            <a:r>
              <a:rPr kumimoji="1" lang="en" altLang="zh-CN" dirty="0"/>
              <a:t> | border-box | inherit;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/>
              <a:t>	border-box:</a:t>
            </a:r>
            <a:r>
              <a:rPr kumimoji="1" lang="zh-CN" altLang="en-US" dirty="0"/>
              <a:t>浏览器对盒模型的解释与</a:t>
            </a:r>
            <a:r>
              <a:rPr kumimoji="1" lang="en" altLang="zh-CN" dirty="0"/>
              <a:t>ie6</a:t>
            </a:r>
            <a:r>
              <a:rPr kumimoji="1" lang="zh-CN" altLang="en-US" dirty="0"/>
              <a:t>以前的版本相似，当定义</a:t>
            </a:r>
            <a:r>
              <a:rPr kumimoji="1" lang="en" altLang="zh-CN" dirty="0"/>
              <a:t>width</a:t>
            </a:r>
            <a:r>
              <a:rPr kumimoji="1" lang="zh-CN" altLang="en-US" dirty="0"/>
              <a:t>和</a:t>
            </a:r>
            <a:r>
              <a:rPr kumimoji="1" lang="en" altLang="zh-CN" dirty="0"/>
              <a:t>height</a:t>
            </a:r>
            <a:r>
              <a:rPr kumimoji="1" lang="zh-CN" altLang="en-US" dirty="0"/>
              <a:t>时，</a:t>
            </a:r>
            <a:r>
              <a:rPr kumimoji="1" lang="en" altLang="zh-CN" dirty="0"/>
              <a:t>border</a:t>
            </a:r>
            <a:r>
              <a:rPr kumimoji="1" lang="zh-CN" altLang="en-US" dirty="0"/>
              <a:t>和</a:t>
            </a:r>
            <a:r>
              <a:rPr kumimoji="1" lang="en" altLang="zh-CN" dirty="0"/>
              <a:t>padding</a:t>
            </a:r>
            <a:r>
              <a:rPr kumimoji="1" lang="zh-CN" altLang="en-US" dirty="0"/>
              <a:t>是包含在宽高之内的</a:t>
            </a:r>
            <a:endParaRPr kumimoji="1" lang="en" altLang="zh-CN" dirty="0"/>
          </a:p>
          <a:p>
            <a:r>
              <a:rPr kumimoji="1" lang="en" altLang="zh-CN" dirty="0"/>
              <a:t>	inherit:</a:t>
            </a:r>
            <a:r>
              <a:rPr kumimoji="1" lang="zh-CN" altLang="en-US" dirty="0"/>
              <a:t>继承，规定从父元素继承</a:t>
            </a:r>
            <a:r>
              <a:rPr kumimoji="1" lang="en" altLang="zh-CN" dirty="0"/>
              <a:t>box-sizing</a:t>
            </a:r>
            <a:r>
              <a:rPr kumimoji="1" lang="zh-CN" altLang="en-US" dirty="0"/>
              <a:t>的值</a:t>
            </a:r>
          </a:p>
          <a:p>
            <a:r>
              <a:rPr kumimoji="1" lang="zh-CN" altLang="en-US" dirty="0"/>
              <a:t>	</a:t>
            </a:r>
            <a:r>
              <a:rPr kumimoji="1" lang="en" altLang="zh-CN" dirty="0"/>
              <a:t>content-box:</a:t>
            </a:r>
            <a:r>
              <a:rPr kumimoji="1" lang="zh-CN" altLang="en-US" dirty="0"/>
              <a:t>浏览器对盒子模型的解释遵从我们之前认识的</a:t>
            </a:r>
            <a:r>
              <a:rPr kumimoji="1" lang="en" altLang="zh-CN" dirty="0"/>
              <a:t>W3C</a:t>
            </a:r>
            <a:r>
              <a:rPr kumimoji="1" lang="zh-CN" altLang="en-US" dirty="0"/>
              <a:t>标准</a:t>
            </a:r>
            <a:r>
              <a:rPr kumimoji="1" lang="en-US" altLang="zh-CN" dirty="0"/>
              <a:t>(</a:t>
            </a:r>
            <a:r>
              <a:rPr kumimoji="1" lang="en" altLang="zh-CN" dirty="0"/>
              <a:t>width</a:t>
            </a:r>
            <a:r>
              <a:rPr kumimoji="1" lang="zh-CN" altLang="en-US" dirty="0"/>
              <a:t>和</a:t>
            </a:r>
            <a:r>
              <a:rPr kumimoji="1" lang="en" altLang="zh-CN" dirty="0"/>
              <a:t>height</a:t>
            </a:r>
            <a:r>
              <a:rPr kumimoji="1" lang="zh-CN" altLang="en-US" dirty="0"/>
              <a:t>不包含</a:t>
            </a:r>
            <a:r>
              <a:rPr kumimoji="1" lang="en" altLang="zh-CN" dirty="0"/>
              <a:t>border</a:t>
            </a:r>
            <a:r>
              <a:rPr kumimoji="1" lang="zh-CN" altLang="en-US" dirty="0"/>
              <a:t>和</a:t>
            </a:r>
            <a:r>
              <a:rPr kumimoji="1" lang="en" altLang="zh-CN" dirty="0"/>
              <a:t>padding),</a:t>
            </a:r>
            <a:r>
              <a:rPr kumimoji="1" lang="zh-CN" altLang="en-US" dirty="0"/>
              <a:t>纯粹的内容宽高</a:t>
            </a:r>
            <a:endParaRPr kumimoji="1" lang="en-US" altLang="zh-CN"/>
          </a:p>
          <a:p>
            <a:endParaRPr kumimoji="1" lang="zh-CN" altLang="en-US" dirty="0"/>
          </a:p>
          <a:p>
            <a:r>
              <a:rPr kumimoji="1" lang="zh-CN" altLang="en-US" dirty="0"/>
              <a:t>	</a:t>
            </a:r>
            <a:r>
              <a:rPr lang="en" altLang="zh-CN" dirty="0"/>
              <a:t>display: flex; //</a:t>
            </a:r>
            <a:r>
              <a:rPr lang="zh-CN" altLang="en-US" dirty="0"/>
              <a:t>将对象作为弹性伸缩盒显示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5A72C-733A-944D-8E45-BE9DB88838F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35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BA78-CBDF-7F4A-AF75-5A64C6351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BFA2F-5E39-0448-A911-0FF067BD1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9F64F-4F88-EC4E-9F04-63AF8440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ED707-6C89-B54B-AC87-87F15230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C60F6-C8FF-1745-BA8F-B693F983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8389D-9BE5-D64C-B9C1-597D55C8BA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19650-EE2A-BC46-986A-19FCCD80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73F25-F243-A748-9140-9906D0C21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C905E-363C-5640-BFF3-AB0551BA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A0248-EAD0-3D48-BA9B-DA70239F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DE2DA-8A10-E944-BD67-BF031AC1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C58D3-EF48-9346-A7C2-8E610A64CF4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A80E7A-B1C4-1E4C-9DD9-EE48019F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12BDF-4ED7-7644-9FB8-95C0DE72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E1FFE-BC38-074A-9EE2-5847F545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D9075-A5AC-334E-9B7A-C9B4F4FE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62725-0F48-0642-834E-D3E50D1F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52C9C-0726-F245-80E2-5D5ADBD8644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0C65B-A3E4-E349-8F88-92C45DA9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4A07C-4F04-394D-B9D8-F103950D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91FCB-D8E4-0E46-B0A3-2406499C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2A21-1367-464D-9291-1E1D767A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DA3AA-5CFE-ED4B-9E11-1F9691E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9D492-4D5D-6647-9C9D-06C69220B56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3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9721-4173-304E-AD74-9688BA8B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14529-D113-F74D-B9B5-C0E3B286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3A1B5-E2B3-9D4B-9254-2480F573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E84F1-03AA-2842-AC3B-669E0D29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2C613-2188-DB4E-8793-6E268817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08A76-2A55-D040-8A61-C0C5ED485E2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AF739-32FF-8A4F-8324-5540CBB9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BFD86-EC21-154C-AA22-0D7179D1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79D60-75E7-E548-9D02-FA30E1B0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5327B-9ED0-CD42-BDFF-F67D9DC8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0ED47-B117-514D-A4CD-38F5542E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4FC6A-05F8-AD4C-9D90-179111D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E97A9-CB6E-9348-9802-6059A5BBEAB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369E6-64E6-D441-8DEE-3ADC3A78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0205F-62C1-DF42-989E-52D48E72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BBB8C-B409-304D-8B33-094F7FB0E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485B6B-0FD7-7740-8981-255711CD2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AE8EC0-BBA2-BD42-8CB5-55274D6FF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73BB23-E88A-C947-9ED2-F9540AEF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432BE3-C3FE-FB40-8713-34916618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E3B617-3ABC-F74A-8CD9-63B6368E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707D1-A94D-2E48-8C55-C899363B58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5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1106-6AA8-9046-A3D6-A3AC3AF3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2540C4-86B4-1B49-8759-9B48476F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795A71-9633-4847-91F7-AAB5A8A0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36B587-3979-CE4E-BB16-99869602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0B5D5-3777-254B-8F14-0FEC322DDBA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8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9DC194-7375-3744-A3B3-7922595A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EFBCEF-ADDB-B043-8255-88429DB0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D6F02-E102-2140-885D-A3B4E944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A877E-D234-1A48-BF8F-B6EB0135788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9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6AB9B-C7B1-784F-8C20-940BCCFD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FED19-9E5C-DA4F-A109-A821828D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4D6F0-79A5-4C43-8CEF-E6302D6F2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2D12A-35C3-6742-8AC9-C0E5EF2A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7805F-7743-5047-8D5A-99DDFD14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56D71-AF6E-EB4A-898E-4485A780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31BAD-9EBD-B743-B7B8-346A7EFF556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E92A-6F5F-3440-B087-84B12DCC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2B4CF-1512-954C-8D48-8FB1C27ED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56CA76-02F9-0747-94D8-BEB6E0BCC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06FB4-F356-6940-8944-78E0A7AB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C4096-EDA2-2F4B-B7A2-BB51FAB7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60AF1-71A2-AE41-9BEF-7718EA5B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7A28F-3CC0-3047-9BB6-F1642935836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4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1C88CE5-4E27-5040-B1DF-C3A63624FD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291093C-9242-D743-8B9D-6C28497FB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微软雅黑" panose="020B0503020204020204" pitchFamily="34" charset="-122"/>
              </a:rPr>
              <a:t>单击此处编辑母版文本样式</a:t>
            </a:r>
          </a:p>
          <a:p>
            <a:pPr lvl="1"/>
            <a:r>
              <a:rPr lang="zh-CN" altLang="zh-CN">
                <a:sym typeface="微软雅黑" panose="020B0503020204020204" pitchFamily="34" charset="-122"/>
              </a:rPr>
              <a:t>第二级</a:t>
            </a:r>
          </a:p>
          <a:p>
            <a:pPr lvl="2"/>
            <a:r>
              <a:rPr lang="zh-CN" altLang="zh-CN">
                <a:sym typeface="微软雅黑" panose="020B0503020204020204" pitchFamily="34" charset="-122"/>
              </a:rPr>
              <a:t>第三级</a:t>
            </a:r>
          </a:p>
          <a:p>
            <a:pPr lvl="3"/>
            <a:r>
              <a:rPr lang="zh-CN" altLang="zh-CN">
                <a:sym typeface="微软雅黑" panose="020B0503020204020204" pitchFamily="34" charset="-122"/>
              </a:rPr>
              <a:t>第四级</a:t>
            </a:r>
          </a:p>
          <a:p>
            <a:pPr lvl="4"/>
            <a:r>
              <a:rPr lang="zh-CN" altLang="zh-CN">
                <a:sym typeface="微软雅黑" panose="020B0503020204020204" pitchFamily="34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1920EA9A-41F7-B347-BF12-714CA80E1D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7DA36B4-5C69-FB4D-9FC0-5AA882D5077E}" type="datetime1">
              <a:rPr lang="zh-CN" altLang="en-US"/>
              <a:pPr/>
              <a:t>2018/6/21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0837666-5580-9347-97E1-10FE2046AF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326860A0-9DC2-234D-A367-E344226E71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83148E-081F-D444-80C6-A0C94298F4B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howapi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howapi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>
            <a:extLst>
              <a:ext uri="{FF2B5EF4-FFF2-40B4-BE49-F238E27FC236}">
                <a16:creationId xmlns:a16="http://schemas.microsoft.com/office/drawing/2014/main" id="{529DCCB6-C0EE-E04C-9251-3DE36BAE9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>
            <a:extLst>
              <a:ext uri="{FF2B5EF4-FFF2-40B4-BE49-F238E27FC236}">
                <a16:creationId xmlns:a16="http://schemas.microsoft.com/office/drawing/2014/main" id="{72A54A52-4B95-A646-B9FF-C690905FA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020" y="2154019"/>
            <a:ext cx="2470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经典繁仿黑" pitchFamily="1" charset="-122"/>
                <a:ea typeface="经典繁仿黑" pitchFamily="1" charset="-122"/>
                <a:sym typeface="经典繁仿黑" pitchFamily="1" charset="-122"/>
              </a:rPr>
              <a:t>OPPO</a:t>
            </a:r>
            <a:r>
              <a:rPr lang="zh-CN" altLang="en-US" sz="3600" b="1" dirty="0">
                <a:latin typeface="经典繁仿黑" pitchFamily="1" charset="-122"/>
                <a:ea typeface="经典繁仿黑" pitchFamily="1" charset="-122"/>
                <a:sym typeface="经典繁仿黑" pitchFamily="1" charset="-122"/>
              </a:rPr>
              <a:t>官网</a:t>
            </a:r>
            <a:endParaRPr lang="zh-CN" altLang="en-US" dirty="0"/>
          </a:p>
        </p:txBody>
      </p:sp>
      <p:sp>
        <p:nvSpPr>
          <p:cNvPr id="3078" name="TextBox 4">
            <a:extLst>
              <a:ext uri="{FF2B5EF4-FFF2-40B4-BE49-F238E27FC236}">
                <a16:creationId xmlns:a16="http://schemas.microsoft.com/office/drawing/2014/main" id="{95304BD6-502A-CC4B-B6B9-0A46D279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330" y="3176733"/>
            <a:ext cx="36782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2000" dirty="0">
                <a:latin typeface="田氏颜体大字库" pitchFamily="2" charset="2"/>
                <a:sym typeface="经典繁仿黑" pitchFamily="1" charset="-122"/>
              </a:rPr>
              <a:t>项目负责人：王丽欢</a:t>
            </a:r>
            <a:endParaRPr lang="en-US" altLang="zh-CN" sz="2000" dirty="0">
              <a:latin typeface="田氏颜体大字库" pitchFamily="2" charset="2"/>
              <a:sym typeface="经典繁仿黑" pitchFamily="1" charset="-122"/>
            </a:endParaRPr>
          </a:p>
          <a:p>
            <a:pPr algn="r"/>
            <a:endParaRPr lang="en-US" altLang="zh-CN" sz="2000" dirty="0">
              <a:latin typeface="田氏颜体大字库" pitchFamily="2" charset="2"/>
              <a:sym typeface="经典繁仿黑" pitchFamily="1" charset="-122"/>
            </a:endParaRPr>
          </a:p>
          <a:p>
            <a:pPr algn="r"/>
            <a:r>
              <a:rPr lang="zh-CN" altLang="en-US" sz="2000" dirty="0">
                <a:latin typeface="田氏颜体大字库" pitchFamily="2" charset="2"/>
                <a:sym typeface="经典繁仿黑" pitchFamily="1" charset="-122"/>
              </a:rPr>
              <a:t>      指 导  教  师：寇民德</a:t>
            </a:r>
            <a:endParaRPr lang="zh-CN" altLang="en-US" dirty="0"/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AD570ABE-8A35-C049-88B3-7CE30322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774" y="4443958"/>
            <a:ext cx="40684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2018</a:t>
            </a:r>
            <a:r>
              <a:rPr lang="zh-CN" altLang="en-US" dirty="0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年</a:t>
            </a:r>
            <a:r>
              <a:rPr lang="en-US" altLang="zh-CN" dirty="0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6</a:t>
            </a:r>
            <a:r>
              <a:rPr lang="zh-CN" altLang="en-US" dirty="0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月</a:t>
            </a:r>
            <a:r>
              <a:rPr lang="en-US" altLang="zh-CN" dirty="0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21</a:t>
            </a:r>
            <a:r>
              <a:rPr lang="zh-CN" altLang="en-US" dirty="0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日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D9A3D2-D556-A943-9C9C-7CC1B0F1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591530"/>
            <a:ext cx="1264730" cy="12647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>
            <a:extLst>
              <a:ext uri="{FF2B5EF4-FFF2-40B4-BE49-F238E27FC236}">
                <a16:creationId xmlns:a16="http://schemas.microsoft.com/office/drawing/2014/main" id="{279FCBF7-10E8-FC4B-9803-6A243C92D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1">
            <a:extLst>
              <a:ext uri="{FF2B5EF4-FFF2-40B4-BE49-F238E27FC236}">
                <a16:creationId xmlns:a16="http://schemas.microsoft.com/office/drawing/2014/main" id="{2C1F9B88-877B-1E44-8025-F7A8789D0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851025"/>
            <a:ext cx="41798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经典繁仿黑" pitchFamily="1" charset="-122"/>
                <a:ea typeface="经典繁仿黑" pitchFamily="1" charset="-122"/>
                <a:sym typeface="经典繁仿黑" pitchFamily="1" charset="-122"/>
              </a:rPr>
              <a:t>感谢你的聆听！</a:t>
            </a:r>
            <a:endParaRPr lang="zh-CN" altLang="en-US"/>
          </a:p>
        </p:txBody>
      </p:sp>
      <p:sp>
        <p:nvSpPr>
          <p:cNvPr id="10244" name="TextBox 2">
            <a:extLst>
              <a:ext uri="{FF2B5EF4-FFF2-40B4-BE49-F238E27FC236}">
                <a16:creationId xmlns:a16="http://schemas.microsoft.com/office/drawing/2014/main" id="{61C18560-40F2-9342-81AD-923E9E08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63550"/>
            <a:ext cx="194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800">
                <a:solidFill>
                  <a:srgbClr val="494429"/>
                </a:solidFill>
                <a:latin typeface="Broadway" pitchFamily="82" charset="0"/>
                <a:ea typeface="楷体" panose="02010609060101010101" pitchFamily="49" charset="-122"/>
                <a:sym typeface="经典繁仿黑" pitchFamily="1" charset="-122"/>
              </a:rPr>
              <a:t>LOGO</a:t>
            </a:r>
            <a:endParaRPr lang="zh-CN" altLang="en-US"/>
          </a:p>
        </p:txBody>
      </p:sp>
      <p:sp>
        <p:nvSpPr>
          <p:cNvPr id="10245" name="矩形 3">
            <a:extLst>
              <a:ext uri="{FF2B5EF4-FFF2-40B4-BE49-F238E27FC236}">
                <a16:creationId xmlns:a16="http://schemas.microsoft.com/office/drawing/2014/main" id="{20D43AB5-9DB8-E342-A204-246263271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706688"/>
            <a:ext cx="280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938953"/>
                </a:solidFill>
                <a:latin typeface="Charlemagne Std" pitchFamily="82" charset="0"/>
                <a:ea typeface="田氏颜体大字库" pitchFamily="2" charset="2"/>
                <a:cs typeface="田氏颜体大字库" pitchFamily="2" charset="2"/>
                <a:sym typeface="经典繁仿黑" pitchFamily="1" charset="-122"/>
              </a:rPr>
              <a:t>The  end</a:t>
            </a:r>
            <a:endParaRPr lang="zh-CN" altLang="en-US"/>
          </a:p>
        </p:txBody>
      </p:sp>
      <p:sp>
        <p:nvSpPr>
          <p:cNvPr id="10246" name="TextBox 4">
            <a:extLst>
              <a:ext uri="{FF2B5EF4-FFF2-40B4-BE49-F238E27FC236}">
                <a16:creationId xmlns:a16="http://schemas.microsoft.com/office/drawing/2014/main" id="{4D326B9E-DBD2-A943-A91C-3392E547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859213"/>
            <a:ext cx="3640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2012</a:t>
            </a:r>
            <a:r>
              <a:rPr lang="zh-CN" altLang="en-US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年</a:t>
            </a:r>
            <a:r>
              <a:rPr lang="en-US" altLang="zh-CN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4</a:t>
            </a:r>
            <a:r>
              <a:rPr lang="zh-CN" altLang="en-US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月</a:t>
            </a:r>
            <a:r>
              <a:rPr lang="en-US" altLang="zh-CN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4</a:t>
            </a:r>
            <a:r>
              <a:rPr lang="zh-CN" altLang="en-US">
                <a:solidFill>
                  <a:srgbClr val="49442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经典繁仿黑" pitchFamily="1" charset="-122"/>
              </a:rPr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>
            <a:extLst>
              <a:ext uri="{FF2B5EF4-FFF2-40B4-BE49-F238E27FC236}">
                <a16:creationId xmlns:a16="http://schemas.microsoft.com/office/drawing/2014/main" id="{B93A6610-8A54-D047-8435-B6EF43BC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圆角矩形 2">
            <a:extLst>
              <a:ext uri="{FF2B5EF4-FFF2-40B4-BE49-F238E27FC236}">
                <a16:creationId xmlns:a16="http://schemas.microsoft.com/office/drawing/2014/main" id="{67A2FC9C-9E9D-F543-8D5D-2D2BBC11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563688"/>
            <a:ext cx="4318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8CD5"/>
              </a:gs>
              <a:gs pos="3999">
                <a:srgbClr val="538CD5"/>
              </a:gs>
              <a:gs pos="57999">
                <a:srgbClr val="214F87"/>
              </a:gs>
              <a:gs pos="100000">
                <a:srgbClr val="214F8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Broadway" pitchFamily="82" charset="0"/>
                <a:ea typeface="Adobe Myungjo Std M" panose="02020600000000000000" pitchFamily="18" charset="-128"/>
                <a:sym typeface="Broadway" pitchFamily="82" charset="0"/>
              </a:rPr>
              <a:t>1</a:t>
            </a:r>
            <a:endParaRPr lang="zh-CN" altLang="en-US"/>
          </a:p>
        </p:txBody>
      </p:sp>
      <p:sp>
        <p:nvSpPr>
          <p:cNvPr id="4100" name="圆角矩形 3">
            <a:extLst>
              <a:ext uri="{FF2B5EF4-FFF2-40B4-BE49-F238E27FC236}">
                <a16:creationId xmlns:a16="http://schemas.microsoft.com/office/drawing/2014/main" id="{5943FF25-7F0B-DA4E-8E23-CAFC9BD1F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1563688"/>
            <a:ext cx="5511800" cy="431800"/>
          </a:xfrm>
          <a:prstGeom prst="roundRect">
            <a:avLst>
              <a:gd name="adj" fmla="val 6213"/>
            </a:avLst>
          </a:prstGeom>
          <a:gradFill rotWithShape="1">
            <a:gsLst>
              <a:gs pos="0">
                <a:srgbClr val="FEFEFE"/>
              </a:gs>
              <a:gs pos="14999">
                <a:srgbClr val="FEFEFE"/>
              </a:gs>
              <a:gs pos="79999">
                <a:srgbClr val="F7F7F7"/>
              </a:gs>
              <a:gs pos="100000">
                <a:srgbClr val="F7F7F7"/>
              </a:gs>
            </a:gsLst>
            <a:lin ang="5400000" scaled="1"/>
          </a:gradFill>
          <a:ln w="3175" cap="flat" cmpd="sng">
            <a:solidFill>
              <a:srgbClr val="BFBFBF">
                <a:alpha val="32999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圆角矩形 4">
            <a:extLst>
              <a:ext uri="{FF2B5EF4-FFF2-40B4-BE49-F238E27FC236}">
                <a16:creationId xmlns:a16="http://schemas.microsoft.com/office/drawing/2014/main" id="{15381826-D424-DF4E-87F6-230B7080D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139950"/>
            <a:ext cx="4318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8CD5"/>
              </a:gs>
              <a:gs pos="3999">
                <a:srgbClr val="538CD5"/>
              </a:gs>
              <a:gs pos="57999">
                <a:srgbClr val="214F87"/>
              </a:gs>
              <a:gs pos="100000">
                <a:srgbClr val="214F8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Broadway" pitchFamily="82" charset="0"/>
                <a:ea typeface="Adobe Myungjo Std M" panose="02020600000000000000" pitchFamily="18" charset="-128"/>
                <a:sym typeface="Broadway" pitchFamily="82" charset="0"/>
              </a:rPr>
              <a:t>2</a:t>
            </a:r>
            <a:endParaRPr lang="zh-CN" altLang="en-US"/>
          </a:p>
        </p:txBody>
      </p:sp>
      <p:sp>
        <p:nvSpPr>
          <p:cNvPr id="4102" name="圆角矩形 5">
            <a:extLst>
              <a:ext uri="{FF2B5EF4-FFF2-40B4-BE49-F238E27FC236}">
                <a16:creationId xmlns:a16="http://schemas.microsoft.com/office/drawing/2014/main" id="{EC95CDE3-49D0-8E44-A681-2EF2F445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139950"/>
            <a:ext cx="5511800" cy="431800"/>
          </a:xfrm>
          <a:prstGeom prst="roundRect">
            <a:avLst>
              <a:gd name="adj" fmla="val 6213"/>
            </a:avLst>
          </a:prstGeom>
          <a:gradFill rotWithShape="1">
            <a:gsLst>
              <a:gs pos="0">
                <a:srgbClr val="FEFEFE"/>
              </a:gs>
              <a:gs pos="14999">
                <a:srgbClr val="FEFEFE"/>
              </a:gs>
              <a:gs pos="79999">
                <a:srgbClr val="F7F7F7"/>
              </a:gs>
              <a:gs pos="100000">
                <a:srgbClr val="F7F7F7"/>
              </a:gs>
            </a:gsLst>
            <a:lin ang="5400000" scaled="1"/>
          </a:gradFill>
          <a:ln w="3175" cap="flat" cmpd="sng">
            <a:solidFill>
              <a:srgbClr val="BFBFBF">
                <a:alpha val="32999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3" name="圆角矩形 6">
            <a:extLst>
              <a:ext uri="{FF2B5EF4-FFF2-40B4-BE49-F238E27FC236}">
                <a16:creationId xmlns:a16="http://schemas.microsoft.com/office/drawing/2014/main" id="{B7500F34-DC4F-E24E-B39E-E2D5313F1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716213"/>
            <a:ext cx="4318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8CD5"/>
              </a:gs>
              <a:gs pos="3999">
                <a:srgbClr val="538CD5"/>
              </a:gs>
              <a:gs pos="57999">
                <a:srgbClr val="214F87"/>
              </a:gs>
              <a:gs pos="100000">
                <a:srgbClr val="214F8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Broadway" pitchFamily="82" charset="0"/>
                <a:ea typeface="Adobe Myungjo Std M" panose="02020600000000000000" pitchFamily="18" charset="-128"/>
                <a:sym typeface="Broadway" pitchFamily="82" charset="0"/>
              </a:rPr>
              <a:t>3</a:t>
            </a:r>
            <a:endParaRPr lang="zh-CN" altLang="en-US"/>
          </a:p>
        </p:txBody>
      </p:sp>
      <p:sp>
        <p:nvSpPr>
          <p:cNvPr id="4104" name="圆角矩形 7">
            <a:extLst>
              <a:ext uri="{FF2B5EF4-FFF2-40B4-BE49-F238E27FC236}">
                <a16:creationId xmlns:a16="http://schemas.microsoft.com/office/drawing/2014/main" id="{BCE3F1D2-9428-5646-8FFB-43FD784A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716213"/>
            <a:ext cx="5511800" cy="431800"/>
          </a:xfrm>
          <a:prstGeom prst="roundRect">
            <a:avLst>
              <a:gd name="adj" fmla="val 6213"/>
            </a:avLst>
          </a:prstGeom>
          <a:gradFill rotWithShape="1">
            <a:gsLst>
              <a:gs pos="0">
                <a:srgbClr val="FEFEFE"/>
              </a:gs>
              <a:gs pos="14999">
                <a:srgbClr val="FEFEFE"/>
              </a:gs>
              <a:gs pos="79999">
                <a:srgbClr val="F7F7F7"/>
              </a:gs>
              <a:gs pos="100000">
                <a:srgbClr val="F7F7F7"/>
              </a:gs>
            </a:gsLst>
            <a:lin ang="5400000" scaled="1"/>
          </a:gradFill>
          <a:ln w="3175" cap="flat" cmpd="sng">
            <a:solidFill>
              <a:srgbClr val="BFBFBF">
                <a:alpha val="32999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5" name="圆角矩形 8">
            <a:extLst>
              <a:ext uri="{FF2B5EF4-FFF2-40B4-BE49-F238E27FC236}">
                <a16:creationId xmlns:a16="http://schemas.microsoft.com/office/drawing/2014/main" id="{656B4FC6-87DD-8949-972B-2A9D6F6C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292475"/>
            <a:ext cx="4318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8CD5"/>
              </a:gs>
              <a:gs pos="3999">
                <a:srgbClr val="538CD5"/>
              </a:gs>
              <a:gs pos="57999">
                <a:srgbClr val="214F87"/>
              </a:gs>
              <a:gs pos="100000">
                <a:srgbClr val="214F8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Broadway" pitchFamily="82" charset="0"/>
                <a:ea typeface="Adobe Myungjo Std M" panose="02020600000000000000" pitchFamily="18" charset="-128"/>
                <a:sym typeface="Broadway" pitchFamily="82" charset="0"/>
              </a:rPr>
              <a:t>4</a:t>
            </a:r>
            <a:endParaRPr lang="zh-CN" altLang="en-US"/>
          </a:p>
        </p:txBody>
      </p:sp>
      <p:sp>
        <p:nvSpPr>
          <p:cNvPr id="4106" name="圆角矩形 9">
            <a:extLst>
              <a:ext uri="{FF2B5EF4-FFF2-40B4-BE49-F238E27FC236}">
                <a16:creationId xmlns:a16="http://schemas.microsoft.com/office/drawing/2014/main" id="{1AB438E9-614B-A445-8301-8631909B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3292475"/>
            <a:ext cx="5511800" cy="431800"/>
          </a:xfrm>
          <a:prstGeom prst="roundRect">
            <a:avLst>
              <a:gd name="adj" fmla="val 6213"/>
            </a:avLst>
          </a:prstGeom>
          <a:gradFill rotWithShape="1">
            <a:gsLst>
              <a:gs pos="0">
                <a:srgbClr val="FEFEFE"/>
              </a:gs>
              <a:gs pos="14999">
                <a:srgbClr val="FEFEFE"/>
              </a:gs>
              <a:gs pos="79999">
                <a:srgbClr val="F7F7F7"/>
              </a:gs>
              <a:gs pos="100000">
                <a:srgbClr val="F7F7F7"/>
              </a:gs>
            </a:gsLst>
            <a:lin ang="5400000" scaled="1"/>
          </a:gradFill>
          <a:ln w="3175" cap="flat" cmpd="sng">
            <a:solidFill>
              <a:srgbClr val="BFBFBF">
                <a:alpha val="32999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9" name="TextBox 12">
            <a:extLst>
              <a:ext uri="{FF2B5EF4-FFF2-40B4-BE49-F238E27FC236}">
                <a16:creationId xmlns:a16="http://schemas.microsoft.com/office/drawing/2014/main" id="{A8053712-E885-DF41-B021-EE76CC6E1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159543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zh-CN" altLang="en-US" dirty="0"/>
          </a:p>
        </p:txBody>
      </p:sp>
      <p:sp>
        <p:nvSpPr>
          <p:cNvPr id="4110" name="TextBox 13">
            <a:extLst>
              <a:ext uri="{FF2B5EF4-FFF2-40B4-BE49-F238E27FC236}">
                <a16:creationId xmlns:a16="http://schemas.microsoft.com/office/drawing/2014/main" id="{7C0D11A6-8C39-5348-A394-29386FC53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217170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所用知识点</a:t>
            </a:r>
            <a:endParaRPr lang="zh-CN" altLang="en-US" dirty="0"/>
          </a:p>
        </p:txBody>
      </p:sp>
      <p:sp>
        <p:nvSpPr>
          <p:cNvPr id="4111" name="TextBox 14">
            <a:extLst>
              <a:ext uri="{FF2B5EF4-FFF2-40B4-BE49-F238E27FC236}">
                <a16:creationId xmlns:a16="http://schemas.microsoft.com/office/drawing/2014/main" id="{E7F1FB1A-1357-0840-A266-213543DAA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274637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项目效果展示</a:t>
            </a:r>
            <a:endParaRPr lang="zh-CN" altLang="en-US" dirty="0"/>
          </a:p>
        </p:txBody>
      </p:sp>
      <p:sp>
        <p:nvSpPr>
          <p:cNvPr id="4112" name="TextBox 15">
            <a:extLst>
              <a:ext uri="{FF2B5EF4-FFF2-40B4-BE49-F238E27FC236}">
                <a16:creationId xmlns:a16="http://schemas.microsoft.com/office/drawing/2014/main" id="{4EB496B0-229A-7A4E-8EAF-46477B7D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332263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zh-CN" altLang="en-US" dirty="0"/>
          </a:p>
        </p:txBody>
      </p:sp>
      <p:sp>
        <p:nvSpPr>
          <p:cNvPr id="4114" name="TextBox 17">
            <a:extLst>
              <a:ext uri="{FF2B5EF4-FFF2-40B4-BE49-F238E27FC236}">
                <a16:creationId xmlns:a16="http://schemas.microsoft.com/office/drawing/2014/main" id="{046127F9-DB84-244F-9EB8-E1A56F86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274638"/>
            <a:ext cx="2160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rgbClr val="494429"/>
                </a:solidFill>
                <a:latin typeface="田氏颜体大字库" pitchFamily="2" charset="2"/>
                <a:sym typeface="田氏颜体大字库" pitchFamily="2" charset="2"/>
              </a:rPr>
              <a:t>目  录</a:t>
            </a:r>
            <a:endParaRPr lang="zh-CN" altLang="en-US"/>
          </a:p>
        </p:txBody>
      </p:sp>
      <p:sp>
        <p:nvSpPr>
          <p:cNvPr id="4115" name="TextBox 23">
            <a:extLst>
              <a:ext uri="{FF2B5EF4-FFF2-40B4-BE49-F238E27FC236}">
                <a16:creationId xmlns:a16="http://schemas.microsoft.com/office/drawing/2014/main" id="{3D7BE99A-10FE-E548-888D-00195F24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835025"/>
            <a:ext cx="2455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C4BD97"/>
                </a:solidFill>
                <a:latin typeface="Charlemagne Std" pitchFamily="82" charset="0"/>
                <a:ea typeface="田氏颜体大字库" pitchFamily="2" charset="2"/>
                <a:cs typeface="田氏颜体大字库" pitchFamily="2" charset="2"/>
                <a:sym typeface="经典繁仿黑" pitchFamily="1" charset="-122"/>
              </a:rPr>
              <a:t>contents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>
            <a:extLst>
              <a:ext uri="{FF2B5EF4-FFF2-40B4-BE49-F238E27FC236}">
                <a16:creationId xmlns:a16="http://schemas.microsoft.com/office/drawing/2014/main" id="{B93A6610-8A54-D047-8435-B6EF43BC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TextBox 17">
            <a:extLst>
              <a:ext uri="{FF2B5EF4-FFF2-40B4-BE49-F238E27FC236}">
                <a16:creationId xmlns:a16="http://schemas.microsoft.com/office/drawing/2014/main" id="{046127F9-DB84-244F-9EB8-E1A56F86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274638"/>
            <a:ext cx="2160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rgbClr val="494429"/>
                </a:solidFill>
                <a:latin typeface="田氏颜体大字库" pitchFamily="2" charset="2"/>
                <a:sym typeface="田氏颜体大字库" pitchFamily="2" charset="2"/>
              </a:rPr>
              <a:t>项目简介</a:t>
            </a:r>
            <a:endParaRPr lang="zh-CN" altLang="en-US" dirty="0"/>
          </a:p>
        </p:txBody>
      </p:sp>
      <p:sp>
        <p:nvSpPr>
          <p:cNvPr id="4115" name="TextBox 23">
            <a:extLst>
              <a:ext uri="{FF2B5EF4-FFF2-40B4-BE49-F238E27FC236}">
                <a16:creationId xmlns:a16="http://schemas.microsoft.com/office/drawing/2014/main" id="{3D7BE99A-10FE-E548-888D-00195F24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835025"/>
            <a:ext cx="2455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C4BD97"/>
                </a:solidFill>
                <a:latin typeface="Charlemagne Std" pitchFamily="82" charset="0"/>
                <a:ea typeface="田氏颜体大字库" pitchFamily="2" charset="2"/>
                <a:cs typeface="田氏颜体大字库" pitchFamily="2" charset="2"/>
                <a:sym typeface="经典繁仿黑" pitchFamily="1" charset="-122"/>
              </a:rPr>
              <a:t>contents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28380C-A4E8-A440-974F-8F8FDA267CFA}"/>
              </a:ext>
            </a:extLst>
          </p:cNvPr>
          <p:cNvSpPr txBox="1"/>
          <p:nvPr/>
        </p:nvSpPr>
        <p:spPr>
          <a:xfrm>
            <a:off x="2123728" y="1194019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</a:t>
            </a:r>
            <a:r>
              <a:rPr lang="en-US" altLang="zh-CN" dirty="0" err="1"/>
              <a:t>oppo</a:t>
            </a:r>
            <a:r>
              <a:rPr lang="zh-CN" altLang="en-US" dirty="0"/>
              <a:t>在企业内部强调“本分”的核心价值观，“本分”包括四个层面，第一层：“隔离外在的压力和诱惑，保持平常心态，回归事物的本源，把握住我们应该做的合理方向”，第二层：“本分是要求自己而不是要求别人，当出现问题时，首先求责于己”，第三层：“本分规范了与人合作的态度，我不赚人便宜”，第四层：“本分高于诚信，即使没有承诺，本来应该做的事情也要做到。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84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>
            <a:extLst>
              <a:ext uri="{FF2B5EF4-FFF2-40B4-BE49-F238E27FC236}">
                <a16:creationId xmlns:a16="http://schemas.microsoft.com/office/drawing/2014/main" id="{1DCCF371-7A45-F24A-A267-B8623246E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>
            <a:extLst>
              <a:ext uri="{FF2B5EF4-FFF2-40B4-BE49-F238E27FC236}">
                <a16:creationId xmlns:a16="http://schemas.microsoft.com/office/drawing/2014/main" id="{B78C77D0-14A6-B94B-930C-D93754B39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38125"/>
            <a:ext cx="3678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田氏颜体大字库" pitchFamily="2" charset="2"/>
                <a:sym typeface="经典繁仿黑" pitchFamily="1" charset="-122"/>
              </a:rPr>
              <a:t>三、用到的知识点</a:t>
            </a:r>
            <a:endParaRPr lang="zh-CN" altLang="en-US" dirty="0"/>
          </a:p>
        </p:txBody>
      </p:sp>
      <p:sp>
        <p:nvSpPr>
          <p:cNvPr id="7172" name="直接连接符 2">
            <a:extLst>
              <a:ext uri="{FF2B5EF4-FFF2-40B4-BE49-F238E27FC236}">
                <a16:creationId xmlns:a16="http://schemas.microsoft.com/office/drawing/2014/main" id="{066AA897-94A2-8147-B55A-56D78632A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" y="728663"/>
            <a:ext cx="8758238" cy="1587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3" name="Group 5">
            <a:extLst>
              <a:ext uri="{FF2B5EF4-FFF2-40B4-BE49-F238E27FC236}">
                <a16:creationId xmlns:a16="http://schemas.microsoft.com/office/drawing/2014/main" id="{853E7DA5-B826-8143-86E1-AAF15A2637E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005263"/>
            <a:ext cx="2124075" cy="293687"/>
            <a:chOff x="0" y="0"/>
            <a:chExt cx="3384377" cy="3756773"/>
          </a:xfrm>
        </p:grpSpPr>
        <p:sp>
          <p:nvSpPr>
            <p:cNvPr id="7174" name="圆角矩形 6">
              <a:extLst>
                <a:ext uri="{FF2B5EF4-FFF2-40B4-BE49-F238E27FC236}">
                  <a16:creationId xmlns:a16="http://schemas.microsoft.com/office/drawing/2014/main" id="{D3840A9B-4041-044B-9ED0-B58AC88C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84377" cy="3756773"/>
            </a:xfrm>
            <a:prstGeom prst="roundRect">
              <a:avLst>
                <a:gd name="adj" fmla="val 11102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7175" name="圆角矩形 7">
              <a:extLst>
                <a:ext uri="{FF2B5EF4-FFF2-40B4-BE49-F238E27FC236}">
                  <a16:creationId xmlns:a16="http://schemas.microsoft.com/office/drawing/2014/main" id="{00CD3781-2EEC-DF40-82E6-A618B78E2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13" y="0"/>
              <a:ext cx="3168351" cy="3756773"/>
            </a:xfrm>
            <a:prstGeom prst="roundRect">
              <a:avLst>
                <a:gd name="adj" fmla="val 992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>
                  <a:solidFill>
                    <a:srgbClr val="494429"/>
                  </a:solidFill>
                  <a:latin typeface="田氏颜体大字库" pitchFamily="2" charset="2"/>
                  <a:sym typeface="田氏颜体大字库" pitchFamily="2" charset="2"/>
                </a:rPr>
                <a:t>扬帆起航</a:t>
              </a:r>
              <a:endParaRPr lang="zh-CN" altLang="en-US"/>
            </a:p>
          </p:txBody>
        </p:sp>
      </p:grpSp>
      <p:pic>
        <p:nvPicPr>
          <p:cNvPr id="7176" name="图片 11">
            <a:extLst>
              <a:ext uri="{FF2B5EF4-FFF2-40B4-BE49-F238E27FC236}">
                <a16:creationId xmlns:a16="http://schemas.microsoft.com/office/drawing/2014/main" id="{948808AF-EEDB-8344-A2EB-05C10AB76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987425"/>
            <a:ext cx="271145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直接连接符 16">
            <a:extLst>
              <a:ext uri="{FF2B5EF4-FFF2-40B4-BE49-F238E27FC236}">
                <a16:creationId xmlns:a16="http://schemas.microsoft.com/office/drawing/2014/main" id="{9B1F80E7-4BCC-FE4F-A16D-2C91FE51E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131888"/>
            <a:ext cx="1588" cy="3389312"/>
          </a:xfrm>
          <a:prstGeom prst="line">
            <a:avLst/>
          </a:prstGeom>
          <a:noFill/>
          <a:ln w="9525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Text Box 41">
            <a:extLst>
              <a:ext uri="{FF2B5EF4-FFF2-40B4-BE49-F238E27FC236}">
                <a16:creationId xmlns:a16="http://schemas.microsoft.com/office/drawing/2014/main" id="{AC231DDD-ACB4-1F44-9973-BE94595AA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513091"/>
            <a:ext cx="21611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媒体查询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@media</a:t>
            </a:r>
          </a:p>
          <a:p>
            <a:endParaRPr lang="en-US" altLang="zh-CN" dirty="0"/>
          </a:p>
        </p:txBody>
      </p:sp>
      <p:sp>
        <p:nvSpPr>
          <p:cNvPr id="7180" name="矩形 17">
            <a:extLst>
              <a:ext uri="{FF2B5EF4-FFF2-40B4-BE49-F238E27FC236}">
                <a16:creationId xmlns:a16="http://schemas.microsoft.com/office/drawing/2014/main" id="{F7A01063-26FF-8A45-A78C-A7D3D98B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131888"/>
            <a:ext cx="1343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首页</a:t>
            </a:r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en-US" altLang="zh-CN" dirty="0"/>
          </a:p>
        </p:txBody>
      </p:sp>
      <p:sp>
        <p:nvSpPr>
          <p:cNvPr id="7181" name="Text Box 41">
            <a:extLst>
              <a:ext uri="{FF2B5EF4-FFF2-40B4-BE49-F238E27FC236}">
                <a16:creationId xmlns:a16="http://schemas.microsoft.com/office/drawing/2014/main" id="{C81BC3B7-0750-E042-BC9F-C7D358B5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691" y="3399842"/>
            <a:ext cx="1955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underscore</a:t>
            </a:r>
          </a:p>
        </p:txBody>
      </p:sp>
      <p:sp>
        <p:nvSpPr>
          <p:cNvPr id="7182" name="矩形 23">
            <a:extLst>
              <a:ext uri="{FF2B5EF4-FFF2-40B4-BE49-F238E27FC236}">
                <a16:creationId xmlns:a16="http://schemas.microsoft.com/office/drawing/2014/main" id="{0E8A0D3F-5F32-2E47-AD56-BA7DEACC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814638"/>
            <a:ext cx="1343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详情页</a:t>
            </a:r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>
            <a:extLst>
              <a:ext uri="{FF2B5EF4-FFF2-40B4-BE49-F238E27FC236}">
                <a16:creationId xmlns:a16="http://schemas.microsoft.com/office/drawing/2014/main" id="{1DCCF371-7A45-F24A-A267-B8623246E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>
            <a:extLst>
              <a:ext uri="{FF2B5EF4-FFF2-40B4-BE49-F238E27FC236}">
                <a16:creationId xmlns:a16="http://schemas.microsoft.com/office/drawing/2014/main" id="{B78C77D0-14A6-B94B-930C-D93754B39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38125"/>
            <a:ext cx="3678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田氏颜体大字库" pitchFamily="2" charset="2"/>
                <a:sym typeface="经典繁仿黑" pitchFamily="1" charset="-122"/>
              </a:rPr>
              <a:t>用到的知识点</a:t>
            </a:r>
            <a:endParaRPr lang="zh-CN" altLang="en-US" dirty="0"/>
          </a:p>
        </p:txBody>
      </p:sp>
      <p:sp>
        <p:nvSpPr>
          <p:cNvPr id="7172" name="直接连接符 2">
            <a:extLst>
              <a:ext uri="{FF2B5EF4-FFF2-40B4-BE49-F238E27FC236}">
                <a16:creationId xmlns:a16="http://schemas.microsoft.com/office/drawing/2014/main" id="{066AA897-94A2-8147-B55A-56D78632A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" y="728663"/>
            <a:ext cx="8758238" cy="1587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3" name="Group 5">
            <a:extLst>
              <a:ext uri="{FF2B5EF4-FFF2-40B4-BE49-F238E27FC236}">
                <a16:creationId xmlns:a16="http://schemas.microsoft.com/office/drawing/2014/main" id="{853E7DA5-B826-8143-86E1-AAF15A2637E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005263"/>
            <a:ext cx="2124075" cy="293687"/>
            <a:chOff x="0" y="0"/>
            <a:chExt cx="3384377" cy="3756773"/>
          </a:xfrm>
        </p:grpSpPr>
        <p:sp>
          <p:nvSpPr>
            <p:cNvPr id="7174" name="圆角矩形 6">
              <a:extLst>
                <a:ext uri="{FF2B5EF4-FFF2-40B4-BE49-F238E27FC236}">
                  <a16:creationId xmlns:a16="http://schemas.microsoft.com/office/drawing/2014/main" id="{D3840A9B-4041-044B-9ED0-B58AC88C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84377" cy="3756773"/>
            </a:xfrm>
            <a:prstGeom prst="roundRect">
              <a:avLst>
                <a:gd name="adj" fmla="val 11102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7175" name="圆角矩形 7">
              <a:extLst>
                <a:ext uri="{FF2B5EF4-FFF2-40B4-BE49-F238E27FC236}">
                  <a16:creationId xmlns:a16="http://schemas.microsoft.com/office/drawing/2014/main" id="{00CD3781-2EEC-DF40-82E6-A618B78E2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13" y="0"/>
              <a:ext cx="3168351" cy="3756773"/>
            </a:xfrm>
            <a:prstGeom prst="roundRect">
              <a:avLst>
                <a:gd name="adj" fmla="val 992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>
                  <a:solidFill>
                    <a:srgbClr val="494429"/>
                  </a:solidFill>
                  <a:latin typeface="田氏颜体大字库" pitchFamily="2" charset="2"/>
                  <a:sym typeface="田氏颜体大字库" pitchFamily="2" charset="2"/>
                </a:rPr>
                <a:t>扬帆起航</a:t>
              </a:r>
              <a:endParaRPr lang="zh-CN" altLang="en-US"/>
            </a:p>
          </p:txBody>
        </p:sp>
      </p:grpSp>
      <p:pic>
        <p:nvPicPr>
          <p:cNvPr id="7176" name="图片 11">
            <a:extLst>
              <a:ext uri="{FF2B5EF4-FFF2-40B4-BE49-F238E27FC236}">
                <a16:creationId xmlns:a16="http://schemas.microsoft.com/office/drawing/2014/main" id="{948808AF-EEDB-8344-A2EB-05C10AB76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987425"/>
            <a:ext cx="271145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直接连接符 16">
            <a:extLst>
              <a:ext uri="{FF2B5EF4-FFF2-40B4-BE49-F238E27FC236}">
                <a16:creationId xmlns:a16="http://schemas.microsoft.com/office/drawing/2014/main" id="{9B1F80E7-4BCC-FE4F-A16D-2C91FE51E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131888"/>
            <a:ext cx="1588" cy="3389312"/>
          </a:xfrm>
          <a:prstGeom prst="line">
            <a:avLst/>
          </a:prstGeom>
          <a:noFill/>
          <a:ln w="9525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Text Box 41">
            <a:extLst>
              <a:ext uri="{FF2B5EF4-FFF2-40B4-BE49-F238E27FC236}">
                <a16:creationId xmlns:a16="http://schemas.microsoft.com/office/drawing/2014/main" id="{AC231DDD-ACB4-1F44-9973-BE94595AA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513091"/>
            <a:ext cx="43397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生成验证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调用短信接口：</a:t>
            </a:r>
            <a:r>
              <a:rPr lang="en-US" altLang="zh-CN" dirty="0">
                <a:hlinkClick r:id="rId4"/>
              </a:rPr>
              <a:t>http://www.showapi.com/</a:t>
            </a:r>
            <a:endParaRPr lang="en-US" altLang="zh-CN" dirty="0"/>
          </a:p>
          <a:p>
            <a:r>
              <a:rPr lang="en-US" altLang="zh-CN" dirty="0" err="1"/>
              <a:t>localStorage</a:t>
            </a:r>
            <a:endParaRPr lang="en-US" altLang="zh-CN" dirty="0"/>
          </a:p>
        </p:txBody>
      </p:sp>
      <p:sp>
        <p:nvSpPr>
          <p:cNvPr id="7180" name="矩形 17">
            <a:extLst>
              <a:ext uri="{FF2B5EF4-FFF2-40B4-BE49-F238E27FC236}">
                <a16:creationId xmlns:a16="http://schemas.microsoft.com/office/drawing/2014/main" id="{F7A01063-26FF-8A45-A78C-A7D3D98B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131888"/>
            <a:ext cx="1343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</a:t>
            </a:r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en-US" altLang="zh-CN" dirty="0"/>
          </a:p>
        </p:txBody>
      </p:sp>
      <p:sp>
        <p:nvSpPr>
          <p:cNvPr id="7181" name="Text Box 41">
            <a:extLst>
              <a:ext uri="{FF2B5EF4-FFF2-40B4-BE49-F238E27FC236}">
                <a16:creationId xmlns:a16="http://schemas.microsoft.com/office/drawing/2014/main" id="{C81BC3B7-0750-E042-BC9F-C7D358B5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218" y="3399842"/>
            <a:ext cx="1822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操作数据库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2" name="矩形 23">
            <a:extLst>
              <a:ext uri="{FF2B5EF4-FFF2-40B4-BE49-F238E27FC236}">
                <a16:creationId xmlns:a16="http://schemas.microsoft.com/office/drawing/2014/main" id="{0E8A0D3F-5F32-2E47-AD56-BA7DEACC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814638"/>
            <a:ext cx="1343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</a:t>
            </a:r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74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>
            <a:extLst>
              <a:ext uri="{FF2B5EF4-FFF2-40B4-BE49-F238E27FC236}">
                <a16:creationId xmlns:a16="http://schemas.microsoft.com/office/drawing/2014/main" id="{1DCCF371-7A45-F24A-A267-B8623246E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" y="7567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>
            <a:extLst>
              <a:ext uri="{FF2B5EF4-FFF2-40B4-BE49-F238E27FC236}">
                <a16:creationId xmlns:a16="http://schemas.microsoft.com/office/drawing/2014/main" id="{B78C77D0-14A6-B94B-930C-D93754B39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38125"/>
            <a:ext cx="3678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田氏颜体大字库" pitchFamily="2" charset="2"/>
                <a:sym typeface="经典繁仿黑" pitchFamily="1" charset="-122"/>
              </a:rPr>
              <a:t>用到的知识点</a:t>
            </a:r>
            <a:endParaRPr lang="zh-CN" altLang="en-US" dirty="0"/>
          </a:p>
        </p:txBody>
      </p:sp>
      <p:sp>
        <p:nvSpPr>
          <p:cNvPr id="7172" name="直接连接符 2">
            <a:extLst>
              <a:ext uri="{FF2B5EF4-FFF2-40B4-BE49-F238E27FC236}">
                <a16:creationId xmlns:a16="http://schemas.microsoft.com/office/drawing/2014/main" id="{066AA897-94A2-8147-B55A-56D78632A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" y="728663"/>
            <a:ext cx="8758238" cy="1587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3" name="Group 5">
            <a:extLst>
              <a:ext uri="{FF2B5EF4-FFF2-40B4-BE49-F238E27FC236}">
                <a16:creationId xmlns:a16="http://schemas.microsoft.com/office/drawing/2014/main" id="{853E7DA5-B826-8143-86E1-AAF15A2637E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005263"/>
            <a:ext cx="2124075" cy="293687"/>
            <a:chOff x="0" y="0"/>
            <a:chExt cx="3384377" cy="3756773"/>
          </a:xfrm>
        </p:grpSpPr>
        <p:sp>
          <p:nvSpPr>
            <p:cNvPr id="7174" name="圆角矩形 6">
              <a:extLst>
                <a:ext uri="{FF2B5EF4-FFF2-40B4-BE49-F238E27FC236}">
                  <a16:creationId xmlns:a16="http://schemas.microsoft.com/office/drawing/2014/main" id="{D3840A9B-4041-044B-9ED0-B58AC88C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84377" cy="3756773"/>
            </a:xfrm>
            <a:prstGeom prst="roundRect">
              <a:avLst>
                <a:gd name="adj" fmla="val 11102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7175" name="圆角矩形 7">
              <a:extLst>
                <a:ext uri="{FF2B5EF4-FFF2-40B4-BE49-F238E27FC236}">
                  <a16:creationId xmlns:a16="http://schemas.microsoft.com/office/drawing/2014/main" id="{00CD3781-2EEC-DF40-82E6-A618B78E2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13" y="0"/>
              <a:ext cx="3168351" cy="3756773"/>
            </a:xfrm>
            <a:prstGeom prst="roundRect">
              <a:avLst>
                <a:gd name="adj" fmla="val 992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>
                  <a:solidFill>
                    <a:srgbClr val="494429"/>
                  </a:solidFill>
                  <a:latin typeface="田氏颜体大字库" pitchFamily="2" charset="2"/>
                  <a:sym typeface="田氏颜体大字库" pitchFamily="2" charset="2"/>
                </a:rPr>
                <a:t>扬帆起航</a:t>
              </a:r>
              <a:endParaRPr lang="zh-CN" altLang="en-US"/>
            </a:p>
          </p:txBody>
        </p:sp>
      </p:grpSp>
      <p:pic>
        <p:nvPicPr>
          <p:cNvPr id="7176" name="图片 11">
            <a:extLst>
              <a:ext uri="{FF2B5EF4-FFF2-40B4-BE49-F238E27FC236}">
                <a16:creationId xmlns:a16="http://schemas.microsoft.com/office/drawing/2014/main" id="{948808AF-EEDB-8344-A2EB-05C10AB76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987425"/>
            <a:ext cx="271145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直接连接符 16">
            <a:extLst>
              <a:ext uri="{FF2B5EF4-FFF2-40B4-BE49-F238E27FC236}">
                <a16:creationId xmlns:a16="http://schemas.microsoft.com/office/drawing/2014/main" id="{9B1F80E7-4BCC-FE4F-A16D-2C91FE51E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131888"/>
            <a:ext cx="1588" cy="3389312"/>
          </a:xfrm>
          <a:prstGeom prst="line">
            <a:avLst/>
          </a:prstGeom>
          <a:noFill/>
          <a:ln w="9525" cap="flat" cmpd="sng">
            <a:solidFill>
              <a:srgbClr val="4944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Text Box 41">
            <a:extLst>
              <a:ext uri="{FF2B5EF4-FFF2-40B4-BE49-F238E27FC236}">
                <a16:creationId xmlns:a16="http://schemas.microsoft.com/office/drawing/2014/main" id="{AC231DDD-ACB4-1F44-9973-BE94595AA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513091"/>
            <a:ext cx="43397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生成验证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调用短信接口：</a:t>
            </a:r>
            <a:r>
              <a:rPr lang="en-US" altLang="zh-CN" dirty="0">
                <a:hlinkClick r:id="rId4"/>
              </a:rPr>
              <a:t>http://www.showapi.com/</a:t>
            </a:r>
            <a:endParaRPr lang="en-US" altLang="zh-CN" dirty="0"/>
          </a:p>
          <a:p>
            <a:r>
              <a:rPr lang="en-US" altLang="zh-CN" dirty="0" err="1"/>
              <a:t>localStorage</a:t>
            </a:r>
            <a:endParaRPr lang="en-US" altLang="zh-CN" dirty="0"/>
          </a:p>
        </p:txBody>
      </p:sp>
      <p:sp>
        <p:nvSpPr>
          <p:cNvPr id="7180" name="矩形 17">
            <a:extLst>
              <a:ext uri="{FF2B5EF4-FFF2-40B4-BE49-F238E27FC236}">
                <a16:creationId xmlns:a16="http://schemas.microsoft.com/office/drawing/2014/main" id="{F7A01063-26FF-8A45-A78C-A7D3D98B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131888"/>
            <a:ext cx="1872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忘记密码</a:t>
            </a:r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en-US" altLang="zh-CN" dirty="0"/>
          </a:p>
        </p:txBody>
      </p:sp>
      <p:sp>
        <p:nvSpPr>
          <p:cNvPr id="7181" name="Text Box 41">
            <a:extLst>
              <a:ext uri="{FF2B5EF4-FFF2-40B4-BE49-F238E27FC236}">
                <a16:creationId xmlns:a16="http://schemas.microsoft.com/office/drawing/2014/main" id="{C81BC3B7-0750-E042-BC9F-C7D358B5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461" y="3399842"/>
            <a:ext cx="1138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2" name="矩形 23">
            <a:extLst>
              <a:ext uri="{FF2B5EF4-FFF2-40B4-BE49-F238E27FC236}">
                <a16:creationId xmlns:a16="http://schemas.microsoft.com/office/drawing/2014/main" id="{0E8A0D3F-5F32-2E47-AD56-BA7DEACC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814638"/>
            <a:ext cx="1692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个人中心</a:t>
            </a:r>
            <a:r>
              <a:rPr lang="en-US" altLang="zh-CN" sz="20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75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TextBox 1">
            <a:extLst>
              <a:ext uri="{FF2B5EF4-FFF2-40B4-BE49-F238E27FC236}">
                <a16:creationId xmlns:a16="http://schemas.microsoft.com/office/drawing/2014/main" id="{4FE2A305-0C31-B247-8E91-2A363A262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38125"/>
            <a:ext cx="3678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田氏颜体大字库" pitchFamily="2" charset="2"/>
                <a:sym typeface="经典繁仿黑" pitchFamily="1" charset="-122"/>
              </a:rPr>
              <a:t>四、效果展示</a:t>
            </a:r>
            <a:endParaRPr lang="zh-CN" altLang="en-US" dirty="0"/>
          </a:p>
        </p:txBody>
      </p:sp>
      <p:sp>
        <p:nvSpPr>
          <p:cNvPr id="8209" name="直接连接符 2">
            <a:extLst>
              <a:ext uri="{FF2B5EF4-FFF2-40B4-BE49-F238E27FC236}">
                <a16:creationId xmlns:a16="http://schemas.microsoft.com/office/drawing/2014/main" id="{E4C93889-4485-494B-97D6-22DC39CC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" y="728663"/>
            <a:ext cx="8758238" cy="1587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TextBox 8">
            <a:extLst>
              <a:ext uri="{FF2B5EF4-FFF2-40B4-BE49-F238E27FC236}">
                <a16:creationId xmlns:a16="http://schemas.microsoft.com/office/drawing/2014/main" id="{45B8DADE-8090-3042-9FBC-D81A123E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660900"/>
            <a:ext cx="963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017706-9A50-1341-BE84-558B773E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8" t="9332" r="378" b="-124"/>
          <a:stretch/>
        </p:blipFill>
        <p:spPr>
          <a:xfrm>
            <a:off x="206375" y="843558"/>
            <a:ext cx="4772448" cy="20452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FE9DDE-72E9-1847-8ABE-B8C80B90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00" y="843558"/>
            <a:ext cx="1970429" cy="36342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BABC91-729B-1E40-8750-3CD202F7D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002073"/>
            <a:ext cx="2968420" cy="18789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>
            <a:extLst>
              <a:ext uri="{FF2B5EF4-FFF2-40B4-BE49-F238E27FC236}">
                <a16:creationId xmlns:a16="http://schemas.microsoft.com/office/drawing/2014/main" id="{37537D0D-FB8E-7D49-8815-694E8E7E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16510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">
            <a:extLst>
              <a:ext uri="{FF2B5EF4-FFF2-40B4-BE49-F238E27FC236}">
                <a16:creationId xmlns:a16="http://schemas.microsoft.com/office/drawing/2014/main" id="{3E3F9397-390F-3A41-901D-7685706A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38125"/>
            <a:ext cx="3678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田氏颜体大字库" pitchFamily="2" charset="2"/>
                <a:sym typeface="经典繁仿黑" pitchFamily="1" charset="-122"/>
              </a:rPr>
              <a:t>代码展示</a:t>
            </a:r>
            <a:endParaRPr lang="zh-CN" altLang="en-US" dirty="0"/>
          </a:p>
        </p:txBody>
      </p:sp>
      <p:sp>
        <p:nvSpPr>
          <p:cNvPr id="9220" name="直接连接符 2">
            <a:extLst>
              <a:ext uri="{FF2B5EF4-FFF2-40B4-BE49-F238E27FC236}">
                <a16:creationId xmlns:a16="http://schemas.microsoft.com/office/drawing/2014/main" id="{922ADC77-AFB2-A649-B422-A67CFD14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" y="728663"/>
            <a:ext cx="8758238" cy="1587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74" name="矩形 65">
            <a:extLst>
              <a:ext uri="{FF2B5EF4-FFF2-40B4-BE49-F238E27FC236}">
                <a16:creationId xmlns:a16="http://schemas.microsoft.com/office/drawing/2014/main" id="{905E712A-4D4B-DA4C-A6E1-A1D618D8E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889125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添加内容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2F6BCF-E131-2344-8037-1E67F92C8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99" y="915566"/>
            <a:ext cx="4112828" cy="21037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FD4540-A2EF-E549-8075-631C9EDD7E2F}"/>
              </a:ext>
            </a:extLst>
          </p:cNvPr>
          <p:cNvSpPr txBox="1"/>
          <p:nvPr/>
        </p:nvSpPr>
        <p:spPr>
          <a:xfrm>
            <a:off x="4716016" y="134761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@media</a:t>
            </a:r>
            <a:r>
              <a:rPr kumimoji="1" lang="zh-CN" altLang="en-US" dirty="0"/>
              <a:t> 媒体查询</a:t>
            </a:r>
            <a:endParaRPr kumimoji="1" lang="en-US" altLang="zh-CN" dirty="0"/>
          </a:p>
          <a:p>
            <a:r>
              <a:rPr kumimoji="1" lang="zh-CN" altLang="en-US" dirty="0"/>
              <a:t>用于开发手机端应用，网页等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B1BCE8-EB50-6841-B119-93D3A39B3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117" y="3281528"/>
            <a:ext cx="4320496" cy="2162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DDE71B-B0F9-3D43-8B8E-27B31D9E7B48}"/>
              </a:ext>
            </a:extLst>
          </p:cNvPr>
          <p:cNvSpPr txBox="1"/>
          <p:nvPr/>
        </p:nvSpPr>
        <p:spPr>
          <a:xfrm>
            <a:off x="395536" y="3183818"/>
            <a:ext cx="39964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视口</a:t>
            </a:r>
            <a:endParaRPr kumimoji="1" lang="en-US" altLang="zh-CN" dirty="0"/>
          </a:p>
          <a:p>
            <a:r>
              <a:rPr kumimoji="1" lang="en-US" altLang="zh-CN" sz="1600" dirty="0"/>
              <a:t>·&lt;meta name="viewport" content="user-scalable=no, width=device-width, initial-scale=1, maximum-scale=1"&gt;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>
            <a:extLst>
              <a:ext uri="{FF2B5EF4-FFF2-40B4-BE49-F238E27FC236}">
                <a16:creationId xmlns:a16="http://schemas.microsoft.com/office/drawing/2014/main" id="{37537D0D-FB8E-7D49-8815-694E8E7E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16510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">
            <a:extLst>
              <a:ext uri="{FF2B5EF4-FFF2-40B4-BE49-F238E27FC236}">
                <a16:creationId xmlns:a16="http://schemas.microsoft.com/office/drawing/2014/main" id="{3E3F9397-390F-3A41-901D-7685706A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38125"/>
            <a:ext cx="3678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田氏颜体大字库" pitchFamily="2" charset="2"/>
                <a:sym typeface="经典繁仿黑" pitchFamily="1" charset="-122"/>
              </a:rPr>
              <a:t>代码展示</a:t>
            </a:r>
            <a:endParaRPr lang="zh-CN" altLang="en-US" dirty="0"/>
          </a:p>
        </p:txBody>
      </p:sp>
      <p:sp>
        <p:nvSpPr>
          <p:cNvPr id="9220" name="直接连接符 2">
            <a:extLst>
              <a:ext uri="{FF2B5EF4-FFF2-40B4-BE49-F238E27FC236}">
                <a16:creationId xmlns:a16="http://schemas.microsoft.com/office/drawing/2014/main" id="{922ADC77-AFB2-A649-B422-A67CFD14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" y="728663"/>
            <a:ext cx="8758238" cy="1587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74" name="矩形 65">
            <a:extLst>
              <a:ext uri="{FF2B5EF4-FFF2-40B4-BE49-F238E27FC236}">
                <a16:creationId xmlns:a16="http://schemas.microsoft.com/office/drawing/2014/main" id="{905E712A-4D4B-DA4C-A6E1-A1D618D8E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889125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添加内容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FD4540-A2EF-E549-8075-631C9EDD7E2F}"/>
              </a:ext>
            </a:extLst>
          </p:cNvPr>
          <p:cNvSpPr txBox="1"/>
          <p:nvPr/>
        </p:nvSpPr>
        <p:spPr>
          <a:xfrm>
            <a:off x="4716016" y="134761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Box-sizing</a:t>
            </a:r>
            <a:r>
              <a:rPr kumimoji="1" lang="zh-CN" altLang="en-US" dirty="0"/>
              <a:t>盒子大小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DDE71B-B0F9-3D43-8B8E-27B31D9E7B48}"/>
              </a:ext>
            </a:extLst>
          </p:cNvPr>
          <p:cNvSpPr txBox="1"/>
          <p:nvPr/>
        </p:nvSpPr>
        <p:spPr>
          <a:xfrm>
            <a:off x="395536" y="3183818"/>
            <a:ext cx="399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弹性布局：</a:t>
            </a:r>
            <a:r>
              <a:rPr kumimoji="1" lang="en-US" altLang="zh-CN" sz="1600" dirty="0" err="1"/>
              <a:t>display:flex</a:t>
            </a:r>
            <a:r>
              <a:rPr kumimoji="1" lang="en-US" altLang="zh-CN" sz="1600" dirty="0"/>
              <a:t>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936734-1A6A-894C-9095-867A9451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32" y="1495591"/>
            <a:ext cx="4486361" cy="5102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995D61-5DA9-764D-96CB-0C0ABBE04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75" y="3441170"/>
            <a:ext cx="2531058" cy="5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157254799</TotalTime>
  <Pages>0</Pages>
  <Words>389</Words>
  <Characters>0</Characters>
  <Application>Microsoft Macintosh PowerPoint</Application>
  <DocSecurity>0</DocSecurity>
  <PresentationFormat>全屏显示(16:9)</PresentationFormat>
  <Lines>0</Lines>
  <Paragraphs>69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经典繁仿黑</vt:lpstr>
      <vt:lpstr>楷体</vt:lpstr>
      <vt:lpstr>宋体</vt:lpstr>
      <vt:lpstr>微软雅黑</vt:lpstr>
      <vt:lpstr>Adobe Myungjo Std M</vt:lpstr>
      <vt:lpstr>田氏颜体大字库</vt:lpstr>
      <vt:lpstr>Arial</vt:lpstr>
      <vt:lpstr>Broadway</vt:lpstr>
      <vt:lpstr>Charlemagne Std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pxzx</Company>
  <LinksUpToDate>false</LinksUpToDate>
  <CharactersWithSpaces>0</CharactersWithSpaces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zhangying</dc:creator>
  <cp:keywords/>
  <dc:description/>
  <cp:lastModifiedBy>王丽欢</cp:lastModifiedBy>
  <cp:revision>27</cp:revision>
  <cp:lastPrinted>1899-12-30T00:00:00Z</cp:lastPrinted>
  <dcterms:created xsi:type="dcterms:W3CDTF">2012-04-03T02:05:00Z</dcterms:created>
  <dcterms:modified xsi:type="dcterms:W3CDTF">2018-06-21T07:43:35Z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