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PT Sans Narrow"/>
      <p:regular r:id="rId61"/>
      <p:bold r:id="rId62"/>
    </p:embeddedFont>
    <p:embeddedFont>
      <p:font typeface="Source Sans Pro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DBB3E6-9980-4B9F-8D5B-3FD91B640C06}">
  <a:tblStyle styleId="{FEDBB3E6-9980-4B9F-8D5B-3FD91B640C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PTSansNarrow-bold.fntdata"/><Relationship Id="rId61" Type="http://schemas.openxmlformats.org/officeDocument/2006/relationships/font" Target="fonts/PTSansNarrow-regular.fntdata"/><Relationship Id="rId20" Type="http://schemas.openxmlformats.org/officeDocument/2006/relationships/slide" Target="slides/slide14.xml"/><Relationship Id="rId64" Type="http://schemas.openxmlformats.org/officeDocument/2006/relationships/font" Target="fonts/SourceSansPro-bold.fntdata"/><Relationship Id="rId63" Type="http://schemas.openxmlformats.org/officeDocument/2006/relationships/font" Target="fonts/SourceSansPro-regular.fntdata"/><Relationship Id="rId22" Type="http://schemas.openxmlformats.org/officeDocument/2006/relationships/slide" Target="slides/slide16.xml"/><Relationship Id="rId66" Type="http://schemas.openxmlformats.org/officeDocument/2006/relationships/font" Target="fonts/SourceSansPro-boldItalic.fntdata"/><Relationship Id="rId21" Type="http://schemas.openxmlformats.org/officeDocument/2006/relationships/slide" Target="slides/slide15.xml"/><Relationship Id="rId65" Type="http://schemas.openxmlformats.org/officeDocument/2006/relationships/font" Target="fonts/SourceSansPro-italic.fntdata"/><Relationship Id="rId24" Type="http://schemas.openxmlformats.org/officeDocument/2006/relationships/slide" Target="slides/slide18.xml"/><Relationship Id="rId68" Type="http://schemas.openxmlformats.org/officeDocument/2006/relationships/font" Target="fonts/OpenSans-bold.fntdata"/><Relationship Id="rId23" Type="http://schemas.openxmlformats.org/officeDocument/2006/relationships/slide" Target="slides/slide17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b8fc01e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b8fc01e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b8fc01e28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b8fc01e28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b8fc01e28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b8fc01e28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b8fc01e28_0_1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5b8fc01e2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b8fc01e28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5b8fc01e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b8fc01e28_0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5b8fc01e2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b8fc01e28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5b8fc01e2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5b8fc01e28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15b8fc01e2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5b8fc01e28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5b8fc01e2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b8fc01e28_0_19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5b8fc01e2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b8fc01e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b8fc01e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b8fc01e28_0_1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5b8fc01e2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b8fc01e28_0_2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5b8fc01e2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8fc01e28_0_2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5b8fc01e2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b8fc01e28_0_2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5b8fc01e2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b8fc01e28_0_2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5b8fc01e2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b8fc01e28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15b8fc01e2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5b8fc01e28_0_2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5b8fc01e2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b8fc01e28_0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5b8fc01e2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5b8fc01e28_0_2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15b8fc01e2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b8fc01e28_0_2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15b8fc01e2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8fc01e28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b8fc01e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b8fc01e28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5b8fc01e2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8fc01e28_0_2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5b8fc01e2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b8fc01e28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15b8fc01e2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b8fc01e28_0_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5b8fc01e2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b8fc01e28_0_2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15b8fc01e2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b8fc01e28_0_3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5b8fc01e2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b8fc01e28_0_3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15b8fc01e2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b8fc01e28_0_3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5b8fc01e2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b8fc01e28_0_3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15b8fc01e2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b8fc01e28_0_3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15b8fc01e2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8fc01e28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8fc01e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b8fc01e28_0_3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15b8fc01e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b8fc01e28_0_3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5b8fc01e28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5b8fc01e28_0_3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15b8fc01e2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b8fc01e28_0_3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5b8fc01e2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5b8fc01e28_0_3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15b8fc01e2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5b8fc01e28_0_3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5b8fc01e2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b8fc01e28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5b8fc01e2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b8fc01e28_0_3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15b8fc01e2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5b8fc01e28_0_3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15b8fc01e28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5b8fc01e28_0_3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15b8fc01e28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b8fc01e28_0_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b8fc01e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b8fc01e28_0_4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5b8fc01e2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5b8fc01e28_0_4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15b8fc01e2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b8fc01e28_0_4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15b8fc01e2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5b8fc01e28_0_4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5b8fc01e2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b8fc01e28_0_4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15b8fc01e28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b8fc01e28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b8fc01e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8fc01e28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8fc01e2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b8fc01e28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b8fc01e2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8fc01e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8fc01e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Drugs &amp; Drage ons</a:t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Bruno, Hugo, Julia, Rafaela, Rafael, Taís, Tiago e Tomaz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arquitetural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152475"/>
            <a:ext cx="37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Cliente-servidor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MVC (Model-View-Controller)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Serviços acoplados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(Pagamento e Notificações)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878" y="970700"/>
            <a:ext cx="4678101" cy="30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 de Sistema a utilizar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programação Ruby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Framework </a:t>
            </a:r>
            <a:r>
              <a:rPr lang="pt-BR"/>
              <a:t>Ruby on Rails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Banco de Dados em MySQL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Sistema deve ser responsivo e com respostas asíncronas segundo o padrão AJAX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Ruby permite desenvolver sistemas de forma rápida e escalável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Nele é possível usar o padrão 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Devem ser previstos os padrões SOLID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Artefatos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diagramas de caso de uso, diagrama de classe, diagramas de sequência e de estados estão anexados no github e foram produzidos no sistema ASTAH UML 8.5 com licenciamento para estudante.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Abaixo seguem os descritivos dos casos de uso propostos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ctrTitle"/>
          </p:nvPr>
        </p:nvSpPr>
        <p:spPr>
          <a:xfrm>
            <a:off x="1572875" y="1745000"/>
            <a:ext cx="6245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pt-BR"/>
              <a:t>Descrição de Casos de Uso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7"/>
          <p:cNvSpPr txBox="1"/>
          <p:nvPr/>
        </p:nvSpPr>
        <p:spPr>
          <a:xfrm>
            <a:off x="402450" y="62675"/>
            <a:ext cx="83706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UC1 - Acessar conta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91" name="Google Shape;191;p27"/>
          <p:cNvGraphicFramePr/>
          <p:nvPr/>
        </p:nvGraphicFramePr>
        <p:xfrm>
          <a:off x="402450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20675"/>
                <a:gridCol w="4349875"/>
              </a:tblGrid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Acessar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Usuário pode acessar uma conta anteriormente registrada na plataforma.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Estar cadastrado no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Entrar na página sem estar previamente logado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Cliente, Funcionário, Administrador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entra em qualquer página do app pelo link sem estar previamente logado.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redireciona para uma tela com um formulário de </a:t>
                      </a:r>
                      <a:r>
                        <a:rPr lang="pt-BR" sz="1000"/>
                        <a:t>login</a:t>
                      </a:r>
                      <a:r>
                        <a:rPr lang="pt-BR" sz="1000" u="none" cap="none" strike="noStrike"/>
                        <a:t> e um botão "Esqueci minha senha".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Usuário insere email e senha de sua conta previamente criada no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Usuário submete 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Sistema verifica se o usuário com aquele email existe. [Exceção 1]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Sistema verifica se a senha informada equivale a senha cadastrada. [Exceção 2]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Sistema mantém a sessão de acesso no navegador do usuário até que o usuário escolha sair ou a sessão expire.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não deve exibir novamente a página de login, mesmo que o usuário tente acessar seu link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97" name="Google Shape;197;p28"/>
          <p:cNvGraphicFramePr/>
          <p:nvPr/>
        </p:nvGraphicFramePr>
        <p:xfrm>
          <a:off x="239250" y="16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195575"/>
                <a:gridCol w="45933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3.a) Esqueci a senha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Usuário clica na opção "Esqueci minha senha".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Sistema exibe um modal com um input de texto para o email de sua conta.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3.3. Sistema verifica se a conta com o email inserido existe. [Exceção 1]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3.4. Sistema envia para o email da conta um link de recuperação de senha.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3.5. Ao acessar esse link, usuário pode inserir uma nova senha e confirmação de senha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3.6. Retorna ao passo 2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[Exceção 1] Conta não existe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Sistema identifica que a conta não existe.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um alerta de conta não encontrada e um link para a página de cadastro.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[Exceção 2] Senha não corresponde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Sistema identifica que a senha não corresponde.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guarda o IP da requisição de acesso.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checa quantas tentativas erradas foram feitas consecutivamente.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4.a. Se foram feitas mais de 3 tentativas erradas consecutivas: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4.1. Sistema bloqueia o acesso conta do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4.2. Sistema envia uma notificação de tentativas erradas consecutivas ao email do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4.b. Caso a quantidade tentativas erradas consecutivas seja menor que 3: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4.1. Sistema atualiza a quantidade de tentativas erradas consecutivas.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4.2. Retorna ao passo 3 do Fluxo Principal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não deve exibir novamente a página de login, mesmo que o usuário tente acessar seu link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9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29"/>
          <p:cNvSpPr txBox="1"/>
          <p:nvPr/>
        </p:nvSpPr>
        <p:spPr>
          <a:xfrm>
            <a:off x="402450" y="62675"/>
            <a:ext cx="83706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 </a:t>
            </a:r>
            <a:r>
              <a:rPr b="1" lang="pt-BR" sz="1500">
                <a:solidFill>
                  <a:schemeClr val="lt1"/>
                </a:solidFill>
              </a:rPr>
              <a:t>X</a:t>
            </a: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b="1" lang="pt-BR" sz="1500">
                <a:solidFill>
                  <a:schemeClr val="lt1"/>
                </a:solidFill>
              </a:rPr>
              <a:t>Cadastrar Funcionário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07" name="Google Shape;207;p29"/>
          <p:cNvGraphicFramePr/>
          <p:nvPr/>
        </p:nvGraphicFramePr>
        <p:xfrm>
          <a:off x="402450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20675"/>
                <a:gridCol w="4349875"/>
              </a:tblGrid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Cadastrar 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Cadastrar um novo usuário com permissão de funcionário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Ser contratado pela empresa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Entrar na página sem estar previamente logado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Administrador, 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</a:t>
                      </a:r>
                      <a:r>
                        <a:rPr lang="pt-BR" sz="1000"/>
                        <a:t>Administrador preenche os dados fornecidos pelo funcionário</a:t>
                      </a:r>
                      <a:endParaRPr sz="10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</a:t>
                      </a:r>
                      <a:r>
                        <a:rPr lang="pt-BR" sz="1000"/>
                        <a:t>Após a confirmação pelo administrador, o sistema envia um email para o funcionário para ativação da conta</a:t>
                      </a:r>
                      <a:endParaRPr sz="10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3. O usuário acessa o email, clica no link e confirma o cadastro.</a:t>
                      </a:r>
                      <a:endParaRPr sz="10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4. Após a confirmação, o usuário é redirecionado para a tela de alteração da senha padrão anteriormente cadastrada.</a:t>
                      </a:r>
                      <a:endParaRPr sz="10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Funcionário é logado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3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30"/>
          <p:cNvSpPr txBox="1"/>
          <p:nvPr/>
        </p:nvSpPr>
        <p:spPr>
          <a:xfrm>
            <a:off x="457325" y="62675"/>
            <a:ext cx="82608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UC2 - Cadastro de clientes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457325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65800"/>
                <a:gridCol w="4295000"/>
              </a:tblGrid>
              <a:tr h="23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Cadastro de clientes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Usuário pode se cadastrar como cliente na plataforma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usuário não pode estar logado e não pode ter uma conta.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Usuário solicita a criação de uma conta na plataforma.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entra na tela de cadastro de conta.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um formulário para inserção dos dados pessoais necessários.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Usuário informa seus dados pessoais requisitados pela plataforma.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Usuário submete 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Sistema verifica as informações </a:t>
                      </a:r>
                      <a:r>
                        <a:rPr lang="pt-BR" sz="1000"/>
                        <a:t>prestadas</a:t>
                      </a:r>
                      <a:r>
                        <a:rPr lang="pt-BR" sz="1000" u="none" cap="none" strike="noStrike"/>
                        <a:t> e </a:t>
                      </a:r>
                      <a:r>
                        <a:rPr lang="pt-BR" sz="1000"/>
                        <a:t>envia um email para </a:t>
                      </a:r>
                      <a:r>
                        <a:rPr lang="pt-BR" sz="1000" u="none" cap="none" strike="noStrike"/>
                        <a:t> confirmação de cadastro com pra</a:t>
                      </a:r>
                      <a:r>
                        <a:rPr lang="pt-BR" sz="1000"/>
                        <a:t>zo de 30min</a:t>
                      </a:r>
                      <a:r>
                        <a:rPr lang="pt-BR" sz="1000" u="none" cap="none" strike="noStrike"/>
                        <a:t>. [X] 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6. Usuário confirma o email [Exceção 1]</a:t>
                      </a:r>
                      <a:endParaRPr sz="10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7</a:t>
                      </a:r>
                      <a:r>
                        <a:rPr lang="pt-BR" sz="1000" u="none" cap="none" strike="noStrike"/>
                        <a:t>. Sistema redireciona o usuário para a tela de login</a:t>
                      </a:r>
                      <a:r>
                        <a:rPr lang="pt-BR" sz="1000"/>
                        <a:t> e informa que aguarda a confirmação do email.</a:t>
                      </a:r>
                      <a:endParaRPr sz="10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[Exceção 1]</a:t>
                      </a:r>
                      <a:endParaRPr sz="10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/>
                        <a:t>1. O usuário tem que se cadastrar novamente</a:t>
                      </a:r>
                      <a:endParaRPr sz="10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7. Sistema gera um relatório de atualizações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Conta não pode ser criada devido a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Informa que a conta não pode ser criada por falta de informação ou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Retorna ao passo 2 do Fluxo Principal.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sistema deve criar o registro do usuário com sucesso.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3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3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31"/>
          <p:cNvSpPr txBox="1"/>
          <p:nvPr/>
        </p:nvSpPr>
        <p:spPr>
          <a:xfrm>
            <a:off x="455250" y="638750"/>
            <a:ext cx="8233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UC3 - Ver, editar e apagar sua conta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27" name="Google Shape;227;p31"/>
          <p:cNvGraphicFramePr/>
          <p:nvPr/>
        </p:nvGraphicFramePr>
        <p:xfrm>
          <a:off x="455300" y="105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52100"/>
                <a:gridCol w="4281300"/>
              </a:tblGrid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Ver, editar e apagar sua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pode ver, editar e apagar sua conta na plataforma.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Usuário solicita a visualização, edição ou deleção de sua conta na plataforma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entra na tela "Meu perfil".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os dados cadastrados na conta e as opções "Editar perfil" e "Excluir conta".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Usuário seleciona a opção "Editar perfil".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Sistema exibe um formulário para modificar os dados da conta.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Usuário informa os novos dados e confirma a submissão do formulário.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Sistema verifica as informações e </a:t>
                      </a:r>
                      <a:r>
                        <a:rPr lang="pt-BR" sz="1000"/>
                        <a:t>envia um email com a confirmação da edição realizada</a:t>
                      </a:r>
                      <a:r>
                        <a:rPr lang="pt-BR" sz="1000" u="none" cap="none" strike="noStrike"/>
                        <a:t>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7. Sistema gera um relatório de atualizações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32"/>
          <p:cNvGraphicFramePr/>
          <p:nvPr/>
        </p:nvGraphicFramePr>
        <p:xfrm>
          <a:off x="952500" y="76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a) Deleção de conta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Usuário seleciona a opção "Excluir conta".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Sistema deleta a conta e retorna um </a:t>
                      </a:r>
                      <a:r>
                        <a:rPr lang="pt-BR" sz="1000"/>
                        <a:t>emaild e exclusão da conta</a:t>
                      </a:r>
                      <a:r>
                        <a:rPr lang="pt-BR" sz="1000" u="none" cap="none" strike="noStrike"/>
                        <a:t>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3.3. Sistema redireciona o usuário para a tela de login.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Conta não pode ser </a:t>
                      </a:r>
                      <a:r>
                        <a:rPr lang="pt-BR" sz="1000"/>
                        <a:t>editada</a:t>
                      </a:r>
                      <a:r>
                        <a:rPr lang="pt-BR" sz="1000" u="none" cap="none" strike="noStrike"/>
                        <a:t> devido a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Informa que a conta não pode ser </a:t>
                      </a:r>
                      <a:r>
                        <a:rPr lang="pt-BR" sz="1000"/>
                        <a:t>editada</a:t>
                      </a:r>
                      <a:r>
                        <a:rPr lang="pt-BR" sz="1000" u="none" cap="none" strike="noStrike"/>
                        <a:t> por falta de informação ou informações incorretas.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Retorna ao passo 4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deve deletar ou editar a conta do usuário com sucesso.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não deve permitir apagar um usuário que tenha um pedido em andamento.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Sistema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Loja virtual de produtos farmacêuticos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Alguns produtos exigem que seja anexada a cópia da prescrição médica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Deve ser possível entrar em chat com um colaborador da loja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Deve ter um carrinho e gerenciamento de pedido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Deve ser possível o rastreio do envio do pedido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Deve haver um sistema de autenticação com perfis diferenciados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sistema deve permitir o gerenciamento do estoque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3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3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33"/>
          <p:cNvSpPr txBox="1"/>
          <p:nvPr/>
        </p:nvSpPr>
        <p:spPr>
          <a:xfrm>
            <a:off x="443600" y="62675"/>
            <a:ext cx="82746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UC4 - Visualização de produtos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42" name="Google Shape;242;p33"/>
          <p:cNvGraphicFramePr/>
          <p:nvPr/>
        </p:nvGraphicFramePr>
        <p:xfrm>
          <a:off x="443600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79525"/>
                <a:gridCol w="4295000"/>
              </a:tblGrid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Visualização de produtos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6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vê os produtos registrados para venda e em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Usuário solicita exibição da lista de produtos ou de um produto específico.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2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clica no link e abre a tela de lista de produtos.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deve exibir todos os produtos em estoque, ordenados pelos mais vendidos, e as opções de filtragem de produtos.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Usuário escolhe um produto em lista.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Sistema exibe mais informações do </a:t>
                      </a:r>
                      <a:r>
                        <a:rPr lang="pt-BR" sz="1000"/>
                        <a:t>medicamento</a:t>
                      </a:r>
                      <a:r>
                        <a:rPr lang="pt-BR" sz="1000" u="none" cap="none" strike="noStrike"/>
                        <a:t>, como preço, bula, indicações, e se ele demanda prescrição médica.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a) Manipulação de filtros avançados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Usuário manipula os filtros e confirma a nova configuração.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Sistema deve exibir os produtos de acordo com as escolhas de configuração do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3.3. Retorna ao passo 3 do Fluxo Principal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sistema deve exibir os produtos de acordo com o filtro selecionado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3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3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34"/>
          <p:cNvSpPr txBox="1"/>
          <p:nvPr/>
        </p:nvSpPr>
        <p:spPr>
          <a:xfrm>
            <a:off x="663075" y="542750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UC5 - Adicionar itens ao carrinho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663075" y="95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528350"/>
                <a:gridCol w="3991750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Mantém itens do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3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adiciona itens em seu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 e executado o fluxo principal de UC4 para encontrar o remédio de interesse.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Usuário solicita a inserção de um item no carrinho.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40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Sistema verifica se o produto está em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um seletor de quantidade de produtos, e o botão "Adicionar ao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Usuário seleciona a quantidade de produtos e clica em "Adicionar ao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Sistema adiciona os itens ao carrinho e incrementa o total do carrinho com o preço do produto escolhido multiplicado pela quantidade.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35"/>
          <p:cNvGraphicFramePr/>
          <p:nvPr/>
        </p:nvGraphicFramePr>
        <p:xfrm>
          <a:off x="952500" y="121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2.a) Produto fora de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Botão "Adicionar ao carrinho" ficará indisponível.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Inicia o UC11.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Retorna ao Passo 5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3.a) Usuário tenta adicionar mais itens ao carrinho do que o que tem no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Sistema exibe uma mensagem de erro ao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Retorna ao Passo </a:t>
                      </a:r>
                      <a:r>
                        <a:rPr lang="pt-BR" sz="1000"/>
                        <a:t>3</a:t>
                      </a:r>
                      <a:r>
                        <a:rPr lang="pt-BR" sz="1000" u="none" cap="none" strike="noStrike"/>
                        <a:t>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deve manter o item no carrinho do usuário.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3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3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3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36"/>
          <p:cNvSpPr txBox="1"/>
          <p:nvPr/>
        </p:nvSpPr>
        <p:spPr>
          <a:xfrm>
            <a:off x="471025" y="62675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UC6 - Mantém carrinho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67" name="Google Shape;267;p36"/>
          <p:cNvGraphicFramePr/>
          <p:nvPr/>
        </p:nvGraphicFramePr>
        <p:xfrm>
          <a:off x="471025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52100"/>
                <a:gridCol w="4267550"/>
              </a:tblGrid>
              <a:tr h="2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Mantém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pode manter um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 e utilizado o UC5 para adicionar pelo menos 1 produto ao carrinho.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</a:t>
                      </a:r>
                      <a:r>
                        <a:rPr lang="pt-BR" sz="1000"/>
                        <a:t>adiciona pelo menos um produto ao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entra na tela "Meu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os produtos adicionados ao carrinho e um seletor para alterar a quantidade de itens.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exibe o subtotal com a aplicação dos descontos.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Sistema exibe as opções "Limpar carrinho", "Adicionar mais produtos", e "Finalizar a compra".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Usuário seleciona a opção "Finalizar a compra".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Sistema requisita os dados de pagamento do carrinho.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Usuário insere os dados de pagamento.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Sistema requisita os dados de entrega do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9. Usuário insere os dados de entrega do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10. Sistema exibe todas as informações da compra para confirmação.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11. Usuário confirma a compra.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12. Sistema gera um novo pedido com status "Aguardando pagamento"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solidFill>
                            <a:srgbClr val="FF0000"/>
                          </a:solidFill>
                        </a:rPr>
                        <a:t>13. O sistema gera relatório de atualização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37"/>
          <p:cNvGraphicFramePr/>
          <p:nvPr/>
        </p:nvGraphicFramePr>
        <p:xfrm>
          <a:off x="19081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423450"/>
                <a:gridCol w="4313200"/>
              </a:tblGrid>
              <a:tr h="53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2.a) Editar itens do carrinho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2.1. Usuário manipula o seletor de quantidade de itens de um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cap="none" strike="sngStrike"/>
                        <a:t>2.2. Sistema gera um código de confirmação da atualização do carrinho.</a:t>
                      </a:r>
                      <a:r>
                        <a:rPr lang="pt-BR" sz="1000" u="sng" cap="none" strike="sngStrike"/>
                        <a:t> </a:t>
                      </a:r>
                      <a:r>
                        <a:rPr lang="pt-BR" sz="1000" u="none" cap="none" strike="noStrike"/>
                        <a:t>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2.3. Sistema atualiza o subtotal do carrinho.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2.4. Retorna ao item 5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2.b) Remover item do carrinho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2.1. Usuário zera o seletor de quantidade de itens de um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2.2. Sistema remove o item do carrinho e </a:t>
                      </a:r>
                      <a:r>
                        <a:rPr lang="pt-BR" sz="1000" u="none" cap="none" strike="sngStrike"/>
                        <a:t>gera um código de confirmação da remoção</a:t>
                      </a:r>
                      <a:r>
                        <a:rPr lang="pt-BR" sz="1000" u="none" cap="none" strike="noStrike"/>
                        <a:t>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2.3. Sistema atualiza o subtotal do carrinho.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2.4. Retorna ao item 5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3.a) Limpar carrinho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Usuário seleciona a opção "Limpar carrinho".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Sistema remove todos os itens do carrinho.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3.3. Sistema redireciona para a tela de Produtos.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3.b) Adicionar mais produtos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Usuário seleciona a opção "Adicionar mais produtos".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Sistema retorna ao Fluxo Principal do UC5.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4.a) Anexar prescrição.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Caso haja no carrinho um </a:t>
                      </a:r>
                      <a:r>
                        <a:rPr lang="pt-BR" sz="1000"/>
                        <a:t>medicamento</a:t>
                      </a:r>
                      <a:r>
                        <a:rPr lang="pt-BR" sz="1000" u="none" cap="none" strike="noStrike"/>
                        <a:t> que exige anexo de prescrição, o botão de Finalizar Compra estará indisponível.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No seu lugar, o sistema exibe um botão Anexar prescrição.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Usuário clica no Botão Adicionar Prescrição.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Inicia o Fluxo Principal do UC7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</a:t>
                      </a:r>
                      <a:r>
                        <a:rPr lang="pt-BR" sz="1000" u="none" cap="none" strike="sngStrike"/>
                        <a:t>O sistema gera um relatório de falha.</a:t>
                      </a:r>
                      <a:endParaRPr sz="1000" u="none" cap="none" strike="sng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Retorna ao Passo 13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38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deve manter o carrinho com sucesso.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 usuário não pode ter mais de um carrinho aberto ao mesmo tempo.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39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39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39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39"/>
          <p:cNvSpPr txBox="1"/>
          <p:nvPr/>
        </p:nvSpPr>
        <p:spPr>
          <a:xfrm>
            <a:off x="663075" y="62675"/>
            <a:ext cx="7879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UC7 - Anexar imagem da prescrição ao carrinho</a:t>
            </a:r>
            <a:endParaRPr b="0" i="0" sz="1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87" name="Google Shape;287;p39"/>
          <p:cNvGraphicFramePr/>
          <p:nvPr/>
        </p:nvGraphicFramePr>
        <p:xfrm>
          <a:off x="663050" y="47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39800"/>
                <a:gridCol w="393977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Anexar imagem da prescrição ao carrinho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pode adicionar prescrição a um carrinho que contenha produtos que exijam prescrição.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 e ter concluído o fluxo alternativo 4.a. de UC6.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adiciona um produto ao carrinho que demanda prescrição médica.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9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Sistema exibe um modal com um seletor de pdf e imagem.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Usuário insere uma imagem ou documento da receita.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faz o anexo da prescrição ao carrinho. - RN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Retorna ao passo 5 de UC6.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deve manter a prescrição.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Sistema deve manter a prescrição vinculada ao pedido após a conclusão do pedido, para que seja verificada no UC8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4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4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4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40"/>
          <p:cNvSpPr txBox="1"/>
          <p:nvPr/>
        </p:nvSpPr>
        <p:spPr>
          <a:xfrm>
            <a:off x="868825" y="356625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UC8 - Verifica prescrições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297" name="Google Shape;297;p40"/>
          <p:cNvGraphicFramePr/>
          <p:nvPr/>
        </p:nvGraphicFramePr>
        <p:xfrm>
          <a:off x="868825" y="77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869775"/>
                <a:gridCol w="365032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Verificar prescrições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Verificar se o laudo é válido e legal, para que seja realizada a liberação do produto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 deve ter feito login em sua conta e um cliente ter concluído o Fluxo Principal de UC7.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5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de compra de um produto controlado (medicamentos controlados)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Funcionário verifica se a assinatura e os dados do médico na prescrição são válidos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Funcionário informa ao sistema que o laudo é válido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Funcionário confirma o cadastro das novas informações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sistema gera um relatório de atualizações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41"/>
          <p:cNvGraphicFramePr/>
          <p:nvPr/>
        </p:nvGraphicFramePr>
        <p:xfrm>
          <a:off x="705600" y="8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1.a: Prescrição não é válida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1.1 O Funcionário informa ao sistema que o laudo não é válido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1.2 O sistema informa ao Cliente que o laudo não é válido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1.3 O sistema não permite o Cliente comprar esse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1.4 Retorne para o passo 5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5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produto controlado é liberado para compra com sucesso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produto tem que ser um medicamento controlado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4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4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4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42"/>
          <p:cNvSpPr txBox="1"/>
          <p:nvPr/>
        </p:nvSpPr>
        <p:spPr>
          <a:xfrm>
            <a:off x="448500" y="442825"/>
            <a:ext cx="82470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UC9 - Acessar histórico de pedidos</a:t>
            </a:r>
            <a:endParaRPr b="0" i="0" sz="3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12" name="Google Shape;312;p42"/>
          <p:cNvGraphicFramePr/>
          <p:nvPr/>
        </p:nvGraphicFramePr>
        <p:xfrm>
          <a:off x="448463" y="85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79525"/>
                <a:gridCol w="4267550"/>
              </a:tblGrid>
              <a:tr h="26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Acessar histórico de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9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Usuário pode ver seu histórico de pedidos na plataforma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 e ter concluido o Fluxo Principal de UC6 para gerar um pedido.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7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solicita exibição de seu histórico de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entra na tela "Meus pedidos"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uma lista dos ultimos pedidos.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Usuário seleciona um pedido da lista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Sistema exibe informações do pedido: lista de produtos, data do pedido, status do pedido, endereço de entrega, forma de pagamento utilizada, data de entrega.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26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Requisitos Funcionais</a:t>
            </a:r>
            <a:endParaRPr b="1" sz="3400"/>
          </a:p>
        </p:txBody>
      </p:sp>
      <p:cxnSp>
        <p:nvCxnSpPr>
          <p:cNvPr id="97" name="Google Shape;97;p1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6"/>
          <p:cNvSpPr txBox="1"/>
          <p:nvPr/>
        </p:nvSpPr>
        <p:spPr>
          <a:xfrm>
            <a:off x="870750" y="1284550"/>
            <a:ext cx="76749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NC.001 - Usuários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1.01 - O sistema deve permitir o cliente realizar o cadastro, editar, ou excluir sua conta da plataforma.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1.02 - O sistema deve possuir uma seção de gerenciamento de usuários, manipulada por um administrador.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1.03 - O sistema deve possuir uma seção de login para usuários já cadastrados.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1.04 - O cliente poderá acessar seu histórico de compras, e detalhamento de pedidos feitos anteriormente.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1.05 - O sistema deve permitir que o funcionário bloqueie clientes.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1.06 - Um cliente pode entrar em contato com algum colaborador através do chat da área Fale Conosco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1.07 - O funcionário pode responder o contato do cliente, através do chat da área Fale Conosco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1.08 - O sistema deve permitir que o funcionário valide a prescrição anexada para determinado produto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4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4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4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43"/>
          <p:cNvSpPr txBox="1"/>
          <p:nvPr/>
        </p:nvSpPr>
        <p:spPr>
          <a:xfrm>
            <a:off x="443613" y="186750"/>
            <a:ext cx="82470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UC10 - Acessar nota fiscal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22" name="Google Shape;322;p43"/>
          <p:cNvGraphicFramePr/>
          <p:nvPr/>
        </p:nvGraphicFramePr>
        <p:xfrm>
          <a:off x="443563" y="60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79525"/>
                <a:gridCol w="4267550"/>
              </a:tblGrid>
              <a:tr h="19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Acessar nota fiscal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pode acessar a nota fiscal de seus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 e ter concluido o Fluxo Principal de UC6 para gerar um pedido.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solicita a exibição da nota fiscal do pedido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entra na tela "Meus pedidos".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uma lista dos ultimos pedidos.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exibe um botão "Acessar nota fiscal".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Usuário clica no botão "Acessar nota fiscal".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Sistema exibe a nota fiscal do pedido.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3.a) Nota fiscal de pedido cancelado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Caso o status do pedido seja "Cancelado", o botão deve ser desabilitado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pedido deve ser cancelado, o valor cobrado deve ser restituido, qualquer modificação nos estoques deve ser revertida e a nota fiscal gerada deve ser invalidada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Pedidos com status "Cancelado" não devem ter nota fiscal válida para o cliente.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4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4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0" name="Google Shape;330;p4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1" name="Google Shape;331;p44"/>
          <p:cNvSpPr txBox="1"/>
          <p:nvPr/>
        </p:nvSpPr>
        <p:spPr>
          <a:xfrm>
            <a:off x="443600" y="213550"/>
            <a:ext cx="82470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UC11 - Solicitar cancelamento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32" name="Google Shape;332;p44"/>
          <p:cNvGraphicFramePr/>
          <p:nvPr/>
        </p:nvGraphicFramePr>
        <p:xfrm>
          <a:off x="443550" y="62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79525"/>
                <a:gridCol w="426757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Solicitar cancelamento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pode cancelar um pedido e pedir reembolso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deve ter feito login em sua conta e ter concluido o Fluxo Principal de UC6 para gerar um pedido.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0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solicita o cancelamento do pedido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Usuário entra na tela "Meus pedidos".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uma lista dos ultimos pedidos.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exibe um botão "Solicitar cancelamento".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Usuário clica no botão "Solicitar cancelamento".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Sistema executa o cancelamento do pedido.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Sistema notifica o cancelamento para o funcionário.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Sistema realiza o reembolso de qualquer valor que já tenha sido cobrado do cliente.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Sistema invalida a nota fiscal do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9. Sistema gera um relatório de cancelamento de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10. O sistema gera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Google Shape;337;p45"/>
          <p:cNvGraphicFramePr/>
          <p:nvPr/>
        </p:nvGraphicFramePr>
        <p:xfrm>
          <a:off x="801625" y="9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4.a) Cancelamento após saída para entrega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4.1. Caso o status do pedido seja "Entrega em andamento" ou "Entregue", o botão deve ser desabilitado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Retorna para o Passo 10 do Fluxo Principal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pedido deve ser cancelado, o valor cobrado deve ser restituido, qualquer modificação nos estoques deve ser revertida e a nota fiscal gerada deve ser invalidada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Pedidos com status "Entrega em andamento" ou "Entregue" não podem ser cancelados.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4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4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4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6"/>
          <p:cNvSpPr txBox="1"/>
          <p:nvPr/>
        </p:nvSpPr>
        <p:spPr>
          <a:xfrm>
            <a:off x="471025" y="199825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UC12 - Atualizar status do pedido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47" name="Google Shape;347;p46"/>
          <p:cNvGraphicFramePr/>
          <p:nvPr/>
        </p:nvGraphicFramePr>
        <p:xfrm>
          <a:off x="471050" y="61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52100"/>
                <a:gridCol w="4267550"/>
              </a:tblGrid>
              <a:tr h="27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Atualiza status do pedido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Realizar mudança de status do pedido para "aguardando pagamento", "pagamento confirmado","separar pedido" ,"entrega em andamento" e "entregue"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fazer login em uma área restrita do sistema e o Cliente deve realizar login em sua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4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atualização do status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 e 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sistema confirma a efetuação do pagamento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sistema avisa ao Funcionário que o pagamento foi efetuado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gera a nota fiscal do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sistema mostra a opção de "separar pedido" para o Funcionário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È realizado o caso de uso de separar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Funcionário finaliza "separar pedido"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O Funcionário informa ao sistema os dados da entrega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O Funcionário confirma o cadastro das novas informações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9. O sistema atualiza o status do pedido para "entrega em andamento"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10. O Funcionário confirma a entrega do pedido ao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11. O sistema atualiza os status do pedido para "entrega"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13.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Google Shape;352;p47"/>
          <p:cNvGraphicFramePr/>
          <p:nvPr/>
        </p:nvGraphicFramePr>
        <p:xfrm>
          <a:off x="952500" y="6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1.a: Pagamento não efetuado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1.1 O sistema avisa ao Cliente que o pagamento não foi efetuado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1.2 Retorne para o passo 13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10.a: O Cliente confirma a entrega do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11.1 O Cliente recebe 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11.2 O Cliente informa ao sistema que o pedido foi entregue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11.3 O sistema atualiza os status do pedido para "entregue"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11.4 Retorne para o passo 13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13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 atualizações devem ser mantidas no sistema com sucesso e a entrega do pedido deve ser realizada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As mudanças de status devem seguir a seguinte ordem Aguardando Entrega &gt; Pagamento Confirmado &gt; Em separação &gt; Entrega em andamento &gt; Entregue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4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48"/>
          <p:cNvSpPr txBox="1"/>
          <p:nvPr/>
        </p:nvSpPr>
        <p:spPr>
          <a:xfrm>
            <a:off x="421050" y="323275"/>
            <a:ext cx="83019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UC13 - Cancelar Pedido</a:t>
            </a:r>
            <a:endParaRPr b="0" i="0" sz="29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2" name="Google Shape;362;p48"/>
          <p:cNvGraphicFramePr/>
          <p:nvPr/>
        </p:nvGraphicFramePr>
        <p:xfrm>
          <a:off x="421025" y="73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06950"/>
                <a:gridCol w="4295000"/>
              </a:tblGrid>
              <a:tr h="15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Cancelar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 pode visualizar a lista de pedidos e consultar pedidos pelo código de ordem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fazer login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 solicita exibição dos pedidos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09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Funcionário insere o código de ordem de um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busca o pedido.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exibe informações do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sistema exibe o botão "Cancelar pedido".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Funcionário clica no botão "Cancelar pedido".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Sistema requisita o motivo do cancelamento.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Funcionario insere o motivo e confirma o cancelamento.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Sistema altera o status do pedido para "Cancelado".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9. Sistema realiza o reembolso de qualquer valor que já tenha sido cobrado do cliente.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10. Sistema invalida a nota fiscal do pedido.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11. Sistema notifica o cliente do cancelamento.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12. O sistema gera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Google Shape;367;p49"/>
          <p:cNvGraphicFramePr/>
          <p:nvPr/>
        </p:nvGraphicFramePr>
        <p:xfrm>
          <a:off x="787900" y="112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4.a) Pedido não pode ser cancelado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4.1. Sistema exibe o botão "Cancelar pedido" desabilitado.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da falha de processamento.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12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pedido deve ser cancelado, o valor cobrado deve ser restituido, qualquer modificação nos estoques deve ser revertida e a nota fiscal gerada deve ser invalidada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Pedidos com status "Entregue" não podem ser cancelados.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p5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5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5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50"/>
          <p:cNvSpPr txBox="1"/>
          <p:nvPr/>
        </p:nvSpPr>
        <p:spPr>
          <a:xfrm>
            <a:off x="731625" y="137175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UC14 - Mantém produto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77" name="Google Shape;377;p50"/>
          <p:cNvGraphicFramePr/>
          <p:nvPr/>
        </p:nvGraphicFramePr>
        <p:xfrm>
          <a:off x="731600" y="55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760075"/>
                <a:gridCol w="376007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Mantém produto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Realizar cadastro, alteração, consulta ou remoção de produtos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fazer login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manutenção de um produto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Funcionário informa ao sistema o nome e/ou código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sistema verifica a existência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sistema mostra a opção de "cadastrar" (caso o produto ainda esteja cadastrado no sistema), "alterar", "consultar" e "remover produto".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Funcionário seleciona a opção "cadastrar"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Funcionário informa ao sistema os dados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Funcionário confirma o cadastro  das novas informações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Google Shape;382;p51"/>
          <p:cNvGraphicFramePr/>
          <p:nvPr/>
        </p:nvGraphicFramePr>
        <p:xfrm>
          <a:off x="445025" y="1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126975"/>
                <a:gridCol w="4085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4.a: Alterar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"alterar"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altera os dados do produto desejados, dentre aqueles listados no passo 3 do sub-fluxo Cadastrar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Funcionário confirma a alteração das informações do produto na base de dados do sistema.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4.b: Consultar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“consultar”.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sistema exibe os dados do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4.c: Remover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“remover”.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confirma a remoção das informações do produto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sistema verifica as dependências de sistema relacionadas ao produto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8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Produto é mantido no sistema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não pode remover produtos que estejam com pedido aberto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5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5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5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52"/>
          <p:cNvSpPr txBox="1"/>
          <p:nvPr/>
        </p:nvSpPr>
        <p:spPr>
          <a:xfrm>
            <a:off x="731625" y="192025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UC15 - Mantém descontos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92" name="Google Shape;392;p52"/>
          <p:cNvGraphicFramePr/>
          <p:nvPr/>
        </p:nvGraphicFramePr>
        <p:xfrm>
          <a:off x="731600" y="60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760075"/>
                <a:gridCol w="376007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Mantém descontos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Realizar cadastro, alteração, consulta ou remoção de descontos de produtos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fazer login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manutenção do desconto de um produto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Funcionário informa ao sistema o nome e/ou código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sistema verifica a existência do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sistema mostra a opção de "cadastrar" (caso o produto ainda não possua descontos), "alterar", "consultar" e "remover desconto".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Funcionário seleciona a opção "cadastrar"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Funcionário informa ao sistema o valor do desconto.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Funcionário confirma o cadastro das novas informações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742800" y="1389113"/>
            <a:ext cx="76584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NC.002 - Produtos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2.01 - O sistema deve permitir que o funcionário gerencie produtos. Cada produto deve estar alocado a uma posição no depósito.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2.02 - Um produto pode exigir ou não prescrição.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2.03 - Os funcionários podem gerenciar descontos. Descontos são promoções em algum produto, por determinado período de tempo.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2.04 - O sistema deve exibir uma página inicial com os produtos mais vendidos, sugestões para o usuário.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2.05 - O sistema deve ter uma barra de pesquisa e um filtro avançado para busca de produtos.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2.06 - O funcionário deve poder consultar a posição do produto no depósito.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Requisitos Funcionais</a:t>
            </a:r>
            <a:endParaRPr b="1" sz="3400"/>
          </a:p>
        </p:txBody>
      </p:sp>
      <p:cxnSp>
        <p:nvCxnSpPr>
          <p:cNvPr id="108" name="Google Shape;108;p1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Google Shape;397;p53"/>
          <p:cNvGraphicFramePr/>
          <p:nvPr/>
        </p:nvGraphicFramePr>
        <p:xfrm>
          <a:off x="465575" y="5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99550"/>
                <a:gridCol w="4113275"/>
              </a:tblGrid>
              <a:tr h="421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4.a: Alterar desconto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"alterar"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altera os valores de desconto dos produtos desejados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Funcionário confirma a alteração das informações do desconto do produto na base de dados do sistema. [X]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4.b: Consultar desconto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“consultar”.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sistema exibe o produto e seu respectivo valor de desconto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4.c: Remover desconto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“remover”.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confirma a remoção das informações de desconto do produto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sistema verifica as dependências de sistema relacionadas ao produto [X]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8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desconto é mantido no sistema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desconto será fornecido a produtos que estão em grande quantidade no estoque e pouco tempo de validade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5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5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5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54"/>
          <p:cNvSpPr txBox="1"/>
          <p:nvPr/>
        </p:nvSpPr>
        <p:spPr>
          <a:xfrm>
            <a:off x="635675" y="205725"/>
            <a:ext cx="75201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UC16 - Mantém estoque</a:t>
            </a:r>
            <a:endParaRPr b="0" i="0" sz="2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07" name="Google Shape;407;p54"/>
          <p:cNvGraphicFramePr/>
          <p:nvPr/>
        </p:nvGraphicFramePr>
        <p:xfrm>
          <a:off x="635650" y="62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760075"/>
                <a:gridCol w="3760075"/>
              </a:tblGrid>
              <a:tr h="263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Mantém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Realizar cadastro, alteração, consulta ou remoção do estoque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0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fazer login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manutenção do estoque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6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Funcionário informa ao sistema a rua, prateleira e/ou estante do estoque.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sistema verifica a existência de disponibilidade no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sistema mostra a opção de "cadastrar" (caso ainda não tenha nenhum produto naquele local do estoque), "alterar", "consultar" e "remover do estoque".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Funcionário seleciona a opção "cadastrar"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Funcionário informa ao sistema os dados do estoque e do produto.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Funcionário confirma o cadastro das novas informações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O sistema gera um relatório de atualizações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13" name="Google Shape;413;p55"/>
          <p:cNvGraphicFramePr/>
          <p:nvPr/>
        </p:nvGraphicFramePr>
        <p:xfrm>
          <a:off x="266700" y="1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5066875"/>
              </a:tblGrid>
              <a:tr h="422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4.a: Alterar estoque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"alterar"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altera o dados do estoque.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4.2.1 O Funcionário altera o dados do produto que estão no respectivo local do estoque desejado.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Funcionário confirma a alteração das informações do estoque na base de dados do sistema. [X]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4.b: Consultar estoque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“consultar”.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sistema exibe o local do estoque e o respectivo produto cadastrado ali (caso haja um produto cadastrado naquele local).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4.c: Remover estoque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“remover”.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confirma a remoção das informações do estoque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4.2.1 O Funcionário confirma a remoção das informações do produto cadastrado em certo local do estoque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sistema verifica as dependências de sistema relacionadas ao produto [X]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8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local e produto do estoque é mantido no sistema com sucesso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receber um aviso caso um local do estoque fique vazio e/ou produto acabe no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5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5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5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56"/>
          <p:cNvSpPr txBox="1"/>
          <p:nvPr/>
        </p:nvSpPr>
        <p:spPr>
          <a:xfrm>
            <a:off x="441600" y="759375"/>
            <a:ext cx="82608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UC17 - Mantém notificações para o usuário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23" name="Google Shape;423;p56"/>
          <p:cNvGraphicFramePr/>
          <p:nvPr/>
        </p:nvGraphicFramePr>
        <p:xfrm>
          <a:off x="441600" y="117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61825"/>
                <a:gridCol w="4198975"/>
              </a:tblGrid>
              <a:tr h="23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Mantém notificações para o usuário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Realizar consulta ou remoção de notificações do usuário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Cliente deve realizar login na sua conta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36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manutenção da notificação dos usuários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7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86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sistema informa ao Cliente uma notificação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Cliente verifica a notificação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sistema mostra a opção de "ver" e "remover"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Cliente seleciona a opção "ver"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Cliente visualiza a notificação completa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sistema gera um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8" name="Google Shape;428;p57"/>
          <p:cNvGraphicFramePr/>
          <p:nvPr/>
        </p:nvGraphicFramePr>
        <p:xfrm>
          <a:off x="952500" y="77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3.a: Remover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 O Cliente seleciona a opção “remover”.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 O Cliente confirma a remoção das notificações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 O sistema verifica as dependências de sistema relacionadas as notificações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3.4 Retorne para o passo 6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envia um e-mail ao funcionário informando a falha ocorrida.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6 do Fluxo Principal.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 notificação é visualizada pelo Cliente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4" name="Google Shape;434;p5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5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5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58"/>
          <p:cNvSpPr txBox="1"/>
          <p:nvPr/>
        </p:nvSpPr>
        <p:spPr>
          <a:xfrm>
            <a:off x="462175" y="150875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UC18 - Requisitar notificação sobre estoque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38" name="Google Shape;438;p58"/>
          <p:cNvGraphicFramePr/>
          <p:nvPr/>
        </p:nvGraphicFramePr>
        <p:xfrm>
          <a:off x="462163" y="56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34400"/>
                <a:gridCol w="4185275"/>
              </a:tblGrid>
              <a:tr h="20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Requisitar notificação sobre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deseja saber quando o produto estará disponível para compra no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6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Cliente deve realizar o login na sua conta e executar o Fluxo Alternativo 3.a de EC4 para encontrar um produto que não esteja em estoque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Solicitar notificação de estoque de um produto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28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Cliente clica no botão "Avisar me quando houver estoque"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gera um registro da solicitação.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sistema gera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3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da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3 do Fluxo Principal.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2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Assim que o estoque do produto escolhido for atualizado, o usuário deve receber por email uma notificação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59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p59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59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59"/>
          <p:cNvSpPr txBox="1"/>
          <p:nvPr/>
        </p:nvSpPr>
        <p:spPr>
          <a:xfrm>
            <a:off x="457275" y="389350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UC19 - Consulta nota fiscal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48" name="Google Shape;448;p59"/>
          <p:cNvGraphicFramePr/>
          <p:nvPr/>
        </p:nvGraphicFramePr>
        <p:xfrm>
          <a:off x="457275" y="80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34400"/>
                <a:gridCol w="4185250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Consulta nota fiscal.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Realizar consulta da nota fiscal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fazer login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consulta da nota fiscal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sistema verifica se o pagamento já foi realizado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sistema mostra a opção de "cadastrar" (caso a nota fiscal ainda não esteja cadastrado no sistema), "alterar", "consultar" e "remover nota fiscal".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Funcionário seleciona a opção "cadastrar"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Funcionário informa ao sistema os dados da nota fiscal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Funcionário confirma o cadastro das novas informações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sistema envia ao Cliente a nota fiscal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60"/>
          <p:cNvGraphicFramePr/>
          <p:nvPr/>
        </p:nvGraphicFramePr>
        <p:xfrm>
          <a:off x="43130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291575"/>
                <a:gridCol w="3934975"/>
              </a:tblGrid>
              <a:tr h="474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1.a: Pagamento não realizado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1.1 O sistema informa que o pagamento ainda não foi realizado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1.2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4.a: Alterar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"alterar"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altera os dados da nota fiscal desejados, dentre aqueles listados no passo 2 do sub-fluxo Cadastrar produto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Funcionário confirma a alteração das informações da nota fiscal na base de dados do sistema.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4.b: Consultar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“consultar”.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sistema exibe os dados da nota fiscal.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4.c: Remover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4.1 O Funcionário seleciona a opção “remover”.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4.2 O Funcionário confirma a remoção das informações da nota fiscal na base de dados do sistema.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4.3 O sistema verifica as dependências de sistema relacionadas a nota fiscal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4.4 Retorne para o passo 8 do Fluxo Principal.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envia um e-mail ao funcionário informando a falha ocorrida.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8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p61"/>
          <p:cNvGraphicFramePr/>
          <p:nvPr/>
        </p:nvGraphicFramePr>
        <p:xfrm>
          <a:off x="952500" y="182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 nota fiscal será gerada no sistema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62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62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62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62"/>
          <p:cNvSpPr txBox="1"/>
          <p:nvPr/>
        </p:nvSpPr>
        <p:spPr>
          <a:xfrm>
            <a:off x="471000" y="0"/>
            <a:ext cx="82197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UC20 - Separar Pedido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68" name="Google Shape;468;p62"/>
          <p:cNvGraphicFramePr/>
          <p:nvPr/>
        </p:nvGraphicFramePr>
        <p:xfrm>
          <a:off x="471000" y="41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20675"/>
                <a:gridCol w="4198975"/>
              </a:tblGrid>
              <a:tr h="22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Separar pedido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1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Informar ao Funcionário que o pedido pode ser separado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Funcionário deve fazer login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5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de separação é solicitada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30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Funcionário informa os dados dos produtos do pedido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sistema informa o local do produto no estoque ao Funcionário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Funcionário retira o produto do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Funcionário confirma a retirada do produto do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Funcionário atualiza as novas informações do estoque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1.a: Produto não existe no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1.1 O sistema não encontra o produto no estoque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1.2 O sistema inicia UC13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1.3 Retorne para o passo 7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7 do Fluxo Principal.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788400" y="1367800"/>
            <a:ext cx="7567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NC.003 - Estoque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3.01 - Ao cadastrar um produto, deve-se inserir a quantidade de estoque deste produto.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3.02 - O funcionário pode gerenciar o estoque dos produtos.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3.03 - Após a confirmação de separação do produto de um pedido, o estoque precisa ser atualizado.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3.04 - O sistema deve alertar aos funcionários problemas de disponibilidade de um produto, baixa de estoque ou falta de estoque.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3.05 - O usuário pode requisitar um alerta por email sobre um produto que está em falta.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730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Source Sans Pro"/>
              <a:buChar char="■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Assim que esse produto entrar em estoque, o sistema deve enviar um email de notificação ao solicitante.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Requisitos Funcionais</a:t>
            </a:r>
            <a:endParaRPr b="1" sz="3400"/>
          </a:p>
        </p:txBody>
      </p:sp>
      <p:cxnSp>
        <p:nvCxnSpPr>
          <p:cNvPr id="118" name="Google Shape;118;p1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Google Shape;473;p63"/>
          <p:cNvGraphicFramePr/>
          <p:nvPr/>
        </p:nvGraphicFramePr>
        <p:xfrm>
          <a:off x="952500" y="173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49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pedido será separado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4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Cliente deve ter finalizado carrinho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6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6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1" name="Google Shape;481;p6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64"/>
          <p:cNvSpPr txBox="1"/>
          <p:nvPr/>
        </p:nvSpPr>
        <p:spPr>
          <a:xfrm>
            <a:off x="469050" y="247650"/>
            <a:ext cx="82059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UC21 - Mantém Usuário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83" name="Google Shape;483;p64"/>
          <p:cNvGraphicFramePr/>
          <p:nvPr/>
        </p:nvGraphicFramePr>
        <p:xfrm>
          <a:off x="469038" y="66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965800"/>
                <a:gridCol w="4240125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Mantém Usuário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Realizar cadastro, alteração, consulta ou remoção nota fiscal na base de dados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Administrador deve estar logado em uma área restrita do sistema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manutenção de usuários é realizada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Administrador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Sistema exibe todos os usuários existentes.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Sistema exibe para cada usuário, os botões "Editar", "Bloquear" e "Apagar".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Sistema exibe um botão "Criar novo".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Administrador clica em "Criar novo".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Sistema requisita as informações do novo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Administrador insere as informações do novo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Sistema pergunta o tipo do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8. Administrador seleciona o tipo de usuário.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9. Sistema gera o novo registro de usuário e notifica o mesmo por email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10. O sistema gera relatório de atualização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Google Shape;488;p65"/>
          <p:cNvGraphicFramePr/>
          <p:nvPr/>
        </p:nvGraphicFramePr>
        <p:xfrm>
          <a:off x="458725" y="19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113275"/>
                <a:gridCol w="4113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3.a) Editar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Sistema exibe um formulário para editar o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Administrador insere as informações para editar.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3.3. Sistema gera um código de confirmação de atualização.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3.4. Retorna ao passo 10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3.b) Excluir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Sistema exibe um popup de confirmação.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Administrador confirma a exclusão.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3.3. Sistema remove o usuário da base de dados e o notifica por email.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3.4. Retorna ao passo 10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3.c) Bloquear usuário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3.1. Sistema exibe um popup de confirmação.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3.2. Administrador confirma o bloqueio.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3.3. Sistema encerra a sessão do usuário bloqueado.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3.4. Sistema envia uma notificação de bloqueio.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3.4. Retorna ao passo 10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Retorna ao passo 10 do Fluxo Principal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Os usuários devem ser mantidos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 usuário não pode ser excluído caso tenha um pedido aberto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6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66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p66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66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66"/>
          <p:cNvSpPr txBox="1"/>
          <p:nvPr/>
        </p:nvSpPr>
        <p:spPr>
          <a:xfrm>
            <a:off x="441600" y="452625"/>
            <a:ext cx="82608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UC22 - Mandar mensagem no Fale Conosco</a:t>
            </a:r>
            <a:endParaRPr b="0" i="0" sz="2000" u="none" cap="none" strike="noStrike">
              <a:solidFill>
                <a:schemeClr val="lt1"/>
              </a:solidFill>
              <a:highlight>
                <a:schemeClr val="accent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498" name="Google Shape;498;p66"/>
          <p:cNvGraphicFramePr/>
          <p:nvPr/>
        </p:nvGraphicFramePr>
        <p:xfrm>
          <a:off x="441588" y="8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4048125"/>
                <a:gridCol w="4212700"/>
              </a:tblGrid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>
                          <a:highlight>
                            <a:srgbClr val="FFFFFF"/>
                          </a:highlight>
                        </a:rPr>
                        <a:t>Nome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Mandar mensagem no Fale Conosco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Objetivo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Enviar mensagem do Cliente para o 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8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Pré-condições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O Cliente e o Funcionário devem ter efetuado login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1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Trigger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Uma solicitação para enviar mensagem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2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Ator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Cliente e Funcionário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69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Principal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1. O Cliente informa ao sistema os dados da mensagem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 O Cliente confirma as novas informações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3. O Funcionário recebe a mensagem do Cliente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4. O Funcionário informa ao sistema os dados da mensagem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 O Funcionário confirma as novas informações na base de dados do sistema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6. O sistema gera um código de confirmação do processamento [X]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7. O sistema gera um relatório de atualizações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67"/>
          <p:cNvGraphicFramePr/>
          <p:nvPr/>
        </p:nvGraphicFramePr>
        <p:xfrm>
          <a:off x="952500" y="9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{FEDBB3E6-9980-4B9F-8D5B-3FD91B640C06}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Fluxo Alternativo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2.a: Mensagem do Cliente não enviada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2.1 O sistema informa ao Cliente que a mensagem não foi enviada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2.2 Retorne para o passo 7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5.a: Mensagem do Funcionário não enviada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5.1 O sistema informa ao Funcionário que a mensagem não foi enviada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5.2 Retorne para o passo 7 do Fluxo Principal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[X] Falha no processamento de solicitação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1 O sistema informa que ocorreu uma falha no processamento da solicitação.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2 O sistema gera um relatório de falha.</a:t>
                      </a:r>
                      <a:endParaRPr sz="10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3 Retorne para o passo 7 do Fluxo Principal.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Pós-condições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Mensagem enviada com sucesso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Regras de Negócio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000" u="none" cap="none" strike="noStrike"/>
                        <a:t>Nenhum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Requisitos Funcionais</a:t>
            </a:r>
            <a:endParaRPr b="1" sz="3400"/>
          </a:p>
        </p:txBody>
      </p:sp>
      <p:cxnSp>
        <p:nvCxnSpPr>
          <p:cNvPr id="127" name="Google Shape;127;p19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/>
        </p:nvSpPr>
        <p:spPr>
          <a:xfrm>
            <a:off x="1046400" y="1291763"/>
            <a:ext cx="70512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NC.004 - Carrinho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4.01 - Um carrinho é composto por itens de produto. Um item é um produto associado a uma quantidade determinada pelo cliente.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4.02 - O cliente pode gerenciar o seu carrinho.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4.03 - Um cliente pode ter somente um carrinho ativo.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4.04 - O cliente pode adicionar produtos ao carrinho, caso estejam em estoque.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4.05 - O cliente pode adicionar produtos que exijam prescrição ao carrinho, apenas após o anexo da receita médica.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4.06 - O cliente pode anexar uma prescrição a um carrinho, através de pdf ou imagem.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4.07 - O cliente deve selecionar uma forma de pagamento. As formas de pagamento são: cartão de crédito, débito, pix, transferência bancária ou boleto. 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4.08 - O cliente deve selecionar um endereço de entrega. Após selecionar, deve ser calculado o frete. 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4.09 - O carrinho deve exibir o subtotal do pedido.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643500" y="1173175"/>
            <a:ext cx="7857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NC.005 - Pedido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5.01 - Após a confirmação da compra pelo cliente, será gerado um novo pedido, sob status “Aguardando confirmação de pagamento”.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5.02 - Após retorno positivo do pagamento, o pedido receberá o status de “Pagamento Confirmado”, o usuário receberá uma notificação de confirmação, e os produtos serão separados para entrega.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5.03 - O funcionário pode atualizar o status do pedido de “Pagamento confirmado” para “Entrega em andamento”. Ao fazer isso, o estoque deve ser atualizado.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5.04 - O funcionário pode cancelar pedidos.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5.05 - O cliente pode cancelar seu pedido, até que este saia para a entrega.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5.06 - Qualquer pedido cancelado o pagamento deve ser reembolsado. Qualquer cancelamento deve ser notificado por email ao usuário.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5.07 - O sistema deve emitir uma nota fiscal para o cliente após a confirmação de pagamento de um pedido. Essa nota fiscal deve ter o nome e cpf do usuário.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RF 5.08 - O cliente pode monitorar o status do seu pedido e receberá o código de rastreamento assim que sair para entrega.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4294967295" type="ctrTitle"/>
          </p:nvPr>
        </p:nvSpPr>
        <p:spPr>
          <a:xfrm>
            <a:off x="1244550" y="222750"/>
            <a:ext cx="66549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Requisitos Funcionais</a:t>
            </a:r>
            <a:endParaRPr b="1" sz="3400"/>
          </a:p>
        </p:txBody>
      </p:sp>
      <p:cxnSp>
        <p:nvCxnSpPr>
          <p:cNvPr id="138" name="Google Shape;138;p20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0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0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>
            <p:ph idx="4294967295" type="ctrTitle"/>
          </p:nvPr>
        </p:nvSpPr>
        <p:spPr>
          <a:xfrm>
            <a:off x="1244550" y="202500"/>
            <a:ext cx="6654900" cy="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/>
              <a:t>Requisitos Não Funcionais</a:t>
            </a:r>
            <a:endParaRPr b="1" sz="3400"/>
          </a:p>
        </p:txBody>
      </p:sp>
      <p:cxnSp>
        <p:nvCxnSpPr>
          <p:cNvPr id="147" name="Google Shape;147;p2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1"/>
          <p:cNvSpPr txBox="1"/>
          <p:nvPr/>
        </p:nvSpPr>
        <p:spPr>
          <a:xfrm>
            <a:off x="584100" y="972900"/>
            <a:ext cx="79758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1.01 - O sistema deve permitir que os colaboradores visualizem dados acerca da utilização da plataforma, quantidade de acessos simultâneos, etc.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1.02 - O sistema deve armazenar dados estatísticos acerca do uso da plataforma, produtos mais comprados, produtos mais clicados ou pesquisados.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1.03 - A plataforma mantém um banco de dados acessível pelo administrador, com logs a respeito de pedidos, histórico de compras, estoques dos produtos e informações dos usuários.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1.04 - A plataforma poderá ser acessada em qualquer horário do dia, 24 horas de disponibilidade ininterrupta. Há possibilidades de paradas pré-programadas para manutenção, preferencialmente entre 22h e 6h.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1.05 - As informações pessoais do perfil do cliente só podem ser acessadas por ele mesmo, pelos funcionários e pelos administradores da plataforma.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1.06 - Cada ação importante do usuário deve ser registrada, e em caso de falha, o sistema deve retomar do último passo.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1.07 - As ações de compra não podem ser interrompidas, e em caso de falha, todo o processo de compra deve ser refeito.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1.08 - Um usuário comum deve ser capaz de comprar um produto em menos de 10 minutos.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1.09 - O sistema não deve demorar mais do que 30 segundos para que uma página seja totalmente carregada.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</a:pPr>
            <a:r>
              <a:rPr lang="pt-BR" sz="1200">
                <a:latin typeface="Source Sans Pro"/>
                <a:ea typeface="Source Sans Pro"/>
                <a:cs typeface="Source Sans Pro"/>
                <a:sym typeface="Source Sans Pro"/>
              </a:rPr>
              <a:t>RNF 1.10 - O sistema deve realizar backup diariamente de forma automática.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Caso de Uso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149" y="1017725"/>
            <a:ext cx="732877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