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5" roundtripDataSignature="AMtx7mik6olhTvAnVBqPfDzYTRVrU13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1F5A3-994B-4E0D-A819-5A43270F4B43}">
  <a:tblStyle styleId="{7EE1F5A3-994B-4E0D-A819-5A43270F4B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5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55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5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8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58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58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58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8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58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58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58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5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5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2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62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341750" y="425250"/>
            <a:ext cx="64605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800"/>
              <a:t>Trabalho de Projeto de Software</a:t>
            </a:r>
            <a:endParaRPr sz="3800"/>
          </a:p>
        </p:txBody>
      </p:sp>
      <p:sp>
        <p:nvSpPr>
          <p:cNvPr id="71" name="Google Shape;71;p1"/>
          <p:cNvSpPr txBox="1"/>
          <p:nvPr/>
        </p:nvSpPr>
        <p:spPr>
          <a:xfrm>
            <a:off x="1899000" y="3310875"/>
            <a:ext cx="53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Integrantes: Bruno Decnop, Hugo Bianquini, Rafaela Peçanha, Rafael Martins, Tiago Matos e Thomaz Falcão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4294967295" type="ctrTitle"/>
          </p:nvPr>
        </p:nvSpPr>
        <p:spPr>
          <a:xfrm>
            <a:off x="1244550" y="0"/>
            <a:ext cx="6654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Diagrama de Casos de Uso</a:t>
            </a:r>
            <a:endParaRPr b="1" i="0" sz="34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0825"/>
            <a:ext cx="9313751" cy="4957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0"/>
          <p:cNvCxnSpPr/>
          <p:nvPr/>
        </p:nvCxnSpPr>
        <p:spPr>
          <a:xfrm flipH="1">
            <a:off x="1222325" y="960875"/>
            <a:ext cx="1413000" cy="3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0"/>
          <p:cNvCxnSpPr/>
          <p:nvPr/>
        </p:nvCxnSpPr>
        <p:spPr>
          <a:xfrm>
            <a:off x="1186950" y="635875"/>
            <a:ext cx="12435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0"/>
          <p:cNvCxnSpPr/>
          <p:nvPr/>
        </p:nvCxnSpPr>
        <p:spPr>
          <a:xfrm flipH="1">
            <a:off x="7376250" y="741850"/>
            <a:ext cx="9678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0"/>
          <p:cNvCxnSpPr/>
          <p:nvPr/>
        </p:nvCxnSpPr>
        <p:spPr>
          <a:xfrm>
            <a:off x="7432650" y="777175"/>
            <a:ext cx="989100" cy="7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0"/>
          <p:cNvCxnSpPr/>
          <p:nvPr/>
        </p:nvCxnSpPr>
        <p:spPr>
          <a:xfrm>
            <a:off x="7517425" y="1575550"/>
            <a:ext cx="861900" cy="5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0"/>
          <p:cNvCxnSpPr/>
          <p:nvPr/>
        </p:nvCxnSpPr>
        <p:spPr>
          <a:xfrm flipH="1" rot="10800000">
            <a:off x="7559825" y="1554325"/>
            <a:ext cx="7914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0"/>
          <p:cNvCxnSpPr/>
          <p:nvPr/>
        </p:nvCxnSpPr>
        <p:spPr>
          <a:xfrm flipH="1">
            <a:off x="1660325" y="2925000"/>
            <a:ext cx="3462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0"/>
          <p:cNvCxnSpPr/>
          <p:nvPr/>
        </p:nvCxnSpPr>
        <p:spPr>
          <a:xfrm>
            <a:off x="1236425" y="2960350"/>
            <a:ext cx="9891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0"/>
          <p:cNvCxnSpPr/>
          <p:nvPr/>
        </p:nvCxnSpPr>
        <p:spPr>
          <a:xfrm flipH="1">
            <a:off x="3836425" y="4069575"/>
            <a:ext cx="833700" cy="9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0"/>
          <p:cNvCxnSpPr/>
          <p:nvPr/>
        </p:nvCxnSpPr>
        <p:spPr>
          <a:xfrm rot="10800000">
            <a:off x="3850650" y="4196725"/>
            <a:ext cx="10809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ctrTitle"/>
          </p:nvPr>
        </p:nvSpPr>
        <p:spPr>
          <a:xfrm>
            <a:off x="1572875" y="1745000"/>
            <a:ext cx="6245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Descrição de Casos de Uso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2"/>
          <p:cNvSpPr txBox="1"/>
          <p:nvPr/>
        </p:nvSpPr>
        <p:spPr>
          <a:xfrm>
            <a:off x="402450" y="62675"/>
            <a:ext cx="83706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UC1 - Acessar conta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74" name="Google Shape;174;p12"/>
          <p:cNvGraphicFramePr/>
          <p:nvPr/>
        </p:nvGraphicFramePr>
        <p:xfrm>
          <a:off x="402450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020675"/>
                <a:gridCol w="4349875"/>
              </a:tblGrid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Acessar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 pode acessar uma conta anteriormente registrada na plataforma.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Entrar na página sem estar previamente logado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Cliente, Funcionário, Administrador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Usuário entra em qualquer página do app pelo link sem estar previamente logado.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redireciona para uma tela com um formulário de entrada e um botão "Esqueci minha senha".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Usuário insere email e senha de sua conta previamente criada no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Usuário submete 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Sistema verifica se o usuário com aquele email existe. [Exceção 1]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Sistema verifica se a senha informada equivale a senha cadastrada. [Exceção 2]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Sistema mantém a sessão de acesso no navegador do usuário até que o usuário escolha sair ou a sessão expire.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Usuário logado no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0" name="Google Shape;180;p13"/>
          <p:cNvGraphicFramePr/>
          <p:nvPr/>
        </p:nvGraphicFramePr>
        <p:xfrm>
          <a:off x="239250" y="16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195575"/>
                <a:gridCol w="45933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3.a) Esqueci a senha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Usuário clica na opção "Esqueci minha senha".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Sistema exibe um modal com um input de texto para o email de sua conta.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3.3. Sistema verifica se a conta com o email inserido existe. [Exceção 1]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3.4. Sistema envia para o email da conta um link de recuperação de senha.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3.5. Ao acessar esse link, usuário pode inserir uma nova senha e confirmação de senha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3.6. Retorna ao passo 2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[Exceção 1] Conta não existe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Sistema identifica que a conta não existe.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exibe um alerta de conta não encontrada e um link para a página de cadastro.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[Exceção 2] Senha não corresponde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Sistema identifica que a senha não corresponde.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guarda o IP da requisição de acesso.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Sistema checa quantas tentativas erradas foram feitas consecutivamente.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4.a. Se foram feitas mais de 3 tentativas erradas consecutivas: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4.1. Sistema bloqueia o acesso conta do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4.2. Sistema envia uma notificação de tentativas erradas consecutivas ao email do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4.b. Caso a quantidade tentativas erradas consecutivas seja menor que 3: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4.1. Sistema atualiza a quantidade de tentativas erradas consecutivas.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4.2. Retorna ao passo 3 do Fluxo Principal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4"/>
          <p:cNvSpPr txBox="1"/>
          <p:nvPr/>
        </p:nvSpPr>
        <p:spPr>
          <a:xfrm>
            <a:off x="457325" y="62675"/>
            <a:ext cx="82608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UC2 - Cadastro de clientes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90" name="Google Shape;190;p14"/>
          <p:cNvGraphicFramePr/>
          <p:nvPr/>
        </p:nvGraphicFramePr>
        <p:xfrm>
          <a:off x="457325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65800"/>
                <a:gridCol w="4295000"/>
              </a:tblGrid>
              <a:tr h="23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Cadastro de clientes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 pode se cadastrar como cliente na plataforma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usuário </a:t>
                      </a:r>
                      <a:r>
                        <a:rPr lang="en" sz="1000"/>
                        <a:t>deslogado ou não cadastrado.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 solicita a criação de uma conta na plataforma.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Usuário entra na tela de cadastro de conta.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exibe um formulário para inserção dos dados pessoais necessários.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Usuário informa seus dados pessoais requisitados pela plataforma.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Usuário submete 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Sistema verifica as informações informadas e retorna um código de confirmação de cadastro.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Sistema redireciona o usuário para a tela de login.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Conta não pode ser criada devido a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Informa que a conta não pode ser criada por falta de informação ou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Retorna ao passo 2 do Fluxo Principal.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Usuário cadastrado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5"/>
          <p:cNvSpPr txBox="1"/>
          <p:nvPr/>
        </p:nvSpPr>
        <p:spPr>
          <a:xfrm>
            <a:off x="455250" y="638750"/>
            <a:ext cx="8233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UC3 - Ver, editar e apagar sua conta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00" name="Google Shape;200;p15"/>
          <p:cNvGraphicFramePr/>
          <p:nvPr/>
        </p:nvGraphicFramePr>
        <p:xfrm>
          <a:off x="455300" y="10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52100"/>
                <a:gridCol w="4281300"/>
              </a:tblGrid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Ver, editar e apagar sua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pode ver, editar e apagar sua conta na plataforma.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</a:t>
                      </a:r>
                      <a:r>
                        <a:rPr lang="en" sz="1000"/>
                        <a:t>logado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 solicita a visualização, edição ou deleção de sua conta na plataforma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Usuário entra na tela "Meu perfil".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exibe os dados cadastrados na conta e as opções "Editar perfil" e "Excluir conta".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Usuário seleciona a opção "Editar perfil".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Sistema exibe um formulário para modificar os dados da conta.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Usuário informa os novos dados e confirma a submissão do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Sistema verifica as informações e retorna um código de confirmação de atualização.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16"/>
          <p:cNvGraphicFramePr/>
          <p:nvPr/>
        </p:nvGraphicFramePr>
        <p:xfrm>
          <a:off x="952500" y="7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a) Deleção de conta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Usuário seleciona a opção "Excluir conta".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Sistema deleta a conta e retorna um código de confirmação.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3.3. Sistema redireciona o usuário para a tela de login.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Conta não pode ser criada devido a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Informa que a conta não pode ser criada por falta de informação ou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Retorna ao passo 4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Usuário deletado ou alterado no sistema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Sistema não deve permitir apagar um usuário que tenha um pedido em andamento.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1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7"/>
          <p:cNvSpPr txBox="1"/>
          <p:nvPr/>
        </p:nvSpPr>
        <p:spPr>
          <a:xfrm>
            <a:off x="443600" y="62675"/>
            <a:ext cx="82746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UC4 - Visualização de produtos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15" name="Google Shape;215;p17"/>
          <p:cNvGraphicFramePr/>
          <p:nvPr/>
        </p:nvGraphicFramePr>
        <p:xfrm>
          <a:off x="443600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79525"/>
                <a:gridCol w="4295000"/>
              </a:tblGrid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Visualização de produtos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6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vê os produtos registrados para venda e em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loggado em sua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 solicita exibição da lista de produtos ou de um produto específico.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2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Usuário abre a tela de lista de produtos.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deve exibir todos os produtos em estoque, ordenados pelos mais vendidos, e as opções de filtragem de produtos.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Usuário escolhe um produto em lista.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Sistema exibe mais informações do remédio, como preço, bula, indicações, e se ele demanda prescrição médica.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a) Manipulação de filtros avançados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Usuário manipula os filtros e confirma a nova configuração.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Sistema deve exibir os produtos de acordo com as escolhas de configuração do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3.3. Retorna ao passo 3 do Fluxo Principal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sistema em tela de exibição dos produtos de acordo com o filtro selecionado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8"/>
          <p:cNvSpPr txBox="1"/>
          <p:nvPr/>
        </p:nvSpPr>
        <p:spPr>
          <a:xfrm>
            <a:off x="663075" y="542750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UC5 - Adicionar itens ao carrinho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25" name="Google Shape;225;p18"/>
          <p:cNvGraphicFramePr/>
          <p:nvPr/>
        </p:nvGraphicFramePr>
        <p:xfrm>
          <a:off x="663075" y="9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528350"/>
                <a:gridCol w="3991750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Mantém itens do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3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adiciona itens em seu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na tela de exibição dos produtos de acordo com o filtro selecionado no UC4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18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 solicita a inserção de um item no carrinho.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40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Sistema verifica se o produto está em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exibe um seletor de quantidade de produtos, e o botão "Adicionar ao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Usuário seleciona a quantidade de produtos e clica em "Adicionar ao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Sistema adiciona os itens ao carrinho e incrementa o total do carrinho com o preço do produto escolhido multiplicado pela quantidade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19"/>
          <p:cNvGraphicFramePr/>
          <p:nvPr/>
        </p:nvGraphicFramePr>
        <p:xfrm>
          <a:off x="952500" y="12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2.a) Produto fora de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Botão "Adicionar ao carrinho" ficará indisponível.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Inicia o UC11.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Retorna ao Passo 5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3.a) Usuário tenta adicionar mais itens ao carrinho do que o que tem no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Sistema exibe uma mensagem de erro ao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Retorna ao Passo 5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Item no carrinho do usuário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786150" y="10124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Escopo do Sistema</a:t>
            </a:r>
            <a:endParaRPr sz="2800"/>
          </a:p>
        </p:txBody>
      </p:sp>
      <p:sp>
        <p:nvSpPr>
          <p:cNvPr id="77" name="Google Shape;77;p2"/>
          <p:cNvSpPr txBox="1"/>
          <p:nvPr/>
        </p:nvSpPr>
        <p:spPr>
          <a:xfrm>
            <a:off x="722850" y="1284575"/>
            <a:ext cx="7698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sistema a ser desenvolvido será uma loja virtual, acessada por meio de um link da web. A loja possuirá um sistema de gerenciamento de venda e estoque voltado para produtos farmacêuticos, que automatiza o controle do estoque a partir da inserção, separação, localização e alteração dos produtos. O sistema apresentará módulos para cadastro, login, edição, exclusão de conta, detalhamento, gerenciamento de pedidos, acesso a histórico dos pedidos por parte do próprio usuário. Usuários poderão buscar produtos, efetuar uma compra, gerenciar pedidos. Também haverá módulos para cadastro, alteração, consulta, remoção de funcionários da plataforma. O cadastro do cliente e do funcionário exigirão um conjunto de dados como: nome completo, celular, CPF, senha de acesso ao sistema, endereço e email. Haverá um módulo de gerenciamento de carrinho, em que o usuário poderá adicionar, editar, remover itens, visualizar frete, visualizar sub-total. A adição de um produto ao carrinho, assim como a efetivação do pedido só serão possíveis em caso de disponibilidade de estoque. Também haverá a verificação da prescrição médica referente a determinado produto, por parte dos funcionários.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0"/>
          <p:cNvSpPr txBox="1"/>
          <p:nvPr/>
        </p:nvSpPr>
        <p:spPr>
          <a:xfrm>
            <a:off x="471025" y="62675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UC6 - Mantém carrinho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40" name="Google Shape;240;p20"/>
          <p:cNvGraphicFramePr/>
          <p:nvPr/>
        </p:nvGraphicFramePr>
        <p:xfrm>
          <a:off x="471025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52100"/>
                <a:gridCol w="4267550"/>
              </a:tblGrid>
              <a:tr h="2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Mantém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pode manter um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com pelo menos um item em seu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solicita manutenção de seu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Usuário entra na tela "Meu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exibe os produtos adicionados ao carrinho e um seletor para alterar a quantidade de itens.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Sistema exibe o subtotal com a aplicação dos descontos.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Sistema exibe as opções "Limpar carrinho", "Adicionar mais produtos", e "Finalizar a compra".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Usuário seleciona a opção "Finalizar a compra".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Sistema requisita os dados de pagamento do carrinho.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Usuário insere os dados de pagamento.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Sistema requisita os dados de entrega do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Usuário insere os dados de entrega do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10. Sistema exibe todas as informações da compra para confirmação.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11. Usuário confirma a compra.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12. O sistema solicita dados válidos para pagamento 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 O Usuário insere dados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14. O sistema solicita confirmação dados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15. O usuário confirma os dados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16. O sistema valida os dados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16. O Usuário visualizar validação da compra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17. O sistema gera nota fiscal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18. O Usuário visualiza a nota fiscal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19. Sistema gera um novo pedido com status "Pagamento Confirmado"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20. O sistema gera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21"/>
          <p:cNvGraphicFramePr/>
          <p:nvPr/>
        </p:nvGraphicFramePr>
        <p:xfrm>
          <a:off x="19081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423450"/>
                <a:gridCol w="4313200"/>
              </a:tblGrid>
              <a:tr h="53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2.a) Editar itens do carrinho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2.1. Usuário manipula o seletor de quantidade de itens de um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2.2. Sistema gera um código de confirmação da atualização do carrinho.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2.3. Sistema atualiza o subtotal do carrinho.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2.4. Retorna ao item 5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2.b) Remover item do carrinho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2.1. Usuário zera o seletor de quantidade de itens de um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2.2. Sistema remove o item do carrinho e gera um código de confirmação da remoção.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2.3. Sistema atualiza o subtotal do carrinho.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2.4. Retorna ao item 5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3.a) Limpar carrinho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Usuário seleciona a opção "Limpar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Sistema remove todos os itens do carrinho.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3.3. Sistema redireciona para a tela de Produtos.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3.b) Adicionar mais produtos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Usuário seleciona a opção "Adicionar mais produtos".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Sistema retorna ao Fluxo Principal do UC5.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4.a) Anexar prescrição.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4.1. Caso haja no carrinho um remédio que exige anexo de prescrição, o botão de Finalizar Compra estará indisponível.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4.2. No seu lugar, sistema exibe um botão Anexar prescrição.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4.3. Usuário clica no Botão Adicionar Prescrição.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4.4. O sistema exibe as opções de imagem ou PDF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4.5. Usuário seleciona uma opção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4.6. Sistema abre o navegador de arquivos do dispositivo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4.7. Usuário anexa o arquivo desejado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4.8. Retorna para o passo 4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13.a) Dados Incorretos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13.1 O sistema irá solicitar novos dados de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13.2 O Usuário deverá inserir novos dados de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13.4 O sistema solicita confirmação dados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13.5 O Usuário confirma os dados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13.6 O sistema retorna para o passo 16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22"/>
          <p:cNvGraphicFramePr/>
          <p:nvPr/>
        </p:nvGraphicFramePr>
        <p:xfrm>
          <a:off x="952500" y="17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 (Continuação)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Retorna ao Passo 13 do Fluxo Principal.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Produtos no carrinho adicionados, atualizados ou removidos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 usuário não pode ter mais de um carrinho aberto ao mesmo tempo.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4"/>
          <p:cNvSpPr txBox="1"/>
          <p:nvPr/>
        </p:nvSpPr>
        <p:spPr>
          <a:xfrm>
            <a:off x="868825" y="356625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UC7 - Verifica prescrições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0" name="Google Shape;260;p24"/>
          <p:cNvGraphicFramePr/>
          <p:nvPr/>
        </p:nvGraphicFramePr>
        <p:xfrm>
          <a:off x="868825" y="7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869775"/>
                <a:gridCol w="36503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Verificar prescrições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Verificar se o laudo é válido e legal, para que seja realizada a liberação do produto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 deve ter feito login em sua conta e um cliente ter concluído o Fluxo Principal de UC7.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5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de compra de um produto controlado (medicamentos controlados)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O Funcionário verifica se a assinatura e os dados do médico na prescrição são válidos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Funcionário informa ao sistema que o laudo é válido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O Sistema cadastra as novas informações na base de dados.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O sistema gera um relatório de atualizações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25"/>
          <p:cNvGraphicFramePr/>
          <p:nvPr/>
        </p:nvGraphicFramePr>
        <p:xfrm>
          <a:off x="705600" y="8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1.a: Prescrição não é válida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1.1 O Funcionário informa ao sistema que o laudo não é válido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1.2 O sistema informa ao Cliente que o laudo não é válido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1.3 O sistema não permite o Cliente comprar esse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1.4 Retorne para o passo 5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Retorne para o passo 5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produto controlado é liberado para compra com sucesso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produto tem que ser um medicamento controlado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2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6"/>
          <p:cNvSpPr txBox="1"/>
          <p:nvPr/>
        </p:nvSpPr>
        <p:spPr>
          <a:xfrm>
            <a:off x="448500" y="442825"/>
            <a:ext cx="82470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UC8 - Acessar histórico de pedidos</a:t>
            </a:r>
            <a:endParaRPr b="0" i="0" sz="3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75" name="Google Shape;275;p26"/>
          <p:cNvGraphicFramePr/>
          <p:nvPr/>
        </p:nvGraphicFramePr>
        <p:xfrm>
          <a:off x="448463" y="85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79525"/>
                <a:gridCol w="4267550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Acessar histórico de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 pode ver seu histórico de pedidos na plataforma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deve ter feito login em sua conta e ter concluido o Fluxo Principal de UC6 para gerar um pedido.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solicita exibição de seu histórico de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Usuário entra na tela "Meus pedidos"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exibe uma lista dos ultimos pedidos.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Usuário seleciona um pedido da lista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Sistema exibe informações do pedido: lista de produtos, data do pedido, status do pedido, endereço de entrega, forma de pagamento utilizada, data de entrega.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2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2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8"/>
          <p:cNvSpPr txBox="1"/>
          <p:nvPr/>
        </p:nvSpPr>
        <p:spPr>
          <a:xfrm>
            <a:off x="443600" y="213550"/>
            <a:ext cx="82470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UC9 - Solicitar cancelamento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85" name="Google Shape;285;p28"/>
          <p:cNvGraphicFramePr/>
          <p:nvPr/>
        </p:nvGraphicFramePr>
        <p:xfrm>
          <a:off x="443550" y="6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79525"/>
                <a:gridCol w="426757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Solicitar cancelamento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pode cancelar um pedido e pedir reembolso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deve ter feito login em sua conta e ter concluido o Fluxo Principal de UC6 para gerar um pedido.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 solicita o cancelamento do pedido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Usuário entra na tela "Meus pedidos".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exibe uma lista dos ultimos pedidos.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Sistema exibe um botão "Solicitar cancelamento".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Usuário clica no botão "Solicitar cancelamento".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Sistema executa o cancelamento do pedido.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Sistema notifica o cancelamento para o funcionário.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Sistema realiza o reembolso de qualquer valor que já tenha sido cobrado do cliente.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Sistema invalida a nota fiscal do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Sistema gera um relatório de cancelamento de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10. O sistema gera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29"/>
          <p:cNvGraphicFramePr/>
          <p:nvPr/>
        </p:nvGraphicFramePr>
        <p:xfrm>
          <a:off x="801625" y="9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4.a) Cancelamento após saída para entrega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4.1. Caso o status do pedido seja "Entrega em andamento" ou "Entregue", o botão deve ser desabilitado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Retorna para o Passo 10 do Fluxo Principal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pedido deve ser cancelado, o valor cobrado deve ser restituido, qualquer modificação nos estoques deve ser revertida e a nota fiscal gerada deve ser invalidada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Pedidos com status "Entrega em andamento" ou "Entregue" não podem ser cancelados.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3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3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471025" y="199825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UC10 - Atualizar status do pedido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00" name="Google Shape;300;p30"/>
          <p:cNvGraphicFramePr/>
          <p:nvPr/>
        </p:nvGraphicFramePr>
        <p:xfrm>
          <a:off x="471050" y="61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52100"/>
                <a:gridCol w="4267550"/>
              </a:tblGrid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Atualiza status do pedido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Realizar mudança de status do pedido para "aguardando pagamento", "pagamento confirmado","separar pedido" ,"entrega em andamento" e "entregue"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Funcionário deve fazer login em uma área restrita do sistema e o Cliente deve realizar login em sua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para atualização do status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 e 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O sistema confirma a efetuação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sistema avisa ao Funcionário que o pagamento foi efetuado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Sistema gera a nota fiscal do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O sistema mostra a opção de "separar pedido" para o Funcionário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É realizado o caso de uso de separar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O Funcionário finaliza "separar pedido"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O Funcionário informa ao sistema os dados da entrega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O Funcionário confirma o cadastro das novas informações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O sistema atualiza o status do pedido para "entrega em andamento"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10. O Funcionário confirma a entrega do pedido ao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11. O sistema atualiza os status do pedido para "entrega"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12.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31"/>
          <p:cNvGraphicFramePr/>
          <p:nvPr/>
        </p:nvGraphicFramePr>
        <p:xfrm>
          <a:off x="952500" y="6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1.a: Pagamento não efetuado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1.1 O sistema avisa ao Cliente que o pagamento não foi efetuado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1.2 Retorne para o passo 13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10.a: O Cliente confirma a entrega do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11.1 O Cliente recebe 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11.2 O Cliente informa ao sistema que o pedido foi entregue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11.3 O sistema atualiza os status do pedido para "entregue"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11.4 Retorne para o passo 13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Retorne para o passo 13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 atualizações devem ser mantidas no sistema com sucesso e a entrega do pedido deve ser realizada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As mudanças de status devem seguir a seguinte ordem Aguardando Entrega &gt; Pagamento Confirmado &gt; Em separação &gt; Entrega em andamento &gt; Entregue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69500" y="121500"/>
            <a:ext cx="8205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Escopo do Sistema (continuação)</a:t>
            </a:r>
            <a:endParaRPr sz="2800"/>
          </a:p>
        </p:txBody>
      </p:sp>
      <p:sp>
        <p:nvSpPr>
          <p:cNvPr id="83" name="Google Shape;83;p3"/>
          <p:cNvSpPr txBox="1"/>
          <p:nvPr/>
        </p:nvSpPr>
        <p:spPr>
          <a:xfrm>
            <a:off x="717300" y="1099100"/>
            <a:ext cx="77094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realização da primeira compra, o usuário precisará estar logado em sua conta e será necessário o preenchimento de dados de pagamento. Após a confirmação do pagamento do pedido, o funcionário deverá acessar a localização dos produtos no depósito, informação exibida no próprio sistema, e realizar a separação dos produtos. A loja possui um segmento de exibição dos produtos mais vendidos e sugestões de produtos para o usuário na página principal. Haverá uma área de gerenciamento de produtos e estoque, em que o funcionário realizará ações de inserção, edição, remoção, consulta. Existirá um módulo de emissão de nota fiscal para pedidos em que o pagamento já foi confirmado. O cancelamento de um pedido poderá ser realizado mediante falta de estoque de um dos itens do mesmo, ou por meio da requisição do cliente e apenas no caso do pedido ainda não ter sido enviado. Em caso de cancelamento de um pedido com pagamento já confirmado, haverá reembolso automático. O funcionário terá acesso a uma opção que permitirá bloquear clientes. Haverá um segmento de status do pedido a ser atualizado automaticamente pelo sistema ou manualmente pelo funcionário, de acordo com a situação do mesmo. Os status serão: “Aguardando Pagamento”, “Pagamento Confirmado”, “Em Separação”, “Entrega em andamento”, “Entregue”, “Cancelado”.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3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3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3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32"/>
          <p:cNvSpPr txBox="1"/>
          <p:nvPr/>
        </p:nvSpPr>
        <p:spPr>
          <a:xfrm>
            <a:off x="421050" y="323275"/>
            <a:ext cx="83019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UC11 - Cancelar Pedido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15" name="Google Shape;315;p32"/>
          <p:cNvGraphicFramePr/>
          <p:nvPr/>
        </p:nvGraphicFramePr>
        <p:xfrm>
          <a:off x="421025" y="7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006950"/>
                <a:gridCol w="4295000"/>
              </a:tblGrid>
              <a:tr h="1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Cancelar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 pode visualizar a lista de pedidos e cancelar pedidos pelo código de ordem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Funcionário deve fazer login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 solicita exibição dos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6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Funcionário insere o código de ordem de um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Sistema busca 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Sistema exibe informações do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O sistema exibe o botão "Cancelar pedido".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Funcionário clica no botão "Cancelar pedido".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Sistema requisita o motivo do cancelamento.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Funcionario insere o motivo e confirma o cancelamento.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Sistema altera o status do pedido para "Cancelado".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Sistema realiza o reembolso de qualquer valor que já tenha sido cobrado do cliente.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10. Sistema invalida a nota fiscal do pedido.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11. Sistema notifica o cliente do cancelamento.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12. O sistema incrementa a quantidade do estoque referente aos produtos do pedido cancelado 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13. O sistema gera relatório de atualização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33"/>
          <p:cNvGraphicFramePr/>
          <p:nvPr/>
        </p:nvGraphicFramePr>
        <p:xfrm>
          <a:off x="787900" y="112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4.a) Pedido não pode ser cancelado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4.1. Sistema exibe o botão "Cancelar pedido" desabilitado.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da falha de processamento.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Retorne para o passo 12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pedido deve ser cancelado, o valor cobrado deve ser restituído, qualquer modificação nos estoques deve ser revertida e a nota fiscal gerada deve ser invalidada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Pedidos com status "Entregue" não podem ser cancelados.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3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3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34"/>
          <p:cNvSpPr txBox="1"/>
          <p:nvPr/>
        </p:nvSpPr>
        <p:spPr>
          <a:xfrm>
            <a:off x="731625" y="137175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UC12 - Mantém produto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30" name="Google Shape;330;p34"/>
          <p:cNvGraphicFramePr/>
          <p:nvPr/>
        </p:nvGraphicFramePr>
        <p:xfrm>
          <a:off x="731600" y="5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760075"/>
                <a:gridCol w="376007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Mantém produto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Realizar cadastro, alteração, consulta ou remoção de produtos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 logado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para manutenção de um produto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O Funcionário informa ao sistema o nome e/ou código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sistema verifica a existência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O sistema mostra a opção de "cadastrar" (caso o produto ainda esteja cadastrado no sistema), "alterar", "consultar" e "remover produto".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O Funcionário seleciona a opção "cadastrar"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O Funcionário informa ao sistema os dados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O sistema pede confirmação dos dados inseridos.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O Funcionário confirma o cadastro  das novas informações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35"/>
          <p:cNvGraphicFramePr/>
          <p:nvPr/>
        </p:nvGraphicFramePr>
        <p:xfrm>
          <a:off x="445025" y="1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126975"/>
                <a:gridCol w="4085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4.a: Alterar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"alterar"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Funcionário altera os dados do produto desejados, dentre aqueles listados no passo 3 do sub-fluxo Cadastrar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O sistema pede confirmação dos dados alterados.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4.4 O Funcionário confirma a alteração das informações do produto na base de dados do sistema.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4.5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4.b: Consultar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“consultar”.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sistema exibe os dados do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4.c: Remover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“remover”.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Sistema pede confirmação da remoçaõ do produto.</a:t>
                      </a:r>
                      <a:endParaRPr b="1"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O Funcionário confirma a remoção das informações do produto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4.4 O sistema verifica as dependências de sistema relacionadas ao produto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4.5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Retorne para o passo 8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Produto cadastrado, atualizado ou removido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Funcionário não pode remover produtos que estejam com pedido aberto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3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3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3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38"/>
          <p:cNvSpPr txBox="1"/>
          <p:nvPr/>
        </p:nvSpPr>
        <p:spPr>
          <a:xfrm>
            <a:off x="635675" y="205725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UC13 - Mantém estoque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45" name="Google Shape;345;p38"/>
          <p:cNvGraphicFramePr/>
          <p:nvPr/>
        </p:nvGraphicFramePr>
        <p:xfrm>
          <a:off x="635650" y="6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760075"/>
                <a:gridCol w="3760075"/>
              </a:tblGrid>
              <a:tr h="26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Mantém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Realizar cadastro, alteração, consulta ou remoção do estoque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 logado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para manutenção do estoque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O Funcionário informa ao sistema a rua, prateleira e/ou estante do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sistema verifica a existência de disponibilidade no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O sistema mostra a opção de "cadastrar" (caso ainda não tenha nenhum produto naquele local do estoque), "alterar", "consultar" e "remover do estoque".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O Funcionário seleciona a opção "cadastrar"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O Funcionário informa ao sistema os dados do estoque e do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O sistema pede confirmação dos dados inseridos.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O Funcionário confirma o cadastro das novas informações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O sistema gera um relatório de atualizações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1" name="Google Shape;351;p39"/>
          <p:cNvGraphicFramePr/>
          <p:nvPr/>
        </p:nvGraphicFramePr>
        <p:xfrm>
          <a:off x="266700" y="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5066875"/>
              </a:tblGrid>
              <a:tr h="422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4.a: Alterar estoque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"alterar"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Funcionário altera o dados do estoque.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4.2.1 O Funcionário altera o dados do produto que estão no respectivo local do estoque desejado.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O sistema pede confirmação dos dados alterados.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4.4 O Funcionário confirma a alteração das informações do estoque na base de dados do sistema. [X]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4.5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4.b: Consultar estoque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“consultar”.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sistema exibe o local do estoque e o respectivo produto cadastrado ali (caso haja um produto cadastrado naquele local).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4.c: Remover estoque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“remover”.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Sistema pede confirmação da remoçaõ do estoque e produtos.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O Funcionário confirma a remoção das informações do estoque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4.3.1 O Funcionário confirma a remoção das informações do produto cadastrado em certo local do estoque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4.4 O sistema verifica as dependências de sistema relacionadas ao produto [X]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4.5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Produto no estoque cadastrado, alterado ou removido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funcionário deve receber um aviso caso um local do estoque fique vazio e/ou produto acabe no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4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4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4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43"/>
          <p:cNvSpPr txBox="1"/>
          <p:nvPr/>
        </p:nvSpPr>
        <p:spPr>
          <a:xfrm>
            <a:off x="457275" y="389350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UC14 - Consulta nota fiscal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1" name="Google Shape;361;p43"/>
          <p:cNvGraphicFramePr/>
          <p:nvPr/>
        </p:nvGraphicFramePr>
        <p:xfrm>
          <a:off x="457275" y="8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034400"/>
                <a:gridCol w="4185250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Consulta nota fiscal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Realizar consulta da nota fiscal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 logado em uma área restrita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para consulta da nota fiscal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O sistema verifica se o pagamento já foi realizado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sistema mostra a opção de "cadastrar" (caso a nota fiscal ainda não esteja cadastrada no sistema), "alterar", "consultar" e "remover nota fiscal".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O Funcionário seleciona a opção "cadastrar". - RN1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O Funcionário informa ao sistema os dados da nota fiscal.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O Funcionário confirma o cadastro das novas informações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O sistema envia ao Cliente a nota fiscal.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O sistema gera um relatório de atualizações.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44"/>
          <p:cNvGraphicFramePr/>
          <p:nvPr/>
        </p:nvGraphicFramePr>
        <p:xfrm>
          <a:off x="4313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291575"/>
                <a:gridCol w="3934975"/>
              </a:tblGrid>
              <a:tr h="474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1.a: Pagamento não realizado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1.1 O sistema informa que o pagamento ainda não foi realizado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1.2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4.a: Alterar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"alterar"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Funcionário altera os dados da nota fiscal desejados, dentre aqueles listados no passo 2 do sub-fluxo "Cadastrar produto"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O Funcionário confirma a alteração das informações da nota fiscal na base de dados do sistema.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4.b: Consultar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“consultar”.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sistema exibe os dados da nota fiscal.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4.c: Remover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4.1 O Funcionário seleciona a opção “remover”. - RN2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4.2 O Funcionário confirma a remoção das informações da nota fiscal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4.3 O sistema verifica as dependências de sistema relacionadas a nota fiscal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envia um e-mail ao funcionário informando a falha ocorrida.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Retorne para o passo 8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45"/>
          <p:cNvGraphicFramePr/>
          <p:nvPr/>
        </p:nvGraphicFramePr>
        <p:xfrm>
          <a:off x="952500" y="182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 nota fiscal gerada no sistema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O funcionário só pode cadastrar uma nota fiscal em um pedido que não esteja no status de "Aguardando Pagamento"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funcionário só pode remover uma nota fiscal que possua dependência com um pedido que esteja com status "Cancelado"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4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4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46"/>
          <p:cNvSpPr txBox="1"/>
          <p:nvPr/>
        </p:nvSpPr>
        <p:spPr>
          <a:xfrm>
            <a:off x="59525" y="0"/>
            <a:ext cx="90153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UC15 - Separar Pedido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81" name="Google Shape;381;p46"/>
          <p:cNvGraphicFramePr/>
          <p:nvPr/>
        </p:nvGraphicFramePr>
        <p:xfrm>
          <a:off x="59525" y="4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485750"/>
                <a:gridCol w="5529425"/>
              </a:tblGrid>
              <a:tr h="22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Separar pedido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Informar ao Funcionário que o pedido pode ser separado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de separação solicitada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de separação é solicitada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30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O Funcionário informa os dados dos produtos do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sistema informa o local do produto no estoque ao Funcionário.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O Funcionário retira o produto do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O sistema solicita confirmação da retirada do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O Funcionário confirma a retirada do produto do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O sistema emite uma notificação de alerta de atualização.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O Funcionário atualiza as novas informações do estoque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O sistema gera um código de confirmação do processamento [X].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O sistema gera um relatório de atualizações.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1.a: Produto não existe no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1.1 O sistema não encontra o produto no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1.2 O sistema inicia UC13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1.3 Retorne para o passo 7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Retorne para o passo 7 do Fluxo Principal.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Requisitos Funcionais</a:t>
            </a:r>
            <a:endParaRPr b="1" i="0" sz="34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90" name="Google Shape;90;p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4"/>
          <p:cNvSpPr txBox="1"/>
          <p:nvPr/>
        </p:nvSpPr>
        <p:spPr>
          <a:xfrm>
            <a:off x="870750" y="1284550"/>
            <a:ext cx="7674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NC.001 - Usuários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1.01 - O sistema deve permitir o cliente realizar o cadastro, editar, ou excluir sua conta da plataforma.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1.02 - O sistema deve possuir uma seção de gerenciamento de usuários, manipulada por um administrador.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1.03 - O sistema deve possuir uma seção de login para usuários já cadastrados.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1.04 - O cliente poderá acessar seu histórico de compras, e detalhamento de pedidos feitos anteriormente.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1.05 - O sistema deve permitir que o funcionário bloqueie contas de clientes.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1.06 - O sistema deve permitir que o funcionário valide a prescrição médica referente a determinado produto.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47"/>
          <p:cNvGraphicFramePr/>
          <p:nvPr/>
        </p:nvGraphicFramePr>
        <p:xfrm>
          <a:off x="952500" y="173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619500"/>
                <a:gridCol w="3619500"/>
              </a:tblGrid>
              <a:tr h="49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 pedido separado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4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4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4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48"/>
          <p:cNvSpPr txBox="1"/>
          <p:nvPr/>
        </p:nvSpPr>
        <p:spPr>
          <a:xfrm>
            <a:off x="469050" y="247650"/>
            <a:ext cx="82059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UC16 - Mantém Usuário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96" name="Google Shape;396;p48"/>
          <p:cNvGraphicFramePr/>
          <p:nvPr/>
        </p:nvGraphicFramePr>
        <p:xfrm>
          <a:off x="469038" y="6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3965800"/>
                <a:gridCol w="424012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Mantém Usuário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Realizar cadastro, alteração, consulta ou remoção do usuário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Administrador logado em uma área restrita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Uma solicitação para manutenção de usuários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Administrador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Sistema exibe todos os usuários existentes.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O Administrador visualiza todos os usuários.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O Sistema exibe um botão “Criar Novo”, além de que para cada usuário, os botões "Editar", "Bloquear" e "Apagar".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Administrador clica em "Criar novo".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5. Sistema requisita as informações do novo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6. Administrador insere as informações do novo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7. Sistema pergunta o tipo do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8. Administrador seleciona o tipo de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9. Sistema gera o novo registro de usuário e notifica o mesmo por email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10. O sistema gera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49"/>
          <p:cNvGraphicFramePr/>
          <p:nvPr/>
        </p:nvGraphicFramePr>
        <p:xfrm>
          <a:off x="458725" y="1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{7EE1F5A3-994B-4E0D-A819-5A43270F4B43}</a:tableStyleId>
              </a:tblPr>
              <a:tblGrid>
                <a:gridCol w="4113275"/>
                <a:gridCol w="4113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3.a) Editar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Sistema exibe um formulário para editar o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Administrador insere as informações para editar.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3.3. Sistema gera um código de confirmação de atualização.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3.4. Retorna ao passo 10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3.b) Apagar  usuário - RN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Sistema exibe um popup de confirmação.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Administrador confirma a exclusão.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3.3. Sistema remove o usuário da base de dados e o notifica por email.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3.4. Retorna ao passo 10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3.c) Bloquear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3.1. Sistema exibe um popup de confirmação.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3.2. Administrador confirma o bloqueio.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3.3. Sistema encerra a sessão do usuário bloqueado.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3.4. Sistema envia uma notificação de bloqueio.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3.4. Retorna ao passo 10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Retorna ao passo 10 do Fluxo Principal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Usuários mantidos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Um usuário não pode ser excluído caso tenha um pedido aberto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idx="4294967295" type="ctrTitle"/>
          </p:nvPr>
        </p:nvSpPr>
        <p:spPr>
          <a:xfrm>
            <a:off x="685800" y="5874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Obrigado!</a:t>
            </a:r>
            <a:endParaRPr b="1" i="0" sz="60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7" name="Google Shape;407;p52"/>
          <p:cNvSpPr txBox="1"/>
          <p:nvPr>
            <p:ph idx="4294967295" type="subTitle"/>
          </p:nvPr>
        </p:nvSpPr>
        <p:spPr>
          <a:xfrm>
            <a:off x="1275150" y="311816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Dúvidas?</a:t>
            </a:r>
            <a:endParaRPr b="0" i="0" sz="3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Requisitos Funcionais</a:t>
            </a:r>
            <a:endParaRPr b="1" i="0" sz="34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0" name="Google Shape;100;p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5"/>
          <p:cNvSpPr txBox="1"/>
          <p:nvPr/>
        </p:nvSpPr>
        <p:spPr>
          <a:xfrm>
            <a:off x="742800" y="1389113"/>
            <a:ext cx="76584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NC.002 - Produtos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2.01 - O sistema deve permitir que o funcionário gerencie produtos. Cada produto deve estar alocado a uma posição no depósito.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2.02 - Um produto pode exigir ou não prescrição.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2.03 - O sistema deve exibir uma página inicial com os produtos mais vendidos, sugestões para o usuário.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2.04 - O sistema deve ter uma barra de pesquisa e um filtro avançado para busca de produtos.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2.05 - O funcionário deve poder consultar a posição do produto no depósito.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Requisitos Funcionais</a:t>
            </a:r>
            <a:endParaRPr b="1" i="0" sz="34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0" name="Google Shape;110;p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6"/>
          <p:cNvSpPr txBox="1"/>
          <p:nvPr/>
        </p:nvSpPr>
        <p:spPr>
          <a:xfrm>
            <a:off x="788400" y="1367800"/>
            <a:ext cx="7567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NC.003 - Estoque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3.01 - Ao cadastrar um produto, deve-se inserir a quantidade de estoque deste produto.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3.02 - O funcionário pode gerenciar o estoque dos produtos.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3.03 - Após a confirmação de separação do produto de um pedido, o estoque precisa ser atualizado.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Requisitos Funcionais</a:t>
            </a:r>
            <a:endParaRPr b="1" i="0" sz="34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0" name="Google Shape;120;p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7"/>
          <p:cNvSpPr txBox="1"/>
          <p:nvPr/>
        </p:nvSpPr>
        <p:spPr>
          <a:xfrm>
            <a:off x="1046400" y="1291763"/>
            <a:ext cx="70512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NC.004 - Carrinho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4.01 - Um carrinho é composto por itens de produto. Um item é um produto associado a uma quantidade determinada pelo cliente.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4.02 - O cliente pode gerenciar o seu carrinho.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4.03 - Um cliente pode ter somente um carrinho ativo.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4.04 - O cliente pode adicionar produtos ao carrinho, caso estejam em estoque.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4.05 - O cliente deve selecionar uma forma de pagamento. As formas de pagamento são: cartão de crédito, débito, pix, transferência bancária ou boleto.  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4.06 - O cliente deve selecionar um endereço de entrega. Após selecionar, deve ser calculado o frete. 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4.07 - O carrinho deve exibir o subtotal do pedido.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Requisitos Funcionais</a:t>
            </a:r>
            <a:endParaRPr b="1" i="0" sz="34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0" name="Google Shape;130;p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8"/>
          <p:cNvSpPr txBox="1"/>
          <p:nvPr/>
        </p:nvSpPr>
        <p:spPr>
          <a:xfrm>
            <a:off x="643500" y="1173175"/>
            <a:ext cx="7857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NC.005 - Pedido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5.01 - Após a confirmação da compra pelo cliente, será gerado um novo pedido, sob status “Aguardando confirmação de pagamento”.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5.02 - Após retorno positivo do pagamento, o pedido receberá o status de “Pagamento Confirmado”, o usuário receberá uma notificação de confirmação, e os produtos serão separados para entrega.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5.03 - O funcionário pode atualizar o status do pedido de “Pagamento confirmado” para “Entrega em andamento”. Ao fazer isso, o estoque deve ser atualizado.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5.04 - O funcionário pode cancelar pedidos.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5.05 - O cliente pode cancelar seu pedido, até que este saia para a entrega.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5.06 - Qualquer pedido cancelado o pagamento deve ser reembolsado. Qualquer cancelamento deve ser notificado por email ao usuário.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5.07 - O sistema deve emitir uma nota fiscal para o cliente após a confirmação de pagamento de um pedido. 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○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 5.08 - O cliente pode monitorar o status do seu pedido e receberá o código de rastreamento assim que sair para entrega.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>
            <p:ph idx="4294967295" type="ctrTitle"/>
          </p:nvPr>
        </p:nvSpPr>
        <p:spPr>
          <a:xfrm>
            <a:off x="1244550" y="202500"/>
            <a:ext cx="66549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Requisitos Não Funcionais</a:t>
            </a:r>
            <a:endParaRPr b="1" i="0" sz="34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0" name="Google Shape;140;p9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9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9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9"/>
          <p:cNvSpPr txBox="1"/>
          <p:nvPr/>
        </p:nvSpPr>
        <p:spPr>
          <a:xfrm>
            <a:off x="584100" y="972900"/>
            <a:ext cx="79758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RNF 1.01 - O sistema deve utilizar o banco de dados postgresql v11 para armazenar seus dados.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RNF 1.02 - O sistema deve ser suportado por todos os browsers em suas versões mais recentes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RNF 1.03 - A plataforma poderá ser acessada em qualquer horário do dia, 24 horas de disponibilidade ininterrupta. Há possibilidades de paradas pré-programadas para manutenção, preferencialmente entre 22h e 6h.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RNF 1.04 - Um usuário comum deve ser capaz de comprar um produto em menos de 10 minutos.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RNF 1.05 - O sistema não deve demorar mais do que 30 segundos para que uma página seja totalmente carregada.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RNF 1.06 - O sistema deve realizar backup diariamente de forma automática.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