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32"/>
  </p:notesMasterIdLst>
  <p:sldIdLst>
    <p:sldId id="256" r:id="rId2"/>
    <p:sldId id="257" r:id="rId3"/>
    <p:sldId id="313" r:id="rId4"/>
    <p:sldId id="284" r:id="rId5"/>
    <p:sldId id="309" r:id="rId6"/>
    <p:sldId id="312" r:id="rId7"/>
    <p:sldId id="280" r:id="rId8"/>
    <p:sldId id="278" r:id="rId9"/>
    <p:sldId id="288" r:id="rId10"/>
    <p:sldId id="291" r:id="rId11"/>
    <p:sldId id="294" r:id="rId12"/>
    <p:sldId id="305" r:id="rId13"/>
    <p:sldId id="302" r:id="rId14"/>
    <p:sldId id="311" r:id="rId15"/>
    <p:sldId id="298" r:id="rId16"/>
    <p:sldId id="296" r:id="rId17"/>
    <p:sldId id="300" r:id="rId18"/>
    <p:sldId id="295" r:id="rId19"/>
    <p:sldId id="306" r:id="rId20"/>
    <p:sldId id="308" r:id="rId21"/>
    <p:sldId id="259" r:id="rId22"/>
    <p:sldId id="260" r:id="rId23"/>
    <p:sldId id="262" r:id="rId24"/>
    <p:sldId id="261" r:id="rId25"/>
    <p:sldId id="258" r:id="rId26"/>
    <p:sldId id="320" r:id="rId27"/>
    <p:sldId id="316" r:id="rId28"/>
    <p:sldId id="321" r:id="rId29"/>
    <p:sldId id="315" r:id="rId30"/>
    <p:sldId id="31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0E5"/>
    <a:srgbClr val="D8CEC4"/>
    <a:srgbClr val="945200"/>
    <a:srgbClr val="E2F0D9"/>
    <a:srgbClr val="73FDD6"/>
    <a:srgbClr val="D3D3D3"/>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3"/>
    <p:restoredTop sz="91946"/>
  </p:normalViewPr>
  <p:slideViewPr>
    <p:cSldViewPr snapToGrid="0" snapToObjects="1">
      <p:cViewPr varScale="1">
        <p:scale>
          <a:sx n="94" d="100"/>
          <a:sy n="94" d="100"/>
        </p:scale>
        <p:origin x="672"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16550-1FB7-9849-B272-CB1B886C6A15}" type="datetimeFigureOut">
              <a:rPr lang="en-US" smtClean="0"/>
              <a:t>7/29/20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6959E-BDAB-D843-90DB-F98F898303EB}" type="slidenum">
              <a:rPr lang="en-US" smtClean="0"/>
              <a:t>‹#›</a:t>
            </a:fld>
            <a:endParaRPr lang="en-US"/>
          </a:p>
        </p:txBody>
      </p:sp>
    </p:spTree>
    <p:extLst>
      <p:ext uri="{BB962C8B-B14F-4D97-AF65-F5344CB8AC3E}">
        <p14:creationId xmlns:p14="http://schemas.microsoft.com/office/powerpoint/2010/main" val="428366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period I am talking about is between 7-11 months of age, this is just prior to infants saying their first words, but they will have begun demonstrating understanding of some words</a:t>
            </a:r>
          </a:p>
        </p:txBody>
      </p:sp>
      <p:sp>
        <p:nvSpPr>
          <p:cNvPr id="4" name="Slide Number Placeholder 3"/>
          <p:cNvSpPr>
            <a:spLocks noGrp="1"/>
          </p:cNvSpPr>
          <p:nvPr>
            <p:ph type="sldNum" sz="quarter" idx="5"/>
          </p:nvPr>
        </p:nvSpPr>
        <p:spPr/>
        <p:txBody>
          <a:bodyPr/>
          <a:lstStyle/>
          <a:p>
            <a:fld id="{7CF6959E-BDAB-D843-90DB-F98F898303EB}" type="slidenum">
              <a:rPr lang="en-US" smtClean="0"/>
              <a:t>2</a:t>
            </a:fld>
            <a:endParaRPr lang="en-US"/>
          </a:p>
        </p:txBody>
      </p:sp>
    </p:spTree>
    <p:extLst>
      <p:ext uri="{BB962C8B-B14F-4D97-AF65-F5344CB8AC3E}">
        <p14:creationId xmlns:p14="http://schemas.microsoft.com/office/powerpoint/2010/main" val="115837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modalities are very different – There are 10 objects that are in view for 10 or more minutes per hour, the most frequent object names occur between 3 and 6 times per hour.</a:t>
            </a:r>
          </a:p>
          <a:p>
            <a:endParaRPr lang="en-US" dirty="0"/>
          </a:p>
          <a:p>
            <a:r>
              <a:rPr lang="en-US" dirty="0"/>
              <a:t>So object names are brief in time, and not repeating with high frequencies whereas visual objects are persistent in time</a:t>
            </a:r>
          </a:p>
        </p:txBody>
      </p:sp>
      <p:sp>
        <p:nvSpPr>
          <p:cNvPr id="4" name="Slide Number Placeholder 3"/>
          <p:cNvSpPr>
            <a:spLocks noGrp="1"/>
          </p:cNvSpPr>
          <p:nvPr>
            <p:ph type="sldNum" sz="quarter" idx="5"/>
          </p:nvPr>
        </p:nvSpPr>
        <p:spPr/>
        <p:txBody>
          <a:bodyPr/>
          <a:lstStyle/>
          <a:p>
            <a:fld id="{7CF6959E-BDAB-D843-90DB-F98F898303EB}" type="slidenum">
              <a:rPr lang="en-US" smtClean="0"/>
              <a:t>12</a:t>
            </a:fld>
            <a:endParaRPr lang="en-US"/>
          </a:p>
        </p:txBody>
      </p:sp>
    </p:spTree>
    <p:extLst>
      <p:ext uri="{BB962C8B-B14F-4D97-AF65-F5344CB8AC3E}">
        <p14:creationId xmlns:p14="http://schemas.microsoft.com/office/powerpoint/2010/main" val="61195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thing we can see from these plots </a:t>
            </a:r>
          </a:p>
          <a:p>
            <a:r>
              <a:rPr lang="en-US" dirty="0"/>
              <a:t>Both frequency distributions are skewed – notice that there are many many items that occur rarely, and a smaller number that occur frequently</a:t>
            </a:r>
          </a:p>
          <a:p>
            <a:r>
              <a:rPr lang="en-US" dirty="0"/>
              <a:t>This is the case in both distributions, but visual objects are more skewed than object names in speech</a:t>
            </a:r>
          </a:p>
        </p:txBody>
      </p:sp>
      <p:sp>
        <p:nvSpPr>
          <p:cNvPr id="4" name="Slide Number Placeholder 3"/>
          <p:cNvSpPr>
            <a:spLocks noGrp="1"/>
          </p:cNvSpPr>
          <p:nvPr>
            <p:ph type="sldNum" sz="quarter" idx="5"/>
          </p:nvPr>
        </p:nvSpPr>
        <p:spPr/>
        <p:txBody>
          <a:bodyPr/>
          <a:lstStyle/>
          <a:p>
            <a:fld id="{7CF6959E-BDAB-D843-90DB-F98F898303EB}" type="slidenum">
              <a:rPr lang="en-US" smtClean="0"/>
              <a:t>13</a:t>
            </a:fld>
            <a:endParaRPr lang="en-US"/>
          </a:p>
        </p:txBody>
      </p:sp>
    </p:spTree>
    <p:extLst>
      <p:ext uri="{BB962C8B-B14F-4D97-AF65-F5344CB8AC3E}">
        <p14:creationId xmlns:p14="http://schemas.microsoft.com/office/powerpoint/2010/main" val="374494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base frequencies are different between these two modalities, to compare the shape of the distributions, we plot the proportion of tokens (the total number of visual object instances or total number of naming instances) as a function of the proportion of the unique items</a:t>
            </a:r>
          </a:p>
        </p:txBody>
      </p:sp>
      <p:sp>
        <p:nvSpPr>
          <p:cNvPr id="4" name="Slide Number Placeholder 3"/>
          <p:cNvSpPr>
            <a:spLocks noGrp="1"/>
          </p:cNvSpPr>
          <p:nvPr>
            <p:ph type="sldNum" sz="quarter" idx="5"/>
          </p:nvPr>
        </p:nvSpPr>
        <p:spPr/>
        <p:txBody>
          <a:bodyPr/>
          <a:lstStyle/>
          <a:p>
            <a:fld id="{7CF6959E-BDAB-D843-90DB-F98F898303EB}" type="slidenum">
              <a:rPr lang="en-US" smtClean="0"/>
              <a:t>14</a:t>
            </a:fld>
            <a:endParaRPr lang="en-US"/>
          </a:p>
        </p:txBody>
      </p:sp>
    </p:spTree>
    <p:extLst>
      <p:ext uri="{BB962C8B-B14F-4D97-AF65-F5344CB8AC3E}">
        <p14:creationId xmlns:p14="http://schemas.microsoft.com/office/powerpoint/2010/main" val="2424818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10% most frequent unique visual objects make up 80% of the visual object tokens whereas the top 10% most frequent object names make up only about 45% of the object name tokens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objects not only have different base frequency properties from object names, but also, the distribution of visual objects is more skewed than the distribution of object names</a:t>
            </a:r>
          </a:p>
          <a:p>
            <a:endParaRPr lang="en-US" dirty="0"/>
          </a:p>
          <a:p>
            <a:endParaRPr lang="en-US" dirty="0"/>
          </a:p>
        </p:txBody>
      </p:sp>
      <p:sp>
        <p:nvSpPr>
          <p:cNvPr id="4" name="Slide Number Placeholder 3"/>
          <p:cNvSpPr>
            <a:spLocks noGrp="1"/>
          </p:cNvSpPr>
          <p:nvPr>
            <p:ph type="sldNum" sz="quarter" idx="5"/>
          </p:nvPr>
        </p:nvSpPr>
        <p:spPr/>
        <p:txBody>
          <a:bodyPr/>
          <a:lstStyle/>
          <a:p>
            <a:fld id="{7CF6959E-BDAB-D843-90DB-F98F898303EB}" type="slidenum">
              <a:rPr lang="en-US" smtClean="0"/>
              <a:t>15</a:t>
            </a:fld>
            <a:endParaRPr lang="en-US"/>
          </a:p>
        </p:txBody>
      </p:sp>
    </p:spTree>
    <p:extLst>
      <p:ext uri="{BB962C8B-B14F-4D97-AF65-F5344CB8AC3E}">
        <p14:creationId xmlns:p14="http://schemas.microsoft.com/office/powerpoint/2010/main" val="80076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are interested in early object name learning we also divided the items based on object name </a:t>
            </a:r>
            <a:r>
              <a:rPr lang="en-US" dirty="0" err="1"/>
              <a:t>AoA</a:t>
            </a:r>
            <a:endParaRPr lang="en-US" dirty="0"/>
          </a:p>
          <a:p>
            <a:r>
              <a:rPr lang="en-US" dirty="0"/>
              <a:t>There are also differences in the frequency of early-learned object names for both the visual objects and the object names themselves as compared to object-names learned later in development</a:t>
            </a:r>
          </a:p>
        </p:txBody>
      </p:sp>
      <p:sp>
        <p:nvSpPr>
          <p:cNvPr id="4" name="Slide Number Placeholder 3"/>
          <p:cNvSpPr>
            <a:spLocks noGrp="1"/>
          </p:cNvSpPr>
          <p:nvPr>
            <p:ph type="sldNum" sz="quarter" idx="5"/>
          </p:nvPr>
        </p:nvSpPr>
        <p:spPr/>
        <p:txBody>
          <a:bodyPr/>
          <a:lstStyle/>
          <a:p>
            <a:fld id="{7CF6959E-BDAB-D843-90DB-F98F898303EB}" type="slidenum">
              <a:rPr lang="en-US" smtClean="0"/>
              <a:t>16</a:t>
            </a:fld>
            <a:endParaRPr lang="en-US"/>
          </a:p>
        </p:txBody>
      </p:sp>
    </p:spTree>
    <p:extLst>
      <p:ext uri="{BB962C8B-B14F-4D97-AF65-F5344CB8AC3E}">
        <p14:creationId xmlns:p14="http://schemas.microsoft.com/office/powerpoint/2010/main" val="3781795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our second point</a:t>
            </a:r>
          </a:p>
        </p:txBody>
      </p:sp>
      <p:sp>
        <p:nvSpPr>
          <p:cNvPr id="4" name="Slide Number Placeholder 3"/>
          <p:cNvSpPr>
            <a:spLocks noGrp="1"/>
          </p:cNvSpPr>
          <p:nvPr>
            <p:ph type="sldNum" sz="quarter" idx="5"/>
          </p:nvPr>
        </p:nvSpPr>
        <p:spPr/>
        <p:txBody>
          <a:bodyPr/>
          <a:lstStyle/>
          <a:p>
            <a:fld id="{7CF6959E-BDAB-D843-90DB-F98F898303EB}" type="slidenum">
              <a:rPr lang="en-US" smtClean="0"/>
              <a:t>17</a:t>
            </a:fld>
            <a:endParaRPr lang="en-US"/>
          </a:p>
        </p:txBody>
      </p:sp>
    </p:spTree>
    <p:extLst>
      <p:ext uri="{BB962C8B-B14F-4D97-AF65-F5344CB8AC3E}">
        <p14:creationId xmlns:p14="http://schemas.microsoft.com/office/powerpoint/2010/main" val="1885806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Shifting our focus to the First object category alone – these are the words that these infants are starting to learn the meanings of in this period and thus those that we want to understand the data for in more detail</a:t>
            </a:r>
          </a:p>
          <a:p>
            <a:endParaRPr lang="en-US" dirty="0"/>
          </a:p>
        </p:txBody>
      </p:sp>
      <p:sp>
        <p:nvSpPr>
          <p:cNvPr id="4" name="Slide Number Placeholder 3"/>
          <p:cNvSpPr>
            <a:spLocks noGrp="1"/>
          </p:cNvSpPr>
          <p:nvPr>
            <p:ph type="sldNum" sz="quarter" idx="5"/>
          </p:nvPr>
        </p:nvSpPr>
        <p:spPr/>
        <p:txBody>
          <a:bodyPr/>
          <a:lstStyle/>
          <a:p>
            <a:fld id="{7CF6959E-BDAB-D843-90DB-F98F898303EB}" type="slidenum">
              <a:rPr lang="en-US" smtClean="0"/>
              <a:t>18</a:t>
            </a:fld>
            <a:endParaRPr lang="en-US"/>
          </a:p>
        </p:txBody>
      </p:sp>
    </p:spTree>
    <p:extLst>
      <p:ext uri="{BB962C8B-B14F-4D97-AF65-F5344CB8AC3E}">
        <p14:creationId xmlns:p14="http://schemas.microsoft.com/office/powerpoint/2010/main" val="1501328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will further focus on the most frequent first words as they seem the most likely candidates for learning from these scenes</a:t>
            </a:r>
          </a:p>
        </p:txBody>
      </p:sp>
      <p:sp>
        <p:nvSpPr>
          <p:cNvPr id="4" name="Slide Number Placeholder 3"/>
          <p:cNvSpPr>
            <a:spLocks noGrp="1"/>
          </p:cNvSpPr>
          <p:nvPr>
            <p:ph type="sldNum" sz="quarter" idx="5"/>
          </p:nvPr>
        </p:nvSpPr>
        <p:spPr/>
        <p:txBody>
          <a:bodyPr/>
          <a:lstStyle/>
          <a:p>
            <a:fld id="{7CF6959E-BDAB-D843-90DB-F98F898303EB}" type="slidenum">
              <a:rPr lang="en-US" smtClean="0"/>
              <a:t>19</a:t>
            </a:fld>
            <a:endParaRPr lang="en-US"/>
          </a:p>
        </p:txBody>
      </p:sp>
    </p:spTree>
    <p:extLst>
      <p:ext uri="{BB962C8B-B14F-4D97-AF65-F5344CB8AC3E}">
        <p14:creationId xmlns:p14="http://schemas.microsoft.com/office/powerpoint/2010/main" val="4253215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thus far not discussed the relationship between an object name's frequency and its corresponding visual object's frequency</a:t>
            </a:r>
          </a:p>
          <a:p>
            <a:r>
              <a:rPr lang="en-US" dirty="0"/>
              <a:t>But now I want to discuss how these items that are highly frequent and early-learned in each domain overlap or don’t</a:t>
            </a:r>
          </a:p>
          <a:p>
            <a:r>
              <a:rPr lang="en-US" dirty="0"/>
              <a:t>Some of the of the items in the top categories for these two domains will be the same, but others are highly frequency in only one domain or the other</a:t>
            </a:r>
          </a:p>
        </p:txBody>
      </p:sp>
      <p:sp>
        <p:nvSpPr>
          <p:cNvPr id="4" name="Slide Number Placeholder 3"/>
          <p:cNvSpPr>
            <a:spLocks noGrp="1"/>
          </p:cNvSpPr>
          <p:nvPr>
            <p:ph type="sldNum" sz="quarter" idx="5"/>
          </p:nvPr>
        </p:nvSpPr>
        <p:spPr/>
        <p:txBody>
          <a:bodyPr/>
          <a:lstStyle/>
          <a:p>
            <a:fld id="{7CF6959E-BDAB-D843-90DB-F98F898303EB}" type="slidenum">
              <a:rPr lang="en-US" smtClean="0"/>
              <a:t>20</a:t>
            </a:fld>
            <a:endParaRPr lang="en-US"/>
          </a:p>
        </p:txBody>
      </p:sp>
    </p:spTree>
    <p:extLst>
      <p:ext uri="{BB962C8B-B14F-4D97-AF65-F5344CB8AC3E}">
        <p14:creationId xmlns:p14="http://schemas.microsoft.com/office/powerpoint/2010/main" val="956079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see the individual words that belong to each of 3 categories – high frequency visual objects, high frequency object names, and high frequency in both the visual and speech domains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Seeing the individual items,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the highly frequent names are mostly mealtime related, high visual ones seem more background, </a:t>
            </a:r>
            <a:r>
              <a:rPr lang="en-US" b="1" dirty="0">
                <a:solidFill>
                  <a:srgbClr val="FF0000"/>
                </a:solidFill>
              </a:rPr>
              <a:t>but not exclusively</a:t>
            </a:r>
            <a:r>
              <a:rPr lang="en-US" b="1" baseline="0" dirty="0">
                <a:solidFill>
                  <a:srgbClr val="FF0000"/>
                </a:solidFill>
              </a:rPr>
              <a:t> –cup, bottle -</a:t>
            </a:r>
            <a:r>
              <a:rPr lang="en-US" baseline="0"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words learned differently, maybe just need a foothold in one domain</a:t>
            </a:r>
          </a:p>
        </p:txBody>
      </p:sp>
      <p:sp>
        <p:nvSpPr>
          <p:cNvPr id="4" name="Slide Number Placeholder 3"/>
          <p:cNvSpPr>
            <a:spLocks noGrp="1"/>
          </p:cNvSpPr>
          <p:nvPr>
            <p:ph type="sldNum" sz="quarter" idx="5"/>
          </p:nvPr>
        </p:nvSpPr>
        <p:spPr/>
        <p:txBody>
          <a:bodyPr/>
          <a:lstStyle/>
          <a:p>
            <a:fld id="{7CF6959E-BDAB-D843-90DB-F98F898303EB}" type="slidenum">
              <a:rPr lang="en-US" smtClean="0"/>
              <a:t>21</a:t>
            </a:fld>
            <a:endParaRPr lang="en-US"/>
          </a:p>
        </p:txBody>
      </p:sp>
    </p:spTree>
    <p:extLst>
      <p:ext uri="{BB962C8B-B14F-4D97-AF65-F5344CB8AC3E}">
        <p14:creationId xmlns:p14="http://schemas.microsoft.com/office/powerpoint/2010/main" val="303638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learn those first words, the problem they must solve is how to...</a:t>
            </a:r>
          </a:p>
        </p:txBody>
      </p:sp>
      <p:sp>
        <p:nvSpPr>
          <p:cNvPr id="4" name="Slide Number Placeholder 3"/>
          <p:cNvSpPr>
            <a:spLocks noGrp="1"/>
          </p:cNvSpPr>
          <p:nvPr>
            <p:ph type="sldNum" sz="quarter" idx="5"/>
          </p:nvPr>
        </p:nvSpPr>
        <p:spPr/>
        <p:txBody>
          <a:bodyPr/>
          <a:lstStyle/>
          <a:p>
            <a:fld id="{7CF6959E-BDAB-D843-90DB-F98F898303EB}" type="slidenum">
              <a:rPr lang="en-US" smtClean="0"/>
              <a:t>3</a:t>
            </a:fld>
            <a:endParaRPr lang="en-US"/>
          </a:p>
        </p:txBody>
      </p:sp>
    </p:spTree>
    <p:extLst>
      <p:ext uri="{BB962C8B-B14F-4D97-AF65-F5344CB8AC3E}">
        <p14:creationId xmlns:p14="http://schemas.microsoft.com/office/powerpoint/2010/main" val="1864489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mins of viz </a:t>
            </a:r>
            <a:r>
              <a:rPr lang="en-US" dirty="0" err="1"/>
              <a:t>exp</a:t>
            </a:r>
            <a:r>
              <a:rPr lang="en-US" dirty="0"/>
              <a:t> per hour, by definition, these are much higher for our items that are high frequency in the visual domain and both domains than those in the high frequency word category only</a:t>
            </a:r>
          </a:p>
        </p:txBody>
      </p:sp>
      <p:sp>
        <p:nvSpPr>
          <p:cNvPr id="4" name="Slide Number Placeholder 3"/>
          <p:cNvSpPr>
            <a:spLocks noGrp="1"/>
          </p:cNvSpPr>
          <p:nvPr>
            <p:ph type="sldNum" sz="quarter" idx="5"/>
          </p:nvPr>
        </p:nvSpPr>
        <p:spPr/>
        <p:txBody>
          <a:bodyPr/>
          <a:lstStyle/>
          <a:p>
            <a:fld id="{7CF6959E-BDAB-D843-90DB-F98F898303EB}" type="slidenum">
              <a:rPr lang="en-US" smtClean="0"/>
              <a:t>22</a:t>
            </a:fld>
            <a:endParaRPr lang="en-US"/>
          </a:p>
        </p:txBody>
      </p:sp>
    </p:spTree>
    <p:extLst>
      <p:ext uri="{BB962C8B-B14F-4D97-AF65-F5344CB8AC3E}">
        <p14:creationId xmlns:p14="http://schemas.microsoft.com/office/powerpoint/2010/main" val="2221446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we see that items in the high frequency category for visual objects alone have a lower number of naming instances per minute</a:t>
            </a:r>
          </a:p>
        </p:txBody>
      </p:sp>
      <p:sp>
        <p:nvSpPr>
          <p:cNvPr id="4" name="Slide Number Placeholder 3"/>
          <p:cNvSpPr>
            <a:spLocks noGrp="1"/>
          </p:cNvSpPr>
          <p:nvPr>
            <p:ph type="sldNum" sz="quarter" idx="5"/>
          </p:nvPr>
        </p:nvSpPr>
        <p:spPr/>
        <p:txBody>
          <a:bodyPr/>
          <a:lstStyle/>
          <a:p>
            <a:fld id="{7CF6959E-BDAB-D843-90DB-F98F898303EB}" type="slidenum">
              <a:rPr lang="en-US" smtClean="0"/>
              <a:t>23</a:t>
            </a:fld>
            <a:endParaRPr lang="en-US"/>
          </a:p>
        </p:txBody>
      </p:sp>
    </p:spTree>
    <p:extLst>
      <p:ext uri="{BB962C8B-B14F-4D97-AF65-F5344CB8AC3E}">
        <p14:creationId xmlns:p14="http://schemas.microsoft.com/office/powerpoint/2010/main" val="3392175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Importantly, here I am showing the number of co-occurrences per hour of speech for these early-learned objects that are highly frequent in at least one of these domains </a:t>
            </a:r>
          </a:p>
          <a:p>
            <a:endParaRPr lang="en-US" dirty="0"/>
          </a:p>
          <a:p>
            <a:r>
              <a:rPr lang="en-US" dirty="0"/>
              <a:t>not very many instances with both object and name</a:t>
            </a:r>
          </a:p>
          <a:p>
            <a:endParaRPr lang="en-US" dirty="0"/>
          </a:p>
          <a:p>
            <a:r>
              <a:rPr lang="en-US" dirty="0"/>
              <a:t>So what can we do with this information?</a:t>
            </a:r>
          </a:p>
        </p:txBody>
      </p:sp>
      <p:sp>
        <p:nvSpPr>
          <p:cNvPr id="4" name="Slide Number Placeholder 3"/>
          <p:cNvSpPr>
            <a:spLocks noGrp="1"/>
          </p:cNvSpPr>
          <p:nvPr>
            <p:ph type="sldNum" sz="quarter" idx="5"/>
          </p:nvPr>
        </p:nvSpPr>
        <p:spPr/>
        <p:txBody>
          <a:bodyPr/>
          <a:lstStyle/>
          <a:p>
            <a:fld id="{7CF6959E-BDAB-D843-90DB-F98F898303EB}" type="slidenum">
              <a:rPr lang="en-US" smtClean="0"/>
              <a:t>24</a:t>
            </a:fld>
            <a:endParaRPr lang="en-US"/>
          </a:p>
        </p:txBody>
      </p:sp>
    </p:spTree>
    <p:extLst>
      <p:ext uri="{BB962C8B-B14F-4D97-AF65-F5344CB8AC3E}">
        <p14:creationId xmlns:p14="http://schemas.microsoft.com/office/powerpoint/2010/main" val="2575040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raised about the different properties of these 3 groups is whether items that are frequent in both domains have earlier ages of acquisition than those items frequent in only one of other. </a:t>
            </a:r>
          </a:p>
          <a:p>
            <a:r>
              <a:rPr lang="en-US" dirty="0"/>
              <a:t>the </a:t>
            </a:r>
            <a:r>
              <a:rPr lang="en-US" dirty="0" err="1"/>
              <a:t>AoA</a:t>
            </a:r>
            <a:r>
              <a:rPr lang="en-US" dirty="0"/>
              <a:t> of the words in each of the 3 categories are similar</a:t>
            </a:r>
          </a:p>
          <a:p>
            <a:r>
              <a:rPr lang="en-US" dirty="0"/>
              <a:t>So perhaps a lot of experience with either the object or its name is enough to give that foothold into learning</a:t>
            </a:r>
          </a:p>
        </p:txBody>
      </p:sp>
      <p:sp>
        <p:nvSpPr>
          <p:cNvPr id="4" name="Slide Number Placeholder 3"/>
          <p:cNvSpPr>
            <a:spLocks noGrp="1"/>
          </p:cNvSpPr>
          <p:nvPr>
            <p:ph type="sldNum" sz="quarter" idx="5"/>
          </p:nvPr>
        </p:nvSpPr>
        <p:spPr/>
        <p:txBody>
          <a:bodyPr/>
          <a:lstStyle/>
          <a:p>
            <a:fld id="{7CF6959E-BDAB-D843-90DB-F98F898303EB}" type="slidenum">
              <a:rPr lang="en-US" smtClean="0"/>
              <a:t>25</a:t>
            </a:fld>
            <a:endParaRPr lang="en-US"/>
          </a:p>
        </p:txBody>
      </p:sp>
    </p:spTree>
    <p:extLst>
      <p:ext uri="{BB962C8B-B14F-4D97-AF65-F5344CB8AC3E}">
        <p14:creationId xmlns:p14="http://schemas.microsoft.com/office/powerpoint/2010/main" val="2741263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Repeated exposure to objects and their names is presumably building up memory representations in one modality or the other - or both</a:t>
            </a:r>
          </a:p>
        </p:txBody>
      </p:sp>
      <p:sp>
        <p:nvSpPr>
          <p:cNvPr id="4" name="Slide Number Placeholder 3"/>
          <p:cNvSpPr>
            <a:spLocks noGrp="1"/>
          </p:cNvSpPr>
          <p:nvPr>
            <p:ph type="sldNum" sz="quarter" idx="5"/>
          </p:nvPr>
        </p:nvSpPr>
        <p:spPr/>
        <p:txBody>
          <a:bodyPr/>
          <a:lstStyle/>
          <a:p>
            <a:fld id="{7CF6959E-BDAB-D843-90DB-F98F898303EB}" type="slidenum">
              <a:rPr lang="en-US" smtClean="0"/>
              <a:t>27</a:t>
            </a:fld>
            <a:endParaRPr lang="en-US"/>
          </a:p>
        </p:txBody>
      </p:sp>
    </p:spTree>
    <p:extLst>
      <p:ext uri="{BB962C8B-B14F-4D97-AF65-F5344CB8AC3E}">
        <p14:creationId xmlns:p14="http://schemas.microsoft.com/office/powerpoint/2010/main" val="3772178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Rare co-occurrences may be more valuable if there is already a strong representation - whether in both domains or predominantly in one domain or the other</a:t>
            </a:r>
          </a:p>
        </p:txBody>
      </p:sp>
      <p:sp>
        <p:nvSpPr>
          <p:cNvPr id="4" name="Slide Number Placeholder 3"/>
          <p:cNvSpPr>
            <a:spLocks noGrp="1"/>
          </p:cNvSpPr>
          <p:nvPr>
            <p:ph type="sldNum" sz="quarter" idx="5"/>
          </p:nvPr>
        </p:nvSpPr>
        <p:spPr/>
        <p:txBody>
          <a:bodyPr/>
          <a:lstStyle/>
          <a:p>
            <a:fld id="{7CF6959E-BDAB-D843-90DB-F98F898303EB}" type="slidenum">
              <a:rPr lang="en-US" smtClean="0"/>
              <a:t>28</a:t>
            </a:fld>
            <a:endParaRPr lang="en-US"/>
          </a:p>
        </p:txBody>
      </p:sp>
    </p:spTree>
    <p:extLst>
      <p:ext uri="{BB962C8B-B14F-4D97-AF65-F5344CB8AC3E}">
        <p14:creationId xmlns:p14="http://schemas.microsoft.com/office/powerpoint/2010/main" val="121566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p>
          <a:p>
            <a:endParaRPr lang="en-US" dirty="0"/>
          </a:p>
          <a:p>
            <a:r>
              <a:rPr lang="en-US" dirty="0"/>
              <a:t>Other contexts or types of objects may have better co-occurrence statistics, but this is the context in which many of these words are plausibly learned, and we know that learning is occurring </a:t>
            </a:r>
          </a:p>
        </p:txBody>
      </p:sp>
      <p:sp>
        <p:nvSpPr>
          <p:cNvPr id="4" name="Slide Number Placeholder 3"/>
          <p:cNvSpPr>
            <a:spLocks noGrp="1"/>
          </p:cNvSpPr>
          <p:nvPr>
            <p:ph type="sldNum" sz="quarter" idx="5"/>
          </p:nvPr>
        </p:nvSpPr>
        <p:spPr/>
        <p:txBody>
          <a:bodyPr/>
          <a:lstStyle/>
          <a:p>
            <a:fld id="{7CF6959E-BDAB-D843-90DB-F98F898303EB}" type="slidenum">
              <a:rPr lang="en-US" smtClean="0"/>
              <a:t>29</a:t>
            </a:fld>
            <a:endParaRPr lang="en-US"/>
          </a:p>
        </p:txBody>
      </p:sp>
    </p:spTree>
    <p:extLst>
      <p:ext uri="{BB962C8B-B14F-4D97-AF65-F5344CB8AC3E}">
        <p14:creationId xmlns:p14="http://schemas.microsoft.com/office/powerpoint/2010/main" val="354770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today will examine what the input data for learning are in infants' every-day lives</a:t>
            </a:r>
          </a:p>
        </p:txBody>
      </p:sp>
      <p:sp>
        <p:nvSpPr>
          <p:cNvPr id="4" name="Slide Number Placeholder 3"/>
          <p:cNvSpPr>
            <a:spLocks noGrp="1"/>
          </p:cNvSpPr>
          <p:nvPr>
            <p:ph type="sldNum" sz="quarter" idx="5"/>
          </p:nvPr>
        </p:nvSpPr>
        <p:spPr/>
        <p:txBody>
          <a:bodyPr/>
          <a:lstStyle/>
          <a:p>
            <a:fld id="{7CF6959E-BDAB-D843-90DB-F98F898303EB}" type="slidenum">
              <a:rPr lang="en-US" smtClean="0"/>
              <a:t>4</a:t>
            </a:fld>
            <a:endParaRPr lang="en-US"/>
          </a:p>
        </p:txBody>
      </p:sp>
    </p:spTree>
    <p:extLst>
      <p:ext uri="{BB962C8B-B14F-4D97-AF65-F5344CB8AC3E}">
        <p14:creationId xmlns:p14="http://schemas.microsoft.com/office/powerpoint/2010/main" val="89674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study we are analyzing data captured from cameras worn by infants in the home as they went about their daily lives at home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have captured the environment directly in front of the infants’ faces and the objects in it to which infants could be visually attending in any given moment. This ego-centric perspective is highly dependent on the infants’ motor abilities, their interests, and their location and posture in any given moment. In sum, not only are we studying the natural word learning context, but we are doing so with reference to the infants’ own point of view. </a:t>
            </a:r>
            <a:endParaRPr lang="en-US" dirty="0"/>
          </a:p>
          <a:p>
            <a:endParaRPr lang="en-US" dirty="0"/>
          </a:p>
        </p:txBody>
      </p:sp>
      <p:sp>
        <p:nvSpPr>
          <p:cNvPr id="4" name="Slide Number Placeholder 3"/>
          <p:cNvSpPr>
            <a:spLocks noGrp="1"/>
          </p:cNvSpPr>
          <p:nvPr>
            <p:ph type="sldNum" sz="quarter" idx="5"/>
          </p:nvPr>
        </p:nvSpPr>
        <p:spPr/>
        <p:txBody>
          <a:bodyPr/>
          <a:lstStyle/>
          <a:p>
            <a:fld id="{7CF6959E-BDAB-D843-90DB-F98F898303EB}" type="slidenum">
              <a:rPr lang="en-US" smtClean="0"/>
              <a:t>5</a:t>
            </a:fld>
            <a:endParaRPr lang="en-US"/>
          </a:p>
        </p:txBody>
      </p:sp>
    </p:spTree>
    <p:extLst>
      <p:ext uri="{BB962C8B-B14F-4D97-AF65-F5344CB8AC3E}">
        <p14:creationId xmlns:p14="http://schemas.microsoft.com/office/powerpoint/2010/main" val="144576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in this study are from infants mealtime scenes</a:t>
            </a:r>
          </a:p>
          <a:p>
            <a:r>
              <a:rPr lang="en-US" dirty="0"/>
              <a:t>READ</a:t>
            </a:r>
          </a:p>
          <a:p>
            <a:r>
              <a:rPr lang="en-US" dirty="0"/>
              <a:t>We have chosen an activity that is not particularly high in overall speech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Mealtime is defined in our study based on the presence of food, utensils, or other food-related items. The infant need not be sitting in a high chair or actually consuming food during the mealtime event. </a:t>
            </a:r>
          </a:p>
          <a:p>
            <a:endParaRPr lang="en-US" dirty="0"/>
          </a:p>
        </p:txBody>
      </p:sp>
      <p:sp>
        <p:nvSpPr>
          <p:cNvPr id="4" name="Slide Number Placeholder 3"/>
          <p:cNvSpPr>
            <a:spLocks noGrp="1"/>
          </p:cNvSpPr>
          <p:nvPr>
            <p:ph type="sldNum" sz="quarter" idx="5"/>
          </p:nvPr>
        </p:nvSpPr>
        <p:spPr/>
        <p:txBody>
          <a:bodyPr/>
          <a:lstStyle/>
          <a:p>
            <a:fld id="{7CF6959E-BDAB-D843-90DB-F98F898303EB}" type="slidenum">
              <a:rPr lang="en-US" smtClean="0"/>
              <a:t>6</a:t>
            </a:fld>
            <a:endParaRPr lang="en-US"/>
          </a:p>
        </p:txBody>
      </p:sp>
    </p:spTree>
    <p:extLst>
      <p:ext uri="{BB962C8B-B14F-4D97-AF65-F5344CB8AC3E}">
        <p14:creationId xmlns:p14="http://schemas.microsoft.com/office/powerpoint/2010/main" val="326136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For this study,</a:t>
            </a:r>
            <a:r>
              <a:rPr lang="en-US" baseline="0" dirty="0"/>
              <a:t> the infant perspective scenes we analyzed came from READ</a:t>
            </a:r>
            <a:endParaRPr lang="en-US" dirty="0"/>
          </a:p>
          <a:p>
            <a:pPr marL="0" lvl="0" indent="0">
              <a:buNone/>
            </a:pPr>
            <a:r>
              <a:rPr lang="is-IS" dirty="0"/>
              <a:t>… as I said earlier these</a:t>
            </a:r>
            <a:r>
              <a:rPr lang="is-IS" baseline="0" dirty="0"/>
              <a:t> are </a:t>
            </a:r>
            <a:r>
              <a:rPr lang="en-US" baseline="0" dirty="0"/>
              <a:t>i</a:t>
            </a:r>
            <a:r>
              <a:rPr lang="en-US" dirty="0"/>
              <a:t>nfants who are breaking into object name learning</a:t>
            </a:r>
            <a:r>
              <a:rPr lang="en-US" baseline="0" dirty="0"/>
              <a:t> </a:t>
            </a:r>
          </a:p>
          <a:p>
            <a:pPr marL="0" lv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896C4D63-4664-1C46-8A09-2E01D0E9A2CF}" type="slidenum">
              <a:rPr lang="en-US" smtClean="0"/>
              <a:t>7</a:t>
            </a:fld>
            <a:endParaRPr lang="en-US"/>
          </a:p>
        </p:txBody>
      </p:sp>
    </p:spTree>
    <p:extLst>
      <p:ext uri="{BB962C8B-B14F-4D97-AF65-F5344CB8AC3E}">
        <p14:creationId xmlns:p14="http://schemas.microsoft.com/office/powerpoint/2010/main" val="3204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coded the video in two ways:</a:t>
            </a:r>
          </a:p>
          <a:p>
            <a:endParaRPr lang="en-US" baseline="0" dirty="0"/>
          </a:p>
          <a:p>
            <a:r>
              <a:rPr lang="en-US" baseline="0" dirty="0"/>
              <a:t>We replicate the finding that talk is sparse at mealtime</a:t>
            </a:r>
          </a:p>
        </p:txBody>
      </p:sp>
      <p:sp>
        <p:nvSpPr>
          <p:cNvPr id="4" name="Slide Number Placeholder 3"/>
          <p:cNvSpPr>
            <a:spLocks noGrp="1"/>
          </p:cNvSpPr>
          <p:nvPr>
            <p:ph type="sldNum" sz="quarter" idx="10"/>
          </p:nvPr>
        </p:nvSpPr>
        <p:spPr/>
        <p:txBody>
          <a:bodyPr/>
          <a:lstStyle/>
          <a:p>
            <a:fld id="{896C4D63-4664-1C46-8A09-2E01D0E9A2CF}" type="slidenum">
              <a:rPr lang="en-US" smtClean="0"/>
              <a:t>8</a:t>
            </a:fld>
            <a:endParaRPr lang="en-US"/>
          </a:p>
        </p:txBody>
      </p:sp>
    </p:spTree>
    <p:extLst>
      <p:ext uri="{BB962C8B-B14F-4D97-AF65-F5344CB8AC3E}">
        <p14:creationId xmlns:p14="http://schemas.microsoft.com/office/powerpoint/2010/main" val="3320156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describe 2 main points from the results of this study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Seem to suggest learning from minimal co-occurrence data</a:t>
            </a:r>
          </a:p>
        </p:txBody>
      </p:sp>
      <p:sp>
        <p:nvSpPr>
          <p:cNvPr id="4" name="Slide Number Placeholder 3"/>
          <p:cNvSpPr>
            <a:spLocks noGrp="1"/>
          </p:cNvSpPr>
          <p:nvPr>
            <p:ph type="sldNum" sz="quarter" idx="5"/>
          </p:nvPr>
        </p:nvSpPr>
        <p:spPr/>
        <p:txBody>
          <a:bodyPr/>
          <a:lstStyle/>
          <a:p>
            <a:fld id="{7CF6959E-BDAB-D843-90DB-F98F898303EB}" type="slidenum">
              <a:rPr lang="en-US" smtClean="0"/>
              <a:t>9</a:t>
            </a:fld>
            <a:endParaRPr lang="en-US"/>
          </a:p>
        </p:txBody>
      </p:sp>
    </p:spTree>
    <p:extLst>
      <p:ext uri="{BB962C8B-B14F-4D97-AF65-F5344CB8AC3E}">
        <p14:creationId xmlns:p14="http://schemas.microsoft.com/office/powerpoint/2010/main" val="3200514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show the frequency of individual items - visual objects on the left and object names on the right </a:t>
            </a:r>
          </a:p>
          <a:p>
            <a:endParaRPr lang="en-US" dirty="0"/>
          </a:p>
          <a:p>
            <a:r>
              <a:rPr lang="en-US" dirty="0"/>
              <a:t>Viz </a:t>
            </a:r>
            <a:r>
              <a:rPr lang="en-US" dirty="0" err="1"/>
              <a:t>objs</a:t>
            </a:r>
            <a:r>
              <a:rPr lang="en-US" dirty="0"/>
              <a:t> in mins per hour</a:t>
            </a:r>
          </a:p>
          <a:p>
            <a:r>
              <a:rPr lang="en-US" dirty="0"/>
              <a:t>Object names in naming instances per hour </a:t>
            </a:r>
          </a:p>
          <a:p>
            <a:r>
              <a:rPr lang="en-US" dirty="0"/>
              <a:t>Axes are different </a:t>
            </a:r>
          </a:p>
          <a:p>
            <a:endParaRPr lang="en-US" dirty="0"/>
          </a:p>
          <a:p>
            <a:r>
              <a:rPr lang="en-US" dirty="0"/>
              <a:t>Also names per hour use only the time in which any speech was present</a:t>
            </a:r>
          </a:p>
          <a:p>
            <a:endParaRPr lang="en-US" dirty="0"/>
          </a:p>
          <a:p>
            <a:r>
              <a:rPr lang="en-US" dirty="0"/>
              <a:t>2 modalities are very different – visual objects are constant in time while object names are temporally brief.</a:t>
            </a:r>
          </a:p>
        </p:txBody>
      </p:sp>
      <p:sp>
        <p:nvSpPr>
          <p:cNvPr id="4" name="Slide Number Placeholder 3"/>
          <p:cNvSpPr>
            <a:spLocks noGrp="1"/>
          </p:cNvSpPr>
          <p:nvPr>
            <p:ph type="sldNum" sz="quarter" idx="5"/>
          </p:nvPr>
        </p:nvSpPr>
        <p:spPr/>
        <p:txBody>
          <a:bodyPr/>
          <a:lstStyle/>
          <a:p>
            <a:fld id="{7CF6959E-BDAB-D843-90DB-F98F898303EB}" type="slidenum">
              <a:rPr lang="en-US" smtClean="0"/>
              <a:t>11</a:t>
            </a:fld>
            <a:endParaRPr lang="en-US"/>
          </a:p>
        </p:txBody>
      </p:sp>
    </p:spTree>
    <p:extLst>
      <p:ext uri="{BB962C8B-B14F-4D97-AF65-F5344CB8AC3E}">
        <p14:creationId xmlns:p14="http://schemas.microsoft.com/office/powerpoint/2010/main" val="285402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56C6-F502-3140-BD30-4352F015F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27DE99-8571-BA4A-963A-1F4CCBF2B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BB932F-58A0-7D42-9B48-46AA58BF9102}"/>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5" name="Footer Placeholder 4">
            <a:extLst>
              <a:ext uri="{FF2B5EF4-FFF2-40B4-BE49-F238E27FC236}">
                <a16:creationId xmlns:a16="http://schemas.microsoft.com/office/drawing/2014/main" id="{7A68ED3E-BC65-8641-B3BF-C26545790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E902C-3869-7B44-B4EB-5AC2B58617F1}"/>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52979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AB02-2734-6042-B79A-4ABA222E8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25C118-0EAF-6B4E-8FA5-F382A0958D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DCC87-1E20-4E4E-AB90-E47697532244}"/>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5" name="Footer Placeholder 4">
            <a:extLst>
              <a:ext uri="{FF2B5EF4-FFF2-40B4-BE49-F238E27FC236}">
                <a16:creationId xmlns:a16="http://schemas.microsoft.com/office/drawing/2014/main" id="{F6A3EBA9-E832-0143-A6D7-D77D33FD7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46277-F0CE-E148-A88D-E27735287491}"/>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134832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BABA1F-E114-9640-A2BA-3C00EAE94E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4A0D92-91ED-2243-A9CA-8CBD164A8C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EDF25-B1ED-3643-9FCB-69D99A8DCBBF}"/>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5" name="Footer Placeholder 4">
            <a:extLst>
              <a:ext uri="{FF2B5EF4-FFF2-40B4-BE49-F238E27FC236}">
                <a16:creationId xmlns:a16="http://schemas.microsoft.com/office/drawing/2014/main" id="{C635A345-B8EA-FE4E-8A99-68DF30B27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1D4B2-35C2-7B44-8706-967493936203}"/>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232165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347F-FD84-1242-82C9-56B3E6DCF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BB874-1311-1040-AC75-C05B614EC9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A1D74-327A-E746-BE97-CA278F014C57}"/>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5" name="Footer Placeholder 4">
            <a:extLst>
              <a:ext uri="{FF2B5EF4-FFF2-40B4-BE49-F238E27FC236}">
                <a16:creationId xmlns:a16="http://schemas.microsoft.com/office/drawing/2014/main" id="{C3F8A29A-0042-1C4D-A8B1-7FCE448EC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DE21D-4567-B64E-982D-624BC7502154}"/>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22878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AECE-DC3F-A94A-8ABA-0C078E4832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14188F-6737-2442-8609-D0D9F8316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5F8E35-9A6E-934C-9735-57AAE814DB9B}"/>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5" name="Footer Placeholder 4">
            <a:extLst>
              <a:ext uri="{FF2B5EF4-FFF2-40B4-BE49-F238E27FC236}">
                <a16:creationId xmlns:a16="http://schemas.microsoft.com/office/drawing/2014/main" id="{48426AFB-6CF5-4749-8143-158D99A48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AC1A9-3335-B440-ABA1-DDFA6AE1EBD7}"/>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71392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6FF1-2BE1-3240-89C0-9042FF0B4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B5B0D-BF43-144B-B71B-6F02345157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1E1D5D-720F-1042-A0F1-04223509B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EB3E9E-B602-3C48-9E9C-4DBDE04BD683}"/>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6" name="Footer Placeholder 5">
            <a:extLst>
              <a:ext uri="{FF2B5EF4-FFF2-40B4-BE49-F238E27FC236}">
                <a16:creationId xmlns:a16="http://schemas.microsoft.com/office/drawing/2014/main" id="{BCD1669A-E95B-3948-9789-F3F0889F1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BF44A-EE7C-7A47-8AE5-59828CF1D3A0}"/>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148460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141A-8D2B-AC4B-A330-2CACDE146E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2D8E9A-7C2A-3E43-A8FB-89BD31F97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23195E-B32E-314C-B030-2AD9CD0E4D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028432-0E91-7943-9941-E71D27FC0B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88C5C3-9656-004A-B580-47522AA319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B2DDBB-68F7-9E44-9E7B-82949F0599B9}"/>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8" name="Footer Placeholder 7">
            <a:extLst>
              <a:ext uri="{FF2B5EF4-FFF2-40B4-BE49-F238E27FC236}">
                <a16:creationId xmlns:a16="http://schemas.microsoft.com/office/drawing/2014/main" id="{8CA14C3B-E71C-F64C-808F-E359E2CFAD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9AA7AA-0034-D94E-9348-84200038AFBB}"/>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352618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DFBD-33A2-3247-8ECB-6A12EADAA0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DB9F4-7395-BA43-B024-B3FC47C39C71}"/>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4" name="Footer Placeholder 3">
            <a:extLst>
              <a:ext uri="{FF2B5EF4-FFF2-40B4-BE49-F238E27FC236}">
                <a16:creationId xmlns:a16="http://schemas.microsoft.com/office/drawing/2014/main" id="{73938573-E045-8041-9975-EF6AC7846F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C801D-D870-0946-9EAB-AC4A23AE40E0}"/>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42618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6B378-53EF-F642-9CC3-6B67D7B5F642}"/>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3" name="Footer Placeholder 2">
            <a:extLst>
              <a:ext uri="{FF2B5EF4-FFF2-40B4-BE49-F238E27FC236}">
                <a16:creationId xmlns:a16="http://schemas.microsoft.com/office/drawing/2014/main" id="{C0D5A14F-71AF-1449-8548-A3923A7882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7AF649-59B3-354D-B52F-1CBFE103304F}"/>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315520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81EB-9E94-8042-9C83-0EDBDACE9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1398DF-8FFD-974D-8EAB-1A5F07DF8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FBF0C5-BCE7-374C-9D12-1A0F8FEE8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490D8D-52F5-794C-ABF1-D1EB2836B403}"/>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6" name="Footer Placeholder 5">
            <a:extLst>
              <a:ext uri="{FF2B5EF4-FFF2-40B4-BE49-F238E27FC236}">
                <a16:creationId xmlns:a16="http://schemas.microsoft.com/office/drawing/2014/main" id="{32D887E2-D35D-9948-8752-60221D216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6A226C-84EF-ED43-9D61-D64BFDB43339}"/>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265345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DACA-06E4-9147-BFEF-01344C9B9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31998C-4C57-5648-8810-09FD6E573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D50A30-002B-8948-A83B-47293757E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C3EAA1-8B88-5B41-8697-CD6B07C556CD}"/>
              </a:ext>
            </a:extLst>
          </p:cNvPr>
          <p:cNvSpPr>
            <a:spLocks noGrp="1"/>
          </p:cNvSpPr>
          <p:nvPr>
            <p:ph type="dt" sz="half" idx="10"/>
          </p:nvPr>
        </p:nvSpPr>
        <p:spPr/>
        <p:txBody>
          <a:bodyPr/>
          <a:lstStyle/>
          <a:p>
            <a:fld id="{4187FCA3-61D8-4643-BD3E-90589F058165}" type="datetimeFigureOut">
              <a:rPr lang="en-US" smtClean="0"/>
              <a:t>7/29/20</a:t>
            </a:fld>
            <a:endParaRPr lang="en-US"/>
          </a:p>
        </p:txBody>
      </p:sp>
      <p:sp>
        <p:nvSpPr>
          <p:cNvPr id="6" name="Footer Placeholder 5">
            <a:extLst>
              <a:ext uri="{FF2B5EF4-FFF2-40B4-BE49-F238E27FC236}">
                <a16:creationId xmlns:a16="http://schemas.microsoft.com/office/drawing/2014/main" id="{235E67B2-526F-924E-A885-6130660C8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1A7EB-062F-5143-876A-E0002163140E}"/>
              </a:ext>
            </a:extLst>
          </p:cNvPr>
          <p:cNvSpPr>
            <a:spLocks noGrp="1"/>
          </p:cNvSpPr>
          <p:nvPr>
            <p:ph type="sldNum" sz="quarter" idx="12"/>
          </p:nvPr>
        </p:nvSpPr>
        <p:spPr/>
        <p:txBody>
          <a:bodyPr/>
          <a:lstStyle/>
          <a:p>
            <a:fld id="{070AE005-EED7-2541-9DD8-32546A86FBDB}" type="slidenum">
              <a:rPr lang="en-US" smtClean="0"/>
              <a:t>‹#›</a:t>
            </a:fld>
            <a:endParaRPr lang="en-US"/>
          </a:p>
        </p:txBody>
      </p:sp>
    </p:spTree>
    <p:extLst>
      <p:ext uri="{BB962C8B-B14F-4D97-AF65-F5344CB8AC3E}">
        <p14:creationId xmlns:p14="http://schemas.microsoft.com/office/powerpoint/2010/main" val="28300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FD753C-B4B9-B049-9ED0-881ED5A06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4F5E89-D3C7-4B4F-B516-CDCDCD157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4E4B4-45F9-484A-8FA0-3E94AF353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7FCA3-61D8-4643-BD3E-90589F058165}" type="datetimeFigureOut">
              <a:rPr lang="en-US" smtClean="0"/>
              <a:t>7/29/20</a:t>
            </a:fld>
            <a:endParaRPr lang="en-US"/>
          </a:p>
        </p:txBody>
      </p:sp>
      <p:sp>
        <p:nvSpPr>
          <p:cNvPr id="5" name="Footer Placeholder 4">
            <a:extLst>
              <a:ext uri="{FF2B5EF4-FFF2-40B4-BE49-F238E27FC236}">
                <a16:creationId xmlns:a16="http://schemas.microsoft.com/office/drawing/2014/main" id="{2920B65C-841C-2645-8576-4A52FA9E8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4DB9F1-8CDF-2C4D-923A-26EDC9DA68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AE005-EED7-2541-9DD8-32546A86FBDB}" type="slidenum">
              <a:rPr lang="en-US" smtClean="0"/>
              <a:t>‹#›</a:t>
            </a:fld>
            <a:endParaRPr lang="en-US"/>
          </a:p>
        </p:txBody>
      </p:sp>
    </p:spTree>
    <p:extLst>
      <p:ext uri="{BB962C8B-B14F-4D97-AF65-F5344CB8AC3E}">
        <p14:creationId xmlns:p14="http://schemas.microsoft.com/office/powerpoint/2010/main" val="17119682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image" Target="../media/image3.tiff"/><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27.png"/><Relationship Id="rId7" Type="http://schemas.microsoft.com/office/2007/relationships/hdphoto" Target="../media/hdphoto4.wdp"/><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microsoft.com/office/2007/relationships/hdphoto" Target="../media/hdphoto3.wdp"/><Relationship Id="rId11" Type="http://schemas.microsoft.com/office/2007/relationships/hdphoto" Target="../media/hdphoto8.wdp"/><Relationship Id="rId5" Type="http://schemas.openxmlformats.org/officeDocument/2006/relationships/image" Target="../media/image6.png"/><Relationship Id="rId10" Type="http://schemas.microsoft.com/office/2007/relationships/hdphoto" Target="../media/hdphoto7.wdp"/><Relationship Id="rId4" Type="http://schemas.microsoft.com/office/2007/relationships/hdphoto" Target="../media/hdphoto2.wdp"/><Relationship Id="rId9" Type="http://schemas.microsoft.com/office/2007/relationships/hdphoto" Target="../media/hdphoto6.wdp"/></Relationships>
</file>

<file path=ppt/slides/_rels/slide28.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27.png"/><Relationship Id="rId7" Type="http://schemas.microsoft.com/office/2007/relationships/hdphoto" Target="../media/hdphoto10.wdp"/><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microsoft.com/office/2007/relationships/hdphoto" Target="../media/hdphoto9.wdp"/><Relationship Id="rId5" Type="http://schemas.openxmlformats.org/officeDocument/2006/relationships/image" Target="../media/image6.png"/><Relationship Id="rId4" Type="http://schemas.microsoft.com/office/2007/relationships/hdphoto" Target="../media/hdphoto2.wdp"/><Relationship Id="rId9" Type="http://schemas.microsoft.com/office/2007/relationships/hdphoto" Target="../media/hdphoto12.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hyperlink" Target="http://www.indiana.edu/~cogdev/homeview.html%23Homeview" TargetMode="Externa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5AC0-BB29-6F44-B18D-18CB20B4EC81}"/>
              </a:ext>
            </a:extLst>
          </p:cNvPr>
          <p:cNvSpPr>
            <a:spLocks noGrp="1"/>
          </p:cNvSpPr>
          <p:nvPr>
            <p:ph type="ctrTitle"/>
          </p:nvPr>
        </p:nvSpPr>
        <p:spPr>
          <a:xfrm>
            <a:off x="1524000" y="1122363"/>
            <a:ext cx="9144000" cy="2387600"/>
          </a:xfrm>
        </p:spPr>
        <p:txBody>
          <a:bodyPr>
            <a:normAutofit fontScale="90000"/>
          </a:bodyPr>
          <a:lstStyle/>
          <a:p>
            <a:r>
              <a:rPr lang="en-US" dirty="0"/>
              <a:t>The everyday statistics of objects and their names: How word learning gets its start </a:t>
            </a:r>
          </a:p>
        </p:txBody>
      </p:sp>
      <p:sp>
        <p:nvSpPr>
          <p:cNvPr id="3" name="Subtitle 2">
            <a:extLst>
              <a:ext uri="{FF2B5EF4-FFF2-40B4-BE49-F238E27FC236}">
                <a16:creationId xmlns:a16="http://schemas.microsoft.com/office/drawing/2014/main" id="{9A7C44D7-D253-A747-A41D-CCDEFCA343B4}"/>
              </a:ext>
            </a:extLst>
          </p:cNvPr>
          <p:cNvSpPr>
            <a:spLocks noGrp="1"/>
          </p:cNvSpPr>
          <p:nvPr>
            <p:ph type="subTitle" idx="1"/>
          </p:nvPr>
        </p:nvSpPr>
        <p:spPr>
          <a:xfrm>
            <a:off x="1524000" y="3801538"/>
            <a:ext cx="9144000" cy="1655762"/>
          </a:xfrm>
        </p:spPr>
        <p:txBody>
          <a:bodyPr/>
          <a:lstStyle/>
          <a:p>
            <a:r>
              <a:rPr lang="en-US" dirty="0"/>
              <a:t>Elizabeth M Clerkin &amp; Linda B Smith</a:t>
            </a:r>
          </a:p>
          <a:p>
            <a:r>
              <a:rPr lang="en-US" dirty="0"/>
              <a:t>Department of Psychological and Brain Sciences, Indiana University</a:t>
            </a:r>
          </a:p>
        </p:txBody>
      </p:sp>
    </p:spTree>
    <p:extLst>
      <p:ext uri="{BB962C8B-B14F-4D97-AF65-F5344CB8AC3E}">
        <p14:creationId xmlns:p14="http://schemas.microsoft.com/office/powerpoint/2010/main" val="1513835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CE90-8271-F14B-AEFC-6E160E02B2D7}"/>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67688DB9-8501-164B-BDF6-81B25F7C8ED6}"/>
              </a:ext>
            </a:extLst>
          </p:cNvPr>
          <p:cNvSpPr>
            <a:spLocks noGrp="1"/>
          </p:cNvSpPr>
          <p:nvPr>
            <p:ph idx="1"/>
          </p:nvPr>
        </p:nvSpPr>
        <p:spPr/>
        <p:txBody>
          <a:bodyPr>
            <a:normAutofit/>
          </a:bodyPr>
          <a:lstStyle/>
          <a:p>
            <a:pPr marL="514350" indent="-514350">
              <a:buFont typeface="+mj-lt"/>
              <a:buAutoNum type="arabicParenR"/>
            </a:pPr>
            <a:r>
              <a:rPr lang="en-US" sz="3200" dirty="0"/>
              <a:t>Seen-objects and heard-object names at mealtime have different frequency properties</a:t>
            </a:r>
          </a:p>
          <a:p>
            <a:pPr marL="971550" lvl="1" indent="-514350">
              <a:buFont typeface="+mj-lt"/>
              <a:buAutoNum type="alphaLcParenR"/>
            </a:pPr>
            <a:r>
              <a:rPr lang="en-US" sz="3200" dirty="0"/>
              <a:t>Base frequency </a:t>
            </a:r>
          </a:p>
          <a:p>
            <a:pPr marL="971550" lvl="1" indent="-514350">
              <a:buFont typeface="+mj-lt"/>
              <a:buAutoNum type="alphaLcParenR"/>
            </a:pPr>
            <a:r>
              <a:rPr lang="en-US" sz="3200" dirty="0"/>
              <a:t>Skewness</a:t>
            </a:r>
          </a:p>
        </p:txBody>
      </p:sp>
    </p:spTree>
    <p:extLst>
      <p:ext uri="{BB962C8B-B14F-4D97-AF65-F5344CB8AC3E}">
        <p14:creationId xmlns:p14="http://schemas.microsoft.com/office/powerpoint/2010/main" val="206905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8D3F7-26B3-A741-96A2-513B37583260}"/>
              </a:ext>
            </a:extLst>
          </p:cNvPr>
          <p:cNvPicPr>
            <a:picLocks noChangeAspect="1"/>
          </p:cNvPicPr>
          <p:nvPr/>
        </p:nvPicPr>
        <p:blipFill>
          <a:blip r:embed="rId3"/>
          <a:stretch>
            <a:fillRect/>
          </a:stretch>
        </p:blipFill>
        <p:spPr>
          <a:xfrm>
            <a:off x="990661" y="694509"/>
            <a:ext cx="4754880" cy="5943600"/>
          </a:xfrm>
          <a:prstGeom prst="rect">
            <a:avLst/>
          </a:prstGeom>
        </p:spPr>
      </p:pic>
      <p:pic>
        <p:nvPicPr>
          <p:cNvPr id="6" name="Picture 5">
            <a:extLst>
              <a:ext uri="{FF2B5EF4-FFF2-40B4-BE49-F238E27FC236}">
                <a16:creationId xmlns:a16="http://schemas.microsoft.com/office/drawing/2014/main" id="{228F3DDD-5B09-494F-BCB7-D91E9F3B3049}"/>
              </a:ext>
            </a:extLst>
          </p:cNvPr>
          <p:cNvPicPr>
            <a:picLocks noChangeAspect="1"/>
          </p:cNvPicPr>
          <p:nvPr/>
        </p:nvPicPr>
        <p:blipFill>
          <a:blip r:embed="rId4"/>
          <a:stretch>
            <a:fillRect/>
          </a:stretch>
        </p:blipFill>
        <p:spPr>
          <a:xfrm>
            <a:off x="6552011" y="694509"/>
            <a:ext cx="4754880" cy="5943600"/>
          </a:xfrm>
          <a:prstGeom prst="rect">
            <a:avLst/>
          </a:prstGeom>
        </p:spPr>
      </p:pic>
      <p:sp>
        <p:nvSpPr>
          <p:cNvPr id="8" name="Rectangle 7">
            <a:extLst>
              <a:ext uri="{FF2B5EF4-FFF2-40B4-BE49-F238E27FC236}">
                <a16:creationId xmlns:a16="http://schemas.microsoft.com/office/drawing/2014/main" id="{220833B7-74A8-0B45-A1B6-002601B4EF1C}"/>
              </a:ext>
            </a:extLst>
          </p:cNvPr>
          <p:cNvSpPr/>
          <p:nvPr/>
        </p:nvSpPr>
        <p:spPr>
          <a:xfrm>
            <a:off x="1999998" y="1713840"/>
            <a:ext cx="3207895" cy="3672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45345C9-EDEC-F041-BC0C-A0E5A4726B03}"/>
              </a:ext>
            </a:extLst>
          </p:cNvPr>
          <p:cNvSpPr/>
          <p:nvPr/>
        </p:nvSpPr>
        <p:spPr>
          <a:xfrm>
            <a:off x="7563847" y="1713839"/>
            <a:ext cx="3207895" cy="3672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F4FE199-9709-1A4F-A9BB-BBA83D488FB5}"/>
              </a:ext>
            </a:extLst>
          </p:cNvPr>
          <p:cNvSpPr/>
          <p:nvPr/>
        </p:nvSpPr>
        <p:spPr>
          <a:xfrm>
            <a:off x="1285629" y="4414054"/>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7FBC74D-B894-6149-86E5-BC03586265F1}"/>
              </a:ext>
            </a:extLst>
          </p:cNvPr>
          <p:cNvSpPr/>
          <p:nvPr/>
        </p:nvSpPr>
        <p:spPr>
          <a:xfrm>
            <a:off x="6875928" y="1957761"/>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8F12EB-1DD4-034E-8FEC-F5C5F54537A5}"/>
              </a:ext>
            </a:extLst>
          </p:cNvPr>
          <p:cNvSpPr txBox="1"/>
          <p:nvPr/>
        </p:nvSpPr>
        <p:spPr>
          <a:xfrm>
            <a:off x="2011608" y="5644612"/>
            <a:ext cx="3196285" cy="369332"/>
          </a:xfrm>
          <a:prstGeom prst="rect">
            <a:avLst/>
          </a:prstGeom>
          <a:noFill/>
        </p:spPr>
        <p:txBody>
          <a:bodyPr wrap="square" rtlCol="0">
            <a:spAutoFit/>
          </a:bodyPr>
          <a:lstStyle/>
          <a:p>
            <a:r>
              <a:rPr lang="en-US" dirty="0"/>
              <a:t>Total hours of mealtime = 16.04 </a:t>
            </a:r>
          </a:p>
        </p:txBody>
      </p:sp>
      <p:sp>
        <p:nvSpPr>
          <p:cNvPr id="13" name="TextBox 12">
            <a:extLst>
              <a:ext uri="{FF2B5EF4-FFF2-40B4-BE49-F238E27FC236}">
                <a16:creationId xmlns:a16="http://schemas.microsoft.com/office/drawing/2014/main" id="{B9CC1EE3-EEBD-794A-AD5E-4B50F308E0CA}"/>
              </a:ext>
            </a:extLst>
          </p:cNvPr>
          <p:cNvSpPr txBox="1"/>
          <p:nvPr/>
        </p:nvSpPr>
        <p:spPr>
          <a:xfrm>
            <a:off x="7699018" y="5642938"/>
            <a:ext cx="2937552" cy="369332"/>
          </a:xfrm>
          <a:prstGeom prst="rect">
            <a:avLst/>
          </a:prstGeom>
          <a:noFill/>
        </p:spPr>
        <p:txBody>
          <a:bodyPr wrap="square" rtlCol="0">
            <a:spAutoFit/>
          </a:bodyPr>
          <a:lstStyle/>
          <a:p>
            <a:r>
              <a:rPr lang="en-US" dirty="0"/>
              <a:t>Total hours of speech*</a:t>
            </a:r>
            <a:r>
              <a:rPr lang="en-US" dirty="0">
                <a:solidFill>
                  <a:srgbClr val="FF0000"/>
                </a:solidFill>
              </a:rPr>
              <a:t> </a:t>
            </a:r>
            <a:r>
              <a:rPr lang="en-US" dirty="0"/>
              <a:t>= 9.49 </a:t>
            </a:r>
          </a:p>
        </p:txBody>
      </p:sp>
      <p:sp>
        <p:nvSpPr>
          <p:cNvPr id="10" name="TextBox 9"/>
          <p:cNvSpPr txBox="1"/>
          <p:nvPr/>
        </p:nvSpPr>
        <p:spPr>
          <a:xfrm>
            <a:off x="6228840" y="5991778"/>
            <a:ext cx="5508458" cy="646331"/>
          </a:xfrm>
          <a:prstGeom prst="rect">
            <a:avLst/>
          </a:prstGeom>
          <a:noFill/>
        </p:spPr>
        <p:txBody>
          <a:bodyPr wrap="square" rtlCol="0">
            <a:spAutoFit/>
          </a:bodyPr>
          <a:lstStyle/>
          <a:p>
            <a:r>
              <a:rPr lang="en-US" dirty="0"/>
              <a:t>*If names were calculated using total hours of mealtime </a:t>
            </a:r>
          </a:p>
          <a:p>
            <a:r>
              <a:rPr lang="en-US" dirty="0"/>
              <a:t>and not hours of talk, these numbers would be smaller</a:t>
            </a:r>
          </a:p>
        </p:txBody>
      </p:sp>
      <p:pic>
        <p:nvPicPr>
          <p:cNvPr id="15" name="Picture 14">
            <a:extLst>
              <a:ext uri="{FF2B5EF4-FFF2-40B4-BE49-F238E27FC236}">
                <a16:creationId xmlns:a16="http://schemas.microsoft.com/office/drawing/2014/main" id="{630C0A0E-C140-9B42-9674-1466553EFFDC}"/>
              </a:ext>
            </a:extLst>
          </p:cNvPr>
          <p:cNvPicPr>
            <a:picLocks noChangeAspect="1"/>
          </p:cNvPicPr>
          <p:nvPr/>
        </p:nvPicPr>
        <p:blipFill>
          <a:blip r:embed="rId5"/>
          <a:stretch>
            <a:fillRect/>
          </a:stretch>
        </p:blipFill>
        <p:spPr>
          <a:xfrm>
            <a:off x="2483683" y="-179509"/>
            <a:ext cx="7734300" cy="1320800"/>
          </a:xfrm>
          <a:prstGeom prst="rect">
            <a:avLst/>
          </a:prstGeom>
        </p:spPr>
      </p:pic>
    </p:spTree>
    <p:extLst>
      <p:ext uri="{BB962C8B-B14F-4D97-AF65-F5344CB8AC3E}">
        <p14:creationId xmlns:p14="http://schemas.microsoft.com/office/powerpoint/2010/main" val="2789519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2312966-9765-0F4D-BF27-4199557606A6}"/>
              </a:ext>
            </a:extLst>
          </p:cNvPr>
          <p:cNvPicPr>
            <a:picLocks noChangeAspect="1"/>
          </p:cNvPicPr>
          <p:nvPr/>
        </p:nvPicPr>
        <p:blipFill>
          <a:blip r:embed="rId3"/>
          <a:stretch>
            <a:fillRect/>
          </a:stretch>
        </p:blipFill>
        <p:spPr>
          <a:xfrm>
            <a:off x="990661" y="694509"/>
            <a:ext cx="4754880" cy="5943600"/>
          </a:xfrm>
          <a:prstGeom prst="rect">
            <a:avLst/>
          </a:prstGeom>
        </p:spPr>
      </p:pic>
      <p:pic>
        <p:nvPicPr>
          <p:cNvPr id="12" name="Picture 11">
            <a:extLst>
              <a:ext uri="{FF2B5EF4-FFF2-40B4-BE49-F238E27FC236}">
                <a16:creationId xmlns:a16="http://schemas.microsoft.com/office/drawing/2014/main" id="{1AA11CCC-7BEF-A74F-8629-F279E35DC428}"/>
              </a:ext>
            </a:extLst>
          </p:cNvPr>
          <p:cNvPicPr>
            <a:picLocks noChangeAspect="1"/>
          </p:cNvPicPr>
          <p:nvPr/>
        </p:nvPicPr>
        <p:blipFill>
          <a:blip r:embed="rId4"/>
          <a:stretch>
            <a:fillRect/>
          </a:stretch>
        </p:blipFill>
        <p:spPr>
          <a:xfrm>
            <a:off x="6552011" y="694509"/>
            <a:ext cx="4754880" cy="5943600"/>
          </a:xfrm>
          <a:prstGeom prst="rect">
            <a:avLst/>
          </a:prstGeom>
        </p:spPr>
      </p:pic>
      <p:sp>
        <p:nvSpPr>
          <p:cNvPr id="13" name="Oval 12">
            <a:extLst>
              <a:ext uri="{FF2B5EF4-FFF2-40B4-BE49-F238E27FC236}">
                <a16:creationId xmlns:a16="http://schemas.microsoft.com/office/drawing/2014/main" id="{DA83E58D-E318-7545-B804-F1BEF32D8CCB}"/>
              </a:ext>
            </a:extLst>
          </p:cNvPr>
          <p:cNvSpPr/>
          <p:nvPr/>
        </p:nvSpPr>
        <p:spPr>
          <a:xfrm>
            <a:off x="1285629" y="4414054"/>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9665CFF-8F20-F747-9746-46E7848658C9}"/>
              </a:ext>
            </a:extLst>
          </p:cNvPr>
          <p:cNvSpPr/>
          <p:nvPr/>
        </p:nvSpPr>
        <p:spPr>
          <a:xfrm>
            <a:off x="6875928" y="1957761"/>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B413952-E9B9-1E44-94AE-DE10712E47CB}"/>
              </a:ext>
            </a:extLst>
          </p:cNvPr>
          <p:cNvSpPr txBox="1"/>
          <p:nvPr/>
        </p:nvSpPr>
        <p:spPr>
          <a:xfrm>
            <a:off x="2011608" y="5644612"/>
            <a:ext cx="3196285" cy="369332"/>
          </a:xfrm>
          <a:prstGeom prst="rect">
            <a:avLst/>
          </a:prstGeom>
          <a:noFill/>
        </p:spPr>
        <p:txBody>
          <a:bodyPr wrap="square" rtlCol="0">
            <a:spAutoFit/>
          </a:bodyPr>
          <a:lstStyle/>
          <a:p>
            <a:r>
              <a:rPr lang="en-US" dirty="0"/>
              <a:t>Total hours of mealtime = 16.04 </a:t>
            </a:r>
          </a:p>
        </p:txBody>
      </p:sp>
      <p:sp>
        <p:nvSpPr>
          <p:cNvPr id="16" name="TextBox 15">
            <a:extLst>
              <a:ext uri="{FF2B5EF4-FFF2-40B4-BE49-F238E27FC236}">
                <a16:creationId xmlns:a16="http://schemas.microsoft.com/office/drawing/2014/main" id="{56F1A593-A4D4-1948-9DE9-EF0FBCF40349}"/>
              </a:ext>
            </a:extLst>
          </p:cNvPr>
          <p:cNvSpPr txBox="1"/>
          <p:nvPr/>
        </p:nvSpPr>
        <p:spPr>
          <a:xfrm>
            <a:off x="7699018" y="5642938"/>
            <a:ext cx="2937552" cy="369332"/>
          </a:xfrm>
          <a:prstGeom prst="rect">
            <a:avLst/>
          </a:prstGeom>
          <a:noFill/>
        </p:spPr>
        <p:txBody>
          <a:bodyPr wrap="square" rtlCol="0">
            <a:spAutoFit/>
          </a:bodyPr>
          <a:lstStyle/>
          <a:p>
            <a:r>
              <a:rPr lang="en-US" dirty="0"/>
              <a:t>Total hours of speech</a:t>
            </a:r>
            <a:r>
              <a:rPr lang="en-US" dirty="0">
                <a:solidFill>
                  <a:srgbClr val="FF0000"/>
                </a:solidFill>
              </a:rPr>
              <a:t> </a:t>
            </a:r>
            <a:r>
              <a:rPr lang="en-US" dirty="0"/>
              <a:t>= 9.49 </a:t>
            </a:r>
          </a:p>
        </p:txBody>
      </p:sp>
      <p:pic>
        <p:nvPicPr>
          <p:cNvPr id="2" name="Picture 1">
            <a:extLst>
              <a:ext uri="{FF2B5EF4-FFF2-40B4-BE49-F238E27FC236}">
                <a16:creationId xmlns:a16="http://schemas.microsoft.com/office/drawing/2014/main" id="{67041D64-E54B-3640-BC26-D80B6B57DA0B}"/>
              </a:ext>
            </a:extLst>
          </p:cNvPr>
          <p:cNvPicPr>
            <a:picLocks noChangeAspect="1"/>
          </p:cNvPicPr>
          <p:nvPr/>
        </p:nvPicPr>
        <p:blipFill>
          <a:blip r:embed="rId5"/>
          <a:stretch>
            <a:fillRect/>
          </a:stretch>
        </p:blipFill>
        <p:spPr>
          <a:xfrm>
            <a:off x="2483683" y="-179509"/>
            <a:ext cx="7734300" cy="1320800"/>
          </a:xfrm>
          <a:prstGeom prst="rect">
            <a:avLst/>
          </a:prstGeom>
        </p:spPr>
      </p:pic>
      <p:sp>
        <p:nvSpPr>
          <p:cNvPr id="5" name="TextBox 4"/>
          <p:cNvSpPr txBox="1"/>
          <p:nvPr/>
        </p:nvSpPr>
        <p:spPr>
          <a:xfrm>
            <a:off x="6552011" y="5981532"/>
            <a:ext cx="5394960" cy="646331"/>
          </a:xfrm>
          <a:prstGeom prst="rect">
            <a:avLst/>
          </a:prstGeom>
          <a:noFill/>
        </p:spPr>
        <p:txBody>
          <a:bodyPr wrap="square" rtlCol="0">
            <a:spAutoFit/>
          </a:bodyPr>
          <a:lstStyle/>
          <a:p>
            <a:r>
              <a:rPr lang="en-US" dirty="0"/>
              <a:t>*Each dot represents a visual object/an object name that occurred at least once in both domains</a:t>
            </a:r>
          </a:p>
        </p:txBody>
      </p:sp>
      <p:sp>
        <p:nvSpPr>
          <p:cNvPr id="17" name="TextBox 16">
            <a:extLst>
              <a:ext uri="{FF2B5EF4-FFF2-40B4-BE49-F238E27FC236}">
                <a16:creationId xmlns:a16="http://schemas.microsoft.com/office/drawing/2014/main" id="{78473DBE-682E-6647-91C7-39FF337BF0BB}"/>
              </a:ext>
            </a:extLst>
          </p:cNvPr>
          <p:cNvSpPr txBox="1"/>
          <p:nvPr/>
        </p:nvSpPr>
        <p:spPr>
          <a:xfrm>
            <a:off x="9858894" y="145416"/>
            <a:ext cx="2493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85873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EF63CF1-3E5F-0F4B-9306-D496A440E6DC}"/>
              </a:ext>
            </a:extLst>
          </p:cNvPr>
          <p:cNvPicPr>
            <a:picLocks noChangeAspect="1"/>
          </p:cNvPicPr>
          <p:nvPr/>
        </p:nvPicPr>
        <p:blipFill>
          <a:blip r:embed="rId3"/>
          <a:stretch>
            <a:fillRect/>
          </a:stretch>
        </p:blipFill>
        <p:spPr>
          <a:xfrm>
            <a:off x="990661" y="694509"/>
            <a:ext cx="4754880" cy="5943600"/>
          </a:xfrm>
          <a:prstGeom prst="rect">
            <a:avLst/>
          </a:prstGeom>
        </p:spPr>
      </p:pic>
      <p:pic>
        <p:nvPicPr>
          <p:cNvPr id="14" name="Picture 13">
            <a:extLst>
              <a:ext uri="{FF2B5EF4-FFF2-40B4-BE49-F238E27FC236}">
                <a16:creationId xmlns:a16="http://schemas.microsoft.com/office/drawing/2014/main" id="{64A847C1-EBD6-5C4B-B1A6-10435550A761}"/>
              </a:ext>
            </a:extLst>
          </p:cNvPr>
          <p:cNvPicPr>
            <a:picLocks noChangeAspect="1"/>
          </p:cNvPicPr>
          <p:nvPr/>
        </p:nvPicPr>
        <p:blipFill>
          <a:blip r:embed="rId4"/>
          <a:stretch>
            <a:fillRect/>
          </a:stretch>
        </p:blipFill>
        <p:spPr>
          <a:xfrm>
            <a:off x="6552011" y="694509"/>
            <a:ext cx="4754880" cy="5943600"/>
          </a:xfrm>
          <a:prstGeom prst="rect">
            <a:avLst/>
          </a:prstGeom>
        </p:spPr>
      </p:pic>
      <p:sp>
        <p:nvSpPr>
          <p:cNvPr id="15" name="Oval 14">
            <a:extLst>
              <a:ext uri="{FF2B5EF4-FFF2-40B4-BE49-F238E27FC236}">
                <a16:creationId xmlns:a16="http://schemas.microsoft.com/office/drawing/2014/main" id="{615172A9-F7B2-8D4C-99E9-A064697CC0F7}"/>
              </a:ext>
            </a:extLst>
          </p:cNvPr>
          <p:cNvSpPr/>
          <p:nvPr/>
        </p:nvSpPr>
        <p:spPr>
          <a:xfrm>
            <a:off x="1285629" y="4414054"/>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95F3913-276A-F34B-A33E-F68C3E3F6B7E}"/>
              </a:ext>
            </a:extLst>
          </p:cNvPr>
          <p:cNvSpPr/>
          <p:nvPr/>
        </p:nvSpPr>
        <p:spPr>
          <a:xfrm>
            <a:off x="6875928" y="1957761"/>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CB35253-8D2C-B241-AB19-FE5C43B82775}"/>
              </a:ext>
            </a:extLst>
          </p:cNvPr>
          <p:cNvSpPr txBox="1"/>
          <p:nvPr/>
        </p:nvSpPr>
        <p:spPr>
          <a:xfrm>
            <a:off x="2011608" y="5644612"/>
            <a:ext cx="3196285" cy="369332"/>
          </a:xfrm>
          <a:prstGeom prst="rect">
            <a:avLst/>
          </a:prstGeom>
          <a:noFill/>
        </p:spPr>
        <p:txBody>
          <a:bodyPr wrap="square" rtlCol="0">
            <a:spAutoFit/>
          </a:bodyPr>
          <a:lstStyle/>
          <a:p>
            <a:r>
              <a:rPr lang="en-US" dirty="0"/>
              <a:t>Total hours of mealtime = 16.04 </a:t>
            </a:r>
          </a:p>
        </p:txBody>
      </p:sp>
      <p:sp>
        <p:nvSpPr>
          <p:cNvPr id="18" name="TextBox 17">
            <a:extLst>
              <a:ext uri="{FF2B5EF4-FFF2-40B4-BE49-F238E27FC236}">
                <a16:creationId xmlns:a16="http://schemas.microsoft.com/office/drawing/2014/main" id="{385CA637-FD80-EA42-9F73-662299C695F7}"/>
              </a:ext>
            </a:extLst>
          </p:cNvPr>
          <p:cNvSpPr txBox="1"/>
          <p:nvPr/>
        </p:nvSpPr>
        <p:spPr>
          <a:xfrm>
            <a:off x="7699018" y="5642938"/>
            <a:ext cx="2937552" cy="369332"/>
          </a:xfrm>
          <a:prstGeom prst="rect">
            <a:avLst/>
          </a:prstGeom>
          <a:noFill/>
        </p:spPr>
        <p:txBody>
          <a:bodyPr wrap="square" rtlCol="0">
            <a:spAutoFit/>
          </a:bodyPr>
          <a:lstStyle/>
          <a:p>
            <a:r>
              <a:rPr lang="en-US" dirty="0"/>
              <a:t>Total hours of speech</a:t>
            </a:r>
            <a:r>
              <a:rPr lang="en-US" dirty="0">
                <a:solidFill>
                  <a:srgbClr val="FF0000"/>
                </a:solidFill>
              </a:rPr>
              <a:t> </a:t>
            </a:r>
            <a:r>
              <a:rPr lang="en-US" dirty="0"/>
              <a:t>= 9.49 </a:t>
            </a:r>
          </a:p>
        </p:txBody>
      </p:sp>
      <p:pic>
        <p:nvPicPr>
          <p:cNvPr id="19" name="Picture 18">
            <a:extLst>
              <a:ext uri="{FF2B5EF4-FFF2-40B4-BE49-F238E27FC236}">
                <a16:creationId xmlns:a16="http://schemas.microsoft.com/office/drawing/2014/main" id="{7616F16D-7CAF-A748-9C3E-FF7EAA045732}"/>
              </a:ext>
            </a:extLst>
          </p:cNvPr>
          <p:cNvPicPr>
            <a:picLocks noChangeAspect="1"/>
          </p:cNvPicPr>
          <p:nvPr/>
        </p:nvPicPr>
        <p:blipFill>
          <a:blip r:embed="rId5"/>
          <a:stretch>
            <a:fillRect/>
          </a:stretch>
        </p:blipFill>
        <p:spPr>
          <a:xfrm>
            <a:off x="2483683" y="-179509"/>
            <a:ext cx="7734300" cy="1320800"/>
          </a:xfrm>
          <a:prstGeom prst="rect">
            <a:avLst/>
          </a:prstGeom>
        </p:spPr>
      </p:pic>
    </p:spTree>
    <p:extLst>
      <p:ext uri="{BB962C8B-B14F-4D97-AF65-F5344CB8AC3E}">
        <p14:creationId xmlns:p14="http://schemas.microsoft.com/office/powerpoint/2010/main" val="266751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6CDBF8-0C41-5241-8B65-0BBE1DF8E71A}"/>
              </a:ext>
            </a:extLst>
          </p:cNvPr>
          <p:cNvPicPr>
            <a:picLocks noChangeAspect="1"/>
          </p:cNvPicPr>
          <p:nvPr/>
        </p:nvPicPr>
        <p:blipFill>
          <a:blip r:embed="rId3"/>
          <a:stretch>
            <a:fillRect/>
          </a:stretch>
        </p:blipFill>
        <p:spPr>
          <a:xfrm>
            <a:off x="2247208" y="349134"/>
            <a:ext cx="7132320" cy="5943600"/>
          </a:xfrm>
          <a:prstGeom prst="rect">
            <a:avLst/>
          </a:prstGeom>
        </p:spPr>
      </p:pic>
      <p:sp>
        <p:nvSpPr>
          <p:cNvPr id="5" name="Rectangle 4">
            <a:extLst>
              <a:ext uri="{FF2B5EF4-FFF2-40B4-BE49-F238E27FC236}">
                <a16:creationId xmlns:a16="http://schemas.microsoft.com/office/drawing/2014/main" id="{AF45D21C-6D6F-E142-B260-298F8AC9558F}"/>
              </a:ext>
            </a:extLst>
          </p:cNvPr>
          <p:cNvSpPr/>
          <p:nvPr/>
        </p:nvSpPr>
        <p:spPr>
          <a:xfrm>
            <a:off x="3258589" y="1379913"/>
            <a:ext cx="5519651"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568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5C4F09-C20D-B24D-845A-0206158507F0}"/>
              </a:ext>
            </a:extLst>
          </p:cNvPr>
          <p:cNvPicPr>
            <a:picLocks noChangeAspect="1"/>
          </p:cNvPicPr>
          <p:nvPr/>
        </p:nvPicPr>
        <p:blipFill>
          <a:blip r:embed="rId3"/>
          <a:stretch>
            <a:fillRect/>
          </a:stretch>
        </p:blipFill>
        <p:spPr>
          <a:xfrm>
            <a:off x="2247208" y="349134"/>
            <a:ext cx="7132320" cy="5943600"/>
          </a:xfrm>
          <a:prstGeom prst="rect">
            <a:avLst/>
          </a:prstGeom>
        </p:spPr>
      </p:pic>
      <p:sp>
        <p:nvSpPr>
          <p:cNvPr id="2" name="TextBox 1"/>
          <p:cNvSpPr txBox="1"/>
          <p:nvPr/>
        </p:nvSpPr>
        <p:spPr>
          <a:xfrm>
            <a:off x="9233647" y="681922"/>
            <a:ext cx="2812308" cy="1477328"/>
          </a:xfrm>
          <a:prstGeom prst="rect">
            <a:avLst/>
          </a:prstGeom>
          <a:noFill/>
        </p:spPr>
        <p:txBody>
          <a:bodyPr wrap="none" rtlCol="0">
            <a:spAutoFit/>
          </a:bodyPr>
          <a:lstStyle/>
          <a:p>
            <a:r>
              <a:rPr lang="en-US" dirty="0"/>
              <a:t>Top 10% visual object types </a:t>
            </a:r>
          </a:p>
          <a:p>
            <a:r>
              <a:rPr lang="en-US" dirty="0"/>
              <a:t> = </a:t>
            </a:r>
            <a:r>
              <a:rPr lang="en-US" b="1" dirty="0">
                <a:solidFill>
                  <a:srgbClr val="FF0000"/>
                </a:solidFill>
              </a:rPr>
              <a:t>80% </a:t>
            </a:r>
            <a:r>
              <a:rPr lang="en-US" dirty="0"/>
              <a:t>of all objects tokens</a:t>
            </a:r>
          </a:p>
          <a:p>
            <a:endParaRPr lang="en-US" dirty="0"/>
          </a:p>
          <a:p>
            <a:r>
              <a:rPr lang="en-US" dirty="0"/>
              <a:t>Top 10% object name types</a:t>
            </a:r>
          </a:p>
          <a:p>
            <a:r>
              <a:rPr lang="en-US" dirty="0"/>
              <a:t> = </a:t>
            </a:r>
            <a:r>
              <a:rPr lang="en-US" b="1" dirty="0">
                <a:solidFill>
                  <a:srgbClr val="FF0000"/>
                </a:solidFill>
              </a:rPr>
              <a:t>45% </a:t>
            </a:r>
            <a:r>
              <a:rPr lang="en-US" dirty="0"/>
              <a:t>of all name tokens  </a:t>
            </a:r>
          </a:p>
        </p:txBody>
      </p:sp>
    </p:spTree>
    <p:extLst>
      <p:ext uri="{BB962C8B-B14F-4D97-AF65-F5344CB8AC3E}">
        <p14:creationId xmlns:p14="http://schemas.microsoft.com/office/powerpoint/2010/main" val="250124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0D8E84-7054-F649-B3AF-75FDF2ECAE99}"/>
              </a:ext>
            </a:extLst>
          </p:cNvPr>
          <p:cNvPicPr>
            <a:picLocks noChangeAspect="1"/>
          </p:cNvPicPr>
          <p:nvPr/>
        </p:nvPicPr>
        <p:blipFill>
          <a:blip r:embed="rId3"/>
          <a:stretch>
            <a:fillRect/>
          </a:stretch>
        </p:blipFill>
        <p:spPr>
          <a:xfrm>
            <a:off x="6062273" y="457200"/>
            <a:ext cx="5943600" cy="5943600"/>
          </a:xfrm>
          <a:prstGeom prst="rect">
            <a:avLst/>
          </a:prstGeom>
        </p:spPr>
      </p:pic>
      <p:pic>
        <p:nvPicPr>
          <p:cNvPr id="7" name="Picture 6">
            <a:extLst>
              <a:ext uri="{FF2B5EF4-FFF2-40B4-BE49-F238E27FC236}">
                <a16:creationId xmlns:a16="http://schemas.microsoft.com/office/drawing/2014/main" id="{25E36120-FD62-B645-B271-3A15969C3D51}"/>
              </a:ext>
            </a:extLst>
          </p:cNvPr>
          <p:cNvPicPr>
            <a:picLocks noChangeAspect="1"/>
          </p:cNvPicPr>
          <p:nvPr/>
        </p:nvPicPr>
        <p:blipFill>
          <a:blip r:embed="rId4"/>
          <a:stretch>
            <a:fillRect/>
          </a:stretch>
        </p:blipFill>
        <p:spPr>
          <a:xfrm>
            <a:off x="118673" y="457200"/>
            <a:ext cx="5943600" cy="5943600"/>
          </a:xfrm>
          <a:prstGeom prst="rect">
            <a:avLst/>
          </a:prstGeom>
        </p:spPr>
      </p:pic>
      <p:sp>
        <p:nvSpPr>
          <p:cNvPr id="8" name="TextBox 7">
            <a:extLst>
              <a:ext uri="{FF2B5EF4-FFF2-40B4-BE49-F238E27FC236}">
                <a16:creationId xmlns:a16="http://schemas.microsoft.com/office/drawing/2014/main" id="{30B5AD20-9748-CF41-B160-0D387154057D}"/>
              </a:ext>
            </a:extLst>
          </p:cNvPr>
          <p:cNvSpPr txBox="1"/>
          <p:nvPr/>
        </p:nvSpPr>
        <p:spPr>
          <a:xfrm>
            <a:off x="974361" y="6227259"/>
            <a:ext cx="9593705" cy="646331"/>
          </a:xfrm>
          <a:prstGeom prst="rect">
            <a:avLst/>
          </a:prstGeom>
          <a:noFill/>
        </p:spPr>
        <p:txBody>
          <a:bodyPr wrap="square" rtlCol="0">
            <a:spAutoFit/>
          </a:bodyPr>
          <a:lstStyle/>
          <a:p>
            <a:r>
              <a:rPr lang="en-US" dirty="0"/>
              <a:t>The First category is made up of MCDI words in the receptive vocabulary of 50% of 18-month-olds (Frank et al., 2016)</a:t>
            </a:r>
          </a:p>
        </p:txBody>
      </p:sp>
      <p:sp>
        <p:nvSpPr>
          <p:cNvPr id="5" name="Oval 4"/>
          <p:cNvSpPr/>
          <p:nvPr/>
        </p:nvSpPr>
        <p:spPr>
          <a:xfrm>
            <a:off x="402032" y="4219184"/>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6409115" y="1664315"/>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623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67A5-6470-A348-9383-69B201EFF0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D05161-D60C-C349-9A97-BC2559C29B83}"/>
              </a:ext>
            </a:extLst>
          </p:cNvPr>
          <p:cNvSpPr>
            <a:spLocks noGrp="1"/>
          </p:cNvSpPr>
          <p:nvPr>
            <p:ph idx="1"/>
          </p:nvPr>
        </p:nvSpPr>
        <p:spPr/>
        <p:txBody>
          <a:bodyPr>
            <a:normAutofit/>
          </a:bodyPr>
          <a:lstStyle/>
          <a:p>
            <a:pPr marL="514350" indent="-514350">
              <a:buFont typeface="+mj-lt"/>
              <a:buAutoNum type="arabicParenR"/>
            </a:pPr>
            <a:r>
              <a:rPr lang="en-US" sz="3200" dirty="0"/>
              <a:t>Seen-objects and heard-object names at mealtime have different frequency properties</a:t>
            </a:r>
          </a:p>
          <a:p>
            <a:pPr marL="971550" lvl="1" indent="-514350">
              <a:buFont typeface="+mj-lt"/>
              <a:buAutoNum type="alphaLcParenR"/>
            </a:pPr>
            <a:r>
              <a:rPr lang="en-US" sz="3200" dirty="0"/>
              <a:t>Base frequency </a:t>
            </a:r>
          </a:p>
          <a:p>
            <a:pPr marL="971550" lvl="1" indent="-514350">
              <a:buFont typeface="+mj-lt"/>
              <a:buAutoNum type="alphaLcParenR"/>
            </a:pPr>
            <a:r>
              <a:rPr lang="en-US" sz="3200" dirty="0"/>
              <a:t>Skewness</a:t>
            </a:r>
          </a:p>
          <a:p>
            <a:pPr marL="514350" indent="-514350">
              <a:buFont typeface="+mj-lt"/>
              <a:buAutoNum type="arabicParenR"/>
            </a:pPr>
            <a:r>
              <a:rPr lang="en-US" sz="3200" dirty="0"/>
              <a:t>Different early-learned object names may have different pathways</a:t>
            </a:r>
          </a:p>
          <a:p>
            <a:endParaRPr lang="en-US" dirty="0"/>
          </a:p>
        </p:txBody>
      </p:sp>
    </p:spTree>
    <p:extLst>
      <p:ext uri="{BB962C8B-B14F-4D97-AF65-F5344CB8AC3E}">
        <p14:creationId xmlns:p14="http://schemas.microsoft.com/office/powerpoint/2010/main" val="51984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AB8371-881C-1343-9355-F6BA3E488821}"/>
              </a:ext>
            </a:extLst>
          </p:cNvPr>
          <p:cNvPicPr>
            <a:picLocks noChangeAspect="1"/>
          </p:cNvPicPr>
          <p:nvPr/>
        </p:nvPicPr>
        <p:blipFill>
          <a:blip r:embed="rId3"/>
          <a:stretch>
            <a:fillRect/>
          </a:stretch>
        </p:blipFill>
        <p:spPr>
          <a:xfrm>
            <a:off x="999344" y="614597"/>
            <a:ext cx="4754880" cy="5943600"/>
          </a:xfrm>
          <a:prstGeom prst="rect">
            <a:avLst/>
          </a:prstGeom>
        </p:spPr>
      </p:pic>
      <p:pic>
        <p:nvPicPr>
          <p:cNvPr id="5" name="Picture 4">
            <a:extLst>
              <a:ext uri="{FF2B5EF4-FFF2-40B4-BE49-F238E27FC236}">
                <a16:creationId xmlns:a16="http://schemas.microsoft.com/office/drawing/2014/main" id="{2064B904-A98A-6341-B4C9-22AC95A4E499}"/>
              </a:ext>
            </a:extLst>
          </p:cNvPr>
          <p:cNvPicPr>
            <a:picLocks noChangeAspect="1"/>
          </p:cNvPicPr>
          <p:nvPr/>
        </p:nvPicPr>
        <p:blipFill>
          <a:blip r:embed="rId4"/>
          <a:stretch>
            <a:fillRect/>
          </a:stretch>
        </p:blipFill>
        <p:spPr>
          <a:xfrm>
            <a:off x="6620657" y="614597"/>
            <a:ext cx="4754880" cy="5943600"/>
          </a:xfrm>
          <a:prstGeom prst="rect">
            <a:avLst/>
          </a:prstGeom>
        </p:spPr>
      </p:pic>
      <p:sp>
        <p:nvSpPr>
          <p:cNvPr id="4" name="Oval 3"/>
          <p:cNvSpPr/>
          <p:nvPr/>
        </p:nvSpPr>
        <p:spPr>
          <a:xfrm>
            <a:off x="6949198" y="1883302"/>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285629" y="4292179"/>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6C5086-7647-6A4F-B68D-EFC86E149986}"/>
              </a:ext>
            </a:extLst>
          </p:cNvPr>
          <p:cNvSpPr txBox="1"/>
          <p:nvPr/>
        </p:nvSpPr>
        <p:spPr>
          <a:xfrm>
            <a:off x="1945341" y="5459768"/>
            <a:ext cx="3196285" cy="369332"/>
          </a:xfrm>
          <a:prstGeom prst="rect">
            <a:avLst/>
          </a:prstGeom>
          <a:noFill/>
        </p:spPr>
        <p:txBody>
          <a:bodyPr wrap="square" rtlCol="0">
            <a:spAutoFit/>
          </a:bodyPr>
          <a:lstStyle/>
          <a:p>
            <a:r>
              <a:rPr lang="en-US" dirty="0"/>
              <a:t>Total hours of mealtime = 16.04 </a:t>
            </a:r>
          </a:p>
        </p:txBody>
      </p:sp>
      <p:sp>
        <p:nvSpPr>
          <p:cNvPr id="10" name="TextBox 9">
            <a:extLst>
              <a:ext uri="{FF2B5EF4-FFF2-40B4-BE49-F238E27FC236}">
                <a16:creationId xmlns:a16="http://schemas.microsoft.com/office/drawing/2014/main" id="{7B7930A5-A35B-724F-9328-13A2582CC2F1}"/>
              </a:ext>
            </a:extLst>
          </p:cNvPr>
          <p:cNvSpPr txBox="1"/>
          <p:nvPr/>
        </p:nvSpPr>
        <p:spPr>
          <a:xfrm>
            <a:off x="7582905" y="5459768"/>
            <a:ext cx="2830383" cy="369332"/>
          </a:xfrm>
          <a:prstGeom prst="rect">
            <a:avLst/>
          </a:prstGeom>
          <a:noFill/>
        </p:spPr>
        <p:txBody>
          <a:bodyPr wrap="square" rtlCol="0">
            <a:spAutoFit/>
          </a:bodyPr>
          <a:lstStyle/>
          <a:p>
            <a:r>
              <a:rPr lang="en-US" dirty="0"/>
              <a:t>Total hours of speech</a:t>
            </a:r>
            <a:r>
              <a:rPr lang="en-US" dirty="0">
                <a:solidFill>
                  <a:srgbClr val="FF0000"/>
                </a:solidFill>
              </a:rPr>
              <a:t> </a:t>
            </a:r>
            <a:r>
              <a:rPr lang="en-US" dirty="0"/>
              <a:t>= 9.49 </a:t>
            </a:r>
          </a:p>
        </p:txBody>
      </p:sp>
    </p:spTree>
    <p:extLst>
      <p:ext uri="{BB962C8B-B14F-4D97-AF65-F5344CB8AC3E}">
        <p14:creationId xmlns:p14="http://schemas.microsoft.com/office/powerpoint/2010/main" val="3333094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AB8371-881C-1343-9355-F6BA3E488821}"/>
              </a:ext>
            </a:extLst>
          </p:cNvPr>
          <p:cNvPicPr>
            <a:picLocks noChangeAspect="1"/>
          </p:cNvPicPr>
          <p:nvPr/>
        </p:nvPicPr>
        <p:blipFill>
          <a:blip r:embed="rId3"/>
          <a:stretch>
            <a:fillRect/>
          </a:stretch>
        </p:blipFill>
        <p:spPr>
          <a:xfrm>
            <a:off x="999344" y="614597"/>
            <a:ext cx="4754880" cy="5943600"/>
          </a:xfrm>
          <a:prstGeom prst="rect">
            <a:avLst/>
          </a:prstGeom>
        </p:spPr>
      </p:pic>
      <p:pic>
        <p:nvPicPr>
          <p:cNvPr id="5" name="Picture 4">
            <a:extLst>
              <a:ext uri="{FF2B5EF4-FFF2-40B4-BE49-F238E27FC236}">
                <a16:creationId xmlns:a16="http://schemas.microsoft.com/office/drawing/2014/main" id="{2064B904-A98A-6341-B4C9-22AC95A4E499}"/>
              </a:ext>
            </a:extLst>
          </p:cNvPr>
          <p:cNvPicPr>
            <a:picLocks noChangeAspect="1"/>
          </p:cNvPicPr>
          <p:nvPr/>
        </p:nvPicPr>
        <p:blipFill>
          <a:blip r:embed="rId4"/>
          <a:stretch>
            <a:fillRect/>
          </a:stretch>
        </p:blipFill>
        <p:spPr>
          <a:xfrm>
            <a:off x="6620657" y="614597"/>
            <a:ext cx="4754880" cy="5943600"/>
          </a:xfrm>
          <a:prstGeom prst="rect">
            <a:avLst/>
          </a:prstGeom>
        </p:spPr>
      </p:pic>
      <p:pic>
        <p:nvPicPr>
          <p:cNvPr id="4" name="Picture 3">
            <a:extLst>
              <a:ext uri="{FF2B5EF4-FFF2-40B4-BE49-F238E27FC236}">
                <a16:creationId xmlns:a16="http://schemas.microsoft.com/office/drawing/2014/main" id="{E519F436-FA51-2F43-8FB6-BCE7E0DDF87B}"/>
              </a:ext>
            </a:extLst>
          </p:cNvPr>
          <p:cNvPicPr>
            <a:picLocks noChangeAspect="1"/>
          </p:cNvPicPr>
          <p:nvPr/>
        </p:nvPicPr>
        <p:blipFill>
          <a:blip r:embed="rId5"/>
          <a:stretch>
            <a:fillRect/>
          </a:stretch>
        </p:blipFill>
        <p:spPr>
          <a:xfrm>
            <a:off x="999344" y="614597"/>
            <a:ext cx="4754880" cy="5943600"/>
          </a:xfrm>
          <a:prstGeom prst="rect">
            <a:avLst/>
          </a:prstGeom>
        </p:spPr>
      </p:pic>
      <p:pic>
        <p:nvPicPr>
          <p:cNvPr id="7" name="Picture 6">
            <a:extLst>
              <a:ext uri="{FF2B5EF4-FFF2-40B4-BE49-F238E27FC236}">
                <a16:creationId xmlns:a16="http://schemas.microsoft.com/office/drawing/2014/main" id="{7D947663-D83A-5C4B-A7E6-9E28DCCEB010}"/>
              </a:ext>
            </a:extLst>
          </p:cNvPr>
          <p:cNvPicPr>
            <a:picLocks noChangeAspect="1"/>
          </p:cNvPicPr>
          <p:nvPr/>
        </p:nvPicPr>
        <p:blipFill>
          <a:blip r:embed="rId6"/>
          <a:stretch>
            <a:fillRect/>
          </a:stretch>
        </p:blipFill>
        <p:spPr>
          <a:xfrm>
            <a:off x="6620657" y="614597"/>
            <a:ext cx="4754880" cy="5943600"/>
          </a:xfrm>
          <a:prstGeom prst="rect">
            <a:avLst/>
          </a:prstGeom>
        </p:spPr>
      </p:pic>
      <p:sp>
        <p:nvSpPr>
          <p:cNvPr id="8" name="TextBox 7">
            <a:extLst>
              <a:ext uri="{FF2B5EF4-FFF2-40B4-BE49-F238E27FC236}">
                <a16:creationId xmlns:a16="http://schemas.microsoft.com/office/drawing/2014/main" id="{233422B6-4F8E-CE46-8944-403C5994588E}"/>
              </a:ext>
            </a:extLst>
          </p:cNvPr>
          <p:cNvSpPr txBox="1"/>
          <p:nvPr/>
        </p:nvSpPr>
        <p:spPr>
          <a:xfrm>
            <a:off x="999344" y="5702531"/>
            <a:ext cx="9873703" cy="923330"/>
          </a:xfrm>
          <a:prstGeom prst="rect">
            <a:avLst/>
          </a:prstGeom>
          <a:noFill/>
        </p:spPr>
        <p:txBody>
          <a:bodyPr wrap="square" rtlCol="0">
            <a:spAutoFit/>
          </a:bodyPr>
          <a:lstStyle/>
          <a:p>
            <a:r>
              <a:rPr lang="en-US" dirty="0"/>
              <a:t>Highly Frequent Objects and Names are defined as the top 25 in each category (25 is the average of the number of First Objects that make up 80% of the First Object tokens and the number of First Object Names that make up 80% of the First Name tokens)</a:t>
            </a:r>
          </a:p>
        </p:txBody>
      </p:sp>
      <p:sp>
        <p:nvSpPr>
          <p:cNvPr id="9" name="Oval 8">
            <a:extLst>
              <a:ext uri="{FF2B5EF4-FFF2-40B4-BE49-F238E27FC236}">
                <a16:creationId xmlns:a16="http://schemas.microsoft.com/office/drawing/2014/main" id="{677DC3AD-4E29-3C45-952F-4891C43D1BD6}"/>
              </a:ext>
            </a:extLst>
          </p:cNvPr>
          <p:cNvSpPr/>
          <p:nvPr/>
        </p:nvSpPr>
        <p:spPr>
          <a:xfrm>
            <a:off x="1285629" y="4292179"/>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AA0C1F5-C7DD-564B-B30E-401B4D26F9E9}"/>
              </a:ext>
            </a:extLst>
          </p:cNvPr>
          <p:cNvSpPr/>
          <p:nvPr/>
        </p:nvSpPr>
        <p:spPr>
          <a:xfrm>
            <a:off x="6949198" y="1883302"/>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92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961674-BFA2-9D45-BBE0-E36B8C01313D}"/>
              </a:ext>
            </a:extLst>
          </p:cNvPr>
          <p:cNvSpPr txBox="1"/>
          <p:nvPr/>
        </p:nvSpPr>
        <p:spPr>
          <a:xfrm>
            <a:off x="4543127" y="499700"/>
            <a:ext cx="1107996" cy="553998"/>
          </a:xfrm>
          <a:prstGeom prst="rect">
            <a:avLst/>
          </a:prstGeom>
          <a:noFill/>
        </p:spPr>
        <p:txBody>
          <a:bodyPr wrap="none" rtlCol="0">
            <a:spAutoFit/>
          </a:bodyPr>
          <a:lstStyle/>
          <a:p>
            <a:endParaRPr lang="en-US" sz="1500" dirty="0">
              <a:solidFill>
                <a:srgbClr val="800000"/>
              </a:solidFill>
            </a:endParaRPr>
          </a:p>
          <a:p>
            <a:r>
              <a:rPr lang="en-US" sz="1500" dirty="0">
                <a:solidFill>
                  <a:srgbClr val="800000"/>
                </a:solidFill>
              </a:rPr>
              <a:t>	</a:t>
            </a:r>
          </a:p>
        </p:txBody>
      </p:sp>
      <p:grpSp>
        <p:nvGrpSpPr>
          <p:cNvPr id="12" name="Group 11">
            <a:extLst>
              <a:ext uri="{FF2B5EF4-FFF2-40B4-BE49-F238E27FC236}">
                <a16:creationId xmlns:a16="http://schemas.microsoft.com/office/drawing/2014/main" id="{8BAF161C-7D58-CA46-B0B3-04611E473FCD}"/>
              </a:ext>
            </a:extLst>
          </p:cNvPr>
          <p:cNvGrpSpPr/>
          <p:nvPr/>
        </p:nvGrpSpPr>
        <p:grpSpPr>
          <a:xfrm>
            <a:off x="552209" y="101691"/>
            <a:ext cx="2011680" cy="6583680"/>
            <a:chOff x="1683667" y="101691"/>
            <a:chExt cx="2011680" cy="6583680"/>
          </a:xfrm>
        </p:grpSpPr>
        <p:pic>
          <p:nvPicPr>
            <p:cNvPr id="6" name="Picture 5">
              <a:extLst>
                <a:ext uri="{FF2B5EF4-FFF2-40B4-BE49-F238E27FC236}">
                  <a16:creationId xmlns:a16="http://schemas.microsoft.com/office/drawing/2014/main" id="{E1C61CC4-F156-7840-93D0-935D520F32DC}"/>
                </a:ext>
              </a:extLst>
            </p:cNvPr>
            <p:cNvPicPr>
              <a:picLocks/>
            </p:cNvPicPr>
            <p:nvPr/>
          </p:nvPicPr>
          <p:blipFill>
            <a:blip r:embed="rId3"/>
            <a:stretch>
              <a:fillRect/>
            </a:stretch>
          </p:blipFill>
          <p:spPr>
            <a:xfrm>
              <a:off x="1683667" y="5039451"/>
              <a:ext cx="2011680" cy="1645920"/>
            </a:xfrm>
            <a:prstGeom prst="rect">
              <a:avLst/>
            </a:prstGeom>
          </p:spPr>
        </p:pic>
        <p:pic>
          <p:nvPicPr>
            <p:cNvPr id="7" name="Picture 6">
              <a:extLst>
                <a:ext uri="{FF2B5EF4-FFF2-40B4-BE49-F238E27FC236}">
                  <a16:creationId xmlns:a16="http://schemas.microsoft.com/office/drawing/2014/main" id="{6266D128-300F-B744-84CF-6A7A95F4AA29}"/>
                </a:ext>
              </a:extLst>
            </p:cNvPr>
            <p:cNvPicPr>
              <a:picLocks noChangeAspect="1"/>
            </p:cNvPicPr>
            <p:nvPr/>
          </p:nvPicPr>
          <p:blipFill rotWithShape="1">
            <a:blip r:embed="rId4"/>
            <a:srcRect l="9795" r="9344" b="12147"/>
            <a:stretch/>
          </p:blipFill>
          <p:spPr>
            <a:xfrm>
              <a:off x="1683667" y="101691"/>
              <a:ext cx="2011680" cy="1645920"/>
            </a:xfrm>
            <a:prstGeom prst="rect">
              <a:avLst/>
            </a:prstGeom>
          </p:spPr>
        </p:pic>
        <p:pic>
          <p:nvPicPr>
            <p:cNvPr id="8" name="Picture 7">
              <a:extLst>
                <a:ext uri="{FF2B5EF4-FFF2-40B4-BE49-F238E27FC236}">
                  <a16:creationId xmlns:a16="http://schemas.microsoft.com/office/drawing/2014/main" id="{BB1CB7B3-39A4-2043-95BB-5FD924AA3CE5}"/>
                </a:ext>
              </a:extLst>
            </p:cNvPr>
            <p:cNvPicPr>
              <a:picLocks noChangeAspect="1"/>
            </p:cNvPicPr>
            <p:nvPr/>
          </p:nvPicPr>
          <p:blipFill rotWithShape="1">
            <a:blip r:embed="rId5"/>
            <a:srcRect l="5282" r="6008"/>
            <a:stretch/>
          </p:blipFill>
          <p:spPr>
            <a:xfrm>
              <a:off x="1683667" y="1747611"/>
              <a:ext cx="2011680" cy="1645920"/>
            </a:xfrm>
            <a:prstGeom prst="rect">
              <a:avLst/>
            </a:prstGeom>
          </p:spPr>
        </p:pic>
        <p:pic>
          <p:nvPicPr>
            <p:cNvPr id="9" name="Picture 8">
              <a:extLst>
                <a:ext uri="{FF2B5EF4-FFF2-40B4-BE49-F238E27FC236}">
                  <a16:creationId xmlns:a16="http://schemas.microsoft.com/office/drawing/2014/main" id="{2FB31834-1DFF-8E48-A3D0-075106941F39}"/>
                </a:ext>
              </a:extLst>
            </p:cNvPr>
            <p:cNvPicPr>
              <a:picLocks noChangeAspect="1"/>
            </p:cNvPicPr>
            <p:nvPr/>
          </p:nvPicPr>
          <p:blipFill rotWithShape="1">
            <a:blip r:embed="rId6"/>
            <a:srcRect r="18262"/>
            <a:stretch/>
          </p:blipFill>
          <p:spPr>
            <a:xfrm>
              <a:off x="1683667" y="3393531"/>
              <a:ext cx="2011680" cy="1645920"/>
            </a:xfrm>
            <a:prstGeom prst="rect">
              <a:avLst/>
            </a:prstGeom>
          </p:spPr>
        </p:pic>
      </p:grpSp>
      <p:grpSp>
        <p:nvGrpSpPr>
          <p:cNvPr id="13" name="Group 12">
            <a:extLst>
              <a:ext uri="{FF2B5EF4-FFF2-40B4-BE49-F238E27FC236}">
                <a16:creationId xmlns:a16="http://schemas.microsoft.com/office/drawing/2014/main" id="{CFDF9C4D-7B27-5149-8230-616416E6286C}"/>
              </a:ext>
            </a:extLst>
          </p:cNvPr>
          <p:cNvGrpSpPr/>
          <p:nvPr/>
        </p:nvGrpSpPr>
        <p:grpSpPr>
          <a:xfrm>
            <a:off x="6597358" y="3576411"/>
            <a:ext cx="5233821" cy="2926080"/>
            <a:chOff x="5832587" y="3393531"/>
            <a:chExt cx="5233821" cy="2926080"/>
          </a:xfrm>
        </p:grpSpPr>
        <p:pic>
          <p:nvPicPr>
            <p:cNvPr id="4" name="Picture 3">
              <a:extLst>
                <a:ext uri="{FF2B5EF4-FFF2-40B4-BE49-F238E27FC236}">
                  <a16:creationId xmlns:a16="http://schemas.microsoft.com/office/drawing/2014/main" id="{0606DB61-385C-0C4C-B965-D3B5759D979F}"/>
                </a:ext>
              </a:extLst>
            </p:cNvPr>
            <p:cNvPicPr>
              <a:picLocks noChangeAspect="1"/>
            </p:cNvPicPr>
            <p:nvPr/>
          </p:nvPicPr>
          <p:blipFill>
            <a:blip r:embed="rId7"/>
            <a:stretch>
              <a:fillRect/>
            </a:stretch>
          </p:blipFill>
          <p:spPr>
            <a:xfrm>
              <a:off x="5832587" y="3393531"/>
              <a:ext cx="5233821" cy="2926080"/>
            </a:xfrm>
            <a:prstGeom prst="rect">
              <a:avLst/>
            </a:prstGeom>
            <a:solidFill>
              <a:schemeClr val="bg1"/>
            </a:solidFill>
          </p:spPr>
        </p:pic>
        <p:cxnSp>
          <p:nvCxnSpPr>
            <p:cNvPr id="11" name="Straight Arrow Connector 10">
              <a:extLst>
                <a:ext uri="{FF2B5EF4-FFF2-40B4-BE49-F238E27FC236}">
                  <a16:creationId xmlns:a16="http://schemas.microsoft.com/office/drawing/2014/main" id="{43BCC455-E48E-8241-A066-FE54E4B93153}"/>
                </a:ext>
              </a:extLst>
            </p:cNvPr>
            <p:cNvCxnSpPr/>
            <p:nvPr/>
          </p:nvCxnSpPr>
          <p:spPr>
            <a:xfrm>
              <a:off x="7053619" y="4676937"/>
              <a:ext cx="475136" cy="920824"/>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1DEBAFE6-D1D1-4645-9D44-FB27B52A2709}"/>
              </a:ext>
            </a:extLst>
          </p:cNvPr>
          <p:cNvSpPr>
            <a:spLocks noGrp="1"/>
          </p:cNvSpPr>
          <p:nvPr>
            <p:ph type="title"/>
          </p:nvPr>
        </p:nvSpPr>
        <p:spPr>
          <a:xfrm>
            <a:off x="2809702" y="248808"/>
            <a:ext cx="7263937" cy="1325563"/>
          </a:xfrm>
        </p:spPr>
        <p:txBody>
          <a:bodyPr/>
          <a:lstStyle/>
          <a:p>
            <a:r>
              <a:rPr lang="en-US" dirty="0"/>
              <a:t>The start of word learning</a:t>
            </a:r>
          </a:p>
        </p:txBody>
      </p:sp>
      <p:sp>
        <p:nvSpPr>
          <p:cNvPr id="3" name="Content Placeholder 2">
            <a:extLst>
              <a:ext uri="{FF2B5EF4-FFF2-40B4-BE49-F238E27FC236}">
                <a16:creationId xmlns:a16="http://schemas.microsoft.com/office/drawing/2014/main" id="{5F623867-1189-B744-AD8F-E0DD5ED6BB06}"/>
              </a:ext>
            </a:extLst>
          </p:cNvPr>
          <p:cNvSpPr>
            <a:spLocks noGrp="1"/>
          </p:cNvSpPr>
          <p:nvPr>
            <p:ph idx="1"/>
          </p:nvPr>
        </p:nvSpPr>
        <p:spPr>
          <a:xfrm>
            <a:off x="2809702" y="1709308"/>
            <a:ext cx="7263938" cy="4351338"/>
          </a:xfrm>
        </p:spPr>
        <p:txBody>
          <a:bodyPr/>
          <a:lstStyle/>
          <a:p>
            <a:pPr marL="0" indent="0">
              <a:buNone/>
            </a:pPr>
            <a:r>
              <a:rPr lang="en-US" dirty="0"/>
              <a:t>7- to 11-month-olds</a:t>
            </a:r>
          </a:p>
          <a:p>
            <a:pPr marL="457200" lvl="1" indent="0">
              <a:buNone/>
            </a:pPr>
            <a:r>
              <a:rPr lang="en-US" dirty="0"/>
              <a:t>Not talking!</a:t>
            </a:r>
          </a:p>
          <a:p>
            <a:pPr marL="457200" lvl="1" indent="0">
              <a:buNone/>
            </a:pPr>
            <a:r>
              <a:rPr lang="en-US" dirty="0"/>
              <a:t>Working on </a:t>
            </a:r>
          </a:p>
          <a:p>
            <a:pPr marL="457200" lvl="1" indent="0">
              <a:buNone/>
            </a:pPr>
            <a:r>
              <a:rPr lang="en-US" dirty="0"/>
              <a:t>   sitting stably</a:t>
            </a:r>
          </a:p>
          <a:p>
            <a:pPr marL="457200" lvl="1" indent="0">
              <a:buNone/>
            </a:pPr>
            <a:r>
              <a:rPr lang="en-US" dirty="0"/>
              <a:t>   manipulating objects</a:t>
            </a:r>
          </a:p>
          <a:p>
            <a:pPr marL="457200" lvl="1" indent="0">
              <a:buNone/>
            </a:pPr>
            <a:r>
              <a:rPr lang="en-US" dirty="0"/>
              <a:t>   standing</a:t>
            </a:r>
          </a:p>
          <a:p>
            <a:pPr marL="457200" lvl="1" indent="0">
              <a:buNone/>
            </a:pPr>
            <a:r>
              <a:rPr lang="en-US" i="1" dirty="0"/>
              <a:t>and not good at any of it</a:t>
            </a:r>
          </a:p>
          <a:p>
            <a:endParaRPr lang="en-US" dirty="0"/>
          </a:p>
          <a:p>
            <a:endParaRPr lang="en-US" dirty="0"/>
          </a:p>
        </p:txBody>
      </p:sp>
    </p:spTree>
    <p:extLst>
      <p:ext uri="{BB962C8B-B14F-4D97-AF65-F5344CB8AC3E}">
        <p14:creationId xmlns:p14="http://schemas.microsoft.com/office/powerpoint/2010/main" val="212791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B752BB-1477-9842-B23A-458F6370B2CC}"/>
              </a:ext>
            </a:extLst>
          </p:cNvPr>
          <p:cNvPicPr>
            <a:picLocks noChangeAspect="1"/>
          </p:cNvPicPr>
          <p:nvPr/>
        </p:nvPicPr>
        <p:blipFill>
          <a:blip r:embed="rId3"/>
          <a:stretch>
            <a:fillRect/>
          </a:stretch>
        </p:blipFill>
        <p:spPr>
          <a:xfrm>
            <a:off x="999344" y="614597"/>
            <a:ext cx="4754880" cy="5943600"/>
          </a:xfrm>
          <a:prstGeom prst="rect">
            <a:avLst/>
          </a:prstGeom>
        </p:spPr>
      </p:pic>
      <p:pic>
        <p:nvPicPr>
          <p:cNvPr id="3" name="Picture 2">
            <a:extLst>
              <a:ext uri="{FF2B5EF4-FFF2-40B4-BE49-F238E27FC236}">
                <a16:creationId xmlns:a16="http://schemas.microsoft.com/office/drawing/2014/main" id="{1F45005F-679B-7F4C-9FF4-26F8227095F3}"/>
              </a:ext>
            </a:extLst>
          </p:cNvPr>
          <p:cNvPicPr>
            <a:picLocks noChangeAspect="1"/>
          </p:cNvPicPr>
          <p:nvPr/>
        </p:nvPicPr>
        <p:blipFill>
          <a:blip r:embed="rId4"/>
          <a:stretch>
            <a:fillRect/>
          </a:stretch>
        </p:blipFill>
        <p:spPr>
          <a:xfrm>
            <a:off x="6620657" y="614597"/>
            <a:ext cx="4754880" cy="5943600"/>
          </a:xfrm>
          <a:prstGeom prst="rect">
            <a:avLst/>
          </a:prstGeom>
        </p:spPr>
      </p:pic>
      <p:pic>
        <p:nvPicPr>
          <p:cNvPr id="7" name="Picture 6">
            <a:extLst>
              <a:ext uri="{FF2B5EF4-FFF2-40B4-BE49-F238E27FC236}">
                <a16:creationId xmlns:a16="http://schemas.microsoft.com/office/drawing/2014/main" id="{BE26D14B-17FC-6A40-B460-DF77DC053F05}"/>
              </a:ext>
            </a:extLst>
          </p:cNvPr>
          <p:cNvPicPr>
            <a:picLocks noChangeAspect="1"/>
          </p:cNvPicPr>
          <p:nvPr/>
        </p:nvPicPr>
        <p:blipFill>
          <a:blip r:embed="rId5"/>
          <a:stretch>
            <a:fillRect/>
          </a:stretch>
        </p:blipFill>
        <p:spPr>
          <a:xfrm>
            <a:off x="6620657" y="614597"/>
            <a:ext cx="4754880" cy="5943600"/>
          </a:xfrm>
          <a:prstGeom prst="rect">
            <a:avLst/>
          </a:prstGeom>
        </p:spPr>
      </p:pic>
      <p:pic>
        <p:nvPicPr>
          <p:cNvPr id="9" name="Picture 8">
            <a:extLst>
              <a:ext uri="{FF2B5EF4-FFF2-40B4-BE49-F238E27FC236}">
                <a16:creationId xmlns:a16="http://schemas.microsoft.com/office/drawing/2014/main" id="{0734AF6B-0E06-E941-A17F-5D61086AB6D1}"/>
              </a:ext>
            </a:extLst>
          </p:cNvPr>
          <p:cNvPicPr>
            <a:picLocks noChangeAspect="1"/>
          </p:cNvPicPr>
          <p:nvPr/>
        </p:nvPicPr>
        <p:blipFill>
          <a:blip r:embed="rId6"/>
          <a:stretch>
            <a:fillRect/>
          </a:stretch>
        </p:blipFill>
        <p:spPr>
          <a:xfrm>
            <a:off x="999344" y="614597"/>
            <a:ext cx="4754880" cy="5943600"/>
          </a:xfrm>
          <a:prstGeom prst="rect">
            <a:avLst/>
          </a:prstGeom>
        </p:spPr>
      </p:pic>
      <p:pic>
        <p:nvPicPr>
          <p:cNvPr id="13" name="Picture 12">
            <a:extLst>
              <a:ext uri="{FF2B5EF4-FFF2-40B4-BE49-F238E27FC236}">
                <a16:creationId xmlns:a16="http://schemas.microsoft.com/office/drawing/2014/main" id="{3886761E-937D-A24B-8828-036F14909355}"/>
              </a:ext>
            </a:extLst>
          </p:cNvPr>
          <p:cNvPicPr>
            <a:picLocks noChangeAspect="1"/>
          </p:cNvPicPr>
          <p:nvPr/>
        </p:nvPicPr>
        <p:blipFill>
          <a:blip r:embed="rId7"/>
          <a:stretch>
            <a:fillRect/>
          </a:stretch>
        </p:blipFill>
        <p:spPr>
          <a:xfrm>
            <a:off x="6620657" y="614597"/>
            <a:ext cx="4754880" cy="5943600"/>
          </a:xfrm>
          <a:prstGeom prst="rect">
            <a:avLst/>
          </a:prstGeom>
        </p:spPr>
      </p:pic>
      <p:pic>
        <p:nvPicPr>
          <p:cNvPr id="11" name="Picture 10">
            <a:extLst>
              <a:ext uri="{FF2B5EF4-FFF2-40B4-BE49-F238E27FC236}">
                <a16:creationId xmlns:a16="http://schemas.microsoft.com/office/drawing/2014/main" id="{3A1A91DA-9371-624A-B139-EEA7E3FE163C}"/>
              </a:ext>
            </a:extLst>
          </p:cNvPr>
          <p:cNvPicPr>
            <a:picLocks noChangeAspect="1"/>
          </p:cNvPicPr>
          <p:nvPr/>
        </p:nvPicPr>
        <p:blipFill>
          <a:blip r:embed="rId8"/>
          <a:stretch>
            <a:fillRect/>
          </a:stretch>
        </p:blipFill>
        <p:spPr>
          <a:xfrm>
            <a:off x="999344" y="614597"/>
            <a:ext cx="4754880" cy="5943600"/>
          </a:xfrm>
          <a:prstGeom prst="rect">
            <a:avLst/>
          </a:prstGeom>
        </p:spPr>
      </p:pic>
      <p:sp>
        <p:nvSpPr>
          <p:cNvPr id="14" name="Rectangle 13">
            <a:extLst>
              <a:ext uri="{FF2B5EF4-FFF2-40B4-BE49-F238E27FC236}">
                <a16:creationId xmlns:a16="http://schemas.microsoft.com/office/drawing/2014/main" id="{EDA4D955-2CDF-2F4B-85A6-5F6AC754E46E}"/>
              </a:ext>
            </a:extLst>
          </p:cNvPr>
          <p:cNvSpPr/>
          <p:nvPr/>
        </p:nvSpPr>
        <p:spPr>
          <a:xfrm>
            <a:off x="3717561" y="3553147"/>
            <a:ext cx="374754"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30EDF87-0B60-6D4F-9E09-14A0DCC9C1D8}"/>
              </a:ext>
            </a:extLst>
          </p:cNvPr>
          <p:cNvPicPr>
            <a:picLocks noChangeAspect="1"/>
          </p:cNvPicPr>
          <p:nvPr/>
        </p:nvPicPr>
        <p:blipFill>
          <a:blip r:embed="rId9"/>
          <a:stretch>
            <a:fillRect/>
          </a:stretch>
        </p:blipFill>
        <p:spPr>
          <a:xfrm>
            <a:off x="6620657" y="614597"/>
            <a:ext cx="4754880" cy="5943600"/>
          </a:xfrm>
          <a:prstGeom prst="rect">
            <a:avLst/>
          </a:prstGeom>
        </p:spPr>
      </p:pic>
      <p:sp>
        <p:nvSpPr>
          <p:cNvPr id="15" name="Rectangle 14">
            <a:extLst>
              <a:ext uri="{FF2B5EF4-FFF2-40B4-BE49-F238E27FC236}">
                <a16:creationId xmlns:a16="http://schemas.microsoft.com/office/drawing/2014/main" id="{6D093335-0087-E743-90BF-9F57D287EB10}"/>
              </a:ext>
            </a:extLst>
          </p:cNvPr>
          <p:cNvSpPr/>
          <p:nvPr/>
        </p:nvSpPr>
        <p:spPr>
          <a:xfrm>
            <a:off x="9311389" y="3102964"/>
            <a:ext cx="702039" cy="242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3DACBD9-2C7D-DF4D-81AE-ACA63C54CF29}"/>
              </a:ext>
            </a:extLst>
          </p:cNvPr>
          <p:cNvSpPr/>
          <p:nvPr/>
        </p:nvSpPr>
        <p:spPr>
          <a:xfrm>
            <a:off x="1285629" y="4292179"/>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A50766C-DF79-6B42-802A-E33F85999996}"/>
              </a:ext>
            </a:extLst>
          </p:cNvPr>
          <p:cNvSpPr/>
          <p:nvPr/>
        </p:nvSpPr>
        <p:spPr>
          <a:xfrm>
            <a:off x="6949198" y="1883302"/>
            <a:ext cx="572329" cy="540172"/>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0D2D6C1-3231-1645-98D2-1BB8D13B1402}"/>
              </a:ext>
            </a:extLst>
          </p:cNvPr>
          <p:cNvSpPr txBox="1"/>
          <p:nvPr/>
        </p:nvSpPr>
        <p:spPr>
          <a:xfrm>
            <a:off x="1945341" y="5459768"/>
            <a:ext cx="3196285" cy="369332"/>
          </a:xfrm>
          <a:prstGeom prst="rect">
            <a:avLst/>
          </a:prstGeom>
          <a:noFill/>
        </p:spPr>
        <p:txBody>
          <a:bodyPr wrap="square" rtlCol="0">
            <a:spAutoFit/>
          </a:bodyPr>
          <a:lstStyle/>
          <a:p>
            <a:r>
              <a:rPr lang="en-US" dirty="0"/>
              <a:t>Total hours of mealtime = 16.04 </a:t>
            </a:r>
          </a:p>
        </p:txBody>
      </p:sp>
      <p:sp>
        <p:nvSpPr>
          <p:cNvPr id="21" name="TextBox 20">
            <a:extLst>
              <a:ext uri="{FF2B5EF4-FFF2-40B4-BE49-F238E27FC236}">
                <a16:creationId xmlns:a16="http://schemas.microsoft.com/office/drawing/2014/main" id="{081675B5-00C4-F142-9D4F-44043B365B43}"/>
              </a:ext>
            </a:extLst>
          </p:cNvPr>
          <p:cNvSpPr txBox="1"/>
          <p:nvPr/>
        </p:nvSpPr>
        <p:spPr>
          <a:xfrm>
            <a:off x="7632751" y="5458094"/>
            <a:ext cx="2937552" cy="369332"/>
          </a:xfrm>
          <a:prstGeom prst="rect">
            <a:avLst/>
          </a:prstGeom>
          <a:noFill/>
        </p:spPr>
        <p:txBody>
          <a:bodyPr wrap="square" rtlCol="0">
            <a:spAutoFit/>
          </a:bodyPr>
          <a:lstStyle/>
          <a:p>
            <a:r>
              <a:rPr lang="en-US" dirty="0"/>
              <a:t>Total hours of speech*</a:t>
            </a:r>
            <a:r>
              <a:rPr lang="en-US" dirty="0">
                <a:solidFill>
                  <a:srgbClr val="FF0000"/>
                </a:solidFill>
              </a:rPr>
              <a:t> </a:t>
            </a:r>
            <a:r>
              <a:rPr lang="en-US" dirty="0"/>
              <a:t>= 9.49 </a:t>
            </a:r>
          </a:p>
        </p:txBody>
      </p:sp>
      <p:sp>
        <p:nvSpPr>
          <p:cNvPr id="22" name="Rectangle 21">
            <a:extLst>
              <a:ext uri="{FF2B5EF4-FFF2-40B4-BE49-F238E27FC236}">
                <a16:creationId xmlns:a16="http://schemas.microsoft.com/office/drawing/2014/main" id="{BDF2B120-7279-714B-B84A-1682C3DE98A3}"/>
              </a:ext>
            </a:extLst>
          </p:cNvPr>
          <p:cNvSpPr/>
          <p:nvPr/>
        </p:nvSpPr>
        <p:spPr>
          <a:xfrm>
            <a:off x="3788563" y="4211607"/>
            <a:ext cx="54864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7BDF84F-19A7-3D40-9326-27FACB0BE14D}"/>
              </a:ext>
            </a:extLst>
          </p:cNvPr>
          <p:cNvSpPr/>
          <p:nvPr/>
        </p:nvSpPr>
        <p:spPr>
          <a:xfrm>
            <a:off x="9437963" y="3420142"/>
            <a:ext cx="54864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76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1F8663-DF00-A340-96AE-8C71D8D524C8}"/>
              </a:ext>
            </a:extLst>
          </p:cNvPr>
          <p:cNvGrpSpPr/>
          <p:nvPr/>
        </p:nvGrpSpPr>
        <p:grpSpPr>
          <a:xfrm>
            <a:off x="1092253" y="238325"/>
            <a:ext cx="9764516" cy="6400800"/>
            <a:chOff x="464456" y="188686"/>
            <a:chExt cx="9764516" cy="6400800"/>
          </a:xfrm>
        </p:grpSpPr>
        <p:sp>
          <p:nvSpPr>
            <p:cNvPr id="5" name="Oval 4">
              <a:extLst>
                <a:ext uri="{FF2B5EF4-FFF2-40B4-BE49-F238E27FC236}">
                  <a16:creationId xmlns:a16="http://schemas.microsoft.com/office/drawing/2014/main" id="{C3CC9232-0110-044B-B714-06042B5C3BDA}"/>
                </a:ext>
              </a:extLst>
            </p:cNvPr>
            <p:cNvSpPr/>
            <p:nvPr/>
          </p:nvSpPr>
          <p:spPr>
            <a:xfrm>
              <a:off x="464456" y="188686"/>
              <a:ext cx="6400800" cy="6400800"/>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6A279EC-2948-5246-B117-97103CF8B557}"/>
                </a:ext>
              </a:extLst>
            </p:cNvPr>
            <p:cNvSpPr/>
            <p:nvPr/>
          </p:nvSpPr>
          <p:spPr>
            <a:xfrm>
              <a:off x="3828172" y="188686"/>
              <a:ext cx="6400800" cy="6400800"/>
            </a:xfrm>
            <a:prstGeom prst="ellipse">
              <a:avLst/>
            </a:prstGeom>
            <a:solidFill>
              <a:srgbClr val="DAE3F3">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1">
              <a:extLst>
                <a:ext uri="{FF2B5EF4-FFF2-40B4-BE49-F238E27FC236}">
                  <a16:creationId xmlns:a16="http://schemas.microsoft.com/office/drawing/2014/main" id="{D0FA7BF3-06B9-C944-852C-857E460B19E2}"/>
                </a:ext>
              </a:extLst>
            </p:cNvPr>
            <p:cNvSpPr/>
            <p:nvPr/>
          </p:nvSpPr>
          <p:spPr>
            <a:xfrm>
              <a:off x="3855335" y="907463"/>
              <a:ext cx="2926246" cy="4889791"/>
            </a:xfrm>
            <a:custGeom>
              <a:avLst/>
              <a:gdLst>
                <a:gd name="connsiteX0" fmla="*/ 0 w 3011715"/>
                <a:gd name="connsiteY0" fmla="*/ 2143594 h 4287187"/>
                <a:gd name="connsiteX1" fmla="*/ 1505858 w 3011715"/>
                <a:gd name="connsiteY1" fmla="*/ 0 h 4287187"/>
                <a:gd name="connsiteX2" fmla="*/ 3011716 w 3011715"/>
                <a:gd name="connsiteY2" fmla="*/ 2143594 h 4287187"/>
                <a:gd name="connsiteX3" fmla="*/ 1505858 w 3011715"/>
                <a:gd name="connsiteY3" fmla="*/ 4287188 h 4287187"/>
                <a:gd name="connsiteX4" fmla="*/ 0 w 3011715"/>
                <a:gd name="connsiteY4" fmla="*/ 2143594 h 4287187"/>
                <a:gd name="connsiteX0" fmla="*/ 167 w 3011883"/>
                <a:gd name="connsiteY0" fmla="*/ 2668249 h 4811843"/>
                <a:gd name="connsiteX1" fmla="*/ 1580976 w 3011883"/>
                <a:gd name="connsiteY1" fmla="*/ 0 h 4811843"/>
                <a:gd name="connsiteX2" fmla="*/ 3011883 w 3011883"/>
                <a:gd name="connsiteY2" fmla="*/ 2668249 h 4811843"/>
                <a:gd name="connsiteX3" fmla="*/ 1506025 w 3011883"/>
                <a:gd name="connsiteY3" fmla="*/ 4811843 h 4811843"/>
                <a:gd name="connsiteX4" fmla="*/ 167 w 3011883"/>
                <a:gd name="connsiteY4" fmla="*/ 2668249 h 4811843"/>
                <a:gd name="connsiteX0" fmla="*/ 724 w 3012440"/>
                <a:gd name="connsiteY0" fmla="*/ 2668249 h 5021705"/>
                <a:gd name="connsiteX1" fmla="*/ 1581533 w 3012440"/>
                <a:gd name="connsiteY1" fmla="*/ 0 h 5021705"/>
                <a:gd name="connsiteX2" fmla="*/ 3012440 w 3012440"/>
                <a:gd name="connsiteY2" fmla="*/ 2668249 h 5021705"/>
                <a:gd name="connsiteX3" fmla="*/ 1431631 w 3012440"/>
                <a:gd name="connsiteY3" fmla="*/ 5021705 h 5021705"/>
                <a:gd name="connsiteX4" fmla="*/ 724 w 3012440"/>
                <a:gd name="connsiteY4" fmla="*/ 2668249 h 5021705"/>
                <a:gd name="connsiteX0" fmla="*/ 724 w 3012440"/>
                <a:gd name="connsiteY0" fmla="*/ 2747405 h 5100861"/>
                <a:gd name="connsiteX1" fmla="*/ 1581533 w 3012440"/>
                <a:gd name="connsiteY1" fmla="*/ 0 h 5100861"/>
                <a:gd name="connsiteX2" fmla="*/ 3012440 w 3012440"/>
                <a:gd name="connsiteY2" fmla="*/ 2747405 h 5100861"/>
                <a:gd name="connsiteX3" fmla="*/ 1431631 w 3012440"/>
                <a:gd name="connsiteY3" fmla="*/ 5100861 h 5100861"/>
                <a:gd name="connsiteX4" fmla="*/ 724 w 3012440"/>
                <a:gd name="connsiteY4" fmla="*/ 2747405 h 5100861"/>
                <a:gd name="connsiteX0" fmla="*/ 895 w 3012611"/>
                <a:gd name="connsiteY0" fmla="*/ 2747405 h 5164187"/>
                <a:gd name="connsiteX1" fmla="*/ 1581704 w 3012611"/>
                <a:gd name="connsiteY1" fmla="*/ 0 h 5164187"/>
                <a:gd name="connsiteX2" fmla="*/ 3012611 w 3012611"/>
                <a:gd name="connsiteY2" fmla="*/ 2747405 h 5164187"/>
                <a:gd name="connsiteX3" fmla="*/ 1416368 w 3012611"/>
                <a:gd name="connsiteY3" fmla="*/ 5164187 h 5164187"/>
                <a:gd name="connsiteX4" fmla="*/ 895 w 3012611"/>
                <a:gd name="connsiteY4" fmla="*/ 2747405 h 5164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611" h="5164187">
                  <a:moveTo>
                    <a:pt x="895" y="2747405"/>
                  </a:moveTo>
                  <a:cubicBezTo>
                    <a:pt x="28451" y="1886707"/>
                    <a:pt x="750042" y="0"/>
                    <a:pt x="1581704" y="0"/>
                  </a:cubicBezTo>
                  <a:cubicBezTo>
                    <a:pt x="2413366" y="0"/>
                    <a:pt x="3012611" y="1563531"/>
                    <a:pt x="3012611" y="2747405"/>
                  </a:cubicBezTo>
                  <a:cubicBezTo>
                    <a:pt x="3012611" y="3931279"/>
                    <a:pt x="2248030" y="5164187"/>
                    <a:pt x="1416368" y="5164187"/>
                  </a:cubicBezTo>
                  <a:cubicBezTo>
                    <a:pt x="584706" y="5164187"/>
                    <a:pt x="-26661" y="3608103"/>
                    <a:pt x="895" y="2747405"/>
                  </a:cubicBezTo>
                  <a:close/>
                </a:path>
              </a:pathLst>
            </a:custGeom>
            <a:solidFill>
              <a:srgbClr val="E2F0D9">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C57B35-2BF1-EB44-9809-7437BB9CAF90}"/>
                </a:ext>
              </a:extLst>
            </p:cNvPr>
            <p:cNvSpPr txBox="1"/>
            <p:nvPr/>
          </p:nvSpPr>
          <p:spPr>
            <a:xfrm>
              <a:off x="4517570" y="2540950"/>
              <a:ext cx="2496457" cy="1477328"/>
            </a:xfrm>
            <a:prstGeom prst="rect">
              <a:avLst/>
            </a:prstGeom>
            <a:noFill/>
          </p:spPr>
          <p:txBody>
            <a:bodyPr wrap="square" rtlCol="0">
              <a:spAutoFit/>
            </a:bodyPr>
            <a:lstStyle/>
            <a:p>
              <a:r>
                <a:rPr lang="en-US" dirty="0"/>
                <a:t>"table"     "shirt"     "bowl"      "spoon"     "toy"       "plate"     "paper"     "book"      "telephone"</a:t>
              </a:r>
            </a:p>
          </p:txBody>
        </p:sp>
        <p:sp>
          <p:nvSpPr>
            <p:cNvPr id="9" name="TextBox 8">
              <a:extLst>
                <a:ext uri="{FF2B5EF4-FFF2-40B4-BE49-F238E27FC236}">
                  <a16:creationId xmlns:a16="http://schemas.microsoft.com/office/drawing/2014/main" id="{63517CE2-DFB9-1F45-84C6-F39FAFBA936E}"/>
                </a:ext>
              </a:extLst>
            </p:cNvPr>
            <p:cNvSpPr txBox="1"/>
            <p:nvPr/>
          </p:nvSpPr>
          <p:spPr>
            <a:xfrm>
              <a:off x="1741714" y="1986953"/>
              <a:ext cx="1814285" cy="2862322"/>
            </a:xfrm>
            <a:prstGeom prst="rect">
              <a:avLst/>
            </a:prstGeom>
            <a:noFill/>
          </p:spPr>
          <p:txBody>
            <a:bodyPr wrap="square" rtlCol="0">
              <a:spAutoFit/>
            </a:bodyPr>
            <a:lstStyle/>
            <a:p>
              <a:r>
                <a:rPr lang="en-US" dirty="0"/>
                <a:t>"chair"   "window"  "cup"     "bottle"  "door"    "pants"   "glass"   "glasses" "box"     "couch" "towel"   "drawer"  "jacket"  "stove"   "sink"    "pillow"  "blanket"</a:t>
              </a:r>
            </a:p>
          </p:txBody>
        </p:sp>
        <p:sp>
          <p:nvSpPr>
            <p:cNvPr id="10" name="TextBox 9">
              <a:extLst>
                <a:ext uri="{FF2B5EF4-FFF2-40B4-BE49-F238E27FC236}">
                  <a16:creationId xmlns:a16="http://schemas.microsoft.com/office/drawing/2014/main" id="{81AE87B6-3BF6-DC44-A1BD-26B55D1E03FB}"/>
                </a:ext>
              </a:extLst>
            </p:cNvPr>
            <p:cNvSpPr txBox="1"/>
            <p:nvPr/>
          </p:nvSpPr>
          <p:spPr>
            <a:xfrm>
              <a:off x="7311569" y="1986953"/>
              <a:ext cx="2068285" cy="2585323"/>
            </a:xfrm>
            <a:prstGeom prst="rect">
              <a:avLst/>
            </a:prstGeom>
            <a:noFill/>
          </p:spPr>
          <p:txBody>
            <a:bodyPr wrap="square" rtlCol="0">
              <a:spAutoFit/>
            </a:bodyPr>
            <a:lstStyle/>
            <a:p>
              <a:r>
                <a:rPr lang="en-US" dirty="0"/>
                <a:t>"egg"     "cheese"  "water"   "juice"   "milk"    "dog"     "watch"   "carrots" "house"   "hat" "bread"   "banana"  "bib"     "star"    "pizza"   "cracker" "apple" </a:t>
              </a:r>
            </a:p>
          </p:txBody>
        </p:sp>
        <p:sp>
          <p:nvSpPr>
            <p:cNvPr id="11" name="TextBox 10">
              <a:extLst>
                <a:ext uri="{FF2B5EF4-FFF2-40B4-BE49-F238E27FC236}">
                  <a16:creationId xmlns:a16="http://schemas.microsoft.com/office/drawing/2014/main" id="{160C5470-D5C1-8D4C-89AE-1F4191851965}"/>
                </a:ext>
              </a:extLst>
            </p:cNvPr>
            <p:cNvSpPr txBox="1"/>
            <p:nvPr/>
          </p:nvSpPr>
          <p:spPr>
            <a:xfrm>
              <a:off x="2119086" y="922855"/>
              <a:ext cx="1652574" cy="646331"/>
            </a:xfrm>
            <a:prstGeom prst="rect">
              <a:avLst/>
            </a:prstGeom>
            <a:noFill/>
          </p:spPr>
          <p:txBody>
            <a:bodyPr wrap="square" rtlCol="0">
              <a:spAutoFit/>
            </a:bodyPr>
            <a:lstStyle/>
            <a:p>
              <a:r>
                <a:rPr lang="en-US" dirty="0"/>
                <a:t>High Frequency</a:t>
              </a:r>
            </a:p>
            <a:p>
              <a:r>
                <a:rPr lang="en-US" dirty="0"/>
                <a:t>First Objects</a:t>
              </a:r>
            </a:p>
          </p:txBody>
        </p:sp>
        <p:sp>
          <p:nvSpPr>
            <p:cNvPr id="12" name="TextBox 11">
              <a:extLst>
                <a:ext uri="{FF2B5EF4-FFF2-40B4-BE49-F238E27FC236}">
                  <a16:creationId xmlns:a16="http://schemas.microsoft.com/office/drawing/2014/main" id="{7A4AB4FD-15DF-244C-B4D5-84F01476572E}"/>
                </a:ext>
              </a:extLst>
            </p:cNvPr>
            <p:cNvSpPr txBox="1"/>
            <p:nvPr/>
          </p:nvSpPr>
          <p:spPr>
            <a:xfrm>
              <a:off x="6660107" y="922854"/>
              <a:ext cx="2060811" cy="646331"/>
            </a:xfrm>
            <a:prstGeom prst="rect">
              <a:avLst/>
            </a:prstGeom>
            <a:noFill/>
          </p:spPr>
          <p:txBody>
            <a:bodyPr wrap="square" rtlCol="0">
              <a:spAutoFit/>
            </a:bodyPr>
            <a:lstStyle/>
            <a:p>
              <a:r>
                <a:rPr lang="en-US" dirty="0"/>
                <a:t>High Frequency First Object Names</a:t>
              </a:r>
            </a:p>
          </p:txBody>
        </p:sp>
      </p:grpSp>
      <p:sp>
        <p:nvSpPr>
          <p:cNvPr id="13" name="TextBox 12">
            <a:extLst>
              <a:ext uri="{FF2B5EF4-FFF2-40B4-BE49-F238E27FC236}">
                <a16:creationId xmlns:a16="http://schemas.microsoft.com/office/drawing/2014/main" id="{85AA3797-21E7-0D41-8D00-D5BDE6C3A869}"/>
              </a:ext>
            </a:extLst>
          </p:cNvPr>
          <p:cNvSpPr txBox="1"/>
          <p:nvPr/>
        </p:nvSpPr>
        <p:spPr>
          <a:xfrm>
            <a:off x="5237349" y="1713426"/>
            <a:ext cx="1652574" cy="646331"/>
          </a:xfrm>
          <a:prstGeom prst="rect">
            <a:avLst/>
          </a:prstGeom>
          <a:noFill/>
        </p:spPr>
        <p:txBody>
          <a:bodyPr wrap="square" rtlCol="0">
            <a:spAutoFit/>
          </a:bodyPr>
          <a:lstStyle/>
          <a:p>
            <a:r>
              <a:rPr lang="en-US" dirty="0"/>
              <a:t>High Frequency</a:t>
            </a:r>
          </a:p>
          <a:p>
            <a:r>
              <a:rPr lang="en-US" dirty="0"/>
              <a:t>Both Domains</a:t>
            </a:r>
          </a:p>
        </p:txBody>
      </p:sp>
    </p:spTree>
    <p:extLst>
      <p:ext uri="{BB962C8B-B14F-4D97-AF65-F5344CB8AC3E}">
        <p14:creationId xmlns:p14="http://schemas.microsoft.com/office/powerpoint/2010/main" val="1938452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089C5F-436A-014D-8CF3-2CE60B93B874}"/>
              </a:ext>
            </a:extLst>
          </p:cNvPr>
          <p:cNvGrpSpPr/>
          <p:nvPr/>
        </p:nvGrpSpPr>
        <p:grpSpPr>
          <a:xfrm>
            <a:off x="0" y="15650"/>
            <a:ext cx="6365109" cy="3450873"/>
            <a:chOff x="674972" y="188686"/>
            <a:chExt cx="8181874" cy="6400800"/>
          </a:xfrm>
        </p:grpSpPr>
        <p:sp>
          <p:nvSpPr>
            <p:cNvPr id="3" name="Oval 2">
              <a:extLst>
                <a:ext uri="{FF2B5EF4-FFF2-40B4-BE49-F238E27FC236}">
                  <a16:creationId xmlns:a16="http://schemas.microsoft.com/office/drawing/2014/main" id="{1FA876D7-99A0-C04B-B625-EF8A978129BD}"/>
                </a:ext>
              </a:extLst>
            </p:cNvPr>
            <p:cNvSpPr/>
            <p:nvPr/>
          </p:nvSpPr>
          <p:spPr>
            <a:xfrm>
              <a:off x="674972" y="188686"/>
              <a:ext cx="5406801" cy="6400800"/>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EDA7B01-E755-D940-8138-4B46A898742A}"/>
                </a:ext>
              </a:extLst>
            </p:cNvPr>
            <p:cNvSpPr/>
            <p:nvPr/>
          </p:nvSpPr>
          <p:spPr>
            <a:xfrm>
              <a:off x="3450041" y="188686"/>
              <a:ext cx="5406805" cy="6400800"/>
            </a:xfrm>
            <a:prstGeom prst="ellipse">
              <a:avLst/>
            </a:prstGeom>
            <a:solidFill>
              <a:srgbClr val="DAE3F3">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8">
              <a:extLst>
                <a:ext uri="{FF2B5EF4-FFF2-40B4-BE49-F238E27FC236}">
                  <a16:creationId xmlns:a16="http://schemas.microsoft.com/office/drawing/2014/main" id="{17F84967-5CC0-D54D-B5C4-C131433E029B}"/>
                </a:ext>
              </a:extLst>
            </p:cNvPr>
            <p:cNvSpPr/>
            <p:nvPr/>
          </p:nvSpPr>
          <p:spPr>
            <a:xfrm>
              <a:off x="3467577" y="973072"/>
              <a:ext cx="2585873" cy="4789473"/>
            </a:xfrm>
            <a:custGeom>
              <a:avLst/>
              <a:gdLst>
                <a:gd name="connsiteX0" fmla="*/ 0 w 2011680"/>
                <a:gd name="connsiteY0" fmla="*/ 1188720 h 2377440"/>
                <a:gd name="connsiteX1" fmla="*/ 1005840 w 2011680"/>
                <a:gd name="connsiteY1" fmla="*/ 0 h 2377440"/>
                <a:gd name="connsiteX2" fmla="*/ 2011680 w 2011680"/>
                <a:gd name="connsiteY2" fmla="*/ 1188720 h 2377440"/>
                <a:gd name="connsiteX3" fmla="*/ 1005840 w 2011680"/>
                <a:gd name="connsiteY3" fmla="*/ 2377440 h 2377440"/>
                <a:gd name="connsiteX4" fmla="*/ 0 w 2011680"/>
                <a:gd name="connsiteY4" fmla="*/ 1188720 h 2377440"/>
                <a:gd name="connsiteX0" fmla="*/ 0 w 2011680"/>
                <a:gd name="connsiteY0" fmla="*/ 1393436 h 2582156"/>
                <a:gd name="connsiteX1" fmla="*/ 1005840 w 2011680"/>
                <a:gd name="connsiteY1" fmla="*/ 0 h 2582156"/>
                <a:gd name="connsiteX2" fmla="*/ 2011680 w 2011680"/>
                <a:gd name="connsiteY2" fmla="*/ 1393436 h 2582156"/>
                <a:gd name="connsiteX3" fmla="*/ 1005840 w 2011680"/>
                <a:gd name="connsiteY3" fmla="*/ 2582156 h 2582156"/>
                <a:gd name="connsiteX4" fmla="*/ 0 w 2011680"/>
                <a:gd name="connsiteY4" fmla="*/ 1393436 h 2582156"/>
                <a:gd name="connsiteX0" fmla="*/ 8 w 2011688"/>
                <a:gd name="connsiteY0" fmla="*/ 1393436 h 2582156"/>
                <a:gd name="connsiteX1" fmla="*/ 1005848 w 2011688"/>
                <a:gd name="connsiteY1" fmla="*/ 0 h 2582156"/>
                <a:gd name="connsiteX2" fmla="*/ 2011688 w 2011688"/>
                <a:gd name="connsiteY2" fmla="*/ 1393436 h 2582156"/>
                <a:gd name="connsiteX3" fmla="*/ 1019496 w 2011688"/>
                <a:gd name="connsiteY3" fmla="*/ 2582156 h 2582156"/>
                <a:gd name="connsiteX4" fmla="*/ 8 w 2011688"/>
                <a:gd name="connsiteY4" fmla="*/ 1393436 h 2582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8" h="2582156">
                  <a:moveTo>
                    <a:pt x="8" y="1393436"/>
                  </a:moveTo>
                  <a:cubicBezTo>
                    <a:pt x="-2267" y="963077"/>
                    <a:pt x="450338" y="0"/>
                    <a:pt x="1005848" y="0"/>
                  </a:cubicBezTo>
                  <a:cubicBezTo>
                    <a:pt x="1561358" y="0"/>
                    <a:pt x="2011688" y="736924"/>
                    <a:pt x="2011688" y="1393436"/>
                  </a:cubicBezTo>
                  <a:cubicBezTo>
                    <a:pt x="2011688" y="2049948"/>
                    <a:pt x="1575006" y="2582156"/>
                    <a:pt x="1019496" y="2582156"/>
                  </a:cubicBezTo>
                  <a:cubicBezTo>
                    <a:pt x="463986" y="2582156"/>
                    <a:pt x="2283" y="1823795"/>
                    <a:pt x="8" y="1393436"/>
                  </a:cubicBezTo>
                  <a:close/>
                </a:path>
              </a:pathLst>
            </a:custGeom>
            <a:solidFill>
              <a:srgbClr val="E2F0D9">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1C64950-CC55-7346-BFEB-615BC3EACCC1}"/>
                </a:ext>
              </a:extLst>
            </p:cNvPr>
            <p:cNvSpPr txBox="1"/>
            <p:nvPr/>
          </p:nvSpPr>
          <p:spPr>
            <a:xfrm>
              <a:off x="3785739" y="2136617"/>
              <a:ext cx="2496457" cy="2454761"/>
            </a:xfrm>
            <a:prstGeom prst="rect">
              <a:avLst/>
            </a:prstGeom>
            <a:noFill/>
          </p:spPr>
          <p:txBody>
            <a:bodyPr wrap="square" rtlCol="0">
              <a:spAutoFit/>
            </a:bodyPr>
            <a:lstStyle/>
            <a:p>
              <a:r>
                <a:rPr lang="en-US" sz="1600" dirty="0"/>
                <a:t>"table"     "shirt"     "bowl"      "spoon"     "toy"       "plate"     "paper"     "book"      "telephone"</a:t>
              </a:r>
            </a:p>
          </p:txBody>
        </p:sp>
        <p:sp>
          <p:nvSpPr>
            <p:cNvPr id="7" name="TextBox 6">
              <a:extLst>
                <a:ext uri="{FF2B5EF4-FFF2-40B4-BE49-F238E27FC236}">
                  <a16:creationId xmlns:a16="http://schemas.microsoft.com/office/drawing/2014/main" id="{FACAF68D-92D3-9D45-8012-C3818A0A215C}"/>
                </a:ext>
              </a:extLst>
            </p:cNvPr>
            <p:cNvSpPr txBox="1"/>
            <p:nvPr/>
          </p:nvSpPr>
          <p:spPr>
            <a:xfrm>
              <a:off x="1484911" y="1154502"/>
              <a:ext cx="2105221" cy="4738259"/>
            </a:xfrm>
            <a:prstGeom prst="rect">
              <a:avLst/>
            </a:prstGeom>
            <a:noFill/>
          </p:spPr>
          <p:txBody>
            <a:bodyPr wrap="square" rtlCol="0">
              <a:spAutoFit/>
            </a:bodyPr>
            <a:lstStyle/>
            <a:p>
              <a:r>
                <a:rPr lang="en-US" sz="1600" dirty="0"/>
                <a:t>"chair"   "window"  "cup"     "bottle"  "door"    "pants"   "glass"   "glasses" "box"     "couch" "towel"   "drawer"  "jacket"  "stove"   "sink"    "pillow"  "blanket"</a:t>
              </a:r>
            </a:p>
          </p:txBody>
        </p:sp>
        <p:sp>
          <p:nvSpPr>
            <p:cNvPr id="8" name="TextBox 7">
              <a:extLst>
                <a:ext uri="{FF2B5EF4-FFF2-40B4-BE49-F238E27FC236}">
                  <a16:creationId xmlns:a16="http://schemas.microsoft.com/office/drawing/2014/main" id="{56AB74D4-A6F9-0F4E-AE7A-BCC4B9801505}"/>
                </a:ext>
              </a:extLst>
            </p:cNvPr>
            <p:cNvSpPr txBox="1"/>
            <p:nvPr/>
          </p:nvSpPr>
          <p:spPr>
            <a:xfrm>
              <a:off x="6081358" y="1002973"/>
              <a:ext cx="2068284" cy="4738259"/>
            </a:xfrm>
            <a:prstGeom prst="rect">
              <a:avLst/>
            </a:prstGeom>
            <a:noFill/>
          </p:spPr>
          <p:txBody>
            <a:bodyPr wrap="square" rtlCol="0">
              <a:spAutoFit/>
            </a:bodyPr>
            <a:lstStyle/>
            <a:p>
              <a:r>
                <a:rPr lang="en-US" sz="1600" dirty="0"/>
                <a:t>"egg"     "cheese"  "water"   "juice"   "milk"    "dog"     "watch"   "carrots" "house"   "hat" "bread"   "banana"  "bib"     "star"    "pizza"   "cracker" "apple" </a:t>
              </a:r>
            </a:p>
          </p:txBody>
        </p:sp>
      </p:grpSp>
      <p:pic>
        <p:nvPicPr>
          <p:cNvPr id="11" name="Picture 10">
            <a:extLst>
              <a:ext uri="{FF2B5EF4-FFF2-40B4-BE49-F238E27FC236}">
                <a16:creationId xmlns:a16="http://schemas.microsoft.com/office/drawing/2014/main" id="{40EC15F9-923D-E143-A721-2AFC454A0B83}"/>
              </a:ext>
            </a:extLst>
          </p:cNvPr>
          <p:cNvPicPr>
            <a:picLocks noChangeAspect="1"/>
          </p:cNvPicPr>
          <p:nvPr/>
        </p:nvPicPr>
        <p:blipFill>
          <a:blip r:embed="rId3"/>
          <a:stretch>
            <a:fillRect/>
          </a:stretch>
        </p:blipFill>
        <p:spPr>
          <a:xfrm>
            <a:off x="6517282" y="1065841"/>
            <a:ext cx="5486400" cy="5486400"/>
          </a:xfrm>
          <a:prstGeom prst="rect">
            <a:avLst/>
          </a:prstGeom>
        </p:spPr>
      </p:pic>
      <p:sp>
        <p:nvSpPr>
          <p:cNvPr id="12" name="TextBox 11">
            <a:extLst>
              <a:ext uri="{FF2B5EF4-FFF2-40B4-BE49-F238E27FC236}">
                <a16:creationId xmlns:a16="http://schemas.microsoft.com/office/drawing/2014/main" id="{37007263-34C5-5745-86DD-3CEEA60F7C83}"/>
              </a:ext>
            </a:extLst>
          </p:cNvPr>
          <p:cNvSpPr txBox="1"/>
          <p:nvPr/>
        </p:nvSpPr>
        <p:spPr>
          <a:xfrm>
            <a:off x="4184200" y="6182909"/>
            <a:ext cx="3196285" cy="369332"/>
          </a:xfrm>
          <a:prstGeom prst="rect">
            <a:avLst/>
          </a:prstGeom>
          <a:noFill/>
        </p:spPr>
        <p:txBody>
          <a:bodyPr wrap="square" rtlCol="0">
            <a:spAutoFit/>
          </a:bodyPr>
          <a:lstStyle/>
          <a:p>
            <a:r>
              <a:rPr lang="en-US" dirty="0"/>
              <a:t>Total hours of mealtime = 16.04 </a:t>
            </a:r>
          </a:p>
        </p:txBody>
      </p:sp>
    </p:spTree>
    <p:extLst>
      <p:ext uri="{BB962C8B-B14F-4D97-AF65-F5344CB8AC3E}">
        <p14:creationId xmlns:p14="http://schemas.microsoft.com/office/powerpoint/2010/main" val="1462825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41048D-26C0-3542-85E6-05FD04A98F08}"/>
              </a:ext>
            </a:extLst>
          </p:cNvPr>
          <p:cNvGrpSpPr/>
          <p:nvPr/>
        </p:nvGrpSpPr>
        <p:grpSpPr>
          <a:xfrm>
            <a:off x="0" y="15650"/>
            <a:ext cx="6365109" cy="3450873"/>
            <a:chOff x="674972" y="188686"/>
            <a:chExt cx="8181874" cy="6400800"/>
          </a:xfrm>
        </p:grpSpPr>
        <p:sp>
          <p:nvSpPr>
            <p:cNvPr id="3" name="Oval 2">
              <a:extLst>
                <a:ext uri="{FF2B5EF4-FFF2-40B4-BE49-F238E27FC236}">
                  <a16:creationId xmlns:a16="http://schemas.microsoft.com/office/drawing/2014/main" id="{EED71418-F122-824B-B01C-46E0A7AEB343}"/>
                </a:ext>
              </a:extLst>
            </p:cNvPr>
            <p:cNvSpPr/>
            <p:nvPr/>
          </p:nvSpPr>
          <p:spPr>
            <a:xfrm>
              <a:off x="674972" y="188686"/>
              <a:ext cx="5406801" cy="6400800"/>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028E303-7287-9D43-BA93-3B457BF2344D}"/>
                </a:ext>
              </a:extLst>
            </p:cNvPr>
            <p:cNvSpPr/>
            <p:nvPr/>
          </p:nvSpPr>
          <p:spPr>
            <a:xfrm>
              <a:off x="3450041" y="188686"/>
              <a:ext cx="5406805" cy="6400800"/>
            </a:xfrm>
            <a:prstGeom prst="ellipse">
              <a:avLst/>
            </a:prstGeom>
            <a:solidFill>
              <a:srgbClr val="DAE3F3">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8">
              <a:extLst>
                <a:ext uri="{FF2B5EF4-FFF2-40B4-BE49-F238E27FC236}">
                  <a16:creationId xmlns:a16="http://schemas.microsoft.com/office/drawing/2014/main" id="{9FF17817-DF22-2D45-9E64-5B52CF3FA598}"/>
                </a:ext>
              </a:extLst>
            </p:cNvPr>
            <p:cNvSpPr/>
            <p:nvPr/>
          </p:nvSpPr>
          <p:spPr>
            <a:xfrm>
              <a:off x="3467577" y="973072"/>
              <a:ext cx="2585873" cy="4789473"/>
            </a:xfrm>
            <a:custGeom>
              <a:avLst/>
              <a:gdLst>
                <a:gd name="connsiteX0" fmla="*/ 0 w 2011680"/>
                <a:gd name="connsiteY0" fmla="*/ 1188720 h 2377440"/>
                <a:gd name="connsiteX1" fmla="*/ 1005840 w 2011680"/>
                <a:gd name="connsiteY1" fmla="*/ 0 h 2377440"/>
                <a:gd name="connsiteX2" fmla="*/ 2011680 w 2011680"/>
                <a:gd name="connsiteY2" fmla="*/ 1188720 h 2377440"/>
                <a:gd name="connsiteX3" fmla="*/ 1005840 w 2011680"/>
                <a:gd name="connsiteY3" fmla="*/ 2377440 h 2377440"/>
                <a:gd name="connsiteX4" fmla="*/ 0 w 2011680"/>
                <a:gd name="connsiteY4" fmla="*/ 1188720 h 2377440"/>
                <a:gd name="connsiteX0" fmla="*/ 0 w 2011680"/>
                <a:gd name="connsiteY0" fmla="*/ 1393436 h 2582156"/>
                <a:gd name="connsiteX1" fmla="*/ 1005840 w 2011680"/>
                <a:gd name="connsiteY1" fmla="*/ 0 h 2582156"/>
                <a:gd name="connsiteX2" fmla="*/ 2011680 w 2011680"/>
                <a:gd name="connsiteY2" fmla="*/ 1393436 h 2582156"/>
                <a:gd name="connsiteX3" fmla="*/ 1005840 w 2011680"/>
                <a:gd name="connsiteY3" fmla="*/ 2582156 h 2582156"/>
                <a:gd name="connsiteX4" fmla="*/ 0 w 2011680"/>
                <a:gd name="connsiteY4" fmla="*/ 1393436 h 2582156"/>
                <a:gd name="connsiteX0" fmla="*/ 8 w 2011688"/>
                <a:gd name="connsiteY0" fmla="*/ 1393436 h 2582156"/>
                <a:gd name="connsiteX1" fmla="*/ 1005848 w 2011688"/>
                <a:gd name="connsiteY1" fmla="*/ 0 h 2582156"/>
                <a:gd name="connsiteX2" fmla="*/ 2011688 w 2011688"/>
                <a:gd name="connsiteY2" fmla="*/ 1393436 h 2582156"/>
                <a:gd name="connsiteX3" fmla="*/ 1019496 w 2011688"/>
                <a:gd name="connsiteY3" fmla="*/ 2582156 h 2582156"/>
                <a:gd name="connsiteX4" fmla="*/ 8 w 2011688"/>
                <a:gd name="connsiteY4" fmla="*/ 1393436 h 2582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8" h="2582156">
                  <a:moveTo>
                    <a:pt x="8" y="1393436"/>
                  </a:moveTo>
                  <a:cubicBezTo>
                    <a:pt x="-2267" y="963077"/>
                    <a:pt x="450338" y="0"/>
                    <a:pt x="1005848" y="0"/>
                  </a:cubicBezTo>
                  <a:cubicBezTo>
                    <a:pt x="1561358" y="0"/>
                    <a:pt x="2011688" y="736924"/>
                    <a:pt x="2011688" y="1393436"/>
                  </a:cubicBezTo>
                  <a:cubicBezTo>
                    <a:pt x="2011688" y="2049948"/>
                    <a:pt x="1575006" y="2582156"/>
                    <a:pt x="1019496" y="2582156"/>
                  </a:cubicBezTo>
                  <a:cubicBezTo>
                    <a:pt x="463986" y="2582156"/>
                    <a:pt x="2283" y="1823795"/>
                    <a:pt x="8" y="1393436"/>
                  </a:cubicBezTo>
                  <a:close/>
                </a:path>
              </a:pathLst>
            </a:custGeom>
            <a:solidFill>
              <a:srgbClr val="E2F0D9">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65CFB45-9C29-C04F-B0D9-89F00C59EA70}"/>
                </a:ext>
              </a:extLst>
            </p:cNvPr>
            <p:cNvSpPr txBox="1"/>
            <p:nvPr/>
          </p:nvSpPr>
          <p:spPr>
            <a:xfrm>
              <a:off x="3785739" y="2136617"/>
              <a:ext cx="2496457" cy="2454761"/>
            </a:xfrm>
            <a:prstGeom prst="rect">
              <a:avLst/>
            </a:prstGeom>
            <a:noFill/>
          </p:spPr>
          <p:txBody>
            <a:bodyPr wrap="square" rtlCol="0">
              <a:spAutoFit/>
            </a:bodyPr>
            <a:lstStyle/>
            <a:p>
              <a:r>
                <a:rPr lang="en-US" sz="1600" dirty="0"/>
                <a:t>"table"     "shirt"     "bowl"      "spoon"     "toy"       "plate"     "paper"     "book"      "telephone"</a:t>
              </a:r>
            </a:p>
          </p:txBody>
        </p:sp>
        <p:sp>
          <p:nvSpPr>
            <p:cNvPr id="7" name="TextBox 6">
              <a:extLst>
                <a:ext uri="{FF2B5EF4-FFF2-40B4-BE49-F238E27FC236}">
                  <a16:creationId xmlns:a16="http://schemas.microsoft.com/office/drawing/2014/main" id="{24A38C87-15E6-6042-B2AB-620259D0C816}"/>
                </a:ext>
              </a:extLst>
            </p:cNvPr>
            <p:cNvSpPr txBox="1"/>
            <p:nvPr/>
          </p:nvSpPr>
          <p:spPr>
            <a:xfrm>
              <a:off x="1484911" y="1154502"/>
              <a:ext cx="2105221" cy="4738259"/>
            </a:xfrm>
            <a:prstGeom prst="rect">
              <a:avLst/>
            </a:prstGeom>
            <a:noFill/>
          </p:spPr>
          <p:txBody>
            <a:bodyPr wrap="square" rtlCol="0">
              <a:spAutoFit/>
            </a:bodyPr>
            <a:lstStyle/>
            <a:p>
              <a:r>
                <a:rPr lang="en-US" sz="1600" dirty="0"/>
                <a:t>"chair"   "window"  "cup"     "bottle"  "door"    "pants"   "glass"   "glasses" "box"     "couch" "towel"   "drawer"  "jacket"  "stove"   "sink"    "pillow"  "blanket"</a:t>
              </a:r>
            </a:p>
          </p:txBody>
        </p:sp>
        <p:sp>
          <p:nvSpPr>
            <p:cNvPr id="8" name="TextBox 7">
              <a:extLst>
                <a:ext uri="{FF2B5EF4-FFF2-40B4-BE49-F238E27FC236}">
                  <a16:creationId xmlns:a16="http://schemas.microsoft.com/office/drawing/2014/main" id="{09A832FA-8291-3E4D-894B-B9D906FAC3B1}"/>
                </a:ext>
              </a:extLst>
            </p:cNvPr>
            <p:cNvSpPr txBox="1"/>
            <p:nvPr/>
          </p:nvSpPr>
          <p:spPr>
            <a:xfrm>
              <a:off x="6081358" y="1002973"/>
              <a:ext cx="2068284" cy="4738259"/>
            </a:xfrm>
            <a:prstGeom prst="rect">
              <a:avLst/>
            </a:prstGeom>
            <a:noFill/>
          </p:spPr>
          <p:txBody>
            <a:bodyPr wrap="square" rtlCol="0">
              <a:spAutoFit/>
            </a:bodyPr>
            <a:lstStyle/>
            <a:p>
              <a:r>
                <a:rPr lang="en-US" sz="1600" dirty="0"/>
                <a:t>"egg"     "cheese"  "water"   "juice"   "milk"    "dog"     "watch"   "carrots" "house"   "hat" "bread"   "banana"  "bib"     "star"    "pizza"   "cracker" "apple" </a:t>
              </a:r>
            </a:p>
          </p:txBody>
        </p:sp>
      </p:grpSp>
      <p:pic>
        <p:nvPicPr>
          <p:cNvPr id="11" name="Picture 10">
            <a:extLst>
              <a:ext uri="{FF2B5EF4-FFF2-40B4-BE49-F238E27FC236}">
                <a16:creationId xmlns:a16="http://schemas.microsoft.com/office/drawing/2014/main" id="{C67837D6-FDE8-4B49-8642-EF0E515C340E}"/>
              </a:ext>
            </a:extLst>
          </p:cNvPr>
          <p:cNvPicPr>
            <a:picLocks noChangeAspect="1"/>
          </p:cNvPicPr>
          <p:nvPr/>
        </p:nvPicPr>
        <p:blipFill>
          <a:blip r:embed="rId3"/>
          <a:stretch>
            <a:fillRect/>
          </a:stretch>
        </p:blipFill>
        <p:spPr>
          <a:xfrm>
            <a:off x="6517282" y="1065841"/>
            <a:ext cx="5486400" cy="5486400"/>
          </a:xfrm>
          <a:prstGeom prst="rect">
            <a:avLst/>
          </a:prstGeom>
        </p:spPr>
      </p:pic>
      <p:sp>
        <p:nvSpPr>
          <p:cNvPr id="12" name="TextBox 11">
            <a:extLst>
              <a:ext uri="{FF2B5EF4-FFF2-40B4-BE49-F238E27FC236}">
                <a16:creationId xmlns:a16="http://schemas.microsoft.com/office/drawing/2014/main" id="{5EFA3C6A-8B5D-EA44-A88D-E5962EC5E35F}"/>
              </a:ext>
            </a:extLst>
          </p:cNvPr>
          <p:cNvSpPr txBox="1"/>
          <p:nvPr/>
        </p:nvSpPr>
        <p:spPr>
          <a:xfrm>
            <a:off x="4405870" y="6182909"/>
            <a:ext cx="2818135" cy="369332"/>
          </a:xfrm>
          <a:prstGeom prst="rect">
            <a:avLst/>
          </a:prstGeom>
          <a:noFill/>
        </p:spPr>
        <p:txBody>
          <a:bodyPr wrap="square" rtlCol="0">
            <a:spAutoFit/>
          </a:bodyPr>
          <a:lstStyle/>
          <a:p>
            <a:r>
              <a:rPr lang="en-US" dirty="0"/>
              <a:t>Total hours of speech</a:t>
            </a:r>
            <a:r>
              <a:rPr lang="en-US" dirty="0">
                <a:solidFill>
                  <a:srgbClr val="FF0000"/>
                </a:solidFill>
              </a:rPr>
              <a:t> </a:t>
            </a:r>
            <a:r>
              <a:rPr lang="en-US" dirty="0"/>
              <a:t>= 9.49 </a:t>
            </a:r>
          </a:p>
        </p:txBody>
      </p:sp>
    </p:spTree>
    <p:extLst>
      <p:ext uri="{BB962C8B-B14F-4D97-AF65-F5344CB8AC3E}">
        <p14:creationId xmlns:p14="http://schemas.microsoft.com/office/powerpoint/2010/main" val="2602323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A51FD7-4EC8-534C-9744-D5CDCE9E3DEB}"/>
              </a:ext>
            </a:extLst>
          </p:cNvPr>
          <p:cNvGrpSpPr/>
          <p:nvPr/>
        </p:nvGrpSpPr>
        <p:grpSpPr>
          <a:xfrm>
            <a:off x="0" y="15650"/>
            <a:ext cx="6365109" cy="3450873"/>
            <a:chOff x="674972" y="188686"/>
            <a:chExt cx="8181874" cy="6400800"/>
          </a:xfrm>
        </p:grpSpPr>
        <p:sp>
          <p:nvSpPr>
            <p:cNvPr id="3" name="Oval 2">
              <a:extLst>
                <a:ext uri="{FF2B5EF4-FFF2-40B4-BE49-F238E27FC236}">
                  <a16:creationId xmlns:a16="http://schemas.microsoft.com/office/drawing/2014/main" id="{48E08A64-40E2-F445-B0FD-4C86231FA8C8}"/>
                </a:ext>
              </a:extLst>
            </p:cNvPr>
            <p:cNvSpPr/>
            <p:nvPr/>
          </p:nvSpPr>
          <p:spPr>
            <a:xfrm>
              <a:off x="674972" y="188686"/>
              <a:ext cx="5406801" cy="6400800"/>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2CF2F51-21E3-3F42-A58F-8EB6CE57A09C}"/>
                </a:ext>
              </a:extLst>
            </p:cNvPr>
            <p:cNvSpPr/>
            <p:nvPr/>
          </p:nvSpPr>
          <p:spPr>
            <a:xfrm>
              <a:off x="3450041" y="188686"/>
              <a:ext cx="5406805" cy="6400800"/>
            </a:xfrm>
            <a:prstGeom prst="ellipse">
              <a:avLst/>
            </a:prstGeom>
            <a:solidFill>
              <a:srgbClr val="DAE3F3">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8">
              <a:extLst>
                <a:ext uri="{FF2B5EF4-FFF2-40B4-BE49-F238E27FC236}">
                  <a16:creationId xmlns:a16="http://schemas.microsoft.com/office/drawing/2014/main" id="{8B7E5628-A9DD-FE48-B921-CB5D3CA1F059}"/>
                </a:ext>
              </a:extLst>
            </p:cNvPr>
            <p:cNvSpPr/>
            <p:nvPr/>
          </p:nvSpPr>
          <p:spPr>
            <a:xfrm>
              <a:off x="3467577" y="973072"/>
              <a:ext cx="2585873" cy="4789473"/>
            </a:xfrm>
            <a:custGeom>
              <a:avLst/>
              <a:gdLst>
                <a:gd name="connsiteX0" fmla="*/ 0 w 2011680"/>
                <a:gd name="connsiteY0" fmla="*/ 1188720 h 2377440"/>
                <a:gd name="connsiteX1" fmla="*/ 1005840 w 2011680"/>
                <a:gd name="connsiteY1" fmla="*/ 0 h 2377440"/>
                <a:gd name="connsiteX2" fmla="*/ 2011680 w 2011680"/>
                <a:gd name="connsiteY2" fmla="*/ 1188720 h 2377440"/>
                <a:gd name="connsiteX3" fmla="*/ 1005840 w 2011680"/>
                <a:gd name="connsiteY3" fmla="*/ 2377440 h 2377440"/>
                <a:gd name="connsiteX4" fmla="*/ 0 w 2011680"/>
                <a:gd name="connsiteY4" fmla="*/ 1188720 h 2377440"/>
                <a:gd name="connsiteX0" fmla="*/ 0 w 2011680"/>
                <a:gd name="connsiteY0" fmla="*/ 1393436 h 2582156"/>
                <a:gd name="connsiteX1" fmla="*/ 1005840 w 2011680"/>
                <a:gd name="connsiteY1" fmla="*/ 0 h 2582156"/>
                <a:gd name="connsiteX2" fmla="*/ 2011680 w 2011680"/>
                <a:gd name="connsiteY2" fmla="*/ 1393436 h 2582156"/>
                <a:gd name="connsiteX3" fmla="*/ 1005840 w 2011680"/>
                <a:gd name="connsiteY3" fmla="*/ 2582156 h 2582156"/>
                <a:gd name="connsiteX4" fmla="*/ 0 w 2011680"/>
                <a:gd name="connsiteY4" fmla="*/ 1393436 h 2582156"/>
                <a:gd name="connsiteX0" fmla="*/ 8 w 2011688"/>
                <a:gd name="connsiteY0" fmla="*/ 1393436 h 2582156"/>
                <a:gd name="connsiteX1" fmla="*/ 1005848 w 2011688"/>
                <a:gd name="connsiteY1" fmla="*/ 0 h 2582156"/>
                <a:gd name="connsiteX2" fmla="*/ 2011688 w 2011688"/>
                <a:gd name="connsiteY2" fmla="*/ 1393436 h 2582156"/>
                <a:gd name="connsiteX3" fmla="*/ 1019496 w 2011688"/>
                <a:gd name="connsiteY3" fmla="*/ 2582156 h 2582156"/>
                <a:gd name="connsiteX4" fmla="*/ 8 w 2011688"/>
                <a:gd name="connsiteY4" fmla="*/ 1393436 h 2582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8" h="2582156">
                  <a:moveTo>
                    <a:pt x="8" y="1393436"/>
                  </a:moveTo>
                  <a:cubicBezTo>
                    <a:pt x="-2267" y="963077"/>
                    <a:pt x="450338" y="0"/>
                    <a:pt x="1005848" y="0"/>
                  </a:cubicBezTo>
                  <a:cubicBezTo>
                    <a:pt x="1561358" y="0"/>
                    <a:pt x="2011688" y="736924"/>
                    <a:pt x="2011688" y="1393436"/>
                  </a:cubicBezTo>
                  <a:cubicBezTo>
                    <a:pt x="2011688" y="2049948"/>
                    <a:pt x="1575006" y="2582156"/>
                    <a:pt x="1019496" y="2582156"/>
                  </a:cubicBezTo>
                  <a:cubicBezTo>
                    <a:pt x="463986" y="2582156"/>
                    <a:pt x="2283" y="1823795"/>
                    <a:pt x="8" y="1393436"/>
                  </a:cubicBezTo>
                  <a:close/>
                </a:path>
              </a:pathLst>
            </a:custGeom>
            <a:solidFill>
              <a:srgbClr val="E2F0D9">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7F28E04-B2D1-254F-AE12-E2F4A2F790ED}"/>
                </a:ext>
              </a:extLst>
            </p:cNvPr>
            <p:cNvSpPr txBox="1"/>
            <p:nvPr/>
          </p:nvSpPr>
          <p:spPr>
            <a:xfrm>
              <a:off x="3785739" y="2136617"/>
              <a:ext cx="2496457" cy="2454761"/>
            </a:xfrm>
            <a:prstGeom prst="rect">
              <a:avLst/>
            </a:prstGeom>
            <a:noFill/>
          </p:spPr>
          <p:txBody>
            <a:bodyPr wrap="square" rtlCol="0">
              <a:spAutoFit/>
            </a:bodyPr>
            <a:lstStyle/>
            <a:p>
              <a:r>
                <a:rPr lang="en-US" sz="1600" dirty="0"/>
                <a:t>"table"     "shirt"     "bowl"      "spoon"     "toy"       "plate"     "paper"     "book"      "telephone"</a:t>
              </a:r>
            </a:p>
          </p:txBody>
        </p:sp>
        <p:sp>
          <p:nvSpPr>
            <p:cNvPr id="7" name="TextBox 6">
              <a:extLst>
                <a:ext uri="{FF2B5EF4-FFF2-40B4-BE49-F238E27FC236}">
                  <a16:creationId xmlns:a16="http://schemas.microsoft.com/office/drawing/2014/main" id="{12C7C080-37A4-5442-A13C-C40C1AB9A927}"/>
                </a:ext>
              </a:extLst>
            </p:cNvPr>
            <p:cNvSpPr txBox="1"/>
            <p:nvPr/>
          </p:nvSpPr>
          <p:spPr>
            <a:xfrm>
              <a:off x="1484911" y="1154502"/>
              <a:ext cx="2105221" cy="4738259"/>
            </a:xfrm>
            <a:prstGeom prst="rect">
              <a:avLst/>
            </a:prstGeom>
            <a:noFill/>
          </p:spPr>
          <p:txBody>
            <a:bodyPr wrap="square" rtlCol="0">
              <a:spAutoFit/>
            </a:bodyPr>
            <a:lstStyle/>
            <a:p>
              <a:r>
                <a:rPr lang="en-US" sz="1600" dirty="0"/>
                <a:t>"chair"   "window"  "cup"     "bottle"  "door"    "pants"   "glass"   "glasses" "box"     "couch" "towel"   "drawer"  "jacket"  "stove"   "sink"    "pillow"  "blanket"</a:t>
              </a:r>
            </a:p>
          </p:txBody>
        </p:sp>
        <p:sp>
          <p:nvSpPr>
            <p:cNvPr id="8" name="TextBox 7">
              <a:extLst>
                <a:ext uri="{FF2B5EF4-FFF2-40B4-BE49-F238E27FC236}">
                  <a16:creationId xmlns:a16="http://schemas.microsoft.com/office/drawing/2014/main" id="{75E844AF-FCBB-5D4C-BB6C-FDB478CA36B8}"/>
                </a:ext>
              </a:extLst>
            </p:cNvPr>
            <p:cNvSpPr txBox="1"/>
            <p:nvPr/>
          </p:nvSpPr>
          <p:spPr>
            <a:xfrm>
              <a:off x="6081358" y="1002973"/>
              <a:ext cx="2068284" cy="4738259"/>
            </a:xfrm>
            <a:prstGeom prst="rect">
              <a:avLst/>
            </a:prstGeom>
            <a:noFill/>
          </p:spPr>
          <p:txBody>
            <a:bodyPr wrap="square" rtlCol="0">
              <a:spAutoFit/>
            </a:bodyPr>
            <a:lstStyle/>
            <a:p>
              <a:r>
                <a:rPr lang="en-US" sz="1600" dirty="0"/>
                <a:t>"egg"     "cheese"  "water"   "juice"   "milk"    "dog"     "watch"   "carrots" "house"   "hat" "bread"   "banana"  "bib"     "star"    "pizza"   "cracker" "apple" </a:t>
              </a:r>
            </a:p>
          </p:txBody>
        </p:sp>
      </p:grpSp>
      <p:pic>
        <p:nvPicPr>
          <p:cNvPr id="11" name="Picture 10">
            <a:extLst>
              <a:ext uri="{FF2B5EF4-FFF2-40B4-BE49-F238E27FC236}">
                <a16:creationId xmlns:a16="http://schemas.microsoft.com/office/drawing/2014/main" id="{4C06E709-C1B7-7E40-82C7-618BAE77B328}"/>
              </a:ext>
            </a:extLst>
          </p:cNvPr>
          <p:cNvPicPr>
            <a:picLocks noChangeAspect="1"/>
          </p:cNvPicPr>
          <p:nvPr/>
        </p:nvPicPr>
        <p:blipFill>
          <a:blip r:embed="rId3"/>
          <a:stretch>
            <a:fillRect/>
          </a:stretch>
        </p:blipFill>
        <p:spPr>
          <a:xfrm>
            <a:off x="6517282" y="1065841"/>
            <a:ext cx="5486400" cy="5486400"/>
          </a:xfrm>
          <a:prstGeom prst="rect">
            <a:avLst/>
          </a:prstGeom>
        </p:spPr>
      </p:pic>
      <p:sp>
        <p:nvSpPr>
          <p:cNvPr id="13" name="TextBox 12">
            <a:extLst>
              <a:ext uri="{FF2B5EF4-FFF2-40B4-BE49-F238E27FC236}">
                <a16:creationId xmlns:a16="http://schemas.microsoft.com/office/drawing/2014/main" id="{7C3EB1F9-168B-0540-A893-318B879089F6}"/>
              </a:ext>
            </a:extLst>
          </p:cNvPr>
          <p:cNvSpPr txBox="1"/>
          <p:nvPr/>
        </p:nvSpPr>
        <p:spPr>
          <a:xfrm>
            <a:off x="4405870" y="6182909"/>
            <a:ext cx="2818135" cy="369332"/>
          </a:xfrm>
          <a:prstGeom prst="rect">
            <a:avLst/>
          </a:prstGeom>
          <a:noFill/>
        </p:spPr>
        <p:txBody>
          <a:bodyPr wrap="square" rtlCol="0">
            <a:spAutoFit/>
          </a:bodyPr>
          <a:lstStyle/>
          <a:p>
            <a:r>
              <a:rPr lang="en-US" dirty="0"/>
              <a:t>Total hours of speech</a:t>
            </a:r>
            <a:r>
              <a:rPr lang="en-US" dirty="0">
                <a:solidFill>
                  <a:srgbClr val="FF0000"/>
                </a:solidFill>
              </a:rPr>
              <a:t> </a:t>
            </a:r>
            <a:r>
              <a:rPr lang="en-US" dirty="0"/>
              <a:t>= 9.49 </a:t>
            </a:r>
          </a:p>
        </p:txBody>
      </p:sp>
    </p:spTree>
    <p:extLst>
      <p:ext uri="{BB962C8B-B14F-4D97-AF65-F5344CB8AC3E}">
        <p14:creationId xmlns:p14="http://schemas.microsoft.com/office/powerpoint/2010/main" val="2531997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1A67B51-B8F3-B749-9C01-806872A01597}"/>
              </a:ext>
            </a:extLst>
          </p:cNvPr>
          <p:cNvGrpSpPr/>
          <p:nvPr/>
        </p:nvGrpSpPr>
        <p:grpSpPr>
          <a:xfrm>
            <a:off x="0" y="15650"/>
            <a:ext cx="6365109" cy="3450873"/>
            <a:chOff x="674972" y="188686"/>
            <a:chExt cx="8181874" cy="6400800"/>
          </a:xfrm>
        </p:grpSpPr>
        <p:sp>
          <p:nvSpPr>
            <p:cNvPr id="7" name="Oval 6">
              <a:extLst>
                <a:ext uri="{FF2B5EF4-FFF2-40B4-BE49-F238E27FC236}">
                  <a16:creationId xmlns:a16="http://schemas.microsoft.com/office/drawing/2014/main" id="{6352A648-914B-AA4E-AA24-6933282F28D1}"/>
                </a:ext>
              </a:extLst>
            </p:cNvPr>
            <p:cNvSpPr/>
            <p:nvPr/>
          </p:nvSpPr>
          <p:spPr>
            <a:xfrm>
              <a:off x="674972" y="188686"/>
              <a:ext cx="5406801" cy="6400800"/>
            </a:xfrm>
            <a:prstGeom prst="ellipse">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6108D8E-62F2-DD4E-B2AA-BF42118BEDBC}"/>
                </a:ext>
              </a:extLst>
            </p:cNvPr>
            <p:cNvSpPr/>
            <p:nvPr/>
          </p:nvSpPr>
          <p:spPr>
            <a:xfrm>
              <a:off x="3450041" y="188686"/>
              <a:ext cx="5406805" cy="6400800"/>
            </a:xfrm>
            <a:prstGeom prst="ellipse">
              <a:avLst/>
            </a:prstGeom>
            <a:solidFill>
              <a:srgbClr val="DAE3F3">
                <a:alpha val="6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6073140-AA26-9947-A675-6992FCDDB03E}"/>
                </a:ext>
              </a:extLst>
            </p:cNvPr>
            <p:cNvSpPr/>
            <p:nvPr/>
          </p:nvSpPr>
          <p:spPr>
            <a:xfrm>
              <a:off x="3467577" y="973072"/>
              <a:ext cx="2585873" cy="4789473"/>
            </a:xfrm>
            <a:custGeom>
              <a:avLst/>
              <a:gdLst>
                <a:gd name="connsiteX0" fmla="*/ 0 w 2011680"/>
                <a:gd name="connsiteY0" fmla="*/ 1188720 h 2377440"/>
                <a:gd name="connsiteX1" fmla="*/ 1005840 w 2011680"/>
                <a:gd name="connsiteY1" fmla="*/ 0 h 2377440"/>
                <a:gd name="connsiteX2" fmla="*/ 2011680 w 2011680"/>
                <a:gd name="connsiteY2" fmla="*/ 1188720 h 2377440"/>
                <a:gd name="connsiteX3" fmla="*/ 1005840 w 2011680"/>
                <a:gd name="connsiteY3" fmla="*/ 2377440 h 2377440"/>
                <a:gd name="connsiteX4" fmla="*/ 0 w 2011680"/>
                <a:gd name="connsiteY4" fmla="*/ 1188720 h 2377440"/>
                <a:gd name="connsiteX0" fmla="*/ 0 w 2011680"/>
                <a:gd name="connsiteY0" fmla="*/ 1393436 h 2582156"/>
                <a:gd name="connsiteX1" fmla="*/ 1005840 w 2011680"/>
                <a:gd name="connsiteY1" fmla="*/ 0 h 2582156"/>
                <a:gd name="connsiteX2" fmla="*/ 2011680 w 2011680"/>
                <a:gd name="connsiteY2" fmla="*/ 1393436 h 2582156"/>
                <a:gd name="connsiteX3" fmla="*/ 1005840 w 2011680"/>
                <a:gd name="connsiteY3" fmla="*/ 2582156 h 2582156"/>
                <a:gd name="connsiteX4" fmla="*/ 0 w 2011680"/>
                <a:gd name="connsiteY4" fmla="*/ 1393436 h 2582156"/>
                <a:gd name="connsiteX0" fmla="*/ 8 w 2011688"/>
                <a:gd name="connsiteY0" fmla="*/ 1393436 h 2582156"/>
                <a:gd name="connsiteX1" fmla="*/ 1005848 w 2011688"/>
                <a:gd name="connsiteY1" fmla="*/ 0 h 2582156"/>
                <a:gd name="connsiteX2" fmla="*/ 2011688 w 2011688"/>
                <a:gd name="connsiteY2" fmla="*/ 1393436 h 2582156"/>
                <a:gd name="connsiteX3" fmla="*/ 1019496 w 2011688"/>
                <a:gd name="connsiteY3" fmla="*/ 2582156 h 2582156"/>
                <a:gd name="connsiteX4" fmla="*/ 8 w 2011688"/>
                <a:gd name="connsiteY4" fmla="*/ 1393436 h 2582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8" h="2582156">
                  <a:moveTo>
                    <a:pt x="8" y="1393436"/>
                  </a:moveTo>
                  <a:cubicBezTo>
                    <a:pt x="-2267" y="963077"/>
                    <a:pt x="450338" y="0"/>
                    <a:pt x="1005848" y="0"/>
                  </a:cubicBezTo>
                  <a:cubicBezTo>
                    <a:pt x="1561358" y="0"/>
                    <a:pt x="2011688" y="736924"/>
                    <a:pt x="2011688" y="1393436"/>
                  </a:cubicBezTo>
                  <a:cubicBezTo>
                    <a:pt x="2011688" y="2049948"/>
                    <a:pt x="1575006" y="2582156"/>
                    <a:pt x="1019496" y="2582156"/>
                  </a:cubicBezTo>
                  <a:cubicBezTo>
                    <a:pt x="463986" y="2582156"/>
                    <a:pt x="2283" y="1823795"/>
                    <a:pt x="8" y="1393436"/>
                  </a:cubicBezTo>
                  <a:close/>
                </a:path>
              </a:pathLst>
            </a:custGeom>
            <a:solidFill>
              <a:srgbClr val="E2F0D9">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845C9A1-989A-124F-9B3F-A2107B021B98}"/>
                </a:ext>
              </a:extLst>
            </p:cNvPr>
            <p:cNvSpPr txBox="1"/>
            <p:nvPr/>
          </p:nvSpPr>
          <p:spPr>
            <a:xfrm>
              <a:off x="3785739" y="2136617"/>
              <a:ext cx="2496457" cy="2454761"/>
            </a:xfrm>
            <a:prstGeom prst="rect">
              <a:avLst/>
            </a:prstGeom>
            <a:noFill/>
          </p:spPr>
          <p:txBody>
            <a:bodyPr wrap="square" rtlCol="0">
              <a:spAutoFit/>
            </a:bodyPr>
            <a:lstStyle/>
            <a:p>
              <a:r>
                <a:rPr lang="en-US" sz="1600" dirty="0"/>
                <a:t>"table"     "shirt"     "bowl"      "spoon"     "toy"       "plate"     "paper"     "book"      "telephone"</a:t>
              </a:r>
            </a:p>
          </p:txBody>
        </p:sp>
        <p:sp>
          <p:nvSpPr>
            <p:cNvPr id="11" name="TextBox 10">
              <a:extLst>
                <a:ext uri="{FF2B5EF4-FFF2-40B4-BE49-F238E27FC236}">
                  <a16:creationId xmlns:a16="http://schemas.microsoft.com/office/drawing/2014/main" id="{A90067C5-70CC-544C-8609-73B4D3FA12B8}"/>
                </a:ext>
              </a:extLst>
            </p:cNvPr>
            <p:cNvSpPr txBox="1"/>
            <p:nvPr/>
          </p:nvSpPr>
          <p:spPr>
            <a:xfrm>
              <a:off x="1484911" y="1154502"/>
              <a:ext cx="2105221" cy="4738259"/>
            </a:xfrm>
            <a:prstGeom prst="rect">
              <a:avLst/>
            </a:prstGeom>
            <a:noFill/>
          </p:spPr>
          <p:txBody>
            <a:bodyPr wrap="square" rtlCol="0">
              <a:spAutoFit/>
            </a:bodyPr>
            <a:lstStyle/>
            <a:p>
              <a:r>
                <a:rPr lang="en-US" sz="1600" dirty="0"/>
                <a:t>"chair"   "window"  "cup"     "bottle"  "door"    "pants"   "glass"   "glasses" "box"     "couch" "towel"   "drawer"  "jacket"  "stove"   "sink"    "pillow"  "blanket"</a:t>
              </a:r>
            </a:p>
          </p:txBody>
        </p:sp>
        <p:sp>
          <p:nvSpPr>
            <p:cNvPr id="12" name="TextBox 11">
              <a:extLst>
                <a:ext uri="{FF2B5EF4-FFF2-40B4-BE49-F238E27FC236}">
                  <a16:creationId xmlns:a16="http://schemas.microsoft.com/office/drawing/2014/main" id="{19C9D3B8-C046-9F4F-BA0D-7C1A7E799DE0}"/>
                </a:ext>
              </a:extLst>
            </p:cNvPr>
            <p:cNvSpPr txBox="1"/>
            <p:nvPr/>
          </p:nvSpPr>
          <p:spPr>
            <a:xfrm>
              <a:off x="6081358" y="1002973"/>
              <a:ext cx="2068284" cy="4738259"/>
            </a:xfrm>
            <a:prstGeom prst="rect">
              <a:avLst/>
            </a:prstGeom>
            <a:noFill/>
          </p:spPr>
          <p:txBody>
            <a:bodyPr wrap="square" rtlCol="0">
              <a:spAutoFit/>
            </a:bodyPr>
            <a:lstStyle/>
            <a:p>
              <a:r>
                <a:rPr lang="en-US" sz="1600" dirty="0"/>
                <a:t>"egg"     "cheese"  "water"   "juice"   "milk"    "dog"     "watch"   "carrots" "house"   "hat" "bread"   "banana"  "bib"     "star"    "pizza"   "cracker" "apple" </a:t>
              </a:r>
            </a:p>
          </p:txBody>
        </p:sp>
      </p:grpSp>
      <p:pic>
        <p:nvPicPr>
          <p:cNvPr id="3" name="Picture 2">
            <a:extLst>
              <a:ext uri="{FF2B5EF4-FFF2-40B4-BE49-F238E27FC236}">
                <a16:creationId xmlns:a16="http://schemas.microsoft.com/office/drawing/2014/main" id="{C88DC8D8-F2B9-7840-9985-BBD0EF14F4B3}"/>
              </a:ext>
            </a:extLst>
          </p:cNvPr>
          <p:cNvPicPr>
            <a:picLocks noChangeAspect="1"/>
          </p:cNvPicPr>
          <p:nvPr/>
        </p:nvPicPr>
        <p:blipFill>
          <a:blip r:embed="rId3"/>
          <a:stretch>
            <a:fillRect/>
          </a:stretch>
        </p:blipFill>
        <p:spPr>
          <a:xfrm>
            <a:off x="6517282" y="1065841"/>
            <a:ext cx="5486400" cy="5486400"/>
          </a:xfrm>
          <a:prstGeom prst="rect">
            <a:avLst/>
          </a:prstGeom>
        </p:spPr>
      </p:pic>
    </p:spTree>
    <p:extLst>
      <p:ext uri="{BB962C8B-B14F-4D97-AF65-F5344CB8AC3E}">
        <p14:creationId xmlns:p14="http://schemas.microsoft.com/office/powerpoint/2010/main" val="2573730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217A-202E-DF45-99B1-C7A656BABD0E}"/>
              </a:ext>
            </a:extLst>
          </p:cNvPr>
          <p:cNvSpPr>
            <a:spLocks noGrp="1"/>
          </p:cNvSpPr>
          <p:nvPr>
            <p:ph type="title"/>
          </p:nvPr>
        </p:nvSpPr>
        <p:spPr/>
        <p:txBody>
          <a:bodyPr/>
          <a:lstStyle/>
          <a:p>
            <a:r>
              <a:rPr lang="en-US" dirty="0"/>
              <a:t>What do the data tell us about word learning?</a:t>
            </a:r>
          </a:p>
        </p:txBody>
      </p:sp>
      <p:sp>
        <p:nvSpPr>
          <p:cNvPr id="3" name="Content Placeholder 2">
            <a:extLst>
              <a:ext uri="{FF2B5EF4-FFF2-40B4-BE49-F238E27FC236}">
                <a16:creationId xmlns:a16="http://schemas.microsoft.com/office/drawing/2014/main" id="{A8ABADCF-DDF9-B04A-BFD1-59B7D8D16C43}"/>
              </a:ext>
            </a:extLst>
          </p:cNvPr>
          <p:cNvSpPr>
            <a:spLocks noGrp="1"/>
          </p:cNvSpPr>
          <p:nvPr>
            <p:ph idx="1"/>
          </p:nvPr>
        </p:nvSpPr>
        <p:spPr/>
        <p:txBody>
          <a:bodyPr>
            <a:normAutofit/>
          </a:bodyPr>
          <a:lstStyle/>
          <a:p>
            <a:r>
              <a:rPr lang="en-US" dirty="0"/>
              <a:t>The frequency properties of visual objects and object names in daily life are fundamentally different, and they </a:t>
            </a:r>
            <a:r>
              <a:rPr lang="en-US" b="1" dirty="0">
                <a:solidFill>
                  <a:srgbClr val="FF0000"/>
                </a:solidFill>
              </a:rPr>
              <a:t>do not set up a rich co-occurrence structure</a:t>
            </a:r>
            <a:r>
              <a:rPr lang="en-US" dirty="0">
                <a:solidFill>
                  <a:srgbClr val="FF0000"/>
                </a:solidFill>
              </a:rPr>
              <a:t> </a:t>
            </a:r>
          </a:p>
          <a:p>
            <a:pPr lvl="1"/>
            <a:r>
              <a:rPr lang="en-US" sz="2800" dirty="0"/>
              <a:t>However, </a:t>
            </a:r>
            <a:r>
              <a:rPr lang="en-US" sz="2800" b="1" dirty="0">
                <a:solidFill>
                  <a:srgbClr val="FF0000"/>
                </a:solidFill>
              </a:rPr>
              <a:t>both modalities select for early-learned object names</a:t>
            </a:r>
          </a:p>
          <a:p>
            <a:pPr lvl="1"/>
            <a:endParaRPr lang="en-US" sz="2800" dirty="0"/>
          </a:p>
          <a:p>
            <a:r>
              <a:rPr lang="en-US" dirty="0"/>
              <a:t>The rarity of co-occurrences of early-learned object-name </a:t>
            </a:r>
            <a:r>
              <a:rPr lang="en-US" b="1" dirty="0"/>
              <a:t>pairs</a:t>
            </a:r>
            <a:r>
              <a:rPr lang="en-US" dirty="0"/>
              <a:t> in this context suggests that infants may be learning from minimal co-occurrence data </a:t>
            </a:r>
            <a:r>
              <a:rPr lang="en-US" b="1" dirty="0">
                <a:solidFill>
                  <a:srgbClr val="FF0000"/>
                </a:solidFill>
              </a:rPr>
              <a:t>as long as half of the pair (the object or its name) is highly frequent</a:t>
            </a:r>
          </a:p>
          <a:p>
            <a:endParaRPr lang="en-US" dirty="0"/>
          </a:p>
        </p:txBody>
      </p:sp>
    </p:spTree>
    <p:extLst>
      <p:ext uri="{BB962C8B-B14F-4D97-AF65-F5344CB8AC3E}">
        <p14:creationId xmlns:p14="http://schemas.microsoft.com/office/powerpoint/2010/main" val="342703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8D6116E-B66E-0A40-A175-F64FB4533B19}"/>
              </a:ext>
            </a:extLst>
          </p:cNvPr>
          <p:cNvGrpSpPr/>
          <p:nvPr/>
        </p:nvGrpSpPr>
        <p:grpSpPr>
          <a:xfrm>
            <a:off x="561877" y="1021351"/>
            <a:ext cx="2574072" cy="2973528"/>
            <a:chOff x="561877" y="1021351"/>
            <a:chExt cx="2574072" cy="2973528"/>
          </a:xfrm>
        </p:grpSpPr>
        <p:pic>
          <p:nvPicPr>
            <p:cNvPr id="3" name="Picture 2">
              <a:extLst>
                <a:ext uri="{FF2B5EF4-FFF2-40B4-BE49-F238E27FC236}">
                  <a16:creationId xmlns:a16="http://schemas.microsoft.com/office/drawing/2014/main" id="{2BA87253-0722-9949-8BAF-004D1904B68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561877" y="2074639"/>
              <a:ext cx="1947803" cy="1920240"/>
            </a:xfrm>
            <a:prstGeom prst="rect">
              <a:avLst/>
            </a:prstGeom>
          </p:spPr>
        </p:pic>
        <p:grpSp>
          <p:nvGrpSpPr>
            <p:cNvPr id="8" name="Group 7">
              <a:extLst>
                <a:ext uri="{FF2B5EF4-FFF2-40B4-BE49-F238E27FC236}">
                  <a16:creationId xmlns:a16="http://schemas.microsoft.com/office/drawing/2014/main" id="{6C18453C-05F9-254D-9BEC-DCE240F44507}"/>
                </a:ext>
              </a:extLst>
            </p:cNvPr>
            <p:cNvGrpSpPr/>
            <p:nvPr/>
          </p:nvGrpSpPr>
          <p:grpSpPr>
            <a:xfrm>
              <a:off x="1643251" y="1021351"/>
              <a:ext cx="1492698" cy="1188720"/>
              <a:chOff x="5486402" y="838700"/>
              <a:chExt cx="1492698" cy="1188720"/>
            </a:xfrm>
          </p:grpSpPr>
          <p:sp>
            <p:nvSpPr>
              <p:cNvPr id="4" name="Cloud Callout 3">
                <a:extLst>
                  <a:ext uri="{FF2B5EF4-FFF2-40B4-BE49-F238E27FC236}">
                    <a16:creationId xmlns:a16="http://schemas.microsoft.com/office/drawing/2014/main" id="{0881CDE7-169A-5E49-A407-799436511539}"/>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F6CAA8D-87D5-134D-B14A-E49A86EE79BA}"/>
                  </a:ext>
                </a:extLst>
              </p:cNvPr>
              <p:cNvPicPr>
                <a:picLocks noChangeAspect="1"/>
              </p:cNvPicPr>
              <p:nvPr/>
            </p:nvPicPr>
            <p:blipFill>
              <a:blip r:embed="rId5">
                <a:alphaModFix amt="20000"/>
                <a:extLst>
                  <a:ext uri="{BEBA8EAE-BF5A-486C-A8C5-ECC9F3942E4B}">
                    <a14:imgProps xmlns:a14="http://schemas.microsoft.com/office/drawing/2010/main">
                      <a14:imgLayer r:embed="rId6">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5" name="Group 4">
            <a:extLst>
              <a:ext uri="{FF2B5EF4-FFF2-40B4-BE49-F238E27FC236}">
                <a16:creationId xmlns:a16="http://schemas.microsoft.com/office/drawing/2014/main" id="{11850AE2-450D-4645-BB01-FBED0B5A0E48}"/>
              </a:ext>
            </a:extLst>
          </p:cNvPr>
          <p:cNvGrpSpPr/>
          <p:nvPr/>
        </p:nvGrpSpPr>
        <p:grpSpPr>
          <a:xfrm>
            <a:off x="1087276" y="1332049"/>
            <a:ext cx="2574072" cy="2973528"/>
            <a:chOff x="1087276" y="1332049"/>
            <a:chExt cx="2574072" cy="2973528"/>
          </a:xfrm>
        </p:grpSpPr>
        <p:pic>
          <p:nvPicPr>
            <p:cNvPr id="26" name="Picture 25">
              <a:extLst>
                <a:ext uri="{FF2B5EF4-FFF2-40B4-BE49-F238E27FC236}">
                  <a16:creationId xmlns:a16="http://schemas.microsoft.com/office/drawing/2014/main" id="{01B122C2-CAC5-C540-B11F-5315C3AFF84E}"/>
                </a:ext>
              </a:extLst>
            </p:cNvPr>
            <p:cNvPicPr>
              <a:picLocks noChangeAspect="1"/>
            </p:cNvPicPr>
            <p:nvPr/>
          </p:nvPicPr>
          <p:blipFill>
            <a:blip r:embed="rId3">
              <a:extLst>
                <a:ext uri="{BEBA8EAE-BF5A-486C-A8C5-ECC9F3942E4B}">
                  <a14:imgProps xmlns:a14="http://schemas.microsoft.com/office/drawing/2010/main">
                    <a14:imgLayer r:embed="rId7">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1087276" y="2385337"/>
              <a:ext cx="1947803" cy="1920240"/>
            </a:xfrm>
            <a:prstGeom prst="rect">
              <a:avLst/>
            </a:prstGeom>
          </p:spPr>
        </p:pic>
        <p:grpSp>
          <p:nvGrpSpPr>
            <p:cNvPr id="28" name="Group 27">
              <a:extLst>
                <a:ext uri="{FF2B5EF4-FFF2-40B4-BE49-F238E27FC236}">
                  <a16:creationId xmlns:a16="http://schemas.microsoft.com/office/drawing/2014/main" id="{F31F2AD9-0203-EF4A-8F83-C0D28900944B}"/>
                </a:ext>
              </a:extLst>
            </p:cNvPr>
            <p:cNvGrpSpPr/>
            <p:nvPr/>
          </p:nvGrpSpPr>
          <p:grpSpPr>
            <a:xfrm>
              <a:off x="2168650" y="1332049"/>
              <a:ext cx="1492698" cy="1188720"/>
              <a:chOff x="5486402" y="838700"/>
              <a:chExt cx="1492698" cy="1188720"/>
            </a:xfrm>
          </p:grpSpPr>
          <p:sp>
            <p:nvSpPr>
              <p:cNvPr id="35" name="Cloud Callout 34">
                <a:extLst>
                  <a:ext uri="{FF2B5EF4-FFF2-40B4-BE49-F238E27FC236}">
                    <a16:creationId xmlns:a16="http://schemas.microsoft.com/office/drawing/2014/main" id="{3F1081F5-4565-F04A-ADB7-A032FE14C9A3}"/>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6034579D-8917-1B4F-95F2-61A0E329F469}"/>
                  </a:ext>
                </a:extLst>
              </p:cNvPr>
              <p:cNvPicPr>
                <a:picLocks noChangeAspect="1"/>
              </p:cNvPicPr>
              <p:nvPr/>
            </p:nvPicPr>
            <p:blipFill>
              <a:blip r:embed="rId5">
                <a:alphaModFix amt="35000"/>
                <a:extLst>
                  <a:ext uri="{BEBA8EAE-BF5A-486C-A8C5-ECC9F3942E4B}">
                    <a14:imgProps xmlns:a14="http://schemas.microsoft.com/office/drawing/2010/main">
                      <a14:imgLayer r:embed="rId8">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6" name="Group 5">
            <a:extLst>
              <a:ext uri="{FF2B5EF4-FFF2-40B4-BE49-F238E27FC236}">
                <a16:creationId xmlns:a16="http://schemas.microsoft.com/office/drawing/2014/main" id="{A605F237-511C-CF4A-9058-D9258F3200AC}"/>
              </a:ext>
            </a:extLst>
          </p:cNvPr>
          <p:cNvGrpSpPr/>
          <p:nvPr/>
        </p:nvGrpSpPr>
        <p:grpSpPr>
          <a:xfrm>
            <a:off x="1643251" y="1863298"/>
            <a:ext cx="2574072" cy="2973528"/>
            <a:chOff x="1643251" y="1863298"/>
            <a:chExt cx="2574072" cy="2973528"/>
          </a:xfrm>
        </p:grpSpPr>
        <p:pic>
          <p:nvPicPr>
            <p:cNvPr id="9" name="Picture 8">
              <a:extLst>
                <a:ext uri="{FF2B5EF4-FFF2-40B4-BE49-F238E27FC236}">
                  <a16:creationId xmlns:a16="http://schemas.microsoft.com/office/drawing/2014/main" id="{06AFB678-074C-4A48-B7B5-8A8C6CF9CF6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1643251" y="2916586"/>
              <a:ext cx="1947803" cy="1920240"/>
            </a:xfrm>
            <a:prstGeom prst="rect">
              <a:avLst/>
            </a:prstGeom>
          </p:spPr>
        </p:pic>
        <p:grpSp>
          <p:nvGrpSpPr>
            <p:cNvPr id="10" name="Group 9">
              <a:extLst>
                <a:ext uri="{FF2B5EF4-FFF2-40B4-BE49-F238E27FC236}">
                  <a16:creationId xmlns:a16="http://schemas.microsoft.com/office/drawing/2014/main" id="{38E9E8E1-102B-DB4E-873B-37470A822F69}"/>
                </a:ext>
              </a:extLst>
            </p:cNvPr>
            <p:cNvGrpSpPr/>
            <p:nvPr/>
          </p:nvGrpSpPr>
          <p:grpSpPr>
            <a:xfrm>
              <a:off x="2724625" y="1863298"/>
              <a:ext cx="1492698" cy="1188720"/>
              <a:chOff x="5486402" y="838700"/>
              <a:chExt cx="1492698" cy="1188720"/>
            </a:xfrm>
          </p:grpSpPr>
          <p:sp>
            <p:nvSpPr>
              <p:cNvPr id="11" name="Cloud Callout 10">
                <a:extLst>
                  <a:ext uri="{FF2B5EF4-FFF2-40B4-BE49-F238E27FC236}">
                    <a16:creationId xmlns:a16="http://schemas.microsoft.com/office/drawing/2014/main" id="{E113A7B2-E658-8344-A0CC-C7E1C87981B8}"/>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A916E2-F7F0-2D4A-BE11-8735B6AE40CB}"/>
                  </a:ext>
                </a:extLst>
              </p:cNvPr>
              <p:cNvPicPr>
                <a:picLocks noChangeAspect="1"/>
              </p:cNvPicPr>
              <p:nvPr/>
            </p:nvPicPr>
            <p:blipFill>
              <a:blip r:embed="rId5">
                <a:alphaModFix amt="50000"/>
                <a:extLst>
                  <a:ext uri="{BEBA8EAE-BF5A-486C-A8C5-ECC9F3942E4B}">
                    <a14:imgProps xmlns:a14="http://schemas.microsoft.com/office/drawing/2010/main">
                      <a14:imgLayer r:embed="rId9">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18" name="Group 17">
            <a:extLst>
              <a:ext uri="{FF2B5EF4-FFF2-40B4-BE49-F238E27FC236}">
                <a16:creationId xmlns:a16="http://schemas.microsoft.com/office/drawing/2014/main" id="{2B555BE6-EF9B-C44A-9B17-1575EBE7E79E}"/>
              </a:ext>
            </a:extLst>
          </p:cNvPr>
          <p:cNvGrpSpPr/>
          <p:nvPr/>
        </p:nvGrpSpPr>
        <p:grpSpPr>
          <a:xfrm>
            <a:off x="2168650" y="2255791"/>
            <a:ext cx="2574072" cy="2973528"/>
            <a:chOff x="2168650" y="2255791"/>
            <a:chExt cx="2574072" cy="2973528"/>
          </a:xfrm>
        </p:grpSpPr>
        <p:pic>
          <p:nvPicPr>
            <p:cNvPr id="37" name="Picture 36">
              <a:extLst>
                <a:ext uri="{FF2B5EF4-FFF2-40B4-BE49-F238E27FC236}">
                  <a16:creationId xmlns:a16="http://schemas.microsoft.com/office/drawing/2014/main" id="{3DB0BA4D-D3AE-3042-BF6F-E713C57DAF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2168650" y="3309079"/>
              <a:ext cx="1947803" cy="1920240"/>
            </a:xfrm>
            <a:prstGeom prst="rect">
              <a:avLst/>
            </a:prstGeom>
          </p:spPr>
        </p:pic>
        <p:grpSp>
          <p:nvGrpSpPr>
            <p:cNvPr id="38" name="Group 37">
              <a:extLst>
                <a:ext uri="{FF2B5EF4-FFF2-40B4-BE49-F238E27FC236}">
                  <a16:creationId xmlns:a16="http://schemas.microsoft.com/office/drawing/2014/main" id="{E23653E0-09EE-984D-A4B9-7AA9A967AD1F}"/>
                </a:ext>
              </a:extLst>
            </p:cNvPr>
            <p:cNvGrpSpPr/>
            <p:nvPr/>
          </p:nvGrpSpPr>
          <p:grpSpPr>
            <a:xfrm>
              <a:off x="3250024" y="2255791"/>
              <a:ext cx="1492698" cy="1188720"/>
              <a:chOff x="5486402" y="838700"/>
              <a:chExt cx="1492698" cy="1188720"/>
            </a:xfrm>
          </p:grpSpPr>
          <p:sp>
            <p:nvSpPr>
              <p:cNvPr id="39" name="Cloud Callout 38">
                <a:extLst>
                  <a:ext uri="{FF2B5EF4-FFF2-40B4-BE49-F238E27FC236}">
                    <a16:creationId xmlns:a16="http://schemas.microsoft.com/office/drawing/2014/main" id="{37FC6F18-BB54-AA46-AA62-607020BD0D0F}"/>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95498301-B101-E349-9B27-B707470AABE0}"/>
                  </a:ext>
                </a:extLst>
              </p:cNvPr>
              <p:cNvPicPr>
                <a:picLocks noChangeAspect="1"/>
              </p:cNvPicPr>
              <p:nvPr/>
            </p:nvPicPr>
            <p:blipFill>
              <a:blip r:embed="rId5">
                <a:alphaModFix amt="70000"/>
                <a:extLst>
                  <a:ext uri="{BEBA8EAE-BF5A-486C-A8C5-ECC9F3942E4B}">
                    <a14:imgProps xmlns:a14="http://schemas.microsoft.com/office/drawing/2010/main">
                      <a14:imgLayer r:embed="rId6">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20" name="Group 19">
            <a:extLst>
              <a:ext uri="{FF2B5EF4-FFF2-40B4-BE49-F238E27FC236}">
                <a16:creationId xmlns:a16="http://schemas.microsoft.com/office/drawing/2014/main" id="{BE41E9FE-B5D2-7648-A571-5228E5B349BC}"/>
              </a:ext>
            </a:extLst>
          </p:cNvPr>
          <p:cNvGrpSpPr/>
          <p:nvPr/>
        </p:nvGrpSpPr>
        <p:grpSpPr>
          <a:xfrm>
            <a:off x="2724625" y="2705245"/>
            <a:ext cx="2574072" cy="2973528"/>
            <a:chOff x="2724625" y="2705245"/>
            <a:chExt cx="2574072" cy="2973528"/>
          </a:xfrm>
        </p:grpSpPr>
        <p:pic>
          <p:nvPicPr>
            <p:cNvPr id="13" name="Picture 12">
              <a:extLst>
                <a:ext uri="{FF2B5EF4-FFF2-40B4-BE49-F238E27FC236}">
                  <a16:creationId xmlns:a16="http://schemas.microsoft.com/office/drawing/2014/main" id="{9BFAA0D7-B92F-6645-80A2-8A553B18D9D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2724625" y="3758533"/>
              <a:ext cx="1947803" cy="1920240"/>
            </a:xfrm>
            <a:prstGeom prst="rect">
              <a:avLst/>
            </a:prstGeom>
          </p:spPr>
        </p:pic>
        <p:grpSp>
          <p:nvGrpSpPr>
            <p:cNvPr id="14" name="Group 13">
              <a:extLst>
                <a:ext uri="{FF2B5EF4-FFF2-40B4-BE49-F238E27FC236}">
                  <a16:creationId xmlns:a16="http://schemas.microsoft.com/office/drawing/2014/main" id="{55212E6E-FB05-CD45-A222-2796EE67CE20}"/>
                </a:ext>
              </a:extLst>
            </p:cNvPr>
            <p:cNvGrpSpPr/>
            <p:nvPr/>
          </p:nvGrpSpPr>
          <p:grpSpPr>
            <a:xfrm>
              <a:off x="3805999" y="2705245"/>
              <a:ext cx="1492698" cy="1188720"/>
              <a:chOff x="5486402" y="838700"/>
              <a:chExt cx="1492698" cy="1188720"/>
            </a:xfrm>
          </p:grpSpPr>
          <p:sp>
            <p:nvSpPr>
              <p:cNvPr id="15" name="Cloud Callout 14">
                <a:extLst>
                  <a:ext uri="{FF2B5EF4-FFF2-40B4-BE49-F238E27FC236}">
                    <a16:creationId xmlns:a16="http://schemas.microsoft.com/office/drawing/2014/main" id="{4DE85398-4F55-1541-8638-1CC0ADB578AF}"/>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960B57C-E253-4A4C-85EC-F6D16B404B17}"/>
                  </a:ext>
                </a:extLst>
              </p:cNvPr>
              <p:cNvPicPr>
                <a:picLocks noChangeAspect="1"/>
              </p:cNvPicPr>
              <p:nvPr/>
            </p:nvPicPr>
            <p:blipFill>
              <a:blip r:embed="rId5">
                <a:alphaModFix amt="85000"/>
                <a:extLst>
                  <a:ext uri="{BEBA8EAE-BF5A-486C-A8C5-ECC9F3942E4B}">
                    <a14:imgProps xmlns:a14="http://schemas.microsoft.com/office/drawing/2010/main">
                      <a14:imgLayer r:embed="rId6">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24" name="Group 23">
            <a:extLst>
              <a:ext uri="{FF2B5EF4-FFF2-40B4-BE49-F238E27FC236}">
                <a16:creationId xmlns:a16="http://schemas.microsoft.com/office/drawing/2014/main" id="{42ECE0BA-980E-E044-9127-42E23CC8CA0D}"/>
              </a:ext>
            </a:extLst>
          </p:cNvPr>
          <p:cNvGrpSpPr/>
          <p:nvPr/>
        </p:nvGrpSpPr>
        <p:grpSpPr>
          <a:xfrm>
            <a:off x="6816285" y="1067071"/>
            <a:ext cx="2574072" cy="2927808"/>
            <a:chOff x="6816285" y="1067071"/>
            <a:chExt cx="2574072" cy="2927808"/>
          </a:xfrm>
        </p:grpSpPr>
        <p:pic>
          <p:nvPicPr>
            <p:cNvPr id="17" name="Picture 16">
              <a:extLst>
                <a:ext uri="{FF2B5EF4-FFF2-40B4-BE49-F238E27FC236}">
                  <a16:creationId xmlns:a16="http://schemas.microsoft.com/office/drawing/2014/main" id="{DE0047B5-DA52-0C44-9D3D-ED48A06F777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6816285" y="2074639"/>
              <a:ext cx="1947803" cy="1920240"/>
            </a:xfrm>
            <a:prstGeom prst="rect">
              <a:avLst/>
            </a:prstGeom>
          </p:spPr>
        </p:pic>
        <p:grpSp>
          <p:nvGrpSpPr>
            <p:cNvPr id="32" name="Group 31">
              <a:extLst>
                <a:ext uri="{FF2B5EF4-FFF2-40B4-BE49-F238E27FC236}">
                  <a16:creationId xmlns:a16="http://schemas.microsoft.com/office/drawing/2014/main" id="{166B0DA8-7D71-F349-B158-2EF71E63287C}"/>
                </a:ext>
              </a:extLst>
            </p:cNvPr>
            <p:cNvGrpSpPr/>
            <p:nvPr/>
          </p:nvGrpSpPr>
          <p:grpSpPr>
            <a:xfrm>
              <a:off x="7897659" y="1067071"/>
              <a:ext cx="1492698" cy="1097280"/>
              <a:chOff x="7897659" y="1067071"/>
              <a:chExt cx="1492698" cy="1097280"/>
            </a:xfrm>
          </p:grpSpPr>
          <p:sp>
            <p:nvSpPr>
              <p:cNvPr id="19" name="Cloud Callout 18">
                <a:extLst>
                  <a:ext uri="{FF2B5EF4-FFF2-40B4-BE49-F238E27FC236}">
                    <a16:creationId xmlns:a16="http://schemas.microsoft.com/office/drawing/2014/main" id="{FA56A326-FDD9-0F4C-AABE-E11259B09D33}"/>
                  </a:ext>
                </a:extLst>
              </p:cNvPr>
              <p:cNvSpPr>
                <a:spLocks noChangeAspect="1"/>
              </p:cNvSpPr>
              <p:nvPr/>
            </p:nvSpPr>
            <p:spPr>
              <a:xfrm>
                <a:off x="7897659" y="1067071"/>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A50DCCB-FABF-3646-B1CE-CB4EE92FC40A}"/>
                  </a:ext>
                </a:extLst>
              </p:cNvPr>
              <p:cNvSpPr txBox="1"/>
              <p:nvPr/>
            </p:nvSpPr>
            <p:spPr>
              <a:xfrm>
                <a:off x="8049648" y="1332049"/>
                <a:ext cx="1188720" cy="523220"/>
              </a:xfrm>
              <a:prstGeom prst="rect">
                <a:avLst/>
              </a:prstGeom>
              <a:noFill/>
            </p:spPr>
            <p:txBody>
              <a:bodyPr wrap="square" rtlCol="0">
                <a:spAutoFit/>
              </a:bodyPr>
              <a:lstStyle/>
              <a:p>
                <a:r>
                  <a:rPr lang="en-US" sz="2800" dirty="0">
                    <a:solidFill>
                      <a:srgbClr val="D3D3D3"/>
                    </a:solidFill>
                  </a:rPr>
                  <a:t>spoon</a:t>
                </a:r>
              </a:p>
            </p:txBody>
          </p:sp>
        </p:grpSp>
      </p:grpSp>
      <p:grpSp>
        <p:nvGrpSpPr>
          <p:cNvPr id="45" name="Group 44">
            <a:extLst>
              <a:ext uri="{FF2B5EF4-FFF2-40B4-BE49-F238E27FC236}">
                <a16:creationId xmlns:a16="http://schemas.microsoft.com/office/drawing/2014/main" id="{AA1AE1B8-3438-A649-B245-1639BDD15993}"/>
              </a:ext>
            </a:extLst>
          </p:cNvPr>
          <p:cNvGrpSpPr/>
          <p:nvPr/>
        </p:nvGrpSpPr>
        <p:grpSpPr>
          <a:xfrm>
            <a:off x="8017739" y="2141754"/>
            <a:ext cx="2574072" cy="2927808"/>
            <a:chOff x="8017739" y="2141754"/>
            <a:chExt cx="2574072" cy="2927808"/>
          </a:xfrm>
        </p:grpSpPr>
        <p:pic>
          <p:nvPicPr>
            <p:cNvPr id="21" name="Picture 20">
              <a:extLst>
                <a:ext uri="{FF2B5EF4-FFF2-40B4-BE49-F238E27FC236}">
                  <a16:creationId xmlns:a16="http://schemas.microsoft.com/office/drawing/2014/main" id="{E9D2B8DE-09A2-7047-B2E6-103E9A811B2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8017739" y="3149322"/>
              <a:ext cx="1947803" cy="1920240"/>
            </a:xfrm>
            <a:prstGeom prst="rect">
              <a:avLst/>
            </a:prstGeom>
          </p:spPr>
        </p:pic>
        <p:grpSp>
          <p:nvGrpSpPr>
            <p:cNvPr id="33" name="Group 32">
              <a:extLst>
                <a:ext uri="{FF2B5EF4-FFF2-40B4-BE49-F238E27FC236}">
                  <a16:creationId xmlns:a16="http://schemas.microsoft.com/office/drawing/2014/main" id="{1BD7BEE3-C7DA-2D4B-B39C-2162B75A9E33}"/>
                </a:ext>
              </a:extLst>
            </p:cNvPr>
            <p:cNvGrpSpPr/>
            <p:nvPr/>
          </p:nvGrpSpPr>
          <p:grpSpPr>
            <a:xfrm>
              <a:off x="9099113" y="2141754"/>
              <a:ext cx="1492698" cy="1097280"/>
              <a:chOff x="8979033" y="1909018"/>
              <a:chExt cx="1492698" cy="1097280"/>
            </a:xfrm>
          </p:grpSpPr>
          <p:sp>
            <p:nvSpPr>
              <p:cNvPr id="23" name="Cloud Callout 22">
                <a:extLst>
                  <a:ext uri="{FF2B5EF4-FFF2-40B4-BE49-F238E27FC236}">
                    <a16:creationId xmlns:a16="http://schemas.microsoft.com/office/drawing/2014/main" id="{1C0AD929-1C46-2245-A765-49E208DE7A9A}"/>
                  </a:ext>
                </a:extLst>
              </p:cNvPr>
              <p:cNvSpPr>
                <a:spLocks noChangeAspect="1"/>
              </p:cNvSpPr>
              <p:nvPr/>
            </p:nvSpPr>
            <p:spPr>
              <a:xfrm>
                <a:off x="8979033" y="1909018"/>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734B8BE-BBE2-114A-B699-A2A14BBAD9D5}"/>
                  </a:ext>
                </a:extLst>
              </p:cNvPr>
              <p:cNvSpPr txBox="1"/>
              <p:nvPr/>
            </p:nvSpPr>
            <p:spPr>
              <a:xfrm>
                <a:off x="9131022" y="2167719"/>
                <a:ext cx="1188720" cy="523220"/>
              </a:xfrm>
              <a:prstGeom prst="rect">
                <a:avLst/>
              </a:prstGeom>
              <a:noFill/>
            </p:spPr>
            <p:txBody>
              <a:bodyPr wrap="square" rtlCol="0">
                <a:spAutoFit/>
              </a:bodyPr>
              <a:lstStyle/>
              <a:p>
                <a:r>
                  <a:rPr lang="en-US" sz="2800" dirty="0">
                    <a:solidFill>
                      <a:srgbClr val="939393"/>
                    </a:solidFill>
                  </a:rPr>
                  <a:t>spoon</a:t>
                </a:r>
              </a:p>
            </p:txBody>
          </p:sp>
        </p:grpSp>
      </p:grpSp>
      <p:grpSp>
        <p:nvGrpSpPr>
          <p:cNvPr id="46" name="Group 45">
            <a:extLst>
              <a:ext uri="{FF2B5EF4-FFF2-40B4-BE49-F238E27FC236}">
                <a16:creationId xmlns:a16="http://schemas.microsoft.com/office/drawing/2014/main" id="{0705ED6B-F10C-D245-B00D-AC2D312A8644}"/>
              </a:ext>
            </a:extLst>
          </p:cNvPr>
          <p:cNvGrpSpPr/>
          <p:nvPr/>
        </p:nvGrpSpPr>
        <p:grpSpPr>
          <a:xfrm>
            <a:off x="9200302" y="3282214"/>
            <a:ext cx="2574072" cy="2927808"/>
            <a:chOff x="9200302" y="3282214"/>
            <a:chExt cx="2574072" cy="2927808"/>
          </a:xfrm>
        </p:grpSpPr>
        <p:pic>
          <p:nvPicPr>
            <p:cNvPr id="25" name="Picture 24">
              <a:extLst>
                <a:ext uri="{FF2B5EF4-FFF2-40B4-BE49-F238E27FC236}">
                  <a16:creationId xmlns:a16="http://schemas.microsoft.com/office/drawing/2014/main" id="{180FDA03-0B03-D441-ABA1-83FA9700ECFA}"/>
                </a:ext>
              </a:extLst>
            </p:cNvPr>
            <p:cNvPicPr>
              <a:picLocks noChangeAspect="1"/>
            </p:cNvPicPr>
            <p:nvPr/>
          </p:nvPicPr>
          <p:blipFill>
            <a:blip r:embed="rId3">
              <a:extLst>
                <a:ext uri="{BEBA8EAE-BF5A-486C-A8C5-ECC9F3942E4B}">
                  <a14:imgProps xmlns:a14="http://schemas.microsoft.com/office/drawing/2010/main">
                    <a14:imgLayer r:embed="rId10">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9200302" y="4289782"/>
              <a:ext cx="1947803" cy="1920240"/>
            </a:xfrm>
            <a:prstGeom prst="rect">
              <a:avLst/>
            </a:prstGeom>
          </p:spPr>
        </p:pic>
        <p:grpSp>
          <p:nvGrpSpPr>
            <p:cNvPr id="34" name="Group 33">
              <a:extLst>
                <a:ext uri="{FF2B5EF4-FFF2-40B4-BE49-F238E27FC236}">
                  <a16:creationId xmlns:a16="http://schemas.microsoft.com/office/drawing/2014/main" id="{AC8B8921-8D0A-0645-AE49-3D70C42D787D}"/>
                </a:ext>
              </a:extLst>
            </p:cNvPr>
            <p:cNvGrpSpPr/>
            <p:nvPr/>
          </p:nvGrpSpPr>
          <p:grpSpPr>
            <a:xfrm>
              <a:off x="10281676" y="3282214"/>
              <a:ext cx="1492698" cy="1097280"/>
              <a:chOff x="10060407" y="2750965"/>
              <a:chExt cx="1492698" cy="1097280"/>
            </a:xfrm>
          </p:grpSpPr>
          <p:sp>
            <p:nvSpPr>
              <p:cNvPr id="27" name="Cloud Callout 26">
                <a:extLst>
                  <a:ext uri="{FF2B5EF4-FFF2-40B4-BE49-F238E27FC236}">
                    <a16:creationId xmlns:a16="http://schemas.microsoft.com/office/drawing/2014/main" id="{A9B57F49-B6BF-5649-92AB-03B0139EFDB3}"/>
                  </a:ext>
                </a:extLst>
              </p:cNvPr>
              <p:cNvSpPr>
                <a:spLocks noChangeAspect="1"/>
              </p:cNvSpPr>
              <p:nvPr/>
            </p:nvSpPr>
            <p:spPr>
              <a:xfrm>
                <a:off x="10060407" y="2750965"/>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C5679BF-002D-8E47-B78F-9B0E18C5F676}"/>
                  </a:ext>
                </a:extLst>
              </p:cNvPr>
              <p:cNvSpPr txBox="1"/>
              <p:nvPr/>
            </p:nvSpPr>
            <p:spPr>
              <a:xfrm>
                <a:off x="10212396" y="3009666"/>
                <a:ext cx="1188720" cy="523220"/>
              </a:xfrm>
              <a:prstGeom prst="rect">
                <a:avLst/>
              </a:prstGeom>
              <a:noFill/>
            </p:spPr>
            <p:txBody>
              <a:bodyPr wrap="square" rtlCol="0">
                <a:spAutoFit/>
              </a:bodyPr>
              <a:lstStyle/>
              <a:p>
                <a:r>
                  <a:rPr lang="en-US" sz="2800" dirty="0"/>
                  <a:t>spoon</a:t>
                </a:r>
              </a:p>
            </p:txBody>
          </p:sp>
        </p:grpSp>
      </p:grpSp>
      <p:grpSp>
        <p:nvGrpSpPr>
          <p:cNvPr id="22" name="Group 21">
            <a:extLst>
              <a:ext uri="{FF2B5EF4-FFF2-40B4-BE49-F238E27FC236}">
                <a16:creationId xmlns:a16="http://schemas.microsoft.com/office/drawing/2014/main" id="{605FEBD1-213D-8547-A46C-804263AAE456}"/>
              </a:ext>
            </a:extLst>
          </p:cNvPr>
          <p:cNvGrpSpPr/>
          <p:nvPr/>
        </p:nvGrpSpPr>
        <p:grpSpPr>
          <a:xfrm>
            <a:off x="3280600" y="3236494"/>
            <a:ext cx="2574072" cy="2973528"/>
            <a:chOff x="3280600" y="3236494"/>
            <a:chExt cx="2574072" cy="2973528"/>
          </a:xfrm>
        </p:grpSpPr>
        <p:pic>
          <p:nvPicPr>
            <p:cNvPr id="41" name="Picture 40">
              <a:extLst>
                <a:ext uri="{FF2B5EF4-FFF2-40B4-BE49-F238E27FC236}">
                  <a16:creationId xmlns:a16="http://schemas.microsoft.com/office/drawing/2014/main" id="{5F41226B-FBAE-4D48-B115-97034A6299C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3280600" y="4289782"/>
              <a:ext cx="1947803" cy="1920240"/>
            </a:xfrm>
            <a:prstGeom prst="rect">
              <a:avLst/>
            </a:prstGeom>
          </p:spPr>
        </p:pic>
        <p:grpSp>
          <p:nvGrpSpPr>
            <p:cNvPr id="42" name="Group 41">
              <a:extLst>
                <a:ext uri="{FF2B5EF4-FFF2-40B4-BE49-F238E27FC236}">
                  <a16:creationId xmlns:a16="http://schemas.microsoft.com/office/drawing/2014/main" id="{DC9D1A00-6877-304A-B6F3-6F00C765BF6C}"/>
                </a:ext>
              </a:extLst>
            </p:cNvPr>
            <p:cNvGrpSpPr/>
            <p:nvPr/>
          </p:nvGrpSpPr>
          <p:grpSpPr>
            <a:xfrm>
              <a:off x="4361974" y="3236494"/>
              <a:ext cx="1492698" cy="1188720"/>
              <a:chOff x="5486402" y="838700"/>
              <a:chExt cx="1492698" cy="1188720"/>
            </a:xfrm>
          </p:grpSpPr>
          <p:sp>
            <p:nvSpPr>
              <p:cNvPr id="43" name="Cloud Callout 42">
                <a:extLst>
                  <a:ext uri="{FF2B5EF4-FFF2-40B4-BE49-F238E27FC236}">
                    <a16:creationId xmlns:a16="http://schemas.microsoft.com/office/drawing/2014/main" id="{2A20057C-702A-F848-A4E3-AD1395DCBDA8}"/>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B9F05844-13D5-F641-8BEB-AE11A12998BE}"/>
                  </a:ext>
                </a:extLst>
              </p:cNvPr>
              <p:cNvPicPr>
                <a:picLocks noChangeAspect="1"/>
              </p:cNvPicPr>
              <p:nvPr/>
            </p:nvPicPr>
            <p:blipFill>
              <a:blip r:embed="rId5">
                <a:extLst>
                  <a:ext uri="{BEBA8EAE-BF5A-486C-A8C5-ECC9F3942E4B}">
                    <a14:imgProps xmlns:a14="http://schemas.microsoft.com/office/drawing/2010/main">
                      <a14:imgLayer r:embed="rId11">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spTree>
    <p:extLst>
      <p:ext uri="{BB962C8B-B14F-4D97-AF65-F5344CB8AC3E}">
        <p14:creationId xmlns:p14="http://schemas.microsoft.com/office/powerpoint/2010/main" val="371921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50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1000"/>
                                  </p:stCondLst>
                                  <p:childTnLst>
                                    <p:set>
                                      <p:cBhvr>
                                        <p:cTn id="28" dur="1" fill="hold">
                                          <p:stCondLst>
                                            <p:cond delay="0"/>
                                          </p:stCondLst>
                                        </p:cTn>
                                        <p:tgtEl>
                                          <p:spTgt spid="45"/>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1000"/>
                                  </p:stCondLst>
                                  <p:childTnLst>
                                    <p:set>
                                      <p:cBhvr>
                                        <p:cTn id="3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8D6116E-B66E-0A40-A175-F64FB4533B19}"/>
              </a:ext>
            </a:extLst>
          </p:cNvPr>
          <p:cNvGrpSpPr/>
          <p:nvPr/>
        </p:nvGrpSpPr>
        <p:grpSpPr>
          <a:xfrm>
            <a:off x="561877" y="1021351"/>
            <a:ext cx="2574072" cy="2973528"/>
            <a:chOff x="561877" y="1021351"/>
            <a:chExt cx="2574072" cy="2973528"/>
          </a:xfrm>
        </p:grpSpPr>
        <p:pic>
          <p:nvPicPr>
            <p:cNvPr id="3" name="Picture 2">
              <a:extLst>
                <a:ext uri="{FF2B5EF4-FFF2-40B4-BE49-F238E27FC236}">
                  <a16:creationId xmlns:a16="http://schemas.microsoft.com/office/drawing/2014/main" id="{2BA87253-0722-9949-8BAF-004D1904B68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561877" y="2074639"/>
              <a:ext cx="1947803" cy="1920240"/>
            </a:xfrm>
            <a:prstGeom prst="rect">
              <a:avLst/>
            </a:prstGeom>
          </p:spPr>
        </p:pic>
        <p:grpSp>
          <p:nvGrpSpPr>
            <p:cNvPr id="8" name="Group 7">
              <a:extLst>
                <a:ext uri="{FF2B5EF4-FFF2-40B4-BE49-F238E27FC236}">
                  <a16:creationId xmlns:a16="http://schemas.microsoft.com/office/drawing/2014/main" id="{6C18453C-05F9-254D-9BEC-DCE240F44507}"/>
                </a:ext>
              </a:extLst>
            </p:cNvPr>
            <p:cNvGrpSpPr/>
            <p:nvPr/>
          </p:nvGrpSpPr>
          <p:grpSpPr>
            <a:xfrm>
              <a:off x="1643251" y="1021351"/>
              <a:ext cx="1492698" cy="1188720"/>
              <a:chOff x="5486402" y="838700"/>
              <a:chExt cx="1492698" cy="1188720"/>
            </a:xfrm>
          </p:grpSpPr>
          <p:sp>
            <p:nvSpPr>
              <p:cNvPr id="4" name="Cloud Callout 3">
                <a:extLst>
                  <a:ext uri="{FF2B5EF4-FFF2-40B4-BE49-F238E27FC236}">
                    <a16:creationId xmlns:a16="http://schemas.microsoft.com/office/drawing/2014/main" id="{0881CDE7-169A-5E49-A407-799436511539}"/>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F6CAA8D-87D5-134D-B14A-E49A86EE79BA}"/>
                  </a:ext>
                </a:extLst>
              </p:cNvPr>
              <p:cNvPicPr>
                <a:picLocks noChangeAspect="1"/>
              </p:cNvPicPr>
              <p:nvPr/>
            </p:nvPicPr>
            <p:blipFill>
              <a:blip r:embed="rId5">
                <a:alphaModFix amt="20000"/>
                <a:extLst>
                  <a:ext uri="{BEBA8EAE-BF5A-486C-A8C5-ECC9F3942E4B}">
                    <a14:imgProps xmlns:a14="http://schemas.microsoft.com/office/drawing/2010/main">
                      <a14:imgLayer r:embed="rId6">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5" name="Group 4">
            <a:extLst>
              <a:ext uri="{FF2B5EF4-FFF2-40B4-BE49-F238E27FC236}">
                <a16:creationId xmlns:a16="http://schemas.microsoft.com/office/drawing/2014/main" id="{11850AE2-450D-4645-BB01-FBED0B5A0E48}"/>
              </a:ext>
            </a:extLst>
          </p:cNvPr>
          <p:cNvGrpSpPr/>
          <p:nvPr/>
        </p:nvGrpSpPr>
        <p:grpSpPr>
          <a:xfrm>
            <a:off x="1087276" y="1332049"/>
            <a:ext cx="2574072" cy="2973528"/>
            <a:chOff x="1087276" y="1332049"/>
            <a:chExt cx="2574072" cy="2973528"/>
          </a:xfrm>
        </p:grpSpPr>
        <p:pic>
          <p:nvPicPr>
            <p:cNvPr id="26" name="Picture 25">
              <a:extLst>
                <a:ext uri="{FF2B5EF4-FFF2-40B4-BE49-F238E27FC236}">
                  <a16:creationId xmlns:a16="http://schemas.microsoft.com/office/drawing/2014/main" id="{01B122C2-CAC5-C540-B11F-5315C3AFF84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1087276" y="2385337"/>
              <a:ext cx="1947803" cy="1920240"/>
            </a:xfrm>
            <a:prstGeom prst="rect">
              <a:avLst/>
            </a:prstGeom>
          </p:spPr>
        </p:pic>
        <p:grpSp>
          <p:nvGrpSpPr>
            <p:cNvPr id="28" name="Group 27">
              <a:extLst>
                <a:ext uri="{FF2B5EF4-FFF2-40B4-BE49-F238E27FC236}">
                  <a16:creationId xmlns:a16="http://schemas.microsoft.com/office/drawing/2014/main" id="{F31F2AD9-0203-EF4A-8F83-C0D28900944B}"/>
                </a:ext>
              </a:extLst>
            </p:cNvPr>
            <p:cNvGrpSpPr/>
            <p:nvPr/>
          </p:nvGrpSpPr>
          <p:grpSpPr>
            <a:xfrm>
              <a:off x="2168650" y="1332049"/>
              <a:ext cx="1492698" cy="1188720"/>
              <a:chOff x="5486402" y="838700"/>
              <a:chExt cx="1492698" cy="1188720"/>
            </a:xfrm>
          </p:grpSpPr>
          <p:sp>
            <p:nvSpPr>
              <p:cNvPr id="35" name="Cloud Callout 34">
                <a:extLst>
                  <a:ext uri="{FF2B5EF4-FFF2-40B4-BE49-F238E27FC236}">
                    <a16:creationId xmlns:a16="http://schemas.microsoft.com/office/drawing/2014/main" id="{3F1081F5-4565-F04A-ADB7-A032FE14C9A3}"/>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6034579D-8917-1B4F-95F2-61A0E329F469}"/>
                  </a:ext>
                </a:extLst>
              </p:cNvPr>
              <p:cNvPicPr>
                <a:picLocks noChangeAspect="1"/>
              </p:cNvPicPr>
              <p:nvPr/>
            </p:nvPicPr>
            <p:blipFill>
              <a:blip r:embed="rId5">
                <a:alphaModFix amt="35000"/>
                <a:extLst>
                  <a:ext uri="{BEBA8EAE-BF5A-486C-A8C5-ECC9F3942E4B}">
                    <a14:imgProps xmlns:a14="http://schemas.microsoft.com/office/drawing/2010/main">
                      <a14:imgLayer r:embed="rId7">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6" name="Group 5">
            <a:extLst>
              <a:ext uri="{FF2B5EF4-FFF2-40B4-BE49-F238E27FC236}">
                <a16:creationId xmlns:a16="http://schemas.microsoft.com/office/drawing/2014/main" id="{A605F237-511C-CF4A-9058-D9258F3200AC}"/>
              </a:ext>
            </a:extLst>
          </p:cNvPr>
          <p:cNvGrpSpPr/>
          <p:nvPr/>
        </p:nvGrpSpPr>
        <p:grpSpPr>
          <a:xfrm>
            <a:off x="1643251" y="1863298"/>
            <a:ext cx="2574072" cy="2973528"/>
            <a:chOff x="1643251" y="1863298"/>
            <a:chExt cx="2574072" cy="2973528"/>
          </a:xfrm>
        </p:grpSpPr>
        <p:pic>
          <p:nvPicPr>
            <p:cNvPr id="9" name="Picture 8">
              <a:extLst>
                <a:ext uri="{FF2B5EF4-FFF2-40B4-BE49-F238E27FC236}">
                  <a16:creationId xmlns:a16="http://schemas.microsoft.com/office/drawing/2014/main" id="{06AFB678-074C-4A48-B7B5-8A8C6CF9CF6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1643251" y="2916586"/>
              <a:ext cx="1947803" cy="1920240"/>
            </a:xfrm>
            <a:prstGeom prst="rect">
              <a:avLst/>
            </a:prstGeom>
          </p:spPr>
        </p:pic>
        <p:grpSp>
          <p:nvGrpSpPr>
            <p:cNvPr id="10" name="Group 9">
              <a:extLst>
                <a:ext uri="{FF2B5EF4-FFF2-40B4-BE49-F238E27FC236}">
                  <a16:creationId xmlns:a16="http://schemas.microsoft.com/office/drawing/2014/main" id="{38E9E8E1-102B-DB4E-873B-37470A822F69}"/>
                </a:ext>
              </a:extLst>
            </p:cNvPr>
            <p:cNvGrpSpPr/>
            <p:nvPr/>
          </p:nvGrpSpPr>
          <p:grpSpPr>
            <a:xfrm>
              <a:off x="2724625" y="1863298"/>
              <a:ext cx="1492698" cy="1188720"/>
              <a:chOff x="5486402" y="838700"/>
              <a:chExt cx="1492698" cy="1188720"/>
            </a:xfrm>
          </p:grpSpPr>
          <p:sp>
            <p:nvSpPr>
              <p:cNvPr id="11" name="Cloud Callout 10">
                <a:extLst>
                  <a:ext uri="{FF2B5EF4-FFF2-40B4-BE49-F238E27FC236}">
                    <a16:creationId xmlns:a16="http://schemas.microsoft.com/office/drawing/2014/main" id="{E113A7B2-E658-8344-A0CC-C7E1C87981B8}"/>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A916E2-F7F0-2D4A-BE11-8735B6AE40CB}"/>
                  </a:ext>
                </a:extLst>
              </p:cNvPr>
              <p:cNvPicPr>
                <a:picLocks noChangeAspect="1"/>
              </p:cNvPicPr>
              <p:nvPr/>
            </p:nvPicPr>
            <p:blipFill>
              <a:blip r:embed="rId5">
                <a:alphaModFix amt="50000"/>
                <a:extLst>
                  <a:ext uri="{BEBA8EAE-BF5A-486C-A8C5-ECC9F3942E4B}">
                    <a14:imgProps xmlns:a14="http://schemas.microsoft.com/office/drawing/2010/main">
                      <a14:imgLayer r:embed="rId7">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18" name="Group 17">
            <a:extLst>
              <a:ext uri="{FF2B5EF4-FFF2-40B4-BE49-F238E27FC236}">
                <a16:creationId xmlns:a16="http://schemas.microsoft.com/office/drawing/2014/main" id="{2B555BE6-EF9B-C44A-9B17-1575EBE7E79E}"/>
              </a:ext>
            </a:extLst>
          </p:cNvPr>
          <p:cNvGrpSpPr/>
          <p:nvPr/>
        </p:nvGrpSpPr>
        <p:grpSpPr>
          <a:xfrm>
            <a:off x="2168650" y="2255791"/>
            <a:ext cx="2574072" cy="2973528"/>
            <a:chOff x="2168650" y="2255791"/>
            <a:chExt cx="2574072" cy="2973528"/>
          </a:xfrm>
        </p:grpSpPr>
        <p:pic>
          <p:nvPicPr>
            <p:cNvPr id="37" name="Picture 36">
              <a:extLst>
                <a:ext uri="{FF2B5EF4-FFF2-40B4-BE49-F238E27FC236}">
                  <a16:creationId xmlns:a16="http://schemas.microsoft.com/office/drawing/2014/main" id="{3DB0BA4D-D3AE-3042-BF6F-E713C57DAF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2168650" y="3309079"/>
              <a:ext cx="1947803" cy="1920240"/>
            </a:xfrm>
            <a:prstGeom prst="rect">
              <a:avLst/>
            </a:prstGeom>
          </p:spPr>
        </p:pic>
        <p:grpSp>
          <p:nvGrpSpPr>
            <p:cNvPr id="38" name="Group 37">
              <a:extLst>
                <a:ext uri="{FF2B5EF4-FFF2-40B4-BE49-F238E27FC236}">
                  <a16:creationId xmlns:a16="http://schemas.microsoft.com/office/drawing/2014/main" id="{E23653E0-09EE-984D-A4B9-7AA9A967AD1F}"/>
                </a:ext>
              </a:extLst>
            </p:cNvPr>
            <p:cNvGrpSpPr/>
            <p:nvPr/>
          </p:nvGrpSpPr>
          <p:grpSpPr>
            <a:xfrm>
              <a:off x="3250024" y="2255791"/>
              <a:ext cx="1492698" cy="1188720"/>
              <a:chOff x="5486402" y="838700"/>
              <a:chExt cx="1492698" cy="1188720"/>
            </a:xfrm>
          </p:grpSpPr>
          <p:sp>
            <p:nvSpPr>
              <p:cNvPr id="39" name="Cloud Callout 38">
                <a:extLst>
                  <a:ext uri="{FF2B5EF4-FFF2-40B4-BE49-F238E27FC236}">
                    <a16:creationId xmlns:a16="http://schemas.microsoft.com/office/drawing/2014/main" id="{37FC6F18-BB54-AA46-AA62-607020BD0D0F}"/>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95498301-B101-E349-9B27-B707470AABE0}"/>
                  </a:ext>
                </a:extLst>
              </p:cNvPr>
              <p:cNvPicPr>
                <a:picLocks noChangeAspect="1"/>
              </p:cNvPicPr>
              <p:nvPr/>
            </p:nvPicPr>
            <p:blipFill>
              <a:blip r:embed="rId5">
                <a:alphaModFix amt="70000"/>
                <a:extLst>
                  <a:ext uri="{BEBA8EAE-BF5A-486C-A8C5-ECC9F3942E4B}">
                    <a14:imgProps xmlns:a14="http://schemas.microsoft.com/office/drawing/2010/main">
                      <a14:imgLayer r:embed="rId8">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20" name="Group 19">
            <a:extLst>
              <a:ext uri="{FF2B5EF4-FFF2-40B4-BE49-F238E27FC236}">
                <a16:creationId xmlns:a16="http://schemas.microsoft.com/office/drawing/2014/main" id="{BE41E9FE-B5D2-7648-A571-5228E5B349BC}"/>
              </a:ext>
            </a:extLst>
          </p:cNvPr>
          <p:cNvGrpSpPr/>
          <p:nvPr/>
        </p:nvGrpSpPr>
        <p:grpSpPr>
          <a:xfrm>
            <a:off x="2724625" y="2705245"/>
            <a:ext cx="2574072" cy="2973528"/>
            <a:chOff x="2724625" y="2705245"/>
            <a:chExt cx="2574072" cy="2973528"/>
          </a:xfrm>
        </p:grpSpPr>
        <p:pic>
          <p:nvPicPr>
            <p:cNvPr id="13" name="Picture 12">
              <a:extLst>
                <a:ext uri="{FF2B5EF4-FFF2-40B4-BE49-F238E27FC236}">
                  <a16:creationId xmlns:a16="http://schemas.microsoft.com/office/drawing/2014/main" id="{9BFAA0D7-B92F-6645-80A2-8A553B18D9D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2724625" y="3758533"/>
              <a:ext cx="1947803" cy="1920240"/>
            </a:xfrm>
            <a:prstGeom prst="rect">
              <a:avLst/>
            </a:prstGeom>
          </p:spPr>
        </p:pic>
        <p:grpSp>
          <p:nvGrpSpPr>
            <p:cNvPr id="14" name="Group 13">
              <a:extLst>
                <a:ext uri="{FF2B5EF4-FFF2-40B4-BE49-F238E27FC236}">
                  <a16:creationId xmlns:a16="http://schemas.microsoft.com/office/drawing/2014/main" id="{55212E6E-FB05-CD45-A222-2796EE67CE20}"/>
                </a:ext>
              </a:extLst>
            </p:cNvPr>
            <p:cNvGrpSpPr/>
            <p:nvPr/>
          </p:nvGrpSpPr>
          <p:grpSpPr>
            <a:xfrm>
              <a:off x="3805999" y="2705245"/>
              <a:ext cx="1492698" cy="1188720"/>
              <a:chOff x="5486402" y="838700"/>
              <a:chExt cx="1492698" cy="1188720"/>
            </a:xfrm>
          </p:grpSpPr>
          <p:sp>
            <p:nvSpPr>
              <p:cNvPr id="15" name="Cloud Callout 14">
                <a:extLst>
                  <a:ext uri="{FF2B5EF4-FFF2-40B4-BE49-F238E27FC236}">
                    <a16:creationId xmlns:a16="http://schemas.microsoft.com/office/drawing/2014/main" id="{4DE85398-4F55-1541-8638-1CC0ADB578AF}"/>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960B57C-E253-4A4C-85EC-F6D16B404B17}"/>
                  </a:ext>
                </a:extLst>
              </p:cNvPr>
              <p:cNvPicPr>
                <a:picLocks noChangeAspect="1"/>
              </p:cNvPicPr>
              <p:nvPr/>
            </p:nvPicPr>
            <p:blipFill>
              <a:blip r:embed="rId5">
                <a:alphaModFix amt="85000"/>
                <a:extLst>
                  <a:ext uri="{BEBA8EAE-BF5A-486C-A8C5-ECC9F3942E4B}">
                    <a14:imgProps xmlns:a14="http://schemas.microsoft.com/office/drawing/2010/main">
                      <a14:imgLayer r:embed="rId9">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grpSp>
        <p:nvGrpSpPr>
          <p:cNvPr id="24" name="Group 23">
            <a:extLst>
              <a:ext uri="{FF2B5EF4-FFF2-40B4-BE49-F238E27FC236}">
                <a16:creationId xmlns:a16="http://schemas.microsoft.com/office/drawing/2014/main" id="{42ECE0BA-980E-E044-9127-42E23CC8CA0D}"/>
              </a:ext>
            </a:extLst>
          </p:cNvPr>
          <p:cNvGrpSpPr/>
          <p:nvPr/>
        </p:nvGrpSpPr>
        <p:grpSpPr>
          <a:xfrm>
            <a:off x="6816285" y="1067071"/>
            <a:ext cx="2574072" cy="2927808"/>
            <a:chOff x="6816285" y="1067071"/>
            <a:chExt cx="2574072" cy="2927808"/>
          </a:xfrm>
        </p:grpSpPr>
        <p:pic>
          <p:nvPicPr>
            <p:cNvPr id="17" name="Picture 16">
              <a:extLst>
                <a:ext uri="{FF2B5EF4-FFF2-40B4-BE49-F238E27FC236}">
                  <a16:creationId xmlns:a16="http://schemas.microsoft.com/office/drawing/2014/main" id="{DE0047B5-DA52-0C44-9D3D-ED48A06F777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6816285" y="2074639"/>
              <a:ext cx="1947803" cy="1920240"/>
            </a:xfrm>
            <a:prstGeom prst="rect">
              <a:avLst/>
            </a:prstGeom>
          </p:spPr>
        </p:pic>
        <p:grpSp>
          <p:nvGrpSpPr>
            <p:cNvPr id="32" name="Group 31">
              <a:extLst>
                <a:ext uri="{FF2B5EF4-FFF2-40B4-BE49-F238E27FC236}">
                  <a16:creationId xmlns:a16="http://schemas.microsoft.com/office/drawing/2014/main" id="{166B0DA8-7D71-F349-B158-2EF71E63287C}"/>
                </a:ext>
              </a:extLst>
            </p:cNvPr>
            <p:cNvGrpSpPr/>
            <p:nvPr/>
          </p:nvGrpSpPr>
          <p:grpSpPr>
            <a:xfrm>
              <a:off x="7897659" y="1067071"/>
              <a:ext cx="1492698" cy="1097280"/>
              <a:chOff x="7897659" y="1067071"/>
              <a:chExt cx="1492698" cy="1097280"/>
            </a:xfrm>
          </p:grpSpPr>
          <p:sp>
            <p:nvSpPr>
              <p:cNvPr id="19" name="Cloud Callout 18">
                <a:extLst>
                  <a:ext uri="{FF2B5EF4-FFF2-40B4-BE49-F238E27FC236}">
                    <a16:creationId xmlns:a16="http://schemas.microsoft.com/office/drawing/2014/main" id="{FA56A326-FDD9-0F4C-AABE-E11259B09D33}"/>
                  </a:ext>
                </a:extLst>
              </p:cNvPr>
              <p:cNvSpPr>
                <a:spLocks noChangeAspect="1"/>
              </p:cNvSpPr>
              <p:nvPr/>
            </p:nvSpPr>
            <p:spPr>
              <a:xfrm>
                <a:off x="7897659" y="1067071"/>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A50DCCB-FABF-3646-B1CE-CB4EE92FC40A}"/>
                  </a:ext>
                </a:extLst>
              </p:cNvPr>
              <p:cNvSpPr txBox="1"/>
              <p:nvPr/>
            </p:nvSpPr>
            <p:spPr>
              <a:xfrm>
                <a:off x="8049648" y="1332049"/>
                <a:ext cx="1188720" cy="523220"/>
              </a:xfrm>
              <a:prstGeom prst="rect">
                <a:avLst/>
              </a:prstGeom>
              <a:noFill/>
            </p:spPr>
            <p:txBody>
              <a:bodyPr wrap="square" rtlCol="0">
                <a:spAutoFit/>
              </a:bodyPr>
              <a:lstStyle/>
              <a:p>
                <a:r>
                  <a:rPr lang="en-US" sz="2800" dirty="0">
                    <a:solidFill>
                      <a:srgbClr val="D3D3D3"/>
                    </a:solidFill>
                  </a:rPr>
                  <a:t>spoon</a:t>
                </a:r>
              </a:p>
            </p:txBody>
          </p:sp>
        </p:grpSp>
      </p:grpSp>
      <p:grpSp>
        <p:nvGrpSpPr>
          <p:cNvPr id="45" name="Group 44">
            <a:extLst>
              <a:ext uri="{FF2B5EF4-FFF2-40B4-BE49-F238E27FC236}">
                <a16:creationId xmlns:a16="http://schemas.microsoft.com/office/drawing/2014/main" id="{AA1AE1B8-3438-A649-B245-1639BDD15993}"/>
              </a:ext>
            </a:extLst>
          </p:cNvPr>
          <p:cNvGrpSpPr/>
          <p:nvPr/>
        </p:nvGrpSpPr>
        <p:grpSpPr>
          <a:xfrm>
            <a:off x="8017739" y="2141754"/>
            <a:ext cx="2574072" cy="2927808"/>
            <a:chOff x="8017739" y="2141754"/>
            <a:chExt cx="2574072" cy="2927808"/>
          </a:xfrm>
        </p:grpSpPr>
        <p:pic>
          <p:nvPicPr>
            <p:cNvPr id="21" name="Picture 20">
              <a:extLst>
                <a:ext uri="{FF2B5EF4-FFF2-40B4-BE49-F238E27FC236}">
                  <a16:creationId xmlns:a16="http://schemas.microsoft.com/office/drawing/2014/main" id="{E9D2B8DE-09A2-7047-B2E6-103E9A811B2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8017739" y="3149322"/>
              <a:ext cx="1947803" cy="1920240"/>
            </a:xfrm>
            <a:prstGeom prst="rect">
              <a:avLst/>
            </a:prstGeom>
          </p:spPr>
        </p:pic>
        <p:grpSp>
          <p:nvGrpSpPr>
            <p:cNvPr id="33" name="Group 32">
              <a:extLst>
                <a:ext uri="{FF2B5EF4-FFF2-40B4-BE49-F238E27FC236}">
                  <a16:creationId xmlns:a16="http://schemas.microsoft.com/office/drawing/2014/main" id="{1BD7BEE3-C7DA-2D4B-B39C-2162B75A9E33}"/>
                </a:ext>
              </a:extLst>
            </p:cNvPr>
            <p:cNvGrpSpPr/>
            <p:nvPr/>
          </p:nvGrpSpPr>
          <p:grpSpPr>
            <a:xfrm>
              <a:off x="9099113" y="2141754"/>
              <a:ext cx="1492698" cy="1097280"/>
              <a:chOff x="8979033" y="1909018"/>
              <a:chExt cx="1492698" cy="1097280"/>
            </a:xfrm>
          </p:grpSpPr>
          <p:sp>
            <p:nvSpPr>
              <p:cNvPr id="23" name="Cloud Callout 22">
                <a:extLst>
                  <a:ext uri="{FF2B5EF4-FFF2-40B4-BE49-F238E27FC236}">
                    <a16:creationId xmlns:a16="http://schemas.microsoft.com/office/drawing/2014/main" id="{1C0AD929-1C46-2245-A765-49E208DE7A9A}"/>
                  </a:ext>
                </a:extLst>
              </p:cNvPr>
              <p:cNvSpPr>
                <a:spLocks noChangeAspect="1"/>
              </p:cNvSpPr>
              <p:nvPr/>
            </p:nvSpPr>
            <p:spPr>
              <a:xfrm>
                <a:off x="8979033" y="1909018"/>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734B8BE-BBE2-114A-B699-A2A14BBAD9D5}"/>
                  </a:ext>
                </a:extLst>
              </p:cNvPr>
              <p:cNvSpPr txBox="1"/>
              <p:nvPr/>
            </p:nvSpPr>
            <p:spPr>
              <a:xfrm>
                <a:off x="9131022" y="2167719"/>
                <a:ext cx="1188720" cy="523220"/>
              </a:xfrm>
              <a:prstGeom prst="rect">
                <a:avLst/>
              </a:prstGeom>
              <a:noFill/>
            </p:spPr>
            <p:txBody>
              <a:bodyPr wrap="square" rtlCol="0">
                <a:spAutoFit/>
              </a:bodyPr>
              <a:lstStyle/>
              <a:p>
                <a:r>
                  <a:rPr lang="en-US" sz="2800" dirty="0">
                    <a:solidFill>
                      <a:srgbClr val="939393"/>
                    </a:solidFill>
                  </a:rPr>
                  <a:t>spoon</a:t>
                </a:r>
              </a:p>
            </p:txBody>
          </p:sp>
        </p:grpSp>
      </p:grpSp>
      <p:grpSp>
        <p:nvGrpSpPr>
          <p:cNvPr id="46" name="Group 45">
            <a:extLst>
              <a:ext uri="{FF2B5EF4-FFF2-40B4-BE49-F238E27FC236}">
                <a16:creationId xmlns:a16="http://schemas.microsoft.com/office/drawing/2014/main" id="{0705ED6B-F10C-D245-B00D-AC2D312A8644}"/>
              </a:ext>
            </a:extLst>
          </p:cNvPr>
          <p:cNvGrpSpPr/>
          <p:nvPr/>
        </p:nvGrpSpPr>
        <p:grpSpPr>
          <a:xfrm>
            <a:off x="9200302" y="3282214"/>
            <a:ext cx="2574072" cy="2927808"/>
            <a:chOff x="9200302" y="3282214"/>
            <a:chExt cx="2574072" cy="2927808"/>
          </a:xfrm>
        </p:grpSpPr>
        <p:pic>
          <p:nvPicPr>
            <p:cNvPr id="25" name="Picture 24">
              <a:extLst>
                <a:ext uri="{FF2B5EF4-FFF2-40B4-BE49-F238E27FC236}">
                  <a16:creationId xmlns:a16="http://schemas.microsoft.com/office/drawing/2014/main" id="{180FDA03-0B03-D441-ABA1-83FA9700ECF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9200302" y="4289782"/>
              <a:ext cx="1947803" cy="1920240"/>
            </a:xfrm>
            <a:prstGeom prst="rect">
              <a:avLst/>
            </a:prstGeom>
          </p:spPr>
        </p:pic>
        <p:grpSp>
          <p:nvGrpSpPr>
            <p:cNvPr id="34" name="Group 33">
              <a:extLst>
                <a:ext uri="{FF2B5EF4-FFF2-40B4-BE49-F238E27FC236}">
                  <a16:creationId xmlns:a16="http://schemas.microsoft.com/office/drawing/2014/main" id="{AC8B8921-8D0A-0645-AE49-3D70C42D787D}"/>
                </a:ext>
              </a:extLst>
            </p:cNvPr>
            <p:cNvGrpSpPr/>
            <p:nvPr/>
          </p:nvGrpSpPr>
          <p:grpSpPr>
            <a:xfrm>
              <a:off x="10281676" y="3282214"/>
              <a:ext cx="1492698" cy="1097280"/>
              <a:chOff x="10060407" y="2750965"/>
              <a:chExt cx="1492698" cy="1097280"/>
            </a:xfrm>
          </p:grpSpPr>
          <p:sp>
            <p:nvSpPr>
              <p:cNvPr id="27" name="Cloud Callout 26">
                <a:extLst>
                  <a:ext uri="{FF2B5EF4-FFF2-40B4-BE49-F238E27FC236}">
                    <a16:creationId xmlns:a16="http://schemas.microsoft.com/office/drawing/2014/main" id="{A9B57F49-B6BF-5649-92AB-03B0139EFDB3}"/>
                  </a:ext>
                </a:extLst>
              </p:cNvPr>
              <p:cNvSpPr>
                <a:spLocks noChangeAspect="1"/>
              </p:cNvSpPr>
              <p:nvPr/>
            </p:nvSpPr>
            <p:spPr>
              <a:xfrm>
                <a:off x="10060407" y="2750965"/>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C5679BF-002D-8E47-B78F-9B0E18C5F676}"/>
                  </a:ext>
                </a:extLst>
              </p:cNvPr>
              <p:cNvSpPr txBox="1"/>
              <p:nvPr/>
            </p:nvSpPr>
            <p:spPr>
              <a:xfrm>
                <a:off x="10212396" y="3009666"/>
                <a:ext cx="1188720" cy="523220"/>
              </a:xfrm>
              <a:prstGeom prst="rect">
                <a:avLst/>
              </a:prstGeom>
              <a:noFill/>
            </p:spPr>
            <p:txBody>
              <a:bodyPr wrap="square" rtlCol="0">
                <a:spAutoFit/>
              </a:bodyPr>
              <a:lstStyle/>
              <a:p>
                <a:r>
                  <a:rPr lang="en-US" sz="2800" dirty="0"/>
                  <a:t>spoon</a:t>
                </a:r>
              </a:p>
            </p:txBody>
          </p:sp>
        </p:grpSp>
      </p:grpSp>
      <p:grpSp>
        <p:nvGrpSpPr>
          <p:cNvPr id="22" name="Group 21">
            <a:extLst>
              <a:ext uri="{FF2B5EF4-FFF2-40B4-BE49-F238E27FC236}">
                <a16:creationId xmlns:a16="http://schemas.microsoft.com/office/drawing/2014/main" id="{605FEBD1-213D-8547-A46C-804263AAE456}"/>
              </a:ext>
            </a:extLst>
          </p:cNvPr>
          <p:cNvGrpSpPr/>
          <p:nvPr/>
        </p:nvGrpSpPr>
        <p:grpSpPr>
          <a:xfrm>
            <a:off x="3280600" y="3236494"/>
            <a:ext cx="2574072" cy="2973528"/>
            <a:chOff x="3280600" y="3236494"/>
            <a:chExt cx="2574072" cy="2973528"/>
          </a:xfrm>
        </p:grpSpPr>
        <p:pic>
          <p:nvPicPr>
            <p:cNvPr id="41" name="Picture 40">
              <a:extLst>
                <a:ext uri="{FF2B5EF4-FFF2-40B4-BE49-F238E27FC236}">
                  <a16:creationId xmlns:a16="http://schemas.microsoft.com/office/drawing/2014/main" id="{5F41226B-FBAE-4D48-B115-97034A6299C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9" b="99761" l="0" r="99294">
                          <a14:backgroundMark x1="79765" y1="6683" x2="79765" y2="6683"/>
                          <a14:backgroundMark x1="84706" y1="13365" x2="84706" y2="13365"/>
                          <a14:backgroundMark x1="90353" y1="13365" x2="90353" y2="13365"/>
                          <a14:backgroundMark x1="93647" y1="12888" x2="93647" y2="12888"/>
                          <a14:backgroundMark x1="95765" y1="10501" x2="95765" y2="10501"/>
                          <a14:backgroundMark x1="95765" y1="6683" x2="95765" y2="6683"/>
                          <a14:backgroundMark x1="90353" y1="4296" x2="90353" y2="4296"/>
                          <a14:backgroundMark x1="84706" y1="4296" x2="84706" y2="4296"/>
                          <a14:backgroundMark x1="85882" y1="9547" x2="85882" y2="9547"/>
                        </a14:backgroundRemoval>
                      </a14:imgEffect>
                    </a14:imgLayer>
                  </a14:imgProps>
                </a:ext>
              </a:extLst>
            </a:blip>
            <a:stretch>
              <a:fillRect/>
            </a:stretch>
          </p:blipFill>
          <p:spPr>
            <a:xfrm>
              <a:off x="3280600" y="4289782"/>
              <a:ext cx="1947803" cy="1920240"/>
            </a:xfrm>
            <a:prstGeom prst="rect">
              <a:avLst/>
            </a:prstGeom>
          </p:spPr>
        </p:pic>
        <p:grpSp>
          <p:nvGrpSpPr>
            <p:cNvPr id="42" name="Group 41">
              <a:extLst>
                <a:ext uri="{FF2B5EF4-FFF2-40B4-BE49-F238E27FC236}">
                  <a16:creationId xmlns:a16="http://schemas.microsoft.com/office/drawing/2014/main" id="{DC9D1A00-6877-304A-B6F3-6F00C765BF6C}"/>
                </a:ext>
              </a:extLst>
            </p:cNvPr>
            <p:cNvGrpSpPr/>
            <p:nvPr/>
          </p:nvGrpSpPr>
          <p:grpSpPr>
            <a:xfrm>
              <a:off x="4361974" y="3236494"/>
              <a:ext cx="1492698" cy="1188720"/>
              <a:chOff x="5486402" y="838700"/>
              <a:chExt cx="1492698" cy="1188720"/>
            </a:xfrm>
          </p:grpSpPr>
          <p:sp>
            <p:nvSpPr>
              <p:cNvPr id="43" name="Cloud Callout 42">
                <a:extLst>
                  <a:ext uri="{FF2B5EF4-FFF2-40B4-BE49-F238E27FC236}">
                    <a16:creationId xmlns:a16="http://schemas.microsoft.com/office/drawing/2014/main" id="{2A20057C-702A-F848-A4E3-AD1395DCBDA8}"/>
                  </a:ext>
                </a:extLst>
              </p:cNvPr>
              <p:cNvSpPr>
                <a:spLocks noChangeAspect="1"/>
              </p:cNvSpPr>
              <p:nvPr/>
            </p:nvSpPr>
            <p:spPr>
              <a:xfrm>
                <a:off x="5486402" y="884420"/>
                <a:ext cx="1492698" cy="1097280"/>
              </a:xfrm>
              <a:prstGeom prst="cloudCallout">
                <a:avLst>
                  <a:gd name="adj1" fmla="val -46216"/>
                  <a:gd name="adj2" fmla="val 61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B9F05844-13D5-F641-8BEB-AE11A12998BE}"/>
                  </a:ext>
                </a:extLst>
              </p:cNvPr>
              <p:cNvPicPr>
                <a:picLocks noChangeAspect="1"/>
              </p:cNvPicPr>
              <p:nvPr/>
            </p:nvPicPr>
            <p:blipFill>
              <a:blip r:embed="rId5">
                <a:extLst>
                  <a:ext uri="{BEBA8EAE-BF5A-486C-A8C5-ECC9F3942E4B}">
                    <a14:imgProps xmlns:a14="http://schemas.microsoft.com/office/drawing/2010/main">
                      <a14:imgLayer r:embed="rId8">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5638391" y="838700"/>
                <a:ext cx="1188720" cy="1188720"/>
              </a:xfrm>
              <a:prstGeom prst="rect">
                <a:avLst/>
              </a:prstGeom>
            </p:spPr>
          </p:pic>
        </p:grpSp>
      </p:grpSp>
      <p:sp>
        <p:nvSpPr>
          <p:cNvPr id="47" name="Left-Right Arrow 46">
            <a:extLst>
              <a:ext uri="{FF2B5EF4-FFF2-40B4-BE49-F238E27FC236}">
                <a16:creationId xmlns:a16="http://schemas.microsoft.com/office/drawing/2014/main" id="{6DE13333-FBF8-A74F-95A6-AC5CFDB28681}"/>
              </a:ext>
            </a:extLst>
          </p:cNvPr>
          <p:cNvSpPr/>
          <p:nvPr/>
        </p:nvSpPr>
        <p:spPr>
          <a:xfrm>
            <a:off x="5962894" y="3815357"/>
            <a:ext cx="4242787" cy="18288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eft-Right Arrow 47">
            <a:extLst>
              <a:ext uri="{FF2B5EF4-FFF2-40B4-BE49-F238E27FC236}">
                <a16:creationId xmlns:a16="http://schemas.microsoft.com/office/drawing/2014/main" id="{49D3EA25-6540-8C40-A108-5F785A69C9A1}"/>
              </a:ext>
            </a:extLst>
          </p:cNvPr>
          <p:cNvSpPr/>
          <p:nvPr/>
        </p:nvSpPr>
        <p:spPr>
          <a:xfrm rot="599633">
            <a:off x="4739698" y="2989854"/>
            <a:ext cx="5577051" cy="18288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Right Arrow 48">
            <a:extLst>
              <a:ext uri="{FF2B5EF4-FFF2-40B4-BE49-F238E27FC236}">
                <a16:creationId xmlns:a16="http://schemas.microsoft.com/office/drawing/2014/main" id="{FC80544E-6B4F-004E-9BA5-9E4C9848D4A8}"/>
              </a:ext>
            </a:extLst>
          </p:cNvPr>
          <p:cNvSpPr/>
          <p:nvPr/>
        </p:nvSpPr>
        <p:spPr>
          <a:xfrm rot="20873424">
            <a:off x="5914611" y="3191270"/>
            <a:ext cx="3150772" cy="184625"/>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447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4B56-09B0-6A48-832C-F401A65F1371}"/>
              </a:ext>
            </a:extLst>
          </p:cNvPr>
          <p:cNvSpPr>
            <a:spLocks noGrp="1"/>
          </p:cNvSpPr>
          <p:nvPr>
            <p:ph type="title"/>
          </p:nvPr>
        </p:nvSpPr>
        <p:spPr/>
        <p:txBody>
          <a:bodyPr/>
          <a:lstStyle/>
          <a:p>
            <a:r>
              <a:rPr lang="en-US" dirty="0"/>
              <a:t>What do the data tell us about word learning?</a:t>
            </a:r>
          </a:p>
        </p:txBody>
      </p:sp>
      <p:sp>
        <p:nvSpPr>
          <p:cNvPr id="3" name="Content Placeholder 2">
            <a:extLst>
              <a:ext uri="{FF2B5EF4-FFF2-40B4-BE49-F238E27FC236}">
                <a16:creationId xmlns:a16="http://schemas.microsoft.com/office/drawing/2014/main" id="{295E24C8-4620-C841-B2B6-EC7BC377230F}"/>
              </a:ext>
            </a:extLst>
          </p:cNvPr>
          <p:cNvSpPr>
            <a:spLocks noGrp="1"/>
          </p:cNvSpPr>
          <p:nvPr>
            <p:ph idx="1"/>
          </p:nvPr>
        </p:nvSpPr>
        <p:spPr/>
        <p:txBody>
          <a:bodyPr>
            <a:normAutofit/>
          </a:bodyPr>
          <a:lstStyle/>
          <a:p>
            <a:r>
              <a:rPr lang="en-US" dirty="0"/>
              <a:t>Mealtime is the context for learning first object names related to food (</a:t>
            </a:r>
            <a:r>
              <a:rPr lang="en-US" dirty="0" err="1"/>
              <a:t>Tamis-LeMonda</a:t>
            </a:r>
            <a:r>
              <a:rPr lang="en-US" dirty="0"/>
              <a:t> et al., 2018), and there is evidence that infants this age already link these object names to their referents (</a:t>
            </a:r>
            <a:r>
              <a:rPr lang="en-US" dirty="0" err="1"/>
              <a:t>Bergelson</a:t>
            </a:r>
            <a:r>
              <a:rPr lang="en-US" dirty="0"/>
              <a:t> &amp; </a:t>
            </a:r>
            <a:r>
              <a:rPr lang="en-US" dirty="0" err="1"/>
              <a:t>Swingley</a:t>
            </a:r>
            <a:r>
              <a:rPr lang="en-US" dirty="0"/>
              <a:t>, 2012)</a:t>
            </a:r>
          </a:p>
          <a:p>
            <a:r>
              <a:rPr lang="en-US" dirty="0"/>
              <a:t>These are the data for learning this particular set of words in the real-world</a:t>
            </a:r>
          </a:p>
          <a:p>
            <a:r>
              <a:rPr lang="en-US" dirty="0"/>
              <a:t>Thus, theories of word learning must seek to describe a learner (and classes of mechanisms) that can utilize these sparse co-occurrence data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25661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A976-1172-BA42-8A9D-7B88A31D0FD2}"/>
              </a:ext>
            </a:extLst>
          </p:cNvPr>
          <p:cNvSpPr>
            <a:spLocks noGrp="1"/>
          </p:cNvSpPr>
          <p:nvPr>
            <p:ph type="title"/>
          </p:nvPr>
        </p:nvSpPr>
        <p:spPr/>
        <p:txBody>
          <a:bodyPr/>
          <a:lstStyle/>
          <a:p>
            <a:r>
              <a:rPr lang="en-US" dirty="0"/>
              <a:t>The learning problem </a:t>
            </a:r>
          </a:p>
        </p:txBody>
      </p:sp>
      <p:sp>
        <p:nvSpPr>
          <p:cNvPr id="3" name="Content Placeholder 2">
            <a:extLst>
              <a:ext uri="{FF2B5EF4-FFF2-40B4-BE49-F238E27FC236}">
                <a16:creationId xmlns:a16="http://schemas.microsoft.com/office/drawing/2014/main" id="{634C49C2-7E7E-114C-B811-F60F8EBD9112}"/>
              </a:ext>
            </a:extLst>
          </p:cNvPr>
          <p:cNvSpPr>
            <a:spLocks noGrp="1"/>
          </p:cNvSpPr>
          <p:nvPr>
            <p:ph idx="1"/>
          </p:nvPr>
        </p:nvSpPr>
        <p:spPr>
          <a:xfrm>
            <a:off x="838200" y="4194823"/>
            <a:ext cx="10515600" cy="1982140"/>
          </a:xfrm>
        </p:spPr>
        <p:txBody>
          <a:bodyPr/>
          <a:lstStyle/>
          <a:p>
            <a:pPr marL="0" indent="0">
              <a:buNone/>
            </a:pPr>
            <a:r>
              <a:rPr lang="en-US" dirty="0"/>
              <a:t>To learn object names, infants must link object names they hear to the objects themselves</a:t>
            </a:r>
          </a:p>
        </p:txBody>
      </p:sp>
      <p:grpSp>
        <p:nvGrpSpPr>
          <p:cNvPr id="5" name="Group 4">
            <a:extLst>
              <a:ext uri="{FF2B5EF4-FFF2-40B4-BE49-F238E27FC236}">
                <a16:creationId xmlns:a16="http://schemas.microsoft.com/office/drawing/2014/main" id="{3AE1460E-4E50-CE47-9743-258941B2E06D}"/>
              </a:ext>
            </a:extLst>
          </p:cNvPr>
          <p:cNvGrpSpPr/>
          <p:nvPr/>
        </p:nvGrpSpPr>
        <p:grpSpPr>
          <a:xfrm>
            <a:off x="2075807" y="2003655"/>
            <a:ext cx="2468880" cy="1645920"/>
            <a:chOff x="6141720" y="2572430"/>
            <a:chExt cx="2468880" cy="1645920"/>
          </a:xfrm>
        </p:grpSpPr>
        <p:sp>
          <p:nvSpPr>
            <p:cNvPr id="6" name="Oval Callout 5">
              <a:extLst>
                <a:ext uri="{FF2B5EF4-FFF2-40B4-BE49-F238E27FC236}">
                  <a16:creationId xmlns:a16="http://schemas.microsoft.com/office/drawing/2014/main" id="{20D8F83A-3E38-C246-83DF-84469193B814}"/>
                </a:ext>
              </a:extLst>
            </p:cNvPr>
            <p:cNvSpPr>
              <a:spLocks noChangeAspect="1"/>
            </p:cNvSpPr>
            <p:nvPr/>
          </p:nvSpPr>
          <p:spPr>
            <a:xfrm>
              <a:off x="6141720" y="2572430"/>
              <a:ext cx="2468880" cy="1645920"/>
            </a:xfrm>
            <a:prstGeom prst="wedgeEllipseCallout">
              <a:avLst>
                <a:gd name="adj1" fmla="val 20648"/>
                <a:gd name="adj2" fmla="val 60714"/>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F75792A-E569-C943-AAD2-500816FAB125}"/>
                </a:ext>
              </a:extLst>
            </p:cNvPr>
            <p:cNvSpPr txBox="1"/>
            <p:nvPr/>
          </p:nvSpPr>
          <p:spPr>
            <a:xfrm>
              <a:off x="6734774" y="3103000"/>
              <a:ext cx="1282771" cy="584775"/>
            </a:xfrm>
            <a:prstGeom prst="rect">
              <a:avLst/>
            </a:prstGeom>
            <a:noFill/>
            <a:ln w="28575">
              <a:noFill/>
            </a:ln>
          </p:spPr>
          <p:txBody>
            <a:bodyPr wrap="square" rtlCol="0">
              <a:spAutoFit/>
            </a:bodyPr>
            <a:lstStyle/>
            <a:p>
              <a:r>
                <a:rPr lang="en-US" sz="3200" dirty="0"/>
                <a:t>spoon</a:t>
              </a:r>
            </a:p>
          </p:txBody>
        </p:sp>
      </p:grpSp>
      <p:sp>
        <p:nvSpPr>
          <p:cNvPr id="8" name="Left-Right Arrow 7">
            <a:extLst>
              <a:ext uri="{FF2B5EF4-FFF2-40B4-BE49-F238E27FC236}">
                <a16:creationId xmlns:a16="http://schemas.microsoft.com/office/drawing/2014/main" id="{05D5FE21-5E78-9149-99B7-0B6783F5132F}"/>
              </a:ext>
            </a:extLst>
          </p:cNvPr>
          <p:cNvSpPr/>
          <p:nvPr/>
        </p:nvSpPr>
        <p:spPr>
          <a:xfrm>
            <a:off x="5165271" y="2671492"/>
            <a:ext cx="1861457" cy="310243"/>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B488547-90AC-D74D-8A13-1B6A14F423B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5850">
                        <a14:foregroundMark x1="36500" y1="43800" x2="36500" y2="43800"/>
                        <a14:foregroundMark x1="38350" y1="46050" x2="38350" y2="46050"/>
                        <a14:foregroundMark x1="40600" y1="46050" x2="40600" y2="46050"/>
                        <a14:foregroundMark x1="37600" y1="43450" x2="37600" y2="43450"/>
                        <a14:foregroundMark x1="38350" y1="42700" x2="38350" y2="42700"/>
                      </a14:backgroundRemoval>
                    </a14:imgEffect>
                  </a14:imgLayer>
                </a14:imgProps>
              </a:ext>
            </a:extLst>
          </a:blip>
          <a:stretch>
            <a:fillRect/>
          </a:stretch>
        </p:blipFill>
        <p:spPr>
          <a:xfrm>
            <a:off x="7501246" y="1670412"/>
            <a:ext cx="2286000" cy="2286000"/>
          </a:xfrm>
          <a:prstGeom prst="rect">
            <a:avLst/>
          </a:prstGeom>
        </p:spPr>
      </p:pic>
    </p:spTree>
    <p:extLst>
      <p:ext uri="{BB962C8B-B14F-4D97-AF65-F5344CB8AC3E}">
        <p14:creationId xmlns:p14="http://schemas.microsoft.com/office/powerpoint/2010/main" val="2895903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131BE1-C749-D04A-BF32-DDD5530C8CDC}"/>
              </a:ext>
            </a:extLst>
          </p:cNvPr>
          <p:cNvSpPr txBox="1"/>
          <p:nvPr/>
        </p:nvSpPr>
        <p:spPr>
          <a:xfrm>
            <a:off x="838200" y="6099910"/>
            <a:ext cx="6443749" cy="646331"/>
          </a:xfrm>
          <a:prstGeom prst="rect">
            <a:avLst/>
          </a:prstGeom>
          <a:noFill/>
        </p:spPr>
        <p:txBody>
          <a:bodyPr wrap="square" rtlCol="0">
            <a:spAutoFit/>
          </a:bodyPr>
          <a:lstStyle/>
          <a:p>
            <a:r>
              <a:rPr lang="en-US" dirty="0"/>
              <a:t>See </a:t>
            </a:r>
            <a:r>
              <a:rPr lang="en-US" dirty="0">
                <a:hlinkClick r:id="rId2"/>
              </a:rPr>
              <a:t>http://www.indiana.edu/~cogdev/homeview.html#Homeview</a:t>
            </a:r>
            <a:r>
              <a:rPr lang="en-US" dirty="0"/>
              <a:t> for more information about the </a:t>
            </a:r>
            <a:r>
              <a:rPr lang="en-US" dirty="0" err="1"/>
              <a:t>Homeview</a:t>
            </a:r>
            <a:r>
              <a:rPr lang="en-US" dirty="0"/>
              <a:t> Project</a:t>
            </a:r>
          </a:p>
        </p:txBody>
      </p:sp>
      <p:sp>
        <p:nvSpPr>
          <p:cNvPr id="5" name="Title 1">
            <a:extLst>
              <a:ext uri="{FF2B5EF4-FFF2-40B4-BE49-F238E27FC236}">
                <a16:creationId xmlns:a16="http://schemas.microsoft.com/office/drawing/2014/main" id="{82FB5165-145B-E447-A2C3-A7D040CA018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Acknowledgements </a:t>
            </a:r>
            <a:endParaRPr lang="en-US" dirty="0"/>
          </a:p>
        </p:txBody>
      </p:sp>
      <p:sp>
        <p:nvSpPr>
          <p:cNvPr id="6" name="Content Placeholder 3">
            <a:extLst>
              <a:ext uri="{FF2B5EF4-FFF2-40B4-BE49-F238E27FC236}">
                <a16:creationId xmlns:a16="http://schemas.microsoft.com/office/drawing/2014/main" id="{A175EC02-0416-FF40-910C-4D54CEF81D06}"/>
              </a:ext>
            </a:extLst>
          </p:cNvPr>
          <p:cNvSpPr txBox="1">
            <a:spLocks/>
          </p:cNvSpPr>
          <p:nvPr/>
        </p:nvSpPr>
        <p:spPr>
          <a:xfrm>
            <a:off x="838200" y="1551214"/>
            <a:ext cx="10515600" cy="4625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participating families</a:t>
            </a:r>
          </a:p>
          <a:p>
            <a:pPr marL="0" indent="0">
              <a:buFont typeface="Arial" panose="020B0604020202020204" pitchFamily="34" charset="0"/>
              <a:buNone/>
            </a:pPr>
            <a:r>
              <a:rPr lang="en-US" dirty="0"/>
              <a:t>The past and present members of the Cognitive Development Lab at IU, especially Lizzie Hart, Ariel La, </a:t>
            </a:r>
            <a:r>
              <a:rPr lang="en-US" dirty="0" err="1"/>
              <a:t>Swapnaa</a:t>
            </a:r>
            <a:r>
              <a:rPr lang="en-US" dirty="0"/>
              <a:t> Jayaraman, and Caitlin </a:t>
            </a:r>
            <a:r>
              <a:rPr lang="en-US" dirty="0" err="1"/>
              <a:t>Fausey</a:t>
            </a:r>
            <a:endParaRPr lang="en-US" dirty="0"/>
          </a:p>
          <a:p>
            <a:pPr marL="0" indent="0">
              <a:buFont typeface="Arial" panose="020B0604020202020204" pitchFamily="34" charset="0"/>
              <a:buNone/>
            </a:pPr>
            <a:r>
              <a:rPr lang="en-US" dirty="0"/>
              <a:t>Our funding sources</a:t>
            </a:r>
          </a:p>
        </p:txBody>
      </p:sp>
      <p:pic>
        <p:nvPicPr>
          <p:cNvPr id="7" name="Picture 6">
            <a:extLst>
              <a:ext uri="{FF2B5EF4-FFF2-40B4-BE49-F238E27FC236}">
                <a16:creationId xmlns:a16="http://schemas.microsoft.com/office/drawing/2014/main" id="{56690104-9DF0-6D41-B08E-18DCDD3EB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328" y="3864088"/>
            <a:ext cx="1817850" cy="1828800"/>
          </a:xfrm>
          <a:prstGeom prst="rect">
            <a:avLst/>
          </a:prstGeom>
        </p:spPr>
      </p:pic>
      <p:grpSp>
        <p:nvGrpSpPr>
          <p:cNvPr id="8" name="Group 7">
            <a:extLst>
              <a:ext uri="{FF2B5EF4-FFF2-40B4-BE49-F238E27FC236}">
                <a16:creationId xmlns:a16="http://schemas.microsoft.com/office/drawing/2014/main" id="{BD93EB15-D6B9-D841-888C-6890FF8D5974}"/>
              </a:ext>
            </a:extLst>
          </p:cNvPr>
          <p:cNvGrpSpPr>
            <a:grpSpLocks noChangeAspect="1"/>
          </p:cNvGrpSpPr>
          <p:nvPr/>
        </p:nvGrpSpPr>
        <p:grpSpPr>
          <a:xfrm>
            <a:off x="4262903" y="3321685"/>
            <a:ext cx="3666193" cy="1371600"/>
            <a:chOff x="5883276" y="3663740"/>
            <a:chExt cx="4932968" cy="1845528"/>
          </a:xfrm>
        </p:grpSpPr>
        <p:pic>
          <p:nvPicPr>
            <p:cNvPr id="9" name="Picture 8">
              <a:extLst>
                <a:ext uri="{FF2B5EF4-FFF2-40B4-BE49-F238E27FC236}">
                  <a16:creationId xmlns:a16="http://schemas.microsoft.com/office/drawing/2014/main" id="{8E2C1639-3BBF-DD43-BE19-97BEE17EB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880" y="3663740"/>
              <a:ext cx="4918364" cy="1524000"/>
            </a:xfrm>
            <a:prstGeom prst="rect">
              <a:avLst/>
            </a:prstGeom>
          </p:spPr>
        </p:pic>
        <p:sp>
          <p:nvSpPr>
            <p:cNvPr id="10" name="Rectangle 9">
              <a:extLst>
                <a:ext uri="{FF2B5EF4-FFF2-40B4-BE49-F238E27FC236}">
                  <a16:creationId xmlns:a16="http://schemas.microsoft.com/office/drawing/2014/main" id="{F7B32308-70A6-4141-8BD6-1EEB3629358E}"/>
                </a:ext>
              </a:extLst>
            </p:cNvPr>
            <p:cNvSpPr/>
            <p:nvPr/>
          </p:nvSpPr>
          <p:spPr>
            <a:xfrm>
              <a:off x="5883276" y="5139936"/>
              <a:ext cx="3698448" cy="369332"/>
            </a:xfrm>
            <a:prstGeom prst="rect">
              <a:avLst/>
            </a:prstGeom>
          </p:spPr>
          <p:txBody>
            <a:bodyPr wrap="none">
              <a:spAutoFit/>
            </a:bodyPr>
            <a:lstStyle/>
            <a:p>
              <a:r>
                <a:rPr lang="en-US" b="1" dirty="0">
                  <a:solidFill>
                    <a:srgbClr val="DC1F02"/>
                  </a:solidFill>
                  <a:latin typeface="ArialMT" charset="0"/>
                </a:rPr>
                <a:t>The Cognitive Development Lab</a:t>
              </a:r>
              <a:endParaRPr lang="en-US" b="1" dirty="0">
                <a:solidFill>
                  <a:srgbClr val="DC1F02"/>
                </a:solidFill>
              </a:endParaRPr>
            </a:p>
          </p:txBody>
        </p:sp>
      </p:grpSp>
      <p:pic>
        <p:nvPicPr>
          <p:cNvPr id="11" name="Picture 10">
            <a:extLst>
              <a:ext uri="{FF2B5EF4-FFF2-40B4-BE49-F238E27FC236}">
                <a16:creationId xmlns:a16="http://schemas.microsoft.com/office/drawing/2014/main" id="{28C2E9E7-625F-2F48-9314-6392561679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0306" y="5030837"/>
            <a:ext cx="5010412" cy="731520"/>
          </a:xfrm>
          <a:prstGeom prst="rect">
            <a:avLst/>
          </a:prstGeom>
        </p:spPr>
      </p:pic>
      <p:sp>
        <p:nvSpPr>
          <p:cNvPr id="12" name="TextBox 11">
            <a:extLst>
              <a:ext uri="{FF2B5EF4-FFF2-40B4-BE49-F238E27FC236}">
                <a16:creationId xmlns:a16="http://schemas.microsoft.com/office/drawing/2014/main" id="{0471D1DD-CCAB-0344-8C34-ABAFB23F8150}"/>
              </a:ext>
            </a:extLst>
          </p:cNvPr>
          <p:cNvSpPr txBox="1"/>
          <p:nvPr/>
        </p:nvSpPr>
        <p:spPr>
          <a:xfrm>
            <a:off x="9277846" y="4116768"/>
            <a:ext cx="1596044" cy="1323439"/>
          </a:xfrm>
          <a:prstGeom prst="rect">
            <a:avLst/>
          </a:prstGeom>
          <a:noFill/>
        </p:spPr>
        <p:txBody>
          <a:bodyPr wrap="square" rtlCol="0">
            <a:spAutoFit/>
          </a:bodyPr>
          <a:lstStyle/>
          <a:p>
            <a:r>
              <a:rPr lang="en-US" sz="2000" b="1" i="1" dirty="0"/>
              <a:t>IUB Provost’s Travel Award for Women in Science</a:t>
            </a:r>
            <a:endParaRPr lang="en-US" sz="2000" b="1" dirty="0"/>
          </a:p>
        </p:txBody>
      </p:sp>
    </p:spTree>
    <p:extLst>
      <p:ext uri="{BB962C8B-B14F-4D97-AF65-F5344CB8AC3E}">
        <p14:creationId xmlns:p14="http://schemas.microsoft.com/office/powerpoint/2010/main" val="147647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25A2-A61A-D04C-8B34-3163F68BB929}"/>
              </a:ext>
            </a:extLst>
          </p:cNvPr>
          <p:cNvSpPr>
            <a:spLocks noGrp="1"/>
          </p:cNvSpPr>
          <p:nvPr>
            <p:ph type="title"/>
          </p:nvPr>
        </p:nvSpPr>
        <p:spPr/>
        <p:txBody>
          <a:bodyPr/>
          <a:lstStyle/>
          <a:p>
            <a:r>
              <a:rPr lang="en-US" dirty="0"/>
              <a:t>What are the data for learning?</a:t>
            </a:r>
          </a:p>
        </p:txBody>
      </p:sp>
      <p:sp>
        <p:nvSpPr>
          <p:cNvPr id="3" name="Content Placeholder 2">
            <a:extLst>
              <a:ext uri="{FF2B5EF4-FFF2-40B4-BE49-F238E27FC236}">
                <a16:creationId xmlns:a16="http://schemas.microsoft.com/office/drawing/2014/main" id="{A9379AF1-40A4-EF4B-B14B-D76808422D9D}"/>
              </a:ext>
            </a:extLst>
          </p:cNvPr>
          <p:cNvSpPr>
            <a:spLocks noGrp="1"/>
          </p:cNvSpPr>
          <p:nvPr>
            <p:ph idx="1"/>
          </p:nvPr>
        </p:nvSpPr>
        <p:spPr/>
        <p:txBody>
          <a:bodyPr>
            <a:normAutofit/>
          </a:bodyPr>
          <a:lstStyle/>
          <a:p>
            <a:pPr marL="0" indent="0">
              <a:buNone/>
            </a:pPr>
            <a:r>
              <a:rPr lang="en-US" dirty="0"/>
              <a:t>To create the link between an object and its name, a learner needs:</a:t>
            </a:r>
          </a:p>
          <a:p>
            <a:pPr lvl="1"/>
            <a:r>
              <a:rPr lang="en-US" sz="2800" dirty="0"/>
              <a:t>Exposure to the visual object</a:t>
            </a:r>
          </a:p>
          <a:p>
            <a:pPr lvl="1"/>
            <a:r>
              <a:rPr lang="en-US" sz="2800" dirty="0"/>
              <a:t>Exposure to the spoken name</a:t>
            </a:r>
          </a:p>
          <a:p>
            <a:pPr lvl="1"/>
            <a:r>
              <a:rPr lang="en-US" sz="2800" dirty="0"/>
              <a:t>Exposure to the co-occurrence of the object and its name</a:t>
            </a:r>
          </a:p>
          <a:p>
            <a:pPr lvl="1"/>
            <a:endParaRPr lang="en-US" sz="2800" dirty="0"/>
          </a:p>
          <a:p>
            <a:pPr lvl="1"/>
            <a:endParaRPr lang="en-US" sz="2800" dirty="0"/>
          </a:p>
          <a:p>
            <a:pPr marL="0" indent="0">
              <a:buNone/>
            </a:pPr>
            <a:r>
              <a:rPr lang="en-US" dirty="0"/>
              <a:t>What is the </a:t>
            </a:r>
            <a:r>
              <a:rPr lang="en-US" dirty="0">
                <a:solidFill>
                  <a:srgbClr val="FF0000"/>
                </a:solidFill>
              </a:rPr>
              <a:t>input in the wild</a:t>
            </a:r>
            <a:r>
              <a:rPr lang="en-US" dirty="0"/>
              <a:t>?</a:t>
            </a:r>
          </a:p>
          <a:p>
            <a:pPr marL="0" indent="0">
              <a:buNone/>
            </a:pPr>
            <a:endParaRPr lang="en-US" dirty="0"/>
          </a:p>
        </p:txBody>
      </p:sp>
      <p:sp>
        <p:nvSpPr>
          <p:cNvPr id="5" name="TextBox 4">
            <a:extLst>
              <a:ext uri="{FF2B5EF4-FFF2-40B4-BE49-F238E27FC236}">
                <a16:creationId xmlns:a16="http://schemas.microsoft.com/office/drawing/2014/main" id="{7C9C2E15-E815-B843-8209-2D6A360245B0}"/>
              </a:ext>
            </a:extLst>
          </p:cNvPr>
          <p:cNvSpPr txBox="1"/>
          <p:nvPr/>
        </p:nvSpPr>
        <p:spPr>
          <a:xfrm>
            <a:off x="838200" y="5942568"/>
            <a:ext cx="8305800" cy="646331"/>
          </a:xfrm>
          <a:prstGeom prst="rect">
            <a:avLst/>
          </a:prstGeom>
          <a:noFill/>
        </p:spPr>
        <p:txBody>
          <a:bodyPr wrap="square" rtlCol="0">
            <a:spAutoFit/>
          </a:bodyPr>
          <a:lstStyle/>
          <a:p>
            <a:r>
              <a:rPr lang="en-US" dirty="0"/>
              <a:t>For other research on these properties of the at-home environment, see Clerkin et al. (2017) and </a:t>
            </a:r>
            <a:r>
              <a:rPr lang="en-US" dirty="0" err="1"/>
              <a:t>Bergelson</a:t>
            </a:r>
            <a:r>
              <a:rPr lang="en-US" dirty="0"/>
              <a:t> &amp; </a:t>
            </a:r>
            <a:r>
              <a:rPr lang="en-US" dirty="0" err="1"/>
              <a:t>Aslin</a:t>
            </a:r>
            <a:r>
              <a:rPr lang="en-US" dirty="0"/>
              <a:t> (2017)</a:t>
            </a:r>
          </a:p>
        </p:txBody>
      </p:sp>
    </p:spTree>
    <p:extLst>
      <p:ext uri="{BB962C8B-B14F-4D97-AF65-F5344CB8AC3E}">
        <p14:creationId xmlns:p14="http://schemas.microsoft.com/office/powerpoint/2010/main" val="248369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9BE3-738D-E748-8862-99CF02EB71E5}"/>
              </a:ext>
            </a:extLst>
          </p:cNvPr>
          <p:cNvSpPr>
            <a:spLocks noGrp="1"/>
          </p:cNvSpPr>
          <p:nvPr>
            <p:ph type="title"/>
          </p:nvPr>
        </p:nvSpPr>
        <p:spPr/>
        <p:txBody>
          <a:bodyPr/>
          <a:lstStyle/>
          <a:p>
            <a:r>
              <a:rPr lang="en-US" dirty="0"/>
              <a:t>Head cameras</a:t>
            </a:r>
          </a:p>
        </p:txBody>
      </p:sp>
      <p:pic>
        <p:nvPicPr>
          <p:cNvPr id="5" name="Content Placeholder 4">
            <a:extLst>
              <a:ext uri="{FF2B5EF4-FFF2-40B4-BE49-F238E27FC236}">
                <a16:creationId xmlns:a16="http://schemas.microsoft.com/office/drawing/2014/main" id="{3DAF951B-D1F8-1943-BBF2-FA88304A3A63}"/>
              </a:ext>
            </a:extLst>
          </p:cNvPr>
          <p:cNvPicPr>
            <a:picLocks noGrp="1" noChangeAspect="1"/>
          </p:cNvPicPr>
          <p:nvPr>
            <p:ph idx="1"/>
          </p:nvPr>
        </p:nvPicPr>
        <p:blipFill>
          <a:blip r:embed="rId3"/>
          <a:stretch>
            <a:fillRect/>
          </a:stretch>
        </p:blipFill>
        <p:spPr>
          <a:xfrm>
            <a:off x="838200" y="1775744"/>
            <a:ext cx="7702100" cy="4351338"/>
          </a:xfrm>
        </p:spPr>
      </p:pic>
      <p:sp>
        <p:nvSpPr>
          <p:cNvPr id="6" name="TextBox 5">
            <a:extLst>
              <a:ext uri="{FF2B5EF4-FFF2-40B4-BE49-F238E27FC236}">
                <a16:creationId xmlns:a16="http://schemas.microsoft.com/office/drawing/2014/main" id="{A5BFFE3B-FCA3-FD4A-803B-A2E55BE08E4B}"/>
              </a:ext>
            </a:extLst>
          </p:cNvPr>
          <p:cNvSpPr txBox="1"/>
          <p:nvPr/>
        </p:nvSpPr>
        <p:spPr>
          <a:xfrm>
            <a:off x="3084893" y="6488668"/>
            <a:ext cx="3208713" cy="369332"/>
          </a:xfrm>
          <a:prstGeom prst="rect">
            <a:avLst/>
          </a:prstGeom>
          <a:noFill/>
        </p:spPr>
        <p:txBody>
          <a:bodyPr wrap="square" rtlCol="0">
            <a:spAutoFit/>
          </a:bodyPr>
          <a:lstStyle/>
          <a:p>
            <a:r>
              <a:rPr lang="en-US" dirty="0"/>
              <a:t>Figure from Clerkin et al. (2017)</a:t>
            </a:r>
          </a:p>
        </p:txBody>
      </p:sp>
      <p:sp>
        <p:nvSpPr>
          <p:cNvPr id="8" name="TextBox 7">
            <a:extLst>
              <a:ext uri="{FF2B5EF4-FFF2-40B4-BE49-F238E27FC236}">
                <a16:creationId xmlns:a16="http://schemas.microsoft.com/office/drawing/2014/main" id="{3FB0FE53-82B9-0E4B-AB23-37695851E656}"/>
              </a:ext>
            </a:extLst>
          </p:cNvPr>
          <p:cNvSpPr txBox="1"/>
          <p:nvPr/>
        </p:nvSpPr>
        <p:spPr>
          <a:xfrm>
            <a:off x="8994098" y="1775744"/>
            <a:ext cx="2359702" cy="1815882"/>
          </a:xfrm>
          <a:prstGeom prst="rect">
            <a:avLst/>
          </a:prstGeom>
          <a:noFill/>
        </p:spPr>
        <p:txBody>
          <a:bodyPr wrap="square" rtlCol="0">
            <a:spAutoFit/>
          </a:bodyPr>
          <a:lstStyle/>
          <a:p>
            <a:r>
              <a:rPr lang="en-US" sz="2800" dirty="0"/>
              <a:t>Capturing the input from the infant perspective</a:t>
            </a:r>
          </a:p>
        </p:txBody>
      </p:sp>
    </p:spTree>
    <p:extLst>
      <p:ext uri="{BB962C8B-B14F-4D97-AF65-F5344CB8AC3E}">
        <p14:creationId xmlns:p14="http://schemas.microsoft.com/office/powerpoint/2010/main" val="424378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99DA-2D11-C04F-BB3D-A5DE983C2534}"/>
              </a:ext>
            </a:extLst>
          </p:cNvPr>
          <p:cNvSpPr>
            <a:spLocks noGrp="1"/>
          </p:cNvSpPr>
          <p:nvPr>
            <p:ph type="title"/>
          </p:nvPr>
        </p:nvSpPr>
        <p:spPr/>
        <p:txBody>
          <a:bodyPr/>
          <a:lstStyle/>
          <a:p>
            <a:r>
              <a:rPr lang="en-US" dirty="0"/>
              <a:t>Mealtime</a:t>
            </a:r>
          </a:p>
        </p:txBody>
      </p:sp>
      <p:sp>
        <p:nvSpPr>
          <p:cNvPr id="3" name="Content Placeholder 2">
            <a:extLst>
              <a:ext uri="{FF2B5EF4-FFF2-40B4-BE49-F238E27FC236}">
                <a16:creationId xmlns:a16="http://schemas.microsoft.com/office/drawing/2014/main" id="{1AE35F5F-86DA-8248-A8DA-0D25267FD1CB}"/>
              </a:ext>
            </a:extLst>
          </p:cNvPr>
          <p:cNvSpPr>
            <a:spLocks noGrp="1"/>
          </p:cNvSpPr>
          <p:nvPr>
            <p:ph idx="1"/>
          </p:nvPr>
        </p:nvSpPr>
        <p:spPr>
          <a:xfrm>
            <a:off x="838200" y="1825625"/>
            <a:ext cx="10515600" cy="4674928"/>
          </a:xfrm>
        </p:spPr>
        <p:txBody>
          <a:bodyPr>
            <a:normAutofit fontScale="92500" lnSpcReduction="10000"/>
          </a:bodyPr>
          <a:lstStyle/>
          <a:p>
            <a:r>
              <a:rPr lang="en-US" dirty="0"/>
              <a:t>In infants’ daily lives, the number of word tokens per minute is lower for mealtimes relative to some other activities, i.e., </a:t>
            </a:r>
            <a:r>
              <a:rPr lang="en-US" dirty="0" err="1"/>
              <a:t>booksharing</a:t>
            </a:r>
            <a:r>
              <a:rPr lang="en-US" dirty="0"/>
              <a:t> and grooming </a:t>
            </a:r>
          </a:p>
          <a:p>
            <a:r>
              <a:rPr lang="en-US" dirty="0"/>
              <a:t>However, the names of food and food-related items are much more likely to occur during mealtime than during other activities (</a:t>
            </a:r>
            <a:r>
              <a:rPr lang="en-US" dirty="0" err="1"/>
              <a:t>Tamis-LeMonda</a:t>
            </a:r>
            <a:r>
              <a:rPr lang="en-US" dirty="0"/>
              <a:t> et al., 2018)</a:t>
            </a:r>
          </a:p>
          <a:p>
            <a:endParaRPr lang="en-US" dirty="0"/>
          </a:p>
          <a:p>
            <a:r>
              <a:rPr lang="en-US" dirty="0"/>
              <a:t>Infants learn the names of many food and food-related items early (as per the MCDI: </a:t>
            </a:r>
            <a:r>
              <a:rPr lang="en-US" dirty="0" err="1"/>
              <a:t>Fenson</a:t>
            </a:r>
            <a:r>
              <a:rPr lang="en-US" dirty="0"/>
              <a:t> et al. 2007 and experimental work: </a:t>
            </a:r>
            <a:r>
              <a:rPr lang="en-US" dirty="0" err="1"/>
              <a:t>Bergelson</a:t>
            </a:r>
            <a:r>
              <a:rPr lang="en-US" dirty="0"/>
              <a:t> &amp; </a:t>
            </a:r>
            <a:r>
              <a:rPr lang="en-US" dirty="0" err="1"/>
              <a:t>Swingley</a:t>
            </a:r>
            <a:r>
              <a:rPr lang="en-US" dirty="0"/>
              <a:t>, 2012)</a:t>
            </a:r>
          </a:p>
          <a:p>
            <a:endParaRPr lang="en-US" dirty="0"/>
          </a:p>
          <a:p>
            <a:r>
              <a:rPr lang="en-US" dirty="0"/>
              <a:t>Thus, mealtime is the plausible (though perhaps difficult)</a:t>
            </a:r>
            <a:r>
              <a:rPr lang="en-US" dirty="0">
                <a:solidFill>
                  <a:srgbClr val="FF0000"/>
                </a:solidFill>
              </a:rPr>
              <a:t> </a:t>
            </a:r>
            <a:r>
              <a:rPr lang="en-US" dirty="0"/>
              <a:t>context for learning these object names</a:t>
            </a:r>
          </a:p>
        </p:txBody>
      </p:sp>
    </p:spTree>
    <p:extLst>
      <p:ext uri="{BB962C8B-B14F-4D97-AF65-F5344CB8AC3E}">
        <p14:creationId xmlns:p14="http://schemas.microsoft.com/office/powerpoint/2010/main" val="81538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p:txBody>
          <a:bodyPr/>
          <a:lstStyle/>
          <a:p>
            <a:r>
              <a:rPr lang="en-US" dirty="0"/>
              <a:t>Corpus</a:t>
            </a:r>
          </a:p>
        </p:txBody>
      </p:sp>
      <p:sp>
        <p:nvSpPr>
          <p:cNvPr id="6" name="Slide Number Placeholder 5"/>
          <p:cNvSpPr>
            <a:spLocks noGrp="1"/>
          </p:cNvSpPr>
          <p:nvPr>
            <p:ph type="sldNum" sz="quarter" idx="12"/>
          </p:nvPr>
        </p:nvSpPr>
        <p:spPr/>
        <p:txBody>
          <a:bodyPr/>
          <a:lstStyle/>
          <a:p>
            <a:fld id="{34A1B173-B1FA-CC48-A875-7AE36AB3A0DD}" type="slidenum">
              <a:rPr lang="en-US" smtClean="0"/>
              <a:t>7</a:t>
            </a:fld>
            <a:endParaRPr lang="en-US"/>
          </a:p>
        </p:txBody>
      </p:sp>
      <p:sp>
        <p:nvSpPr>
          <p:cNvPr id="8" name="Content Placeholder 3"/>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14 infants (6 male)</a:t>
            </a:r>
          </a:p>
          <a:p>
            <a:pPr marL="0" indent="0">
              <a:buFont typeface="Arial"/>
              <a:buNone/>
            </a:pPr>
            <a:r>
              <a:rPr lang="en-US" dirty="0"/>
              <a:t>Ranging in age from 7.0 to 11.0 months (M = 9.0, SD = 1.33)</a:t>
            </a:r>
          </a:p>
          <a:p>
            <a:pPr marL="0" indent="0">
              <a:buFont typeface="Arial"/>
              <a:buNone/>
            </a:pPr>
            <a:endParaRPr lang="en-US" dirty="0"/>
          </a:p>
          <a:p>
            <a:pPr marL="0" indent="0">
              <a:buNone/>
            </a:pPr>
            <a:r>
              <a:rPr lang="en-US" dirty="0"/>
              <a:t>Analyses were conducted on footage captured during infant mealtimes</a:t>
            </a:r>
          </a:p>
          <a:p>
            <a:pPr lvl="1"/>
            <a:r>
              <a:rPr lang="en-US" sz="2800" b="1" dirty="0"/>
              <a:t>16.04</a:t>
            </a:r>
            <a:r>
              <a:rPr lang="en-US" sz="2800" dirty="0"/>
              <a:t> total hours, (M per subject = 1.29, SD = 0.79)</a:t>
            </a:r>
          </a:p>
          <a:p>
            <a:pPr marL="0" indent="0">
              <a:buNone/>
            </a:pPr>
            <a:r>
              <a:rPr lang="en-US" dirty="0"/>
              <a:t>The total number </a:t>
            </a:r>
            <a:r>
              <a:rPr lang="en-US" dirty="0">
                <a:solidFill>
                  <a:schemeClr val="tx1">
                    <a:lumMod val="95000"/>
                    <a:lumOff val="5000"/>
                  </a:schemeClr>
                </a:solidFill>
              </a:rPr>
              <a:t>of individual mealtime events in the sample was </a:t>
            </a:r>
            <a:r>
              <a:rPr lang="en-US" b="1" dirty="0">
                <a:solidFill>
                  <a:schemeClr val="tx1">
                    <a:lumMod val="95000"/>
                    <a:lumOff val="5000"/>
                  </a:schemeClr>
                </a:solidFill>
              </a:rPr>
              <a:t>344</a:t>
            </a:r>
          </a:p>
          <a:p>
            <a:pPr lvl="1"/>
            <a:r>
              <a:rPr lang="en-US" sz="2800" dirty="0"/>
              <a:t>Mean per subject = 24.57 (SD = 20.02)</a:t>
            </a:r>
          </a:p>
        </p:txBody>
      </p:sp>
      <p:graphicFrame>
        <p:nvGraphicFramePr>
          <p:cNvPr id="2" name="Table 1"/>
          <p:cNvGraphicFramePr>
            <a:graphicFrameLocks noGrp="1"/>
          </p:cNvGraphicFramePr>
          <p:nvPr/>
        </p:nvGraphicFramePr>
        <p:xfrm>
          <a:off x="5683250" y="3899694"/>
          <a:ext cx="825500" cy="203200"/>
        </p:xfrm>
        <a:graphic>
          <a:graphicData uri="http://schemas.openxmlformats.org/drawingml/2006/table">
            <a:tbl>
              <a:tblPr/>
              <a:tblGrid>
                <a:gridCol w="825500">
                  <a:extLst>
                    <a:ext uri="{9D8B030D-6E8A-4147-A177-3AD203B41FA5}">
                      <a16:colId xmlns:a16="http://schemas.microsoft.com/office/drawing/2014/main" val="20000"/>
                    </a:ext>
                  </a:extLst>
                </a:gridCol>
              </a:tblGrid>
              <a:tr h="203200">
                <a:tc>
                  <a:txBody>
                    <a:bodyPr/>
                    <a:lstStyle/>
                    <a:p>
                      <a:pPr algn="r" fontAlgn="b"/>
                      <a:endParaRPr lang="cs-CZ" sz="1200" b="0" i="0" u="none" strike="noStrike" dirty="0">
                        <a:solidFill>
                          <a:srgbClr val="000000"/>
                        </a:solidFill>
                        <a:effectLst/>
                        <a:latin typeface="Calibri" charset="0"/>
                      </a:endParaRP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524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2DE6-7616-6641-8E56-7CE070301504}"/>
              </a:ext>
            </a:extLst>
          </p:cNvPr>
          <p:cNvSpPr>
            <a:spLocks noGrp="1"/>
          </p:cNvSpPr>
          <p:nvPr>
            <p:ph type="title"/>
          </p:nvPr>
        </p:nvSpPr>
        <p:spPr/>
        <p:txBody>
          <a:bodyPr/>
          <a:lstStyle/>
          <a:p>
            <a:r>
              <a:rPr lang="en-US" dirty="0"/>
              <a:t>Coding of the corpus</a:t>
            </a:r>
          </a:p>
        </p:txBody>
      </p:sp>
      <p:sp>
        <p:nvSpPr>
          <p:cNvPr id="3" name="Content Placeholder 2">
            <a:extLst>
              <a:ext uri="{FF2B5EF4-FFF2-40B4-BE49-F238E27FC236}">
                <a16:creationId xmlns:a16="http://schemas.microsoft.com/office/drawing/2014/main" id="{D2369671-6ABA-9946-8532-37960BD5F4E2}"/>
              </a:ext>
            </a:extLst>
          </p:cNvPr>
          <p:cNvSpPr>
            <a:spLocks noGrp="1"/>
          </p:cNvSpPr>
          <p:nvPr>
            <p:ph idx="1"/>
          </p:nvPr>
        </p:nvSpPr>
        <p:spPr/>
        <p:txBody>
          <a:bodyPr>
            <a:normAutofit/>
          </a:bodyPr>
          <a:lstStyle/>
          <a:p>
            <a:pPr marL="0" indent="0">
              <a:buNone/>
            </a:pPr>
            <a:r>
              <a:rPr lang="en-US" dirty="0"/>
              <a:t>Still images were extracted from the corpus at 1/5 Hz for visual coding</a:t>
            </a:r>
          </a:p>
          <a:p>
            <a:pPr lvl="1"/>
            <a:r>
              <a:rPr lang="en-US" sz="2800" dirty="0"/>
              <a:t>This yielded a total of </a:t>
            </a:r>
            <a:r>
              <a:rPr lang="cs-CZ" sz="2800" dirty="0">
                <a:solidFill>
                  <a:srgbClr val="000000"/>
                </a:solidFill>
              </a:rPr>
              <a:t>11,549 </a:t>
            </a:r>
            <a:r>
              <a:rPr lang="en-US" sz="2800" dirty="0"/>
              <a:t>coded images</a:t>
            </a:r>
          </a:p>
          <a:p>
            <a:pPr lvl="1"/>
            <a:r>
              <a:rPr lang="en-US" sz="2800" dirty="0"/>
              <a:t>Naïve adults named the five most obvious objects in each image, using basic level nouns</a:t>
            </a:r>
          </a:p>
          <a:p>
            <a:endParaRPr lang="en-US" b="1" dirty="0"/>
          </a:p>
          <a:p>
            <a:pPr marL="0" indent="0">
              <a:buNone/>
            </a:pPr>
            <a:r>
              <a:rPr lang="en-US" dirty="0"/>
              <a:t>The speech from the mealtime videos was transcribed in its entirety </a:t>
            </a:r>
          </a:p>
          <a:p>
            <a:pPr lvl="1"/>
            <a:r>
              <a:rPr lang="en-US" sz="2800" b="1" dirty="0"/>
              <a:t>9.49</a:t>
            </a:r>
            <a:r>
              <a:rPr lang="en-US" sz="2800" dirty="0"/>
              <a:t> hours of video contained any speech (59.16% of all video)</a:t>
            </a:r>
          </a:p>
          <a:p>
            <a:pPr lvl="1"/>
            <a:r>
              <a:rPr lang="en-US" sz="2800" dirty="0"/>
              <a:t>Naming instances were extracted – defined as any time an object name was said</a:t>
            </a:r>
          </a:p>
          <a:p>
            <a:endParaRPr lang="en-US" b="1" dirty="0"/>
          </a:p>
          <a:p>
            <a:endParaRPr lang="en-US" dirty="0"/>
          </a:p>
        </p:txBody>
      </p:sp>
      <p:sp>
        <p:nvSpPr>
          <p:cNvPr id="8" name="Content Placeholder 2"/>
          <p:cNvSpPr txBox="1">
            <a:spLocks/>
          </p:cNvSpPr>
          <p:nvPr/>
        </p:nvSpPr>
        <p:spPr>
          <a:xfrm>
            <a:off x="-415119" y="2346514"/>
            <a:ext cx="81794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b="1" dirty="0"/>
          </a:p>
        </p:txBody>
      </p:sp>
    </p:spTree>
    <p:extLst>
      <p:ext uri="{BB962C8B-B14F-4D97-AF65-F5344CB8AC3E}">
        <p14:creationId xmlns:p14="http://schemas.microsoft.com/office/powerpoint/2010/main" val="232914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5A918-2C1B-9A4C-B0D7-D7FC80CCC95B}"/>
              </a:ext>
            </a:extLst>
          </p:cNvPr>
          <p:cNvSpPr>
            <a:spLocks noGrp="1"/>
          </p:cNvSpPr>
          <p:nvPr>
            <p:ph type="title"/>
          </p:nvPr>
        </p:nvSpPr>
        <p:spPr/>
        <p:txBody>
          <a:bodyPr/>
          <a:lstStyle/>
          <a:p>
            <a:r>
              <a:rPr lang="en-US" dirty="0"/>
              <a:t>Two main points</a:t>
            </a:r>
          </a:p>
        </p:txBody>
      </p:sp>
      <p:sp>
        <p:nvSpPr>
          <p:cNvPr id="3" name="Content Placeholder 2">
            <a:extLst>
              <a:ext uri="{FF2B5EF4-FFF2-40B4-BE49-F238E27FC236}">
                <a16:creationId xmlns:a16="http://schemas.microsoft.com/office/drawing/2014/main" id="{D6728B3E-891E-2D46-89E8-89EC3C657EC5}"/>
              </a:ext>
            </a:extLst>
          </p:cNvPr>
          <p:cNvSpPr>
            <a:spLocks noGrp="1"/>
          </p:cNvSpPr>
          <p:nvPr>
            <p:ph idx="1"/>
          </p:nvPr>
        </p:nvSpPr>
        <p:spPr/>
        <p:txBody>
          <a:bodyPr/>
          <a:lstStyle/>
          <a:p>
            <a:pPr marL="514350" indent="-514350">
              <a:buFont typeface="+mj-lt"/>
              <a:buAutoNum type="arabicParenR"/>
            </a:pPr>
            <a:r>
              <a:rPr lang="en-US" sz="3200" dirty="0"/>
              <a:t>Seen-objects and heard-object names at mealtime have different fundamentally different frequency properties</a:t>
            </a:r>
          </a:p>
          <a:p>
            <a:pPr marL="514350" indent="-514350">
              <a:buFont typeface="+mj-lt"/>
              <a:buAutoNum type="arabicParenR"/>
            </a:pPr>
            <a:r>
              <a:rPr lang="en-US" sz="3200" dirty="0"/>
              <a:t>Different early-learned object names may have different pathways</a:t>
            </a:r>
          </a:p>
          <a:p>
            <a:pPr marL="514350" indent="-514350">
              <a:buFont typeface="+mj-lt"/>
              <a:buAutoNum type="arabicParenR"/>
            </a:pPr>
            <a:endParaRPr lang="en-US" dirty="0"/>
          </a:p>
          <a:p>
            <a:pPr marL="514350" indent="-514350">
              <a:buFont typeface="+mj-lt"/>
              <a:buAutoNum type="arabicParen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88869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3303</TotalTime>
  <Words>2785</Words>
  <Application>Microsoft Macintosh PowerPoint</Application>
  <PresentationFormat>Widescreen</PresentationFormat>
  <Paragraphs>221</Paragraphs>
  <Slides>30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ArialMT</vt:lpstr>
      <vt:lpstr>Calibri</vt:lpstr>
      <vt:lpstr>Calibri Light</vt:lpstr>
      <vt:lpstr>Office Theme</vt:lpstr>
      <vt:lpstr>The everyday statistics of objects and their names: How word learning gets its start </vt:lpstr>
      <vt:lpstr>The start of word learning</vt:lpstr>
      <vt:lpstr>The learning problem </vt:lpstr>
      <vt:lpstr>What are the data for learning?</vt:lpstr>
      <vt:lpstr>Head cameras</vt:lpstr>
      <vt:lpstr>Mealtime</vt:lpstr>
      <vt:lpstr>Corpus</vt:lpstr>
      <vt:lpstr>Coding of the corpus</vt:lpstr>
      <vt:lpstr>Two main points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the data tell us about word learning?</vt:lpstr>
      <vt:lpstr>PowerPoint Presentation</vt:lpstr>
      <vt:lpstr>PowerPoint Presentation</vt:lpstr>
      <vt:lpstr>What do the data tell us about word learning?</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Draft</dc:title>
  <dc:creator>Elizabeth Clerkin</dc:creator>
  <cp:lastModifiedBy>Elizabeth Clerkin</cp:lastModifiedBy>
  <cp:revision>138</cp:revision>
  <dcterms:created xsi:type="dcterms:W3CDTF">2019-07-17T02:06:05Z</dcterms:created>
  <dcterms:modified xsi:type="dcterms:W3CDTF">2020-07-29T21:12:36Z</dcterms:modified>
</cp:coreProperties>
</file>