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75" r:id="rId5"/>
    <p:sldId id="271" r:id="rId6"/>
    <p:sldId id="272" r:id="rId7"/>
    <p:sldId id="273" r:id="rId8"/>
    <p:sldId id="274" r:id="rId9"/>
    <p:sldId id="276" r:id="rId10"/>
    <p:sldId id="277" r:id="rId11"/>
    <p:sldId id="25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0EE62-5D85-4B82-B214-61E81324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36F2E2-4F6B-4E6A-AD55-7C0B8C40E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9F3E0B-6827-4921-B09E-E1BB2663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EBAFA-E749-414D-9796-E269117A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7330ED-D53E-4029-B284-0E6E9F81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3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0157E-92AD-4DB4-B17D-D9B849F7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E02735-6ED6-4ED7-807B-9EAA9D97D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5843E1-41BC-4930-A468-8C981F05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6B1DD-20F1-4FFC-AC75-BBD7D84C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4075F0-EDE0-490B-A7DE-D242C81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20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D6D1CE-0A19-4518-8DB3-5F2E0433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B8CE2B-77E0-4230-A057-FB588809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805A7F-3076-468A-8F2C-E575C82E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16ACF0-A32A-4B0A-89B5-1E88EE6A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4174B3-947E-494F-BF03-5920EE3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C9132-9F61-4A6D-A709-DC2FFA5F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5DB7F-E7FB-42F5-91A8-6793A420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BB6B9-D19D-45FB-8EAE-4AB5F994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A7067B-4853-4D23-B463-C940E7E0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ACE9F-61F6-4EEB-9BAD-AF918513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3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B59DA-E609-48F5-895A-2A1A556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D7EF84-32D3-40CA-90C1-817AB387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F84BA6-9BF2-429F-BBA0-5805BB5C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C40F8-A1DB-4BF2-8FC4-0A041BFF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096A2-859B-4993-82BC-45229F9E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42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BB8C6-6F24-46E9-9C5B-E9883204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84DC62-E151-40A6-9D2B-A47FC7B6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E4008A-8315-48DD-B50C-A8AD1812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4D7880-5979-43E3-9140-4625846E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790F42-3AAA-4E4A-9E79-C66D9D10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A3D18A-19E0-4FA0-993B-A2B1B007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45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AC9A8-1DCD-4450-BE78-6F526CA9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5E79F4-7633-468D-863A-F70C4A04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E0F58C-2836-4893-A696-D9B43CB4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D6A37B-5CDE-41DD-9B31-DE6E223FA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2DF832-5B75-4FD0-9C14-9B732FDAD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5A5879-F1F0-4786-AA9E-EF5741EC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12A3C8-723D-4792-98B0-68635339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54DF7F-6435-404E-8645-9FCC83BD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2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A6818-A3F6-442F-B647-58946B80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A41D23-C332-4336-814B-AC87B635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D620CA-E545-406F-8B60-126D8C18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5F1E07-C34D-4C91-BF87-3EE8C447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1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A0DF50-E579-4C18-B02C-6DEA2570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FF8329-2D66-4510-940A-33A0D0EB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9FE56F-A71B-443A-B2AA-005C5F6B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95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901A3-B77B-4959-96D4-787D8F5C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169429-F6DE-46E9-99D0-0D3D9C2A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3D131D-F3D8-483F-8186-9AF9F239E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76606-A527-4BCC-97A2-5D491E52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F49497-7C93-4A5E-9586-DB5F6AE6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DC0F96-2DF2-4CD2-B82D-0B4632F3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01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BE72-1D9E-4F01-A3B1-3D2B1077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1C5A49-B798-423A-90F9-2DD41D29D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4FB16-5DEF-4870-AFA2-172E55E4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9A04A4-3AFD-4421-8E01-DBA7B1E6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D5487-26B7-489B-BF7B-5B9E6B73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002A52-DC65-4981-9E5B-3AB5B48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34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8CE4C6-E3DE-4860-B150-DA8E6E60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66171-CA23-4755-B0B1-67512BE7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DCEB79-0C09-497E-8DAB-B4FA864ED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25F37-901E-42D0-BB7C-2A0F42CA6730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1F82B-E70A-485B-A6AF-996AA07F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3052BE-74D6-496B-9132-8A99E8902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67B3-A017-4D7F-82A6-D8164EA52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6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E78AA30-2601-4E38-A79D-0688EC7355F6}"/>
              </a:ext>
            </a:extLst>
          </p:cNvPr>
          <p:cNvCxnSpPr/>
          <p:nvPr/>
        </p:nvCxnSpPr>
        <p:spPr>
          <a:xfrm>
            <a:off x="0" y="1390651"/>
            <a:ext cx="32156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27F3662-12C4-4E59-A319-8BBD2C53C064}"/>
              </a:ext>
            </a:extLst>
          </p:cNvPr>
          <p:cNvCxnSpPr/>
          <p:nvPr/>
        </p:nvCxnSpPr>
        <p:spPr>
          <a:xfrm>
            <a:off x="8849361" y="4972051"/>
            <a:ext cx="33426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5D0FFC-E811-4505-8971-80902A78A460}"/>
              </a:ext>
            </a:extLst>
          </p:cNvPr>
          <p:cNvCxnSpPr/>
          <p:nvPr/>
        </p:nvCxnSpPr>
        <p:spPr>
          <a:xfrm>
            <a:off x="9276080" y="5105400"/>
            <a:ext cx="29159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683A64B-1F37-445D-85B5-46DDB8996547}"/>
              </a:ext>
            </a:extLst>
          </p:cNvPr>
          <p:cNvCxnSpPr/>
          <p:nvPr/>
        </p:nvCxnSpPr>
        <p:spPr>
          <a:xfrm>
            <a:off x="2" y="1257300"/>
            <a:ext cx="28316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4E5A4F5-671D-4F99-B2E1-AE35C43AD27C}"/>
              </a:ext>
            </a:extLst>
          </p:cNvPr>
          <p:cNvSpPr txBox="1">
            <a:spLocks/>
          </p:cNvSpPr>
          <p:nvPr/>
        </p:nvSpPr>
        <p:spPr>
          <a:xfrm>
            <a:off x="7640" y="330200"/>
            <a:ext cx="4363024" cy="927098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533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Timothée</a:t>
            </a:r>
            <a:r>
              <a:rPr lang="en-GB" sz="2533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Raulin </a:t>
            </a:r>
          </a:p>
          <a:p>
            <a:pPr algn="l"/>
            <a:r>
              <a:rPr lang="en-GB" sz="2533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Tim.raulin@gmail.com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65592-2BAE-47FA-B2B8-F12D2668E462}"/>
              </a:ext>
            </a:extLst>
          </p:cNvPr>
          <p:cNvSpPr/>
          <p:nvPr/>
        </p:nvSpPr>
        <p:spPr>
          <a:xfrm>
            <a:off x="1" y="5812222"/>
            <a:ext cx="12192001" cy="7155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80623B-4542-4D58-9745-9F23AC48A6D9}"/>
              </a:ext>
            </a:extLst>
          </p:cNvPr>
          <p:cNvSpPr txBox="1"/>
          <p:nvPr/>
        </p:nvSpPr>
        <p:spPr>
          <a:xfrm>
            <a:off x="3215680" y="5908401"/>
            <a:ext cx="582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BFA97A"/>
                </a:solidFill>
              </a:rPr>
              <a:t>Programmation GPU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59A63B-D1E6-4ADE-8640-746FAEC9527C}"/>
              </a:ext>
            </a:extLst>
          </p:cNvPr>
          <p:cNvSpPr txBox="1">
            <a:spLocks/>
          </p:cNvSpPr>
          <p:nvPr/>
        </p:nvSpPr>
        <p:spPr>
          <a:xfrm>
            <a:off x="9276080" y="4215133"/>
            <a:ext cx="2000251" cy="69024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533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2020-2021 </a:t>
            </a:r>
          </a:p>
        </p:txBody>
      </p:sp>
    </p:spTree>
    <p:extLst>
      <p:ext uri="{BB962C8B-B14F-4D97-AF65-F5344CB8AC3E}">
        <p14:creationId xmlns:p14="http://schemas.microsoft.com/office/powerpoint/2010/main" val="121962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8389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Animation et autres idées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0" y="1497004"/>
            <a:ext cx="1194855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 la forme est régénéré par frame on peut utiliser une fonction qui prend en paramètre le temps.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fonction affichée peut tout a fait utiliser une texture.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peut se passer de la texture pour l’affichage de la grille.</a:t>
            </a:r>
          </a:p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0324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E3E3A38-D072-4241-85BB-6CC0B24F79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984" y="5863580"/>
            <a:ext cx="672075" cy="67207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0F7D642-4A13-4BBB-9022-D63158324693}"/>
              </a:ext>
            </a:extLst>
          </p:cNvPr>
          <p:cNvCxnSpPr/>
          <p:nvPr/>
        </p:nvCxnSpPr>
        <p:spPr>
          <a:xfrm flipV="1">
            <a:off x="6480043" y="0"/>
            <a:ext cx="0" cy="685800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AE484C0F-5B88-4EC4-966B-0BD712A086E1}"/>
              </a:ext>
            </a:extLst>
          </p:cNvPr>
          <p:cNvSpPr txBox="1">
            <a:spLocks/>
          </p:cNvSpPr>
          <p:nvPr/>
        </p:nvSpPr>
        <p:spPr>
          <a:xfrm>
            <a:off x="6480043" y="0"/>
            <a:ext cx="5711957" cy="6858000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2400">
                <a:solidFill>
                  <a:schemeClr val="lt1"/>
                </a:solidFill>
                <a:latin typeface="Fira Sans Light" panose="020B0403050000020004" pitchFamily="34" charset="0"/>
                <a:ea typeface="Fira Sans Light" panose="020B04030500000200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5600" spc="400" dirty="0">
                <a:latin typeface="+mj-lt"/>
              </a:rPr>
              <a:t>Merci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5A95C4E-B962-49D2-A262-E4CBD61A86BD}"/>
              </a:ext>
            </a:extLst>
          </p:cNvPr>
          <p:cNvSpPr txBox="1"/>
          <p:nvPr/>
        </p:nvSpPr>
        <p:spPr>
          <a:xfrm>
            <a:off x="8431536" y="5782903"/>
            <a:ext cx="376046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tim.raulin@gmail.com</a:t>
            </a:r>
          </a:p>
        </p:txBody>
      </p:sp>
    </p:spTree>
    <p:extLst>
      <p:ext uri="{BB962C8B-B14F-4D97-AF65-F5344CB8AC3E}">
        <p14:creationId xmlns:p14="http://schemas.microsoft.com/office/powerpoint/2010/main" val="78192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8389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HLSL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0" y="1497004"/>
            <a:ext cx="1194855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commune du document : HLSL.html</a:t>
            </a:r>
          </a:p>
        </p:txBody>
      </p:sp>
    </p:spTree>
    <p:extLst>
      <p:ext uri="{BB962C8B-B14F-4D97-AF65-F5344CB8AC3E}">
        <p14:creationId xmlns:p14="http://schemas.microsoft.com/office/powerpoint/2010/main" val="25585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8389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TD:Affichage</a:t>
            </a:r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 d’une </a:t>
            </a:r>
            <a:r>
              <a:rPr lang="fr-FR" sz="3733" spc="400" dirty="0" err="1">
                <a:solidFill>
                  <a:schemeClr val="bg1"/>
                </a:solidFill>
                <a:ea typeface="Fira Sans Light" panose="020B0403050000020004" pitchFamily="34" charset="0"/>
              </a:rPr>
              <a:t>function</a:t>
            </a:r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 2D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ACBB8C-4120-4EF2-ACD8-EBCFDBE2405C}"/>
              </a:ext>
            </a:extLst>
          </p:cNvPr>
          <p:cNvSpPr txBox="1"/>
          <p:nvPr/>
        </p:nvSpPr>
        <p:spPr>
          <a:xfrm>
            <a:off x="207433" y="1329194"/>
            <a:ext cx="1194855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Sinus cardinal, mais 2d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03766F-186A-4377-8998-D5FB866E5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2" y="1321058"/>
            <a:ext cx="2671544" cy="178102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96228D1-3DE8-4763-87AF-5D2449E71F09}"/>
              </a:ext>
            </a:extLst>
          </p:cNvPr>
          <p:cNvSpPr txBox="1"/>
          <p:nvPr/>
        </p:nvSpPr>
        <p:spPr>
          <a:xfrm>
            <a:off x="243444" y="3429000"/>
            <a:ext cx="1194855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Etapes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Fabriquer une grille.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 la grille.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Ajouter une normale et un éclairage basique.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Ajouter une grille et des couleurs.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Animer tout ca.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Rendre tout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parametrable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35520F-F2A9-488B-8E22-A5AE2DA79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5031"/>
            <a:ext cx="4747278" cy="35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8389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Fabriquer un carré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0" y="1497004"/>
            <a:ext cx="1194855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partir du carrée d’UV on utilise une texture pour afficher un carré texturé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C399BA-5DD6-4392-B33A-7E6CD6EB273D}"/>
              </a:ext>
            </a:extLst>
          </p:cNvPr>
          <p:cNvSpPr/>
          <p:nvPr/>
        </p:nvSpPr>
        <p:spPr>
          <a:xfrm>
            <a:off x="817032" y="2252523"/>
            <a:ext cx="2602181" cy="26021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809D68F-3085-4244-88B1-A35AA6B25070}"/>
              </a:ext>
            </a:extLst>
          </p:cNvPr>
          <p:cNvSpPr txBox="1"/>
          <p:nvPr/>
        </p:nvSpPr>
        <p:spPr>
          <a:xfrm>
            <a:off x="3542394" y="2252524"/>
            <a:ext cx="840616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Utiliser le sampler déjà défini pour « lire » la texture _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GridTex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https://docs.microsoft.com/en-us/windows/win32/direct3dhlsl/dx-graphics-hlsl-to-sample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6C3D3-B34B-453F-AF11-F580635F12E6}"/>
              </a:ext>
            </a:extLst>
          </p:cNvPr>
          <p:cNvSpPr/>
          <p:nvPr/>
        </p:nvSpPr>
        <p:spPr>
          <a:xfrm>
            <a:off x="915666" y="2394609"/>
            <a:ext cx="2404912" cy="2318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6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8389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Fabriquer une grille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0" y="1497004"/>
            <a:ext cx="1194855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assemblant les carrés on crée une grille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64B32-14B9-436A-A226-6EBCB4A14425}"/>
              </a:ext>
            </a:extLst>
          </p:cNvPr>
          <p:cNvSpPr/>
          <p:nvPr/>
        </p:nvSpPr>
        <p:spPr>
          <a:xfrm>
            <a:off x="1535185" y="2516697"/>
            <a:ext cx="755009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A8ACCE-C93F-41DD-B111-D78E84EC8EB1}"/>
              </a:ext>
            </a:extLst>
          </p:cNvPr>
          <p:cNvSpPr/>
          <p:nvPr/>
        </p:nvSpPr>
        <p:spPr>
          <a:xfrm>
            <a:off x="2332139" y="2516696"/>
            <a:ext cx="755009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968E67-CD9C-474C-9B29-74BBFBD977A5}"/>
              </a:ext>
            </a:extLst>
          </p:cNvPr>
          <p:cNvSpPr/>
          <p:nvPr/>
        </p:nvSpPr>
        <p:spPr>
          <a:xfrm>
            <a:off x="3129093" y="2516695"/>
            <a:ext cx="755009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ABC5A9-131D-4401-9EC2-8912F2219218}"/>
              </a:ext>
            </a:extLst>
          </p:cNvPr>
          <p:cNvSpPr/>
          <p:nvPr/>
        </p:nvSpPr>
        <p:spPr>
          <a:xfrm>
            <a:off x="738231" y="3331827"/>
            <a:ext cx="755009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51CCEB-C78C-4C81-B8CD-FC943428E1AD}"/>
              </a:ext>
            </a:extLst>
          </p:cNvPr>
          <p:cNvSpPr/>
          <p:nvPr/>
        </p:nvSpPr>
        <p:spPr>
          <a:xfrm>
            <a:off x="1535185" y="3331826"/>
            <a:ext cx="755009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C399BA-5DD6-4392-B33A-7E6CD6EB273D}"/>
              </a:ext>
            </a:extLst>
          </p:cNvPr>
          <p:cNvSpPr/>
          <p:nvPr/>
        </p:nvSpPr>
        <p:spPr>
          <a:xfrm>
            <a:off x="738231" y="2516697"/>
            <a:ext cx="755009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809D68F-3085-4244-88B1-A35AA6B25070}"/>
              </a:ext>
            </a:extLst>
          </p:cNvPr>
          <p:cNvSpPr txBox="1"/>
          <p:nvPr/>
        </p:nvSpPr>
        <p:spPr>
          <a:xfrm>
            <a:off x="5015060" y="2641053"/>
            <a:ext cx="658568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faut calculer l’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instanceIndex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(l’index du carré) et le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vertexIndex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(le vertex au sein du carré). </a:t>
            </a:r>
          </a:p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Ensuite on calcule la position de l’instance et sa taille, on mélange avec la position locale de la vertex pour créer la position finale du vertex</a:t>
            </a:r>
          </a:p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calcule le nombre de colonne et ligne en utilisant les paramètres _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VertexCount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/_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InstanceCount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5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8389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Modifier grille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0" y="1497004"/>
            <a:ext cx="1194855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peut changer la position en « Y » des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vertices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pour afficher une courbe.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809D68F-3085-4244-88B1-A35AA6B25070}"/>
              </a:ext>
            </a:extLst>
          </p:cNvPr>
          <p:cNvSpPr txBox="1"/>
          <p:nvPr/>
        </p:nvSpPr>
        <p:spPr>
          <a:xfrm>
            <a:off x="5015060" y="2641053"/>
            <a:ext cx="658568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définie une fonction a afficher.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 propose de commencer par sin(||(x, y)||) / ||(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x,y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)||</a:t>
            </a:r>
          </a:p>
          <a:p>
            <a:pPr marL="0" lvl="1">
              <a:lnSpc>
                <a:spcPct val="150000"/>
              </a:lnSpc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convertie la position XZ en abscisse pour cette fonction.</a:t>
            </a:r>
          </a:p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convertie le résultat de la fonction en Y pour obtenir la position globale.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84EA80-7C4A-4296-8D8B-4B8EA8713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" y="2343400"/>
            <a:ext cx="4747278" cy="35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2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8389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Ajout d’un peu d’éclairage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0" y="1497004"/>
            <a:ext cx="1194855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ajoute une normale au V2F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normale est lié au dérivée partielle de la fonction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/dx et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faut pouvoir estimer cette dérivée en faisant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Dx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/Dy, en évaluant plusieurs fois la fonction par vertex.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Ensuite on utilise ces deux dérivées pour calculer une normale   normalise(-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Dx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1, -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/Dz).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si vous avez une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scale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différent en Y que en XZ!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fois la normale transmise on peut s’en servir pour faire un éclairage basique « a l’ancienne »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phong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a bien renormaliser la normale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V2F</a:t>
            </a:r>
          </a:p>
        </p:txBody>
      </p:sp>
    </p:spTree>
    <p:extLst>
      <p:ext uri="{BB962C8B-B14F-4D97-AF65-F5344CB8AC3E}">
        <p14:creationId xmlns:p14="http://schemas.microsoft.com/office/powerpoint/2010/main" val="278224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8389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Ajout de couleur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2923B71-300B-4380-85CC-FEC075560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" y="1544503"/>
            <a:ext cx="4747278" cy="355411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D8F3E28-E46A-409A-8B3C-8B4582074CB9}"/>
              </a:ext>
            </a:extLst>
          </p:cNvPr>
          <p:cNvSpPr txBox="1"/>
          <p:nvPr/>
        </p:nvSpPr>
        <p:spPr>
          <a:xfrm>
            <a:off x="4976559" y="1957659"/>
            <a:ext cx="658568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peut définir une couleur par carré, ou bien par vertex.</a:t>
            </a:r>
          </a:p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faut définir un calcul qui transforme le résultat de la fonction en couleur. 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peut utiliser un calcul pur, ou bien passer par une texture de gradient.</a:t>
            </a:r>
          </a:p>
        </p:txBody>
      </p:sp>
    </p:spTree>
    <p:extLst>
      <p:ext uri="{BB962C8B-B14F-4D97-AF65-F5344CB8AC3E}">
        <p14:creationId xmlns:p14="http://schemas.microsoft.com/office/powerpoint/2010/main" val="191302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CC48F-7B43-4F8B-A041-EED766B4DA7D}"/>
              </a:ext>
            </a:extLst>
          </p:cNvPr>
          <p:cNvSpPr/>
          <p:nvPr/>
        </p:nvSpPr>
        <p:spPr>
          <a:xfrm>
            <a:off x="8389" y="0"/>
            <a:ext cx="12192000" cy="1028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67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FDCEED8-F16A-4C49-BF6A-3983D544011E}"/>
              </a:ext>
            </a:extLst>
          </p:cNvPr>
          <p:cNvSpPr txBox="1">
            <a:spLocks/>
          </p:cNvSpPr>
          <p:nvPr/>
        </p:nvSpPr>
        <p:spPr>
          <a:xfrm>
            <a:off x="958752" y="0"/>
            <a:ext cx="11233248" cy="104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733" spc="400" dirty="0">
                <a:solidFill>
                  <a:schemeClr val="bg1"/>
                </a:solidFill>
                <a:ea typeface="Fira Sans Light" panose="020B0403050000020004" pitchFamily="34" charset="0"/>
              </a:rPr>
              <a:t>Paramétrage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E4FBD9E-9A29-4B88-BB42-627AD323E2F3}"/>
              </a:ext>
            </a:extLst>
          </p:cNvPr>
          <p:cNvCxnSpPr/>
          <p:nvPr/>
        </p:nvCxnSpPr>
        <p:spPr>
          <a:xfrm>
            <a:off x="0" y="1044176"/>
            <a:ext cx="12192000" cy="0"/>
          </a:xfrm>
          <a:prstGeom prst="line">
            <a:avLst/>
          </a:prstGeom>
          <a:ln w="28575">
            <a:solidFill>
              <a:srgbClr val="BFA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60BEC502-FCAE-42DA-8770-3A6F7D47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8" name="AutoShape 7" descr="https://files.slack.com/files-pri/T0AMHBTJ5-F2A2ZG49F/2016-09-09_18_26_59-endless_space_2.png">
            <a:extLst>
              <a:ext uri="{FF2B5EF4-FFF2-40B4-BE49-F238E27FC236}">
                <a16:creationId xmlns:a16="http://schemas.microsoft.com/office/drawing/2014/main" id="{B225C212-ED53-4A53-AAB8-5B6351A5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D5CDC0-3221-47CC-A38A-4757407588EB}"/>
              </a:ext>
            </a:extLst>
          </p:cNvPr>
          <p:cNvSpPr txBox="1"/>
          <p:nvPr/>
        </p:nvSpPr>
        <p:spPr>
          <a:xfrm>
            <a:off x="0" y="1497004"/>
            <a:ext cx="1194855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ajoute des paramètres de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shader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pour tout régler: </a:t>
            </a:r>
          </a:p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le range en X et Y de la zone affichage.</a:t>
            </a:r>
          </a:p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le range utilisé pour les couleurs.</a:t>
            </a:r>
          </a:p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le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scale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général.</a:t>
            </a:r>
          </a:p>
          <a:p>
            <a:pPr marL="0" lvl="1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1111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519</Words>
  <Application>Microsoft Office PowerPoint</Application>
  <PresentationFormat>Grand écran</PresentationFormat>
  <Paragraphs>53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 raulin</dc:creator>
  <cp:lastModifiedBy>tim raulin</cp:lastModifiedBy>
  <cp:revision>100</cp:revision>
  <dcterms:created xsi:type="dcterms:W3CDTF">2019-11-26T05:07:31Z</dcterms:created>
  <dcterms:modified xsi:type="dcterms:W3CDTF">2020-09-28T08:57:22Z</dcterms:modified>
</cp:coreProperties>
</file>