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4"/>
    <p:sldMasterId id="2147483648" r:id="rId5"/>
  </p:sldMasterIdLst>
  <p:notesMasterIdLst>
    <p:notesMasterId r:id="rId24"/>
  </p:notesMasterIdLst>
  <p:handoutMasterIdLst>
    <p:handoutMasterId r:id="rId25"/>
  </p:handoutMasterIdLst>
  <p:sldIdLst>
    <p:sldId id="395" r:id="rId6"/>
    <p:sldId id="396" r:id="rId7"/>
    <p:sldId id="398" r:id="rId8"/>
    <p:sldId id="399" r:id="rId9"/>
    <p:sldId id="400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01" r:id="rId21"/>
    <p:sldId id="402" r:id="rId22"/>
    <p:sldId id="413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8F2"/>
    <a:srgbClr val="E45649"/>
    <a:srgbClr val="986801"/>
    <a:srgbClr val="9BA8B7"/>
    <a:srgbClr val="383A42"/>
    <a:srgbClr val="50A14F"/>
    <a:srgbClr val="62AA67"/>
    <a:srgbClr val="A87E3B"/>
    <a:srgbClr val="CC8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71E98-E22B-DD99-1FBD-998A30038CCC}" v="655" dt="2022-08-08T08:25:31.046"/>
    <p1510:client id="{0F602535-C596-7CAC-4C3B-0DF2F80BF109}" v="58" dt="2022-08-05T13:51:01.888"/>
    <p1510:client id="{0FE8885C-AC2F-0CB9-1D66-F93C5AFB3996}" v="563" dt="2022-08-22T14:50:34.150"/>
    <p1510:client id="{3C43762A-85DF-4015-7514-986A34A5354D}" v="221" dt="2022-10-24T08:21:26.157"/>
    <p1510:client id="{3C89F30F-69A0-E492-CFC3-633DBF85ED86}" v="199" dt="2022-08-08T09:15:14.365"/>
    <p1510:client id="{3CE0ACBB-3550-4B80-0B92-9CA56799FEF3}" v="1516" dt="2022-08-26T08:59:55.285"/>
    <p1510:client id="{53F53A6F-5E5F-CBD3-D1E7-3663814F504A}" v="75" dt="2022-08-08T08:54:58.775"/>
    <p1510:client id="{6C781AA1-A72E-E038-1998-2D39F4810CB3}" v="731" dt="2022-08-31T09:52:54.958"/>
    <p1510:client id="{7674791A-CB44-C6B1-178F-DC375A9CDF4B}" v="59" dt="2022-08-08T09:43:22.100"/>
    <p1510:client id="{769A7BA5-AB65-A882-91B8-0BE110BF809A}" v="837" dt="2022-09-07T16:10:14.478"/>
    <p1510:client id="{7EC99530-253A-259B-884B-36860B9F4469}" v="161" dt="2022-09-01T14:51:20.940"/>
    <p1510:client id="{A3CEEBD6-46FE-E64C-5EA3-4ED8A5D53D1C}" v="19" dt="2022-08-25T10:15:59.668"/>
    <p1510:client id="{A799D0B9-9902-2CAA-B977-DD60AB1DF3D3}" v="2" dt="2022-10-09T21:08:07.756"/>
    <p1510:client id="{B02CDEC8-7D60-58DE-984F-0A60784D4C7C}" v="1565" dt="2022-08-26T08:25:45.273"/>
    <p1510:client id="{D55767CF-AA2B-5379-6C12-CB75E79C4D8D}" v="739" dt="2022-08-23T13:53:38.054"/>
    <p1510:client id="{E61659DF-0AA0-2200-CF8D-AE3E7482E341}" v="6" dt="2022-08-26T07:17:15.555"/>
    <p1510:client id="{E8523948-8C8D-E589-FE1B-71A203A6B5B5}" v="93" dt="2022-08-08T14:39:09.464"/>
    <p1510:client id="{E8B31578-6931-CFD4-2A12-447748F14EB6}" v="2128" dt="2022-08-25T10:13:28.335"/>
    <p1510:client id="{F07C1DC0-873A-C9FC-7259-8B5394CB3443}" v="739" dt="2022-08-05T15:07:31.563"/>
    <p1510:client id="{F566CBCB-6B68-B6AA-7391-98979D519CAB}" v="19" dt="2022-08-05T14:00:30.198"/>
    <p1510:client id="{F9779583-243E-2E77-EF78-2B662A6D1A55}" v="140" dt="2022-08-08T09:27:45.211"/>
    <p1510:client id="{FA132497-FDC8-4C9E-88B0-01026039BED3}" v="2602" dt="2022-08-05T13:32:48.663"/>
    <p1510:client id="{FC19E57A-9755-3F8D-F307-F3CEE9BC3EC2}" v="300" dt="2022-09-09T13:58:32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23/12/2022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23/12/2022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23335CA-BA10-4E8E-A1CA-9D7F19E976E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4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Modifiez le style du titre du masque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Cliquez pour modifier le style du titre du masque</a:t>
            </a:r>
            <a:endParaRPr lang="en-US"/>
          </a:p>
        </p:txBody>
      </p:sp>
      <p:sp>
        <p:nvSpPr>
          <p:cNvPr id="5" name="Espace réservé du pied de page 7">
            <a:extLst>
              <a:ext uri="{FF2B5EF4-FFF2-40B4-BE49-F238E27FC236}">
                <a16:creationId xmlns:a16="http://schemas.microsoft.com/office/drawing/2014/main" id="{CE566285-B6FF-43F0-978A-7C03B37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6" name="Espace réservé du numéro de diapositive 8">
            <a:extLst>
              <a:ext uri="{FF2B5EF4-FFF2-40B4-BE49-F238E27FC236}">
                <a16:creationId xmlns:a16="http://schemas.microsoft.com/office/drawing/2014/main" id="{FE112C0B-8A22-4FC8-850C-1548FED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Nursery – </a:t>
            </a:r>
            <a:r>
              <a:rPr lang="en-US" err="1"/>
              <a:t>Découverte</a:t>
            </a:r>
            <a:r>
              <a:rPr lang="en-US"/>
              <a:t> des métiers du digital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emmet.io/cheat-she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 de texte 113">
            <a:extLst>
              <a:ext uri="{FF2B5EF4-FFF2-40B4-BE49-F238E27FC236}">
                <a16:creationId xmlns:a16="http://schemas.microsoft.com/office/drawing/2014/main" id="{38ABCA23-F494-41D2-97F4-DB0651D7BAB4}"/>
              </a:ext>
            </a:extLst>
          </p:cNvPr>
          <p:cNvSpPr txBox="1"/>
          <p:nvPr/>
        </p:nvSpPr>
        <p:spPr>
          <a:xfrm>
            <a:off x="6294847" y="2248966"/>
            <a:ext cx="4543768" cy="12365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fr-FR" sz="9600" kern="1000">
                <a:solidFill>
                  <a:schemeClr val="bg2"/>
                </a:solidFill>
                <a:ea typeface="Calibri" panose="020F0502020204030204" pitchFamily="34" charset="0"/>
                <a:cs typeface="Times New Roman"/>
              </a:rPr>
              <a:t>N</a:t>
            </a:r>
            <a:r>
              <a:rPr lang="fr-FR" sz="8000" kern="1000">
                <a:solidFill>
                  <a:schemeClr val="bg2"/>
                </a:solidFill>
                <a:ea typeface="Calibri" panose="020F0502020204030204" pitchFamily="34" charset="0"/>
                <a:cs typeface="Times New Roman"/>
              </a:rPr>
              <a:t>URSERIE</a:t>
            </a:r>
            <a:endParaRPr lang="fr-FR" sz="8000" kern="100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112">
            <a:extLst>
              <a:ext uri="{FF2B5EF4-FFF2-40B4-BE49-F238E27FC236}">
                <a16:creationId xmlns:a16="http://schemas.microsoft.com/office/drawing/2014/main" id="{3F2F984E-5968-4624-8FF5-B3C6734F4947}"/>
              </a:ext>
            </a:extLst>
          </p:cNvPr>
          <p:cNvSpPr txBox="1"/>
          <p:nvPr/>
        </p:nvSpPr>
        <p:spPr>
          <a:xfrm>
            <a:off x="6294553" y="3690404"/>
            <a:ext cx="5539105" cy="8407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" sz="2000" kern="1000" cap="all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fr" sz="2000" kern="1000" cap="all">
                <a:solidFill>
                  <a:schemeClr val="bg1"/>
                </a:solidFill>
                <a:effectLst/>
                <a:ea typeface="+mn-lt"/>
                <a:cs typeface="+mn-lt"/>
              </a:rPr>
              <a:t>la </a:t>
            </a:r>
            <a:r>
              <a:rPr lang="fr" sz="2000" kern="1000" cap="all">
                <a:solidFill>
                  <a:schemeClr val="bg1"/>
                </a:solidFill>
                <a:ea typeface="+mn-lt"/>
                <a:cs typeface="+mn-lt"/>
              </a:rPr>
              <a:t>découverte</a:t>
            </a:r>
            <a:r>
              <a:rPr lang="fr" kern="1000" cap="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" sz="2000" kern="1000" cap="all">
                <a:solidFill>
                  <a:schemeClr val="bg1"/>
                </a:solidFill>
                <a:ea typeface="+mn-lt"/>
                <a:cs typeface="+mn-lt"/>
              </a:rPr>
              <a:t>des métiers du digital</a:t>
            </a:r>
            <a:endParaRPr lang="en-US" sz="2000" kern="1000" cap="all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</a:pPr>
            <a:endParaRPr lang="fr-FR" sz="1400" kern="1000" cap="all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</a:pPr>
            <a:r>
              <a:rPr lang="fr-FR" sz="1000" kern="100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27394B-4776-415E-B47E-10AB98F10C62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sp>
        <p:nvSpPr>
          <p:cNvPr id="23" name="Zone de texte 111">
            <a:extLst>
              <a:ext uri="{FF2B5EF4-FFF2-40B4-BE49-F238E27FC236}">
                <a16:creationId xmlns:a16="http://schemas.microsoft.com/office/drawing/2014/main" id="{5E5CF5C7-3C47-4CBC-9A1E-0E0F00FF3487}"/>
              </a:ext>
            </a:extLst>
          </p:cNvPr>
          <p:cNvSpPr txBox="1"/>
          <p:nvPr/>
        </p:nvSpPr>
        <p:spPr>
          <a:xfrm>
            <a:off x="6434986" y="441881"/>
            <a:ext cx="5539105" cy="27699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84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10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45FF41-D1DB-CE69-1E68-D3E95CD1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12" y="1877859"/>
            <a:ext cx="3930332" cy="122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068411" y="4054296"/>
            <a:ext cx="60562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renommer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automatiquement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balise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fermante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lorsque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renommez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balise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ouvrante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6348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11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45FF41-D1DB-CE69-1E68-D3E95CD1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12" y="1932165"/>
            <a:ext cx="3930332" cy="111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163661" y="4054296"/>
            <a:ext cx="59609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formater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créer</a:t>
            </a:r>
            <a:r>
              <a:rPr lang="en-US" dirty="0">
                <a:cs typeface="Calibri"/>
              </a:rPr>
              <a:t> les retours à la </a:t>
            </a:r>
            <a:r>
              <a:rPr lang="en-US" dirty="0" err="1">
                <a:cs typeface="Calibri"/>
              </a:rPr>
              <a:t>ligne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l'indentation</a:t>
            </a:r>
            <a:r>
              <a:rPr lang="en-US" dirty="0">
                <a:cs typeface="Calibri"/>
              </a:rPr>
              <a:t>,…) </a:t>
            </a:r>
            <a:r>
              <a:rPr lang="en-US" dirty="0" err="1">
                <a:cs typeface="Calibri"/>
              </a:rPr>
              <a:t>votre</a:t>
            </a:r>
            <a:r>
              <a:rPr lang="en-US" dirty="0">
                <a:cs typeface="Calibri"/>
              </a:rPr>
              <a:t> code, pour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un code </a:t>
            </a:r>
            <a:r>
              <a:rPr lang="en-US" dirty="0" err="1">
                <a:cs typeface="Calibri"/>
              </a:rPr>
              <a:t>toujours</a:t>
            </a:r>
            <a:r>
              <a:rPr lang="en-US" dirty="0">
                <a:cs typeface="Calibri"/>
              </a:rPr>
              <a:t> propre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926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12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45FF41-D1DB-CE69-1E68-D3E95CD1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730" y="1932165"/>
            <a:ext cx="3671096" cy="111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163661" y="4054296"/>
            <a:ext cx="5960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simplifier </a:t>
            </a:r>
            <a:r>
              <a:rPr lang="en-US" dirty="0" err="1">
                <a:cs typeface="Calibri"/>
              </a:rPr>
              <a:t>l'écriture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vos</a:t>
            </a:r>
            <a:r>
              <a:rPr lang="en-US" dirty="0">
                <a:cs typeface="Calibri"/>
              </a:rPr>
              <a:t> script </a:t>
            </a:r>
            <a:r>
              <a:rPr lang="en-US" dirty="0" err="1">
                <a:cs typeface="Calibri"/>
              </a:rPr>
              <a:t>JavaScipt</a:t>
            </a:r>
          </a:p>
        </p:txBody>
      </p:sp>
    </p:spTree>
    <p:extLst>
      <p:ext uri="{BB962C8B-B14F-4D97-AF65-F5344CB8AC3E}">
        <p14:creationId xmlns:p14="http://schemas.microsoft.com/office/powerpoint/2010/main" val="145548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109232" y="2557510"/>
            <a:ext cx="59609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EMMET</a:t>
            </a:r>
          </a:p>
          <a:p>
            <a:pPr algn="ctr"/>
            <a:r>
              <a:rPr lang="en-US">
                <a:cs typeface="Calibri"/>
              </a:rPr>
              <a:t>Déjà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inclut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VSCode</a:t>
            </a:r>
            <a:r>
              <a:rPr lang="en-US" dirty="0">
                <a:cs typeface="Calibri"/>
              </a:rPr>
              <a:t>,</a:t>
            </a:r>
          </a:p>
          <a:p>
            <a:pPr algn="ctr"/>
            <a:r>
              <a:rPr lang="en-US" dirty="0">
                <a:cs typeface="Calibri"/>
              </a:rPr>
              <a:t>Il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simplifier </a:t>
            </a:r>
            <a:r>
              <a:rPr lang="en-US" dirty="0" err="1">
                <a:cs typeface="Calibri"/>
              </a:rPr>
              <a:t>l'écriture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vos</a:t>
            </a:r>
            <a:r>
              <a:rPr lang="en-US" dirty="0">
                <a:cs typeface="Calibri"/>
              </a:rPr>
              <a:t> codes HTML.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Plus de </a:t>
            </a:r>
            <a:r>
              <a:rPr lang="en-US">
                <a:ea typeface="+mn-lt"/>
                <a:cs typeface="+mn-lt"/>
              </a:rPr>
              <a:t>détails :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  <a:hlinkClick r:id="rId4"/>
              </a:rPr>
              <a:t>https://docs.emmet.io/cheat-sheet/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4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OPTIONS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109232" y="2557510"/>
            <a:ext cx="5960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Pour ne plus </a:t>
            </a:r>
            <a:r>
              <a:rPr lang="en-US" dirty="0" err="1">
                <a:ea typeface="+mn-lt"/>
                <a:cs typeface="+mn-lt"/>
              </a:rPr>
              <a:t>avoir</a:t>
            </a:r>
            <a:r>
              <a:rPr lang="en-US" dirty="0">
                <a:ea typeface="+mn-lt"/>
                <a:cs typeface="+mn-lt"/>
              </a:rPr>
              <a:t> a y </a:t>
            </a:r>
            <a:r>
              <a:rPr lang="en-US" dirty="0" err="1">
                <a:ea typeface="+mn-lt"/>
                <a:cs typeface="+mn-lt"/>
              </a:rPr>
              <a:t>penser</a:t>
            </a:r>
            <a:r>
              <a:rPr lang="en-US" dirty="0">
                <a:ea typeface="+mn-lt"/>
                <a:cs typeface="+mn-lt"/>
              </a:rPr>
              <a:t> par la suite, </a:t>
            </a:r>
            <a:r>
              <a:rPr lang="en-US" dirty="0" err="1">
                <a:ea typeface="+mn-lt"/>
                <a:cs typeface="+mn-lt"/>
              </a:rPr>
              <a:t>vous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pouvez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activer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sauvegarde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automatique</a:t>
            </a:r>
            <a:r>
              <a:rPr lang="en-US" dirty="0">
                <a:ea typeface="+mn-lt"/>
                <a:cs typeface="+mn-lt"/>
              </a:rPr>
              <a:t> :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Onglet </a:t>
            </a:r>
            <a:r>
              <a:rPr lang="en-US" dirty="0" err="1">
                <a:ea typeface="+mn-lt"/>
                <a:cs typeface="+mn-lt"/>
              </a:rPr>
              <a:t>Fichier</a:t>
            </a:r>
            <a:r>
              <a:rPr lang="en-US" dirty="0">
                <a:ea typeface="+mn-lt"/>
                <a:cs typeface="+mn-lt"/>
              </a:rPr>
              <a:t> -&gt; </a:t>
            </a:r>
            <a:r>
              <a:rPr lang="en-US" dirty="0" err="1">
                <a:ea typeface="+mn-lt"/>
                <a:cs typeface="+mn-lt"/>
              </a:rPr>
              <a:t>Enregistrement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automatique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33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OPTIONS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109232" y="2557510"/>
            <a:ext cx="59609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Lorsque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avez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longues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lignes</a:t>
            </a:r>
            <a:r>
              <a:rPr lang="en-US" dirty="0">
                <a:cs typeface="Calibri"/>
              </a:rPr>
              <a:t> de code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texte</a:t>
            </a:r>
            <a:r>
              <a:rPr lang="en-US" dirty="0">
                <a:cs typeface="Calibri"/>
              </a:rPr>
              <a:t>, pour </a:t>
            </a:r>
            <a:r>
              <a:rPr lang="en-US" dirty="0" err="1">
                <a:cs typeface="Calibri"/>
              </a:rPr>
              <a:t>éviter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d'avoir</a:t>
            </a:r>
            <a:r>
              <a:rPr lang="en-US" dirty="0">
                <a:cs typeface="Calibri"/>
              </a:rPr>
              <a:t> du scroll horizontal,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pouvez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activer</a:t>
            </a:r>
            <a:r>
              <a:rPr lang="en-US" dirty="0">
                <a:cs typeface="Calibri"/>
              </a:rPr>
              <a:t> le retour à la </a:t>
            </a:r>
            <a:r>
              <a:rPr lang="en-US" dirty="0" err="1">
                <a:cs typeface="Calibri"/>
              </a:rPr>
              <a:t>ligne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automatique</a:t>
            </a:r>
            <a:r>
              <a:rPr lang="en-US" dirty="0">
                <a:cs typeface="Calibri"/>
              </a:rPr>
              <a:t> :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Onglet </a:t>
            </a:r>
            <a:r>
              <a:rPr lang="en-US" err="1">
                <a:ea typeface="+mn-lt"/>
                <a:cs typeface="+mn-lt"/>
              </a:rPr>
              <a:t>Affichage</a:t>
            </a:r>
            <a:r>
              <a:rPr lang="en-US">
                <a:ea typeface="+mn-lt"/>
                <a:cs typeface="+mn-lt"/>
              </a:rPr>
              <a:t> -&gt; Retour à la ligne automatique</a:t>
            </a:r>
          </a:p>
        </p:txBody>
      </p:sp>
    </p:spTree>
    <p:extLst>
      <p:ext uri="{BB962C8B-B14F-4D97-AF65-F5344CB8AC3E}">
        <p14:creationId xmlns:p14="http://schemas.microsoft.com/office/powerpoint/2010/main" val="22973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PREMIERS PAS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51E59-76C2-DD43-6718-C0D424F4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RACCOURCIS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CE7E7-80DD-1D18-B427-6A84BAC1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17</a:t>
            </a:fld>
            <a:endParaRPr 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630B4CE-4366-658E-A8B3-718A71AC352A}"/>
              </a:ext>
            </a:extLst>
          </p:cNvPr>
          <p:cNvSpPr txBox="1"/>
          <p:nvPr/>
        </p:nvSpPr>
        <p:spPr>
          <a:xfrm>
            <a:off x="2042432" y="1858263"/>
            <a:ext cx="811251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ctrl et +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zoomer</a:t>
            </a:r>
            <a:endParaRPr lang="fr-FR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ctrl et -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dézoomer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! et entrée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mettre</a:t>
            </a:r>
            <a:r>
              <a:rPr lang="en-US" dirty="0">
                <a:ea typeface="+mn-lt"/>
                <a:cs typeface="+mn-lt"/>
              </a:rPr>
              <a:t> la structure du code html</a:t>
            </a:r>
            <a:endParaRPr lang="en-US" dirty="0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alt et Z</a:t>
            </a:r>
            <a:r>
              <a:rPr lang="en-US" dirty="0">
                <a:ea typeface="+mn-lt"/>
                <a:cs typeface="+mn-lt"/>
              </a:rPr>
              <a:t> pour faire un retour </a:t>
            </a:r>
            <a:r>
              <a:rPr lang="en-US" dirty="0" err="1">
                <a:ea typeface="+mn-lt"/>
                <a:cs typeface="+mn-lt"/>
              </a:rPr>
              <a:t>automatique</a:t>
            </a:r>
            <a:r>
              <a:rPr lang="en-US" dirty="0">
                <a:ea typeface="+mn-lt"/>
                <a:cs typeface="+mn-lt"/>
              </a:rPr>
              <a:t> à la </a:t>
            </a:r>
            <a:r>
              <a:rPr lang="en-US" dirty="0" err="1">
                <a:ea typeface="+mn-lt"/>
                <a:cs typeface="+mn-lt"/>
              </a:rPr>
              <a:t>ligne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alt et </a:t>
            </a:r>
            <a:r>
              <a:rPr lang="en-US" b="1" dirty="0" err="1">
                <a:ea typeface="+mn-lt"/>
                <a:cs typeface="+mn-lt"/>
              </a:rPr>
              <a:t>flèche</a:t>
            </a:r>
            <a:r>
              <a:rPr lang="en-US" b="1" dirty="0">
                <a:ea typeface="+mn-lt"/>
                <a:cs typeface="+mn-lt"/>
              </a:rPr>
              <a:t> haut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flèche</a:t>
            </a:r>
            <a:r>
              <a:rPr lang="en-US" b="1" dirty="0">
                <a:ea typeface="+mn-lt"/>
                <a:cs typeface="+mn-lt"/>
              </a:rPr>
              <a:t> bas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déplacer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l'élément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où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trouve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curseur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maj</a:t>
            </a:r>
            <a:r>
              <a:rPr lang="en-US" b="1" dirty="0">
                <a:ea typeface="+mn-lt"/>
                <a:cs typeface="+mn-lt"/>
              </a:rPr>
              <a:t> et alt et </a:t>
            </a:r>
            <a:r>
              <a:rPr lang="en-US" b="1" dirty="0" err="1">
                <a:ea typeface="+mn-lt"/>
                <a:cs typeface="+mn-lt"/>
              </a:rPr>
              <a:t>flèche</a:t>
            </a:r>
            <a:r>
              <a:rPr lang="en-US" b="1" dirty="0">
                <a:ea typeface="+mn-lt"/>
                <a:cs typeface="+mn-lt"/>
              </a:rPr>
              <a:t> haut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flèche</a:t>
            </a:r>
            <a:r>
              <a:rPr lang="en-US" b="1" dirty="0">
                <a:ea typeface="+mn-lt"/>
                <a:cs typeface="+mn-lt"/>
              </a:rPr>
              <a:t> bas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dupliquer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fois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élément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ul</a:t>
            </a:r>
            <a:r>
              <a:rPr lang="en-US" b="1" dirty="0">
                <a:ea typeface="+mn-lt"/>
                <a:cs typeface="+mn-lt"/>
              </a:rPr>
              <a:t>&gt;li*5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</a:t>
            </a:r>
            <a:r>
              <a:rPr lang="en-US" b="1" dirty="0">
                <a:ea typeface="+mn-lt"/>
                <a:cs typeface="+mn-lt"/>
              </a:rPr>
              <a:t>&gt;li*5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permet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mettre</a:t>
            </a:r>
            <a:r>
              <a:rPr lang="en-US" dirty="0">
                <a:ea typeface="+mn-lt"/>
                <a:cs typeface="+mn-lt"/>
              </a:rPr>
              <a:t> 5 items de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ordonnée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non </a:t>
            </a:r>
            <a:r>
              <a:rPr lang="en-US" dirty="0" err="1">
                <a:ea typeface="+mn-lt"/>
                <a:cs typeface="+mn-lt"/>
              </a:rPr>
              <a:t>ordonnée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alt et </a:t>
            </a:r>
            <a:r>
              <a:rPr lang="en-US" b="1" dirty="0" err="1">
                <a:ea typeface="+mn-lt"/>
                <a:cs typeface="+mn-lt"/>
              </a:rPr>
              <a:t>sélectionner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éléments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remplir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automatiquement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tous</a:t>
            </a:r>
            <a:r>
              <a:rPr lang="en-US" dirty="0">
                <a:ea typeface="+mn-lt"/>
                <a:cs typeface="+mn-lt"/>
              </a:rPr>
              <a:t> les champs </a:t>
            </a:r>
            <a:r>
              <a:rPr lang="en-US" dirty="0" err="1">
                <a:ea typeface="+mn-lt"/>
                <a:cs typeface="+mn-lt"/>
              </a:rPr>
              <a:t>sélectionnés</a:t>
            </a:r>
            <a:endParaRPr lang="en-US" dirty="0" err="1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ctrl et ù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 le terminal</a:t>
            </a:r>
            <a:endParaRPr lang="en-US" dirty="0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ctrl et s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sauvegarder</a:t>
            </a:r>
            <a:endParaRPr lang="en-US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732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RACCOURCIS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CE7E7-80DD-1D18-B427-6A84BAC1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18</a:t>
            </a:fld>
            <a:endParaRPr 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630B4CE-4366-658E-A8B3-718A71AC352A}"/>
              </a:ext>
            </a:extLst>
          </p:cNvPr>
          <p:cNvSpPr txBox="1"/>
          <p:nvPr/>
        </p:nvSpPr>
        <p:spPr>
          <a:xfrm>
            <a:off x="3118197" y="2270640"/>
            <a:ext cx="59609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pour </a:t>
            </a:r>
            <a:r>
              <a:rPr lang="en-US" dirty="0" err="1">
                <a:ea typeface="+mn-lt"/>
                <a:cs typeface="+mn-lt"/>
              </a:rPr>
              <a:t>ouvrir</a:t>
            </a:r>
            <a:r>
              <a:rPr lang="en-US" dirty="0">
                <a:ea typeface="+mn-lt"/>
                <a:cs typeface="+mn-lt"/>
              </a:rPr>
              <a:t> la palette de </a:t>
            </a:r>
            <a:r>
              <a:rPr lang="en-US" dirty="0" err="1">
                <a:ea typeface="+mn-lt"/>
                <a:cs typeface="+mn-lt"/>
              </a:rPr>
              <a:t>commande</a:t>
            </a:r>
            <a:r>
              <a:rPr lang="en-US" dirty="0">
                <a:ea typeface="+mn-lt"/>
                <a:cs typeface="+mn-lt"/>
              </a:rPr>
              <a:t> : </a:t>
            </a:r>
            <a:r>
              <a:rPr lang="en-US" b="1" dirty="0">
                <a:ea typeface="+mn-lt"/>
                <a:cs typeface="+mn-lt"/>
              </a:rPr>
              <a:t>ctrl et </a:t>
            </a:r>
            <a:r>
              <a:rPr lang="en-US" b="1" dirty="0" err="1">
                <a:ea typeface="+mn-lt"/>
                <a:cs typeface="+mn-lt"/>
              </a:rPr>
              <a:t>maj</a:t>
            </a:r>
            <a:r>
              <a:rPr lang="en-US" b="1" dirty="0">
                <a:ea typeface="+mn-lt"/>
                <a:cs typeface="+mn-lt"/>
              </a:rPr>
              <a:t> et P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 err="1">
                <a:ea typeface="+mn-lt"/>
                <a:cs typeface="+mn-lt"/>
              </a:rPr>
              <a:t>chercher</a:t>
            </a:r>
            <a:r>
              <a:rPr lang="en-US" dirty="0">
                <a:ea typeface="+mn-lt"/>
                <a:cs typeface="+mn-lt"/>
              </a:rPr>
              <a:t> ensuite settings &gt; </a:t>
            </a:r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 les </a:t>
            </a:r>
            <a:r>
              <a:rPr lang="en-US" dirty="0" err="1">
                <a:ea typeface="+mn-lt"/>
                <a:cs typeface="+mn-lt"/>
              </a:rPr>
              <a:t>paramètres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JSON et </a:t>
            </a:r>
            <a:r>
              <a:rPr lang="en-US" dirty="0" err="1">
                <a:ea typeface="+mn-lt"/>
                <a:cs typeface="+mn-lt"/>
              </a:rPr>
              <a:t>ajouter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ceci</a:t>
            </a:r>
            <a:r>
              <a:rPr lang="en-US" dirty="0">
                <a:ea typeface="+mn-lt"/>
                <a:cs typeface="+mn-lt"/>
              </a:rPr>
              <a:t> :</a:t>
            </a:r>
          </a:p>
          <a:p>
            <a:pPr algn="ctr"/>
            <a:r>
              <a:rPr lang="en-US" b="1" i="1" dirty="0">
                <a:ea typeface="+mn-lt"/>
                <a:cs typeface="+mn-lt"/>
              </a:rPr>
              <a:t>"</a:t>
            </a:r>
            <a:r>
              <a:rPr lang="en-US" b="1" i="1" err="1">
                <a:ea typeface="+mn-lt"/>
                <a:cs typeface="+mn-lt"/>
              </a:rPr>
              <a:t>editor.defaultFormatter</a:t>
            </a:r>
            <a:r>
              <a:rPr lang="en-US" b="1" i="1" dirty="0">
                <a:ea typeface="+mn-lt"/>
                <a:cs typeface="+mn-lt"/>
              </a:rPr>
              <a:t>": "</a:t>
            </a:r>
            <a:r>
              <a:rPr lang="en-US" b="1" i="1" err="1">
                <a:ea typeface="+mn-lt"/>
                <a:cs typeface="+mn-lt"/>
              </a:rPr>
              <a:t>esbenp.prettier-vscode</a:t>
            </a:r>
            <a:r>
              <a:rPr lang="en-US" b="1" i="1" dirty="0">
                <a:ea typeface="+mn-lt"/>
                <a:cs typeface="+mn-lt"/>
              </a:rPr>
              <a:t>",</a:t>
            </a:r>
          </a:p>
          <a:p>
            <a:pPr algn="ctr"/>
            <a:r>
              <a:rPr lang="en-US" b="1" i="1" dirty="0">
                <a:ea typeface="+mn-lt"/>
                <a:cs typeface="+mn-lt"/>
              </a:rPr>
              <a:t>  "</a:t>
            </a:r>
            <a:r>
              <a:rPr lang="en-US" b="1" i="1" err="1">
                <a:ea typeface="+mn-lt"/>
                <a:cs typeface="+mn-lt"/>
              </a:rPr>
              <a:t>editor.formatOnSave</a:t>
            </a:r>
            <a:r>
              <a:rPr lang="en-US" b="1" i="1" dirty="0">
                <a:ea typeface="+mn-lt"/>
                <a:cs typeface="+mn-lt"/>
              </a:rPr>
              <a:t>": true,</a:t>
            </a:r>
          </a:p>
          <a:p>
            <a:pPr algn="ctr"/>
            <a:r>
              <a:rPr lang="en-US" b="1" i="1" dirty="0">
                <a:ea typeface="+mn-lt"/>
                <a:cs typeface="+mn-lt"/>
              </a:rPr>
              <a:t>  "</a:t>
            </a:r>
            <a:r>
              <a:rPr lang="en-US" b="1" i="1" err="1">
                <a:ea typeface="+mn-lt"/>
                <a:cs typeface="+mn-lt"/>
              </a:rPr>
              <a:t>editor.formatOnPaste</a:t>
            </a:r>
            <a:r>
              <a:rPr lang="en-US" b="1" i="1" dirty="0">
                <a:ea typeface="+mn-lt"/>
                <a:cs typeface="+mn-lt"/>
              </a:rPr>
              <a:t>": true,</a:t>
            </a:r>
          </a:p>
          <a:p>
            <a:pPr algn="ctr"/>
            <a:endParaRPr lang="en-US" b="1" i="1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Ceci aura pour </a:t>
            </a:r>
            <a:r>
              <a:rPr lang="en-US" err="1">
                <a:cs typeface="Calibri"/>
              </a:rPr>
              <a:t>effet</a:t>
            </a:r>
            <a:r>
              <a:rPr lang="en-US" dirty="0">
                <a:cs typeface="Calibri"/>
              </a:rPr>
              <a:t> de structurer </a:t>
            </a:r>
            <a:r>
              <a:rPr lang="en-US" err="1">
                <a:cs typeface="Calibri"/>
              </a:rPr>
              <a:t>automatiquement</a:t>
            </a:r>
            <a:r>
              <a:rPr lang="en-US" dirty="0">
                <a:cs typeface="Calibri"/>
              </a:rPr>
              <a:t> les </a:t>
            </a:r>
            <a:r>
              <a:rPr lang="en-US" err="1">
                <a:cs typeface="Calibri"/>
              </a:rPr>
              <a:t>fichiers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codage</a:t>
            </a:r>
            <a:r>
              <a:rPr lang="en-US" dirty="0">
                <a:cs typeface="Calibri"/>
              </a:rPr>
              <a:t> après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sauvegarde</a:t>
            </a:r>
            <a:r>
              <a:rPr lang="en-US">
                <a:cs typeface="Calibri"/>
              </a:rPr>
              <a:t> (indentations, etc)</a:t>
            </a:r>
            <a:endParaRPr lang="en-US" b="1" i="1" err="1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5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ja-JP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ゴシック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6901D-1ADC-89E3-924A-86154CA2A545}"/>
              </a:ext>
            </a:extLst>
          </p:cNvPr>
          <p:cNvSpPr txBox="1"/>
          <p:nvPr/>
        </p:nvSpPr>
        <p:spPr>
          <a:xfrm>
            <a:off x="4027365" y="2830635"/>
            <a:ext cx="41408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rgbClr val="4078F2"/>
                </a:solidFill>
                <a:latin typeface="Calibri"/>
                <a:cs typeface="Calibri Light"/>
              </a:rPr>
              <a:t>Présentation de l'éditeur de code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7F44-B667-65ED-B504-E149A9F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B181A-0AB9-6B05-5355-EA8405431E7F}"/>
              </a:ext>
            </a:extLst>
          </p:cNvPr>
          <p:cNvSpPr>
            <a:spLocks noGrp="1"/>
          </p:cNvSpPr>
          <p:nvPr/>
        </p:nvSpPr>
        <p:spPr>
          <a:xfrm>
            <a:off x="1228481" y="1473201"/>
            <a:ext cx="9745785" cy="47843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BA8B7"/>
              </a:buClr>
              <a:defRPr/>
            </a:pPr>
            <a:r>
              <a:rPr lang="fr-FR" sz="1800">
                <a:cs typeface="Calibri" panose="020F0502020204030204"/>
              </a:rPr>
              <a:t>Il existe un grand nombre d'éditeur de code, dont certains sont spécifiques à un langage en particulier.</a:t>
            </a:r>
          </a:p>
          <a:p>
            <a:pPr marL="383540" lvl="1"/>
            <a:endParaRPr lang="fr-FR" sz="1600">
              <a:cs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AD0BF-7492-FD0C-92B6-EB4E5BF49219}"/>
              </a:ext>
            </a:extLst>
          </p:cNvPr>
          <p:cNvGrpSpPr/>
          <p:nvPr/>
        </p:nvGrpSpPr>
        <p:grpSpPr>
          <a:xfrm>
            <a:off x="7142773" y="3784112"/>
            <a:ext cx="3074011" cy="2021988"/>
            <a:chOff x="7492023" y="2660650"/>
            <a:chExt cx="3074011" cy="2021988"/>
          </a:xfrm>
        </p:grpSpPr>
        <p:pic>
          <p:nvPicPr>
            <p:cNvPr id="4" name="Picture 3" descr="Travailler avec Visual Studio Code">
              <a:extLst>
                <a:ext uri="{FF2B5EF4-FFF2-40B4-BE49-F238E27FC236}">
                  <a16:creationId xmlns:a16="http://schemas.microsoft.com/office/drawing/2014/main" id="{8A9ED5E4-49DB-05BE-A708-E9CCA31A0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100" y="2660650"/>
              <a:ext cx="2732088" cy="153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2B7B499-BF65-B1A5-0FC1-1CD930002890}"/>
                </a:ext>
              </a:extLst>
            </p:cNvPr>
            <p:cNvSpPr txBox="1"/>
            <p:nvPr/>
          </p:nvSpPr>
          <p:spPr>
            <a:xfrm>
              <a:off x="7492023" y="4312750"/>
              <a:ext cx="3074011" cy="36988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 rtl="0"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>
                  <a:hlinkClick r:id="rId5"/>
                </a:rPr>
                <a:t>https://code.visualstudio.com/</a:t>
              </a:r>
              <a:endParaRPr lang="fr-F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0174B9-D554-4512-26FB-4A136FC3F816}"/>
              </a:ext>
            </a:extLst>
          </p:cNvPr>
          <p:cNvSpPr txBox="1"/>
          <p:nvPr/>
        </p:nvSpPr>
        <p:spPr>
          <a:xfrm>
            <a:off x="1072173" y="2251807"/>
            <a:ext cx="24838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83540" lvl="1" indent="-285750"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fr-FR" b="1">
                <a:ea typeface="+mn-lt"/>
                <a:cs typeface="+mn-lt"/>
              </a:rPr>
              <a:t>Visual Studio Code</a:t>
            </a:r>
            <a:endParaRPr lang="fr-FR">
              <a:ea typeface="+mn-lt"/>
              <a:cs typeface="+mn-lt"/>
            </a:endParaRPr>
          </a:p>
          <a:p>
            <a:pPr marL="383540" lvl="1" indent="-285750"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Atome</a:t>
            </a:r>
          </a:p>
          <a:p>
            <a:pPr marL="383540" lvl="1" indent="-285750"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fr-FR" err="1">
                <a:ea typeface="+mn-lt"/>
                <a:cs typeface="+mn-lt"/>
              </a:rPr>
              <a:t>Brackets</a:t>
            </a:r>
          </a:p>
          <a:p>
            <a:pPr marL="383540" lvl="1" indent="-285750"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Sublime </a:t>
            </a:r>
            <a:r>
              <a:rPr lang="fr-FR" err="1">
                <a:ea typeface="+mn-lt"/>
                <a:cs typeface="+mn-lt"/>
              </a:rPr>
              <a:t>text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pPr marL="383540" lvl="1" indent="-285750" algn="l"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…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2BC18-DC84-6976-0C3D-4C3F1E08281E}"/>
              </a:ext>
            </a:extLst>
          </p:cNvPr>
          <p:cNvSpPr txBox="1"/>
          <p:nvPr/>
        </p:nvSpPr>
        <p:spPr>
          <a:xfrm>
            <a:off x="1975827" y="4799134"/>
            <a:ext cx="3980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Ici nous </a:t>
            </a:r>
            <a:r>
              <a:rPr lang="en-US" err="1">
                <a:cs typeface="Calibri"/>
              </a:rPr>
              <a:t>nous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concentrerons</a:t>
            </a:r>
            <a:r>
              <a:rPr lang="en-US">
                <a:cs typeface="Calibri"/>
              </a:rPr>
              <a:t> sur </a:t>
            </a:r>
            <a:r>
              <a:rPr lang="en-US" b="1" err="1">
                <a:cs typeface="Calibri"/>
              </a:rPr>
              <a:t>VSCode</a:t>
            </a:r>
            <a:endParaRPr lang="en-US" b="1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9E358F-D523-619C-97B0-83A2F0C67D50}"/>
              </a:ext>
            </a:extLst>
          </p:cNvPr>
          <p:cNvSpPr/>
          <p:nvPr/>
        </p:nvSpPr>
        <p:spPr>
          <a:xfrm>
            <a:off x="6080603" y="4859663"/>
            <a:ext cx="976923" cy="244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5B0FF-0BD3-5C76-1CDE-25A611C0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>
                <a:solidFill>
                  <a:srgbClr val="4078F2"/>
                </a:solidFill>
                <a:ea typeface="+mn-lt"/>
                <a:cs typeface="+mn-lt"/>
              </a:rPr>
              <a:t>TÉLÉCHARGEMENT</a:t>
            </a:r>
            <a:endParaRPr lang="en-US">
              <a:solidFill>
                <a:srgbClr val="4078F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B181A-0AB9-6B05-5355-EA8405431E7F}"/>
              </a:ext>
            </a:extLst>
          </p:cNvPr>
          <p:cNvSpPr>
            <a:spLocks noGrp="1"/>
          </p:cNvSpPr>
          <p:nvPr/>
        </p:nvSpPr>
        <p:spPr>
          <a:xfrm>
            <a:off x="1228481" y="1367368"/>
            <a:ext cx="9745785" cy="46784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defRPr/>
            </a:pPr>
            <a:r>
              <a:rPr lang="fr-FR" sz="1800">
                <a:cs typeface="Calibri" panose="020F0502020204030204"/>
              </a:rPr>
              <a:t>Rendez-vous sur le site, et téléchargez la version correspondante à votre système (choix par défaut)</a:t>
            </a:r>
            <a:endParaRPr lang="en-US">
              <a:cs typeface="Calibri" panose="020F050202020403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C233FCD-CE4C-AD86-EE70-A96890237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46" y="1831920"/>
            <a:ext cx="11039967" cy="45957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8E44B5-D49A-E0D3-45CD-3386B80D7414}"/>
              </a:ext>
            </a:extLst>
          </p:cNvPr>
          <p:cNvSpPr/>
          <p:nvPr/>
        </p:nvSpPr>
        <p:spPr>
          <a:xfrm>
            <a:off x="1722967" y="4612217"/>
            <a:ext cx="2539999" cy="836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1321-282C-BAF9-CEAA-93D62EB1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>
                <a:solidFill>
                  <a:srgbClr val="4078F2"/>
                </a:solidFill>
                <a:ea typeface="+mn-lt"/>
                <a:cs typeface="+mn-lt"/>
              </a:rPr>
              <a:t>INSTALLATION</a:t>
            </a:r>
            <a:endParaRPr lang="en-US">
              <a:solidFill>
                <a:srgbClr val="4078F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B181A-0AB9-6B05-5355-EA8405431E7F}"/>
              </a:ext>
            </a:extLst>
          </p:cNvPr>
          <p:cNvSpPr>
            <a:spLocks noGrp="1"/>
          </p:cNvSpPr>
          <p:nvPr/>
        </p:nvSpPr>
        <p:spPr>
          <a:xfrm>
            <a:off x="442058" y="1366838"/>
            <a:ext cx="5424733" cy="46831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defRPr/>
            </a:pPr>
            <a:r>
              <a:rPr lang="fr-FR" sz="1800" dirty="0">
                <a:cs typeface="Calibri" panose="020F0502020204030204"/>
              </a:rPr>
              <a:t>Pendant l'installation, activez les </a:t>
            </a:r>
            <a:r>
              <a:rPr lang="fr-FR" sz="1800" dirty="0" err="1">
                <a:cs typeface="Calibri" panose="020F0502020204030204"/>
              </a:rPr>
              <a:t>checkbox</a:t>
            </a:r>
            <a:r>
              <a:rPr lang="fr-FR" sz="1800" dirty="0">
                <a:cs typeface="Calibri" panose="020F0502020204030204"/>
              </a:rPr>
              <a:t> suivantes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F5327B-7F90-5593-D631-EA97B2B84F24}"/>
              </a:ext>
            </a:extLst>
          </p:cNvPr>
          <p:cNvGrpSpPr/>
          <p:nvPr/>
        </p:nvGrpSpPr>
        <p:grpSpPr>
          <a:xfrm>
            <a:off x="444500" y="1993900"/>
            <a:ext cx="5414963" cy="4425950"/>
            <a:chOff x="444500" y="1993900"/>
            <a:chExt cx="5414963" cy="4425950"/>
          </a:xfrm>
        </p:grpSpPr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EDCBA566-00F2-2310-CB1C-B165EB1C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00" y="1993900"/>
              <a:ext cx="5414963" cy="44259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E44B5-D49A-E0D3-45CD-3386B80D7414}"/>
                </a:ext>
              </a:extLst>
            </p:cNvPr>
            <p:cNvSpPr/>
            <p:nvPr/>
          </p:nvSpPr>
          <p:spPr>
            <a:xfrm>
              <a:off x="701268" y="3772064"/>
              <a:ext cx="498231" cy="1226851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55E952-13C9-B2D2-2D69-BC1349FAD748}"/>
              </a:ext>
            </a:extLst>
          </p:cNvPr>
          <p:cNvSpPr>
            <a:spLocks noGrp="1"/>
          </p:cNvSpPr>
          <p:nvPr/>
        </p:nvSpPr>
        <p:spPr>
          <a:xfrm>
            <a:off x="6356107" y="1993290"/>
            <a:ext cx="5430837" cy="6731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None/>
              <a:defRPr/>
            </a:pPr>
            <a:r>
              <a:rPr lang="fr-FR" sz="1600">
                <a:cs typeface="Calibri" panose="020F0502020204030204"/>
              </a:rPr>
              <a:t>Vous aurez ainsi la possibilité d'ouvrir un dossier, ou un fichier dans </a:t>
            </a:r>
            <a:r>
              <a:rPr lang="fr-FR" sz="1600" err="1">
                <a:cs typeface="Calibri" panose="020F0502020204030204"/>
              </a:rPr>
              <a:t>VSCode</a:t>
            </a:r>
            <a:r>
              <a:rPr lang="fr-FR" sz="1600">
                <a:cs typeface="Calibri" panose="020F0502020204030204"/>
              </a:rPr>
              <a:t> directement avec le clic droit</a:t>
            </a:r>
            <a:endParaRPr lang="en-US">
              <a:cs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1D32C4-8E8E-CB19-B00F-E9553F4822AA}"/>
              </a:ext>
            </a:extLst>
          </p:cNvPr>
          <p:cNvGrpSpPr/>
          <p:nvPr/>
        </p:nvGrpSpPr>
        <p:grpSpPr>
          <a:xfrm>
            <a:off x="6359769" y="2938951"/>
            <a:ext cx="5430838" cy="2397125"/>
            <a:chOff x="6359769" y="2938951"/>
            <a:chExt cx="5430838" cy="2397125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06E89128-054C-4BB3-96E0-595432A7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9769" y="2938951"/>
              <a:ext cx="5430838" cy="2397125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6E9D72B-DD84-781A-B2E1-E723BAAFBD6A}"/>
                </a:ext>
              </a:extLst>
            </p:cNvPr>
            <p:cNvSpPr/>
            <p:nvPr/>
          </p:nvSpPr>
          <p:spPr>
            <a:xfrm>
              <a:off x="6622795" y="4632528"/>
              <a:ext cx="976923" cy="205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E0BEA3F-AC61-FE31-0E72-F22810E2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6A70-1740-7EE5-C4E0-6EEA8ECD7322}"/>
              </a:ext>
            </a:extLst>
          </p:cNvPr>
          <p:cNvSpPr txBox="1"/>
          <p:nvPr/>
        </p:nvSpPr>
        <p:spPr>
          <a:xfrm>
            <a:off x="4273378" y="2617823"/>
            <a:ext cx="36514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French language pack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Live server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Auto rename tag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Prettier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JS (ES6)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6A70-1740-7EE5-C4E0-6EEA8ECD7322}"/>
              </a:ext>
            </a:extLst>
          </p:cNvPr>
          <p:cNvSpPr txBox="1"/>
          <p:nvPr/>
        </p:nvSpPr>
        <p:spPr>
          <a:xfrm>
            <a:off x="875270" y="2720796"/>
            <a:ext cx="28585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1. </a:t>
            </a:r>
            <a:r>
              <a:rPr lang="en-US" dirty="0" err="1">
                <a:cs typeface="Calibri"/>
              </a:rPr>
              <a:t>Accéder</a:t>
            </a:r>
            <a:r>
              <a:rPr lang="en-US" dirty="0">
                <a:cs typeface="Calibri"/>
              </a:rPr>
              <a:t> au menu des </a:t>
            </a:r>
            <a:r>
              <a:rPr lang="en-US" b="1" dirty="0">
                <a:cs typeface="Calibri"/>
              </a:rPr>
              <a:t>extensions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cliquant</a:t>
            </a:r>
            <a:r>
              <a:rPr lang="en-US" dirty="0">
                <a:cs typeface="Calibri"/>
              </a:rPr>
              <a:t> sur le 5ème </a:t>
            </a:r>
            <a:r>
              <a:rPr lang="en-US" dirty="0" err="1">
                <a:cs typeface="Calibri"/>
              </a:rPr>
              <a:t>icone</a:t>
            </a:r>
            <a:r>
              <a:rPr lang="en-US" dirty="0">
                <a:cs typeface="Calibri"/>
              </a:rPr>
              <a:t> de la barre </a:t>
            </a:r>
            <a:r>
              <a:rPr lang="en-US" dirty="0" err="1">
                <a:cs typeface="Calibri"/>
              </a:rPr>
              <a:t>latérale</a:t>
            </a:r>
            <a:r>
              <a:rPr lang="en-US" dirty="0">
                <a:cs typeface="Calibri"/>
              </a:rPr>
              <a:t> gauche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A6DF9-319F-3B2A-0984-911BC3D4CBDE}"/>
              </a:ext>
            </a:extLst>
          </p:cNvPr>
          <p:cNvSpPr txBox="1"/>
          <p:nvPr/>
        </p:nvSpPr>
        <p:spPr>
          <a:xfrm>
            <a:off x="8268729" y="1804337"/>
            <a:ext cx="2858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2. </a:t>
            </a:r>
            <a:r>
              <a:rPr lang="en-US" dirty="0" err="1">
                <a:cs typeface="Calibri"/>
              </a:rPr>
              <a:t>Rechercher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l'extension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souhaitée</a:t>
            </a:r>
            <a:endParaRPr lang="en-US" dirty="0" err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4F8D8E-6857-F436-25BB-41829B04D6A1}"/>
              </a:ext>
            </a:extLst>
          </p:cNvPr>
          <p:cNvGrpSpPr/>
          <p:nvPr/>
        </p:nvGrpSpPr>
        <p:grpSpPr>
          <a:xfrm>
            <a:off x="4031309" y="1371600"/>
            <a:ext cx="3830594" cy="4114800"/>
            <a:chOff x="4031309" y="1371600"/>
            <a:chExt cx="3830594" cy="41148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F9ECCD-8677-35FE-0450-1BCABC12B32E}"/>
                </a:ext>
              </a:extLst>
            </p:cNvPr>
            <p:cNvGrpSpPr/>
            <p:nvPr/>
          </p:nvGrpSpPr>
          <p:grpSpPr>
            <a:xfrm>
              <a:off x="4031309" y="1371600"/>
              <a:ext cx="3830594" cy="4114800"/>
              <a:chOff x="4031309" y="1371600"/>
              <a:chExt cx="3830594" cy="41148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F79644-A62B-508E-A66E-BF831F7D33F4}"/>
                  </a:ext>
                </a:extLst>
              </p:cNvPr>
              <p:cNvGrpSpPr/>
              <p:nvPr/>
            </p:nvGrpSpPr>
            <p:grpSpPr>
              <a:xfrm>
                <a:off x="4031309" y="1371600"/>
                <a:ext cx="3197706" cy="4114800"/>
                <a:chOff x="4031309" y="1371600"/>
                <a:chExt cx="3197706" cy="4114800"/>
              </a:xfrm>
            </p:grpSpPr>
            <p:pic>
              <p:nvPicPr>
                <p:cNvPr id="4" name="Picture 5">
                  <a:extLst>
                    <a:ext uri="{FF2B5EF4-FFF2-40B4-BE49-F238E27FC236}">
                      <a16:creationId xmlns:a16="http://schemas.microsoft.com/office/drawing/2014/main" id="{B3074A0F-64DB-5C57-A6D4-134B03E5D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62986" y="1371600"/>
                  <a:ext cx="2266029" cy="4114800"/>
                </a:xfrm>
                <a:prstGeom prst="rect">
                  <a:avLst/>
                </a:prstGeom>
              </p:spPr>
            </p:pic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F9BC0E47-4408-F6C9-614C-75AD362C7667}"/>
                    </a:ext>
                  </a:extLst>
                </p:cNvPr>
                <p:cNvSpPr/>
                <p:nvPr/>
              </p:nvSpPr>
              <p:spPr>
                <a:xfrm>
                  <a:off x="4031309" y="3258764"/>
                  <a:ext cx="978243" cy="24713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Arrow: Left 10">
                <a:extLst>
                  <a:ext uri="{FF2B5EF4-FFF2-40B4-BE49-F238E27FC236}">
                    <a16:creationId xmlns:a16="http://schemas.microsoft.com/office/drawing/2014/main" id="{3B915508-AFBB-D961-D40F-22C14221A7B9}"/>
                  </a:ext>
                </a:extLst>
              </p:cNvPr>
              <p:cNvSpPr/>
              <p:nvPr/>
            </p:nvSpPr>
            <p:spPr>
              <a:xfrm>
                <a:off x="6883660" y="1981900"/>
                <a:ext cx="978243" cy="22654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E783DB3D-3FD3-6702-899A-C10930FF8318}"/>
                </a:ext>
              </a:extLst>
            </p:cNvPr>
            <p:cNvSpPr/>
            <p:nvPr/>
          </p:nvSpPr>
          <p:spPr>
            <a:xfrm>
              <a:off x="6739498" y="4463548"/>
              <a:ext cx="978243" cy="2574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2BC58D-3FFB-8F8D-660D-2D249A3DC4B4}"/>
              </a:ext>
            </a:extLst>
          </p:cNvPr>
          <p:cNvSpPr txBox="1"/>
          <p:nvPr/>
        </p:nvSpPr>
        <p:spPr>
          <a:xfrm>
            <a:off x="8124567" y="4388958"/>
            <a:ext cx="28585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3. Une </a:t>
            </a:r>
            <a:r>
              <a:rPr lang="en-US" dirty="0" err="1">
                <a:cs typeface="Calibri"/>
              </a:rPr>
              <a:t>fois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trouvée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pouvez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cliquer</a:t>
            </a:r>
            <a:r>
              <a:rPr lang="en-US" dirty="0">
                <a:cs typeface="Calibri"/>
              </a:rPr>
              <a:t> sur </a:t>
            </a:r>
            <a:r>
              <a:rPr lang="en-US" dirty="0" err="1">
                <a:cs typeface="Calibri"/>
              </a:rPr>
              <a:t>l'extension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afficher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page la </a:t>
            </a:r>
            <a:r>
              <a:rPr lang="en-US" dirty="0" err="1">
                <a:cs typeface="Calibri"/>
              </a:rPr>
              <a:t>détaillant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l'installer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directement</a:t>
            </a:r>
          </a:p>
        </p:txBody>
      </p:sp>
    </p:spTree>
    <p:extLst>
      <p:ext uri="{BB962C8B-B14F-4D97-AF65-F5344CB8AC3E}">
        <p14:creationId xmlns:p14="http://schemas.microsoft.com/office/powerpoint/2010/main" val="2292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8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45FF41-D1DB-CE69-1E68-D3E95CD1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482" y="1773517"/>
            <a:ext cx="5015592" cy="1433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068411" y="4054296"/>
            <a:ext cx="6056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Comme son nom </a:t>
            </a:r>
            <a:r>
              <a:rPr lang="en-US" dirty="0" err="1">
                <a:cs typeface="Calibri"/>
              </a:rPr>
              <a:t>l'indique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VSCode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français</a:t>
            </a:r>
          </a:p>
        </p:txBody>
      </p:sp>
    </p:spTree>
    <p:extLst>
      <p:ext uri="{BB962C8B-B14F-4D97-AF65-F5344CB8AC3E}">
        <p14:creationId xmlns:p14="http://schemas.microsoft.com/office/powerpoint/2010/main" val="9374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010881-BE14-E533-FEFF-C496A208F883}"/>
              </a:ext>
            </a:extLst>
          </p:cNvPr>
          <p:cNvSpPr txBox="1"/>
          <p:nvPr/>
        </p:nvSpPr>
        <p:spPr>
          <a:xfrm>
            <a:off x="2311400" y="798317"/>
            <a:ext cx="7569866" cy="41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4078F2"/>
                </a:solidFill>
                <a:ea typeface="+mn-lt"/>
                <a:cs typeface="+mn-lt"/>
              </a:rPr>
              <a:t>EXTENSIONS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FA28D-00C6-CC01-ACD9-758714A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9</a:t>
            </a:fld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45FF41-D1DB-CE69-1E68-D3E95CD1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482" y="1877859"/>
            <a:ext cx="5015592" cy="122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EDE0-12BE-4226-6E25-B321456C5C85}"/>
              </a:ext>
            </a:extLst>
          </p:cNvPr>
          <p:cNvSpPr txBox="1"/>
          <p:nvPr/>
        </p:nvSpPr>
        <p:spPr>
          <a:xfrm>
            <a:off x="3068411" y="4054296"/>
            <a:ext cx="60562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visualiser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direct le </a:t>
            </a:r>
            <a:r>
              <a:rPr lang="en-US" dirty="0" err="1">
                <a:cs typeface="Calibri"/>
              </a:rPr>
              <a:t>résultat</a:t>
            </a:r>
            <a:r>
              <a:rPr lang="en-US" dirty="0">
                <a:cs typeface="Calibri"/>
              </a:rPr>
              <a:t> de son code avec un </a:t>
            </a:r>
            <a:r>
              <a:rPr lang="en-US" dirty="0" err="1">
                <a:cs typeface="Calibri"/>
              </a:rPr>
              <a:t>rechargement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automatique</a:t>
            </a:r>
            <a:r>
              <a:rPr lang="en-US" dirty="0">
                <a:cs typeface="Calibri"/>
              </a:rPr>
              <a:t> de la page web dans le </a:t>
            </a:r>
            <a:r>
              <a:rPr lang="en-US" dirty="0" err="1">
                <a:cs typeface="Calibri"/>
              </a:rPr>
              <a:t>navigateur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voir</a:t>
            </a:r>
            <a:r>
              <a:rPr lang="en-US" dirty="0">
                <a:cs typeface="Calibri"/>
              </a:rPr>
              <a:t> la fiche de </a:t>
            </a:r>
            <a:r>
              <a:rPr lang="en-US" dirty="0" err="1">
                <a:cs typeface="Calibri"/>
              </a:rPr>
              <a:t>l'extension</a:t>
            </a:r>
            <a:r>
              <a:rPr lang="en-US" dirty="0">
                <a:cs typeface="Calibri"/>
              </a:rPr>
              <a:t> pour plus de </a:t>
            </a:r>
            <a:r>
              <a:rPr lang="en-US" dirty="0" err="1">
                <a:cs typeface="Calibri"/>
              </a:rPr>
              <a:t>détails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1228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169a4e-b77a-438e-80a4-0800f20f8d95" xsi:nil="true"/>
    <lcf76f155ced4ddcb4097134ff3c332f xmlns="e7e3fc82-298b-4121-ac6d-4eb14224b4c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9FB7DE72DF4DBC5C352B5F04F835" ma:contentTypeVersion="15" ma:contentTypeDescription="Crée un document." ma:contentTypeScope="" ma:versionID="b079b2c135b2657b6f01fe7f2b3f3fce">
  <xsd:schema xmlns:xsd="http://www.w3.org/2001/XMLSchema" xmlns:xs="http://www.w3.org/2001/XMLSchema" xmlns:p="http://schemas.microsoft.com/office/2006/metadata/properties" xmlns:ns2="e7e3fc82-298b-4121-ac6d-4eb14224b4c0" xmlns:ns3="ff169a4e-b77a-438e-80a4-0800f20f8d95" targetNamespace="http://schemas.microsoft.com/office/2006/metadata/properties" ma:root="true" ma:fieldsID="2b6eb8b07781e44061cca706281f4704" ns2:_="" ns3:_="">
    <xsd:import namespace="e7e3fc82-298b-4121-ac6d-4eb14224b4c0"/>
    <xsd:import namespace="ff169a4e-b77a-438e-80a4-0800f20f8d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3fc82-298b-4121-ac6d-4eb14224b4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1dfdaf2d-072e-4c46-b42c-dfb36a2bc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69a4e-b77a-438e-80a4-0800f20f8d9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9f672ba-1dfe-4cdd-95ae-88f0bf3c15ed}" ma:internalName="TaxCatchAll" ma:showField="CatchAllData" ma:web="ff169a4e-b77a-438e-80a4-0800f20f8d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ACFDB-8E8B-4D09-B783-D10AEFAD1717}">
  <ds:schemaRefs>
    <ds:schemaRef ds:uri="e7e3fc82-298b-4121-ac6d-4eb14224b4c0"/>
    <ds:schemaRef ds:uri="ff169a4e-b77a-438e-80a4-0800f20f8d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840897-08BE-40D2-83C4-BEE52FB29BED}">
  <ds:schemaRefs>
    <ds:schemaRef ds:uri="e7e3fc82-298b-4121-ac6d-4eb14224b4c0"/>
    <ds:schemaRef ds:uri="ff169a4e-b77a-438e-80a4-0800f20f8d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A9AD34-D445-421D-A88B-1279F0865C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{5771E00B-DF46-4DC7-B775-D9E9BC94A39F}tf56160789_win32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1_RetrospectVTI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Raphaël Lafosse</dc:creator>
  <cp:revision>261</cp:revision>
  <dcterms:created xsi:type="dcterms:W3CDTF">2021-09-16T10:09:46Z</dcterms:created>
  <dcterms:modified xsi:type="dcterms:W3CDTF">2022-12-23T14:12:15Z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0x0101004D479FB7DE72DF4DBC5C352B5F04F835</vt:lpwstr>
  </property>
  <property fmtid="{D5CDD505-2E9C-101B-9397-08002B2CF9AE}" pid="3" name="MediaServiceImageTags">
    <vt:lpwstr/>
  </property>
</Properties>
</file>