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31"/>
  </p:notesMasterIdLst>
  <p:sldIdLst>
    <p:sldId id="256" r:id="rId5"/>
    <p:sldId id="282" r:id="rId6"/>
    <p:sldId id="258" r:id="rId7"/>
    <p:sldId id="308" r:id="rId8"/>
    <p:sldId id="261" r:id="rId9"/>
    <p:sldId id="262" r:id="rId10"/>
    <p:sldId id="272" r:id="rId11"/>
    <p:sldId id="312" r:id="rId12"/>
    <p:sldId id="313" r:id="rId13"/>
    <p:sldId id="314" r:id="rId14"/>
    <p:sldId id="315" r:id="rId15"/>
    <p:sldId id="316" r:id="rId16"/>
    <p:sldId id="317" r:id="rId17"/>
    <p:sldId id="321" r:id="rId18"/>
    <p:sldId id="322" r:id="rId19"/>
    <p:sldId id="278" r:id="rId20"/>
    <p:sldId id="279" r:id="rId21"/>
    <p:sldId id="310" r:id="rId22"/>
    <p:sldId id="318" r:id="rId23"/>
    <p:sldId id="283" r:id="rId24"/>
    <p:sldId id="284" r:id="rId25"/>
    <p:sldId id="319" r:id="rId26"/>
    <p:sldId id="287" r:id="rId27"/>
    <p:sldId id="320" r:id="rId28"/>
    <p:sldId id="311" r:id="rId29"/>
    <p:sldId id="309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46E0E-EA33-4A00-A76B-8F2A7454A0F3}" v="2464" dt="2023-11-03T11:39:14.163"/>
    <p1510:client id="{DE70EDC5-9EBB-4BEF-B62B-BFDF76E3A3FB}" v="41" dt="2023-11-02T12:48:47.299"/>
    <p1510:client id="{ED52F3A2-A939-4F5E-8A75-EC607075E72B}" v="1146" dt="2023-11-02T20:04:51.858"/>
  </p1510:revLst>
</p1510:revInfo>
</file>

<file path=ppt/tableStyles.xml><?xml version="1.0" encoding="utf-8"?>
<a:tblStyleLst xmlns:a="http://schemas.openxmlformats.org/drawingml/2006/main" def="{C88A245A-8E3D-4320-851C-773962E4E4B1}">
  <a:tblStyle styleId="{C88A245A-8E3D-4320-851C-773962E4E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3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6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88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82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2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5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5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2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g89f325e8c8_0_4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7" name="Google Shape;3797;g89f325e8c8_0_4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89f325e8c8_0_4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89f325e8c8_0_4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89f325e8c8_0_4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89f325e8c8_0_4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2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747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3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6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4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6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9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9" r:id="rId5"/>
    <p:sldLayoutId id="2147483660" r:id="rId6"/>
    <p:sldLayoutId id="2147483688" r:id="rId7"/>
    <p:sldLayoutId id="2147483687" r:id="rId8"/>
    <p:sldLayoutId id="2147483691" r:id="rId9"/>
    <p:sldLayoutId id="2147483689" r:id="rId10"/>
    <p:sldLayoutId id="2147483690" r:id="rId11"/>
    <p:sldLayoutId id="2147483692" r:id="rId12"/>
    <p:sldLayoutId id="2147483661" r:id="rId13"/>
    <p:sldLayoutId id="2147483666" r:id="rId14"/>
    <p:sldLayoutId id="2147483672" r:id="rId15"/>
    <p:sldLayoutId id="2147483673" r:id="rId16"/>
    <p:sldLayoutId id="2147483676" r:id="rId17"/>
    <p:sldLayoutId id="2147483677" r:id="rId18"/>
    <p:sldLayoutId id="2147483678" r:id="rId19"/>
    <p:sldLayoutId id="2147483679" r:id="rId20"/>
    <p:sldLayoutId id="2147483681" r:id="rId21"/>
    <p:sldLayoutId id="214748368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3772516" y="1134925"/>
            <a:ext cx="5285604" cy="1519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/>
              <a:t>Carolo Farmacêutica App</a:t>
            </a:r>
          </a:p>
        </p:txBody>
      </p:sp>
      <p:grpSp>
        <p:nvGrpSpPr>
          <p:cNvPr id="862" name="Google Shape;862;p41"/>
          <p:cNvGrpSpPr/>
          <p:nvPr/>
        </p:nvGrpSpPr>
        <p:grpSpPr>
          <a:xfrm>
            <a:off x="313201" y="265693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128620" y="3149296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82358" y="957334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3814386" y="3231525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136381" y="1118692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136381" y="1520537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148338" y="150534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214147" y="196396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1936116" y="425705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1845347" y="440672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047790" y="433691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1985953" y="4326388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282965" y="703929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453465" y="1988186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517267" y="2054993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619993" y="2130788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596078" y="2205539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1963042" y="2107837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204325" y="2300272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1963042" y="223346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409778" y="2233465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1962038" y="2300272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453465" y="3319309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501337" y="3384861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1622000" y="3461911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596078" y="3536703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1938081" y="3451919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180410" y="3669314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1938081" y="3578552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384818" y="3578552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1938081" y="3768019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384818" y="3768019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1937078" y="3668310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453465" y="784657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1882265" y="896364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1866294" y="1026968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1917135" y="1306153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399786" y="1108742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510285" y="848496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585082" y="925253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1631951" y="886373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1630947" y="983113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2883398" y="3908615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193875" y="1931017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E448619-BD54-26E4-A138-2A542D32F62C}"/>
              </a:ext>
            </a:extLst>
          </p:cNvPr>
          <p:cNvSpPr txBox="1">
            <a:spLocks/>
          </p:cNvSpPr>
          <p:nvPr/>
        </p:nvSpPr>
        <p:spPr>
          <a:xfrm>
            <a:off x="5104302" y="2905041"/>
            <a:ext cx="3163388" cy="56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i="1">
                <a:latin typeface="Muli"/>
                <a:ea typeface="Roboto" panose="02000000000000000000" pitchFamily="2" charset="0"/>
              </a:rPr>
              <a:t>Acesso Móvel a Sistemas de Informação</a:t>
            </a:r>
          </a:p>
          <a:p>
            <a:pPr algn="ctr"/>
            <a:r>
              <a:rPr lang="pt-PT" sz="1400" b="1" i="1">
                <a:latin typeface="Muli"/>
                <a:ea typeface="Roboto" panose="02000000000000000000" pitchFamily="2" charset="0"/>
              </a:rPr>
              <a:t>-</a:t>
            </a:r>
          </a:p>
          <a:p>
            <a:r>
              <a:rPr lang="pt-PT" sz="1400" b="1" i="1">
                <a:latin typeface="Muli"/>
                <a:ea typeface="Roboto" panose="02000000000000000000" pitchFamily="2" charset="0"/>
              </a:rPr>
              <a:t>Programação de Sistemas de Informação</a:t>
            </a:r>
          </a:p>
          <a:p>
            <a:endParaRPr lang="pt-PT" sz="1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E0B77F-EF1A-4953-E968-FD54D709139A}"/>
              </a:ext>
            </a:extLst>
          </p:cNvPr>
          <p:cNvSpPr txBox="1"/>
          <p:nvPr/>
        </p:nvSpPr>
        <p:spPr>
          <a:xfrm>
            <a:off x="3278036" y="4793215"/>
            <a:ext cx="258792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>
                <a:latin typeface="Muli"/>
                <a:ea typeface="Roboto" panose="02000000000000000000" pitchFamily="2" charset="0"/>
              </a:rPr>
              <a:t>Professora: Cátia </a:t>
            </a:r>
            <a:r>
              <a:rPr lang="pt-PT" err="1">
                <a:latin typeface="Muli"/>
                <a:ea typeface="Roboto" panose="02000000000000000000" pitchFamily="2" charset="0"/>
              </a:rPr>
              <a:t>Ledesma</a:t>
            </a:r>
            <a:endParaRPr lang="pt-PT">
              <a:latin typeface="Muli"/>
              <a:ea typeface="Roboto" panose="02000000000000000000" pitchFamily="2" charset="0"/>
            </a:endParaRPr>
          </a:p>
        </p:txBody>
      </p:sp>
      <p:pic>
        <p:nvPicPr>
          <p:cNvPr id="4" name="Imagem 3" descr="Uma imagem com texto, captura de ecrã, Tipo de letra, preto&#10;&#10;Descrição gerada automaticamente">
            <a:extLst>
              <a:ext uri="{FF2B5EF4-FFF2-40B4-BE49-F238E27FC236}">
                <a16:creationId xmlns:a16="http://schemas.microsoft.com/office/drawing/2014/main" id="{DAAFB007-B352-1214-5DC6-A8CFF743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8" y="57618"/>
            <a:ext cx="3163252" cy="605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63810" y="1610242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Os descontos da aplicação são utilizados através da mesma página, com cada oferta apresentada ao Utente e um botão para aplicar a oferta. Um produto pode ser procurado através do menu de produtos ou da barra de pesquisa encontrada no topo da aplicação.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CDAB6D-6CE8-4C37-729B-B7EF41809D6A}"/>
              </a:ext>
            </a:extLst>
          </p:cNvPr>
          <p:cNvSpPr txBox="1"/>
          <p:nvPr/>
        </p:nvSpPr>
        <p:spPr>
          <a:xfrm>
            <a:off x="1035205" y="806710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Receber Descontos Exclusivos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9E4BB3-A71F-E44D-D498-6B943CA458F5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9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3284" y="1480506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Na página de um Produto, existe a opção de marcar o produto como favorito para acompanhar o seu preço e adicioná-lo ao carrinho para proceder à sua compra. O carrinho de compras apresenta todos os produtos adicionados a ele, permitindo alterar as quantidades de cada produto.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É apresentado o subtotal de todos os produtos no carrinho de compras e a opção para prosseguir com o checkout.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F5C351-FBF1-22A2-8954-466E0F97688A}"/>
              </a:ext>
            </a:extLst>
          </p:cNvPr>
          <p:cNvSpPr txBox="1"/>
          <p:nvPr/>
        </p:nvSpPr>
        <p:spPr>
          <a:xfrm>
            <a:off x="1667108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Adquirir Produtos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570801-49B8-B232-AC51-82ED63C5688D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0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76571" y="1273390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Na página de Checkout, é solicitado o preenchimento de dados adicionais para a compra (NIF, Nº Utente, Nº de Telefone) e a seleção do método de pagamento desejado (Multibanco e cartão de crédito/débito). Se for selecionado o cartão de crédito, é necessário submeter os dados do cartão (Nome, Nº do Cartão, Data de Validade e Código de Segurança). Se for selecionada a opção de Multibanco, após o clique no botão "comprar", são apresentadas a entidade e a referência juntamente com o montante a pagar.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368BD7-A035-C0E2-9A05-2C68E9283745}"/>
              </a:ext>
            </a:extLst>
          </p:cNvPr>
          <p:cNvSpPr txBox="1"/>
          <p:nvPr/>
        </p:nvSpPr>
        <p:spPr>
          <a:xfrm>
            <a:off x="889934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Escolher método de pagamento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FFE294-4D23-536C-DDE4-8565AC6BA0C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26640" y="1934631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Quando uma compra é realizada com sucesso, já com a compra com o pagamento efetuado, o Utente tem a opção de descarregar a fatura para o seu dispositivo, disponível na sua área de cliente.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168765" y="887818"/>
            <a:ext cx="4716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Fim de pagamento:</a:t>
            </a:r>
          </a:p>
          <a:p>
            <a:pPr algn="ctr"/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Apresentação da fatura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F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avoritos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contem os produto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marcados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como favoritos, através da página de Produtos.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 esta ação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permite que o Utilizador consiga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acompanhar o seu preço e adicioná-lo ao carrinho para proceder à sua compra. Os produtos adicionados nos Favoritos serão também apresentados no modo Offline (modo sem acesso à Internet).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2086301" y="873361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Favoritos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Estatísticas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, apresenta ao Utente com a sessão iniciada no sistema o valor gasto atual em compras na loja Carolo Farmacêutica, o número de produtos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e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serviços adquiridos, e ainda apresenta o menor e maior montante gasto em compras realizadas até ao momento.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924211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 estatísticas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E8A32-081A-40A0-2F6E-221BE542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8" y="838850"/>
            <a:ext cx="4782944" cy="43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2609386" y="597594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4999464" y="636794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FA0219-B739-88EE-7912-54B007FBC807}"/>
              </a:ext>
            </a:extLst>
          </p:cNvPr>
          <p:cNvSpPr txBox="1"/>
          <p:nvPr/>
        </p:nvSpPr>
        <p:spPr>
          <a:xfrm>
            <a:off x="4895386" y="345602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Erro Login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Registar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F0019-9732-79FE-7584-E030CFF5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31" y="935049"/>
            <a:ext cx="4455841" cy="40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FA907D-DC72-8F9E-8E6D-F9A0726F4E7B}"/>
              </a:ext>
            </a:extLst>
          </p:cNvPr>
          <p:cNvSpPr txBox="1"/>
          <p:nvPr/>
        </p:nvSpPr>
        <p:spPr>
          <a:xfrm>
            <a:off x="2668858" y="62727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C43F8-ECF7-5159-3BA1-4CD2112B0F27}"/>
              </a:ext>
            </a:extLst>
          </p:cNvPr>
          <p:cNvSpPr txBox="1"/>
          <p:nvPr/>
        </p:nvSpPr>
        <p:spPr>
          <a:xfrm>
            <a:off x="5969620" y="935049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Registar</a:t>
            </a:r>
          </a:p>
        </p:txBody>
      </p:sp>
    </p:spTree>
    <p:extLst>
      <p:ext uri="{BB962C8B-B14F-4D97-AF65-F5344CB8AC3E}">
        <p14:creationId xmlns:p14="http://schemas.microsoft.com/office/powerpoint/2010/main" val="361616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Principal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0BB83-4441-EDDE-DA96-20C2033C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90" y="771199"/>
            <a:ext cx="4775510" cy="42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62A137-0582-75CD-45A1-845CF8A06056}"/>
              </a:ext>
            </a:extLst>
          </p:cNvPr>
          <p:cNvSpPr txBox="1"/>
          <p:nvPr/>
        </p:nvSpPr>
        <p:spPr>
          <a:xfrm>
            <a:off x="795455" y="771199"/>
            <a:ext cx="1561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Receitas Médicas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4787590" y="98664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4787590" y="445305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Descontos</a:t>
            </a:r>
          </a:p>
        </p:txBody>
      </p:sp>
    </p:spTree>
    <p:extLst>
      <p:ext uri="{BB962C8B-B14F-4D97-AF65-F5344CB8AC3E}">
        <p14:creationId xmlns:p14="http://schemas.microsoft.com/office/powerpoint/2010/main" val="40620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67"/>
          <p:cNvSpPr txBox="1">
            <a:spLocks noGrp="1"/>
          </p:cNvSpPr>
          <p:nvPr>
            <p:ph type="ctrTitle"/>
          </p:nvPr>
        </p:nvSpPr>
        <p:spPr>
          <a:xfrm>
            <a:off x="6919325" y="498694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nossa equipa</a:t>
            </a:r>
            <a:endParaRPr/>
          </a:p>
        </p:txBody>
      </p:sp>
      <p:sp>
        <p:nvSpPr>
          <p:cNvPr id="3800" name="Google Shape;3800;p67"/>
          <p:cNvSpPr/>
          <p:nvPr/>
        </p:nvSpPr>
        <p:spPr>
          <a:xfrm>
            <a:off x="5543431" y="80791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1" name="Google Shape;3801;p67"/>
          <p:cNvSpPr/>
          <p:nvPr/>
        </p:nvSpPr>
        <p:spPr>
          <a:xfrm>
            <a:off x="7284249" y="426515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2" name="Google Shape;3802;p67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2220853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3" name="Google Shape;3803;p67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2220864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4" name="Google Shape;3804;p67"/>
          <p:cNvSpPr/>
          <p:nvPr/>
        </p:nvSpPr>
        <p:spPr>
          <a:xfrm>
            <a:off x="857400" y="86527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67"/>
          <p:cNvSpPr/>
          <p:nvPr/>
        </p:nvSpPr>
        <p:spPr>
          <a:xfrm>
            <a:off x="1009800" y="294682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6" name="Google Shape;3806;p67"/>
          <p:cNvPicPr preferRelativeResize="0"/>
          <p:nvPr/>
        </p:nvPicPr>
        <p:blipFill>
          <a:blip r:embed="rId3"/>
          <a:srcRect t="886" b="886"/>
          <a:stretch/>
        </p:blipFill>
        <p:spPr>
          <a:xfrm>
            <a:off x="933600" y="913056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807" name="Google Shape;3807;p67"/>
          <p:cNvPicPr preferRelativeResize="0"/>
          <p:nvPr/>
        </p:nvPicPr>
        <p:blipFill>
          <a:blip r:embed="rId4"/>
          <a:srcRect t="466" b="466"/>
          <a:stretch/>
        </p:blipFill>
        <p:spPr>
          <a:xfrm>
            <a:off x="933600" y="2877381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808" name="Google Shape;3808;p67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Dias</a:t>
            </a:r>
            <a:endParaRPr/>
          </a:p>
        </p:txBody>
      </p:sp>
      <p:sp>
        <p:nvSpPr>
          <p:cNvPr id="3809" name="Google Shape;3809;p67"/>
          <p:cNvSpPr txBox="1">
            <a:spLocks noGrp="1"/>
          </p:cNvSpPr>
          <p:nvPr>
            <p:ph type="subTitle" idx="4"/>
          </p:nvPr>
        </p:nvSpPr>
        <p:spPr>
          <a:xfrm>
            <a:off x="2610870" y="313221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Silva</a:t>
            </a:r>
            <a:endParaRPr/>
          </a:p>
        </p:txBody>
      </p:sp>
      <p:sp>
        <p:nvSpPr>
          <p:cNvPr id="2" name="Google Shape;3805;p67">
            <a:extLst>
              <a:ext uri="{FF2B5EF4-FFF2-40B4-BE49-F238E27FC236}">
                <a16:creationId xmlns:a16="http://schemas.microsoft.com/office/drawing/2014/main" id="{E9C4EEBF-F039-802D-6D78-B07F6EDD5D8F}"/>
              </a:ext>
            </a:extLst>
          </p:cNvPr>
          <p:cNvSpPr/>
          <p:nvPr/>
        </p:nvSpPr>
        <p:spPr>
          <a:xfrm>
            <a:off x="4280274" y="835063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3807;p67">
            <a:extLst>
              <a:ext uri="{FF2B5EF4-FFF2-40B4-BE49-F238E27FC236}">
                <a16:creationId xmlns:a16="http://schemas.microsoft.com/office/drawing/2014/main" id="{C1F9B05B-0B96-A397-7F73-043D978B6CE5}"/>
              </a:ext>
            </a:extLst>
          </p:cNvPr>
          <p:cNvPicPr preferRelativeResize="0"/>
          <p:nvPr/>
        </p:nvPicPr>
        <p:blipFill>
          <a:blip r:embed="rId5"/>
          <a:srcRect t="12849" b="12849"/>
          <a:stretch/>
        </p:blipFill>
        <p:spPr>
          <a:xfrm>
            <a:off x="4204074" y="744763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" name="Google Shape;3809;p67">
            <a:extLst>
              <a:ext uri="{FF2B5EF4-FFF2-40B4-BE49-F238E27FC236}">
                <a16:creationId xmlns:a16="http://schemas.microsoft.com/office/drawing/2014/main" id="{4F6A569A-07EB-43E7-C128-956FB84D0C4F}"/>
              </a:ext>
            </a:extLst>
          </p:cNvPr>
          <p:cNvSpPr txBox="1">
            <a:spLocks/>
          </p:cNvSpPr>
          <p:nvPr/>
        </p:nvSpPr>
        <p:spPr>
          <a:xfrm>
            <a:off x="4739574" y="2374363"/>
            <a:ext cx="19794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/>
              <a:t>Pedro Francisco</a:t>
            </a:r>
          </a:p>
        </p:txBody>
      </p:sp>
      <p:sp>
        <p:nvSpPr>
          <p:cNvPr id="5" name="Google Shape;3803;p67">
            <a:extLst>
              <a:ext uri="{FF2B5EF4-FFF2-40B4-BE49-F238E27FC236}">
                <a16:creationId xmlns:a16="http://schemas.microsoft.com/office/drawing/2014/main" id="{D784C33D-4AB8-5BAD-D6F9-E94DB4695B44}"/>
              </a:ext>
            </a:extLst>
          </p:cNvPr>
          <p:cNvSpPr txBox="1">
            <a:spLocks/>
          </p:cNvSpPr>
          <p:nvPr/>
        </p:nvSpPr>
        <p:spPr>
          <a:xfrm>
            <a:off x="4739574" y="2717464"/>
            <a:ext cx="1979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2220879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68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3816" name="Google Shape;3816;p68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9"/>
          <p:cNvSpPr/>
          <p:nvPr/>
        </p:nvSpPr>
        <p:spPr>
          <a:xfrm>
            <a:off x="413500" y="160150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4" name="Google Shape;3824;p69"/>
          <p:cNvGrpSpPr/>
          <p:nvPr/>
        </p:nvGrpSpPr>
        <p:grpSpPr>
          <a:xfrm>
            <a:off x="48402" y="269520"/>
            <a:ext cx="1484678" cy="1485036"/>
            <a:chOff x="1347125" y="349025"/>
            <a:chExt cx="4978800" cy="4980000"/>
          </a:xfrm>
        </p:grpSpPr>
        <p:sp>
          <p:nvSpPr>
            <p:cNvPr id="3825" name="Google Shape;3825;p6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AB982D-5442-3892-0476-0B9DDD06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48168"/>
              </p:ext>
            </p:extLst>
          </p:nvPr>
        </p:nvGraphicFramePr>
        <p:xfrm>
          <a:off x="1908064" y="278056"/>
          <a:ext cx="5327872" cy="463347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31968">
                  <a:extLst>
                    <a:ext uri="{9D8B030D-6E8A-4147-A177-3AD203B41FA5}">
                      <a16:colId xmlns:a16="http://schemas.microsoft.com/office/drawing/2014/main" val="28389250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0125731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631280787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146227808"/>
                    </a:ext>
                  </a:extLst>
                </a:gridCol>
              </a:tblGrid>
              <a:tr h="219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Etapa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Tarefas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Elemento Grupo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Duração (h)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99414298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1-Login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27460750"/>
                  </a:ext>
                </a:extLst>
              </a:tr>
              <a:tr h="45286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 err="1">
                          <a:effectLst/>
                        </a:rPr>
                        <a:t>Auth</a:t>
                      </a:r>
                      <a:r>
                        <a:rPr lang="pt-PT" sz="1000">
                          <a:effectLst/>
                        </a:rPr>
                        <a:t>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556727081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2-Home Page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882552800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Produto-API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8417848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3-Carrinho de compras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8h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70232379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4- Faturação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23407562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Faturação-API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Pedro Ideias,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4319001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5-Área do Cliente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722477766"/>
                  </a:ext>
                </a:extLst>
              </a:tr>
              <a:tr h="709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6-Area do administrador(backoffice)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Gestão de funcionários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1215163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9CEC951-D173-1964-95C7-6501FEB723E2}"/>
              </a:ext>
            </a:extLst>
          </p:cNvPr>
          <p:cNvSpPr/>
          <p:nvPr/>
        </p:nvSpPr>
        <p:spPr>
          <a:xfrm>
            <a:off x="7635991" y="4007004"/>
            <a:ext cx="1000201" cy="817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37 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97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Uma farmácia mais tecnológica;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Melhorar a experiência do Utilizador;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Mostrar compromisso com inovação;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Economia de tempo.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Facilitar o acesso há informação;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73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API;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dos layout’s;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do carrinho compras;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 do MVC(Model-View-Controller).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farmácia mais próxima através da localização atual;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947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3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(1)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1109630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089030" y="3616465"/>
            <a:ext cx="2560894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47316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1187330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858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858575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(2)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406014" y="2608628"/>
            <a:ext cx="260821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 e possíveis soluções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2608628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1351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lang="en-US"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411600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4837" y="32506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solidFill>
                  <a:schemeClr val="dk2"/>
                </a:solidFill>
              </a:rPr>
              <a:t>A aplicação tem como principal objetivo ajudar os administradores a gerir os funcionários e os seus utentes na compra dos produtos farmacêuticos. A aplicação inicia na Página Inicial, que disponibiliza recomendações gerais para o utente, com um menu subdividido em categorias dos vários produtos disponíveis na Carolo Farmacêutica. Contém também a opção de realizar o Login.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solidFill>
                  <a:schemeClr val="dk2"/>
                </a:solidFill>
              </a:rPr>
              <a:t>Com este sistema, procuramos resolver o problema de os utentes terem que se deslocar à loja para a compra dos medicamentos de que necessitam.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Na página de Login, é necessário submeter o nome de Utilizador e a palavra-passe do Utente. Caso o Utente ainda não tenha criado uma conta, pode registar-se através de um atalho presente para o efeito. Depois de realizada a autenticação, o Utente consegue aceder ao seu carrinho de compras.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B4E500-13A8-303E-DFF7-36ECA536C44B}"/>
              </a:ext>
            </a:extLst>
          </p:cNvPr>
          <p:cNvSpPr txBox="1"/>
          <p:nvPr/>
        </p:nvSpPr>
        <p:spPr>
          <a:xfrm>
            <a:off x="2284141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</a:t>
            </a:r>
            <a:endParaRPr lang="pt-PT" sz="18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E4B4B6-9B9B-182F-B892-3AED729B57F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443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O Utente tem acesso a um menu onde pode aceder a produtos organizados por categorias, visualizar todas as farmácias locais, ver as suas receitas médicas e verificar os descontos exclusivos encontrados na aplicação. As receitas médicas serão criadas por um Administrador e aplicadas a cada Utente através do website do sistema.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7DBA07-EF08-AE55-1777-0DA2AFB7201D}"/>
              </a:ext>
            </a:extLst>
          </p:cNvPr>
          <p:cNvSpPr txBox="1"/>
          <p:nvPr/>
        </p:nvSpPr>
        <p:spPr>
          <a:xfrm>
            <a:off x="1310269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Acesso a recursos gerais</a:t>
            </a:r>
            <a:endParaRPr lang="pt-PT" sz="1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435C0-D8B3-3F11-7F76-2B7D0F51DE4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0643"/>
      </p:ext>
    </p:extLst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2" ma:contentTypeDescription="Create a new document." ma:contentTypeScope="" ma:versionID="890719992f5888888ec9d955a1e35e19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3b43b9f58e2c65fa8a67c6b5c1a38dd1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Props1.xml><?xml version="1.0" encoding="utf-8"?>
<ds:datastoreItem xmlns:ds="http://schemas.openxmlformats.org/officeDocument/2006/customXml" ds:itemID="{A830E29E-B0E6-48AD-95BF-D34C58EF7200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D04B9E-6C01-4494-A3D4-9B2A03C4F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0DC377-8C74-4FAF-A9D9-50D150B61777}">
  <ds:schemaRefs>
    <ds:schemaRef ds:uri="http://schemas.openxmlformats.org/package/2006/metadata/core-properties"/>
    <ds:schemaRef ds:uri="http://purl.org/dc/dcmitype/"/>
    <ds:schemaRef ds:uri="698b9576-1dbe-49f9-a0ed-ca185cd748a9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dada7fd1-0456-4a0f-b5f6-2e95e998ff4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Apresentação no Ecrã (16:9)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Roboto</vt:lpstr>
      <vt:lpstr>Calibri</vt:lpstr>
      <vt:lpstr>Arial</vt:lpstr>
      <vt:lpstr>Muli</vt:lpstr>
      <vt:lpstr>IT Services by Slidesgo</vt:lpstr>
      <vt:lpstr>Carolo Farmacêutica App</vt:lpstr>
      <vt:lpstr>A nossa equipa</vt:lpstr>
      <vt:lpstr>Conteúdo (1)</vt:lpstr>
      <vt:lpstr>Conteúdo (2)</vt:lpstr>
      <vt:lpstr>Contextualização</vt:lpstr>
      <vt:lpstr>Apresentação do PowerPoint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Mockups</vt:lpstr>
      <vt:lpstr>Login</vt:lpstr>
      <vt:lpstr>Registar</vt:lpstr>
      <vt:lpstr>Página Principal</vt:lpstr>
      <vt:lpstr>Planeamento das tarefas</vt:lpstr>
      <vt:lpstr>Apresentação do PowerPoint</vt:lpstr>
      <vt:lpstr>Justificação das ideias</vt:lpstr>
      <vt:lpstr>Apresentação do PowerPoint</vt:lpstr>
      <vt:lpstr>Dificuldades esperadas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Carolo Farmacêutica App</dc:title>
  <dc:creator>Pedro Francisco</dc:creator>
  <cp:lastModifiedBy>Pedro Miguel Ideias Francisco</cp:lastModifiedBy>
  <cp:revision>1</cp:revision>
  <dcterms:modified xsi:type="dcterms:W3CDTF">2023-11-03T11:51:28Z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