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b3fcaf78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b3fcaf78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29a6a4eb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29a6a4eb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/>
              <a:t>O projeto está dividido em várias classes.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/>
              <a:t>A execução começa na "MonopolyMain", aqui vai-se inicializar todos objetos necessários para o jogo começar, também é onde se faz a representação gráfica da janela do jogo e chama-se o primeiro agente para jogar;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/>
              <a:t>A classe "Board" representa o tabuleiro, aqui é feita a construção do tabuleiro, e com isso, a inicializa-se todas as componentes do tabuleiro ("Square");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/>
              <a:t>A Classe "Square" representa cada componente do tabuleiro, que consistem em propriedades, sorte, caixa da comunidade entre outras;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/>
              <a:t>A Classe "Dice" representa os dados, aqui é feita a construção dos dados e é onde se encontram as funções referentes aos dados como "rolldice()" e "getFaceValue()";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/>
              <a:t>A Classe "Player" representa os jogadores e é a classe agente do nosso projeto, nesta classe encontram se as propriedades, os estados e algumas ações do jogador;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/>
              <a:t>A Classe "Strategy" é onde se encontram as diferentes estratégias dos jogadores;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 classe "PlayerUI" é onde se encontram as informações para a representação gráfica dos jogadores;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 classe “PlayListeningBehaviour” é o Behaviour constante dos agents à espera das mensagens para jogar o jogo.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aff0ef84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aff0ef84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aff0ef84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aff0ef84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As regras do jogo são conhecidas por isso aqui diria para colocar apenas as diferenças.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PT">
                <a:solidFill>
                  <a:schemeClr val="dk1"/>
                </a:solidFill>
              </a:rPr>
              <a:t>Não há trocas de propriedades entre jogadores;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PT">
                <a:solidFill>
                  <a:schemeClr val="dk1"/>
                </a:solidFill>
              </a:rPr>
              <a:t>Não há hotéis;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PT">
                <a:solidFill>
                  <a:schemeClr val="dk1"/>
                </a:solidFill>
              </a:rPr>
              <a:t>Não existe hipotecas;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PT">
                <a:solidFill>
                  <a:schemeClr val="dk1"/>
                </a:solidFill>
              </a:rPr>
              <a:t>Não há companhia de águas nem de eletricidade;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PT">
                <a:solidFill>
                  <a:schemeClr val="dk1"/>
                </a:solidFill>
              </a:rPr>
              <a:t>Na casa sorte o jogador anda duas casas para a frente ou duas casa para trás;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PT">
                <a:solidFill>
                  <a:schemeClr val="dk1"/>
                </a:solidFill>
              </a:rPr>
              <a:t>Na casa da caixa da comunidade o jogador recebe ou perde um montante entre 10-200;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PT">
                <a:solidFill>
                  <a:schemeClr val="dk1"/>
                </a:solidFill>
              </a:rPr>
              <a:t>Não existem estações;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PT">
                <a:solidFill>
                  <a:schemeClr val="dk1"/>
                </a:solidFill>
              </a:rPr>
              <a:t>Não é necessário ter todas as localidades da mesma cor para a construção de casas (não sei se isto é verdade);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b3fcaf78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b3fcaf78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 UI deste projeto foi adaptada de um dos muitos projetos de monopólio que encontramos online quando fizemos a pesquisa inicial, adaptamos os componentes para o nosso trabalho porque o original nada tinha a ver com agentes nem execução automática, e reestruturamos o tabuleiro em si para conter 36 quadrados em vez de apenas 16. Isto causou nos um problema que não conseguimos resolver que é a impossibilidade de reduzir o tamanho da janela, a nossa janela tem 1600x1080p de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size 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mas devido a estrutura que estamos a usar de UI não conseguimos fazê la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resizable 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por isso colocamos no zip um vídeo de uma execução do programa para o caso do professor no seu pc não conseguir ver toda a janela.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 classe principal do nosso projeto é a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MonopolyMain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esta classe cria a UI, inicia os agentes, os seus componentes de UI e gere os dados.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 classe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Board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é a representação lógica do tabuleiro, é responsável por criar os quadrados das propriedades e é criada pela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MonopolyMain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 classe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são a representação gráfica de cada uma das propriedades assim como lógica, esta classe guarda valores respectivos aos preços da propriedade, rendas, preço de casas etc. mas também cria o Jpanel que é a propriedade na UI.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 classe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Dice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representa os dados que visualmente estão presentes na UI por baixo do logotipo e é responsável pelos valores de cada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dice roll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 classe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PlayerUI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é o jpanel que representa o player no tabuleiro, devido a ter que fazer 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extend 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 Jpanel o player nao podia tratar deste passo sozinho porque tem já que dar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extend 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 classe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Player 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é o nosso agente, cada agente tem multiplas variaveis necessarias para a lógica de jogo entre as quais algumas das mais importantes são o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ledger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Hashmap 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que guarda todas as casas que ja foram compradas e que as comprou, as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titledeeds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um arraylist que guarda todas as propriedades do player, a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otherPlayersQueue 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que tem por ordem os próximos jogadores a jogar ( no início do jogo para o player 1 por exemplo teria 2;3;4 para o player 2 teria 3;4;1), para além destas variáveis cada player também possui um objeto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Strategy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 classe </a:t>
            </a:r>
            <a:r>
              <a:rPr lang="pt-PT" sz="1300" i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Strategy</a:t>
            </a: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é invocada pelo player quando quer decidir se compra ou não uma determinada propriedade, ao ser criada a strategy pode ser definida como 1 de 4 possíveis estratégias.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9a6a4eb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29a6a4eb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Cada jogador tem turnos no jogo de tabuleiro, lança os dados, compra/paga a propriedade e desiste do jogo. É precisamente nestes casos que um Player necessita de enviar/receber uma mensagem ACL de forma a entender como é que as suas ações e as ações de outros agentes estão a alterar o estado do jogo. Por exemplo, quando um Player joga, ele desloca-se o número de casas que lhe saiu nos dados e envia uma mensagem ao próximo agente de forma a este saber que tem que jogar.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No caso de um Player desistir ele envia uma mensagem a todos os outros agentes (jogadores) ativos de forma a que estes percebam da sua desistência sem ter que voltar a fazer uma pesquisa nas páginas amarelas.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Quando um Player necessita de pagar a renda de uma propriedade, envia uma mensagem ao agente que detém essa mesma propriedade, com a quantia respectiva.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 caso mais complexo é o da compra de propriedade em que um jogador envia para todos os outros agentes ainda ativos uma mensagem em que envia a posição no tabuleiro da casa comprada e o seu número de jogador, assim cada agente pode perceber qual foi a casa comprada e quem o jogador ao qual terão de pagar renda se calharem nessa propriedade.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29a6a4eb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29a6a4eb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O único tipo de agente implementado foi o player, e durante um jogo há 4 agentes a participar.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Cada um dos agentes tem uma estratégia atribuída: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Compra tudo - a estratégia mais simples e possivelmente a escolhida por grande parte dos jogadores humanos, se o jogador conseguir comprar a propriedade compra;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Compra tudo a partir de uma certa ronda - muito semelhante à anterior, esta estratégia consiste em comprar tudo o que consegue mas apenas a partir de um número de rondas passar;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Compra todas as propriedades de certas cores - Antes do jogo começar, o jogador decide 3 cores que pretende que sejam dele, quando o jogo começa ele apenas compra as cores que inicialmente escolheu comprar;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Compra consoante a eficiência da propriedade - Quando o jogador vai a comprar a propriedade a decisão é tomada com base na eficácia da propriedade (0-1) por exemplo uma casa com eficacia de 0.65 terá 65% de probabilidade de ser comprada.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Qualquer </a:t>
            </a:r>
            <a:r>
              <a:rPr lang="pt-PT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player </a:t>
            </a:r>
            <a:r>
              <a:rPr lang="pt-P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pode adicionar casas às suas propriedades, se calhar na propriedade e o valor da sua carteira for superior a 3,5 vezes o preço de uma casa nova, as casas aumentam o preço da renda baseado no preço inicial da renda da propriedade e a que quadrante do tabuleiro pertence a propriedade. 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29a6a4eb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29a6a4eb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29a6a4eb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29a6a4eb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Em 20 testes os resultados foram estes: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estratégia 1 ganhou 11 vezes;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 estratégia 2 só ganhou 2 vezes;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 estratégia 3 só ganhou 1 vez;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 estratégia 4 ganhou 6 vezes;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Tendo em conta os resultados das vitórias, o resultado é o gráfico do meio.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Caso seja atribuída uma pontuação de: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3 pontos ao primeiro lugar,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2 pontos ao segundo,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 ao terceiro,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 nenhuma ao jogador que ficar em último lugar, temos como resultado o gráfico da direita.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29a6a4eb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29a6a4eb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 os resultados obtidos verificamos que independentemente da atribuição de pontos, o pódio permanece sempre igual. a melhor das 4 estratégias é a primeira (comprar tudo o que pode), seguida pela quarta (comprar considerando a eficiência), em terceiro lugar fica a segunda estratégia (comprar tudo a partir de uma certa ronda) e por fim a terceira estratégia (compra apenas propriedades de cores específicas).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Como trabalho futuro, podemos listar: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t-P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Incrementar as regras implementadas - Como por exemplo permitir a troca de propriedades entre jogadores e permitir a hipoteca;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t-P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Desenvolver mais estratégias - Desenvolver mais estratégias do que as 4 já implementadas;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t-P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Melhorar a UI - A ui tem alguns problemas com resoluções e não é redimensionável, logo pode não ser visível na sua totalidade por algumas pessoas que queiram correr o programa.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Monopólio com agentes JADE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50" y="3270920"/>
            <a:ext cx="53613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dirty="0">
                <a:latin typeface="Lato"/>
                <a:ea typeface="Lato"/>
                <a:cs typeface="Lato"/>
                <a:sym typeface="Lato"/>
              </a:rPr>
              <a:t>Guilherme Sousa,  	up201909575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dirty="0">
                <a:latin typeface="Lato"/>
                <a:ea typeface="Lato"/>
                <a:cs typeface="Lato"/>
                <a:sym typeface="Lato"/>
              </a:rPr>
              <a:t>Hugo Fernandes, 	up201909576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dirty="0">
                <a:latin typeface="Lato"/>
                <a:ea typeface="Lato"/>
                <a:cs typeface="Lato"/>
                <a:sym typeface="Lato"/>
              </a:rPr>
              <a:t>Ricardo Pinto, 	up201909580</a:t>
            </a:r>
            <a:br>
              <a:rPr lang="pt-PT" sz="1300" dirty="0">
                <a:latin typeface="Lato"/>
                <a:ea typeface="Lato"/>
                <a:cs typeface="Lato"/>
                <a:sym typeface="Lato"/>
              </a:rPr>
            </a:b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Exemplos detalhados da execução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t="3203" r="34678"/>
          <a:stretch/>
        </p:blipFill>
        <p:spPr>
          <a:xfrm>
            <a:off x="1398000" y="1930200"/>
            <a:ext cx="2711224" cy="26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4">
            <a:alphaModFix/>
          </a:blip>
          <a:srcRect l="6996" r="8401"/>
          <a:stretch/>
        </p:blipFill>
        <p:spPr>
          <a:xfrm>
            <a:off x="4409350" y="1930200"/>
            <a:ext cx="1283900" cy="270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1200" y="1930200"/>
            <a:ext cx="1283911" cy="27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Classes implementadas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Roboto"/>
                <a:ea typeface="Roboto"/>
                <a:cs typeface="Roboto"/>
                <a:sym typeface="Roboto"/>
              </a:rPr>
              <a:t>O projeto divide-se, principalmente, em sete classes: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pt-PT" sz="1200" i="1">
                <a:latin typeface="Roboto"/>
                <a:ea typeface="Roboto"/>
                <a:cs typeface="Roboto"/>
                <a:sym typeface="Roboto"/>
              </a:rPr>
              <a:t>MonopolyMain;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pt-PT" sz="1200" i="1">
                <a:latin typeface="Roboto"/>
                <a:ea typeface="Roboto"/>
                <a:cs typeface="Roboto"/>
                <a:sym typeface="Roboto"/>
              </a:rPr>
              <a:t>Board;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pt-PT" sz="1200" i="1">
                <a:latin typeface="Roboto"/>
                <a:ea typeface="Roboto"/>
                <a:cs typeface="Roboto"/>
                <a:sym typeface="Roboto"/>
              </a:rPr>
              <a:t>Square;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pt-PT" sz="1200" i="1">
                <a:latin typeface="Roboto"/>
                <a:ea typeface="Roboto"/>
                <a:cs typeface="Roboto"/>
                <a:sym typeface="Roboto"/>
              </a:rPr>
              <a:t>Dice;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pt-PT" sz="1200" i="1">
                <a:latin typeface="Roboto"/>
                <a:ea typeface="Roboto"/>
                <a:cs typeface="Roboto"/>
                <a:sym typeface="Roboto"/>
              </a:rPr>
              <a:t>Player;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pt-PT" sz="1200" i="1">
                <a:latin typeface="Roboto"/>
                <a:ea typeface="Roboto"/>
                <a:cs typeface="Roboto"/>
                <a:sym typeface="Roboto"/>
              </a:rPr>
              <a:t>Strategy;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pt-PT" sz="1200" i="1">
                <a:latin typeface="Roboto"/>
                <a:ea typeface="Roboto"/>
                <a:cs typeface="Roboto"/>
                <a:sym typeface="Roboto"/>
              </a:rPr>
              <a:t>PlayerUI.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pt-PT" sz="1200" i="1">
                <a:latin typeface="Roboto"/>
                <a:ea typeface="Roboto"/>
                <a:cs typeface="Roboto"/>
                <a:sym typeface="Roboto"/>
              </a:rPr>
              <a:t>PlayListeningBehaviour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Índice 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5835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Descrição do problema;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Esquema global do projeto;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Comunicação entre agentes;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Arquiteturas dos agentes e estratégias utilizadas;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Outros mecanismos;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Experiências realizadas e análise dos resultados;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Conclusões;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Exemplos detalhados de execução;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Classes implementadas;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Outras observações.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highlight>
                  <a:srgbClr val="FFFFFF"/>
                </a:highlight>
              </a:rPr>
              <a:t>Descrição do Problema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626400"/>
            <a:ext cx="7505700" cy="27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jogo de monopólio jogado por agentes JADE;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 regras do jogo implementado são iguais às regras do jogo de tabuleiro com algumas exceções: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Não há trocas de propriedades entre jogadores;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Não há hotéis;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Não existe hipoteca;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Não há companhia de águas nem de eletricidade;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 casa sorte o jogador anda duas casas para a frente ou duas casa para trás;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 casa da caixa da comunidade o jogador recebe ou perde um montante entre 10-200;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Não existem estações;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Não é necessário ter todas as localidades da mesma cor para a construção de casas;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highlight>
                  <a:schemeClr val="dk1"/>
                </a:highlight>
              </a:rPr>
              <a:t>Esquema global do projeto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975" y="1743763"/>
            <a:ext cx="363855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 title="oi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75" y="1845025"/>
            <a:ext cx="3917900" cy="25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highlight>
                  <a:srgbClr val="FFFFFF"/>
                </a:highlight>
              </a:rPr>
              <a:t>Comunicação entre agentes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latin typeface="Roboto"/>
                <a:ea typeface="Roboto"/>
                <a:cs typeface="Roboto"/>
                <a:sym typeface="Roboto"/>
              </a:rPr>
              <a:t>Em relação a protocolos, o escolhido para o nosso projeto foi o </a:t>
            </a:r>
            <a:r>
              <a:rPr lang="pt-PT" sz="1200" i="1" dirty="0">
                <a:latin typeface="Roboto"/>
                <a:ea typeface="Roboto"/>
                <a:cs typeface="Roboto"/>
                <a:sym typeface="Roboto"/>
              </a:rPr>
              <a:t>FIPA-</a:t>
            </a:r>
            <a:r>
              <a:rPr lang="pt-PT" sz="1200" i="1" dirty="0" err="1">
                <a:latin typeface="Roboto"/>
                <a:ea typeface="Roboto"/>
                <a:cs typeface="Roboto"/>
                <a:sym typeface="Roboto"/>
              </a:rPr>
              <a:t>Subscribe</a:t>
            </a:r>
            <a:r>
              <a:rPr lang="pt-PT" sz="1200" dirty="0">
                <a:latin typeface="Roboto"/>
                <a:ea typeface="Roboto"/>
                <a:cs typeface="Roboto"/>
                <a:sym typeface="Roboto"/>
              </a:rPr>
              <a:t>, nomeadamente através da utilização da classe </a:t>
            </a:r>
            <a:r>
              <a:rPr lang="pt-PT" sz="1200" i="1" dirty="0" err="1">
                <a:latin typeface="Roboto"/>
                <a:ea typeface="Roboto"/>
                <a:cs typeface="Roboto"/>
                <a:sym typeface="Roboto"/>
              </a:rPr>
              <a:t>DFSubscriptionInit</a:t>
            </a:r>
            <a:r>
              <a:rPr lang="pt-PT" sz="1200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200" dirty="0">
                <a:latin typeface="Roboto"/>
                <a:ea typeface="Roboto"/>
                <a:cs typeface="Roboto"/>
                <a:sym typeface="Roboto"/>
              </a:rPr>
              <a:t>que implementa o </a:t>
            </a:r>
            <a:r>
              <a:rPr lang="pt-PT" sz="1200" dirty="0" err="1">
                <a:latin typeface="Roboto"/>
                <a:ea typeface="Roboto"/>
                <a:cs typeface="Roboto"/>
                <a:sym typeface="Roboto"/>
              </a:rPr>
              <a:t>behavior</a:t>
            </a:r>
            <a:r>
              <a:rPr lang="pt-PT" sz="1200" dirty="0">
                <a:latin typeface="Roboto"/>
                <a:ea typeface="Roboto"/>
                <a:cs typeface="Roboto"/>
                <a:sym typeface="Roboto"/>
              </a:rPr>
              <a:t> descrito no referido protocolo designado por </a:t>
            </a:r>
            <a:r>
              <a:rPr lang="pt-PT" sz="1200" i="1" dirty="0" err="1">
                <a:latin typeface="Roboto"/>
                <a:ea typeface="Roboto"/>
                <a:cs typeface="Roboto"/>
                <a:sym typeface="Roboto"/>
              </a:rPr>
              <a:t>SubscriptionInitiator</a:t>
            </a:r>
            <a:r>
              <a:rPr lang="pt-PT" sz="12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200" dirty="0">
                <a:latin typeface="Roboto"/>
                <a:ea typeface="Roboto"/>
                <a:cs typeface="Roboto"/>
                <a:sym typeface="Roboto"/>
              </a:rPr>
              <a:t>Quanto à troca de mensagens entre agentes, são utilizadas mensagens ACL, que são enviadas por cada </a:t>
            </a:r>
            <a:r>
              <a:rPr lang="pt-PT" sz="1200" i="1" dirty="0" err="1">
                <a:latin typeface="Roboto"/>
                <a:ea typeface="Roboto"/>
                <a:cs typeface="Roboto"/>
                <a:sym typeface="Roboto"/>
              </a:rPr>
              <a:t>Player</a:t>
            </a:r>
            <a:r>
              <a:rPr lang="pt-PT" sz="1200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200" dirty="0">
                <a:latin typeface="Roboto"/>
                <a:ea typeface="Roboto"/>
                <a:cs typeface="Roboto"/>
                <a:sym typeface="Roboto"/>
              </a:rPr>
              <a:t>individualmente e recebidas e tratadas na classe </a:t>
            </a:r>
            <a:r>
              <a:rPr lang="pt-PT" sz="1200" i="1" dirty="0" err="1">
                <a:latin typeface="Roboto"/>
                <a:ea typeface="Roboto"/>
                <a:cs typeface="Roboto"/>
                <a:sym typeface="Roboto"/>
              </a:rPr>
              <a:t>PlayerListeningBehavior</a:t>
            </a:r>
            <a:r>
              <a:rPr lang="pt-PT" sz="1200" dirty="0">
                <a:latin typeface="Roboto"/>
                <a:ea typeface="Roboto"/>
                <a:cs typeface="Roboto"/>
                <a:sym typeface="Roboto"/>
              </a:rPr>
              <a:t>, que como o nome refere, corresponde a um </a:t>
            </a:r>
            <a:r>
              <a:rPr lang="pt-PT" sz="1200" i="1" dirty="0" err="1">
                <a:latin typeface="Roboto"/>
                <a:ea typeface="Roboto"/>
                <a:cs typeface="Roboto"/>
                <a:sym typeface="Roboto"/>
              </a:rPr>
              <a:t>behavior</a:t>
            </a:r>
            <a:r>
              <a:rPr lang="pt-PT" sz="1200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200" dirty="0">
                <a:latin typeface="Roboto"/>
                <a:ea typeface="Roboto"/>
                <a:cs typeface="Roboto"/>
                <a:sym typeface="Roboto"/>
              </a:rPr>
              <a:t>definido para todos os agentes da nossa aplicação.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highlight>
                  <a:srgbClr val="FFFFFF"/>
                </a:highlight>
              </a:rPr>
              <a:t>Estratégias utilizadas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Cada um dos agentes tem uma estratégia atribuída: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arabicPeriod"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Comprar todas as propriedades que pode sempre que a compra não fizer o </a:t>
            </a:r>
            <a:r>
              <a:rPr lang="pt-PT" sz="1200" i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player</a:t>
            </a: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ficar sem dinheiro;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arabicPeriod"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Comprar todas as propriedades possíveis a partir de um ronda diferente dos outros </a:t>
            </a:r>
            <a:r>
              <a:rPr lang="pt-PT" sz="1200" i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players</a:t>
            </a:r>
            <a:r>
              <a:rPr lang="pt-PT" sz="12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( 3ª);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arabicPeriod"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Comprar propriedades apenas de algumas cores (3 cores diferentes), determinadas aleatoriamente;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arabicPeriod"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Comprar ou nao comprar propriedades baseado na eficácia atribuída a cada propriedades do mapa no algoritmo.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Qualquer </a:t>
            </a:r>
            <a:r>
              <a:rPr lang="pt-PT" sz="1200" i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player</a:t>
            </a:r>
            <a:r>
              <a:rPr lang="pt-PT" sz="12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pode adicionar casas às suas propriedades. O preço da renda é aumentado baseado no preço inicial e no quadrante do tabuleiro.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highlight>
                  <a:srgbClr val="FFFFFF"/>
                </a:highlight>
              </a:rPr>
              <a:t>Outros mecanismos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 termos de utilização de outros mecanismos, o mecanismo utilizado por nós no desenvolvimento da solução foi o serviço das páginas amarelas. Este serviço é fornecido, pelo JADE que implementa um agente </a:t>
            </a:r>
            <a:r>
              <a:rPr lang="pt-PT" sz="1200" i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Directory</a:t>
            </a:r>
            <a:r>
              <a:rPr lang="pt-PT" sz="12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200" i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Facilitator</a:t>
            </a: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(DF), especificado pelo FIPA. Com este serviço conseguimos registar os agentes quando estes são criados e permitem também a cada agente individual pesquisar por outros agentes registados no DF.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 nossa implementação os </a:t>
            </a:r>
            <a:r>
              <a:rPr lang="pt-PT" sz="1200" i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Players</a:t>
            </a:r>
            <a:r>
              <a:rPr lang="pt-PT" sz="12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registam-se aquando da sua criação e cada </a:t>
            </a:r>
            <a:r>
              <a:rPr lang="pt-PT" sz="1200" i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Player</a:t>
            </a:r>
            <a:r>
              <a:rPr lang="pt-PT" sz="12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realiza apenas uma pesquisa ao DF, aquando da sua primeira jogada. Os resultados desta pesquisa são armazenados numa lista que depois é alterada aquando da desistência de algum jogador.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522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highlight>
                  <a:srgbClr val="FFFFFF"/>
                </a:highlight>
              </a:rPr>
              <a:t>Experiências realizadas e análise dos resultados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l="10198" t="1543" r="19368" b="18488"/>
          <a:stretch/>
        </p:blipFill>
        <p:spPr>
          <a:xfrm>
            <a:off x="445000" y="1852075"/>
            <a:ext cx="1811275" cy="26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3650" y="2052237"/>
            <a:ext cx="3068200" cy="242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0863" y="2041775"/>
            <a:ext cx="3068199" cy="2445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highlight>
                  <a:srgbClr val="FFFFFF"/>
                </a:highlight>
              </a:rPr>
              <a:t>Conclusões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 os resultados obtidos verificamos que independentemente da atribuição de pontos, o pódio permanece sempre igual. a melhor das 4 estratégias é a primeira (comprar tudo o que pode), seguida pela quarta (comprar considerando a eficiência), em terceiro lugar fica a segunda estratégia (comprar tudo a partir de uma certa ronda) e por fim a terceira estratégia (compra apenas propriedades de cores específicas).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Como trabalho futuro, podemos listar: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Incrementar as regras implementadas;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Desenvolver mais estratégias;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pt-P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Melhorar a UI.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2056</Words>
  <Application>Microsoft Office PowerPoint</Application>
  <PresentationFormat>On-screen Show (16:9)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Lato</vt:lpstr>
      <vt:lpstr>Arial</vt:lpstr>
      <vt:lpstr>Calibri</vt:lpstr>
      <vt:lpstr>Nunito</vt:lpstr>
      <vt:lpstr>Roboto</vt:lpstr>
      <vt:lpstr>Shift</vt:lpstr>
      <vt:lpstr>Monopólio com agentes JADE</vt:lpstr>
      <vt:lpstr>Índice </vt:lpstr>
      <vt:lpstr>Descrição do Problema  </vt:lpstr>
      <vt:lpstr>Esquema global do projeto</vt:lpstr>
      <vt:lpstr>Comunicação entre agentes</vt:lpstr>
      <vt:lpstr>Estratégias utilizadas</vt:lpstr>
      <vt:lpstr>Outros mecanismos</vt:lpstr>
      <vt:lpstr>Experiências realizadas e análise dos resultados</vt:lpstr>
      <vt:lpstr>Conclusões</vt:lpstr>
      <vt:lpstr>Exemplos detalhados da execução</vt:lpstr>
      <vt:lpstr>Classes implementadas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Monopólio com agentes JADE</dc:title>
  <cp:lastModifiedBy>Hugo Fernandes (1161155)</cp:lastModifiedBy>
  <cp:revision>1</cp:revision>
  <dcterms:modified xsi:type="dcterms:W3CDTF">2020-11-15T20:39:09Z</dcterms:modified>
</cp:coreProperties>
</file>