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0cc89dbe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0cc89dbe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0cc89dbee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0cc89dbee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0cc89dbee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0cc89dbee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0cc89dbee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0cc89dbee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0cc89dbe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0cc89dbe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rgbClr val="2C363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Especificação do espaço de interação (se aplicável) e visualização da execução da simulação, incluindo as interações dos agentes (grid/network displays, etc.), plots, ...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0cc89dbe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0cc89dbe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0cc89dbe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0cc89dbe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63A"/>
              </a:buClr>
              <a:buSzPts val="1050"/>
              <a:buFont typeface="Roboto"/>
              <a:buChar char="●"/>
            </a:pPr>
            <a:r>
              <a:rPr lang="pt-PT" sz="1050">
                <a:solidFill>
                  <a:srgbClr val="2C363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Variáveis independentes (parametrizações da simulação)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0cc89dbe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0cc89dbe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63A"/>
              </a:buClr>
              <a:buSzPts val="1050"/>
              <a:buFont typeface="Roboto"/>
              <a:buChar char="●"/>
            </a:pPr>
            <a:r>
              <a:rPr lang="pt-PT" sz="1050">
                <a:solidFill>
                  <a:srgbClr val="2C363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Variáveis dependentes a observar (e.g. via dados recolhidos ou gráficos em runtime)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0cc89dbe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0cc89dbe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0cc89dbe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0cc89dbe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0cc89dbee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0cc89dbee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cc89dbee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cc89dbee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gif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8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Monopólio com agentes JADE em Repast3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418300" y="3646623"/>
            <a:ext cx="34140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Guilherme Sousa,  	up201909575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Hugo Fernandes, 	up201909576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Ricardo Pinto, 		up201909580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Conclusões</a:t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679675" y="1803450"/>
            <a:ext cx="7784700" cy="29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latin typeface="Roboto"/>
                <a:ea typeface="Roboto"/>
                <a:cs typeface="Roboto"/>
                <a:sym typeface="Roboto"/>
              </a:rPr>
              <a:t>Com os resultados obtidos verificamos que o pódio permanece maioritariamente igual. A melhor das 4 estratégias é a primeira (comprar tudo o que pode), seguida pela quarta (comprar considerando a eficiência), em seguida notou-se uma </a:t>
            </a:r>
            <a:r>
              <a:rPr lang="pt-PT" sz="1200">
                <a:latin typeface="Roboto"/>
                <a:ea typeface="Roboto"/>
                <a:cs typeface="Roboto"/>
                <a:sym typeface="Roboto"/>
              </a:rPr>
              <a:t>mudança</a:t>
            </a:r>
            <a:r>
              <a:rPr lang="pt-PT" sz="1200">
                <a:latin typeface="Roboto"/>
                <a:ea typeface="Roboto"/>
                <a:cs typeface="Roboto"/>
                <a:sym typeface="Roboto"/>
              </a:rPr>
              <a:t> dos resultados que obtivemos no primeiro trabalho, neste </a:t>
            </a:r>
            <a:r>
              <a:rPr lang="pt-PT" sz="1200">
                <a:latin typeface="Roboto"/>
                <a:ea typeface="Roboto"/>
                <a:cs typeface="Roboto"/>
                <a:sym typeface="Roboto"/>
              </a:rPr>
              <a:t>demonstrou</a:t>
            </a:r>
            <a:r>
              <a:rPr lang="pt-PT" sz="1200">
                <a:latin typeface="Roboto"/>
                <a:ea typeface="Roboto"/>
                <a:cs typeface="Roboto"/>
                <a:sym typeface="Roboto"/>
              </a:rPr>
              <a:t> se que em terceiro lugar fica a terceira estratégia (</a:t>
            </a:r>
            <a:r>
              <a:rPr lang="pt-PT" sz="1200">
                <a:latin typeface="Roboto"/>
                <a:ea typeface="Roboto"/>
                <a:cs typeface="Roboto"/>
                <a:sym typeface="Roboto"/>
              </a:rPr>
              <a:t>compra apenas propriedades de cores específicas</a:t>
            </a:r>
            <a:r>
              <a:rPr lang="pt-PT" sz="1200">
                <a:latin typeface="Roboto"/>
                <a:ea typeface="Roboto"/>
                <a:cs typeface="Roboto"/>
                <a:sym typeface="Roboto"/>
              </a:rPr>
              <a:t>) e por fim a segunda estratégia (</a:t>
            </a:r>
            <a:r>
              <a:rPr lang="pt-PT" sz="1200">
                <a:latin typeface="Roboto"/>
                <a:ea typeface="Roboto"/>
                <a:cs typeface="Roboto"/>
                <a:sym typeface="Roboto"/>
              </a:rPr>
              <a:t>comprar tudo a partir de uma certa ronda</a:t>
            </a:r>
            <a:r>
              <a:rPr lang="pt-PT" sz="1200">
                <a:latin typeface="Roboto"/>
                <a:ea typeface="Roboto"/>
                <a:cs typeface="Roboto"/>
                <a:sym typeface="Roboto"/>
              </a:rPr>
              <a:t>).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200">
                <a:latin typeface="Roboto"/>
                <a:ea typeface="Roboto"/>
                <a:cs typeface="Roboto"/>
                <a:sym typeface="Roboto"/>
              </a:rPr>
              <a:t>Como trabalho futuro, podemos listar: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pt-PT" sz="1200">
                <a:latin typeface="Roboto"/>
                <a:ea typeface="Roboto"/>
                <a:cs typeface="Roboto"/>
                <a:sym typeface="Roboto"/>
              </a:rPr>
              <a:t>Incrementar as regras implementadas;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pt-PT" sz="1200">
                <a:latin typeface="Roboto"/>
                <a:ea typeface="Roboto"/>
                <a:cs typeface="Roboto"/>
                <a:sym typeface="Roboto"/>
              </a:rPr>
              <a:t>Desenvolver mais estratégias;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Roboto"/>
              <a:buChar char="●"/>
            </a:pPr>
            <a:r>
              <a:rPr lang="pt-PT" sz="1200">
                <a:latin typeface="Roboto"/>
                <a:ea typeface="Roboto"/>
                <a:cs typeface="Roboto"/>
                <a:sym typeface="Roboto"/>
              </a:rPr>
              <a:t>Identificar </a:t>
            </a:r>
            <a:r>
              <a:rPr lang="pt-PT" sz="1200">
                <a:latin typeface="Roboto"/>
                <a:ea typeface="Roboto"/>
                <a:cs typeface="Roboto"/>
                <a:sym typeface="Roboto"/>
              </a:rPr>
              <a:t>possíveis</a:t>
            </a:r>
            <a:r>
              <a:rPr lang="pt-PT" sz="1200">
                <a:latin typeface="Roboto"/>
                <a:ea typeface="Roboto"/>
                <a:cs typeface="Roboto"/>
                <a:sym typeface="Roboto"/>
              </a:rPr>
              <a:t> novos </a:t>
            </a:r>
            <a:r>
              <a:rPr lang="pt-PT" sz="1200">
                <a:latin typeface="Roboto"/>
                <a:ea typeface="Roboto"/>
                <a:cs typeface="Roboto"/>
                <a:sym typeface="Roboto"/>
              </a:rPr>
              <a:t>gráficos</a:t>
            </a:r>
            <a:r>
              <a:rPr lang="pt-PT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200">
                <a:latin typeface="Roboto"/>
                <a:ea typeface="Roboto"/>
                <a:cs typeface="Roboto"/>
                <a:sym typeface="Roboto"/>
              </a:rPr>
              <a:t>úteis</a:t>
            </a:r>
            <a:r>
              <a:rPr lang="pt-PT" sz="1200">
                <a:latin typeface="Roboto"/>
                <a:ea typeface="Roboto"/>
                <a:cs typeface="Roboto"/>
                <a:sym typeface="Roboto"/>
              </a:rPr>
              <a:t> que pudessem ser gerados.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Plots Extra: </a:t>
            </a:r>
            <a:r>
              <a:rPr lang="pt-PT"/>
              <a:t>Número</a:t>
            </a:r>
            <a:r>
              <a:rPr lang="pt-PT"/>
              <a:t> de </a:t>
            </a:r>
            <a:r>
              <a:rPr i="1" lang="pt-PT"/>
              <a:t>Doubles</a:t>
            </a:r>
            <a:r>
              <a:rPr lang="pt-PT"/>
              <a:t> de cada </a:t>
            </a:r>
            <a:r>
              <a:rPr i="1" lang="pt-PT"/>
              <a:t>Player</a:t>
            </a:r>
            <a:endParaRPr i="1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025" y="1630175"/>
            <a:ext cx="2819850" cy="28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7525" y="1630175"/>
            <a:ext cx="2819850" cy="28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Plots Extra: Número de turnos de cada </a:t>
            </a:r>
            <a:r>
              <a:rPr i="1" lang="pt-PT"/>
              <a:t>Player</a:t>
            </a:r>
            <a:endParaRPr i="1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950" y="1630163"/>
            <a:ext cx="2937925" cy="29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850" y="1645350"/>
            <a:ext cx="2907575" cy="29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Plots Extra: Número de compras de cada </a:t>
            </a:r>
            <a:r>
              <a:rPr i="1" lang="pt-PT"/>
              <a:t>Player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450" y="1639575"/>
            <a:ext cx="2480775" cy="27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375" y="1639575"/>
            <a:ext cx="2791850" cy="27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Índice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>
                <a:highlight>
                  <a:srgbClr val="FFFFFF"/>
                </a:highlight>
              </a:rPr>
              <a:t>Descrição do problema;</a:t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>
                <a:highlight>
                  <a:srgbClr val="FFFFFF"/>
                </a:highlight>
              </a:rPr>
              <a:t>Variáveis independentes;</a:t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>
                <a:highlight>
                  <a:srgbClr val="FFFFFF"/>
                </a:highlight>
              </a:rPr>
              <a:t>Variáveis dependentes a observar;</a:t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>
                <a:highlight>
                  <a:srgbClr val="FFFFFF"/>
                </a:highlight>
              </a:rPr>
              <a:t>Visualização da execução da simulação;</a:t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>
                <a:highlight>
                  <a:srgbClr val="FFFFFF"/>
                </a:highlight>
              </a:rPr>
              <a:t>Experiências realizadas e análise dos resultados;</a:t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>
                <a:highlight>
                  <a:srgbClr val="FFFFFF"/>
                </a:highlight>
              </a:rPr>
              <a:t>Conclusões.</a:t>
            </a:r>
            <a:endParaRPr sz="1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Descrição do problema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11825" y="1598850"/>
            <a:ext cx="8520600" cy="3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O problema permanece o mesmo, com as mesmas especificações: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Jogo de </a:t>
            </a: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monopólio</a:t>
            </a: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 com regras simplificadas;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Jogado por 4 agentes Jade do mesmo tipo (</a:t>
            </a:r>
            <a:r>
              <a:rPr i="1" lang="pt-PT" sz="1700">
                <a:latin typeface="Roboto"/>
                <a:ea typeface="Roboto"/>
                <a:cs typeface="Roboto"/>
                <a:sym typeface="Roboto"/>
              </a:rPr>
              <a:t>Player</a:t>
            </a: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);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Cada agente tem uma estratégia diferente: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pt-PT" sz="1300">
                <a:latin typeface="Roboto"/>
                <a:ea typeface="Roboto"/>
                <a:cs typeface="Roboto"/>
                <a:sym typeface="Roboto"/>
              </a:rPr>
              <a:t>Comprar todas as propriedades que pode sempre que a compra não fizer o </a:t>
            </a:r>
            <a:r>
              <a:rPr i="1" lang="pt-PT" sz="1300">
                <a:latin typeface="Roboto"/>
                <a:ea typeface="Roboto"/>
                <a:cs typeface="Roboto"/>
                <a:sym typeface="Roboto"/>
              </a:rPr>
              <a:t>player</a:t>
            </a:r>
            <a:r>
              <a:rPr lang="pt-PT" sz="1300">
                <a:latin typeface="Roboto"/>
                <a:ea typeface="Roboto"/>
                <a:cs typeface="Roboto"/>
                <a:sym typeface="Roboto"/>
              </a:rPr>
              <a:t> ficar sem dinheiro;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pt-PT" sz="1300">
                <a:latin typeface="Roboto"/>
                <a:ea typeface="Roboto"/>
                <a:cs typeface="Roboto"/>
                <a:sym typeface="Roboto"/>
              </a:rPr>
              <a:t>Comprar todas as propriedades possíveis a partir de um ronda diferente dos outros </a:t>
            </a:r>
            <a:r>
              <a:rPr i="1" lang="pt-PT" sz="1300">
                <a:latin typeface="Roboto"/>
                <a:ea typeface="Roboto"/>
                <a:cs typeface="Roboto"/>
                <a:sym typeface="Roboto"/>
              </a:rPr>
              <a:t>players </a:t>
            </a:r>
            <a:r>
              <a:rPr lang="pt-PT" sz="1300">
                <a:latin typeface="Roboto"/>
                <a:ea typeface="Roboto"/>
                <a:cs typeface="Roboto"/>
                <a:sym typeface="Roboto"/>
              </a:rPr>
              <a:t>( 3ª);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pt-PT" sz="1300">
                <a:latin typeface="Roboto"/>
                <a:ea typeface="Roboto"/>
                <a:cs typeface="Roboto"/>
                <a:sym typeface="Roboto"/>
              </a:rPr>
              <a:t>Comprar propriedades apenas de algumas cores (3 cores diferentes), determinadas aleatoriamente;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pt-PT" sz="1300">
                <a:latin typeface="Roboto"/>
                <a:ea typeface="Roboto"/>
                <a:cs typeface="Roboto"/>
                <a:sym typeface="Roboto"/>
              </a:rPr>
              <a:t>Comprar ou nao comprar propriedades baseado na eficácia atribuída a cada propriedades do mapa no algoritmo.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Variáveis independentes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283950" y="1545200"/>
            <a:ext cx="8576100" cy="3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Devido à natureza do </a:t>
            </a: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Monopólio</a:t>
            </a: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 em si as </a:t>
            </a: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únicas</a:t>
            </a: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variáveis</a:t>
            </a: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 verdadeiramente independentes de qualquer outra são: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Número de execuções;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Lançamento de dados.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Variáveis dependentes a observar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283950" y="1545200"/>
            <a:ext cx="8576100" cy="3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As </a:t>
            </a: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variáveis</a:t>
            </a: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 que dependem de outras, por vezes </a:t>
            </a: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não</a:t>
            </a: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 diretamente das </a:t>
            </a: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variáveis</a:t>
            </a: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 independentes mas dependem de outra </a:t>
            </a: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variável</a:t>
            </a: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 que  por sua vez depende das </a:t>
            </a: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variáveis</a:t>
            </a: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 independentes são: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Jogador que vence o jogo;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Valor da carteira de cada jogador;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Pontuação total de cada jogador;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Número máximo de compras por cada jogador;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Tempo de execução;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Distribuição da posição de cada jogador;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pt-PT" sz="1700">
                <a:latin typeface="Roboto"/>
                <a:ea typeface="Roboto"/>
                <a:cs typeface="Roboto"/>
                <a:sym typeface="Roboto"/>
              </a:rPr>
              <a:t>Distribuição de casas compradas pelo jogador vencedor.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Visualização da execução da simulação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2454" l="0" r="18936" t="3134"/>
          <a:stretch/>
        </p:blipFill>
        <p:spPr>
          <a:xfrm>
            <a:off x="370225" y="1855050"/>
            <a:ext cx="4201774" cy="27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25" y="1476975"/>
            <a:ext cx="1715300" cy="17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4275" y="3365750"/>
            <a:ext cx="1654400" cy="16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700"/>
              <a:t>Experiências realizadas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238900" y="1559925"/>
            <a:ext cx="85206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Foram feitas duas </a:t>
            </a:r>
            <a:r>
              <a:rPr lang="pt-PT">
                <a:latin typeface="Roboto"/>
                <a:ea typeface="Roboto"/>
                <a:cs typeface="Roboto"/>
                <a:sym typeface="Roboto"/>
              </a:rPr>
              <a:t>experiências</a:t>
            </a:r>
            <a:r>
              <a:rPr lang="pt-PT">
                <a:latin typeface="Roboto"/>
                <a:ea typeface="Roboto"/>
                <a:cs typeface="Roboto"/>
                <a:sym typeface="Roboto"/>
              </a:rPr>
              <a:t>, uma com 250 </a:t>
            </a:r>
            <a:r>
              <a:rPr i="1" lang="pt-PT">
                <a:latin typeface="Roboto"/>
                <a:ea typeface="Roboto"/>
                <a:cs typeface="Roboto"/>
                <a:sym typeface="Roboto"/>
              </a:rPr>
              <a:t>runs</a:t>
            </a:r>
            <a:r>
              <a:rPr lang="pt-PT">
                <a:latin typeface="Roboto"/>
                <a:ea typeface="Roboto"/>
                <a:cs typeface="Roboto"/>
                <a:sym typeface="Roboto"/>
              </a:rPr>
              <a:t> e outra com 10.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Com a </a:t>
            </a:r>
            <a:r>
              <a:rPr lang="pt-PT">
                <a:latin typeface="Roboto"/>
                <a:ea typeface="Roboto"/>
                <a:cs typeface="Roboto"/>
                <a:sym typeface="Roboto"/>
              </a:rPr>
              <a:t>experiência</a:t>
            </a:r>
            <a:r>
              <a:rPr lang="pt-PT">
                <a:latin typeface="Roboto"/>
                <a:ea typeface="Roboto"/>
                <a:cs typeface="Roboto"/>
                <a:sym typeface="Roboto"/>
              </a:rPr>
              <a:t> de 250 </a:t>
            </a:r>
            <a:r>
              <a:rPr i="1" lang="pt-PT">
                <a:latin typeface="Roboto"/>
                <a:ea typeface="Roboto"/>
                <a:cs typeface="Roboto"/>
                <a:sym typeface="Roboto"/>
              </a:rPr>
              <a:t>runs</a:t>
            </a:r>
            <a:r>
              <a:rPr lang="pt-PT"/>
              <a:t> obteve-se mais </a:t>
            </a:r>
            <a:r>
              <a:rPr lang="pt-PT"/>
              <a:t>informação</a:t>
            </a:r>
            <a:r>
              <a:rPr lang="pt-PT"/>
              <a:t>, mas os </a:t>
            </a:r>
            <a:r>
              <a:rPr lang="pt-PT"/>
              <a:t>gráficos</a:t>
            </a:r>
            <a:r>
              <a:rPr lang="pt-PT"/>
              <a:t> produzidos são pouco </a:t>
            </a:r>
            <a:r>
              <a:rPr lang="pt-PT"/>
              <a:t>perceptíveis</a:t>
            </a:r>
            <a:r>
              <a:rPr lang="pt-PT"/>
              <a:t>, por outro lado, 10 </a:t>
            </a:r>
            <a:r>
              <a:rPr i="1" lang="pt-PT"/>
              <a:t>runs </a:t>
            </a:r>
            <a:r>
              <a:rPr lang="pt-PT"/>
              <a:t>produzia gráficos mais </a:t>
            </a:r>
            <a:r>
              <a:rPr lang="pt-PT"/>
              <a:t>perceptíveis</a:t>
            </a:r>
            <a:r>
              <a:rPr lang="pt-PT"/>
              <a:t> mas continham pouca </a:t>
            </a:r>
            <a:r>
              <a:rPr lang="pt-PT"/>
              <a:t>informação.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 ambas as experiências foram registadas as seguintes informações: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Número total de jogadas por jogador;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Máximo de compras por jogador;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O número total de pontos;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Valor médio da carteira dos jogadores;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Número de </a:t>
            </a:r>
            <a:r>
              <a:rPr i="1" lang="pt-PT"/>
              <a:t>doubles </a:t>
            </a:r>
            <a:r>
              <a:rPr lang="pt-PT"/>
              <a:t>por jogador;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Distribuição do número de vezes que uma determinada casa foi comprada por um jogador vencedor;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Distribuição das posições finais dos jogadores.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24127" t="0"/>
          <a:stretch/>
        </p:blipFill>
        <p:spPr>
          <a:xfrm>
            <a:off x="1988625" y="1520675"/>
            <a:ext cx="1215575" cy="16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de resultados (r=250)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b="0" l="0" r="24127" t="0"/>
          <a:stretch/>
        </p:blipFill>
        <p:spPr>
          <a:xfrm>
            <a:off x="773050" y="1520675"/>
            <a:ext cx="1215575" cy="16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5">
            <a:alphaModFix/>
          </a:blip>
          <a:srcRect b="0" l="0" r="24121" t="0"/>
          <a:stretch/>
        </p:blipFill>
        <p:spPr>
          <a:xfrm>
            <a:off x="773050" y="3122775"/>
            <a:ext cx="1215575" cy="16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6">
            <a:alphaModFix/>
          </a:blip>
          <a:srcRect b="0" l="0" r="24127" t="0"/>
          <a:stretch/>
        </p:blipFill>
        <p:spPr>
          <a:xfrm>
            <a:off x="1988625" y="3122775"/>
            <a:ext cx="1215575" cy="16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41575" y="3166310"/>
            <a:ext cx="1663550" cy="1558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42500" y="1837275"/>
            <a:ext cx="2423850" cy="24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41574" y="1520687"/>
            <a:ext cx="1663550" cy="16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de resultados (r=10)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23076" t="0"/>
          <a:stretch/>
        </p:blipFill>
        <p:spPr>
          <a:xfrm>
            <a:off x="2099750" y="1493988"/>
            <a:ext cx="1267575" cy="16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4">
            <a:alphaModFix/>
          </a:blip>
          <a:srcRect b="0" l="0" r="23124" t="0"/>
          <a:stretch/>
        </p:blipFill>
        <p:spPr>
          <a:xfrm>
            <a:off x="832175" y="3128250"/>
            <a:ext cx="1267575" cy="164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 rotWithShape="1">
          <a:blip r:embed="rId5">
            <a:alphaModFix/>
          </a:blip>
          <a:srcRect b="0" l="0" r="23124" t="0"/>
          <a:stretch/>
        </p:blipFill>
        <p:spPr>
          <a:xfrm>
            <a:off x="2099750" y="3142850"/>
            <a:ext cx="1267575" cy="16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0975" y="3203267"/>
            <a:ext cx="1676000" cy="166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0625" y="2050425"/>
            <a:ext cx="2170250" cy="21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20975" y="1421100"/>
            <a:ext cx="1676000" cy="1782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 rotWithShape="1">
          <a:blip r:embed="rId9">
            <a:alphaModFix/>
          </a:blip>
          <a:srcRect b="0" l="0" r="22970" t="0"/>
          <a:stretch/>
        </p:blipFill>
        <p:spPr>
          <a:xfrm>
            <a:off x="832175" y="1495650"/>
            <a:ext cx="1267575" cy="1645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