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62042D-9C52-481C-B928-E6FE4AF914D4}">
  <a:tblStyle styleId="{B762042D-9C52-481C-B928-E6FE4AF91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67d191d3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67d191d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67d191d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967d191d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67d191d3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967d191d3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67d191d3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967d191d3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67d191d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67d191d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67d191d3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67d191d3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67d191d3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67d191d3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67d191d3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67d191d3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67d191d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67d191d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67d191d3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67d191d3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67d191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67d191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67d191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67d191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67d191d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67d191d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67d191d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67d191d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67d191d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67d191d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67d191d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67d191d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67d191d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67d191d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4750" y="2239950"/>
            <a:ext cx="53199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100"/>
              <a:t>Análise de Desempenho de Algoritmos de Aprendizagem Automática</a:t>
            </a:r>
            <a:endParaRPr b="1" i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000"/>
              <a:t>Análise de Dados em Informática (ANADI)</a:t>
            </a:r>
            <a:endParaRPr b="1"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000">
                <a:latin typeface="Times New Roman"/>
                <a:ea typeface="Times New Roman"/>
                <a:cs typeface="Times New Roman"/>
                <a:sym typeface="Times New Roman"/>
              </a:rPr>
              <a:t>2º Trabalho Prático</a:t>
            </a:r>
            <a:endParaRPr b="1" i="1" sz="1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PT" sz="1100">
                <a:solidFill>
                  <a:schemeClr val="dk1"/>
                </a:solidFill>
              </a:rPr>
              <a:t>Análise de Dados em Informática – 2º Trabalho Prático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iii. </a:t>
            </a:r>
            <a:r>
              <a:rPr lang="pt-PT" sz="1600"/>
              <a:t>Identifique a técnica de aprendizagem automática que melhor contribui para o desempenho do sistema de deteção da Diabetes.</a:t>
            </a:r>
            <a:endParaRPr sz="16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 acordo com, os valores obtidos de mediana e amplitude interquartil e a representação gráfica dos boxplots dos 4 algoritmos o SVM aparenta ser o melhor algoritmo seguido do CART.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Contudo ao realizar o post hoc do teste de Friedmann os resultados indicam que para um </a:t>
            </a:r>
            <a:r>
              <a:rPr lang="pt-PT"/>
              <a:t>nível</a:t>
            </a:r>
            <a:r>
              <a:rPr lang="pt-PT"/>
              <a:t> de significância de 5% os algoritmos SVM e CART não negam a </a:t>
            </a:r>
            <a:r>
              <a:rPr lang="pt-PT"/>
              <a:t>hipótese</a:t>
            </a:r>
            <a:r>
              <a:rPr lang="pt-PT"/>
              <a:t> nula o que significa que os seus resultados são </a:t>
            </a:r>
            <a:r>
              <a:rPr lang="pt-PT"/>
              <a:t>tão</a:t>
            </a:r>
            <a:r>
              <a:rPr lang="pt-PT"/>
              <a:t> </a:t>
            </a:r>
            <a:r>
              <a:rPr lang="pt-PT"/>
              <a:t>próximos</a:t>
            </a:r>
            <a:r>
              <a:rPr lang="pt-PT"/>
              <a:t> que não se distinguem.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 os resultados obtidos apenas podemos dizer que os algoritmos SVM e CART são os melhores, entre eles não é </a:t>
            </a:r>
            <a:r>
              <a:rPr lang="pt-PT"/>
              <a:t>possível</a:t>
            </a:r>
            <a:r>
              <a:rPr lang="pt-PT"/>
              <a:t> definir um com desempenho superior.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Alínea</a:t>
            </a:r>
            <a:r>
              <a:rPr lang="pt-PT" sz="1600"/>
              <a:t> B) - Dado um número de indivíduos e os registos de certas características, pretende-se construir um modelo para identificar pessoas afetadas pela Diabetes.</a:t>
            </a:r>
            <a:endParaRPr sz="16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pt-PT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pt-PT"/>
              <a:t>Considere que a variável “pressure” é a variável dependente (e as restantes 7 são as variáveis independentes). Identifique quais as variáveis independentes que mais influenciam a variável “pressure” e encontre o modelo de regressão multivariável que depende dessas variáveis e que tenha menor índice de informação de Akaike.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200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 sz="1200"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15745" r="14147" t="5784"/>
          <a:stretch/>
        </p:blipFill>
        <p:spPr>
          <a:xfrm>
            <a:off x="5290825" y="1396863"/>
            <a:ext cx="2907799" cy="2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 b="-2932" l="-2932" r="-2932" t="-2932"/>
          <a:stretch/>
        </p:blipFill>
        <p:spPr>
          <a:xfrm>
            <a:off x="1297501" y="1402213"/>
            <a:ext cx="3649500" cy="23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1404750" y="3954075"/>
            <a:ext cx="3435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Mostra nos os scatterplots de cada combinação de 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027225" y="3843850"/>
            <a:ext cx="3435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Mostra nos os valores de  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correlação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entre as 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sendo as mais fortes mais vermelhas.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200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 sz="1200"/>
          </a:p>
        </p:txBody>
      </p:sp>
      <p:sp>
        <p:nvSpPr>
          <p:cNvPr id="218" name="Google Shape;218;p25"/>
          <p:cNvSpPr txBox="1"/>
          <p:nvPr/>
        </p:nvSpPr>
        <p:spPr>
          <a:xfrm>
            <a:off x="1422975" y="1563225"/>
            <a:ext cx="3435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acordo com as imagens anteriores verificamos alguns dos valores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mais elevados de correlação.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resultado que obtivemos foi de acordo com o que a segunda imagem nos indicava, a maior correlação entre as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entre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Pregnant e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Age.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Assim sendo escolhemos utilizar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Age como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independente e Pregnant como dependente para a criação da regressão entre elas.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ver pela figura que representa a reta de regressão (y = -1.3394071 + 0.1559663x) que esta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ajusta bem aos pontos apresentados indicando que a qualidade do modelo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a melhor.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50" y="1503013"/>
            <a:ext cx="29337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550" y="2571750"/>
            <a:ext cx="2933699" cy="205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200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 sz="1200"/>
          </a:p>
        </p:txBody>
      </p:sp>
      <p:sp>
        <p:nvSpPr>
          <p:cNvPr id="226" name="Google Shape;226;p26"/>
          <p:cNvSpPr txBox="1"/>
          <p:nvPr/>
        </p:nvSpPr>
        <p:spPr>
          <a:xfrm>
            <a:off x="1422975" y="1563225"/>
            <a:ext cx="34350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valores de ambos os coeficientes de determinação são bastante afastados de 1 indicando que o ajuste da reta aos dados não é de qualidade.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Análise de resíduos: 1º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Pressuposto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Normalidade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análise do gráfico gerado pela distribuição dos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leva nos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crer que a normalidade pode não se verificar.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confirmar utilizamos um teste de Shapiro para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nível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significância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5%. Obtivemos um p-value de 2.80e-09, como tal negamos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hipótese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nula o que significa que negamos a normalidade dos dados..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a normalidade não se verifica não é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necessário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verificar se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média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dos dados é 0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através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um t-test e o primeiro pressuposto não se verifica.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5319788" y="1563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{B762042D-9C52-481C-B928-E6FE4AF914D4}</a:tableStyleId>
              </a:tblPr>
              <a:tblGrid>
                <a:gridCol w="1479525"/>
                <a:gridCol w="1479525"/>
              </a:tblGrid>
              <a:tr h="34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lt1"/>
                          </a:solidFill>
                        </a:rPr>
                        <a:t>Coef. de determinação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lt1"/>
                          </a:solidFill>
                        </a:rPr>
                        <a:t>0.2963074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lt1"/>
                          </a:solidFill>
                        </a:rPr>
                        <a:t>Coef. de determinação ajustado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lt1"/>
                          </a:solidFill>
                        </a:rPr>
                        <a:t>0.2953887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225" y="2514750"/>
            <a:ext cx="3074176" cy="215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200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 sz="1200"/>
          </a:p>
        </p:txBody>
      </p:sp>
      <p:sp>
        <p:nvSpPr>
          <p:cNvPr id="234" name="Google Shape;234;p27"/>
          <p:cNvSpPr txBox="1"/>
          <p:nvPr/>
        </p:nvSpPr>
        <p:spPr>
          <a:xfrm>
            <a:off x="1422975" y="1563225"/>
            <a:ext cx="34350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Análise de resíduos: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2º Pressuposto - Homocedasticidade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ver no gráfico gerado uma tendência dos dados, pelo que a variância não aparenta ser constante.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confirmar realizamos um teste à variância na forma de um F test, para obtermos dois conjuntos diferentes dividimos os dados pela sua mediana e comparamo-los.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Obtivemos um p-value menor que 2.2e-16 o que significa que negamos a hipótese nula e confirmamos que a variância não é constante, negando assim o segundo pressuposto.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75" y="1563225"/>
            <a:ext cx="3981224" cy="279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200"/>
              <a:t>Identifique o par de variáveis preditoras que possui, em valor absoluto, maior correlação. Faça um estudo da regressão linear entre a duas variáveis (a escolha da variável independente fica à sua escolha). Discuta a validade do modelo (coeficiente de determinação e análise dos resíduos).</a:t>
            </a:r>
            <a:endParaRPr sz="1200"/>
          </a:p>
        </p:txBody>
      </p:sp>
      <p:sp>
        <p:nvSpPr>
          <p:cNvPr id="241" name="Google Shape;241;p28"/>
          <p:cNvSpPr txBox="1"/>
          <p:nvPr/>
        </p:nvSpPr>
        <p:spPr>
          <a:xfrm>
            <a:off x="1399050" y="1792850"/>
            <a:ext cx="68358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Análise de resíduos: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3º Pressuposto - Autocorrelação nula,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independência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verificar o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último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pressuposto utilizamos um teste de DurbinWatson. Este teste indicou nos um p-value de 0.54 o que neste caso significa que não podemos rejeitar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hipótese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nula. Assim sendo verifica-se a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independência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comprova-se o 3º pressuposto.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Validade do modelo: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ver, não só pelos valores afastados de 1 dos coeficientes de determinação como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também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pelo facto que apenas 1 dos 3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pressupostos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dos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verifica que o modelo não é de elevada qualidade sendo assim pouco 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válido</a:t>
            </a:r>
            <a:r>
              <a:rPr lang="pt-P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2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</a:t>
            </a:r>
            <a:r>
              <a:rPr lang="pt-PT" sz="1600"/>
              <a:t>i. </a:t>
            </a:r>
            <a:r>
              <a:rPr lang="pt-PT" sz="1200"/>
              <a:t>Considere que a variável “pressure” é a variável dependente (e as restantes 7 são as variáveis independentes). Identifique quais as variáveis independentes que mais influenciam a variável “pressure” e encontre o modelo de regressão multivariável que depende dessas variáveis e que tenha menor índice de informação de Akaike.</a:t>
            </a:r>
            <a:endParaRPr sz="1200"/>
          </a:p>
        </p:txBody>
      </p:sp>
      <p:sp>
        <p:nvSpPr>
          <p:cNvPr id="247" name="Google Shape;247;p29"/>
          <p:cNvSpPr txBox="1"/>
          <p:nvPr/>
        </p:nvSpPr>
        <p:spPr>
          <a:xfrm>
            <a:off x="1422975" y="1563225"/>
            <a:ext cx="34350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o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intuito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averiguar as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mais influenciam a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pressure como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dependente utilizou se o summary para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obter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os valores de prova.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Sendo que um valor de prova abaixo do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intervalo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confiança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indica que uma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influencia a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dependente podemos ver que apenas as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Triceps Mass e Age influenciam consideravelmente a Pressure.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Utilizando o comando Step para optimização do modelo inicial o valor de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informação de Akaike (AIC) do modelo diminuiu de 4437.83 para 4432.2 para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além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disto comprovarmos o que nos tinha sido indicado pelo summary, visto que as 3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variáveis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fazem parte do modelo optimizado  são as mesmas 3.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Contudo mesmo assim o modelo gerado pelo step não é garantido ser o melhor 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possível</a:t>
            </a: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00" y="1563225"/>
            <a:ext cx="2230542" cy="14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350" y="3114150"/>
            <a:ext cx="3285050" cy="14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A partir de toda a análise efetuada podemos sumarizar os seguintes resultados.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/>
              <a:t>Em relação ao desempenho dos algoritmos enquanto que se notam algumas diferenças entre uns deles podemos ver que em múltiplas comparações eles </a:t>
            </a:r>
            <a:r>
              <a:rPr lang="pt-PT" sz="1000"/>
              <a:t>têm</a:t>
            </a:r>
            <a:r>
              <a:rPr lang="pt-PT" sz="1000"/>
              <a:t> desempenhos bastante semelhantes, incluindo nos dois melhores algoritmos CART e SVM cujos resultados são </a:t>
            </a:r>
            <a:r>
              <a:rPr lang="pt-PT" sz="1000"/>
              <a:t>tão</a:t>
            </a:r>
            <a:r>
              <a:rPr lang="pt-PT" sz="1000"/>
              <a:t> semelhantes que com um nível de significância de 5% não podemos dizer que existe diferença. Assim sendo não conseguimos determinar o melhor entre esses dois algoritmos.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/>
              <a:t>Analisando todas as </a:t>
            </a:r>
            <a:r>
              <a:rPr lang="pt-PT" sz="1000"/>
              <a:t>correlações</a:t>
            </a:r>
            <a:r>
              <a:rPr lang="pt-PT" sz="1000"/>
              <a:t> entre as diferentes variáveis podemos ver que a relação entre as variáveis Age e Pregnant é a mais acentuada de todas elas. Mesmo assim o modelo desenhado com base nelas não tem uma qualidade elevada apresentando coeficientes muito afastados de 1 e verificando apenas o pressuposto da </a:t>
            </a:r>
            <a:r>
              <a:rPr lang="pt-PT" sz="1000"/>
              <a:t>independência</a:t>
            </a:r>
            <a:r>
              <a:rPr lang="pt-PT" sz="1000"/>
              <a:t> de </a:t>
            </a:r>
            <a:r>
              <a:rPr lang="pt-PT" sz="1000"/>
              <a:t>resíduos</a:t>
            </a:r>
            <a:r>
              <a:rPr lang="pt-PT" sz="1000"/>
              <a:t>, não confirmando a normalidade nem a </a:t>
            </a:r>
            <a:r>
              <a:rPr lang="pt-PT" sz="1000"/>
              <a:t>homocedasticidade</a:t>
            </a:r>
            <a:r>
              <a:rPr lang="pt-PT" sz="1000"/>
              <a:t> dos resíduos.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/>
              <a:t>Por fim em relação ao modelo que tem a variável pressure como variável dependente utilizando o comando step foi alcançado um modelo melhor que o original, contudo a diferença em valores de AIC foi baixa, enquanto que o modelo é melhor não se confirma ele ter elevada qualidade.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Pima são um povo nativo americano, vindos do Arizona.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Devido a uma predisposição </a:t>
            </a:r>
            <a:r>
              <a:rPr lang="pt-PT"/>
              <a:t>genética</a:t>
            </a:r>
            <a:r>
              <a:rPr lang="pt-PT"/>
              <a:t> este povo sobreviveu muitos anos com uma dieta pobre em carboidratos.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Recentemente e devido a uma alteração na alimentação e </a:t>
            </a:r>
            <a:r>
              <a:rPr lang="pt-PT"/>
              <a:t>nível</a:t>
            </a:r>
            <a:r>
              <a:rPr lang="pt-PT"/>
              <a:t> de atividade </a:t>
            </a:r>
            <a:r>
              <a:rPr lang="pt-PT"/>
              <a:t>física</a:t>
            </a:r>
            <a:r>
              <a:rPr lang="pt-PT"/>
              <a:t> este povo sofreu um aumento de ocurrencia de diabetes de tipo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Neste trabalho iremos analisar os dados resultantes de vários algoritmos de aprendizagem </a:t>
            </a:r>
            <a:r>
              <a:rPr lang="pt-PT"/>
              <a:t>automática</a:t>
            </a:r>
            <a:r>
              <a:rPr lang="pt-PT"/>
              <a:t> de forma a escolher o melhor para usar num sistema de </a:t>
            </a:r>
            <a:r>
              <a:rPr lang="pt-PT"/>
              <a:t>deteção</a:t>
            </a:r>
            <a:r>
              <a:rPr lang="pt-PT"/>
              <a:t> de diabetes.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74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Utiliza árvore </a:t>
            </a:r>
            <a:r>
              <a:rPr lang="pt-PT"/>
              <a:t>binárias</a:t>
            </a:r>
            <a:r>
              <a:rPr lang="pt-PT"/>
              <a:t> para classificar dados de entrada.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</a:t>
            </a:r>
            <a:r>
              <a:rPr lang="pt-PT"/>
              <a:t>árvore</a:t>
            </a:r>
            <a:r>
              <a:rPr lang="pt-PT"/>
              <a:t> </a:t>
            </a:r>
            <a:r>
              <a:rPr lang="pt-PT"/>
              <a:t>binária</a:t>
            </a:r>
            <a:r>
              <a:rPr lang="pt-PT"/>
              <a:t> que vai utilizar é gerada criando pontos de divisão nos dados de entrada.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433026"/>
            <a:ext cx="3214099" cy="2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LDA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412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Usado como </a:t>
            </a:r>
            <a:r>
              <a:rPr lang="pt-PT"/>
              <a:t>técnica</a:t>
            </a:r>
            <a:r>
              <a:rPr lang="pt-PT"/>
              <a:t> de redução de dimensionalidade.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Diminui a quantidade de dados, filtrando dados </a:t>
            </a:r>
            <a:r>
              <a:rPr lang="pt-PT"/>
              <a:t>redundantes de forma  a poupar nos custos de processamento.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SVM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482025"/>
            <a:ext cx="3165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Cada dado é representado como um ponto no espaço.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objectivo é encontrar o hyper-plane que separa os dados de forma mais perfeita </a:t>
            </a:r>
            <a:r>
              <a:rPr lang="pt-PT"/>
              <a:t>possível</a:t>
            </a:r>
            <a:r>
              <a:rPr lang="pt-PT"/>
              <a:t>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25" y="1516550"/>
            <a:ext cx="3618975" cy="2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KNN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096975" y="1517425"/>
            <a:ext cx="38058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Algoritmo assume que dados semelhantes </a:t>
            </a:r>
            <a:r>
              <a:rPr lang="pt-PT"/>
              <a:t>encontram</a:t>
            </a:r>
            <a:r>
              <a:rPr lang="pt-PT"/>
              <a:t>-se </a:t>
            </a:r>
            <a:r>
              <a:rPr lang="pt-PT"/>
              <a:t>próximos</a:t>
            </a:r>
            <a:r>
              <a:rPr lang="pt-PT"/>
              <a:t> uns dos outros.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Usa este pressuposto para agrupar dados do mesmo tipo com base na sua </a:t>
            </a:r>
            <a:r>
              <a:rPr lang="pt-PT"/>
              <a:t>distância</a:t>
            </a:r>
            <a:r>
              <a:rPr lang="pt-PT"/>
              <a:t> num </a:t>
            </a:r>
            <a:r>
              <a:rPr lang="pt-PT"/>
              <a:t>gráfico</a:t>
            </a:r>
            <a:r>
              <a:rPr lang="pt-PT"/>
              <a:t>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25" y="1517425"/>
            <a:ext cx="3665701" cy="240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Alínea</a:t>
            </a:r>
            <a:r>
              <a:rPr lang="pt-PT"/>
              <a:t> A) - Com base nos resultados e utilizando a </a:t>
            </a:r>
            <a:r>
              <a:rPr lang="pt-PT"/>
              <a:t>fórmula</a:t>
            </a:r>
            <a:r>
              <a:rPr lang="pt-PT"/>
              <a:t> de desempenho.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36200" y="1696125"/>
            <a:ext cx="411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pt-PT"/>
              <a:t>Recorra à AED e analise o desempenho das diferentes técnicas de aprendizagem em estudo (CART, LDA, SVM e KNN).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pt-PT"/>
              <a:t>Verifique se existe diferença significativa no desempenho dos diversos algoritmos (use um nível de significância de 5%).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pt-PT"/>
              <a:t>Identifique a técnica de aprendizagem automática que melhor contribui para o desempenho do sistema de deteção da Diabetes.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75" y="2171700"/>
            <a:ext cx="26098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i. </a:t>
            </a:r>
            <a:r>
              <a:rPr lang="pt-PT" sz="1600"/>
              <a:t>Recorra à AED e analise o desempenho das diferentes técnicas de aprendizagem em estudo (CART, LDA, SVM e KNN).</a:t>
            </a:r>
            <a:endParaRPr sz="16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Algoritmos SVM e CART apresentam valores de desempenho mais elevados.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SVM apresenta não só a maior mediana mas </a:t>
            </a:r>
            <a:r>
              <a:rPr lang="pt-PT"/>
              <a:t>também</a:t>
            </a:r>
            <a:r>
              <a:rPr lang="pt-PT"/>
              <a:t> a menor amplitude interquartil.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LDA e KNN assim como SVM e CART apresentam uma amplitude de resultados muito semelhante.</a:t>
            </a:r>
            <a:endParaRPr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3403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ii. Verifique se existe diferença significativa no desempenho dos diversos algoritmos (use um nível de significância de 5%).</a:t>
            </a:r>
            <a:endParaRPr sz="16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307850"/>
            <a:ext cx="34032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Foi utilizado um teste de Friedmann para verificar se pelo menos um par de algoritmos tinha </a:t>
            </a:r>
            <a:r>
              <a:rPr lang="pt-PT"/>
              <a:t>diferenças</a:t>
            </a:r>
            <a:r>
              <a:rPr lang="pt-PT"/>
              <a:t> entre os seus resultados, o resultado negou a </a:t>
            </a:r>
            <a:r>
              <a:rPr lang="pt-PT"/>
              <a:t>hipótese</a:t>
            </a:r>
            <a:r>
              <a:rPr lang="pt-PT"/>
              <a:t> nula confirmando a </a:t>
            </a:r>
            <a:r>
              <a:rPr lang="pt-PT"/>
              <a:t>existência</a:t>
            </a:r>
            <a:r>
              <a:rPr lang="pt-PT"/>
              <a:t> de </a:t>
            </a:r>
            <a:r>
              <a:rPr lang="pt-PT"/>
              <a:t>diferenças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Um post hoc foi então realizado, representado na imagem os p-values das </a:t>
            </a:r>
            <a:r>
              <a:rPr lang="pt-PT"/>
              <a:t>diferenças</a:t>
            </a:r>
            <a:r>
              <a:rPr lang="pt-PT"/>
              <a:t> por cada par de algoritmos.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Apenas KNN - CART e LDA - CART possuiam diferencas suficientes para negar a hipotese nula para um nivel de significancia de 5%.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5664" l="52083" r="2032" t="2685"/>
          <a:stretch/>
        </p:blipFill>
        <p:spPr>
          <a:xfrm>
            <a:off x="4933225" y="1307850"/>
            <a:ext cx="3403201" cy="35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