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56"/>
            <p14:sldId id="257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2" d="100"/>
          <a:sy n="112" d="100"/>
        </p:scale>
        <p:origin x="5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netic.pt/" TargetMode="External"/><Relationship Id="rId3" Type="http://schemas.openxmlformats.org/officeDocument/2006/relationships/hyperlink" Target="https://tinyurl.com/y8coefxz" TargetMode="External"/><Relationship Id="rId7" Type="http://schemas.openxmlformats.org/officeDocument/2006/relationships/hyperlink" Target="https://www.ubnt.com/unifi/unifi-ap-ac-lr/" TargetMode="External"/><Relationship Id="rId2" Type="http://schemas.openxmlformats.org/officeDocument/2006/relationships/hyperlink" Target="https://tinyurl.com/y9flmq8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inyurl.com/ybvhkgm6" TargetMode="External"/><Relationship Id="rId5" Type="http://schemas.openxmlformats.org/officeDocument/2006/relationships/hyperlink" Target="https://tinyurl.com/ybvpj3jf" TargetMode="External"/><Relationship Id="rId10" Type="http://schemas.openxmlformats.org/officeDocument/2006/relationships/hyperlink" Target="https://tinyurl.com/y7jq6zd2" TargetMode="External"/><Relationship Id="rId4" Type="http://schemas.openxmlformats.org/officeDocument/2006/relationships/hyperlink" Target="https://tinyurl.com/y7yt53sz" TargetMode="External"/><Relationship Id="rId9" Type="http://schemas.openxmlformats.org/officeDocument/2006/relationships/hyperlink" Target="https://www.lectra.com/pt-br/sobre-lectr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309"/>
            <a:ext cx="9144000" cy="1790700"/>
          </a:xfrm>
        </p:spPr>
        <p:txBody>
          <a:bodyPr/>
          <a:lstStyle/>
          <a:p>
            <a:r>
              <a:rPr lang="en-US" sz="6000" b="1" dirty="0"/>
              <a:t>Business Continuity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ASIST 2018/2019</a:t>
            </a:r>
          </a:p>
          <a:p>
            <a:r>
              <a:rPr lang="en-US" dirty="0"/>
              <a:t>30 de </a:t>
            </a:r>
            <a:r>
              <a:rPr lang="en-US" dirty="0" err="1"/>
              <a:t>novembro</a:t>
            </a:r>
            <a:r>
              <a:rPr lang="en-US" dirty="0"/>
              <a:t> 2018,</a:t>
            </a:r>
          </a:p>
          <a:p>
            <a:r>
              <a:rPr lang="en-US" dirty="0"/>
              <a:t>Grupo X41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7724836" y="4786563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1120608 - Norberto Sousa</a:t>
            </a:r>
          </a:p>
          <a:p>
            <a:r>
              <a:rPr lang="en-US" sz="1800" u="sng" dirty="0"/>
              <a:t>1160777 - Marco Carneiro </a:t>
            </a:r>
          </a:p>
          <a:p>
            <a:r>
              <a:rPr lang="en-US" sz="1800" u="sng" dirty="0"/>
              <a:t>1161155 - Hugo Fernandes</a:t>
            </a:r>
          </a:p>
          <a:p>
            <a:r>
              <a:rPr lang="en-US" sz="1800" u="sng" dirty="0"/>
              <a:t>1161569 - Hugo Carvalho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B4F09-AE3C-4B5E-AD6E-A75015E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Novas licenças de Windows 7.</a:t>
            </a: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Um servidor para cada serviço ( Base de Dados, Aplicação, AAA e Email ).</a:t>
            </a: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Uma UPS para cada servidor.</a:t>
            </a: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Todos os equipamentos são novos.</a:t>
            </a: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TACACS+ em vez de RADIUS para o servidor AAA.</a:t>
            </a: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1100" dirty="0"/>
              <a:t>Sistema de monitorização da rede, </a:t>
            </a:r>
            <a:r>
              <a:rPr lang="pt-PT" sz="1100" i="1" dirty="0" err="1"/>
              <a:t>syslog</a:t>
            </a:r>
            <a:r>
              <a:rPr lang="pt-PT" sz="1100" dirty="0"/>
              <a:t> com </a:t>
            </a:r>
            <a:r>
              <a:rPr lang="pt-PT" sz="1100" i="1" dirty="0" err="1"/>
              <a:t>netflow</a:t>
            </a:r>
            <a:r>
              <a:rPr lang="pt-PT" sz="1100" i="1" dirty="0"/>
              <a:t> </a:t>
            </a:r>
            <a:r>
              <a:rPr lang="pt-PT" sz="1100" dirty="0"/>
              <a:t>e SNMP</a:t>
            </a:r>
            <a:r>
              <a:rPr lang="pt-PT" sz="1100" i="1" dirty="0"/>
              <a:t>.</a:t>
            </a:r>
          </a:p>
          <a:p>
            <a:endParaRPr lang="pt-PT" dirty="0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BEE5F7-14EE-4947-AE87-07AFB4F378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08"/>
          <a:stretch/>
        </p:blipFill>
        <p:spPr>
          <a:xfrm>
            <a:off x="8138595" y="2865895"/>
            <a:ext cx="3682953" cy="1952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1F8A3A-5391-4F21-8B0F-CCD5A510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sem Orçamento</a:t>
            </a:r>
          </a:p>
        </p:txBody>
      </p:sp>
      <p:pic>
        <p:nvPicPr>
          <p:cNvPr id="8" name="Picture 7" descr="A close up of a machine&#10;&#10;Description automatically generated">
            <a:extLst>
              <a:ext uri="{FF2B5EF4-FFF2-40B4-BE49-F238E27FC236}">
                <a16:creationId xmlns:a16="http://schemas.microsoft.com/office/drawing/2014/main" id="{CB54148F-1A31-40C5-9EEF-42C7ED25B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4"/>
          <a:stretch/>
        </p:blipFill>
        <p:spPr>
          <a:xfrm>
            <a:off x="5176050" y="2860020"/>
            <a:ext cx="2856997" cy="2039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34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041A-108E-4551-9CA2-C313334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Business </a:t>
            </a:r>
            <a:r>
              <a:rPr lang="pt-PT" dirty="0" err="1"/>
              <a:t>Continuity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/>
              <a:t> ( BCP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0FB-0E24-446A-9528-E6AB7076EF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i="1" dirty="0"/>
              <a:t>Threat and Risk Analysis </a:t>
            </a:r>
            <a:r>
              <a:rPr lang="en-US" b="1" dirty="0"/>
              <a:t>(TRA). </a:t>
            </a:r>
          </a:p>
          <a:p>
            <a:pPr>
              <a:spcAft>
                <a:spcPts val="600"/>
              </a:spcAft>
            </a:pPr>
            <a:r>
              <a:rPr lang="pt-PT" b="1" i="1" dirty="0"/>
              <a:t>Business </a:t>
            </a:r>
            <a:r>
              <a:rPr lang="pt-PT" b="1" i="1" dirty="0" err="1"/>
              <a:t>Impact</a:t>
            </a:r>
            <a:r>
              <a:rPr lang="pt-PT" b="1" i="1" dirty="0"/>
              <a:t> </a:t>
            </a:r>
            <a:r>
              <a:rPr lang="pt-PT" b="1" i="1" dirty="0" err="1"/>
              <a:t>Analysis</a:t>
            </a:r>
            <a:r>
              <a:rPr lang="pt-PT" b="1" i="1" dirty="0"/>
              <a:t> </a:t>
            </a:r>
            <a:r>
              <a:rPr lang="pt-PT" b="1" dirty="0"/>
              <a:t>(BIA). </a:t>
            </a:r>
          </a:p>
          <a:p>
            <a:pPr>
              <a:spcAft>
                <a:spcPts val="600"/>
              </a:spcAft>
            </a:pPr>
            <a:r>
              <a:rPr lang="pt-PT" b="1" i="1" dirty="0" err="1"/>
              <a:t>Disaster</a:t>
            </a:r>
            <a:r>
              <a:rPr lang="pt-PT" b="1" i="1" dirty="0"/>
              <a:t> </a:t>
            </a:r>
            <a:r>
              <a:rPr lang="pt-PT" b="1" i="1" dirty="0" err="1"/>
              <a:t>Recovery</a:t>
            </a:r>
            <a:r>
              <a:rPr lang="pt-PT" b="1" i="1" dirty="0"/>
              <a:t> </a:t>
            </a:r>
            <a:r>
              <a:rPr lang="pt-PT" b="1" i="1" dirty="0" err="1"/>
              <a:t>Plan</a:t>
            </a:r>
            <a:r>
              <a:rPr lang="pt-PT" b="1" i="1" dirty="0"/>
              <a:t> </a:t>
            </a:r>
            <a:r>
              <a:rPr lang="pt-PT" b="1" dirty="0"/>
              <a:t>(DRP).</a:t>
            </a:r>
          </a:p>
          <a:p>
            <a:pPr>
              <a:spcAft>
                <a:spcPts val="600"/>
              </a:spcAft>
            </a:pPr>
            <a:r>
              <a:rPr lang="pt-PT" b="1" dirty="0"/>
              <a:t>Prevenção de falhas.</a:t>
            </a:r>
          </a:p>
          <a:p>
            <a:pPr>
              <a:spcAft>
                <a:spcPts val="600"/>
              </a:spcAft>
            </a:pPr>
            <a:r>
              <a:rPr lang="pt-PT" b="1" i="1" dirty="0" err="1"/>
              <a:t>Recovery</a:t>
            </a:r>
            <a:r>
              <a:rPr lang="pt-PT" b="1" i="1" dirty="0"/>
              <a:t> </a:t>
            </a:r>
            <a:r>
              <a:rPr lang="pt-PT" b="1" i="1" dirty="0" err="1"/>
              <a:t>Point</a:t>
            </a:r>
            <a:r>
              <a:rPr lang="pt-PT" b="1" i="1" dirty="0"/>
              <a:t> </a:t>
            </a:r>
            <a:r>
              <a:rPr lang="pt-PT" b="1" i="1" dirty="0" err="1"/>
              <a:t>Objective</a:t>
            </a:r>
            <a:r>
              <a:rPr lang="pt-PT" b="1" i="1" dirty="0"/>
              <a:t> </a:t>
            </a:r>
            <a:r>
              <a:rPr lang="pt-PT" b="1" dirty="0"/>
              <a:t>(RPO). </a:t>
            </a:r>
          </a:p>
          <a:p>
            <a:pPr>
              <a:spcAft>
                <a:spcPts val="600"/>
              </a:spcAft>
            </a:pPr>
            <a:r>
              <a:rPr lang="pt-PT" b="1" i="1" dirty="0" err="1"/>
              <a:t>Recovery</a:t>
            </a:r>
            <a:r>
              <a:rPr lang="pt-PT" b="1" i="1" dirty="0"/>
              <a:t> Time </a:t>
            </a:r>
            <a:r>
              <a:rPr lang="pt-PT" b="1" i="1" dirty="0" err="1"/>
              <a:t>Objective</a:t>
            </a:r>
            <a:r>
              <a:rPr lang="pt-PT" b="1" i="1" dirty="0"/>
              <a:t> </a:t>
            </a:r>
            <a:r>
              <a:rPr lang="pt-PT" b="1" dirty="0"/>
              <a:t>(RTO). </a:t>
            </a:r>
          </a:p>
          <a:p>
            <a:pPr>
              <a:spcAft>
                <a:spcPts val="600"/>
              </a:spcAft>
            </a:pPr>
            <a:r>
              <a:rPr lang="pt-PT" b="1" i="1" dirty="0" err="1"/>
              <a:t>Recovery</a:t>
            </a:r>
            <a:r>
              <a:rPr lang="pt-PT" b="1" i="1" dirty="0"/>
              <a:t> Time </a:t>
            </a:r>
            <a:r>
              <a:rPr lang="pt-PT" b="1" i="1" dirty="0" err="1"/>
              <a:t>Objective</a:t>
            </a:r>
            <a:r>
              <a:rPr lang="pt-PT" b="1" i="1" dirty="0"/>
              <a:t> </a:t>
            </a:r>
            <a:r>
              <a:rPr lang="pt-PT" b="1" dirty="0"/>
              <a:t>(RTO) de </a:t>
            </a:r>
            <a:r>
              <a:rPr lang="pt-PT" b="1" dirty="0" err="1"/>
              <a:t>Contigência</a:t>
            </a:r>
            <a:r>
              <a:rPr lang="pt-PT" b="1" dirty="0"/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99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4F2-1720-4E09-8D93-4E95882B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9367-AB36-4CEE-A638-2E29A7D133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321038"/>
            <a:ext cx="11202425" cy="3977640"/>
          </a:xfrm>
        </p:spPr>
        <p:txBody>
          <a:bodyPr>
            <a:normAutofit fontScale="70000" lnSpcReduction="20000"/>
          </a:bodyPr>
          <a:lstStyle/>
          <a:p>
            <a:endParaRPr lang="pt-PT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1. </a:t>
            </a:r>
            <a:r>
              <a:rPr lang="pt-PT" b="1" dirty="0">
                <a:hlinkClick r:id="rId2"/>
              </a:rPr>
              <a:t>https://tinyurl.com/y9flmq8m</a:t>
            </a:r>
            <a:r>
              <a:rPr lang="pt-PT" b="1" dirty="0"/>
              <a:t> - </a:t>
            </a:r>
            <a:r>
              <a:rPr lang="pt-PT" dirty="0"/>
              <a:t>Custos de dispositivos </a:t>
            </a:r>
            <a:r>
              <a:rPr lang="pt-PT" i="1" dirty="0" err="1"/>
              <a:t>refurbished</a:t>
            </a:r>
            <a:r>
              <a:rPr lang="pt-PT" dirty="0"/>
              <a:t>, </a:t>
            </a:r>
            <a:r>
              <a:rPr lang="pt-PT" b="1" dirty="0" err="1"/>
              <a:t>UPS’s</a:t>
            </a:r>
            <a:r>
              <a:rPr lang="pt-PT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2. </a:t>
            </a:r>
            <a:r>
              <a:rPr lang="pt-PT" b="1" dirty="0">
                <a:hlinkClick r:id="rId3"/>
              </a:rPr>
              <a:t>https://tinyurl.com/y8coefxz</a:t>
            </a:r>
            <a:r>
              <a:rPr lang="pt-PT" b="1" dirty="0"/>
              <a:t> - </a:t>
            </a:r>
            <a:r>
              <a:rPr lang="pt-PT" dirty="0"/>
              <a:t>Custos de dispositivos </a:t>
            </a:r>
            <a:r>
              <a:rPr lang="pt-PT" i="1" dirty="0" err="1"/>
              <a:t>refurbished</a:t>
            </a:r>
            <a:r>
              <a:rPr lang="pt-PT" dirty="0"/>
              <a:t>, </a:t>
            </a:r>
            <a:r>
              <a:rPr lang="pt-PT" b="1" dirty="0"/>
              <a:t>HP </a:t>
            </a:r>
            <a:r>
              <a:rPr lang="pt-PT" b="1" dirty="0" err="1"/>
              <a:t>ProLiant</a:t>
            </a:r>
            <a:r>
              <a:rPr lang="pt-PT" b="1" dirty="0"/>
              <a:t> </a:t>
            </a:r>
            <a:r>
              <a:rPr lang="pt-PT" dirty="0"/>
              <a:t>Servers.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3. </a:t>
            </a:r>
            <a:r>
              <a:rPr lang="pt-PT" b="1" dirty="0">
                <a:hlinkClick r:id="rId4"/>
              </a:rPr>
              <a:t>https://tinyurl.com/y7yt53sz</a:t>
            </a:r>
            <a:r>
              <a:rPr lang="pt-PT" b="1" dirty="0"/>
              <a:t> - </a:t>
            </a:r>
            <a:r>
              <a:rPr lang="pt-PT" dirty="0"/>
              <a:t>Custos de dispositivos </a:t>
            </a:r>
            <a:r>
              <a:rPr lang="pt-PT" i="1" dirty="0" err="1"/>
              <a:t>refurbished</a:t>
            </a:r>
            <a:r>
              <a:rPr lang="pt-PT" i="1" dirty="0"/>
              <a:t>, </a:t>
            </a:r>
            <a:r>
              <a:rPr lang="pt-PT" b="1" dirty="0"/>
              <a:t>ASA</a:t>
            </a:r>
            <a:r>
              <a:rPr lang="pt-PT" i="1" dirty="0"/>
              <a:t>. </a:t>
            </a:r>
            <a:endParaRPr lang="pt-PT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4. </a:t>
            </a:r>
            <a:r>
              <a:rPr lang="pt-PT" b="1" dirty="0">
                <a:hlinkClick r:id="rId5"/>
              </a:rPr>
              <a:t>https://tinyurl.com/ybvpj3jf</a:t>
            </a:r>
            <a:r>
              <a:rPr lang="pt-PT" b="1" dirty="0"/>
              <a:t> - </a:t>
            </a:r>
            <a:r>
              <a:rPr lang="pt-PT" dirty="0"/>
              <a:t>Custos de dispositivos </a:t>
            </a:r>
            <a:r>
              <a:rPr lang="pt-PT" i="1" dirty="0" err="1"/>
              <a:t>refurbished</a:t>
            </a:r>
            <a:r>
              <a:rPr lang="pt-PT" dirty="0"/>
              <a:t>, </a:t>
            </a:r>
            <a:r>
              <a:rPr lang="pt-PT" b="1" dirty="0"/>
              <a:t>Cisco </a:t>
            </a:r>
            <a:r>
              <a:rPr lang="pt-PT" dirty="0"/>
              <a:t>2911 router.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5. </a:t>
            </a:r>
            <a:r>
              <a:rPr lang="pt-PT" b="1" dirty="0">
                <a:hlinkClick r:id="rId6"/>
              </a:rPr>
              <a:t>https://tinyurl.com/ybvhkgm6</a:t>
            </a:r>
            <a:r>
              <a:rPr lang="pt-PT" b="1" dirty="0"/>
              <a:t> - </a:t>
            </a:r>
            <a:r>
              <a:rPr lang="pt-PT" dirty="0"/>
              <a:t>Custos de dispositivos </a:t>
            </a:r>
            <a:r>
              <a:rPr lang="pt-PT" i="1" dirty="0" err="1"/>
              <a:t>refurbished</a:t>
            </a:r>
            <a:r>
              <a:rPr lang="pt-PT" dirty="0"/>
              <a:t>, </a:t>
            </a:r>
            <a:r>
              <a:rPr lang="pt-PT" b="1" dirty="0"/>
              <a:t>DELL </a:t>
            </a:r>
            <a:r>
              <a:rPr lang="pt-PT" dirty="0"/>
              <a:t>1TB SAS 6G.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6. </a:t>
            </a:r>
            <a:r>
              <a:rPr lang="pt-PT" b="1" dirty="0">
                <a:hlinkClick r:id="rId7"/>
              </a:rPr>
              <a:t>https://www.ubnt.com/unifi/unifi-ap-ac-lr/</a:t>
            </a:r>
            <a:r>
              <a:rPr lang="pt-PT" b="1" dirty="0"/>
              <a:t> - </a:t>
            </a:r>
            <a:r>
              <a:rPr lang="pt-PT" dirty="0"/>
              <a:t>Access </a:t>
            </a:r>
            <a:r>
              <a:rPr lang="pt-PT" dirty="0" err="1"/>
              <a:t>Points</a:t>
            </a:r>
            <a:r>
              <a:rPr lang="pt-PT" dirty="0"/>
              <a:t> </a:t>
            </a:r>
            <a:r>
              <a:rPr lang="pt-PT" b="1" dirty="0" err="1"/>
              <a:t>Ubiquiti</a:t>
            </a:r>
            <a:r>
              <a:rPr lang="pt-PT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7. </a:t>
            </a:r>
            <a:r>
              <a:rPr lang="pt-PT" b="1" dirty="0">
                <a:hlinkClick r:id="rId8"/>
              </a:rPr>
              <a:t>https://www.senetic.pt/</a:t>
            </a:r>
            <a:r>
              <a:rPr lang="pt-PT" b="1" dirty="0"/>
              <a:t> - </a:t>
            </a:r>
            <a:r>
              <a:rPr lang="pt-PT" dirty="0"/>
              <a:t>Catálogo de produtos </a:t>
            </a:r>
            <a:r>
              <a:rPr lang="pt-PT" i="1" dirty="0" err="1"/>
              <a:t>factory</a:t>
            </a:r>
            <a:r>
              <a:rPr lang="pt-PT" i="1" dirty="0"/>
              <a:t> </a:t>
            </a:r>
            <a:r>
              <a:rPr lang="pt-PT" i="1" dirty="0" err="1"/>
              <a:t>new</a:t>
            </a:r>
            <a:r>
              <a:rPr lang="pt-PT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8. </a:t>
            </a:r>
            <a:r>
              <a:rPr lang="pt-PT" b="1" dirty="0">
                <a:hlinkClick r:id="rId9"/>
              </a:rPr>
              <a:t>https://www.lectra.com/pt-br/sobre-lectra</a:t>
            </a:r>
            <a:r>
              <a:rPr lang="pt-PT" b="1" dirty="0"/>
              <a:t> - </a:t>
            </a:r>
            <a:r>
              <a:rPr lang="pt-PT" dirty="0"/>
              <a:t>Informação sobre o programa </a:t>
            </a:r>
            <a:r>
              <a:rPr lang="pt-PT" b="1" dirty="0" err="1"/>
              <a:t>Lectra</a:t>
            </a:r>
            <a:r>
              <a:rPr lang="pt-PT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b="1" dirty="0"/>
              <a:t>9. </a:t>
            </a:r>
            <a:r>
              <a:rPr lang="pt-PT" b="1" dirty="0">
                <a:hlinkClick r:id="rId10"/>
              </a:rPr>
              <a:t>https://tinyurl.com/y7jq6zd2</a:t>
            </a:r>
            <a:r>
              <a:rPr lang="pt-PT" b="1" dirty="0"/>
              <a:t> - </a:t>
            </a:r>
            <a:r>
              <a:rPr lang="pt-PT" dirty="0"/>
              <a:t>Informação sobre a linguagem </a:t>
            </a:r>
            <a:r>
              <a:rPr lang="pt-PT" b="1" dirty="0"/>
              <a:t>Clipper</a:t>
            </a:r>
            <a:r>
              <a:rPr lang="pt-PT" dirty="0"/>
              <a:t>.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67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Estudada</a:t>
            </a:r>
            <a:endParaRPr lang="en-US" dirty="0"/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604434" y="1797658"/>
            <a:ext cx="5491566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Industrial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Corsetaria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Armazenamento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Matérias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Confeção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Armazenamento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Acabado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Comercial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Contabilidade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Loja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A203FE-FBAD-4057-B1D2-12ACA08C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43426"/>
            <a:ext cx="5186766" cy="32984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604434" y="1872488"/>
            <a:ext cx="5491566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Clipper para o 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peça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produção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stock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Etiquetagem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encomendas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rotinas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contabilidade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Resgisto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CC325-E294-4E2E-B103-61E36D16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45" y="1564952"/>
            <a:ext cx="2105025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A6F58-86BC-4DF3-9DC4-4F54DFBF9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91" y="3811328"/>
            <a:ext cx="3810000" cy="2238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07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Física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66E18D-B980-41C5-91A8-28D246C0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00" y="1663965"/>
            <a:ext cx="4371541" cy="433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37E25-DE6E-469B-BF0F-EE3F13BB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701001"/>
            <a:ext cx="4371541" cy="433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E27CB-E82B-4962-A4D3-AEF62BB4011D}"/>
              </a:ext>
            </a:extLst>
          </p:cNvPr>
          <p:cNvSpPr txBox="1"/>
          <p:nvPr/>
        </p:nvSpPr>
        <p:spPr>
          <a:xfrm>
            <a:off x="2859470" y="6037409"/>
            <a:ext cx="914400" cy="3719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 Piso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859F2-C2D6-444A-8646-46F5F19F5207}"/>
              </a:ext>
            </a:extLst>
          </p:cNvPr>
          <p:cNvSpPr txBox="1"/>
          <p:nvPr/>
        </p:nvSpPr>
        <p:spPr>
          <a:xfrm>
            <a:off x="8304703" y="60374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2º Piso</a:t>
            </a:r>
          </a:p>
        </p:txBody>
      </p:sp>
    </p:spTree>
    <p:extLst>
      <p:ext uri="{BB962C8B-B14F-4D97-AF65-F5344CB8AC3E}">
        <p14:creationId xmlns:p14="http://schemas.microsoft.com/office/powerpoint/2010/main" val="328889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03FA606-7EAE-4813-B2DE-D47C7DEE88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" r="31319" b="4398"/>
          <a:stretch/>
        </p:blipFill>
        <p:spPr>
          <a:xfrm>
            <a:off x="5925330" y="2125438"/>
            <a:ext cx="4939405" cy="38654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1AFFD9-F5FE-4A92-ADA5-96FAAEB9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Infraestrutura Informática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D8355-8E72-4728-9213-C5A0DCC1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507068"/>
            <a:ext cx="4225261" cy="482536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14 Computadores com o SO Windows 98 para utilizar o programa da empresa.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9 Computadores com o SO Windows XP para o uso de software não compatível com o SO mais antigo.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2 Computador com o SO Windows 7, um pessoal, outro para utilização do SAGE.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2 Computadores com o SO Windows 10, ambos pessoais.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5 </a:t>
            </a:r>
            <a:r>
              <a:rPr lang="pt-PT" sz="1100" dirty="0" err="1"/>
              <a:t>Switches</a:t>
            </a:r>
            <a:r>
              <a:rPr lang="pt-PT" sz="1100" dirty="0"/>
              <a:t> D-Link.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2 Routers, um deles sendo do ISP.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 Firewall dos serviços de telefonia.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Sistema de Segurança  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2 Access </a:t>
            </a:r>
            <a:r>
              <a:rPr lang="pt-PT" sz="1100" dirty="0" err="1"/>
              <a:t>Points</a:t>
            </a:r>
            <a:r>
              <a:rPr lang="pt-PT" sz="1100" dirty="0"/>
              <a:t>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 Dispositivo de redireccionamento de </a:t>
            </a:r>
            <a:r>
              <a:rPr lang="pt-PT" sz="1100" dirty="0" err="1"/>
              <a:t>chamdadas</a:t>
            </a:r>
            <a:r>
              <a:rPr lang="pt-PT" sz="1100" dirty="0"/>
              <a:t> telefónicas.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3 Computadores que funcionam como servidores da empresa.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 Dispositivo que efetua as funções de um NAS.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12 Telefones.</a:t>
            </a:r>
          </a:p>
          <a:p>
            <a:pPr marL="342900" indent="-34290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</a:pPr>
            <a:r>
              <a:rPr lang="pt-PT" sz="1100" dirty="0"/>
              <a:t>1 Impressora.</a:t>
            </a:r>
          </a:p>
        </p:txBody>
      </p:sp>
    </p:spTree>
    <p:extLst>
      <p:ext uri="{BB962C8B-B14F-4D97-AF65-F5344CB8AC3E}">
        <p14:creationId xmlns:p14="http://schemas.microsoft.com/office/powerpoint/2010/main" val="30223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3412-8320-4236-8C44-6F231839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4686-847A-4353-978A-3B0804D95B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Solução com Orçamento</a:t>
            </a:r>
          </a:p>
          <a:p>
            <a:pPr lvl="1"/>
            <a:r>
              <a:rPr lang="pt-PT" dirty="0"/>
              <a:t>O orçamento que delimitamos foi de 5000€.</a:t>
            </a:r>
          </a:p>
          <a:p>
            <a:pPr lvl="1"/>
            <a:r>
              <a:rPr lang="pt-PT" dirty="0"/>
              <a:t>Priorizou-se a continuidade de negócio.</a:t>
            </a:r>
          </a:p>
          <a:p>
            <a:pPr lvl="1"/>
            <a:r>
              <a:rPr lang="pt-PT" dirty="0"/>
              <a:t>Não é necessário compatibilidade total com a antiga infraestrutura (Clipper).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Solução sem Orçamento</a:t>
            </a:r>
          </a:p>
          <a:p>
            <a:pPr lvl="1"/>
            <a:r>
              <a:rPr lang="pt-PT" dirty="0"/>
              <a:t>Sem orçamento, solução ideal.</a:t>
            </a:r>
          </a:p>
          <a:p>
            <a:pPr lvl="1"/>
            <a:r>
              <a:rPr lang="pt-PT" dirty="0"/>
              <a:t>Priorizou-se a continuidade de negócio.</a:t>
            </a:r>
          </a:p>
          <a:p>
            <a:pPr lvl="1"/>
            <a:r>
              <a:rPr lang="pt-PT" dirty="0"/>
              <a:t>Não é necessário compatibilidade total com a antiga infraestrutura (Clipper).</a:t>
            </a:r>
          </a:p>
        </p:txBody>
      </p:sp>
    </p:spTree>
    <p:extLst>
      <p:ext uri="{BB962C8B-B14F-4D97-AF65-F5344CB8AC3E}">
        <p14:creationId xmlns:p14="http://schemas.microsoft.com/office/powerpoint/2010/main" val="10261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F66B07-209A-4DB9-A764-F50C0667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507067"/>
            <a:ext cx="3192379" cy="4669896"/>
          </a:xfrm>
        </p:spPr>
        <p:txBody>
          <a:bodyPr>
            <a:normAutofit fontScale="47500" lnSpcReduction="20000"/>
          </a:bodyPr>
          <a:lstStyle/>
          <a:p>
            <a:endParaRPr lang="pt-PT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3 </a:t>
            </a:r>
            <a:r>
              <a:rPr lang="pt-PT" sz="2200" i="1" dirty="0" err="1"/>
              <a:t>switch’s</a:t>
            </a:r>
            <a:r>
              <a:rPr lang="pt-PT" sz="2200" i="1" dirty="0"/>
              <a:t> </a:t>
            </a:r>
            <a:r>
              <a:rPr lang="pt-PT" sz="2200" b="1" dirty="0"/>
              <a:t>Cisco </a:t>
            </a:r>
            <a:r>
              <a:rPr lang="pt-PT" sz="2200" i="1" dirty="0" err="1"/>
              <a:t>catalyst</a:t>
            </a:r>
            <a:r>
              <a:rPr lang="pt-PT" sz="2200" i="1" dirty="0"/>
              <a:t> </a:t>
            </a:r>
            <a:r>
              <a:rPr lang="pt-PT" sz="2200" dirty="0"/>
              <a:t>2960 de 24 portas   (3 * 150,65€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3 </a:t>
            </a:r>
            <a:r>
              <a:rPr lang="pt-PT" sz="2200" i="1" dirty="0" err="1"/>
              <a:t>multilayer</a:t>
            </a:r>
            <a:r>
              <a:rPr lang="pt-PT" sz="2200" i="1" dirty="0"/>
              <a:t> </a:t>
            </a:r>
            <a:r>
              <a:rPr lang="pt-PT" sz="2200" i="1" dirty="0" err="1"/>
              <a:t>switch’s</a:t>
            </a:r>
            <a:r>
              <a:rPr lang="pt-PT" sz="2200" i="1" dirty="0"/>
              <a:t> </a:t>
            </a:r>
            <a:r>
              <a:rPr lang="pt-PT" sz="2200" b="1" dirty="0"/>
              <a:t>Cisco </a:t>
            </a:r>
            <a:r>
              <a:rPr lang="pt-PT" sz="2200" i="1" dirty="0" err="1"/>
              <a:t>catalyst</a:t>
            </a:r>
            <a:r>
              <a:rPr lang="pt-PT" sz="2200" i="1" dirty="0"/>
              <a:t> </a:t>
            </a:r>
            <a:r>
              <a:rPr lang="pt-PT" sz="2200" dirty="0"/>
              <a:t>3560 de 24 portas  ( 3 * 198,37€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1 </a:t>
            </a:r>
            <a:r>
              <a:rPr lang="pt-PT" sz="2200" i="1" dirty="0"/>
              <a:t>router </a:t>
            </a:r>
            <a:r>
              <a:rPr lang="pt-PT" sz="2200" b="1" dirty="0"/>
              <a:t>Cisco </a:t>
            </a:r>
            <a:r>
              <a:rPr lang="pt-PT" sz="2200" i="1" dirty="0" err="1"/>
              <a:t>catalyst</a:t>
            </a:r>
            <a:r>
              <a:rPr lang="pt-PT" sz="2200" i="1" dirty="0"/>
              <a:t> </a:t>
            </a:r>
            <a:r>
              <a:rPr lang="pt-PT" sz="2200" dirty="0"/>
              <a:t>2911 ( 1 * 417,89€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200" dirty="0"/>
              <a:t>• 1 </a:t>
            </a:r>
            <a:r>
              <a:rPr lang="en-US" sz="2200" i="1" dirty="0"/>
              <a:t>firewall </a:t>
            </a:r>
            <a:r>
              <a:rPr lang="en-US" sz="2200" b="1" dirty="0"/>
              <a:t>Cisco </a:t>
            </a:r>
            <a:r>
              <a:rPr lang="en-US" sz="2200" dirty="0"/>
              <a:t>ASA 5506-X ( 1 * 409,99€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1 servidor HP </a:t>
            </a:r>
            <a:r>
              <a:rPr lang="pt-PT" sz="2200" dirty="0" err="1"/>
              <a:t>ProLiant</a:t>
            </a:r>
            <a:r>
              <a:rPr lang="pt-PT" sz="2200" dirty="0"/>
              <a:t> DL360 ( 2 * 189,97€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4 disco rígidos Dell 1 </a:t>
            </a:r>
            <a:r>
              <a:rPr lang="pt-PT" sz="2200" i="1" dirty="0" err="1"/>
              <a:t>terabyte</a:t>
            </a:r>
            <a:r>
              <a:rPr lang="pt-PT" sz="2200" i="1" dirty="0"/>
              <a:t> </a:t>
            </a:r>
            <a:r>
              <a:rPr lang="pt-PT" sz="2200" dirty="0"/>
              <a:t>( 4 * 270,00€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200" dirty="0"/>
              <a:t>• 1 UPS APC Smart-UPS ( 1 * 368,53€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2 Access </a:t>
            </a:r>
            <a:r>
              <a:rPr lang="pt-PT" sz="2200" dirty="0" err="1"/>
              <a:t>Points</a:t>
            </a:r>
            <a:r>
              <a:rPr lang="pt-PT" sz="2200" dirty="0"/>
              <a:t> </a:t>
            </a:r>
            <a:r>
              <a:rPr lang="pt-PT" sz="2200" dirty="0" err="1"/>
              <a:t>Ubiquiti</a:t>
            </a:r>
            <a:r>
              <a:rPr lang="pt-PT" sz="2200" dirty="0"/>
              <a:t> UAP-AC-LR                ( 2 * 82,85€ ) 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2 Cabos RJ45 de 305m ( 2 * 158,52€ )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sz="2200" dirty="0"/>
              <a:t>• 1 Chave Windows server 2016 ( 1 * 710,99€ ) </a:t>
            </a:r>
          </a:p>
          <a:p>
            <a:endParaRPr lang="pt-PT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009B739-B239-4620-8F4C-C24751A978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5" b="4447"/>
          <a:stretch/>
        </p:blipFill>
        <p:spPr>
          <a:xfrm>
            <a:off x="5652020" y="1875099"/>
            <a:ext cx="5705341" cy="39338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970963-9340-4FA2-967A-E3151536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com Orçamento</a:t>
            </a:r>
          </a:p>
        </p:txBody>
      </p:sp>
    </p:spTree>
    <p:extLst>
      <p:ext uri="{BB962C8B-B14F-4D97-AF65-F5344CB8AC3E}">
        <p14:creationId xmlns:p14="http://schemas.microsoft.com/office/powerpoint/2010/main" val="6607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7BCA9-C02B-4FAA-97F3-7CFC698F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Permitir compatibilidade com o sistema operativo anterior.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Não há necessidade de novas licenças Windows.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Uso singular de um servidor central(Base dados, Aplicação, AAA e Email).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Hipótese de operação em </a:t>
            </a:r>
            <a:r>
              <a:rPr lang="pt-PT" sz="2300" i="1" dirty="0"/>
              <a:t>raid-1</a:t>
            </a:r>
            <a:r>
              <a:rPr lang="pt-PT" sz="2300" dirty="0"/>
              <a:t> para redundância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UPS conectada ao servidor(tempo suficiente – 30 minutos – para encerrar).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Equipamentos </a:t>
            </a:r>
            <a:r>
              <a:rPr lang="pt-PT" sz="2300" b="1" dirty="0"/>
              <a:t>Cisco </a:t>
            </a:r>
            <a:r>
              <a:rPr lang="pt-PT" sz="2300" dirty="0"/>
              <a:t>– </a:t>
            </a:r>
            <a:r>
              <a:rPr lang="pt-PT" sz="2300" i="1" dirty="0" err="1"/>
              <a:t>refurbished</a:t>
            </a:r>
            <a:r>
              <a:rPr lang="pt-PT" sz="2300" dirty="0"/>
              <a:t> – usados com licença.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b="1" i="1" dirty="0"/>
              <a:t>Cisco</a:t>
            </a:r>
            <a:r>
              <a:rPr lang="pt-PT" sz="2300" i="1" dirty="0"/>
              <a:t> </a:t>
            </a:r>
            <a:r>
              <a:rPr lang="pt-PT" sz="2300" i="1" dirty="0" err="1"/>
              <a:t>Firepower</a:t>
            </a:r>
            <a:r>
              <a:rPr lang="pt-PT" sz="2300" i="1" dirty="0"/>
              <a:t> </a:t>
            </a:r>
            <a:r>
              <a:rPr lang="pt-PT" sz="2300" dirty="0"/>
              <a:t>( sistema de filtragem avançado )</a:t>
            </a:r>
            <a:endParaRPr lang="pt-PT" sz="2300" b="1" i="1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 err="1"/>
              <a:t>Inter-vlan</a:t>
            </a:r>
            <a:r>
              <a:rPr lang="pt-PT" sz="2300" dirty="0"/>
              <a:t> </a:t>
            </a:r>
            <a:r>
              <a:rPr lang="pt-PT" sz="2300" dirty="0" err="1"/>
              <a:t>routing</a:t>
            </a:r>
            <a:r>
              <a:rPr lang="pt-PT" sz="2300" dirty="0"/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HSRP para redundância.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pt-PT" sz="2300" dirty="0"/>
              <a:t>Compra de equipamento suplente.</a:t>
            </a:r>
          </a:p>
          <a:p>
            <a:endParaRPr lang="pt-P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90421-4E9C-4093-94FF-92A4DCFA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com Orçamento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577C5-C19F-493A-B108-50AFD4394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8410" r="12321" b="36789"/>
          <a:stretch/>
        </p:blipFill>
        <p:spPr>
          <a:xfrm>
            <a:off x="8092870" y="4358762"/>
            <a:ext cx="3768695" cy="148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0FA7F-E6B1-431E-8BB2-29C693858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 r="60293" b="2366"/>
          <a:stretch/>
        </p:blipFill>
        <p:spPr>
          <a:xfrm>
            <a:off x="5239202" y="1897166"/>
            <a:ext cx="2853668" cy="3948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666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CB3E4-D1EE-4AD5-974F-BA491A07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507068"/>
            <a:ext cx="3678807" cy="4669896"/>
          </a:xfrm>
        </p:spPr>
        <p:txBody>
          <a:bodyPr>
            <a:normAutofit fontScale="92500" lnSpcReduction="20000"/>
          </a:bodyPr>
          <a:lstStyle/>
          <a:p>
            <a:endParaRPr lang="pt-PT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3 </a:t>
            </a:r>
            <a:r>
              <a:rPr lang="pt-PT" i="1" dirty="0" err="1"/>
              <a:t>Switchs</a:t>
            </a:r>
            <a:r>
              <a:rPr lang="pt-PT" i="1" dirty="0"/>
              <a:t> </a:t>
            </a:r>
            <a:r>
              <a:rPr lang="pt-PT" b="1" dirty="0"/>
              <a:t>Cisco </a:t>
            </a:r>
            <a:r>
              <a:rPr lang="pt-PT" dirty="0" err="1"/>
              <a:t>catalyst</a:t>
            </a:r>
            <a:r>
              <a:rPr lang="pt-PT" dirty="0"/>
              <a:t> 2960 de 24 portas                ( 3 * 673,51€)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3 </a:t>
            </a:r>
            <a:r>
              <a:rPr lang="pt-PT" i="1" dirty="0" err="1"/>
              <a:t>Multilayer</a:t>
            </a:r>
            <a:r>
              <a:rPr lang="pt-PT" i="1" dirty="0"/>
              <a:t> </a:t>
            </a:r>
            <a:r>
              <a:rPr lang="pt-PT" dirty="0" err="1"/>
              <a:t>switchs</a:t>
            </a:r>
            <a:r>
              <a:rPr lang="pt-PT" dirty="0"/>
              <a:t> </a:t>
            </a:r>
            <a:r>
              <a:rPr lang="pt-PT" b="1" dirty="0"/>
              <a:t>Cisco </a:t>
            </a:r>
            <a:r>
              <a:rPr lang="pt-PT" dirty="0" err="1"/>
              <a:t>catalyst</a:t>
            </a:r>
            <a:r>
              <a:rPr lang="pt-PT" dirty="0"/>
              <a:t> 3560 de 24 portas ( 3 * 1359,30€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1 </a:t>
            </a:r>
            <a:r>
              <a:rPr lang="pt-PT" i="1" dirty="0"/>
              <a:t>Router </a:t>
            </a:r>
            <a:r>
              <a:rPr lang="pt-PT" b="1" dirty="0"/>
              <a:t>Cisco </a:t>
            </a:r>
            <a:r>
              <a:rPr lang="pt-PT" dirty="0" err="1"/>
              <a:t>catalyst</a:t>
            </a:r>
            <a:r>
              <a:rPr lang="pt-PT" dirty="0"/>
              <a:t> 2911 ( 1 * 1687,67€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• 1 </a:t>
            </a:r>
            <a:r>
              <a:rPr lang="en-US" i="1" dirty="0"/>
              <a:t>Firewall </a:t>
            </a:r>
            <a:r>
              <a:rPr lang="en-US" b="1" dirty="0"/>
              <a:t>Cisco </a:t>
            </a:r>
            <a:r>
              <a:rPr lang="en-US" dirty="0"/>
              <a:t>ASA 5506-X ( 1 * 420,72€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5 Servidores HP </a:t>
            </a:r>
            <a:r>
              <a:rPr lang="pt-PT" dirty="0" err="1"/>
              <a:t>ProLiant</a:t>
            </a:r>
            <a:r>
              <a:rPr lang="pt-PT" dirty="0"/>
              <a:t> DL360 ( 5 * 2856,06€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16 Disco rígidos Dell 1 </a:t>
            </a:r>
            <a:r>
              <a:rPr lang="pt-PT" i="1" dirty="0" err="1"/>
              <a:t>terabyte</a:t>
            </a:r>
            <a:r>
              <a:rPr lang="pt-PT" i="1" dirty="0"/>
              <a:t> </a:t>
            </a:r>
            <a:r>
              <a:rPr lang="pt-PT" dirty="0"/>
              <a:t>( 16 * 270,00€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• 4 UPS APC Smart-UPS ( 4 * 368,53€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2 Access </a:t>
            </a:r>
            <a:r>
              <a:rPr lang="pt-PT" dirty="0" err="1"/>
              <a:t>Points</a:t>
            </a:r>
            <a:r>
              <a:rPr lang="pt-PT" dirty="0"/>
              <a:t> </a:t>
            </a:r>
            <a:r>
              <a:rPr lang="pt-PT" dirty="0" err="1"/>
              <a:t>Ubiquiti</a:t>
            </a:r>
            <a:r>
              <a:rPr lang="pt-PT" dirty="0"/>
              <a:t> UAP-AC-LR ( 2 * 82,85€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2 Cabos RJ45 de 305m ( 2 * 158,52€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• 4 Chaves Windows server 2016 ( 4 * 710,99€ )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pt-PT" dirty="0"/>
              <a:t>• 22 Chaves Windows 7 ( preços variáveis, mas indo pela média de 22 * 58,00€ ) </a:t>
            </a:r>
          </a:p>
          <a:p>
            <a:endParaRPr lang="pt-PT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C9F1B66-88F6-481A-9DAA-1608B3DB4D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8" b="2786"/>
          <a:stretch/>
        </p:blipFill>
        <p:spPr>
          <a:xfrm>
            <a:off x="5344521" y="1840916"/>
            <a:ext cx="5756617" cy="4002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75F09B-2086-4D64-98FF-B5F0D13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sem Orçamento</a:t>
            </a:r>
          </a:p>
        </p:txBody>
      </p:sp>
    </p:spTree>
    <p:extLst>
      <p:ext uri="{BB962C8B-B14F-4D97-AF65-F5344CB8AC3E}">
        <p14:creationId xmlns:p14="http://schemas.microsoft.com/office/powerpoint/2010/main" val="73886387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918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Get Started with 3D</vt:lpstr>
      <vt:lpstr>Business Continuity Plan</vt:lpstr>
      <vt:lpstr>Empresa Estudada</vt:lpstr>
      <vt:lpstr>Programa da Empresa</vt:lpstr>
      <vt:lpstr>Infraestrutura Física</vt:lpstr>
      <vt:lpstr>Infraestrutura Informática</vt:lpstr>
      <vt:lpstr>Soluções</vt:lpstr>
      <vt:lpstr>Solução com Orçamento</vt:lpstr>
      <vt:lpstr>Solução com Orçamento</vt:lpstr>
      <vt:lpstr>Solução sem Orçamento</vt:lpstr>
      <vt:lpstr>Solução sem Orçamento</vt:lpstr>
      <vt:lpstr>Business Continuity Plan ( BCP 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2018-12-03T09:16:06Z</dcterms:created>
  <dcterms:modified xsi:type="dcterms:W3CDTF">2018-12-03T14:30:07Z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