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57" r:id="rId6"/>
    <p:sldId id="265" r:id="rId7"/>
    <p:sldId id="258" r:id="rId8"/>
    <p:sldId id="259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CA3A26-BD83-49F8-92D9-2EFE92700EA6}" v="186" dt="2020-02-25T16:21:57.827"/>
    <p1510:client id="{2EFFE0F5-C177-4F4B-81A3-D263037C4A4E}" v="4633" dt="2020-02-25T21:28:45.233"/>
    <p1510:client id="{5D687B54-FDA7-47C4-BF11-03C66B5FD32A}" v="2543" dt="2020-02-25T18:01:17.099"/>
    <p1510:client id="{86B7F45F-B64F-49E6-85A4-6DC56EFC5BAF}" v="17" dt="2020-02-25T18:37:01.379"/>
    <p1510:client id="{9F480C3D-166A-47E7-976F-8415EC0D5216}" v="128" dt="2020-02-25T18:34:26.798"/>
    <p1510:client id="{B5DA9CD3-9F3E-47B5-B349-0595280BECBA}" v="38" dt="2020-02-25T17:35:20.006"/>
    <p1510:client id="{D025B7AE-DC8B-4A6E-92F7-C8F8E29A1E85}" v="1063" dt="2020-02-25T23:47:48.537"/>
    <p1510:client id="{F76D427E-6BEF-4F41-A72B-A83B8594BF42}" v="579" dt="2020-02-25T23:11:59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8A661-C2A5-457C-98CC-8759FF832166}" type="datetimeFigureOut">
              <a:rPr lang="pt-PT"/>
              <a:t>25/02/2020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0AB7E-E32F-4DDB-8E1D-2E9EAD6737C9}" type="slidenum">
              <a:rPr lang="pt-PT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8765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Capa (1 Slide)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0AB7E-E32F-4DDB-8E1D-2E9EAD6737C9}" type="slidenum">
              <a:rPr lang="pt-PT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7215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Problema</a:t>
            </a:r>
            <a:r>
              <a:rPr lang="en-US" dirty="0">
                <a:cs typeface="Calibri"/>
              </a:rPr>
              <a:t> (1 slide)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0AB7E-E32F-4DDB-8E1D-2E9EAD6737C9}" type="slidenum">
              <a:rPr lang="pt-PT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1460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Dados (1 slide)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0AB7E-E32F-4DDB-8E1D-2E9EAD6737C9}" type="slidenum">
              <a:rPr lang="pt-PT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3874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Preparação</a:t>
            </a:r>
            <a:r>
              <a:rPr lang="en-US" dirty="0">
                <a:cs typeface="Calibri"/>
              </a:rPr>
              <a:t> dos dados, </a:t>
            </a:r>
            <a:r>
              <a:rPr lang="en-US" dirty="0" err="1">
                <a:cs typeface="Calibri"/>
              </a:rPr>
              <a:t>inclundo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variaveis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testadas</a:t>
            </a:r>
            <a:r>
              <a:rPr lang="en-US" dirty="0">
                <a:cs typeface="Calibri"/>
              </a:rPr>
              <a:t> e outros </a:t>
            </a:r>
            <a:r>
              <a:rPr lang="en-US" dirty="0" err="1">
                <a:cs typeface="Calibri"/>
              </a:rPr>
              <a:t>metorods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transformacao</a:t>
            </a:r>
            <a:r>
              <a:rPr lang="en-US" dirty="0">
                <a:cs typeface="Calibri"/>
              </a:rPr>
              <a:t> dos dados (1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2 slides)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0AB7E-E32F-4DDB-8E1D-2E9EAD6737C9}" type="slidenum">
              <a:rPr lang="pt-PT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621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Modelacao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incluindo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algoritmos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testados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abordagens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tentadas</a:t>
            </a:r>
            <a:r>
              <a:rPr lang="en-US" dirty="0">
                <a:cs typeface="Calibri"/>
              </a:rPr>
              <a:t> (1o slide)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0AB7E-E32F-4DDB-8E1D-2E9EAD6737C9}" type="slidenum">
              <a:rPr lang="pt-PT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441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7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9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72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92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7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8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2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5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9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0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8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4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36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PT">
                <a:ea typeface="+mj-lt"/>
                <a:cs typeface="+mj-lt"/>
              </a:rPr>
              <a:t>[MEST] Previsão de novos comentários</a:t>
            </a:r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18F4A9-3561-4810-A6A6-E8EA5407D779}"/>
              </a:ext>
            </a:extLst>
          </p:cNvPr>
          <p:cNvSpPr txBox="1"/>
          <p:nvPr/>
        </p:nvSpPr>
        <p:spPr>
          <a:xfrm>
            <a:off x="736472" y="5081117"/>
            <a:ext cx="4874585" cy="35086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 dirty="0"/>
              <a:t>Grupo 4E:</a:t>
            </a:r>
          </a:p>
          <a:p>
            <a:pPr marL="342900" indent="-342900">
              <a:buFont typeface="Arial"/>
              <a:buChar char="•"/>
            </a:pPr>
            <a:r>
              <a:rPr lang="pt-PT" b="1" dirty="0">
                <a:ea typeface="+mn-lt"/>
                <a:cs typeface="+mn-lt"/>
              </a:rPr>
              <a:t>Benedita Bacelar, up201909937</a:t>
            </a:r>
            <a:endParaRPr lang="pt-PT" b="1" dirty="0"/>
          </a:p>
          <a:p>
            <a:pPr marL="342900" indent="-342900">
              <a:buFont typeface="Arial,Sans-Serif"/>
              <a:buChar char="•"/>
            </a:pPr>
            <a:r>
              <a:rPr lang="pt-PT" b="1" dirty="0">
                <a:ea typeface="+mn-lt"/>
                <a:cs typeface="+mn-lt"/>
              </a:rPr>
              <a:t>Hugo Fernandes, up201909576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pt-PT" b="1" dirty="0"/>
              <a:t>Ricardo Pinto, up201806849</a:t>
            </a:r>
            <a:endParaRPr lang="pt-PT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pt-PT" b="1" dirty="0">
              <a:ea typeface="+mn-lt"/>
              <a:cs typeface="+mn-lt"/>
            </a:endParaRPr>
          </a:p>
          <a:p>
            <a:endParaRPr lang="pt-PT" sz="4400">
              <a:solidFill>
                <a:srgbClr val="404040"/>
              </a:solidFill>
            </a:endParaRPr>
          </a:p>
          <a:p>
            <a:endParaRPr lang="pt-PT" sz="4400">
              <a:solidFill>
                <a:srgbClr val="404040"/>
              </a:solidFill>
            </a:endParaRPr>
          </a:p>
          <a:p>
            <a:endParaRPr lang="pt-PT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7F213A-BDB6-46CE-8AB6-BEDD2C8A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Apresentação privada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373C39-DC9D-457A-8819-443074046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413000"/>
            <a:ext cx="7199220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pt-PT"/>
              <a:t> Processo </a:t>
            </a:r>
            <a:r>
              <a:rPr lang="pt-PT" dirty="0"/>
              <a:t>principal, composto por:</a:t>
            </a:r>
          </a:p>
          <a:p>
            <a:pPr lvl="1"/>
            <a:r>
              <a:rPr lang="pt-PT" dirty="0"/>
              <a:t>Ambos os conjuntos de dados </a:t>
            </a:r>
            <a:r>
              <a:rPr lang="pt-PT" dirty="0" err="1"/>
              <a:t>dev</a:t>
            </a:r>
            <a:r>
              <a:rPr lang="pt-PT" dirty="0"/>
              <a:t> e </a:t>
            </a:r>
            <a:r>
              <a:rPr lang="pt-PT" dirty="0" err="1"/>
              <a:t>new</a:t>
            </a:r>
            <a:r>
              <a:rPr lang="pt-PT" dirty="0"/>
              <a:t>.</a:t>
            </a:r>
          </a:p>
          <a:p>
            <a:pPr lvl="1"/>
            <a:r>
              <a:rPr lang="pt-PT" dirty="0"/>
              <a:t>Algoritmo de escolha (R. </a:t>
            </a:r>
            <a:r>
              <a:rPr lang="pt-PT" dirty="0" err="1"/>
              <a:t>Forrest</a:t>
            </a:r>
            <a:r>
              <a:rPr lang="pt-PT" dirty="0"/>
              <a:t>, D. </a:t>
            </a:r>
            <a:r>
              <a:rPr lang="pt-PT" dirty="0" err="1"/>
              <a:t>Tree</a:t>
            </a:r>
            <a:r>
              <a:rPr lang="pt-PT" dirty="0"/>
              <a:t>, …).</a:t>
            </a:r>
          </a:p>
          <a:p>
            <a:pPr lvl="1"/>
            <a:r>
              <a:rPr lang="pt-PT" dirty="0"/>
              <a:t>Criação de uma matriz de corelações para o modelo utilizado.</a:t>
            </a:r>
          </a:p>
          <a:p>
            <a:pPr lvl="1"/>
            <a:r>
              <a:rPr lang="pt-PT" dirty="0"/>
              <a:t>Aplicação do modelo aos dados não classificados.</a:t>
            </a:r>
          </a:p>
        </p:txBody>
      </p:sp>
      <p:pic>
        <p:nvPicPr>
          <p:cNvPr id="5" name="Imagem 5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D3542F38-7ED2-4519-A815-6E0F0BF14A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66138" y="3149640"/>
            <a:ext cx="2913062" cy="224305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8657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-9832" y="4525094"/>
            <a:ext cx="12203151" cy="2344057"/>
            <a:chOff x="0" y="4525094"/>
            <a:chExt cx="12203151" cy="2344057"/>
          </a:xfrm>
        </p:grpSpPr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6AE2D20-4C27-4CFA-BC71-F9842536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Outros Processos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C03832-39BE-4980-8C71-3C4EC20BCD2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10001" y="5594110"/>
            <a:ext cx="10572000" cy="632197"/>
          </a:xfrm>
          <a:effectLst/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t-PT" dirty="0"/>
              <a:t>Processo que utiliza o operador de otimização de parâmetros para obter a melhor configuração para o algoritmos para os dados fornecidos no dev.csv.</a:t>
            </a:r>
          </a:p>
        </p:txBody>
      </p:sp>
      <p:pic>
        <p:nvPicPr>
          <p:cNvPr id="7" name="Imagem 7" descr="Uma imagem contendo screenshot&#10;&#10;Descrição gerada com muito alta confiança">
            <a:extLst>
              <a:ext uri="{FF2B5EF4-FFF2-40B4-BE49-F238E27FC236}">
                <a16:creationId xmlns:a16="http://schemas.microsoft.com/office/drawing/2014/main" id="{2D473A2B-925C-4F34-BCD8-7C8B692DDB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5458" y="1494176"/>
            <a:ext cx="3531576" cy="189454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Imagem 9" descr="Uma imagem contendo relógio&#10;&#10;Descrição gerada com muito alta confiança">
            <a:extLst>
              <a:ext uri="{FF2B5EF4-FFF2-40B4-BE49-F238E27FC236}">
                <a16:creationId xmlns:a16="http://schemas.microsoft.com/office/drawing/2014/main" id="{061E0232-FA9A-4CD6-9492-9C1B7338DC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24155" y="1526697"/>
            <a:ext cx="3531576" cy="182950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1" name="Imagem 11" descr="Uma imagem contendo screenshot&#10;&#10;Descrição gerada com muito alta confiança">
            <a:extLst>
              <a:ext uri="{FF2B5EF4-FFF2-40B4-BE49-F238E27FC236}">
                <a16:creationId xmlns:a16="http://schemas.microsoft.com/office/drawing/2014/main" id="{896BEDD0-0D1D-493D-9D85-79FDD8B6E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344" y="1540896"/>
            <a:ext cx="3531576" cy="180110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6444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1FCF5244-C62C-4E27-B395-14F26DFB1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6="http://schemas.microsoft.com/office/drawing/2014/main"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5F4DAA-D9AD-455C-AC3D-C4A2F3FA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Curva</a:t>
            </a:r>
            <a:r>
              <a:rPr lang="en-US" dirty="0"/>
              <a:t> de ROC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CF8FDD7-49BC-4F35-AACA-11238C3D9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420" y="2413000"/>
            <a:ext cx="5277286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Inicialmente a curva de ROC do algoritmo </a:t>
            </a:r>
            <a:r>
              <a:rPr lang="pt-PT" dirty="0" err="1"/>
              <a:t>Decision</a:t>
            </a:r>
            <a:r>
              <a:rPr lang="pt-PT" dirty="0"/>
              <a:t> </a:t>
            </a:r>
            <a:r>
              <a:rPr lang="pt-PT" dirty="0" err="1"/>
              <a:t>Tree</a:t>
            </a:r>
            <a:r>
              <a:rPr lang="pt-PT" dirty="0"/>
              <a:t> era a que indicava melhor performance.</a:t>
            </a:r>
          </a:p>
          <a:p>
            <a:r>
              <a:rPr lang="pt-PT" dirty="0"/>
              <a:t>Quanto mais otimizados eram os outros algoritmos mais estes ultrapassavam o algoritmo </a:t>
            </a:r>
            <a:r>
              <a:rPr lang="pt-PT" dirty="0" err="1"/>
              <a:t>Decision</a:t>
            </a:r>
            <a:r>
              <a:rPr lang="pt-PT" dirty="0"/>
              <a:t> </a:t>
            </a:r>
            <a:r>
              <a:rPr lang="pt-PT" dirty="0" err="1"/>
              <a:t>Tree</a:t>
            </a:r>
            <a:r>
              <a:rPr lang="pt-PT" dirty="0"/>
              <a:t>.</a:t>
            </a:r>
          </a:p>
          <a:p>
            <a:r>
              <a:rPr lang="pt-PT" dirty="0"/>
              <a:t>Após as otimizações os melhores algoritmos de acordo com não só o gráfico mas também os resultados são </a:t>
            </a:r>
            <a:r>
              <a:rPr lang="pt-PT" dirty="0" err="1"/>
              <a:t>Random</a:t>
            </a:r>
            <a:r>
              <a:rPr lang="pt-PT" dirty="0"/>
              <a:t> </a:t>
            </a:r>
            <a:r>
              <a:rPr lang="pt-PT" dirty="0" err="1"/>
              <a:t>Forest</a:t>
            </a:r>
            <a:r>
              <a:rPr lang="pt-PT" dirty="0"/>
              <a:t> e Rule </a:t>
            </a:r>
            <a:r>
              <a:rPr lang="pt-PT" dirty="0" err="1"/>
              <a:t>Induction</a:t>
            </a:r>
            <a:r>
              <a:rPr lang="pt-PT" dirty="0"/>
              <a:t>.</a:t>
            </a:r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7CC78855-AD2D-45C8-B834-30F07D484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238" y="3680654"/>
            <a:ext cx="1243813" cy="226939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Imagem 5" descr="Mapa com linhas pretas em fundo branco&#10;&#10;Descrição gerada com alta confiança">
            <a:extLst>
              <a:ext uri="{FF2B5EF4-FFF2-40B4-BE49-F238E27FC236}">
                <a16:creationId xmlns:a16="http://schemas.microsoft.com/office/drawing/2014/main" id="{72DCD30A-E92E-454E-BE2D-BC6379ABE6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4918" y="2413002"/>
            <a:ext cx="3149604" cy="360467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Imagem 7" descr="Uma imagem contendo screenshot, relógio&#10;&#10;Descrição gerada com muito alta confiança">
            <a:extLst>
              <a:ext uri="{FF2B5EF4-FFF2-40B4-BE49-F238E27FC236}">
                <a16:creationId xmlns:a16="http://schemas.microsoft.com/office/drawing/2014/main" id="{2D721E4D-CA76-43A9-B991-A5474779B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6949" y="2501162"/>
            <a:ext cx="2546389" cy="106984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3295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8850A-E718-4822-BD18-5C4EAC7D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DADBAC-7C97-41C5-A6CD-364DC2DA8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151" y="3720601"/>
            <a:ext cx="10571696" cy="2138197"/>
          </a:xfrm>
        </p:spPr>
        <p:txBody>
          <a:bodyPr/>
          <a:lstStyle/>
          <a:p>
            <a:r>
              <a:rPr lang="pt-BR"/>
              <a:t>Problema estatístico de classificação:</a:t>
            </a:r>
          </a:p>
          <a:p>
            <a:pPr lvl="1"/>
            <a:r>
              <a:rPr lang="pt-BR"/>
              <a:t>Análise de um conjunto de dados classificado.</a:t>
            </a:r>
          </a:p>
          <a:p>
            <a:pPr lvl="1"/>
            <a:r>
              <a:rPr lang="pt-BR"/>
              <a:t>Determinação de tendências e correlações.</a:t>
            </a:r>
          </a:p>
          <a:p>
            <a:pPr lvl="1"/>
            <a:r>
              <a:rPr lang="pt-BR"/>
              <a:t>Classificação de novos dados.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E732361-A497-4AAD-81EC-BEB2FC2B9754}"/>
              </a:ext>
            </a:extLst>
          </p:cNvPr>
          <p:cNvSpPr txBox="1"/>
          <p:nvPr/>
        </p:nvSpPr>
        <p:spPr>
          <a:xfrm>
            <a:off x="811658" y="2866490"/>
            <a:ext cx="68271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ea typeface="+mn-lt"/>
                <a:cs typeface="+mn-lt"/>
              </a:rPr>
              <a:t>"O meu </a:t>
            </a:r>
            <a:r>
              <a:rPr lang="pt-BR" sz="2000" b="1" i="1">
                <a:ea typeface="+mn-lt"/>
                <a:cs typeface="+mn-lt"/>
              </a:rPr>
              <a:t>post</a:t>
            </a:r>
            <a:r>
              <a:rPr lang="pt-BR" sz="2000" b="1">
                <a:ea typeface="+mn-lt"/>
                <a:cs typeface="+mn-lt"/>
              </a:rPr>
              <a:t> vai ter comentários nas próximas 24h?"</a:t>
            </a:r>
            <a:endParaRPr lang="pt-BR" sz="2000" b="1"/>
          </a:p>
        </p:txBody>
      </p:sp>
    </p:spTree>
    <p:extLst>
      <p:ext uri="{BB962C8B-B14F-4D97-AF65-F5344CB8AC3E}">
        <p14:creationId xmlns:p14="http://schemas.microsoft.com/office/powerpoint/2010/main" val="250457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FB210-C601-4B0A-9F05-95B7157D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6982F80-32AA-4F2D-8F40-35AF8E2A0B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Compostos por 14 valores.</a:t>
            </a:r>
          </a:p>
          <a:p>
            <a:pPr lvl="1"/>
            <a:r>
              <a:rPr lang="pt-BR" dirty="0"/>
              <a:t>1 valor de identificação (ID).</a:t>
            </a:r>
          </a:p>
          <a:p>
            <a:pPr lvl="1"/>
            <a:r>
              <a:rPr lang="pt-BR" dirty="0"/>
              <a:t>1 valor de classificação (</a:t>
            </a:r>
            <a:r>
              <a:rPr lang="pt-BR" dirty="0" err="1"/>
              <a:t>has_new_comments</a:t>
            </a:r>
            <a:r>
              <a:rPr lang="pt-BR" dirty="0"/>
              <a:t>).</a:t>
            </a:r>
          </a:p>
          <a:p>
            <a:pPr lvl="1"/>
            <a:r>
              <a:rPr lang="pt-BR" dirty="0"/>
              <a:t>10 valores de variáveis que caracterizam cada entrada na tabela.</a:t>
            </a:r>
          </a:p>
          <a:p>
            <a:pPr lvl="1"/>
            <a:r>
              <a:rPr lang="pt-BR" dirty="0"/>
              <a:t>2 variáveis de texto que caracterizam dias da semana.</a:t>
            </a:r>
          </a:p>
        </p:txBody>
      </p:sp>
      <p:sp>
        <p:nvSpPr>
          <p:cNvPr id="29" name="Espaço Reservado para Conteúdo 28">
            <a:extLst>
              <a:ext uri="{FF2B5EF4-FFF2-40B4-BE49-F238E27FC236}">
                <a16:creationId xmlns:a16="http://schemas.microsoft.com/office/drawing/2014/main" id="{E1EECACC-C78C-481D-AD60-8C65CE309B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Dois ficheiros de dados:</a:t>
            </a:r>
          </a:p>
          <a:p>
            <a:pPr lvl="1"/>
            <a:r>
              <a:rPr lang="pt-BR" dirty="0"/>
              <a:t>dev.csv ficheiro com 10,000 entradas previamente classificadas.</a:t>
            </a:r>
          </a:p>
          <a:p>
            <a:pPr lvl="1"/>
            <a:r>
              <a:rPr lang="pt-BR" dirty="0"/>
              <a:t>new.csv ficheiro com 1000 entradas que devem ser classificadas pelo grupo de trabalho e submetido no </a:t>
            </a:r>
            <a:r>
              <a:rPr lang="pt-BR" dirty="0" err="1"/>
              <a:t>Kaggle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Um outro ficheiro foi disponibilizado de forma a demostrar em que forma deviam ser submetidos ficheiros no </a:t>
            </a:r>
            <a:r>
              <a:rPr lang="pt-BR" dirty="0" err="1"/>
              <a:t>Kaggle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098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ADEF65-454A-4F43-90EF-64DC35A3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pt-BR" sz="3200">
                <a:solidFill>
                  <a:schemeClr val="tx1"/>
                </a:solidFill>
              </a:rPr>
              <a:t>Preparação dos dados</a:t>
            </a:r>
          </a:p>
        </p:txBody>
      </p:sp>
      <p:cxnSp>
        <p:nvCxnSpPr>
          <p:cNvPr id="13" name="Straight Connector 16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85BE3C-81F9-478E-8E2C-9F7FBF654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pt-BR" sz="1600" dirty="0"/>
              <a:t>Foram testados diferentes modelos de previsão que manipulavam as variáveis como por exemplo modelos que utilizam apenas algumas das variáveis com elevada correlação com a variável de classificação.</a:t>
            </a:r>
          </a:p>
          <a:p>
            <a:r>
              <a:rPr lang="pt-BR" sz="1600" dirty="0"/>
              <a:t>Modelos foram também optimizados com uso de operadores do </a:t>
            </a:r>
            <a:r>
              <a:rPr lang="pt-BR" sz="1600" dirty="0" err="1"/>
              <a:t>rapidminer</a:t>
            </a:r>
            <a:r>
              <a:rPr lang="pt-BR" sz="1600" dirty="0"/>
              <a:t> em termos de critério principal de avaliação e outras componentes configuráveis do algoritmo.</a:t>
            </a:r>
          </a:p>
          <a:p>
            <a:r>
              <a:rPr lang="pt-BR" sz="1600" dirty="0"/>
              <a:t>Tentou-se otimizar o conjunto de dados do ficheiro dev.csv de forma a remover outliers contudo a forma como os tentamos identificar não funcionou, devido a quantidade de entradas o </a:t>
            </a:r>
            <a:r>
              <a:rPr lang="pt-BR" sz="1600" dirty="0" err="1"/>
              <a:t>rapidminer</a:t>
            </a:r>
            <a:r>
              <a:rPr lang="pt-BR" sz="1600" dirty="0"/>
              <a:t> tinha problemas de memória e não conseguiu apresentar resultados.</a:t>
            </a:r>
          </a:p>
        </p:txBody>
      </p:sp>
    </p:spTree>
    <p:extLst>
      <p:ext uri="{BB962C8B-B14F-4D97-AF65-F5344CB8AC3E}">
        <p14:creationId xmlns:p14="http://schemas.microsoft.com/office/powerpoint/2010/main" val="190928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23CB55-B446-4CB4-80F4-B7755C3A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Decision Tree </a:t>
            </a:r>
          </a:p>
        </p:txBody>
      </p:sp>
      <p:sp>
        <p:nvSpPr>
          <p:cNvPr id="21" name="Espaço Reservado para Conteúdo 20">
            <a:extLst>
              <a:ext uri="{FF2B5EF4-FFF2-40B4-BE49-F238E27FC236}">
                <a16:creationId xmlns:a16="http://schemas.microsoft.com/office/drawing/2014/main" id="{0B53A002-8772-498A-8794-7BE15D7FC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z="1600" dirty="0">
                <a:solidFill>
                  <a:srgbClr val="FFFFFF"/>
                </a:solidFill>
              </a:rPr>
              <a:t>Algoritmo de aprendizagem supervisionada.</a:t>
            </a:r>
          </a:p>
          <a:p>
            <a:r>
              <a:rPr lang="pt-PT" sz="1600" dirty="0">
                <a:solidFill>
                  <a:srgbClr val="FFFFFF"/>
                </a:solidFill>
              </a:rPr>
              <a:t>Pode ser utilizado para problemas de classificação.</a:t>
            </a:r>
          </a:p>
          <a:p>
            <a:r>
              <a:rPr lang="pt-PT" sz="1600" dirty="0">
                <a:solidFill>
                  <a:srgbClr val="FFFFFF"/>
                </a:solidFill>
              </a:rPr>
              <a:t>Permite a criação de um modelo que pode ser usado para prever o valor da variável alvo, através de simples decisões que ele toma.</a:t>
            </a:r>
          </a:p>
        </p:txBody>
      </p:sp>
      <p:pic>
        <p:nvPicPr>
          <p:cNvPr id="23" name="Imagem 24" descr="Texto preto sobre fundo branco&#10;&#10;Descrição gerada com alta confiança">
            <a:extLst>
              <a:ext uri="{FF2B5EF4-FFF2-40B4-BE49-F238E27FC236}">
                <a16:creationId xmlns:a16="http://schemas.microsoft.com/office/drawing/2014/main" id="{8E2BFE9F-66E5-49BE-945E-6BE9252CAD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80790" y="1524709"/>
            <a:ext cx="6267743" cy="35099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48DF3AA-2C8C-4F54-B0B6-D412E205745B}"/>
              </a:ext>
            </a:extLst>
          </p:cNvPr>
          <p:cNvSpPr txBox="1"/>
          <p:nvPr/>
        </p:nvSpPr>
        <p:spPr>
          <a:xfrm>
            <a:off x="8408894" y="26445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767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694F69-4389-48E5-9853-775D2321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 Random Forest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1DA19C8-86C7-483B-A79D-9C39D07BC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z="1600" dirty="0">
                <a:solidFill>
                  <a:srgbClr val="FFFFFF"/>
                </a:solidFill>
              </a:rPr>
              <a:t>Consiste num numero elevado de </a:t>
            </a:r>
            <a:r>
              <a:rPr lang="pt-PT" sz="1600" dirty="0" err="1">
                <a:solidFill>
                  <a:srgbClr val="FFFFFF"/>
                </a:solidFill>
              </a:rPr>
              <a:t>Decision</a:t>
            </a:r>
            <a:r>
              <a:rPr lang="pt-PT" sz="1600" dirty="0">
                <a:solidFill>
                  <a:srgbClr val="FFFFFF"/>
                </a:solidFill>
              </a:rPr>
              <a:t> </a:t>
            </a:r>
            <a:r>
              <a:rPr lang="pt-PT" sz="1600" dirty="0" err="1">
                <a:solidFill>
                  <a:srgbClr val="FFFFFF"/>
                </a:solidFill>
              </a:rPr>
              <a:t>Trees</a:t>
            </a:r>
            <a:r>
              <a:rPr lang="pt-PT" sz="1600" dirty="0">
                <a:solidFill>
                  <a:srgbClr val="FFFFFF"/>
                </a:solidFill>
              </a:rPr>
              <a:t> que trabalham em conjunto.</a:t>
            </a:r>
          </a:p>
          <a:p>
            <a:r>
              <a:rPr lang="pt-PT" sz="1600" dirty="0">
                <a:solidFill>
                  <a:srgbClr val="FFFFFF"/>
                </a:solidFill>
              </a:rPr>
              <a:t>Cada uma das </a:t>
            </a:r>
            <a:r>
              <a:rPr lang="pt-PT" sz="1600" dirty="0" err="1">
                <a:solidFill>
                  <a:srgbClr val="FFFFFF"/>
                </a:solidFill>
              </a:rPr>
              <a:t>Decision</a:t>
            </a:r>
            <a:r>
              <a:rPr lang="pt-PT" sz="1600" dirty="0">
                <a:solidFill>
                  <a:srgbClr val="FFFFFF"/>
                </a:solidFill>
              </a:rPr>
              <a:t> </a:t>
            </a:r>
            <a:r>
              <a:rPr lang="pt-PT" sz="1600" dirty="0" err="1">
                <a:solidFill>
                  <a:srgbClr val="FFFFFF"/>
                </a:solidFill>
              </a:rPr>
              <a:t>Trees</a:t>
            </a:r>
            <a:r>
              <a:rPr lang="pt-PT" sz="1600" dirty="0">
                <a:solidFill>
                  <a:srgbClr val="FFFFFF"/>
                </a:solidFill>
              </a:rPr>
              <a:t> chega a uma conclusão sobre a variável alvo.</a:t>
            </a:r>
          </a:p>
          <a:p>
            <a:r>
              <a:rPr lang="pt-PT" sz="1600" dirty="0">
                <a:solidFill>
                  <a:srgbClr val="FFFFFF"/>
                </a:solidFill>
              </a:rPr>
              <a:t>Todas as conclusões são consideradas e a decisão que tiver mais votos das arvores é a que o modelo acredita que será o resultado mais provável.</a:t>
            </a:r>
          </a:p>
        </p:txBody>
      </p:sp>
      <p:pic>
        <p:nvPicPr>
          <p:cNvPr id="11" name="Imagem 11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39B43511-21A4-43F0-B653-A3D16AEE0F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80790" y="1516875"/>
            <a:ext cx="6267743" cy="352560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06327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E1E7CA-5ED9-4747-9C42-D8B5F218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Tabela de Coorelações</a:t>
            </a:r>
          </a:p>
        </p:txBody>
      </p:sp>
      <p:pic>
        <p:nvPicPr>
          <p:cNvPr id="4" name="Imagem 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4B91347A-E9A5-4649-9923-9A27E6AB1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14" y="2911310"/>
            <a:ext cx="11288972" cy="256824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48980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BB38C-698A-4E8D-9D2A-2378D084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Resultados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D7561B-2364-4D56-A822-0705B374E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6166" y="2042016"/>
            <a:ext cx="5189857" cy="576262"/>
          </a:xfrm>
        </p:spPr>
        <p:txBody>
          <a:bodyPr/>
          <a:lstStyle/>
          <a:p>
            <a:r>
              <a:rPr lang="pt-BR" dirty="0"/>
              <a:t>Resultado mais alto obtido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B6BAA0-E0F7-491A-A4DB-D2DBB054E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6168" y="2751138"/>
            <a:ext cx="5189856" cy="3306834"/>
          </a:xfrm>
        </p:spPr>
        <p:txBody>
          <a:bodyPr>
            <a:normAutofit/>
          </a:bodyPr>
          <a:lstStyle/>
          <a:p>
            <a:r>
              <a:rPr lang="pt-PT" dirty="0"/>
              <a:t>Algoritmo: </a:t>
            </a:r>
            <a:r>
              <a:rPr lang="pt-PT" dirty="0" err="1"/>
              <a:t>Random</a:t>
            </a:r>
            <a:r>
              <a:rPr lang="pt-PT" dirty="0"/>
              <a:t> </a:t>
            </a:r>
            <a:r>
              <a:rPr lang="pt-PT" dirty="0" err="1"/>
              <a:t>Forest</a:t>
            </a:r>
            <a:r>
              <a:rPr lang="pt-PT" dirty="0"/>
              <a:t>.</a:t>
            </a:r>
          </a:p>
          <a:p>
            <a:r>
              <a:rPr lang="pt-PT" dirty="0" err="1"/>
              <a:t>Public</a:t>
            </a:r>
            <a:r>
              <a:rPr lang="pt-PT" dirty="0"/>
              <a:t> Score: 0.85200</a:t>
            </a:r>
          </a:p>
          <a:p>
            <a:r>
              <a:rPr lang="pt-PT" dirty="0" err="1"/>
              <a:t>Private</a:t>
            </a:r>
            <a:r>
              <a:rPr lang="pt-PT" dirty="0"/>
              <a:t> Score: 0.81000</a:t>
            </a:r>
          </a:p>
          <a:p>
            <a:r>
              <a:rPr lang="pt-PT" dirty="0"/>
              <a:t>Otimizado utilizando ferramentas do </a:t>
            </a:r>
            <a:r>
              <a:rPr lang="pt-PT" dirty="0" err="1"/>
              <a:t>Rapidminer</a:t>
            </a:r>
            <a:r>
              <a:rPr lang="pt-PT" dirty="0"/>
              <a:t>.</a:t>
            </a:r>
          </a:p>
          <a:p>
            <a:r>
              <a:rPr lang="pt-PT" dirty="0"/>
              <a:t>Escolhido devido aos resultados provenientes de uma comparação de algoritmos realizada no </a:t>
            </a:r>
            <a:r>
              <a:rPr lang="pt-PT" dirty="0" err="1"/>
              <a:t>rapidminer</a:t>
            </a:r>
            <a:r>
              <a:rPr lang="pt-PT" dirty="0"/>
              <a:t> para o ficheiro fornecido.</a:t>
            </a:r>
          </a:p>
          <a:p>
            <a:endParaRPr lang="pt-PT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1B4E8BF-9AD0-4A9A-8B3F-A0E70BC6F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7415" y="2040404"/>
            <a:ext cx="5194583" cy="576262"/>
          </a:xfrm>
        </p:spPr>
        <p:txBody>
          <a:bodyPr/>
          <a:lstStyle/>
          <a:p>
            <a:r>
              <a:rPr lang="pt-BR" dirty="0"/>
              <a:t>Resultado que mais variou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AA294E-CDDD-4E4B-ACA3-B1A68A9CF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306834"/>
          </a:xfrm>
        </p:spPr>
        <p:txBody>
          <a:bodyPr>
            <a:normAutofit/>
          </a:bodyPr>
          <a:lstStyle/>
          <a:p>
            <a:r>
              <a:rPr lang="pt-BR" dirty="0"/>
              <a:t>Algoritmo: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</a:t>
            </a:r>
            <a:r>
              <a:rPr lang="pt-BR" dirty="0"/>
              <a:t>.</a:t>
            </a:r>
          </a:p>
          <a:p>
            <a:r>
              <a:rPr lang="pt-BR" dirty="0" err="1"/>
              <a:t>Public</a:t>
            </a:r>
            <a:r>
              <a:rPr lang="pt-BR" dirty="0"/>
              <a:t> Score: 0.85400</a:t>
            </a:r>
          </a:p>
          <a:p>
            <a:r>
              <a:rPr lang="pt-BR" dirty="0"/>
              <a:t>Private Score: 0.79200</a:t>
            </a:r>
          </a:p>
          <a:p>
            <a:r>
              <a:rPr lang="pt-BR" dirty="0"/>
              <a:t>Optimizado utilizando ferramentas do </a:t>
            </a:r>
            <a:r>
              <a:rPr lang="pt-BR" dirty="0" err="1"/>
              <a:t>rapidminer</a:t>
            </a:r>
            <a:r>
              <a:rPr lang="pt-BR" dirty="0"/>
              <a:t>.</a:t>
            </a:r>
          </a:p>
          <a:p>
            <a:r>
              <a:rPr lang="pt-BR" dirty="0"/>
              <a:t>Escolhido devido à representação da sua curva de ROC</a:t>
            </a:r>
          </a:p>
          <a:p>
            <a:r>
              <a:rPr lang="pt-BR" dirty="0"/>
              <a:t>Submissão com </a:t>
            </a:r>
            <a:r>
              <a:rPr lang="pt-BR" dirty="0" err="1"/>
              <a:t>Public</a:t>
            </a:r>
            <a:r>
              <a:rPr lang="pt-BR" dirty="0"/>
              <a:t> Score mais elevada do grupo.</a:t>
            </a:r>
          </a:p>
        </p:txBody>
      </p:sp>
    </p:spTree>
    <p:extLst>
      <p:ext uri="{BB962C8B-B14F-4D97-AF65-F5344CB8AC3E}">
        <p14:creationId xmlns:p14="http://schemas.microsoft.com/office/powerpoint/2010/main" val="250904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C9562D-C269-48D3-88F2-4FA59D883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Conclusão</a:t>
            </a: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66E8C0-6629-47BB-A51F-794776BD9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Através de uma análise dos resultados que obtivemos podemos concluir que, ambos os modelos submetidos estavam </a:t>
            </a:r>
            <a:r>
              <a:rPr lang="pt-BR" i="1" dirty="0" err="1"/>
              <a:t>overfitted</a:t>
            </a:r>
            <a:r>
              <a:rPr lang="pt-BR" dirty="0"/>
              <a:t> para os dados fornecidos, consideramos também que com algumas alterações não só aos modelos como também aos dados e parâmetros utilizados</a:t>
            </a:r>
            <a:r>
              <a:rPr lang="pt-BR" dirty="0">
                <a:ea typeface="+mn-lt"/>
                <a:cs typeface="+mn-lt"/>
              </a:rPr>
              <a:t>, como por exemplo a remoção de </a:t>
            </a:r>
            <a:r>
              <a:rPr lang="pt-BR" i="1" dirty="0">
                <a:ea typeface="+mn-lt"/>
                <a:cs typeface="+mn-lt"/>
              </a:rPr>
              <a:t>outliers</a:t>
            </a:r>
            <a:r>
              <a:rPr lang="pt-BR" i="1" dirty="0"/>
              <a:t>, </a:t>
            </a:r>
            <a:r>
              <a:rPr lang="pt-BR" dirty="0"/>
              <a:t>seria possível criar</a:t>
            </a:r>
            <a:r>
              <a:rPr lang="pt-BR" i="1" dirty="0"/>
              <a:t> </a:t>
            </a:r>
            <a:r>
              <a:rPr lang="pt-BR" dirty="0"/>
              <a:t>modelos mais corretos para este tipo de dados.</a:t>
            </a:r>
          </a:p>
          <a:p>
            <a:pPr marL="0" indent="0">
              <a:buNone/>
            </a:pPr>
            <a:r>
              <a:rPr lang="pt-BR"/>
              <a:t>O estudo poderia, potencialmente, ter sido mais eficaz se fossemos a analisar a categoria de cada página. Apesar de não sabermos o tipo de categoria a que cada número corresponde, estas poderiam de qualquer forma ser utilizadas para estimar a variável alvo com mais êxito.</a:t>
            </a:r>
          </a:p>
        </p:txBody>
      </p:sp>
    </p:spTree>
    <p:extLst>
      <p:ext uri="{BB962C8B-B14F-4D97-AF65-F5344CB8AC3E}">
        <p14:creationId xmlns:p14="http://schemas.microsoft.com/office/powerpoint/2010/main" val="2839490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</Words>
  <Application>Microsoft Office PowerPoint</Application>
  <PresentationFormat>Widescreen</PresentationFormat>
  <Paragraphs>75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Arial,Sans-Serif</vt:lpstr>
      <vt:lpstr>Calibri</vt:lpstr>
      <vt:lpstr>Century Gothic</vt:lpstr>
      <vt:lpstr>Wingdings 2</vt:lpstr>
      <vt:lpstr>Quotable</vt:lpstr>
      <vt:lpstr>[MEST] Previsão de novos comentários</vt:lpstr>
      <vt:lpstr>Problema</vt:lpstr>
      <vt:lpstr>Dados</vt:lpstr>
      <vt:lpstr>Preparação dos dados</vt:lpstr>
      <vt:lpstr>Decision Tree </vt:lpstr>
      <vt:lpstr> Random Forest</vt:lpstr>
      <vt:lpstr>Tabela de Coorelações</vt:lpstr>
      <vt:lpstr>Resultados</vt:lpstr>
      <vt:lpstr>Conclusão</vt:lpstr>
      <vt:lpstr>Apresentação privada</vt:lpstr>
      <vt:lpstr>Outros Processos</vt:lpstr>
      <vt:lpstr>Curva de ROC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Hugo Fernandes</dc:creator>
  <cp:lastModifiedBy>Hugo Fernandes</cp:lastModifiedBy>
  <cp:revision>554</cp:revision>
  <dcterms:created xsi:type="dcterms:W3CDTF">2020-02-25T16:08:51Z</dcterms:created>
  <dcterms:modified xsi:type="dcterms:W3CDTF">2020-02-25T23:51:13Z</dcterms:modified>
</cp:coreProperties>
</file>