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63" r:id="rId3"/>
  </p:sldMasterIdLst>
  <p:sldIdLst>
    <p:sldId id="256" r:id="rId4"/>
    <p:sldId id="259" r:id="rId5"/>
    <p:sldId id="258" r:id="rId6"/>
    <p:sldId id="261" r:id="rId7"/>
    <p:sldId id="265" r:id="rId8"/>
    <p:sldId id="27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3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397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22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525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293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3829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1797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5448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1988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0955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131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460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1092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51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1219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4371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94977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0401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8874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6605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049340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5510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86754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506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90670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435291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6108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7774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9760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FF0000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226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8353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56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270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6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20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18/04/2018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FF0000"/>
                </a:solidFill>
                <a:latin typeface="Trebuchet MS"/>
              </a:rPr>
              <a:pPr/>
              <a:t>‹N°›</a:t>
            </a:fld>
            <a:endParaRPr lang="fr-FR">
              <a:solidFill>
                <a:srgbClr val="FF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65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iagrammeDeClasses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8556" y="3216781"/>
            <a:ext cx="9482667" cy="916651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Projet d’informatique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964" y="4326598"/>
            <a:ext cx="7766936" cy="9733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3600" dirty="0"/>
              <a:t>Gestion informatique d’un centre hospitalier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872022" y="209807"/>
            <a:ext cx="4799135" cy="1243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>FERREIRA DOS SANTOS Hugo</a:t>
            </a:r>
            <a:br>
              <a:rPr lang="fr-FR" sz="2400" dirty="0"/>
            </a:br>
            <a:r>
              <a:rPr lang="fr-FR" sz="2400" dirty="0"/>
              <a:t>LE BRETON Aude</a:t>
            </a:r>
            <a:br>
              <a:rPr lang="fr-FR" sz="2400" dirty="0"/>
            </a:br>
            <a:r>
              <a:rPr lang="fr-FR" sz="2400" dirty="0"/>
              <a:t>ING3 TD8 Équipe n°1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07" y="620888"/>
            <a:ext cx="2483028" cy="25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Sommaire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84012" y="1687728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Diagramme de classes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Conception technique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Maquettes de l’interface graphique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Versioning GIT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5) Bilan individuel et collectif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6) Sources</a:t>
            </a:r>
          </a:p>
        </p:txBody>
      </p:sp>
    </p:spTree>
    <p:extLst>
      <p:ext uri="{BB962C8B-B14F-4D97-AF65-F5344CB8AC3E}">
        <p14:creationId xmlns:p14="http://schemas.microsoft.com/office/powerpoint/2010/main" val="21084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169" y="139810"/>
            <a:ext cx="8596668" cy="775045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Diagramme de classes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4A980A6-6F4C-46FD-8DE0-213A31DE1995}"/>
              </a:ext>
            </a:extLst>
          </p:cNvPr>
          <p:cNvSpPr/>
          <p:nvPr/>
        </p:nvSpPr>
        <p:spPr>
          <a:xfrm>
            <a:off x="1044383" y="3191854"/>
            <a:ext cx="742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Lien du diagramme de classes </a:t>
            </a:r>
            <a:r>
              <a:rPr lang="fr-FR" b="1" dirty="0" smtClean="0"/>
              <a:t>: </a:t>
            </a:r>
            <a:r>
              <a:rPr lang="fr-FR" b="1" dirty="0" smtClean="0">
                <a:hlinkClick r:id="rId2" action="ppaction://hlinkfile"/>
              </a:rPr>
              <a:t>DiagrammeDeClasses.png</a:t>
            </a: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30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58999"/>
            <a:ext cx="7688791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Conception technique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17" y="942164"/>
            <a:ext cx="6655931" cy="56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5592" y="172655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Maquettes de l’interface graphique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66182" y="1146984"/>
            <a:ext cx="28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Menu de connexion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5290" y="1802403"/>
            <a:ext cx="7593115" cy="4779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482459" y="4191960"/>
            <a:ext cx="177536" cy="19116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484636" y="5068053"/>
            <a:ext cx="177536" cy="19116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33570" y="4123676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628728" y="4125876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994396" y="4125876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235746" y="4986113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628728" y="4986113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994396" y="4986113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428347" y="4986113"/>
            <a:ext cx="101059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25658" y="3058620"/>
            <a:ext cx="238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connexion 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97451" y="2200582"/>
            <a:ext cx="39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informatique de l’hôpital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419409" y="4098565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Locale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53301" y="4947348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Distante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638801" y="2771875"/>
            <a:ext cx="1802682" cy="13518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8931469" y="3073376"/>
            <a:ext cx="1519119" cy="1801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2092" y="2503876"/>
            <a:ext cx="177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JRadioButton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26575" y="2669237"/>
            <a:ext cx="149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918581" y="5900968"/>
            <a:ext cx="1010595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61785" y="5900968"/>
            <a:ext cx="1010595" cy="355018"/>
          </a:xfrm>
          <a:prstGeom prst="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974607" y="5889512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507111" y="5878057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Quitter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7745515" y="6078476"/>
            <a:ext cx="2893038" cy="114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0742855" y="5880257"/>
            <a:ext cx="113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520687" y="6062723"/>
            <a:ext cx="11452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89888" y="5878057"/>
            <a:ext cx="11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7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5592" y="172655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Maquettes de l’interface graphique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04723" y="1150982"/>
            <a:ext cx="370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Recherche par formulaire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2861" y="1719538"/>
            <a:ext cx="8596484" cy="4932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77838" y="1886832"/>
            <a:ext cx="28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Saisissez votre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3143" y="2725824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869207" y="2725824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405271" y="2725824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33142" y="3403807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33142" y="4081790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333142" y="4759773"/>
            <a:ext cx="77484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649917" y="5437756"/>
            <a:ext cx="863978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69207" y="3403807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05271" y="3403807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869206" y="4104783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405271" y="4081790"/>
            <a:ext cx="1497529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85981" y="5426656"/>
            <a:ext cx="863978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722045" y="5437756"/>
            <a:ext cx="863978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104674" y="2711510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Colonne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104674" y="3389493"/>
            <a:ext cx="12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04673" y="4085972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Alias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4672" y="4745459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Critère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110862" y="5426656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3895" y="2725824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830671" y="6222247"/>
            <a:ext cx="1057434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163781" y="6216898"/>
            <a:ext cx="1242371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925310" y="6220613"/>
            <a:ext cx="10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124090" y="6220613"/>
            <a:ext cx="14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2555" y="4759773"/>
            <a:ext cx="638117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736310" y="4757068"/>
            <a:ext cx="633552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9275536" y="4757068"/>
            <a:ext cx="627263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869205" y="4757068"/>
            <a:ext cx="77484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8405231" y="4757068"/>
            <a:ext cx="774845" cy="3550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049959" y="2725102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9586023" y="2725102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513895" y="3405876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791173" y="4764664"/>
            <a:ext cx="316776" cy="3474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49959" y="3403807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86023" y="3403807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327236" y="4757068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863300" y="4757068"/>
            <a:ext cx="316776" cy="355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197119" y="5430454"/>
            <a:ext cx="316776" cy="362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733183" y="5426656"/>
            <a:ext cx="316776" cy="362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9275536" y="5437756"/>
            <a:ext cx="316776" cy="362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4561609" y="2838228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485175" y="4703273"/>
            <a:ext cx="183156" cy="19952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485175" y="5012322"/>
            <a:ext cx="183156" cy="19952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996932" y="4699558"/>
            <a:ext cx="183156" cy="19952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996932" y="5012322"/>
            <a:ext cx="183156" cy="19952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isocèle 61"/>
          <p:cNvSpPr/>
          <p:nvPr/>
        </p:nvSpPr>
        <p:spPr>
          <a:xfrm rot="10800000">
            <a:off x="4561610" y="3524225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62"/>
          <p:cNvSpPr/>
          <p:nvPr/>
        </p:nvSpPr>
        <p:spPr>
          <a:xfrm rot="10800000">
            <a:off x="7110381" y="2837237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isocèle 63"/>
          <p:cNvSpPr/>
          <p:nvPr/>
        </p:nvSpPr>
        <p:spPr>
          <a:xfrm rot="10800000">
            <a:off x="7110381" y="3520449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64"/>
          <p:cNvSpPr/>
          <p:nvPr/>
        </p:nvSpPr>
        <p:spPr>
          <a:xfrm rot="10800000">
            <a:off x="3851595" y="4873236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10800000">
            <a:off x="4257541" y="5554870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/>
          <p:cNvSpPr/>
          <p:nvPr/>
        </p:nvSpPr>
        <p:spPr>
          <a:xfrm rot="10800000">
            <a:off x="9646445" y="2840425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riangle isocèle 67"/>
          <p:cNvSpPr/>
          <p:nvPr/>
        </p:nvSpPr>
        <p:spPr>
          <a:xfrm rot="10800000">
            <a:off x="6388096" y="4866079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riangle isocèle 68"/>
          <p:cNvSpPr/>
          <p:nvPr/>
        </p:nvSpPr>
        <p:spPr>
          <a:xfrm rot="10800000">
            <a:off x="6792101" y="5554871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/>
          <p:cNvSpPr/>
          <p:nvPr/>
        </p:nvSpPr>
        <p:spPr>
          <a:xfrm rot="10800000">
            <a:off x="8921097" y="4873236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riangle isocèle 70"/>
          <p:cNvSpPr/>
          <p:nvPr/>
        </p:nvSpPr>
        <p:spPr>
          <a:xfrm rot="10800000">
            <a:off x="9335958" y="5554871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riangle isocèle 71"/>
          <p:cNvSpPr/>
          <p:nvPr/>
        </p:nvSpPr>
        <p:spPr>
          <a:xfrm rot="10800000">
            <a:off x="9646445" y="3520449"/>
            <a:ext cx="195931" cy="1280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5021609" y="4645433"/>
            <a:ext cx="4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Ou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7530778" y="4645432"/>
            <a:ext cx="4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Ou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5019021" y="4937282"/>
            <a:ext cx="4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7552584" y="4899086"/>
            <a:ext cx="40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1393173" y="1998935"/>
            <a:ext cx="1939968" cy="6801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0" y="1719538"/>
            <a:ext cx="139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JComboBox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1352282" y="3520448"/>
            <a:ext cx="1947816" cy="5533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104602" y="3219141"/>
            <a:ext cx="124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fr-FR" dirty="0"/>
          </a:p>
        </p:txBody>
      </p:sp>
      <p:cxnSp>
        <p:nvCxnSpPr>
          <p:cNvPr id="86" name="Connecteur droit avec flèche 85"/>
          <p:cNvCxnSpPr/>
          <p:nvPr/>
        </p:nvCxnSpPr>
        <p:spPr>
          <a:xfrm flipH="1">
            <a:off x="8180089" y="3752020"/>
            <a:ext cx="2367149" cy="8942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0558305" y="3421201"/>
            <a:ext cx="15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JRadioButton</a:t>
            </a:r>
            <a:endParaRPr lang="fr-FR" dirty="0"/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8588415" y="6378432"/>
            <a:ext cx="2175421" cy="17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825710" y="6100342"/>
            <a:ext cx="110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fr-FR" dirty="0"/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1393173" y="6285008"/>
            <a:ext cx="1118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394828" y="6009100"/>
            <a:ext cx="9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72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791" y="210222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4) Versioning GIT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71154" y="5456184"/>
            <a:ext cx="7681900" cy="8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Lien du versioning GIT : https://github.com/HugoFerreiraDosSantos/HopitalJava</a:t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Login : hugo.ferreira-dos-santos@edu.ece.fr</a:t>
            </a:r>
            <a:br>
              <a:rPr lang="fr-F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: ecehopital1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t="8213" r="5802" b="17673"/>
          <a:stretch/>
        </p:blipFill>
        <p:spPr>
          <a:xfrm>
            <a:off x="271154" y="2240924"/>
            <a:ext cx="8208037" cy="212501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29" y="283898"/>
            <a:ext cx="2849450" cy="6428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59798" y="1608067"/>
            <a:ext cx="784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7F7F7F"/>
                </a:solidFill>
              </a:rPr>
              <a:t>Captures d’écran du </a:t>
            </a:r>
            <a:r>
              <a:rPr lang="fr-FR" sz="2000" dirty="0" err="1">
                <a:solidFill>
                  <a:srgbClr val="7F7F7F"/>
                </a:solidFill>
              </a:rPr>
              <a:t>versioning</a:t>
            </a:r>
            <a:r>
              <a:rPr lang="fr-FR" sz="2000" dirty="0">
                <a:solidFill>
                  <a:srgbClr val="7F7F7F"/>
                </a:solidFill>
              </a:rPr>
              <a:t> </a:t>
            </a:r>
            <a:r>
              <a:rPr lang="fr-FR" sz="2000" dirty="0" err="1">
                <a:solidFill>
                  <a:srgbClr val="7F7F7F"/>
                </a:solidFill>
              </a:rPr>
              <a:t>Bitbucket</a:t>
            </a:r>
            <a:r>
              <a:rPr lang="fr-FR" sz="2000" dirty="0">
                <a:solidFill>
                  <a:srgbClr val="7F7F7F"/>
                </a:solidFill>
              </a:rPr>
              <a:t> et du </a:t>
            </a:r>
            <a:r>
              <a:rPr lang="fr-FR" sz="2000" dirty="0" err="1">
                <a:solidFill>
                  <a:srgbClr val="7F7F7F"/>
                </a:solidFill>
              </a:rPr>
              <a:t>versioning</a:t>
            </a:r>
            <a:r>
              <a:rPr lang="fr-FR" sz="2000" dirty="0">
                <a:solidFill>
                  <a:srgbClr val="7F7F7F"/>
                </a:solidFill>
              </a:rPr>
              <a:t> </a:t>
            </a:r>
            <a:r>
              <a:rPr lang="fr-FR" sz="2000" dirty="0" err="1">
                <a:solidFill>
                  <a:srgbClr val="7F7F7F"/>
                </a:solidFill>
              </a:rPr>
              <a:t>Github</a:t>
            </a:r>
            <a:r>
              <a:rPr lang="fr-FR" sz="2000" dirty="0">
                <a:solidFill>
                  <a:srgbClr val="7F7F7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849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8054" y="131690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27760" y="1146982"/>
            <a:ext cx="9955719" cy="547112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FR" sz="2000" dirty="0"/>
              <a:t>Bilan d’Hugo :</a:t>
            </a:r>
          </a:p>
          <a:p>
            <a:pPr lvl="1">
              <a:buFont typeface="Arial"/>
              <a:buChar char="•"/>
            </a:pPr>
            <a:r>
              <a:rPr lang="fr-FR" dirty="0"/>
              <a:t>Nécessité d’être très rigoureux pour allier deux langages (Java et SQL)</a:t>
            </a:r>
          </a:p>
          <a:p>
            <a:pPr lvl="1">
              <a:buFont typeface="Arial"/>
              <a:buChar char="•"/>
            </a:pPr>
            <a:r>
              <a:rPr lang="fr-FR" dirty="0"/>
              <a:t>Développer mes connaissances en Java, SQL et UX/UI avec Swing</a:t>
            </a:r>
          </a:p>
          <a:p>
            <a:endParaRPr lang="fr-FR" sz="2000" dirty="0"/>
          </a:p>
          <a:p>
            <a:pPr>
              <a:buFont typeface="Wingdings" charset="2"/>
              <a:buChar char="Ø"/>
            </a:pPr>
            <a:r>
              <a:rPr lang="fr-FR" sz="2000" dirty="0"/>
              <a:t>Bilan d’Aude :</a:t>
            </a:r>
          </a:p>
          <a:p>
            <a:pPr lvl="1">
              <a:buFont typeface="Arial"/>
              <a:buChar char="•"/>
            </a:pPr>
            <a:r>
              <a:rPr lang="fr-FR" dirty="0"/>
              <a:t>Déjà des connaissances en Java et en SQL mais découverte du graphisme avec Swing</a:t>
            </a:r>
          </a:p>
          <a:p>
            <a:pPr lvl="1">
              <a:buFont typeface="Arial"/>
              <a:buChar char="•"/>
            </a:pPr>
            <a:r>
              <a:rPr lang="fr-FR" dirty="0"/>
              <a:t>Nécessité d’être très organisée compte tenu des autres travaux à faire en parallèle (DS, </a:t>
            </a:r>
            <a:r>
              <a:rPr lang="fr-FR" dirty="0" err="1"/>
              <a:t>MOOCs</a:t>
            </a:r>
            <a:r>
              <a:rPr lang="is-IS" dirty="0"/>
              <a:t>…)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charset="2"/>
              <a:buChar char="Ø"/>
            </a:pPr>
            <a:r>
              <a:rPr lang="fr-FR" sz="2000" dirty="0"/>
              <a:t>Bilan collectif :</a:t>
            </a:r>
          </a:p>
          <a:p>
            <a:pPr lvl="1">
              <a:buFont typeface="Arial"/>
              <a:buChar char="•"/>
            </a:pPr>
            <a:r>
              <a:rPr lang="fr-FR" dirty="0"/>
              <a:t>Mise en pratique des cours théoriques à travers ce projet</a:t>
            </a:r>
          </a:p>
          <a:p>
            <a:pPr lvl="1">
              <a:buFont typeface="Arial"/>
              <a:buChar char="•"/>
            </a:pPr>
            <a:r>
              <a:rPr lang="fr-FR" dirty="0"/>
              <a:t>Respect du cahier des charges avec un aspect visuel attrayant pour l’utilisateur</a:t>
            </a:r>
          </a:p>
          <a:p>
            <a:pPr lvl="1">
              <a:buFont typeface="Arial"/>
              <a:buChar char="•"/>
            </a:pPr>
            <a:r>
              <a:rPr lang="fr-FR" dirty="0"/>
              <a:t>Travail d’équipe avec dialogue et entraide </a:t>
            </a:r>
          </a:p>
          <a:p>
            <a:pPr marL="457200" lvl="1" indent="0">
              <a:buNone/>
            </a:pPr>
            <a:r>
              <a:rPr lang="fr-FR" dirty="0">
                <a:sym typeface="Wingdings"/>
              </a:rPr>
              <a:t>		 Projet de groupe qui nous rapproche de notre futur métier d’ingénieur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416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48950" y="186310"/>
            <a:ext cx="6391325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6) Sources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81465" y="1870984"/>
            <a:ext cx="9609666" cy="363211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fr-FR" sz="2000" dirty="0"/>
              <a:t>Codes de Jean-Pierre Segado concernant la connexion à la base de données</a:t>
            </a:r>
            <a:br>
              <a:rPr lang="fr-FR" sz="2000" dirty="0"/>
            </a:br>
            <a:r>
              <a:rPr lang="fr-FR" sz="2000" dirty="0"/>
              <a:t>(locale et distante via un tunnel SSH) : </a:t>
            </a:r>
            <a:r>
              <a:rPr lang="fr-FR" sz="2000" dirty="0" err="1"/>
              <a:t>Connexion.java</a:t>
            </a:r>
            <a:r>
              <a:rPr lang="fr-FR" sz="2000" dirty="0"/>
              <a:t> et </a:t>
            </a:r>
            <a:r>
              <a:rPr lang="fr-FR" sz="2000" dirty="0" err="1"/>
              <a:t>SSHTunnel.java</a:t>
            </a:r>
            <a:endParaRPr lang="fr-FR" sz="2000" dirty="0"/>
          </a:p>
          <a:p>
            <a:pPr>
              <a:buFont typeface="Wingdings" charset="2"/>
              <a:buChar char="Ø"/>
            </a:pPr>
            <a:endParaRPr lang="fr-FR" sz="2000" dirty="0"/>
          </a:p>
          <a:p>
            <a:pPr>
              <a:buFont typeface="Wingdings" charset="2"/>
              <a:buChar char="Ø"/>
            </a:pPr>
            <a:r>
              <a:rPr lang="fr-FR" sz="2000" dirty="0"/>
              <a:t>Script SQL de la base de données de Jean-Pierre Segado: </a:t>
            </a:r>
            <a:r>
              <a:rPr lang="fr-FR" sz="2000" dirty="0" err="1"/>
              <a:t>hopital.sql</a:t>
            </a:r>
            <a:r>
              <a:rPr lang="fr-FR" sz="2000" dirty="0"/>
              <a:t> </a:t>
            </a:r>
          </a:p>
          <a:p>
            <a:pPr>
              <a:buFont typeface="Wingdings" charset="2"/>
              <a:buChar char="Ø"/>
            </a:pPr>
            <a:endParaRPr lang="fr-FR" sz="2000" dirty="0"/>
          </a:p>
          <a:p>
            <a:pPr>
              <a:buFont typeface="Wingdings" charset="2"/>
              <a:buChar char="Ø"/>
            </a:pPr>
            <a:r>
              <a:rPr lang="fr-FR" sz="2000" dirty="0"/>
              <a:t>Librairie </a:t>
            </a:r>
            <a:r>
              <a:rPr lang="fr-FR" sz="2000" dirty="0" err="1"/>
              <a:t>JFreeChart</a:t>
            </a:r>
            <a:r>
              <a:rPr lang="fr-FR" sz="2000" dirty="0"/>
              <a:t> pour la réalisation du </a:t>
            </a:r>
            <a:r>
              <a:rPr lang="fr-FR" sz="2000" dirty="0" err="1"/>
              <a:t>Reporting</a:t>
            </a:r>
            <a:endParaRPr lang="fr-FR" sz="2000" dirty="0"/>
          </a:p>
          <a:p>
            <a:pPr>
              <a:buFont typeface="Wingdings" charset="2"/>
              <a:buChar char="Ø"/>
            </a:pPr>
            <a:endParaRPr lang="fr-FR" sz="2000" dirty="0"/>
          </a:p>
          <a:p>
            <a:pPr>
              <a:buFont typeface="Wingdings" charset="2"/>
              <a:buChar char="Ø"/>
            </a:pPr>
            <a:r>
              <a:rPr lang="fr-FR" sz="2000" dirty="0"/>
              <a:t>Librairie et driver connexion SQL Azure</a:t>
            </a:r>
          </a:p>
          <a:p>
            <a:pPr>
              <a:buFont typeface="Wingdings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41671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e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FF3626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Personnalisée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FF3626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te">
  <a:themeElements>
    <a:clrScheme name="Personnalisée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FF3626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245</Words>
  <Application>Microsoft Office PowerPoint</Application>
  <PresentationFormat>Grand écran</PresentationFormat>
  <Paragraphs>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Facette</vt:lpstr>
      <vt:lpstr>1_Facette</vt:lpstr>
      <vt:lpstr>2_Facette</vt:lpstr>
      <vt:lpstr>Projet d’informatique Java</vt:lpstr>
      <vt:lpstr>Sommaire</vt:lpstr>
      <vt:lpstr>1) Diagramme de classes</vt:lpstr>
      <vt:lpstr>2) Conception technique</vt:lpstr>
      <vt:lpstr>3) Maquettes de l’interface graphique</vt:lpstr>
      <vt:lpstr>3) Maquettes de l’interface graphique</vt:lpstr>
      <vt:lpstr>4) Versioning GIT</vt:lpstr>
      <vt:lpstr>5) Bilan individuel et collectif</vt:lpstr>
      <vt:lpstr>6)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LE BRETON</dc:creator>
  <cp:lastModifiedBy>Aude LE BRETON</cp:lastModifiedBy>
  <cp:revision>69</cp:revision>
  <dcterms:created xsi:type="dcterms:W3CDTF">2015-10-26T16:06:34Z</dcterms:created>
  <dcterms:modified xsi:type="dcterms:W3CDTF">2018-04-18T13:52:43Z</dcterms:modified>
</cp:coreProperties>
</file>