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x="18288000" cy="10287000"/>
  <p:notesSz cx="6858000" cy="9144000"/>
  <p:embeddedFontLst>
    <p:embeddedFont>
      <p:font typeface="Poppins Medium" charset="1" panose="02000000000000000000"/>
      <p:regular r:id="rId35"/>
    </p:embeddedFont>
    <p:embeddedFont>
      <p:font typeface="Poppins Medium Bold" charset="1" panose="02000000000000000000"/>
      <p:regular r:id="rId36"/>
    </p:embeddedFont>
    <p:embeddedFont>
      <p:font typeface="Poppins Light" charset="1" panose="02000000000000000000"/>
      <p:regular r:id="rId37"/>
    </p:embeddedFont>
    <p:embeddedFont>
      <p:font typeface="Courier Prime" charset="1" panose="00000509000000000000"/>
      <p:regular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38" Target="fonts/font38.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141414"/>
        </a:solidFill>
      </p:bgPr>
    </p:bg>
    <p:spTree>
      <p:nvGrpSpPr>
        <p:cNvPr id="1" name=""/>
        <p:cNvGrpSpPr/>
        <p:nvPr/>
      </p:nvGrpSpPr>
      <p:grpSpPr>
        <a:xfrm>
          <a:off x="0" y="0"/>
          <a:ext cx="0" cy="0"/>
          <a:chOff x="0" y="0"/>
          <a:chExt cx="0" cy="0"/>
        </a:xfrm>
      </p:grpSpPr>
      <p:grpSp>
        <p:nvGrpSpPr>
          <p:cNvPr name="Group 2" id="2"/>
          <p:cNvGrpSpPr/>
          <p:nvPr/>
        </p:nvGrpSpPr>
        <p:grpSpPr>
          <a:xfrm rot="0">
            <a:off x="1028700" y="714086"/>
            <a:ext cx="14148597" cy="8858828"/>
            <a:chOff x="0" y="0"/>
            <a:chExt cx="18864796" cy="11811771"/>
          </a:xfrm>
        </p:grpSpPr>
        <p:sp>
          <p:nvSpPr>
            <p:cNvPr name="TextBox 3" id="3"/>
            <p:cNvSpPr txBox="true"/>
            <p:nvPr/>
          </p:nvSpPr>
          <p:spPr>
            <a:xfrm rot="0">
              <a:off x="0" y="20108"/>
              <a:ext cx="6138720" cy="1127125"/>
            </a:xfrm>
            <a:prstGeom prst="rect">
              <a:avLst/>
            </a:prstGeom>
          </p:spPr>
          <p:txBody>
            <a:bodyPr anchor="t" rtlCol="false" tIns="0" lIns="0" bIns="0" rIns="0">
              <a:spAutoFit/>
            </a:bodyPr>
            <a:lstStyle/>
            <a:p>
              <a:pPr algn="l">
                <a:lnSpc>
                  <a:spcPts val="3330"/>
                </a:lnSpc>
              </a:pPr>
              <a:r>
                <a:rPr lang="en-US" sz="2775">
                  <a:solidFill>
                    <a:srgbClr val="10B5BF"/>
                  </a:solidFill>
                  <a:latin typeface="Poppins Medium"/>
                  <a:ea typeface="Poppins Medium"/>
                  <a:cs typeface="Poppins Medium"/>
                  <a:sym typeface="Poppins Medium"/>
                </a:rPr>
                <a:t>Arquitectura de Computadoras</a:t>
              </a:r>
            </a:p>
          </p:txBody>
        </p:sp>
        <p:sp>
          <p:nvSpPr>
            <p:cNvPr name="TextBox 4" id="4"/>
            <p:cNvSpPr txBox="true"/>
            <p:nvPr/>
          </p:nvSpPr>
          <p:spPr>
            <a:xfrm rot="0">
              <a:off x="0" y="2602286"/>
              <a:ext cx="18864796" cy="7914217"/>
            </a:xfrm>
            <a:prstGeom prst="rect">
              <a:avLst/>
            </a:prstGeom>
          </p:spPr>
          <p:txBody>
            <a:bodyPr anchor="t" rtlCol="false" tIns="0" lIns="0" bIns="0" rIns="0">
              <a:spAutoFit/>
            </a:bodyPr>
            <a:lstStyle/>
            <a:p>
              <a:pPr algn="l">
                <a:lnSpc>
                  <a:spcPts val="15400"/>
                </a:lnSpc>
              </a:pPr>
              <a:r>
                <a:rPr lang="en-US" sz="14000" b="true">
                  <a:solidFill>
                    <a:srgbClr val="FFFFFF"/>
                  </a:solidFill>
                  <a:latin typeface="Poppins Medium Bold"/>
                  <a:ea typeface="Poppins Medium Bold"/>
                  <a:cs typeface="Poppins Medium Bold"/>
                  <a:sym typeface="Poppins Medium Bold"/>
                </a:rPr>
                <a:t>MIPS32 CON MENÚ DE 3 ALGORITMOS</a:t>
              </a:r>
            </a:p>
          </p:txBody>
        </p:sp>
        <p:sp>
          <p:nvSpPr>
            <p:cNvPr name="TextBox 5" id="5"/>
            <p:cNvSpPr txBox="true"/>
            <p:nvPr/>
          </p:nvSpPr>
          <p:spPr>
            <a:xfrm rot="0">
              <a:off x="0" y="11190459"/>
              <a:ext cx="18864796" cy="622723"/>
            </a:xfrm>
            <a:prstGeom prst="rect">
              <a:avLst/>
            </a:prstGeom>
          </p:spPr>
          <p:txBody>
            <a:bodyPr anchor="t" rtlCol="false" tIns="0" lIns="0" bIns="0" rIns="0">
              <a:spAutoFit/>
            </a:bodyPr>
            <a:lstStyle/>
            <a:p>
              <a:pPr algn="l">
                <a:lnSpc>
                  <a:spcPts val="3919"/>
                </a:lnSpc>
              </a:pPr>
              <a:r>
                <a:rPr lang="en-US" sz="2799" spc="55">
                  <a:solidFill>
                    <a:srgbClr val="FFFFFF"/>
                  </a:solidFill>
                  <a:latin typeface="Poppins Medium"/>
                  <a:ea typeface="Poppins Medium"/>
                  <a:cs typeface="Poppins Medium"/>
                  <a:sym typeface="Poppins Medium"/>
                </a:rPr>
                <a:t>Equipo Tr3s: Maciel Vargas Oswaldo Daniel y García Saldivar Hugo Gabriel</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141414"/>
        </a:solidFill>
      </p:bgPr>
    </p:bg>
    <p:spTree>
      <p:nvGrpSpPr>
        <p:cNvPr id="1" name=""/>
        <p:cNvGrpSpPr/>
        <p:nvPr/>
      </p:nvGrpSpPr>
      <p:grpSpPr>
        <a:xfrm>
          <a:off x="0" y="0"/>
          <a:ext cx="0" cy="0"/>
          <a:chOff x="0" y="0"/>
          <a:chExt cx="0" cy="0"/>
        </a:xfrm>
      </p:grpSpPr>
      <p:sp>
        <p:nvSpPr>
          <p:cNvPr name="Freeform 2" id="2"/>
          <p:cNvSpPr/>
          <p:nvPr/>
        </p:nvSpPr>
        <p:spPr>
          <a:xfrm flipH="false" flipV="false" rot="0">
            <a:off x="6620332" y="5026517"/>
            <a:ext cx="11301259" cy="1299645"/>
          </a:xfrm>
          <a:custGeom>
            <a:avLst/>
            <a:gdLst/>
            <a:ahLst/>
            <a:cxnLst/>
            <a:rect r="r" b="b" t="t" l="l"/>
            <a:pathLst>
              <a:path h="1299645" w="11301259">
                <a:moveTo>
                  <a:pt x="0" y="0"/>
                </a:moveTo>
                <a:lnTo>
                  <a:pt x="11301259" y="0"/>
                </a:lnTo>
                <a:lnTo>
                  <a:pt x="11301259" y="1299644"/>
                </a:lnTo>
                <a:lnTo>
                  <a:pt x="0" y="1299644"/>
                </a:lnTo>
                <a:lnTo>
                  <a:pt x="0" y="0"/>
                </a:lnTo>
                <a:close/>
              </a:path>
            </a:pathLst>
          </a:custGeom>
          <a:blipFill>
            <a:blip r:embed="rId2"/>
            <a:stretch>
              <a:fillRect l="0" t="0" r="0" b="0"/>
            </a:stretch>
          </a:blipFill>
        </p:spPr>
      </p:sp>
      <p:sp>
        <p:nvSpPr>
          <p:cNvPr name="TextBox 3" id="3"/>
          <p:cNvSpPr txBox="true"/>
          <p:nvPr/>
        </p:nvSpPr>
        <p:spPr>
          <a:xfrm rot="0">
            <a:off x="1028700" y="342900"/>
            <a:ext cx="13161787" cy="1371534"/>
          </a:xfrm>
          <a:prstGeom prst="rect">
            <a:avLst/>
          </a:prstGeom>
        </p:spPr>
        <p:txBody>
          <a:bodyPr anchor="t" rtlCol="false" tIns="0" lIns="0" bIns="0" rIns="0">
            <a:spAutoFit/>
          </a:bodyPr>
          <a:lstStyle/>
          <a:p>
            <a:pPr algn="l">
              <a:lnSpc>
                <a:spcPts val="10800"/>
              </a:lnSpc>
            </a:pPr>
            <a:r>
              <a:rPr lang="en-US" sz="9000" b="true">
                <a:solidFill>
                  <a:srgbClr val="FFFFFF"/>
                </a:solidFill>
                <a:latin typeface="Poppins Medium Bold"/>
                <a:ea typeface="Poppins Medium Bold"/>
                <a:cs typeface="Poppins Medium Bold"/>
                <a:sym typeface="Poppins Medium Bold"/>
              </a:rPr>
              <a:t>Tipo J</a:t>
            </a:r>
          </a:p>
        </p:txBody>
      </p:sp>
      <p:sp>
        <p:nvSpPr>
          <p:cNvPr name="TextBox 4" id="4"/>
          <p:cNvSpPr txBox="true"/>
          <p:nvPr/>
        </p:nvSpPr>
        <p:spPr>
          <a:xfrm rot="0">
            <a:off x="1967873" y="3244560"/>
            <a:ext cx="3329806" cy="535894"/>
          </a:xfrm>
          <a:prstGeom prst="rect">
            <a:avLst/>
          </a:prstGeom>
        </p:spPr>
        <p:txBody>
          <a:bodyPr anchor="t" rtlCol="false" tIns="0" lIns="0" bIns="0" rIns="0">
            <a:spAutoFit/>
          </a:bodyPr>
          <a:lstStyle/>
          <a:p>
            <a:pPr algn="l">
              <a:lnSpc>
                <a:spcPts val="4235"/>
              </a:lnSpc>
            </a:pPr>
            <a:r>
              <a:rPr lang="en-US" sz="3529">
                <a:solidFill>
                  <a:srgbClr val="10B5BF"/>
                </a:solidFill>
                <a:latin typeface="Poppins Medium"/>
                <a:ea typeface="Poppins Medium"/>
                <a:cs typeface="Poppins Medium"/>
                <a:sym typeface="Poppins Medium"/>
              </a:rPr>
              <a:t>Nomenclatura</a:t>
            </a:r>
          </a:p>
        </p:txBody>
      </p:sp>
      <p:sp>
        <p:nvSpPr>
          <p:cNvPr name="TextBox 5" id="5"/>
          <p:cNvSpPr txBox="true"/>
          <p:nvPr/>
        </p:nvSpPr>
        <p:spPr>
          <a:xfrm rot="0">
            <a:off x="815183" y="4997942"/>
            <a:ext cx="5635187" cy="1395883"/>
          </a:xfrm>
          <a:prstGeom prst="rect">
            <a:avLst/>
          </a:prstGeom>
        </p:spPr>
        <p:txBody>
          <a:bodyPr anchor="t" rtlCol="false" tIns="0" lIns="0" bIns="0" rIns="0">
            <a:spAutoFit/>
          </a:bodyPr>
          <a:lstStyle/>
          <a:p>
            <a:pPr algn="l">
              <a:lnSpc>
                <a:spcPts val="2798"/>
              </a:lnSpc>
            </a:pPr>
            <a:r>
              <a:rPr lang="en-US" sz="1998">
                <a:solidFill>
                  <a:srgbClr val="FFFFFF"/>
                </a:solidFill>
                <a:latin typeface="Poppins Light"/>
                <a:ea typeface="Poppins Light"/>
                <a:cs typeface="Poppins Light"/>
                <a:sym typeface="Poppins Light"/>
              </a:rPr>
              <a:t>OP: Código de operación.</a:t>
            </a:r>
          </a:p>
          <a:p>
            <a:pPr algn="l">
              <a:lnSpc>
                <a:spcPts val="2798"/>
              </a:lnSpc>
            </a:pPr>
          </a:p>
          <a:p>
            <a:pPr algn="l">
              <a:lnSpc>
                <a:spcPts val="2798"/>
              </a:lnSpc>
            </a:pPr>
            <a:r>
              <a:rPr lang="en-US" sz="1998">
                <a:solidFill>
                  <a:srgbClr val="FFFFFF"/>
                </a:solidFill>
                <a:latin typeface="Poppins Light"/>
                <a:ea typeface="Poppins Light"/>
                <a:cs typeface="Poppins Light"/>
                <a:sym typeface="Poppins Light"/>
              </a:rPr>
              <a:t>Ta</a:t>
            </a:r>
            <a:r>
              <a:rPr lang="en-US" sz="1998">
                <a:solidFill>
                  <a:srgbClr val="FFFFFF"/>
                </a:solidFill>
                <a:latin typeface="Poppins Light"/>
                <a:ea typeface="Poppins Light"/>
                <a:cs typeface="Poppins Light"/>
                <a:sym typeface="Poppins Light"/>
              </a:rPr>
              <a:t>rget: Dirección de salto (se escala a 28 bits y se combina con PC).</a:t>
            </a:r>
          </a:p>
        </p:txBody>
      </p:sp>
      <p:sp>
        <p:nvSpPr>
          <p:cNvPr name="TextBox 6" id="6"/>
          <p:cNvSpPr txBox="true"/>
          <p:nvPr/>
        </p:nvSpPr>
        <p:spPr>
          <a:xfrm rot="0">
            <a:off x="11062725" y="3221760"/>
            <a:ext cx="2778828" cy="558694"/>
          </a:xfrm>
          <a:prstGeom prst="rect">
            <a:avLst/>
          </a:prstGeom>
        </p:spPr>
        <p:txBody>
          <a:bodyPr anchor="t" rtlCol="false" tIns="0" lIns="0" bIns="0" rIns="0">
            <a:spAutoFit/>
          </a:bodyPr>
          <a:lstStyle/>
          <a:p>
            <a:pPr algn="l">
              <a:lnSpc>
                <a:spcPts val="4415"/>
              </a:lnSpc>
            </a:pPr>
            <a:r>
              <a:rPr lang="en-US" sz="3679">
                <a:solidFill>
                  <a:srgbClr val="10B5BF"/>
                </a:solidFill>
                <a:latin typeface="Poppins Medium"/>
                <a:ea typeface="Poppins Medium"/>
                <a:cs typeface="Poppins Medium"/>
                <a:sym typeface="Poppins Medium"/>
              </a:rPr>
              <a:t>Instrucción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141414"/>
        </a:solidFill>
      </p:bgPr>
    </p:bg>
    <p:spTree>
      <p:nvGrpSpPr>
        <p:cNvPr id="1" name=""/>
        <p:cNvGrpSpPr/>
        <p:nvPr/>
      </p:nvGrpSpPr>
      <p:grpSpPr>
        <a:xfrm>
          <a:off x="0" y="0"/>
          <a:ext cx="0" cy="0"/>
          <a:chOff x="0" y="0"/>
          <a:chExt cx="0" cy="0"/>
        </a:xfrm>
      </p:grpSpPr>
      <p:sp>
        <p:nvSpPr>
          <p:cNvPr name="Freeform 2" id="2"/>
          <p:cNvSpPr/>
          <p:nvPr/>
        </p:nvSpPr>
        <p:spPr>
          <a:xfrm flipH="false" flipV="false" rot="0">
            <a:off x="1744767" y="3925334"/>
            <a:ext cx="14798465" cy="2436333"/>
          </a:xfrm>
          <a:custGeom>
            <a:avLst/>
            <a:gdLst/>
            <a:ahLst/>
            <a:cxnLst/>
            <a:rect r="r" b="b" t="t" l="l"/>
            <a:pathLst>
              <a:path h="2436333" w="14798465">
                <a:moveTo>
                  <a:pt x="0" y="0"/>
                </a:moveTo>
                <a:lnTo>
                  <a:pt x="14798466" y="0"/>
                </a:lnTo>
                <a:lnTo>
                  <a:pt x="14798466" y="2436332"/>
                </a:lnTo>
                <a:lnTo>
                  <a:pt x="0" y="2436332"/>
                </a:lnTo>
                <a:lnTo>
                  <a:pt x="0" y="0"/>
                </a:lnTo>
                <a:close/>
              </a:path>
            </a:pathLst>
          </a:custGeom>
          <a:blipFill>
            <a:blip r:embed="rId2"/>
            <a:stretch>
              <a:fillRect l="0" t="0" r="0" b="0"/>
            </a:stretch>
          </a:blipFill>
        </p:spPr>
      </p:sp>
      <p:sp>
        <p:nvSpPr>
          <p:cNvPr name="TextBox 3" id="3"/>
          <p:cNvSpPr txBox="true"/>
          <p:nvPr/>
        </p:nvSpPr>
        <p:spPr>
          <a:xfrm rot="0">
            <a:off x="7455186" y="533334"/>
            <a:ext cx="3377629" cy="981207"/>
          </a:xfrm>
          <a:prstGeom prst="rect">
            <a:avLst/>
          </a:prstGeom>
        </p:spPr>
        <p:txBody>
          <a:bodyPr anchor="t" rtlCol="false" tIns="0" lIns="0" bIns="0" rIns="0">
            <a:spAutoFit/>
          </a:bodyPr>
          <a:lstStyle/>
          <a:p>
            <a:pPr algn="ctr">
              <a:lnSpc>
                <a:spcPts val="3840"/>
              </a:lnSpc>
            </a:pPr>
            <a:r>
              <a:rPr lang="en-US" sz="3200">
                <a:solidFill>
                  <a:srgbClr val="10B5BF"/>
                </a:solidFill>
                <a:latin typeface="Poppins Medium"/>
                <a:ea typeface="Poppins Medium"/>
                <a:cs typeface="Poppins Medium"/>
                <a:sym typeface="Poppins Medium"/>
              </a:rPr>
              <a:t>Instrucciones implementadas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954433" y="218647"/>
            <a:ext cx="14379134" cy="9849707"/>
          </a:xfrm>
          <a:custGeom>
            <a:avLst/>
            <a:gdLst/>
            <a:ahLst/>
            <a:cxnLst/>
            <a:rect r="r" b="b" t="t" l="l"/>
            <a:pathLst>
              <a:path h="9849707" w="14379134">
                <a:moveTo>
                  <a:pt x="0" y="0"/>
                </a:moveTo>
                <a:lnTo>
                  <a:pt x="14379134" y="0"/>
                </a:lnTo>
                <a:lnTo>
                  <a:pt x="14379134" y="9849706"/>
                </a:lnTo>
                <a:lnTo>
                  <a:pt x="0" y="9849706"/>
                </a:lnTo>
                <a:lnTo>
                  <a:pt x="0" y="0"/>
                </a:lnTo>
                <a:close/>
              </a:path>
            </a:pathLst>
          </a:custGeom>
          <a:blipFill>
            <a:blip r:embed="rId2"/>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141414"/>
        </a:solidFill>
      </p:bgPr>
    </p:bg>
    <p:spTree>
      <p:nvGrpSpPr>
        <p:cNvPr id="1" name=""/>
        <p:cNvGrpSpPr/>
        <p:nvPr/>
      </p:nvGrpSpPr>
      <p:grpSpPr>
        <a:xfrm>
          <a:off x="0" y="0"/>
          <a:ext cx="0" cy="0"/>
          <a:chOff x="0" y="0"/>
          <a:chExt cx="0" cy="0"/>
        </a:xfrm>
      </p:grpSpPr>
      <p:sp>
        <p:nvSpPr>
          <p:cNvPr name="Freeform 2" id="2"/>
          <p:cNvSpPr/>
          <p:nvPr/>
        </p:nvSpPr>
        <p:spPr>
          <a:xfrm flipH="false" flipV="false" rot="0">
            <a:off x="3805169" y="4347434"/>
            <a:ext cx="10677662" cy="1592131"/>
          </a:xfrm>
          <a:custGeom>
            <a:avLst/>
            <a:gdLst/>
            <a:ahLst/>
            <a:cxnLst/>
            <a:rect r="r" b="b" t="t" l="l"/>
            <a:pathLst>
              <a:path h="1592131" w="10677662">
                <a:moveTo>
                  <a:pt x="0" y="0"/>
                </a:moveTo>
                <a:lnTo>
                  <a:pt x="10677662" y="0"/>
                </a:lnTo>
                <a:lnTo>
                  <a:pt x="10677662" y="1592132"/>
                </a:lnTo>
                <a:lnTo>
                  <a:pt x="0" y="1592132"/>
                </a:lnTo>
                <a:lnTo>
                  <a:pt x="0" y="0"/>
                </a:lnTo>
                <a:close/>
              </a:path>
            </a:pathLst>
          </a:custGeom>
          <a:blipFill>
            <a:blip r:embed="rId2"/>
            <a:stretch>
              <a:fillRect l="0" t="0" r="0" b="0"/>
            </a:stretch>
          </a:blipFill>
        </p:spPr>
      </p:sp>
      <p:sp>
        <p:nvSpPr>
          <p:cNvPr name="TextBox 3" id="3"/>
          <p:cNvSpPr txBox="true"/>
          <p:nvPr/>
        </p:nvSpPr>
        <p:spPr>
          <a:xfrm rot="0">
            <a:off x="3344147" y="342933"/>
            <a:ext cx="11599705" cy="1371534"/>
          </a:xfrm>
          <a:prstGeom prst="rect">
            <a:avLst/>
          </a:prstGeom>
        </p:spPr>
        <p:txBody>
          <a:bodyPr anchor="t" rtlCol="false" tIns="0" lIns="0" bIns="0" rIns="0">
            <a:spAutoFit/>
          </a:bodyPr>
          <a:lstStyle/>
          <a:p>
            <a:pPr algn="l">
              <a:lnSpc>
                <a:spcPts val="10800"/>
              </a:lnSpc>
            </a:pPr>
            <a:r>
              <a:rPr lang="en-US" sz="9000" b="true">
                <a:solidFill>
                  <a:srgbClr val="FFFFFF"/>
                </a:solidFill>
                <a:latin typeface="Poppins Medium Bold"/>
                <a:ea typeface="Poppins Medium Bold"/>
                <a:cs typeface="Poppins Medium Bold"/>
                <a:sym typeface="Poppins Medium Bold"/>
              </a:rPr>
              <a:t>Mención Honorífica</a:t>
            </a:r>
          </a:p>
        </p:txBody>
      </p:sp>
      <p:sp>
        <p:nvSpPr>
          <p:cNvPr name="TextBox 4" id="4"/>
          <p:cNvSpPr txBox="true"/>
          <p:nvPr/>
        </p:nvSpPr>
        <p:spPr>
          <a:xfrm rot="0">
            <a:off x="6173684" y="2977097"/>
            <a:ext cx="5940631" cy="558694"/>
          </a:xfrm>
          <a:prstGeom prst="rect">
            <a:avLst/>
          </a:prstGeom>
        </p:spPr>
        <p:txBody>
          <a:bodyPr anchor="t" rtlCol="false" tIns="0" lIns="0" bIns="0" rIns="0">
            <a:spAutoFit/>
          </a:bodyPr>
          <a:lstStyle/>
          <a:p>
            <a:pPr algn="l">
              <a:lnSpc>
                <a:spcPts val="4415"/>
              </a:lnSpc>
            </a:pPr>
            <a:r>
              <a:rPr lang="en-US" sz="3679">
                <a:solidFill>
                  <a:srgbClr val="10B5BF"/>
                </a:solidFill>
                <a:latin typeface="Poppins Medium"/>
                <a:ea typeface="Poppins Medium"/>
                <a:cs typeface="Poppins Medium"/>
                <a:sym typeface="Poppins Medium"/>
              </a:rPr>
              <a:t>Gracias por todo NOP :’)</a:t>
            </a: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141414"/>
        </a:solidFill>
      </p:bgPr>
    </p:bg>
    <p:spTree>
      <p:nvGrpSpPr>
        <p:cNvPr id="1" name=""/>
        <p:cNvGrpSpPr/>
        <p:nvPr/>
      </p:nvGrpSpPr>
      <p:grpSpPr>
        <a:xfrm>
          <a:off x="0" y="0"/>
          <a:ext cx="0" cy="0"/>
          <a:chOff x="0" y="0"/>
          <a:chExt cx="0" cy="0"/>
        </a:xfrm>
      </p:grpSpPr>
      <p:sp>
        <p:nvSpPr>
          <p:cNvPr name="TextBox 2" id="2"/>
          <p:cNvSpPr txBox="true"/>
          <p:nvPr/>
        </p:nvSpPr>
        <p:spPr>
          <a:xfrm rot="0">
            <a:off x="1028700" y="342900"/>
            <a:ext cx="13161787" cy="1371534"/>
          </a:xfrm>
          <a:prstGeom prst="rect">
            <a:avLst/>
          </a:prstGeom>
        </p:spPr>
        <p:txBody>
          <a:bodyPr anchor="t" rtlCol="false" tIns="0" lIns="0" bIns="0" rIns="0">
            <a:spAutoFit/>
          </a:bodyPr>
          <a:lstStyle/>
          <a:p>
            <a:pPr algn="l">
              <a:lnSpc>
                <a:spcPts val="10800"/>
              </a:lnSpc>
            </a:pPr>
            <a:r>
              <a:rPr lang="en-US" sz="9000" b="true">
                <a:solidFill>
                  <a:srgbClr val="FFFFFF"/>
                </a:solidFill>
                <a:latin typeface="Poppins Medium Bold"/>
                <a:ea typeface="Poppins Medium Bold"/>
                <a:cs typeface="Poppins Medium Bold"/>
                <a:sym typeface="Poppins Medium Bold"/>
              </a:rPr>
              <a:t>Decodificador</a:t>
            </a:r>
          </a:p>
        </p:txBody>
      </p:sp>
      <p:sp>
        <p:nvSpPr>
          <p:cNvPr name="TextBox 3" id="3"/>
          <p:cNvSpPr txBox="true"/>
          <p:nvPr/>
        </p:nvSpPr>
        <p:spPr>
          <a:xfrm rot="0">
            <a:off x="888603" y="2567028"/>
            <a:ext cx="9589452" cy="2777509"/>
          </a:xfrm>
          <a:prstGeom prst="rect">
            <a:avLst/>
          </a:prstGeom>
        </p:spPr>
        <p:txBody>
          <a:bodyPr anchor="t" rtlCol="false" tIns="0" lIns="0" bIns="0" rIns="0">
            <a:spAutoFit/>
          </a:bodyPr>
          <a:lstStyle/>
          <a:p>
            <a:pPr algn="just">
              <a:lnSpc>
                <a:spcPts val="3758"/>
              </a:lnSpc>
            </a:pPr>
            <a:r>
              <a:rPr lang="en-US" sz="2684">
                <a:solidFill>
                  <a:srgbClr val="FFFFFF"/>
                </a:solidFill>
                <a:latin typeface="Poppins Light"/>
                <a:ea typeface="Poppins Light"/>
                <a:cs typeface="Poppins Light"/>
                <a:sym typeface="Poppins Light"/>
              </a:rPr>
              <a:t>El decodificador nos sirve para ahorrarnos tiempo al decodificar instrucciones para que sean procesadas por nuestro MIPS32.</a:t>
            </a:r>
          </a:p>
          <a:p>
            <a:pPr algn="just">
              <a:lnSpc>
                <a:spcPts val="3758"/>
              </a:lnSpc>
            </a:pPr>
          </a:p>
          <a:p>
            <a:pPr algn="just">
              <a:lnSpc>
                <a:spcPts val="3758"/>
              </a:lnSpc>
            </a:pPr>
            <a:r>
              <a:rPr lang="en-US" sz="2684">
                <a:solidFill>
                  <a:srgbClr val="FFFFFF"/>
                </a:solidFill>
                <a:latin typeface="Poppins Light"/>
                <a:ea typeface="Poppins Light"/>
                <a:cs typeface="Poppins Light"/>
                <a:sym typeface="Poppins Light"/>
              </a:rPr>
              <a:t>Con pocas instrucciones no hay problema pero al aumentar el riesgo de error aumenta significativamente.</a:t>
            </a:r>
          </a:p>
        </p:txBody>
      </p:sp>
      <p:sp>
        <p:nvSpPr>
          <p:cNvPr name="TextBox 4" id="4"/>
          <p:cNvSpPr txBox="true"/>
          <p:nvPr/>
        </p:nvSpPr>
        <p:spPr>
          <a:xfrm rot="0">
            <a:off x="7465460" y="7180311"/>
            <a:ext cx="9589452" cy="1378468"/>
          </a:xfrm>
          <a:prstGeom prst="rect">
            <a:avLst/>
          </a:prstGeom>
        </p:spPr>
        <p:txBody>
          <a:bodyPr anchor="t" rtlCol="false" tIns="0" lIns="0" bIns="0" rIns="0">
            <a:spAutoFit/>
          </a:bodyPr>
          <a:lstStyle/>
          <a:p>
            <a:pPr algn="just">
              <a:lnSpc>
                <a:spcPts val="3758"/>
              </a:lnSpc>
            </a:pPr>
            <a:r>
              <a:rPr lang="en-US" sz="2684">
                <a:solidFill>
                  <a:srgbClr val="FFFFFF"/>
                </a:solidFill>
                <a:latin typeface="Poppins Light"/>
                <a:ea typeface="Poppins Light"/>
                <a:cs typeface="Poppins Light"/>
                <a:sym typeface="Poppins Light"/>
              </a:rPr>
              <a:t>Por lo que diseñar un decodificador nos ayuda a disminuir los errores y aumentar la productividad del proyecto.</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141414"/>
        </a:solidFill>
      </p:bgPr>
    </p:bg>
    <p:spTree>
      <p:nvGrpSpPr>
        <p:cNvPr id="1" name=""/>
        <p:cNvGrpSpPr/>
        <p:nvPr/>
      </p:nvGrpSpPr>
      <p:grpSpPr>
        <a:xfrm>
          <a:off x="0" y="0"/>
          <a:ext cx="0" cy="0"/>
          <a:chOff x="0" y="0"/>
          <a:chExt cx="0" cy="0"/>
        </a:xfrm>
      </p:grpSpPr>
      <p:sp>
        <p:nvSpPr>
          <p:cNvPr name="Freeform 2" id="2"/>
          <p:cNvSpPr/>
          <p:nvPr/>
        </p:nvSpPr>
        <p:spPr>
          <a:xfrm flipH="false" flipV="false" rot="0">
            <a:off x="801235" y="2463601"/>
            <a:ext cx="7702624" cy="6211135"/>
          </a:xfrm>
          <a:custGeom>
            <a:avLst/>
            <a:gdLst/>
            <a:ahLst/>
            <a:cxnLst/>
            <a:rect r="r" b="b" t="t" l="l"/>
            <a:pathLst>
              <a:path h="6211135" w="7702624">
                <a:moveTo>
                  <a:pt x="0" y="0"/>
                </a:moveTo>
                <a:lnTo>
                  <a:pt x="7702624" y="0"/>
                </a:lnTo>
                <a:lnTo>
                  <a:pt x="7702624" y="6211135"/>
                </a:lnTo>
                <a:lnTo>
                  <a:pt x="0" y="6211135"/>
                </a:lnTo>
                <a:lnTo>
                  <a:pt x="0" y="0"/>
                </a:lnTo>
                <a:close/>
              </a:path>
            </a:pathLst>
          </a:custGeom>
          <a:blipFill>
            <a:blip r:embed="rId2"/>
            <a:stretch>
              <a:fillRect l="0" t="0" r="0" b="0"/>
            </a:stretch>
          </a:blipFill>
        </p:spPr>
      </p:sp>
      <p:sp>
        <p:nvSpPr>
          <p:cNvPr name="Freeform 3" id="3"/>
          <p:cNvSpPr/>
          <p:nvPr/>
        </p:nvSpPr>
        <p:spPr>
          <a:xfrm flipH="false" flipV="false" rot="0">
            <a:off x="9679255" y="2329900"/>
            <a:ext cx="7857995" cy="6344835"/>
          </a:xfrm>
          <a:custGeom>
            <a:avLst/>
            <a:gdLst/>
            <a:ahLst/>
            <a:cxnLst/>
            <a:rect r="r" b="b" t="t" l="l"/>
            <a:pathLst>
              <a:path h="6344835" w="7857995">
                <a:moveTo>
                  <a:pt x="0" y="0"/>
                </a:moveTo>
                <a:lnTo>
                  <a:pt x="7857995" y="0"/>
                </a:lnTo>
                <a:lnTo>
                  <a:pt x="7857995" y="6344836"/>
                </a:lnTo>
                <a:lnTo>
                  <a:pt x="0" y="6344836"/>
                </a:lnTo>
                <a:lnTo>
                  <a:pt x="0" y="0"/>
                </a:lnTo>
                <a:close/>
              </a:path>
            </a:pathLst>
          </a:custGeom>
          <a:blipFill>
            <a:blip r:embed="rId3"/>
            <a:stretch>
              <a:fillRect l="0" t="0" r="0" b="0"/>
            </a:stretch>
          </a:blipFill>
        </p:spPr>
      </p:sp>
      <p:sp>
        <p:nvSpPr>
          <p:cNvPr name="TextBox 4" id="4"/>
          <p:cNvSpPr txBox="true"/>
          <p:nvPr/>
        </p:nvSpPr>
        <p:spPr>
          <a:xfrm rot="0">
            <a:off x="7455186" y="533334"/>
            <a:ext cx="3377629" cy="981207"/>
          </a:xfrm>
          <a:prstGeom prst="rect">
            <a:avLst/>
          </a:prstGeom>
        </p:spPr>
        <p:txBody>
          <a:bodyPr anchor="t" rtlCol="false" tIns="0" lIns="0" bIns="0" rIns="0">
            <a:spAutoFit/>
          </a:bodyPr>
          <a:lstStyle/>
          <a:p>
            <a:pPr algn="ctr">
              <a:lnSpc>
                <a:spcPts val="3840"/>
              </a:lnSpc>
            </a:pPr>
            <a:r>
              <a:rPr lang="en-US" sz="3200">
                <a:solidFill>
                  <a:srgbClr val="10B5BF"/>
                </a:solidFill>
                <a:latin typeface="Poppins Medium"/>
                <a:ea typeface="Poppins Medium"/>
                <a:cs typeface="Poppins Medium"/>
                <a:sym typeface="Poppins Medium"/>
              </a:rPr>
              <a:t>Funcionamiento (capturas)</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141414"/>
        </a:solidFill>
      </p:bgPr>
    </p:bg>
    <p:spTree>
      <p:nvGrpSpPr>
        <p:cNvPr id="1" name=""/>
        <p:cNvGrpSpPr/>
        <p:nvPr/>
      </p:nvGrpSpPr>
      <p:grpSpPr>
        <a:xfrm>
          <a:off x="0" y="0"/>
          <a:ext cx="0" cy="0"/>
          <a:chOff x="0" y="0"/>
          <a:chExt cx="0" cy="0"/>
        </a:xfrm>
      </p:grpSpPr>
      <p:sp>
        <p:nvSpPr>
          <p:cNvPr name="Freeform 2" id="2"/>
          <p:cNvSpPr/>
          <p:nvPr/>
        </p:nvSpPr>
        <p:spPr>
          <a:xfrm flipH="false" flipV="false" rot="0">
            <a:off x="2585287" y="2001785"/>
            <a:ext cx="12717148" cy="6978535"/>
          </a:xfrm>
          <a:custGeom>
            <a:avLst/>
            <a:gdLst/>
            <a:ahLst/>
            <a:cxnLst/>
            <a:rect r="r" b="b" t="t" l="l"/>
            <a:pathLst>
              <a:path h="6978535" w="12717148">
                <a:moveTo>
                  <a:pt x="0" y="0"/>
                </a:moveTo>
                <a:lnTo>
                  <a:pt x="12717148" y="0"/>
                </a:lnTo>
                <a:lnTo>
                  <a:pt x="12717148" y="6978535"/>
                </a:lnTo>
                <a:lnTo>
                  <a:pt x="0" y="6978535"/>
                </a:lnTo>
                <a:lnTo>
                  <a:pt x="0" y="0"/>
                </a:lnTo>
                <a:close/>
              </a:path>
            </a:pathLst>
          </a:custGeom>
          <a:blipFill>
            <a:blip r:embed="rId2"/>
            <a:stretch>
              <a:fillRect l="0" t="0" r="0" b="0"/>
            </a:stretch>
          </a:blipFill>
        </p:spPr>
      </p:sp>
      <p:sp>
        <p:nvSpPr>
          <p:cNvPr name="TextBox 3" id="3"/>
          <p:cNvSpPr txBox="true"/>
          <p:nvPr/>
        </p:nvSpPr>
        <p:spPr>
          <a:xfrm rot="0">
            <a:off x="7455186" y="776254"/>
            <a:ext cx="3377629" cy="495366"/>
          </a:xfrm>
          <a:prstGeom prst="rect">
            <a:avLst/>
          </a:prstGeom>
        </p:spPr>
        <p:txBody>
          <a:bodyPr anchor="t" rtlCol="false" tIns="0" lIns="0" bIns="0" rIns="0">
            <a:spAutoFit/>
          </a:bodyPr>
          <a:lstStyle/>
          <a:p>
            <a:pPr algn="ctr">
              <a:lnSpc>
                <a:spcPts val="3840"/>
              </a:lnSpc>
            </a:pPr>
            <a:r>
              <a:rPr lang="en-US" sz="3200">
                <a:solidFill>
                  <a:srgbClr val="10B5BF"/>
                </a:solidFill>
                <a:latin typeface="Poppins Medium"/>
                <a:ea typeface="Poppins Medium"/>
                <a:cs typeface="Poppins Medium"/>
                <a:sym typeface="Poppins Medium"/>
              </a:rPr>
              <a:t>Código</a:t>
            </a:r>
          </a:p>
        </p:txBody>
      </p:sp>
    </p:spTree>
  </p:cSld>
  <p:clrMapOvr>
    <a:masterClrMapping/>
  </p:clrMapOvr>
</p:sld>
</file>

<file path=ppt/slides/slide17.xml><?xml version="1.0" encoding="utf-8"?>
<p:sld xmlns:p="http://schemas.openxmlformats.org/presentationml/2006/main" xmlns:a="http://schemas.openxmlformats.org/drawingml/2006/main">
  <p:cSld>
    <p:bg>
      <p:bgPr>
        <a:solidFill>
          <a:srgbClr val="141414"/>
        </a:solidFill>
      </p:bgPr>
    </p:bg>
    <p:spTree>
      <p:nvGrpSpPr>
        <p:cNvPr id="1" name=""/>
        <p:cNvGrpSpPr/>
        <p:nvPr/>
      </p:nvGrpSpPr>
      <p:grpSpPr>
        <a:xfrm>
          <a:off x="0" y="0"/>
          <a:ext cx="0" cy="0"/>
          <a:chOff x="0" y="0"/>
          <a:chExt cx="0" cy="0"/>
        </a:xfrm>
      </p:grpSpPr>
      <p:sp>
        <p:nvSpPr>
          <p:cNvPr name="TextBox 2" id="2"/>
          <p:cNvSpPr txBox="true"/>
          <p:nvPr/>
        </p:nvSpPr>
        <p:spPr>
          <a:xfrm rot="0">
            <a:off x="5270338" y="4255766"/>
            <a:ext cx="7747323" cy="1775467"/>
          </a:xfrm>
          <a:prstGeom prst="rect">
            <a:avLst/>
          </a:prstGeom>
        </p:spPr>
        <p:txBody>
          <a:bodyPr anchor="t" rtlCol="false" tIns="0" lIns="0" bIns="0" rIns="0">
            <a:spAutoFit/>
          </a:bodyPr>
          <a:lstStyle/>
          <a:p>
            <a:pPr algn="l">
              <a:lnSpc>
                <a:spcPts val="13980"/>
              </a:lnSpc>
            </a:pPr>
            <a:r>
              <a:rPr lang="en-US" sz="11650" b="true">
                <a:solidFill>
                  <a:srgbClr val="FFFFFF"/>
                </a:solidFill>
                <a:latin typeface="Poppins Medium Bold"/>
                <a:ea typeface="Poppins Medium Bold"/>
                <a:cs typeface="Poppins Medium Bold"/>
                <a:sym typeface="Poppins Medium Bold"/>
              </a:rPr>
              <a:t>Algoritmo</a:t>
            </a:r>
          </a:p>
        </p:txBody>
      </p:sp>
    </p:spTree>
  </p:cSld>
  <p:clrMapOvr>
    <a:masterClrMapping/>
  </p:clrMapOvr>
</p:sld>
</file>

<file path=ppt/slides/slide18.xml><?xml version="1.0" encoding="utf-8"?>
<p:sld xmlns:p="http://schemas.openxmlformats.org/presentationml/2006/main" xmlns:a="http://schemas.openxmlformats.org/drawingml/2006/main">
  <p:cSld>
    <p:bg>
      <p:bgPr>
        <a:solidFill>
          <a:srgbClr val="141414"/>
        </a:solidFill>
      </p:bgPr>
    </p:bg>
    <p:spTree>
      <p:nvGrpSpPr>
        <p:cNvPr id="1" name=""/>
        <p:cNvGrpSpPr/>
        <p:nvPr/>
      </p:nvGrpSpPr>
      <p:grpSpPr>
        <a:xfrm>
          <a:off x="0" y="0"/>
          <a:ext cx="0" cy="0"/>
          <a:chOff x="0" y="0"/>
          <a:chExt cx="0" cy="0"/>
        </a:xfrm>
      </p:grpSpPr>
      <p:sp>
        <p:nvSpPr>
          <p:cNvPr name="TextBox 2" id="2"/>
          <p:cNvSpPr txBox="true"/>
          <p:nvPr/>
        </p:nvSpPr>
        <p:spPr>
          <a:xfrm rot="0">
            <a:off x="1028700" y="342900"/>
            <a:ext cx="14750898" cy="1371534"/>
          </a:xfrm>
          <a:prstGeom prst="rect">
            <a:avLst/>
          </a:prstGeom>
        </p:spPr>
        <p:txBody>
          <a:bodyPr anchor="t" rtlCol="false" tIns="0" lIns="0" bIns="0" rIns="0">
            <a:spAutoFit/>
          </a:bodyPr>
          <a:lstStyle/>
          <a:p>
            <a:pPr algn="l">
              <a:lnSpc>
                <a:spcPts val="10800"/>
              </a:lnSpc>
            </a:pPr>
            <a:r>
              <a:rPr lang="en-US" sz="9000" b="true">
                <a:solidFill>
                  <a:srgbClr val="FFFFFF"/>
                </a:solidFill>
                <a:latin typeface="Poppins Medium Bold"/>
                <a:ea typeface="Poppins Medium Bold"/>
                <a:cs typeface="Poppins Medium Bold"/>
                <a:sym typeface="Poppins Medium Bold"/>
              </a:rPr>
              <a:t>Menú con 3 algoritmos</a:t>
            </a:r>
          </a:p>
        </p:txBody>
      </p:sp>
      <p:sp>
        <p:nvSpPr>
          <p:cNvPr name="TextBox 3" id="3"/>
          <p:cNvSpPr txBox="true"/>
          <p:nvPr/>
        </p:nvSpPr>
        <p:spPr>
          <a:xfrm rot="0">
            <a:off x="4361825" y="2371556"/>
            <a:ext cx="1750071" cy="495366"/>
          </a:xfrm>
          <a:prstGeom prst="rect">
            <a:avLst/>
          </a:prstGeom>
        </p:spPr>
        <p:txBody>
          <a:bodyPr anchor="t" rtlCol="false" tIns="0" lIns="0" bIns="0" rIns="0">
            <a:spAutoFit/>
          </a:bodyPr>
          <a:lstStyle/>
          <a:p>
            <a:pPr algn="l">
              <a:lnSpc>
                <a:spcPts val="3840"/>
              </a:lnSpc>
            </a:pPr>
            <a:r>
              <a:rPr lang="en-US" sz="3200">
                <a:solidFill>
                  <a:srgbClr val="10B5BF"/>
                </a:solidFill>
                <a:latin typeface="Poppins Medium"/>
                <a:ea typeface="Poppins Medium"/>
                <a:cs typeface="Poppins Medium"/>
                <a:sym typeface="Poppins Medium"/>
              </a:rPr>
              <a:t>Objetivo</a:t>
            </a:r>
          </a:p>
        </p:txBody>
      </p:sp>
      <p:sp>
        <p:nvSpPr>
          <p:cNvPr name="TextBox 4" id="4"/>
          <p:cNvSpPr txBox="true"/>
          <p:nvPr/>
        </p:nvSpPr>
        <p:spPr>
          <a:xfrm rot="0">
            <a:off x="1028700" y="3413258"/>
            <a:ext cx="8416321" cy="4741928"/>
          </a:xfrm>
          <a:prstGeom prst="rect">
            <a:avLst/>
          </a:prstGeom>
        </p:spPr>
        <p:txBody>
          <a:bodyPr anchor="t" rtlCol="false" tIns="0" lIns="0" bIns="0" rIns="0">
            <a:spAutoFit/>
          </a:bodyPr>
          <a:lstStyle/>
          <a:p>
            <a:pPr algn="just">
              <a:lnSpc>
                <a:spcPts val="3758"/>
              </a:lnSpc>
            </a:pPr>
            <a:r>
              <a:rPr lang="en-US" sz="2684">
                <a:solidFill>
                  <a:srgbClr val="FFFFFF"/>
                </a:solidFill>
                <a:latin typeface="Poppins Light"/>
                <a:ea typeface="Poppins Light"/>
                <a:cs typeface="Poppins Light"/>
                <a:sym typeface="Poppins Light"/>
              </a:rPr>
              <a:t>Para verificar la correcta implentación de nuestro datapath, vamos a realizar un menú de operaciones que funciona como un switch case en C. Este algoritmo usará las instrucciones de los 3 distintos tipos de instrucciones (R , I y J).</a:t>
            </a:r>
          </a:p>
          <a:p>
            <a:pPr algn="just">
              <a:lnSpc>
                <a:spcPts val="3758"/>
              </a:lnSpc>
            </a:pPr>
          </a:p>
          <a:p>
            <a:pPr algn="just">
              <a:lnSpc>
                <a:spcPts val="3758"/>
              </a:lnSpc>
            </a:pPr>
            <a:r>
              <a:rPr lang="en-US" sz="2684">
                <a:solidFill>
                  <a:srgbClr val="FFFFFF"/>
                </a:solidFill>
                <a:latin typeface="Poppins Light"/>
                <a:ea typeface="Poppins Light"/>
                <a:cs typeface="Poppins Light"/>
                <a:sym typeface="Poppins Light"/>
              </a:rPr>
              <a:t>El propósito es que se ingrese en una dirección del banco de registrar mediante la lectura de un archivo, el número de algoritmo para realizar y después al cargar la simulación.</a:t>
            </a:r>
          </a:p>
        </p:txBody>
      </p:sp>
      <p:sp>
        <p:nvSpPr>
          <p:cNvPr name="TextBox 5" id="5"/>
          <p:cNvSpPr txBox="true"/>
          <p:nvPr/>
        </p:nvSpPr>
        <p:spPr>
          <a:xfrm rot="0">
            <a:off x="16769971" y="2857397"/>
            <a:ext cx="978659" cy="5718212"/>
          </a:xfrm>
          <a:prstGeom prst="rect">
            <a:avLst/>
          </a:prstGeom>
        </p:spPr>
        <p:txBody>
          <a:bodyPr anchor="t" rtlCol="false" tIns="0" lIns="0" bIns="0" rIns="0">
            <a:spAutoFit/>
          </a:bodyPr>
          <a:lstStyle/>
          <a:p>
            <a:pPr algn="just">
              <a:lnSpc>
                <a:spcPts val="647"/>
              </a:lnSpc>
            </a:pPr>
            <a:r>
              <a:rPr lang="en-US" sz="462">
                <a:solidFill>
                  <a:srgbClr val="5CE1E6"/>
                </a:solidFill>
                <a:latin typeface="Poppins Light"/>
                <a:ea typeface="Poppins Light"/>
                <a:cs typeface="Poppins Light"/>
                <a:sym typeface="Poppins Light"/>
              </a:rPr>
              <a:t>BEQ $20, $21, #11</a:t>
            </a:r>
          </a:p>
          <a:p>
            <a:pPr algn="just">
              <a:lnSpc>
                <a:spcPts val="647"/>
              </a:lnSpc>
            </a:pPr>
            <a:r>
              <a:rPr lang="en-US" sz="462">
                <a:solidFill>
                  <a:srgbClr val="5CE1E6"/>
                </a:solidFill>
                <a:latin typeface="Poppins Light"/>
                <a:ea typeface="Poppins Light"/>
                <a:cs typeface="Poppins Light"/>
                <a:sym typeface="Poppins Light"/>
              </a:rPr>
              <a:t>NO</a:t>
            </a:r>
            <a:r>
              <a:rPr lang="en-US" sz="462">
                <a:solidFill>
                  <a:srgbClr val="5CE1E6"/>
                </a:solidFill>
                <a:latin typeface="Poppins Light"/>
                <a:ea typeface="Poppins Light"/>
                <a:cs typeface="Poppins Light"/>
                <a:sym typeface="Poppins Light"/>
              </a:rPr>
              <a:t>P</a:t>
            </a:r>
          </a:p>
          <a:p>
            <a:pPr algn="just">
              <a:lnSpc>
                <a:spcPts val="647"/>
              </a:lnSpc>
            </a:pPr>
            <a:r>
              <a:rPr lang="en-US" sz="462">
                <a:solidFill>
                  <a:srgbClr val="5CE1E6"/>
                </a:solidFill>
                <a:latin typeface="Poppins Light"/>
                <a:ea typeface="Poppins Light"/>
                <a:cs typeface="Poppins Light"/>
                <a:sym typeface="Poppins Light"/>
              </a:rPr>
              <a:t>NOP</a:t>
            </a:r>
          </a:p>
          <a:p>
            <a:pPr algn="just">
              <a:lnSpc>
                <a:spcPts val="647"/>
              </a:lnSpc>
            </a:pPr>
            <a:r>
              <a:rPr lang="en-US" sz="462">
                <a:solidFill>
                  <a:srgbClr val="5CE1E6"/>
                </a:solidFill>
                <a:latin typeface="Poppins Light"/>
                <a:ea typeface="Poppins Light"/>
                <a:cs typeface="Poppins Light"/>
                <a:sym typeface="Poppins Light"/>
              </a:rPr>
              <a:t>NOP</a:t>
            </a:r>
          </a:p>
          <a:p>
            <a:pPr algn="just">
              <a:lnSpc>
                <a:spcPts val="647"/>
              </a:lnSpc>
            </a:pPr>
            <a:r>
              <a:rPr lang="en-US" sz="462">
                <a:solidFill>
                  <a:srgbClr val="5CE1E6"/>
                </a:solidFill>
                <a:latin typeface="Poppins Light"/>
                <a:ea typeface="Poppins Light"/>
                <a:cs typeface="Poppins Light"/>
                <a:sym typeface="Poppins Light"/>
              </a:rPr>
              <a:t>BEQ $20, $22, #21</a:t>
            </a:r>
          </a:p>
          <a:p>
            <a:pPr algn="just">
              <a:lnSpc>
                <a:spcPts val="647"/>
              </a:lnSpc>
            </a:pPr>
            <a:r>
              <a:rPr lang="en-US" sz="462">
                <a:solidFill>
                  <a:srgbClr val="5CE1E6"/>
                </a:solidFill>
                <a:latin typeface="Poppins Light"/>
                <a:ea typeface="Poppins Light"/>
                <a:cs typeface="Poppins Light"/>
                <a:sym typeface="Poppins Light"/>
              </a:rPr>
              <a:t>NOP</a:t>
            </a:r>
          </a:p>
          <a:p>
            <a:pPr algn="just">
              <a:lnSpc>
                <a:spcPts val="647"/>
              </a:lnSpc>
            </a:pPr>
            <a:r>
              <a:rPr lang="en-US" sz="462">
                <a:solidFill>
                  <a:srgbClr val="5CE1E6"/>
                </a:solidFill>
                <a:latin typeface="Poppins Light"/>
                <a:ea typeface="Poppins Light"/>
                <a:cs typeface="Poppins Light"/>
                <a:sym typeface="Poppins Light"/>
              </a:rPr>
              <a:t>NOP</a:t>
            </a:r>
          </a:p>
          <a:p>
            <a:pPr algn="just">
              <a:lnSpc>
                <a:spcPts val="647"/>
              </a:lnSpc>
            </a:pPr>
            <a:r>
              <a:rPr lang="en-US" sz="462">
                <a:solidFill>
                  <a:srgbClr val="5CE1E6"/>
                </a:solidFill>
                <a:latin typeface="Poppins Light"/>
                <a:ea typeface="Poppins Light"/>
                <a:cs typeface="Poppins Light"/>
                <a:sym typeface="Poppins Light"/>
              </a:rPr>
              <a:t>NOP</a:t>
            </a:r>
          </a:p>
          <a:p>
            <a:pPr algn="just">
              <a:lnSpc>
                <a:spcPts val="647"/>
              </a:lnSpc>
            </a:pPr>
            <a:r>
              <a:rPr lang="en-US" sz="462">
                <a:solidFill>
                  <a:srgbClr val="5CE1E6"/>
                </a:solidFill>
                <a:latin typeface="Poppins Light"/>
                <a:ea typeface="Poppins Light"/>
                <a:cs typeface="Poppins Light"/>
                <a:sym typeface="Poppins Light"/>
              </a:rPr>
              <a:t>BEQ $20, $23, #33</a:t>
            </a:r>
          </a:p>
          <a:p>
            <a:pPr algn="just">
              <a:lnSpc>
                <a:spcPts val="647"/>
              </a:lnSpc>
            </a:pPr>
            <a:r>
              <a:rPr lang="en-US" sz="462">
                <a:solidFill>
                  <a:srgbClr val="5CE1E6"/>
                </a:solidFill>
                <a:latin typeface="Poppins Light"/>
                <a:ea typeface="Poppins Light"/>
                <a:cs typeface="Poppins Light"/>
                <a:sym typeface="Poppins Light"/>
              </a:rPr>
              <a:t>NOP</a:t>
            </a:r>
          </a:p>
          <a:p>
            <a:pPr algn="just">
              <a:lnSpc>
                <a:spcPts val="647"/>
              </a:lnSpc>
            </a:pPr>
            <a:r>
              <a:rPr lang="en-US" sz="462">
                <a:solidFill>
                  <a:srgbClr val="5CE1E6"/>
                </a:solidFill>
                <a:latin typeface="Poppins Light"/>
                <a:ea typeface="Poppins Light"/>
                <a:cs typeface="Poppins Light"/>
                <a:sym typeface="Poppins Light"/>
              </a:rPr>
              <a:t>NOP</a:t>
            </a:r>
          </a:p>
          <a:p>
            <a:pPr algn="just">
              <a:lnSpc>
                <a:spcPts val="647"/>
              </a:lnSpc>
            </a:pPr>
            <a:r>
              <a:rPr lang="en-US" sz="462">
                <a:solidFill>
                  <a:srgbClr val="5CE1E6"/>
                </a:solidFill>
                <a:latin typeface="Poppins Light"/>
                <a:ea typeface="Poppins Light"/>
                <a:cs typeface="Poppins Light"/>
                <a:sym typeface="Poppins Light"/>
              </a:rPr>
              <a:t>NOP</a:t>
            </a:r>
          </a:p>
          <a:p>
            <a:pPr algn="just">
              <a:lnSpc>
                <a:spcPts val="647"/>
              </a:lnSpc>
            </a:pPr>
            <a:r>
              <a:rPr lang="en-US" sz="462">
                <a:solidFill>
                  <a:srgbClr val="FFFFFF"/>
                </a:solidFill>
                <a:latin typeface="Poppins Light"/>
                <a:ea typeface="Poppins Light"/>
                <a:cs typeface="Poppins Light"/>
                <a:sym typeface="Poppins Light"/>
              </a:rPr>
              <a:t>SW $2, $11, #0 //BEQ1</a:t>
            </a:r>
          </a:p>
          <a:p>
            <a:pPr algn="just">
              <a:lnSpc>
                <a:spcPts val="647"/>
              </a:lnSpc>
            </a:pPr>
            <a:r>
              <a:rPr lang="en-US" sz="462">
                <a:solidFill>
                  <a:srgbClr val="FFFFFF"/>
                </a:solidFill>
                <a:latin typeface="Poppins Light"/>
                <a:ea typeface="Poppins Light"/>
                <a:cs typeface="Poppins Light"/>
                <a:sym typeface="Poppins Light"/>
              </a:rPr>
              <a:t>SW $3, $10, #0</a:t>
            </a:r>
          </a:p>
          <a:p>
            <a:pPr algn="just">
              <a:lnSpc>
                <a:spcPts val="647"/>
              </a:lnSpc>
            </a:pPr>
            <a:r>
              <a:rPr lang="en-US" sz="462">
                <a:solidFill>
                  <a:srgbClr val="FFFFFF"/>
                </a:solidFill>
                <a:latin typeface="Poppins Light"/>
                <a:ea typeface="Poppins Light"/>
                <a:cs typeface="Poppins Light"/>
                <a:sym typeface="Poppins Light"/>
              </a:rPr>
              <a:t>SW $4, $9, #0</a:t>
            </a:r>
          </a:p>
          <a:p>
            <a:pPr algn="just">
              <a:lnSpc>
                <a:spcPts val="647"/>
              </a:lnSpc>
            </a:pPr>
            <a:r>
              <a:rPr lang="en-US" sz="462">
                <a:solidFill>
                  <a:srgbClr val="FFFFFF"/>
                </a:solidFill>
                <a:latin typeface="Poppins Light"/>
                <a:ea typeface="Poppins Light"/>
                <a:cs typeface="Poppins Light"/>
                <a:sym typeface="Poppins Light"/>
              </a:rPr>
              <a:t>SW $5, $8, #0</a:t>
            </a:r>
          </a:p>
          <a:p>
            <a:pPr algn="just">
              <a:lnSpc>
                <a:spcPts val="647"/>
              </a:lnSpc>
            </a:pPr>
            <a:r>
              <a:rPr lang="en-US" sz="462">
                <a:solidFill>
                  <a:srgbClr val="FFFFFF"/>
                </a:solidFill>
                <a:latin typeface="Poppins Light"/>
                <a:ea typeface="Poppins Light"/>
                <a:cs typeface="Poppins Light"/>
                <a:sym typeface="Poppins Light"/>
              </a:rPr>
              <a:t>SW $6, $7, #0</a:t>
            </a:r>
          </a:p>
          <a:p>
            <a:pPr algn="just">
              <a:lnSpc>
                <a:spcPts val="647"/>
              </a:lnSpc>
            </a:pPr>
            <a:r>
              <a:rPr lang="en-US" sz="462">
                <a:solidFill>
                  <a:srgbClr val="FFFFFF"/>
                </a:solidFill>
                <a:latin typeface="Poppins Light"/>
                <a:ea typeface="Poppins Light"/>
                <a:cs typeface="Poppins Light"/>
                <a:sym typeface="Poppins Light"/>
              </a:rPr>
              <a:t>LW $2, $1, #0</a:t>
            </a:r>
          </a:p>
          <a:p>
            <a:pPr algn="just">
              <a:lnSpc>
                <a:spcPts val="647"/>
              </a:lnSpc>
            </a:pPr>
            <a:r>
              <a:rPr lang="en-US" sz="462">
                <a:solidFill>
                  <a:srgbClr val="FFFFFF"/>
                </a:solidFill>
                <a:latin typeface="Poppins Light"/>
                <a:ea typeface="Poppins Light"/>
                <a:cs typeface="Poppins Light"/>
                <a:sym typeface="Poppins Light"/>
              </a:rPr>
              <a:t>LW $3, $1, #1</a:t>
            </a:r>
          </a:p>
          <a:p>
            <a:pPr algn="just">
              <a:lnSpc>
                <a:spcPts val="647"/>
              </a:lnSpc>
            </a:pPr>
            <a:r>
              <a:rPr lang="en-US" sz="462">
                <a:solidFill>
                  <a:srgbClr val="FFFFFF"/>
                </a:solidFill>
                <a:latin typeface="Poppins Light"/>
                <a:ea typeface="Poppins Light"/>
                <a:cs typeface="Poppins Light"/>
                <a:sym typeface="Poppins Light"/>
              </a:rPr>
              <a:t>LW $4, $1, #2</a:t>
            </a:r>
          </a:p>
          <a:p>
            <a:pPr algn="just">
              <a:lnSpc>
                <a:spcPts val="647"/>
              </a:lnSpc>
            </a:pPr>
            <a:r>
              <a:rPr lang="en-US" sz="462">
                <a:solidFill>
                  <a:srgbClr val="FFFFFF"/>
                </a:solidFill>
                <a:latin typeface="Poppins Light"/>
                <a:ea typeface="Poppins Light"/>
                <a:cs typeface="Poppins Light"/>
                <a:sym typeface="Poppins Light"/>
              </a:rPr>
              <a:t>LW $5, $1, #3</a:t>
            </a:r>
          </a:p>
          <a:p>
            <a:pPr algn="just">
              <a:lnSpc>
                <a:spcPts val="647"/>
              </a:lnSpc>
            </a:pPr>
            <a:r>
              <a:rPr lang="en-US" sz="462">
                <a:solidFill>
                  <a:srgbClr val="FFFFFF"/>
                </a:solidFill>
                <a:latin typeface="Poppins Light"/>
                <a:ea typeface="Poppins Light"/>
                <a:cs typeface="Poppins Light"/>
                <a:sym typeface="Poppins Light"/>
              </a:rPr>
              <a:t>LW $6, $1, #4</a:t>
            </a:r>
          </a:p>
          <a:p>
            <a:pPr algn="just">
              <a:lnSpc>
                <a:spcPts val="647"/>
              </a:lnSpc>
            </a:pPr>
            <a:r>
              <a:rPr lang="en-US" sz="462">
                <a:solidFill>
                  <a:srgbClr val="FFFFFF"/>
                </a:solidFill>
                <a:latin typeface="Poppins Light"/>
                <a:ea typeface="Poppins Light"/>
                <a:cs typeface="Poppins Light"/>
                <a:sym typeface="Poppins Light"/>
              </a:rPr>
              <a:t>J #100</a:t>
            </a:r>
          </a:p>
          <a:p>
            <a:pPr algn="just">
              <a:lnSpc>
                <a:spcPts val="647"/>
              </a:lnSpc>
            </a:pPr>
            <a:r>
              <a:rPr lang="en-US" sz="462">
                <a:solidFill>
                  <a:srgbClr val="FFFFFF"/>
                </a:solidFill>
                <a:latin typeface="Poppins Light"/>
                <a:ea typeface="Poppins Light"/>
                <a:cs typeface="Poppins Light"/>
                <a:sym typeface="Poppins Light"/>
              </a:rPr>
              <a:t>NOP</a:t>
            </a:r>
          </a:p>
          <a:p>
            <a:pPr algn="just">
              <a:lnSpc>
                <a:spcPts val="647"/>
              </a:lnSpc>
            </a:pPr>
            <a:r>
              <a:rPr lang="en-US" sz="462">
                <a:solidFill>
                  <a:srgbClr val="FFFFFF"/>
                </a:solidFill>
                <a:latin typeface="Poppins Light"/>
                <a:ea typeface="Poppins Light"/>
                <a:cs typeface="Poppins Light"/>
                <a:sym typeface="Poppins Light"/>
              </a:rPr>
              <a:t>NOP</a:t>
            </a:r>
          </a:p>
          <a:p>
            <a:pPr algn="just">
              <a:lnSpc>
                <a:spcPts val="647"/>
              </a:lnSpc>
            </a:pPr>
            <a:r>
              <a:rPr lang="en-US" sz="462">
                <a:solidFill>
                  <a:srgbClr val="FFFFFF"/>
                </a:solidFill>
                <a:latin typeface="Poppins Light"/>
                <a:ea typeface="Poppins Light"/>
                <a:cs typeface="Poppins Light"/>
                <a:sym typeface="Poppins Light"/>
              </a:rPr>
              <a:t>NOP</a:t>
            </a:r>
          </a:p>
          <a:p>
            <a:pPr algn="just">
              <a:lnSpc>
                <a:spcPts val="647"/>
              </a:lnSpc>
            </a:pPr>
            <a:r>
              <a:rPr lang="en-US" sz="462">
                <a:solidFill>
                  <a:srgbClr val="FFFFFF"/>
                </a:solidFill>
                <a:latin typeface="Poppins Light"/>
                <a:ea typeface="Poppins Light"/>
                <a:cs typeface="Poppins Light"/>
                <a:sym typeface="Poppins Light"/>
              </a:rPr>
              <a:t>MUL $10, $2, $6 //BEQ2</a:t>
            </a:r>
          </a:p>
          <a:p>
            <a:pPr algn="just">
              <a:lnSpc>
                <a:spcPts val="647"/>
              </a:lnSpc>
            </a:pPr>
            <a:r>
              <a:rPr lang="en-US" sz="462">
                <a:solidFill>
                  <a:srgbClr val="FFFFFF"/>
                </a:solidFill>
                <a:latin typeface="Poppins Light"/>
                <a:ea typeface="Poppins Light"/>
                <a:cs typeface="Poppins Light"/>
                <a:sym typeface="Poppins Light"/>
              </a:rPr>
              <a:t>MUL $11, $3, $8</a:t>
            </a:r>
          </a:p>
          <a:p>
            <a:pPr algn="just">
              <a:lnSpc>
                <a:spcPts val="647"/>
              </a:lnSpc>
            </a:pPr>
            <a:r>
              <a:rPr lang="en-US" sz="462">
                <a:solidFill>
                  <a:srgbClr val="FFFFFF"/>
                </a:solidFill>
                <a:latin typeface="Poppins Light"/>
                <a:ea typeface="Poppins Light"/>
                <a:cs typeface="Poppins Light"/>
                <a:sym typeface="Poppins Light"/>
              </a:rPr>
              <a:t>MUL $12, $2, $7</a:t>
            </a:r>
          </a:p>
          <a:p>
            <a:pPr algn="just">
              <a:lnSpc>
                <a:spcPts val="647"/>
              </a:lnSpc>
            </a:pPr>
            <a:r>
              <a:rPr lang="en-US" sz="462">
                <a:solidFill>
                  <a:srgbClr val="FFFFFF"/>
                </a:solidFill>
                <a:latin typeface="Poppins Light"/>
                <a:ea typeface="Poppins Light"/>
                <a:cs typeface="Poppins Light"/>
                <a:sym typeface="Poppins Light"/>
              </a:rPr>
              <a:t>MUL $13, $3, $9</a:t>
            </a:r>
          </a:p>
          <a:p>
            <a:pPr algn="just">
              <a:lnSpc>
                <a:spcPts val="647"/>
              </a:lnSpc>
            </a:pPr>
            <a:r>
              <a:rPr lang="en-US" sz="462">
                <a:solidFill>
                  <a:srgbClr val="FFFFFF"/>
                </a:solidFill>
                <a:latin typeface="Poppins Light"/>
                <a:ea typeface="Poppins Light"/>
                <a:cs typeface="Poppins Light"/>
                <a:sym typeface="Poppins Light"/>
              </a:rPr>
              <a:t>MUL $14, $4, $6</a:t>
            </a:r>
          </a:p>
          <a:p>
            <a:pPr algn="just">
              <a:lnSpc>
                <a:spcPts val="647"/>
              </a:lnSpc>
            </a:pPr>
            <a:r>
              <a:rPr lang="en-US" sz="462">
                <a:solidFill>
                  <a:srgbClr val="FFFFFF"/>
                </a:solidFill>
                <a:latin typeface="Poppins Light"/>
                <a:ea typeface="Poppins Light"/>
                <a:cs typeface="Poppins Light"/>
                <a:sym typeface="Poppins Light"/>
              </a:rPr>
              <a:t>MUL $15, $5, $8</a:t>
            </a:r>
          </a:p>
          <a:p>
            <a:pPr algn="just">
              <a:lnSpc>
                <a:spcPts val="647"/>
              </a:lnSpc>
            </a:pPr>
            <a:r>
              <a:rPr lang="en-US" sz="462">
                <a:solidFill>
                  <a:srgbClr val="FFFFFF"/>
                </a:solidFill>
                <a:latin typeface="Poppins Light"/>
                <a:ea typeface="Poppins Light"/>
                <a:cs typeface="Poppins Light"/>
                <a:sym typeface="Poppins Light"/>
              </a:rPr>
              <a:t>MUL $16, $4, $7</a:t>
            </a:r>
          </a:p>
          <a:p>
            <a:pPr algn="just">
              <a:lnSpc>
                <a:spcPts val="647"/>
              </a:lnSpc>
            </a:pPr>
            <a:r>
              <a:rPr lang="en-US" sz="462">
                <a:solidFill>
                  <a:srgbClr val="FFFFFF"/>
                </a:solidFill>
                <a:latin typeface="Poppins Light"/>
                <a:ea typeface="Poppins Light"/>
                <a:cs typeface="Poppins Light"/>
                <a:sym typeface="Poppins Light"/>
              </a:rPr>
              <a:t>MUL $17, $5, $9</a:t>
            </a:r>
          </a:p>
          <a:p>
            <a:pPr algn="just">
              <a:lnSpc>
                <a:spcPts val="647"/>
              </a:lnSpc>
            </a:pPr>
            <a:r>
              <a:rPr lang="en-US" sz="462">
                <a:solidFill>
                  <a:srgbClr val="FFFFFF"/>
                </a:solidFill>
                <a:latin typeface="Poppins Light"/>
                <a:ea typeface="Poppins Light"/>
                <a:cs typeface="Poppins Light"/>
                <a:sym typeface="Poppins Light"/>
              </a:rPr>
              <a:t>ADD $26, $10, $11</a:t>
            </a:r>
          </a:p>
          <a:p>
            <a:pPr algn="just">
              <a:lnSpc>
                <a:spcPts val="647"/>
              </a:lnSpc>
            </a:pPr>
            <a:r>
              <a:rPr lang="en-US" sz="462">
                <a:solidFill>
                  <a:srgbClr val="FFFFFF"/>
                </a:solidFill>
                <a:latin typeface="Poppins Light"/>
                <a:ea typeface="Poppins Light"/>
                <a:cs typeface="Poppins Light"/>
                <a:sym typeface="Poppins Light"/>
              </a:rPr>
              <a:t>ADD $27, $12, $13</a:t>
            </a:r>
          </a:p>
          <a:p>
            <a:pPr algn="just">
              <a:lnSpc>
                <a:spcPts val="647"/>
              </a:lnSpc>
            </a:pPr>
            <a:r>
              <a:rPr lang="en-US" sz="462">
                <a:solidFill>
                  <a:srgbClr val="FFFFFF"/>
                </a:solidFill>
                <a:latin typeface="Poppins Light"/>
                <a:ea typeface="Poppins Light"/>
                <a:cs typeface="Poppins Light"/>
                <a:sym typeface="Poppins Light"/>
              </a:rPr>
              <a:t>ADD $28, $14, $15</a:t>
            </a:r>
          </a:p>
          <a:p>
            <a:pPr algn="just">
              <a:lnSpc>
                <a:spcPts val="647"/>
              </a:lnSpc>
            </a:pPr>
            <a:r>
              <a:rPr lang="en-US" sz="462">
                <a:solidFill>
                  <a:srgbClr val="FFFFFF"/>
                </a:solidFill>
                <a:latin typeface="Poppins Light"/>
                <a:ea typeface="Poppins Light"/>
                <a:cs typeface="Poppins Light"/>
                <a:sym typeface="Poppins Light"/>
              </a:rPr>
              <a:t>ADD $29, $16, $17</a:t>
            </a:r>
          </a:p>
          <a:p>
            <a:pPr algn="just">
              <a:lnSpc>
                <a:spcPts val="647"/>
              </a:lnSpc>
            </a:pPr>
            <a:r>
              <a:rPr lang="en-US" sz="462">
                <a:solidFill>
                  <a:srgbClr val="FFFFFF"/>
                </a:solidFill>
                <a:latin typeface="Poppins Light"/>
                <a:ea typeface="Poppins Light"/>
                <a:cs typeface="Poppins Light"/>
                <a:sym typeface="Poppins Light"/>
              </a:rPr>
              <a:t>J #100</a:t>
            </a:r>
          </a:p>
          <a:p>
            <a:pPr algn="just">
              <a:lnSpc>
                <a:spcPts val="647"/>
              </a:lnSpc>
            </a:pPr>
            <a:r>
              <a:rPr lang="en-US" sz="462">
                <a:solidFill>
                  <a:srgbClr val="FFFFFF"/>
                </a:solidFill>
                <a:latin typeface="Poppins Light"/>
                <a:ea typeface="Poppins Light"/>
                <a:cs typeface="Poppins Light"/>
                <a:sym typeface="Poppins Light"/>
              </a:rPr>
              <a:t>NOP</a:t>
            </a:r>
          </a:p>
          <a:p>
            <a:pPr algn="just">
              <a:lnSpc>
                <a:spcPts val="647"/>
              </a:lnSpc>
            </a:pPr>
            <a:r>
              <a:rPr lang="en-US" sz="462">
                <a:solidFill>
                  <a:srgbClr val="FFFFFF"/>
                </a:solidFill>
                <a:latin typeface="Poppins Light"/>
                <a:ea typeface="Poppins Light"/>
                <a:cs typeface="Poppins Light"/>
                <a:sym typeface="Poppins Light"/>
              </a:rPr>
              <a:t>NOP</a:t>
            </a:r>
          </a:p>
          <a:p>
            <a:pPr algn="just">
              <a:lnSpc>
                <a:spcPts val="647"/>
              </a:lnSpc>
            </a:pPr>
            <a:r>
              <a:rPr lang="en-US" sz="462">
                <a:solidFill>
                  <a:srgbClr val="FFFFFF"/>
                </a:solidFill>
                <a:latin typeface="Poppins Light"/>
                <a:ea typeface="Poppins Light"/>
                <a:cs typeface="Poppins Light"/>
                <a:sym typeface="Poppins Light"/>
              </a:rPr>
              <a:t>NOP</a:t>
            </a:r>
          </a:p>
          <a:p>
            <a:pPr algn="just">
              <a:lnSpc>
                <a:spcPts val="647"/>
              </a:lnSpc>
            </a:pPr>
            <a:r>
              <a:rPr lang="en-US" sz="462">
                <a:solidFill>
                  <a:srgbClr val="FFFFFF"/>
                </a:solidFill>
                <a:latin typeface="Poppins Light"/>
                <a:ea typeface="Poppins Light"/>
                <a:cs typeface="Poppins Light"/>
                <a:sym typeface="Poppins Light"/>
              </a:rPr>
              <a:t>RSQRT $12, $2, $0 //BEQ3</a:t>
            </a:r>
          </a:p>
          <a:p>
            <a:pPr algn="just">
              <a:lnSpc>
                <a:spcPts val="647"/>
              </a:lnSpc>
            </a:pPr>
            <a:r>
              <a:rPr lang="en-US" sz="462">
                <a:solidFill>
                  <a:srgbClr val="FFFFFF"/>
                </a:solidFill>
                <a:latin typeface="Poppins Light"/>
                <a:ea typeface="Poppins Light"/>
                <a:cs typeface="Poppins Light"/>
                <a:sym typeface="Poppins Light"/>
              </a:rPr>
              <a:t>ADDI $3, $1, #0 //Inicialziar</a:t>
            </a:r>
          </a:p>
          <a:p>
            <a:pPr algn="just">
              <a:lnSpc>
                <a:spcPts val="647"/>
              </a:lnSpc>
            </a:pPr>
            <a:r>
              <a:rPr lang="en-US" sz="462">
                <a:solidFill>
                  <a:srgbClr val="FFFFFF"/>
                </a:solidFill>
                <a:latin typeface="Poppins Light"/>
                <a:ea typeface="Poppins Light"/>
                <a:cs typeface="Poppins Light"/>
                <a:sym typeface="Poppins Light"/>
              </a:rPr>
              <a:t>NOP</a:t>
            </a:r>
          </a:p>
          <a:p>
            <a:pPr algn="just">
              <a:lnSpc>
                <a:spcPts val="647"/>
              </a:lnSpc>
            </a:pPr>
            <a:r>
              <a:rPr lang="en-US" sz="462">
                <a:solidFill>
                  <a:srgbClr val="FFFFFF"/>
                </a:solidFill>
                <a:latin typeface="Poppins Light"/>
                <a:ea typeface="Poppins Light"/>
                <a:cs typeface="Poppins Light"/>
                <a:sym typeface="Poppins Light"/>
              </a:rPr>
              <a:t>NOP</a:t>
            </a:r>
          </a:p>
          <a:p>
            <a:pPr algn="just">
              <a:lnSpc>
                <a:spcPts val="647"/>
              </a:lnSpc>
            </a:pPr>
            <a:r>
              <a:rPr lang="en-US" sz="462">
                <a:solidFill>
                  <a:srgbClr val="FFFFFF"/>
                </a:solidFill>
                <a:latin typeface="Poppins Light"/>
                <a:ea typeface="Poppins Light"/>
                <a:cs typeface="Poppins Light"/>
                <a:sym typeface="Poppins Light"/>
              </a:rPr>
              <a:t>ADDI $3, $3, #1</a:t>
            </a:r>
          </a:p>
          <a:p>
            <a:pPr algn="just">
              <a:lnSpc>
                <a:spcPts val="647"/>
              </a:lnSpc>
            </a:pPr>
            <a:r>
              <a:rPr lang="en-US" sz="462">
                <a:solidFill>
                  <a:srgbClr val="FFFFFF"/>
                </a:solidFill>
                <a:latin typeface="Poppins Light"/>
                <a:ea typeface="Poppins Light"/>
                <a:cs typeface="Poppins Light"/>
                <a:sym typeface="Poppins Light"/>
              </a:rPr>
              <a:t>NOP</a:t>
            </a:r>
          </a:p>
          <a:p>
            <a:pPr algn="just">
              <a:lnSpc>
                <a:spcPts val="647"/>
              </a:lnSpc>
            </a:pPr>
            <a:r>
              <a:rPr lang="en-US" sz="462">
                <a:solidFill>
                  <a:srgbClr val="FFFFFF"/>
                </a:solidFill>
                <a:latin typeface="Poppins Light"/>
                <a:ea typeface="Poppins Light"/>
                <a:cs typeface="Poppins Light"/>
                <a:sym typeface="Poppins Light"/>
              </a:rPr>
              <a:t>NOP</a:t>
            </a:r>
          </a:p>
          <a:p>
            <a:pPr algn="just">
              <a:lnSpc>
                <a:spcPts val="647"/>
              </a:lnSpc>
            </a:pPr>
            <a:r>
              <a:rPr lang="en-US" sz="462">
                <a:solidFill>
                  <a:srgbClr val="FFFFFF"/>
                </a:solidFill>
                <a:latin typeface="Poppins Light"/>
                <a:ea typeface="Poppins Light"/>
                <a:cs typeface="Poppins Light"/>
                <a:sym typeface="Poppins Light"/>
              </a:rPr>
              <a:t>BEQ $2, $3, #18</a:t>
            </a:r>
          </a:p>
          <a:p>
            <a:pPr algn="just">
              <a:lnSpc>
                <a:spcPts val="647"/>
              </a:lnSpc>
            </a:pPr>
            <a:r>
              <a:rPr lang="en-US" sz="462">
                <a:solidFill>
                  <a:srgbClr val="FFFFFF"/>
                </a:solidFill>
                <a:latin typeface="Poppins Light"/>
                <a:ea typeface="Poppins Light"/>
                <a:cs typeface="Poppins Light"/>
                <a:sym typeface="Poppins Light"/>
              </a:rPr>
              <a:t>NOP</a:t>
            </a:r>
          </a:p>
          <a:p>
            <a:pPr algn="just">
              <a:lnSpc>
                <a:spcPts val="647"/>
              </a:lnSpc>
            </a:pPr>
            <a:r>
              <a:rPr lang="en-US" sz="462">
                <a:solidFill>
                  <a:srgbClr val="FFFFFF"/>
                </a:solidFill>
                <a:latin typeface="Poppins Light"/>
                <a:ea typeface="Poppins Light"/>
                <a:cs typeface="Poppins Light"/>
                <a:sym typeface="Poppins Light"/>
              </a:rPr>
              <a:t>NOP</a:t>
            </a:r>
          </a:p>
          <a:p>
            <a:pPr algn="just">
              <a:lnSpc>
                <a:spcPts val="647"/>
              </a:lnSpc>
            </a:pPr>
            <a:r>
              <a:rPr lang="en-US" sz="462">
                <a:solidFill>
                  <a:srgbClr val="FFFFFF"/>
                </a:solidFill>
                <a:latin typeface="Poppins Light"/>
                <a:ea typeface="Poppins Light"/>
                <a:cs typeface="Poppins Light"/>
                <a:sym typeface="Poppins Light"/>
              </a:rPr>
              <a:t>NOP</a:t>
            </a:r>
          </a:p>
          <a:p>
            <a:pPr algn="just">
              <a:lnSpc>
                <a:spcPts val="647"/>
              </a:lnSpc>
            </a:pPr>
            <a:r>
              <a:rPr lang="en-US" sz="462">
                <a:solidFill>
                  <a:srgbClr val="FFFFFF"/>
                </a:solidFill>
                <a:latin typeface="Poppins Light"/>
                <a:ea typeface="Poppins Light"/>
                <a:cs typeface="Poppins Light"/>
                <a:sym typeface="Poppins Light"/>
              </a:rPr>
              <a:t>DIVU $4, $2, $3</a:t>
            </a:r>
          </a:p>
          <a:p>
            <a:pPr algn="just">
              <a:lnSpc>
                <a:spcPts val="647"/>
              </a:lnSpc>
            </a:pPr>
            <a:r>
              <a:rPr lang="en-US" sz="462">
                <a:solidFill>
                  <a:srgbClr val="FFFFFF"/>
                </a:solidFill>
                <a:latin typeface="Poppins Light"/>
                <a:ea typeface="Poppins Light"/>
                <a:cs typeface="Poppins Light"/>
                <a:sym typeface="Poppins Light"/>
              </a:rPr>
              <a:t>NOP</a:t>
            </a:r>
          </a:p>
          <a:p>
            <a:pPr algn="just">
              <a:lnSpc>
                <a:spcPts val="647"/>
              </a:lnSpc>
            </a:pPr>
            <a:r>
              <a:rPr lang="en-US" sz="462">
                <a:solidFill>
                  <a:srgbClr val="FFFFFF"/>
                </a:solidFill>
                <a:latin typeface="Poppins Light"/>
                <a:ea typeface="Poppins Light"/>
                <a:cs typeface="Poppins Light"/>
                <a:sym typeface="Poppins Light"/>
              </a:rPr>
              <a:t>NOP</a:t>
            </a:r>
          </a:p>
          <a:p>
            <a:pPr algn="just">
              <a:lnSpc>
                <a:spcPts val="647"/>
              </a:lnSpc>
            </a:pPr>
            <a:r>
              <a:rPr lang="en-US" sz="462">
                <a:solidFill>
                  <a:srgbClr val="FFFFFF"/>
                </a:solidFill>
                <a:latin typeface="Poppins Light"/>
                <a:ea typeface="Poppins Light"/>
                <a:cs typeface="Poppins Light"/>
                <a:sym typeface="Poppins Light"/>
              </a:rPr>
              <a:t>BEQ $0, $4, #11</a:t>
            </a:r>
          </a:p>
          <a:p>
            <a:pPr algn="just">
              <a:lnSpc>
                <a:spcPts val="647"/>
              </a:lnSpc>
            </a:pPr>
            <a:r>
              <a:rPr lang="en-US" sz="462">
                <a:solidFill>
                  <a:srgbClr val="FFFFFF"/>
                </a:solidFill>
                <a:latin typeface="Poppins Light"/>
                <a:ea typeface="Poppins Light"/>
                <a:cs typeface="Poppins Light"/>
                <a:sym typeface="Poppins Light"/>
              </a:rPr>
              <a:t>NOP</a:t>
            </a:r>
          </a:p>
          <a:p>
            <a:pPr algn="just">
              <a:lnSpc>
                <a:spcPts val="647"/>
              </a:lnSpc>
            </a:pPr>
            <a:r>
              <a:rPr lang="en-US" sz="462">
                <a:solidFill>
                  <a:srgbClr val="FFFFFF"/>
                </a:solidFill>
                <a:latin typeface="Poppins Light"/>
                <a:ea typeface="Poppins Light"/>
                <a:cs typeface="Poppins Light"/>
                <a:sym typeface="Poppins Light"/>
              </a:rPr>
              <a:t>NOP</a:t>
            </a:r>
          </a:p>
          <a:p>
            <a:pPr algn="just">
              <a:lnSpc>
                <a:spcPts val="647"/>
              </a:lnSpc>
            </a:pPr>
            <a:r>
              <a:rPr lang="en-US" sz="462">
                <a:solidFill>
                  <a:srgbClr val="FFFFFF"/>
                </a:solidFill>
                <a:latin typeface="Poppins Light"/>
                <a:ea typeface="Poppins Light"/>
                <a:cs typeface="Poppins Light"/>
                <a:sym typeface="Poppins Light"/>
              </a:rPr>
              <a:t>NOP</a:t>
            </a:r>
          </a:p>
          <a:p>
            <a:pPr algn="just">
              <a:lnSpc>
                <a:spcPts val="647"/>
              </a:lnSpc>
            </a:pPr>
            <a:r>
              <a:rPr lang="en-US" sz="462">
                <a:solidFill>
                  <a:srgbClr val="FFFFFF"/>
                </a:solidFill>
                <a:latin typeface="Poppins Light"/>
                <a:ea typeface="Poppins Light"/>
                <a:cs typeface="Poppins Light"/>
                <a:sym typeface="Poppins Light"/>
              </a:rPr>
              <a:t>BEQ $12, $3, #7</a:t>
            </a:r>
          </a:p>
          <a:p>
            <a:pPr algn="just">
              <a:lnSpc>
                <a:spcPts val="647"/>
              </a:lnSpc>
            </a:pPr>
            <a:r>
              <a:rPr lang="en-US" sz="462">
                <a:solidFill>
                  <a:srgbClr val="FFFFFF"/>
                </a:solidFill>
                <a:latin typeface="Poppins Light"/>
                <a:ea typeface="Poppins Light"/>
                <a:cs typeface="Poppins Light"/>
                <a:sym typeface="Poppins Light"/>
              </a:rPr>
              <a:t>NOP</a:t>
            </a:r>
          </a:p>
          <a:p>
            <a:pPr algn="just">
              <a:lnSpc>
                <a:spcPts val="647"/>
              </a:lnSpc>
            </a:pPr>
            <a:r>
              <a:rPr lang="en-US" sz="462">
                <a:solidFill>
                  <a:srgbClr val="FFFFFF"/>
                </a:solidFill>
                <a:latin typeface="Poppins Light"/>
                <a:ea typeface="Poppins Light"/>
                <a:cs typeface="Poppins Light"/>
                <a:sym typeface="Poppins Light"/>
              </a:rPr>
              <a:t>NOP</a:t>
            </a:r>
          </a:p>
          <a:p>
            <a:pPr algn="just">
              <a:lnSpc>
                <a:spcPts val="647"/>
              </a:lnSpc>
            </a:pPr>
            <a:r>
              <a:rPr lang="en-US" sz="462">
                <a:solidFill>
                  <a:srgbClr val="FFFFFF"/>
                </a:solidFill>
                <a:latin typeface="Poppins Light"/>
                <a:ea typeface="Poppins Light"/>
                <a:cs typeface="Poppins Light"/>
                <a:sym typeface="Poppins Light"/>
              </a:rPr>
              <a:t>NOP</a:t>
            </a:r>
          </a:p>
          <a:p>
            <a:pPr algn="just">
              <a:lnSpc>
                <a:spcPts val="647"/>
              </a:lnSpc>
            </a:pPr>
            <a:r>
              <a:rPr lang="en-US" sz="462">
                <a:solidFill>
                  <a:srgbClr val="FFFFFF"/>
                </a:solidFill>
                <a:latin typeface="Poppins Light"/>
                <a:ea typeface="Poppins Light"/>
                <a:cs typeface="Poppins Light"/>
                <a:sym typeface="Poppins Light"/>
              </a:rPr>
              <a:t>J #46 //salta a ADDI $3, $3, #1</a:t>
            </a:r>
          </a:p>
          <a:p>
            <a:pPr algn="just">
              <a:lnSpc>
                <a:spcPts val="647"/>
              </a:lnSpc>
            </a:pPr>
            <a:r>
              <a:rPr lang="en-US" sz="462">
                <a:solidFill>
                  <a:srgbClr val="FFFFFF"/>
                </a:solidFill>
                <a:latin typeface="Poppins Light"/>
                <a:ea typeface="Poppins Light"/>
                <a:cs typeface="Poppins Light"/>
                <a:sym typeface="Poppins Light"/>
              </a:rPr>
              <a:t>NOP</a:t>
            </a:r>
          </a:p>
          <a:p>
            <a:pPr algn="just">
              <a:lnSpc>
                <a:spcPts val="647"/>
              </a:lnSpc>
            </a:pPr>
            <a:r>
              <a:rPr lang="en-US" sz="462">
                <a:solidFill>
                  <a:srgbClr val="FFFFFF"/>
                </a:solidFill>
                <a:latin typeface="Poppins Light"/>
                <a:ea typeface="Poppins Light"/>
                <a:cs typeface="Poppins Light"/>
                <a:sym typeface="Poppins Light"/>
              </a:rPr>
              <a:t>NOP</a:t>
            </a:r>
          </a:p>
          <a:p>
            <a:pPr algn="just">
              <a:lnSpc>
                <a:spcPts val="647"/>
              </a:lnSpc>
            </a:pPr>
            <a:r>
              <a:rPr lang="en-US" sz="462">
                <a:solidFill>
                  <a:srgbClr val="FFFFFF"/>
                </a:solidFill>
                <a:latin typeface="Poppins Light"/>
                <a:ea typeface="Poppins Light"/>
                <a:cs typeface="Poppins Light"/>
                <a:sym typeface="Poppins Light"/>
              </a:rPr>
              <a:t>NOP</a:t>
            </a:r>
          </a:p>
          <a:p>
            <a:pPr algn="just">
              <a:lnSpc>
                <a:spcPts val="647"/>
              </a:lnSpc>
            </a:pPr>
            <a:r>
              <a:rPr lang="en-US" sz="462">
                <a:solidFill>
                  <a:srgbClr val="FFFFFF"/>
                </a:solidFill>
                <a:latin typeface="Poppins Light"/>
                <a:ea typeface="Poppins Light"/>
                <a:cs typeface="Poppins Light"/>
                <a:sym typeface="Poppins Light"/>
              </a:rPr>
              <a:t>SLT $10, $0, $4</a:t>
            </a:r>
          </a:p>
          <a:p>
            <a:pPr algn="just">
              <a:lnSpc>
                <a:spcPts val="647"/>
              </a:lnSpc>
            </a:pPr>
            <a:r>
              <a:rPr lang="en-US" sz="462">
                <a:solidFill>
                  <a:srgbClr val="FFFFFF"/>
                </a:solidFill>
                <a:latin typeface="Poppins Light"/>
                <a:ea typeface="Poppins Light"/>
                <a:cs typeface="Poppins Light"/>
                <a:sym typeface="Poppins Light"/>
              </a:rPr>
              <a:t>J #100</a:t>
            </a:r>
          </a:p>
          <a:p>
            <a:pPr algn="just">
              <a:lnSpc>
                <a:spcPts val="647"/>
              </a:lnSpc>
            </a:pPr>
            <a:r>
              <a:rPr lang="en-US" sz="462">
                <a:solidFill>
                  <a:srgbClr val="FFFFFF"/>
                </a:solidFill>
                <a:latin typeface="Poppins Light"/>
                <a:ea typeface="Poppins Light"/>
                <a:cs typeface="Poppins Light"/>
                <a:sym typeface="Poppins Light"/>
              </a:rPr>
              <a:t>NOP</a:t>
            </a:r>
          </a:p>
          <a:p>
            <a:pPr algn="just">
              <a:lnSpc>
                <a:spcPts val="647"/>
              </a:lnSpc>
            </a:pPr>
            <a:r>
              <a:rPr lang="en-US" sz="462">
                <a:solidFill>
                  <a:srgbClr val="FFFFFF"/>
                </a:solidFill>
                <a:latin typeface="Poppins Light"/>
                <a:ea typeface="Poppins Light"/>
                <a:cs typeface="Poppins Light"/>
                <a:sym typeface="Poppins Light"/>
              </a:rPr>
              <a:t>NOP</a:t>
            </a:r>
          </a:p>
          <a:p>
            <a:pPr algn="just">
              <a:lnSpc>
                <a:spcPts val="647"/>
              </a:lnSpc>
            </a:pPr>
            <a:r>
              <a:rPr lang="en-US" sz="462">
                <a:solidFill>
                  <a:srgbClr val="FFFFFF"/>
                </a:solidFill>
                <a:latin typeface="Poppins Light"/>
                <a:ea typeface="Poppins Light"/>
                <a:cs typeface="Poppins Light"/>
                <a:sym typeface="Poppins Light"/>
              </a:rPr>
              <a:t>NOP</a:t>
            </a:r>
          </a:p>
        </p:txBody>
      </p:sp>
      <p:sp>
        <p:nvSpPr>
          <p:cNvPr name="TextBox 6" id="6"/>
          <p:cNvSpPr txBox="true"/>
          <p:nvPr/>
        </p:nvSpPr>
        <p:spPr>
          <a:xfrm rot="0">
            <a:off x="12563194" y="3125784"/>
            <a:ext cx="2817143" cy="6425215"/>
          </a:xfrm>
          <a:prstGeom prst="rect">
            <a:avLst/>
          </a:prstGeom>
        </p:spPr>
        <p:txBody>
          <a:bodyPr anchor="t" rtlCol="false" tIns="0" lIns="0" bIns="0" rIns="0">
            <a:spAutoFit/>
          </a:bodyPr>
          <a:lstStyle/>
          <a:p>
            <a:pPr algn="just">
              <a:lnSpc>
                <a:spcPts val="3379"/>
              </a:lnSpc>
            </a:pPr>
            <a:r>
              <a:rPr lang="en-US" sz="2413">
                <a:solidFill>
                  <a:srgbClr val="FFFFFF"/>
                </a:solidFill>
                <a:latin typeface="Courier Prime"/>
                <a:ea typeface="Courier Prime"/>
                <a:cs typeface="Courier Prime"/>
                <a:sym typeface="Courier Prime"/>
              </a:rPr>
              <a:t>BEQ $20, $21, #11</a:t>
            </a:r>
          </a:p>
          <a:p>
            <a:pPr algn="just">
              <a:lnSpc>
                <a:spcPts val="3379"/>
              </a:lnSpc>
            </a:pPr>
            <a:r>
              <a:rPr lang="en-US" sz="2413">
                <a:solidFill>
                  <a:srgbClr val="FFFFFF"/>
                </a:solidFill>
                <a:latin typeface="Courier Prime"/>
                <a:ea typeface="Courier Prime"/>
                <a:cs typeface="Courier Prime"/>
                <a:sym typeface="Courier Prime"/>
              </a:rPr>
              <a:t>NO</a:t>
            </a:r>
            <a:r>
              <a:rPr lang="en-US" sz="2413">
                <a:solidFill>
                  <a:srgbClr val="FFFFFF"/>
                </a:solidFill>
                <a:latin typeface="Courier Prime"/>
                <a:ea typeface="Courier Prime"/>
                <a:cs typeface="Courier Prime"/>
                <a:sym typeface="Courier Prime"/>
              </a:rPr>
              <a:t>P</a:t>
            </a:r>
          </a:p>
          <a:p>
            <a:pPr algn="just">
              <a:lnSpc>
                <a:spcPts val="3379"/>
              </a:lnSpc>
            </a:pPr>
            <a:r>
              <a:rPr lang="en-US" sz="2413">
                <a:solidFill>
                  <a:srgbClr val="FFFFFF"/>
                </a:solidFill>
                <a:latin typeface="Courier Prime"/>
                <a:ea typeface="Courier Prime"/>
                <a:cs typeface="Courier Prime"/>
                <a:sym typeface="Courier Prime"/>
              </a:rPr>
              <a:t>NOP</a:t>
            </a:r>
          </a:p>
          <a:p>
            <a:pPr algn="just">
              <a:lnSpc>
                <a:spcPts val="3379"/>
              </a:lnSpc>
            </a:pPr>
            <a:r>
              <a:rPr lang="en-US" sz="2413">
                <a:solidFill>
                  <a:srgbClr val="FFFFFF"/>
                </a:solidFill>
                <a:latin typeface="Courier Prime"/>
                <a:ea typeface="Courier Prime"/>
                <a:cs typeface="Courier Prime"/>
                <a:sym typeface="Courier Prime"/>
              </a:rPr>
              <a:t>NOP</a:t>
            </a:r>
          </a:p>
          <a:p>
            <a:pPr algn="just">
              <a:lnSpc>
                <a:spcPts val="3379"/>
              </a:lnSpc>
            </a:pPr>
            <a:r>
              <a:rPr lang="en-US" sz="2413">
                <a:solidFill>
                  <a:srgbClr val="FFFFFF"/>
                </a:solidFill>
                <a:latin typeface="Courier Prime"/>
                <a:ea typeface="Courier Prime"/>
                <a:cs typeface="Courier Prime"/>
                <a:sym typeface="Courier Prime"/>
              </a:rPr>
              <a:t>BEQ $20, $22, #21</a:t>
            </a:r>
          </a:p>
          <a:p>
            <a:pPr algn="just">
              <a:lnSpc>
                <a:spcPts val="3379"/>
              </a:lnSpc>
            </a:pPr>
            <a:r>
              <a:rPr lang="en-US" sz="2413">
                <a:solidFill>
                  <a:srgbClr val="FFFFFF"/>
                </a:solidFill>
                <a:latin typeface="Courier Prime"/>
                <a:ea typeface="Courier Prime"/>
                <a:cs typeface="Courier Prime"/>
                <a:sym typeface="Courier Prime"/>
              </a:rPr>
              <a:t>NOP</a:t>
            </a:r>
          </a:p>
          <a:p>
            <a:pPr algn="just">
              <a:lnSpc>
                <a:spcPts val="3379"/>
              </a:lnSpc>
            </a:pPr>
            <a:r>
              <a:rPr lang="en-US" sz="2413">
                <a:solidFill>
                  <a:srgbClr val="FFFFFF"/>
                </a:solidFill>
                <a:latin typeface="Courier Prime"/>
                <a:ea typeface="Courier Prime"/>
                <a:cs typeface="Courier Prime"/>
                <a:sym typeface="Courier Prime"/>
              </a:rPr>
              <a:t>NOP</a:t>
            </a:r>
          </a:p>
          <a:p>
            <a:pPr algn="just">
              <a:lnSpc>
                <a:spcPts val="3379"/>
              </a:lnSpc>
            </a:pPr>
            <a:r>
              <a:rPr lang="en-US" sz="2413">
                <a:solidFill>
                  <a:srgbClr val="FFFFFF"/>
                </a:solidFill>
                <a:latin typeface="Courier Prime"/>
                <a:ea typeface="Courier Prime"/>
                <a:cs typeface="Courier Prime"/>
                <a:sym typeface="Courier Prime"/>
              </a:rPr>
              <a:t>NOP</a:t>
            </a:r>
          </a:p>
          <a:p>
            <a:pPr algn="just">
              <a:lnSpc>
                <a:spcPts val="3379"/>
              </a:lnSpc>
            </a:pPr>
            <a:r>
              <a:rPr lang="en-US" sz="2413">
                <a:solidFill>
                  <a:srgbClr val="FFFFFF"/>
                </a:solidFill>
                <a:latin typeface="Courier Prime"/>
                <a:ea typeface="Courier Prime"/>
                <a:cs typeface="Courier Prime"/>
                <a:sym typeface="Courier Prime"/>
              </a:rPr>
              <a:t>BEQ $20, $23, #33</a:t>
            </a:r>
          </a:p>
          <a:p>
            <a:pPr algn="just">
              <a:lnSpc>
                <a:spcPts val="3379"/>
              </a:lnSpc>
            </a:pPr>
            <a:r>
              <a:rPr lang="en-US" sz="2413">
                <a:solidFill>
                  <a:srgbClr val="FFFFFF"/>
                </a:solidFill>
                <a:latin typeface="Courier Prime"/>
                <a:ea typeface="Courier Prime"/>
                <a:cs typeface="Courier Prime"/>
                <a:sym typeface="Courier Prime"/>
              </a:rPr>
              <a:t>NOP</a:t>
            </a:r>
          </a:p>
          <a:p>
            <a:pPr algn="just">
              <a:lnSpc>
                <a:spcPts val="3379"/>
              </a:lnSpc>
            </a:pPr>
            <a:r>
              <a:rPr lang="en-US" sz="2413">
                <a:solidFill>
                  <a:srgbClr val="FFFFFF"/>
                </a:solidFill>
                <a:latin typeface="Courier Prime"/>
                <a:ea typeface="Courier Prime"/>
                <a:cs typeface="Courier Prime"/>
                <a:sym typeface="Courier Prime"/>
              </a:rPr>
              <a:t>NOP</a:t>
            </a:r>
          </a:p>
          <a:p>
            <a:pPr algn="just">
              <a:lnSpc>
                <a:spcPts val="3379"/>
              </a:lnSpc>
            </a:pPr>
            <a:r>
              <a:rPr lang="en-US" sz="2413">
                <a:solidFill>
                  <a:srgbClr val="FFFFFF"/>
                </a:solidFill>
                <a:latin typeface="Courier Prime"/>
                <a:ea typeface="Courier Prime"/>
                <a:cs typeface="Courier Prime"/>
                <a:sym typeface="Courier Prime"/>
              </a:rPr>
              <a:t>NOP</a:t>
            </a:r>
          </a:p>
        </p:txBody>
      </p:sp>
      <p:sp>
        <p:nvSpPr>
          <p:cNvPr name="TextBox 7" id="7"/>
          <p:cNvSpPr txBox="true"/>
          <p:nvPr/>
        </p:nvSpPr>
        <p:spPr>
          <a:xfrm rot="0">
            <a:off x="13236027" y="2193992"/>
            <a:ext cx="3301981" cy="869544"/>
          </a:xfrm>
          <a:prstGeom prst="rect">
            <a:avLst/>
          </a:prstGeom>
        </p:spPr>
        <p:txBody>
          <a:bodyPr anchor="t" rtlCol="false" tIns="0" lIns="0" bIns="0" rIns="0">
            <a:spAutoFit/>
          </a:bodyPr>
          <a:lstStyle/>
          <a:p>
            <a:pPr algn="ctr">
              <a:lnSpc>
                <a:spcPts val="3473"/>
              </a:lnSpc>
            </a:pPr>
            <a:r>
              <a:rPr lang="en-US" sz="2894">
                <a:solidFill>
                  <a:srgbClr val="10B5BF"/>
                </a:solidFill>
                <a:latin typeface="Poppins Medium"/>
                <a:ea typeface="Poppins Medium"/>
                <a:cs typeface="Poppins Medium"/>
                <a:sym typeface="Poppins Medium"/>
              </a:rPr>
              <a:t>Código ensamblador</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141414"/>
        </a:solidFill>
      </p:bgPr>
    </p:bg>
    <p:spTree>
      <p:nvGrpSpPr>
        <p:cNvPr id="1" name=""/>
        <p:cNvGrpSpPr/>
        <p:nvPr/>
      </p:nvGrpSpPr>
      <p:grpSpPr>
        <a:xfrm>
          <a:off x="0" y="0"/>
          <a:ext cx="0" cy="0"/>
          <a:chOff x="0" y="0"/>
          <a:chExt cx="0" cy="0"/>
        </a:xfrm>
      </p:grpSpPr>
      <p:sp>
        <p:nvSpPr>
          <p:cNvPr name="Freeform 2" id="2"/>
          <p:cNvSpPr/>
          <p:nvPr/>
        </p:nvSpPr>
        <p:spPr>
          <a:xfrm flipH="false" flipV="false" rot="0">
            <a:off x="6569389" y="2496818"/>
            <a:ext cx="10689911" cy="5738311"/>
          </a:xfrm>
          <a:custGeom>
            <a:avLst/>
            <a:gdLst/>
            <a:ahLst/>
            <a:cxnLst/>
            <a:rect r="r" b="b" t="t" l="l"/>
            <a:pathLst>
              <a:path h="5738311" w="10689911">
                <a:moveTo>
                  <a:pt x="0" y="0"/>
                </a:moveTo>
                <a:lnTo>
                  <a:pt x="10689911" y="0"/>
                </a:lnTo>
                <a:lnTo>
                  <a:pt x="10689911" y="5738311"/>
                </a:lnTo>
                <a:lnTo>
                  <a:pt x="0" y="5738311"/>
                </a:lnTo>
                <a:lnTo>
                  <a:pt x="0" y="0"/>
                </a:lnTo>
                <a:close/>
              </a:path>
            </a:pathLst>
          </a:custGeom>
          <a:blipFill>
            <a:blip r:embed="rId2"/>
            <a:stretch>
              <a:fillRect l="0" t="-647" r="0" b="-647"/>
            </a:stretch>
          </a:blipFill>
        </p:spPr>
      </p:sp>
      <p:sp>
        <p:nvSpPr>
          <p:cNvPr name="TextBox 3" id="3"/>
          <p:cNvSpPr txBox="true"/>
          <p:nvPr/>
        </p:nvSpPr>
        <p:spPr>
          <a:xfrm rot="0">
            <a:off x="1700274" y="1019175"/>
            <a:ext cx="3360309" cy="495366"/>
          </a:xfrm>
          <a:prstGeom prst="rect">
            <a:avLst/>
          </a:prstGeom>
        </p:spPr>
        <p:txBody>
          <a:bodyPr anchor="t" rtlCol="false" tIns="0" lIns="0" bIns="0" rIns="0">
            <a:spAutoFit/>
          </a:bodyPr>
          <a:lstStyle/>
          <a:p>
            <a:pPr algn="l">
              <a:lnSpc>
                <a:spcPts val="3840"/>
              </a:lnSpc>
            </a:pPr>
            <a:r>
              <a:rPr lang="en-US" sz="3200">
                <a:solidFill>
                  <a:srgbClr val="10B5BF"/>
                </a:solidFill>
                <a:latin typeface="Poppins Medium"/>
                <a:ea typeface="Poppins Medium"/>
                <a:cs typeface="Poppins Medium"/>
                <a:sym typeface="Poppins Medium"/>
              </a:rPr>
              <a:t>Funcionamiento</a:t>
            </a:r>
          </a:p>
        </p:txBody>
      </p:sp>
      <p:sp>
        <p:nvSpPr>
          <p:cNvPr name="TextBox 4" id="4"/>
          <p:cNvSpPr txBox="true"/>
          <p:nvPr/>
        </p:nvSpPr>
        <p:spPr>
          <a:xfrm rot="0">
            <a:off x="9841611" y="776254"/>
            <a:ext cx="4145467" cy="981207"/>
          </a:xfrm>
          <a:prstGeom prst="rect">
            <a:avLst/>
          </a:prstGeom>
        </p:spPr>
        <p:txBody>
          <a:bodyPr anchor="t" rtlCol="false" tIns="0" lIns="0" bIns="0" rIns="0">
            <a:spAutoFit/>
          </a:bodyPr>
          <a:lstStyle/>
          <a:p>
            <a:pPr algn="ctr">
              <a:lnSpc>
                <a:spcPts val="3840"/>
              </a:lnSpc>
            </a:pPr>
            <a:r>
              <a:rPr lang="en-US" sz="3200">
                <a:solidFill>
                  <a:srgbClr val="10B5BF"/>
                </a:solidFill>
                <a:latin typeface="Poppins Medium"/>
                <a:ea typeface="Poppins Medium"/>
                <a:cs typeface="Poppins Medium"/>
                <a:sym typeface="Poppins Medium"/>
              </a:rPr>
              <a:t>Estructura del Banco de Registros</a:t>
            </a:r>
          </a:p>
        </p:txBody>
      </p:sp>
      <p:sp>
        <p:nvSpPr>
          <p:cNvPr name="TextBox 5" id="5"/>
          <p:cNvSpPr txBox="true"/>
          <p:nvPr/>
        </p:nvSpPr>
        <p:spPr>
          <a:xfrm rot="0">
            <a:off x="563233" y="2971197"/>
            <a:ext cx="5634391" cy="4741928"/>
          </a:xfrm>
          <a:prstGeom prst="rect">
            <a:avLst/>
          </a:prstGeom>
        </p:spPr>
        <p:txBody>
          <a:bodyPr anchor="t" rtlCol="false" tIns="0" lIns="0" bIns="0" rIns="0">
            <a:spAutoFit/>
          </a:bodyPr>
          <a:lstStyle/>
          <a:p>
            <a:pPr algn="just">
              <a:lnSpc>
                <a:spcPts val="3758"/>
              </a:lnSpc>
            </a:pPr>
            <a:r>
              <a:rPr lang="en-US" sz="2684">
                <a:solidFill>
                  <a:srgbClr val="FFFFFF"/>
                </a:solidFill>
                <a:latin typeface="Poppins Light"/>
                <a:ea typeface="Poppins Light"/>
                <a:cs typeface="Poppins Light"/>
                <a:sym typeface="Poppins Light"/>
              </a:rPr>
              <a:t>Para hacer la estructura switch case utilizamos las instrucciones BEQ donde con un selector ubicado en la dirección $20 definimos el BEQ que tomará el flujo del programa.</a:t>
            </a:r>
          </a:p>
          <a:p>
            <a:pPr algn="just">
              <a:lnSpc>
                <a:spcPts val="3758"/>
              </a:lnSpc>
            </a:pPr>
          </a:p>
          <a:p>
            <a:pPr algn="just">
              <a:lnSpc>
                <a:spcPts val="3758"/>
              </a:lnSpc>
            </a:pPr>
            <a:r>
              <a:rPr lang="en-US" sz="2684">
                <a:solidFill>
                  <a:srgbClr val="FFFFFF"/>
                </a:solidFill>
                <a:latin typeface="Poppins Light"/>
                <a:ea typeface="Poppins Light"/>
                <a:cs typeface="Poppins Light"/>
                <a:sym typeface="Poppins Light"/>
              </a:rPr>
              <a:t>Si el selector no es 1, 2 o 3 entra al default que es nuestro primer algoritmo.</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141414"/>
        </a:solidFill>
      </p:bgPr>
    </p:bg>
    <p:spTree>
      <p:nvGrpSpPr>
        <p:cNvPr id="1" name=""/>
        <p:cNvGrpSpPr/>
        <p:nvPr/>
      </p:nvGrpSpPr>
      <p:grpSpPr>
        <a:xfrm>
          <a:off x="0" y="0"/>
          <a:ext cx="0" cy="0"/>
          <a:chOff x="0" y="0"/>
          <a:chExt cx="0" cy="0"/>
        </a:xfrm>
      </p:grpSpPr>
      <p:sp>
        <p:nvSpPr>
          <p:cNvPr name="TextBox 2" id="2"/>
          <p:cNvSpPr txBox="true"/>
          <p:nvPr/>
        </p:nvSpPr>
        <p:spPr>
          <a:xfrm rot="0">
            <a:off x="1028700" y="342900"/>
            <a:ext cx="13161787" cy="1371600"/>
          </a:xfrm>
          <a:prstGeom prst="rect">
            <a:avLst/>
          </a:prstGeom>
        </p:spPr>
        <p:txBody>
          <a:bodyPr anchor="t" rtlCol="false" tIns="0" lIns="0" bIns="0" rIns="0">
            <a:spAutoFit/>
          </a:bodyPr>
          <a:lstStyle/>
          <a:p>
            <a:pPr algn="l">
              <a:lnSpc>
                <a:spcPts val="10800"/>
              </a:lnSpc>
            </a:pPr>
            <a:r>
              <a:rPr lang="en-US" sz="9000" b="true">
                <a:solidFill>
                  <a:srgbClr val="FFFFFF"/>
                </a:solidFill>
                <a:latin typeface="Poppins Medium Bold"/>
                <a:ea typeface="Poppins Medium Bold"/>
                <a:cs typeface="Poppins Medium Bold"/>
                <a:sym typeface="Poppins Medium Bold"/>
              </a:rPr>
              <a:t>Arquitectura MIPS32</a:t>
            </a:r>
          </a:p>
        </p:txBody>
      </p:sp>
      <p:sp>
        <p:nvSpPr>
          <p:cNvPr name="TextBox 3" id="3"/>
          <p:cNvSpPr txBox="true"/>
          <p:nvPr/>
        </p:nvSpPr>
        <p:spPr>
          <a:xfrm rot="0">
            <a:off x="1028700" y="2948596"/>
            <a:ext cx="7467980" cy="5576844"/>
          </a:xfrm>
          <a:prstGeom prst="rect">
            <a:avLst/>
          </a:prstGeom>
        </p:spPr>
        <p:txBody>
          <a:bodyPr anchor="t" rtlCol="false" tIns="0" lIns="0" bIns="0" rIns="0">
            <a:spAutoFit/>
          </a:bodyPr>
          <a:lstStyle/>
          <a:p>
            <a:pPr algn="just">
              <a:lnSpc>
                <a:spcPts val="3758"/>
              </a:lnSpc>
            </a:pPr>
            <a:r>
              <a:rPr lang="en-US" sz="2684">
                <a:solidFill>
                  <a:srgbClr val="FFFFFF"/>
                </a:solidFill>
                <a:latin typeface="Poppins Light"/>
                <a:ea typeface="Poppins Light"/>
                <a:cs typeface="Poppins Light"/>
                <a:sym typeface="Poppins Light"/>
              </a:rPr>
              <a:t>La arquitectura MIPS32 </a:t>
            </a:r>
            <a:r>
              <a:rPr lang="en-US" sz="2684">
                <a:solidFill>
                  <a:srgbClr val="FFFFFF"/>
                </a:solidFill>
                <a:latin typeface="Poppins Light"/>
                <a:ea typeface="Poppins Light"/>
                <a:cs typeface="Poppins Light"/>
                <a:sym typeface="Poppins Light"/>
              </a:rPr>
              <a:t>de tipo RISC (Reduced Instruction Set Computer) es decir de un enfoque que se aprovecha de instrucciones simples requiriendo de un menor gasto energético y un diseño simple en comparación con otros enfoques como el CISC (Complex Instruction Set Computer). La ventaja con el conjunto de instrucciones de tipo RISC en comparación al CISC es que estas estan altamente optimizadas y funcionan de manera muy eficiente en pipelines.</a:t>
            </a:r>
          </a:p>
        </p:txBody>
      </p:sp>
      <p:sp>
        <p:nvSpPr>
          <p:cNvPr name="TextBox 4" id="4"/>
          <p:cNvSpPr txBox="true"/>
          <p:nvPr/>
        </p:nvSpPr>
        <p:spPr>
          <a:xfrm rot="0">
            <a:off x="12650274" y="2986696"/>
            <a:ext cx="1750071" cy="495366"/>
          </a:xfrm>
          <a:prstGeom prst="rect">
            <a:avLst/>
          </a:prstGeom>
        </p:spPr>
        <p:txBody>
          <a:bodyPr anchor="t" rtlCol="false" tIns="0" lIns="0" bIns="0" rIns="0">
            <a:spAutoFit/>
          </a:bodyPr>
          <a:lstStyle/>
          <a:p>
            <a:pPr algn="l">
              <a:lnSpc>
                <a:spcPts val="3840"/>
              </a:lnSpc>
            </a:pPr>
            <a:r>
              <a:rPr lang="en-US" sz="3200">
                <a:solidFill>
                  <a:srgbClr val="10B5BF"/>
                </a:solidFill>
                <a:latin typeface="Poppins Medium"/>
                <a:ea typeface="Poppins Medium"/>
                <a:cs typeface="Poppins Medium"/>
                <a:sym typeface="Poppins Medium"/>
              </a:rPr>
              <a:t>Pipeline</a:t>
            </a:r>
          </a:p>
        </p:txBody>
      </p:sp>
      <p:sp>
        <p:nvSpPr>
          <p:cNvPr name="TextBox 5" id="5"/>
          <p:cNvSpPr txBox="true"/>
          <p:nvPr/>
        </p:nvSpPr>
        <p:spPr>
          <a:xfrm rot="0">
            <a:off x="9791320" y="3604179"/>
            <a:ext cx="7467980" cy="4265678"/>
          </a:xfrm>
          <a:prstGeom prst="rect">
            <a:avLst/>
          </a:prstGeom>
        </p:spPr>
        <p:txBody>
          <a:bodyPr anchor="t" rtlCol="false" tIns="0" lIns="0" bIns="0" rIns="0">
            <a:spAutoFit/>
          </a:bodyPr>
          <a:lstStyle/>
          <a:p>
            <a:pPr algn="just">
              <a:lnSpc>
                <a:spcPts val="3758"/>
              </a:lnSpc>
            </a:pPr>
            <a:r>
              <a:rPr lang="en-US" sz="2684">
                <a:solidFill>
                  <a:srgbClr val="FFFFFF"/>
                </a:solidFill>
                <a:latin typeface="Poppins Light"/>
                <a:ea typeface="Poppins Light"/>
                <a:cs typeface="Poppins Light"/>
                <a:sym typeface="Poppins Light"/>
              </a:rPr>
              <a:t>El pipeline son una serie de pasos secuenciales que se utilizan para llegar a un</a:t>
            </a:r>
          </a:p>
          <a:p>
            <a:pPr algn="just">
              <a:lnSpc>
                <a:spcPts val="3758"/>
              </a:lnSpc>
            </a:pPr>
            <a:r>
              <a:rPr lang="en-US" sz="2684">
                <a:solidFill>
                  <a:srgbClr val="FFFFFF"/>
                </a:solidFill>
                <a:latin typeface="Poppins Light"/>
                <a:ea typeface="Poppins Light"/>
                <a:cs typeface="Poppins Light"/>
                <a:sym typeface="Poppins Light"/>
              </a:rPr>
              <a:t>objetivo en particular similar a la definición de un algoritmo. La diferencia es que esta serie de pasos se dividen en distintas etapas en las que hasta terminar una de ellas con los datos obtenidos se operará la siguiente y asi secuencialmente hasta la última etapa.</a:t>
            </a:r>
          </a:p>
        </p:txBody>
      </p:sp>
    </p:spTree>
  </p:cSld>
  <p:clrMapOvr>
    <a:masterClrMapping/>
  </p:clrMapOvr>
</p:sld>
</file>

<file path=ppt/slides/slide20.xml><?xml version="1.0" encoding="utf-8"?>
<p:sld xmlns:p="http://schemas.openxmlformats.org/presentationml/2006/main" xmlns:a="http://schemas.openxmlformats.org/drawingml/2006/main">
  <p:cSld>
    <p:bg>
      <p:bgPr>
        <a:solidFill>
          <a:srgbClr val="141414"/>
        </a:solidFill>
      </p:bgPr>
    </p:bg>
    <p:spTree>
      <p:nvGrpSpPr>
        <p:cNvPr id="1" name=""/>
        <p:cNvGrpSpPr/>
        <p:nvPr/>
      </p:nvGrpSpPr>
      <p:grpSpPr>
        <a:xfrm>
          <a:off x="0" y="0"/>
          <a:ext cx="0" cy="0"/>
          <a:chOff x="0" y="0"/>
          <a:chExt cx="0" cy="0"/>
        </a:xfrm>
      </p:grpSpPr>
      <p:sp>
        <p:nvSpPr>
          <p:cNvPr name="TextBox 2" id="2"/>
          <p:cNvSpPr txBox="true"/>
          <p:nvPr/>
        </p:nvSpPr>
        <p:spPr>
          <a:xfrm rot="0">
            <a:off x="1028700" y="342900"/>
            <a:ext cx="12636355" cy="1371534"/>
          </a:xfrm>
          <a:prstGeom prst="rect">
            <a:avLst/>
          </a:prstGeom>
        </p:spPr>
        <p:txBody>
          <a:bodyPr anchor="t" rtlCol="false" tIns="0" lIns="0" bIns="0" rIns="0">
            <a:spAutoFit/>
          </a:bodyPr>
          <a:lstStyle/>
          <a:p>
            <a:pPr algn="just">
              <a:lnSpc>
                <a:spcPts val="10800"/>
              </a:lnSpc>
            </a:pPr>
            <a:r>
              <a:rPr lang="en-US" b="true" sz="9000">
                <a:solidFill>
                  <a:srgbClr val="FFFFFF"/>
                </a:solidFill>
                <a:latin typeface="Poppins Medium Bold"/>
                <a:ea typeface="Poppins Medium Bold"/>
                <a:cs typeface="Poppins Medium Bold"/>
                <a:sym typeface="Poppins Medium Bold"/>
              </a:rPr>
              <a:t>1-Invertir arreglo</a:t>
            </a:r>
          </a:p>
        </p:txBody>
      </p:sp>
      <p:sp>
        <p:nvSpPr>
          <p:cNvPr name="TextBox 3" id="3"/>
          <p:cNvSpPr txBox="true"/>
          <p:nvPr/>
        </p:nvSpPr>
        <p:spPr>
          <a:xfrm rot="0">
            <a:off x="3669822" y="2291710"/>
            <a:ext cx="2521921" cy="495366"/>
          </a:xfrm>
          <a:prstGeom prst="rect">
            <a:avLst/>
          </a:prstGeom>
        </p:spPr>
        <p:txBody>
          <a:bodyPr anchor="t" rtlCol="false" tIns="0" lIns="0" bIns="0" rIns="0">
            <a:spAutoFit/>
          </a:bodyPr>
          <a:lstStyle/>
          <a:p>
            <a:pPr algn="l">
              <a:lnSpc>
                <a:spcPts val="3840"/>
              </a:lnSpc>
            </a:pPr>
            <a:r>
              <a:rPr lang="en-US" sz="3200">
                <a:solidFill>
                  <a:srgbClr val="10B5BF"/>
                </a:solidFill>
                <a:latin typeface="Poppins Medium"/>
                <a:ea typeface="Poppins Medium"/>
                <a:cs typeface="Poppins Medium"/>
                <a:sym typeface="Poppins Medium"/>
              </a:rPr>
              <a:t>Descripción</a:t>
            </a:r>
          </a:p>
        </p:txBody>
      </p:sp>
      <p:sp>
        <p:nvSpPr>
          <p:cNvPr name="TextBox 4" id="4"/>
          <p:cNvSpPr txBox="true"/>
          <p:nvPr/>
        </p:nvSpPr>
        <p:spPr>
          <a:xfrm rot="0">
            <a:off x="11860106" y="2048789"/>
            <a:ext cx="2907846" cy="981207"/>
          </a:xfrm>
          <a:prstGeom prst="rect">
            <a:avLst/>
          </a:prstGeom>
        </p:spPr>
        <p:txBody>
          <a:bodyPr anchor="t" rtlCol="false" tIns="0" lIns="0" bIns="0" rIns="0">
            <a:spAutoFit/>
          </a:bodyPr>
          <a:lstStyle/>
          <a:p>
            <a:pPr algn="ctr">
              <a:lnSpc>
                <a:spcPts val="3840"/>
              </a:lnSpc>
            </a:pPr>
            <a:r>
              <a:rPr lang="en-US" sz="3200">
                <a:solidFill>
                  <a:srgbClr val="10B5BF"/>
                </a:solidFill>
                <a:latin typeface="Poppins Medium"/>
                <a:ea typeface="Poppins Medium"/>
                <a:cs typeface="Poppins Medium"/>
                <a:sym typeface="Poppins Medium"/>
              </a:rPr>
              <a:t>Código ensamblador</a:t>
            </a:r>
          </a:p>
        </p:txBody>
      </p:sp>
      <p:sp>
        <p:nvSpPr>
          <p:cNvPr name="TextBox 5" id="5"/>
          <p:cNvSpPr txBox="true"/>
          <p:nvPr/>
        </p:nvSpPr>
        <p:spPr>
          <a:xfrm rot="0">
            <a:off x="16799388" y="2777551"/>
            <a:ext cx="919823" cy="5730213"/>
          </a:xfrm>
          <a:prstGeom prst="rect">
            <a:avLst/>
          </a:prstGeom>
        </p:spPr>
        <p:txBody>
          <a:bodyPr anchor="t" rtlCol="false" tIns="0" lIns="0" bIns="0" rIns="0">
            <a:spAutoFit/>
          </a:bodyPr>
          <a:lstStyle/>
          <a:p>
            <a:pPr algn="just">
              <a:lnSpc>
                <a:spcPts val="648"/>
              </a:lnSpc>
            </a:pPr>
            <a:r>
              <a:rPr lang="en-US" sz="463">
                <a:solidFill>
                  <a:srgbClr val="FFFFFF"/>
                </a:solidFill>
                <a:latin typeface="Poppins Light"/>
                <a:ea typeface="Poppins Light"/>
                <a:cs typeface="Poppins Light"/>
                <a:sym typeface="Poppins Light"/>
              </a:rPr>
              <a:t>BEQ $20, $21, #11</a:t>
            </a:r>
          </a:p>
          <a:p>
            <a:pPr algn="just">
              <a:lnSpc>
                <a:spcPts val="648"/>
              </a:lnSpc>
            </a:pPr>
            <a:r>
              <a:rPr lang="en-US" sz="463">
                <a:solidFill>
                  <a:srgbClr val="FFFFFF"/>
                </a:solidFill>
                <a:latin typeface="Poppins Light"/>
                <a:ea typeface="Poppins Light"/>
                <a:cs typeface="Poppins Light"/>
                <a:sym typeface="Poppins Light"/>
              </a:rPr>
              <a:t>NO</a:t>
            </a:r>
            <a:r>
              <a:rPr lang="en-US" sz="463">
                <a:solidFill>
                  <a:srgbClr val="FFFFFF"/>
                </a:solidFill>
                <a:latin typeface="Poppins Light"/>
                <a:ea typeface="Poppins Light"/>
                <a:cs typeface="Poppins Light"/>
                <a:sym typeface="Poppins Light"/>
              </a:rPr>
              <a:t>P</a:t>
            </a:r>
          </a:p>
          <a:p>
            <a:pPr algn="just">
              <a:lnSpc>
                <a:spcPts val="648"/>
              </a:lnSpc>
            </a:pPr>
            <a:r>
              <a:rPr lang="en-US" sz="463">
                <a:solidFill>
                  <a:srgbClr val="FFFFFF"/>
                </a:solidFill>
                <a:latin typeface="Poppins Light"/>
                <a:ea typeface="Poppins Light"/>
                <a:cs typeface="Poppins Light"/>
                <a:sym typeface="Poppins Light"/>
              </a:rPr>
              <a:t>NOP</a:t>
            </a:r>
          </a:p>
          <a:p>
            <a:pPr algn="just">
              <a:lnSpc>
                <a:spcPts val="648"/>
              </a:lnSpc>
            </a:pPr>
            <a:r>
              <a:rPr lang="en-US" sz="463">
                <a:solidFill>
                  <a:srgbClr val="FFFFFF"/>
                </a:solidFill>
                <a:latin typeface="Poppins Light"/>
                <a:ea typeface="Poppins Light"/>
                <a:cs typeface="Poppins Light"/>
                <a:sym typeface="Poppins Light"/>
              </a:rPr>
              <a:t>NOP</a:t>
            </a:r>
          </a:p>
          <a:p>
            <a:pPr algn="just">
              <a:lnSpc>
                <a:spcPts val="648"/>
              </a:lnSpc>
            </a:pPr>
            <a:r>
              <a:rPr lang="en-US" sz="463">
                <a:solidFill>
                  <a:srgbClr val="FFFFFF"/>
                </a:solidFill>
                <a:latin typeface="Poppins Light"/>
                <a:ea typeface="Poppins Light"/>
                <a:cs typeface="Poppins Light"/>
                <a:sym typeface="Poppins Light"/>
              </a:rPr>
              <a:t>BEQ $20, $22, #21</a:t>
            </a:r>
          </a:p>
          <a:p>
            <a:pPr algn="just">
              <a:lnSpc>
                <a:spcPts val="648"/>
              </a:lnSpc>
            </a:pPr>
            <a:r>
              <a:rPr lang="en-US" sz="463">
                <a:solidFill>
                  <a:srgbClr val="FFFFFF"/>
                </a:solidFill>
                <a:latin typeface="Poppins Light"/>
                <a:ea typeface="Poppins Light"/>
                <a:cs typeface="Poppins Light"/>
                <a:sym typeface="Poppins Light"/>
              </a:rPr>
              <a:t>NOP</a:t>
            </a:r>
          </a:p>
          <a:p>
            <a:pPr algn="just">
              <a:lnSpc>
                <a:spcPts val="648"/>
              </a:lnSpc>
            </a:pPr>
            <a:r>
              <a:rPr lang="en-US" sz="463">
                <a:solidFill>
                  <a:srgbClr val="FFFFFF"/>
                </a:solidFill>
                <a:latin typeface="Poppins Light"/>
                <a:ea typeface="Poppins Light"/>
                <a:cs typeface="Poppins Light"/>
                <a:sym typeface="Poppins Light"/>
              </a:rPr>
              <a:t>NOP</a:t>
            </a:r>
          </a:p>
          <a:p>
            <a:pPr algn="just">
              <a:lnSpc>
                <a:spcPts val="648"/>
              </a:lnSpc>
            </a:pPr>
            <a:r>
              <a:rPr lang="en-US" sz="463">
                <a:solidFill>
                  <a:srgbClr val="FFFFFF"/>
                </a:solidFill>
                <a:latin typeface="Poppins Light"/>
                <a:ea typeface="Poppins Light"/>
                <a:cs typeface="Poppins Light"/>
                <a:sym typeface="Poppins Light"/>
              </a:rPr>
              <a:t>NOP</a:t>
            </a:r>
          </a:p>
          <a:p>
            <a:pPr algn="just">
              <a:lnSpc>
                <a:spcPts val="648"/>
              </a:lnSpc>
            </a:pPr>
            <a:r>
              <a:rPr lang="en-US" sz="463">
                <a:solidFill>
                  <a:srgbClr val="FFFFFF"/>
                </a:solidFill>
                <a:latin typeface="Poppins Light"/>
                <a:ea typeface="Poppins Light"/>
                <a:cs typeface="Poppins Light"/>
                <a:sym typeface="Poppins Light"/>
              </a:rPr>
              <a:t>BEQ $20, $23, #33</a:t>
            </a:r>
          </a:p>
          <a:p>
            <a:pPr algn="just">
              <a:lnSpc>
                <a:spcPts val="648"/>
              </a:lnSpc>
            </a:pPr>
            <a:r>
              <a:rPr lang="en-US" sz="463">
                <a:solidFill>
                  <a:srgbClr val="FFFFFF"/>
                </a:solidFill>
                <a:latin typeface="Poppins Light"/>
                <a:ea typeface="Poppins Light"/>
                <a:cs typeface="Poppins Light"/>
                <a:sym typeface="Poppins Light"/>
              </a:rPr>
              <a:t>NOP</a:t>
            </a:r>
          </a:p>
          <a:p>
            <a:pPr algn="just">
              <a:lnSpc>
                <a:spcPts val="648"/>
              </a:lnSpc>
            </a:pPr>
            <a:r>
              <a:rPr lang="en-US" sz="463">
                <a:solidFill>
                  <a:srgbClr val="FFFFFF"/>
                </a:solidFill>
                <a:latin typeface="Poppins Light"/>
                <a:ea typeface="Poppins Light"/>
                <a:cs typeface="Poppins Light"/>
                <a:sym typeface="Poppins Light"/>
              </a:rPr>
              <a:t>NOP</a:t>
            </a:r>
          </a:p>
          <a:p>
            <a:pPr algn="just">
              <a:lnSpc>
                <a:spcPts val="648"/>
              </a:lnSpc>
            </a:pPr>
            <a:r>
              <a:rPr lang="en-US" sz="463">
                <a:solidFill>
                  <a:srgbClr val="FFFFFF"/>
                </a:solidFill>
                <a:latin typeface="Poppins Light"/>
                <a:ea typeface="Poppins Light"/>
                <a:cs typeface="Poppins Light"/>
                <a:sym typeface="Poppins Light"/>
              </a:rPr>
              <a:t>NOP</a:t>
            </a:r>
          </a:p>
          <a:p>
            <a:pPr algn="just">
              <a:lnSpc>
                <a:spcPts val="648"/>
              </a:lnSpc>
            </a:pPr>
            <a:r>
              <a:rPr lang="en-US" sz="463">
                <a:solidFill>
                  <a:srgbClr val="5CE1E6"/>
                </a:solidFill>
                <a:latin typeface="Poppins Light"/>
                <a:ea typeface="Poppins Light"/>
                <a:cs typeface="Poppins Light"/>
                <a:sym typeface="Poppins Light"/>
              </a:rPr>
              <a:t>SW $2, $11, #0 //BEQ1</a:t>
            </a:r>
          </a:p>
          <a:p>
            <a:pPr algn="just">
              <a:lnSpc>
                <a:spcPts val="648"/>
              </a:lnSpc>
            </a:pPr>
            <a:r>
              <a:rPr lang="en-US" sz="463">
                <a:solidFill>
                  <a:srgbClr val="5CE1E6"/>
                </a:solidFill>
                <a:latin typeface="Poppins Light"/>
                <a:ea typeface="Poppins Light"/>
                <a:cs typeface="Poppins Light"/>
                <a:sym typeface="Poppins Light"/>
              </a:rPr>
              <a:t>SW $3, $10, #0</a:t>
            </a:r>
          </a:p>
          <a:p>
            <a:pPr algn="just">
              <a:lnSpc>
                <a:spcPts val="648"/>
              </a:lnSpc>
            </a:pPr>
            <a:r>
              <a:rPr lang="en-US" sz="463">
                <a:solidFill>
                  <a:srgbClr val="5CE1E6"/>
                </a:solidFill>
                <a:latin typeface="Poppins Light"/>
                <a:ea typeface="Poppins Light"/>
                <a:cs typeface="Poppins Light"/>
                <a:sym typeface="Poppins Light"/>
              </a:rPr>
              <a:t>SW $4, $9, #0</a:t>
            </a:r>
          </a:p>
          <a:p>
            <a:pPr algn="just">
              <a:lnSpc>
                <a:spcPts val="648"/>
              </a:lnSpc>
            </a:pPr>
            <a:r>
              <a:rPr lang="en-US" sz="463">
                <a:solidFill>
                  <a:srgbClr val="5CE1E6"/>
                </a:solidFill>
                <a:latin typeface="Poppins Light"/>
                <a:ea typeface="Poppins Light"/>
                <a:cs typeface="Poppins Light"/>
                <a:sym typeface="Poppins Light"/>
              </a:rPr>
              <a:t>SW $5, $8, #0</a:t>
            </a:r>
          </a:p>
          <a:p>
            <a:pPr algn="just">
              <a:lnSpc>
                <a:spcPts val="648"/>
              </a:lnSpc>
            </a:pPr>
            <a:r>
              <a:rPr lang="en-US" sz="463">
                <a:solidFill>
                  <a:srgbClr val="5CE1E6"/>
                </a:solidFill>
                <a:latin typeface="Poppins Light"/>
                <a:ea typeface="Poppins Light"/>
                <a:cs typeface="Poppins Light"/>
                <a:sym typeface="Poppins Light"/>
              </a:rPr>
              <a:t>SW $6, $7, #0</a:t>
            </a:r>
          </a:p>
          <a:p>
            <a:pPr algn="just">
              <a:lnSpc>
                <a:spcPts val="648"/>
              </a:lnSpc>
            </a:pPr>
            <a:r>
              <a:rPr lang="en-US" sz="463">
                <a:solidFill>
                  <a:srgbClr val="5CE1E6"/>
                </a:solidFill>
                <a:latin typeface="Poppins Light"/>
                <a:ea typeface="Poppins Light"/>
                <a:cs typeface="Poppins Light"/>
                <a:sym typeface="Poppins Light"/>
              </a:rPr>
              <a:t>LW $2, $1, #0</a:t>
            </a:r>
          </a:p>
          <a:p>
            <a:pPr algn="just">
              <a:lnSpc>
                <a:spcPts val="648"/>
              </a:lnSpc>
            </a:pPr>
            <a:r>
              <a:rPr lang="en-US" sz="463">
                <a:solidFill>
                  <a:srgbClr val="5CE1E6"/>
                </a:solidFill>
                <a:latin typeface="Poppins Light"/>
                <a:ea typeface="Poppins Light"/>
                <a:cs typeface="Poppins Light"/>
                <a:sym typeface="Poppins Light"/>
              </a:rPr>
              <a:t>LW $3, $1, #1</a:t>
            </a:r>
          </a:p>
          <a:p>
            <a:pPr algn="just">
              <a:lnSpc>
                <a:spcPts val="648"/>
              </a:lnSpc>
            </a:pPr>
            <a:r>
              <a:rPr lang="en-US" sz="463">
                <a:solidFill>
                  <a:srgbClr val="5CE1E6"/>
                </a:solidFill>
                <a:latin typeface="Poppins Light"/>
                <a:ea typeface="Poppins Light"/>
                <a:cs typeface="Poppins Light"/>
                <a:sym typeface="Poppins Light"/>
              </a:rPr>
              <a:t>LW $4, $1, #2</a:t>
            </a:r>
          </a:p>
          <a:p>
            <a:pPr algn="just">
              <a:lnSpc>
                <a:spcPts val="648"/>
              </a:lnSpc>
            </a:pPr>
            <a:r>
              <a:rPr lang="en-US" sz="463">
                <a:solidFill>
                  <a:srgbClr val="5CE1E6"/>
                </a:solidFill>
                <a:latin typeface="Poppins Light"/>
                <a:ea typeface="Poppins Light"/>
                <a:cs typeface="Poppins Light"/>
                <a:sym typeface="Poppins Light"/>
              </a:rPr>
              <a:t>LW $5, $1, #3</a:t>
            </a:r>
          </a:p>
          <a:p>
            <a:pPr algn="just">
              <a:lnSpc>
                <a:spcPts val="648"/>
              </a:lnSpc>
            </a:pPr>
            <a:r>
              <a:rPr lang="en-US" sz="463">
                <a:solidFill>
                  <a:srgbClr val="5CE1E6"/>
                </a:solidFill>
                <a:latin typeface="Poppins Light"/>
                <a:ea typeface="Poppins Light"/>
                <a:cs typeface="Poppins Light"/>
                <a:sym typeface="Poppins Light"/>
              </a:rPr>
              <a:t>LW $6, $1, #4</a:t>
            </a:r>
          </a:p>
          <a:p>
            <a:pPr algn="just">
              <a:lnSpc>
                <a:spcPts val="648"/>
              </a:lnSpc>
            </a:pPr>
            <a:r>
              <a:rPr lang="en-US" sz="463">
                <a:solidFill>
                  <a:srgbClr val="5CE1E6"/>
                </a:solidFill>
                <a:latin typeface="Poppins Light"/>
                <a:ea typeface="Poppins Light"/>
                <a:cs typeface="Poppins Light"/>
                <a:sym typeface="Poppins Light"/>
              </a:rPr>
              <a:t>J #100</a:t>
            </a:r>
          </a:p>
          <a:p>
            <a:pPr algn="just">
              <a:lnSpc>
                <a:spcPts val="648"/>
              </a:lnSpc>
            </a:pPr>
            <a:r>
              <a:rPr lang="en-US" sz="463">
                <a:solidFill>
                  <a:srgbClr val="5CE1E6"/>
                </a:solidFill>
                <a:latin typeface="Poppins Light"/>
                <a:ea typeface="Poppins Light"/>
                <a:cs typeface="Poppins Light"/>
                <a:sym typeface="Poppins Light"/>
              </a:rPr>
              <a:t>NOP</a:t>
            </a:r>
          </a:p>
          <a:p>
            <a:pPr algn="just">
              <a:lnSpc>
                <a:spcPts val="648"/>
              </a:lnSpc>
            </a:pPr>
            <a:r>
              <a:rPr lang="en-US" sz="463">
                <a:solidFill>
                  <a:srgbClr val="5CE1E6"/>
                </a:solidFill>
                <a:latin typeface="Poppins Light"/>
                <a:ea typeface="Poppins Light"/>
                <a:cs typeface="Poppins Light"/>
                <a:sym typeface="Poppins Light"/>
              </a:rPr>
              <a:t>NOP</a:t>
            </a:r>
          </a:p>
          <a:p>
            <a:pPr algn="just">
              <a:lnSpc>
                <a:spcPts val="648"/>
              </a:lnSpc>
            </a:pPr>
            <a:r>
              <a:rPr lang="en-US" sz="463">
                <a:solidFill>
                  <a:srgbClr val="5CE1E6"/>
                </a:solidFill>
                <a:latin typeface="Poppins Light"/>
                <a:ea typeface="Poppins Light"/>
                <a:cs typeface="Poppins Light"/>
                <a:sym typeface="Poppins Light"/>
              </a:rPr>
              <a:t>NOP</a:t>
            </a:r>
          </a:p>
          <a:p>
            <a:pPr algn="just">
              <a:lnSpc>
                <a:spcPts val="648"/>
              </a:lnSpc>
            </a:pPr>
            <a:r>
              <a:rPr lang="en-US" sz="463">
                <a:solidFill>
                  <a:srgbClr val="FFFFFF"/>
                </a:solidFill>
                <a:latin typeface="Poppins Light"/>
                <a:ea typeface="Poppins Light"/>
                <a:cs typeface="Poppins Light"/>
                <a:sym typeface="Poppins Light"/>
              </a:rPr>
              <a:t>MUL $10, $2, $6 //BEQ2</a:t>
            </a:r>
          </a:p>
          <a:p>
            <a:pPr algn="just">
              <a:lnSpc>
                <a:spcPts val="648"/>
              </a:lnSpc>
            </a:pPr>
            <a:r>
              <a:rPr lang="en-US" sz="463">
                <a:solidFill>
                  <a:srgbClr val="FFFFFF"/>
                </a:solidFill>
                <a:latin typeface="Poppins Light"/>
                <a:ea typeface="Poppins Light"/>
                <a:cs typeface="Poppins Light"/>
                <a:sym typeface="Poppins Light"/>
              </a:rPr>
              <a:t>MUL $11, $3, $8</a:t>
            </a:r>
          </a:p>
          <a:p>
            <a:pPr algn="just">
              <a:lnSpc>
                <a:spcPts val="648"/>
              </a:lnSpc>
            </a:pPr>
            <a:r>
              <a:rPr lang="en-US" sz="463">
                <a:solidFill>
                  <a:srgbClr val="FFFFFF"/>
                </a:solidFill>
                <a:latin typeface="Poppins Light"/>
                <a:ea typeface="Poppins Light"/>
                <a:cs typeface="Poppins Light"/>
                <a:sym typeface="Poppins Light"/>
              </a:rPr>
              <a:t>MUL $12, $2, $7</a:t>
            </a:r>
          </a:p>
          <a:p>
            <a:pPr algn="just">
              <a:lnSpc>
                <a:spcPts val="648"/>
              </a:lnSpc>
            </a:pPr>
            <a:r>
              <a:rPr lang="en-US" sz="463">
                <a:solidFill>
                  <a:srgbClr val="FFFFFF"/>
                </a:solidFill>
                <a:latin typeface="Poppins Light"/>
                <a:ea typeface="Poppins Light"/>
                <a:cs typeface="Poppins Light"/>
                <a:sym typeface="Poppins Light"/>
              </a:rPr>
              <a:t>MUL $13, $3, $9</a:t>
            </a:r>
          </a:p>
          <a:p>
            <a:pPr algn="just">
              <a:lnSpc>
                <a:spcPts val="648"/>
              </a:lnSpc>
            </a:pPr>
            <a:r>
              <a:rPr lang="en-US" sz="463">
                <a:solidFill>
                  <a:srgbClr val="FFFFFF"/>
                </a:solidFill>
                <a:latin typeface="Poppins Light"/>
                <a:ea typeface="Poppins Light"/>
                <a:cs typeface="Poppins Light"/>
                <a:sym typeface="Poppins Light"/>
              </a:rPr>
              <a:t>MUL $14, $4, $6</a:t>
            </a:r>
          </a:p>
          <a:p>
            <a:pPr algn="just">
              <a:lnSpc>
                <a:spcPts val="648"/>
              </a:lnSpc>
            </a:pPr>
            <a:r>
              <a:rPr lang="en-US" sz="463">
                <a:solidFill>
                  <a:srgbClr val="FFFFFF"/>
                </a:solidFill>
                <a:latin typeface="Poppins Light"/>
                <a:ea typeface="Poppins Light"/>
                <a:cs typeface="Poppins Light"/>
                <a:sym typeface="Poppins Light"/>
              </a:rPr>
              <a:t>MUL $15, $5, $8</a:t>
            </a:r>
          </a:p>
          <a:p>
            <a:pPr algn="just">
              <a:lnSpc>
                <a:spcPts val="648"/>
              </a:lnSpc>
            </a:pPr>
            <a:r>
              <a:rPr lang="en-US" sz="463">
                <a:solidFill>
                  <a:srgbClr val="FFFFFF"/>
                </a:solidFill>
                <a:latin typeface="Poppins Light"/>
                <a:ea typeface="Poppins Light"/>
                <a:cs typeface="Poppins Light"/>
                <a:sym typeface="Poppins Light"/>
              </a:rPr>
              <a:t>MUL $16, $4, $7</a:t>
            </a:r>
          </a:p>
          <a:p>
            <a:pPr algn="just">
              <a:lnSpc>
                <a:spcPts val="648"/>
              </a:lnSpc>
            </a:pPr>
            <a:r>
              <a:rPr lang="en-US" sz="463">
                <a:solidFill>
                  <a:srgbClr val="FFFFFF"/>
                </a:solidFill>
                <a:latin typeface="Poppins Light"/>
                <a:ea typeface="Poppins Light"/>
                <a:cs typeface="Poppins Light"/>
                <a:sym typeface="Poppins Light"/>
              </a:rPr>
              <a:t>MUL $17, $5, $9</a:t>
            </a:r>
          </a:p>
          <a:p>
            <a:pPr algn="just">
              <a:lnSpc>
                <a:spcPts val="648"/>
              </a:lnSpc>
            </a:pPr>
            <a:r>
              <a:rPr lang="en-US" sz="463">
                <a:solidFill>
                  <a:srgbClr val="FFFFFF"/>
                </a:solidFill>
                <a:latin typeface="Poppins Light"/>
                <a:ea typeface="Poppins Light"/>
                <a:cs typeface="Poppins Light"/>
                <a:sym typeface="Poppins Light"/>
              </a:rPr>
              <a:t>ADD $26, $10, $11</a:t>
            </a:r>
          </a:p>
          <a:p>
            <a:pPr algn="just">
              <a:lnSpc>
                <a:spcPts val="648"/>
              </a:lnSpc>
            </a:pPr>
            <a:r>
              <a:rPr lang="en-US" sz="463">
                <a:solidFill>
                  <a:srgbClr val="FFFFFF"/>
                </a:solidFill>
                <a:latin typeface="Poppins Light"/>
                <a:ea typeface="Poppins Light"/>
                <a:cs typeface="Poppins Light"/>
                <a:sym typeface="Poppins Light"/>
              </a:rPr>
              <a:t>ADD $27, $12, $13</a:t>
            </a:r>
          </a:p>
          <a:p>
            <a:pPr algn="just">
              <a:lnSpc>
                <a:spcPts val="648"/>
              </a:lnSpc>
            </a:pPr>
            <a:r>
              <a:rPr lang="en-US" sz="463">
                <a:solidFill>
                  <a:srgbClr val="FFFFFF"/>
                </a:solidFill>
                <a:latin typeface="Poppins Light"/>
                <a:ea typeface="Poppins Light"/>
                <a:cs typeface="Poppins Light"/>
                <a:sym typeface="Poppins Light"/>
              </a:rPr>
              <a:t>ADD $28, $14, $15</a:t>
            </a:r>
          </a:p>
          <a:p>
            <a:pPr algn="just">
              <a:lnSpc>
                <a:spcPts val="648"/>
              </a:lnSpc>
            </a:pPr>
            <a:r>
              <a:rPr lang="en-US" sz="463">
                <a:solidFill>
                  <a:srgbClr val="FFFFFF"/>
                </a:solidFill>
                <a:latin typeface="Poppins Light"/>
                <a:ea typeface="Poppins Light"/>
                <a:cs typeface="Poppins Light"/>
                <a:sym typeface="Poppins Light"/>
              </a:rPr>
              <a:t>ADD $29, $16, $17</a:t>
            </a:r>
          </a:p>
          <a:p>
            <a:pPr algn="just">
              <a:lnSpc>
                <a:spcPts val="648"/>
              </a:lnSpc>
            </a:pPr>
            <a:r>
              <a:rPr lang="en-US" sz="463">
                <a:solidFill>
                  <a:srgbClr val="FFFFFF"/>
                </a:solidFill>
                <a:latin typeface="Poppins Light"/>
                <a:ea typeface="Poppins Light"/>
                <a:cs typeface="Poppins Light"/>
                <a:sym typeface="Poppins Light"/>
              </a:rPr>
              <a:t>J #100</a:t>
            </a:r>
          </a:p>
          <a:p>
            <a:pPr algn="just">
              <a:lnSpc>
                <a:spcPts val="648"/>
              </a:lnSpc>
            </a:pPr>
            <a:r>
              <a:rPr lang="en-US" sz="463">
                <a:solidFill>
                  <a:srgbClr val="FFFFFF"/>
                </a:solidFill>
                <a:latin typeface="Poppins Light"/>
                <a:ea typeface="Poppins Light"/>
                <a:cs typeface="Poppins Light"/>
                <a:sym typeface="Poppins Light"/>
              </a:rPr>
              <a:t>NOP</a:t>
            </a:r>
          </a:p>
          <a:p>
            <a:pPr algn="just">
              <a:lnSpc>
                <a:spcPts val="648"/>
              </a:lnSpc>
            </a:pPr>
            <a:r>
              <a:rPr lang="en-US" sz="463">
                <a:solidFill>
                  <a:srgbClr val="FFFFFF"/>
                </a:solidFill>
                <a:latin typeface="Poppins Light"/>
                <a:ea typeface="Poppins Light"/>
                <a:cs typeface="Poppins Light"/>
                <a:sym typeface="Poppins Light"/>
              </a:rPr>
              <a:t>NOP</a:t>
            </a:r>
          </a:p>
          <a:p>
            <a:pPr algn="just">
              <a:lnSpc>
                <a:spcPts val="648"/>
              </a:lnSpc>
            </a:pPr>
            <a:r>
              <a:rPr lang="en-US" sz="463">
                <a:solidFill>
                  <a:srgbClr val="FFFFFF"/>
                </a:solidFill>
                <a:latin typeface="Poppins Light"/>
                <a:ea typeface="Poppins Light"/>
                <a:cs typeface="Poppins Light"/>
                <a:sym typeface="Poppins Light"/>
              </a:rPr>
              <a:t>NOP</a:t>
            </a:r>
          </a:p>
          <a:p>
            <a:pPr algn="just">
              <a:lnSpc>
                <a:spcPts val="648"/>
              </a:lnSpc>
            </a:pPr>
            <a:r>
              <a:rPr lang="en-US" sz="463">
                <a:solidFill>
                  <a:srgbClr val="FFFFFF"/>
                </a:solidFill>
                <a:latin typeface="Poppins Light"/>
                <a:ea typeface="Poppins Light"/>
                <a:cs typeface="Poppins Light"/>
                <a:sym typeface="Poppins Light"/>
              </a:rPr>
              <a:t>RSQRT $12, $2, $0 //BEQ3</a:t>
            </a:r>
          </a:p>
          <a:p>
            <a:pPr algn="just">
              <a:lnSpc>
                <a:spcPts val="648"/>
              </a:lnSpc>
            </a:pPr>
            <a:r>
              <a:rPr lang="en-US" sz="463">
                <a:solidFill>
                  <a:srgbClr val="FFFFFF"/>
                </a:solidFill>
                <a:latin typeface="Poppins Light"/>
                <a:ea typeface="Poppins Light"/>
                <a:cs typeface="Poppins Light"/>
                <a:sym typeface="Poppins Light"/>
              </a:rPr>
              <a:t>ADDI $3, $1, #0 //Inicialziar</a:t>
            </a:r>
          </a:p>
          <a:p>
            <a:pPr algn="just">
              <a:lnSpc>
                <a:spcPts val="648"/>
              </a:lnSpc>
            </a:pPr>
            <a:r>
              <a:rPr lang="en-US" sz="463">
                <a:solidFill>
                  <a:srgbClr val="FFFFFF"/>
                </a:solidFill>
                <a:latin typeface="Poppins Light"/>
                <a:ea typeface="Poppins Light"/>
                <a:cs typeface="Poppins Light"/>
                <a:sym typeface="Poppins Light"/>
              </a:rPr>
              <a:t>NOP</a:t>
            </a:r>
          </a:p>
          <a:p>
            <a:pPr algn="just">
              <a:lnSpc>
                <a:spcPts val="648"/>
              </a:lnSpc>
            </a:pPr>
            <a:r>
              <a:rPr lang="en-US" sz="463">
                <a:solidFill>
                  <a:srgbClr val="FFFFFF"/>
                </a:solidFill>
                <a:latin typeface="Poppins Light"/>
                <a:ea typeface="Poppins Light"/>
                <a:cs typeface="Poppins Light"/>
                <a:sym typeface="Poppins Light"/>
              </a:rPr>
              <a:t>NOP</a:t>
            </a:r>
          </a:p>
          <a:p>
            <a:pPr algn="just">
              <a:lnSpc>
                <a:spcPts val="648"/>
              </a:lnSpc>
            </a:pPr>
            <a:r>
              <a:rPr lang="en-US" sz="463">
                <a:solidFill>
                  <a:srgbClr val="FFFFFF"/>
                </a:solidFill>
                <a:latin typeface="Poppins Light"/>
                <a:ea typeface="Poppins Light"/>
                <a:cs typeface="Poppins Light"/>
                <a:sym typeface="Poppins Light"/>
              </a:rPr>
              <a:t>ADDI $3, $3, #1</a:t>
            </a:r>
          </a:p>
          <a:p>
            <a:pPr algn="just">
              <a:lnSpc>
                <a:spcPts val="648"/>
              </a:lnSpc>
            </a:pPr>
            <a:r>
              <a:rPr lang="en-US" sz="463">
                <a:solidFill>
                  <a:srgbClr val="FFFFFF"/>
                </a:solidFill>
                <a:latin typeface="Poppins Light"/>
                <a:ea typeface="Poppins Light"/>
                <a:cs typeface="Poppins Light"/>
                <a:sym typeface="Poppins Light"/>
              </a:rPr>
              <a:t>NOP</a:t>
            </a:r>
          </a:p>
          <a:p>
            <a:pPr algn="just">
              <a:lnSpc>
                <a:spcPts val="648"/>
              </a:lnSpc>
            </a:pPr>
            <a:r>
              <a:rPr lang="en-US" sz="463">
                <a:solidFill>
                  <a:srgbClr val="FFFFFF"/>
                </a:solidFill>
                <a:latin typeface="Poppins Light"/>
                <a:ea typeface="Poppins Light"/>
                <a:cs typeface="Poppins Light"/>
                <a:sym typeface="Poppins Light"/>
              </a:rPr>
              <a:t>NOP</a:t>
            </a:r>
          </a:p>
          <a:p>
            <a:pPr algn="just">
              <a:lnSpc>
                <a:spcPts val="648"/>
              </a:lnSpc>
            </a:pPr>
            <a:r>
              <a:rPr lang="en-US" sz="463">
                <a:solidFill>
                  <a:srgbClr val="FFFFFF"/>
                </a:solidFill>
                <a:latin typeface="Poppins Light"/>
                <a:ea typeface="Poppins Light"/>
                <a:cs typeface="Poppins Light"/>
                <a:sym typeface="Poppins Light"/>
              </a:rPr>
              <a:t>BEQ $2, $3, #18</a:t>
            </a:r>
          </a:p>
          <a:p>
            <a:pPr algn="just">
              <a:lnSpc>
                <a:spcPts val="648"/>
              </a:lnSpc>
            </a:pPr>
            <a:r>
              <a:rPr lang="en-US" sz="463">
                <a:solidFill>
                  <a:srgbClr val="FFFFFF"/>
                </a:solidFill>
                <a:latin typeface="Poppins Light"/>
                <a:ea typeface="Poppins Light"/>
                <a:cs typeface="Poppins Light"/>
                <a:sym typeface="Poppins Light"/>
              </a:rPr>
              <a:t>NOP</a:t>
            </a:r>
          </a:p>
          <a:p>
            <a:pPr algn="just">
              <a:lnSpc>
                <a:spcPts val="648"/>
              </a:lnSpc>
            </a:pPr>
            <a:r>
              <a:rPr lang="en-US" sz="463">
                <a:solidFill>
                  <a:srgbClr val="FFFFFF"/>
                </a:solidFill>
                <a:latin typeface="Poppins Light"/>
                <a:ea typeface="Poppins Light"/>
                <a:cs typeface="Poppins Light"/>
                <a:sym typeface="Poppins Light"/>
              </a:rPr>
              <a:t>NOP</a:t>
            </a:r>
          </a:p>
          <a:p>
            <a:pPr algn="just">
              <a:lnSpc>
                <a:spcPts val="648"/>
              </a:lnSpc>
            </a:pPr>
            <a:r>
              <a:rPr lang="en-US" sz="463">
                <a:solidFill>
                  <a:srgbClr val="FFFFFF"/>
                </a:solidFill>
                <a:latin typeface="Poppins Light"/>
                <a:ea typeface="Poppins Light"/>
                <a:cs typeface="Poppins Light"/>
                <a:sym typeface="Poppins Light"/>
              </a:rPr>
              <a:t>NOP</a:t>
            </a:r>
          </a:p>
          <a:p>
            <a:pPr algn="just">
              <a:lnSpc>
                <a:spcPts val="648"/>
              </a:lnSpc>
            </a:pPr>
            <a:r>
              <a:rPr lang="en-US" sz="463">
                <a:solidFill>
                  <a:srgbClr val="FFFFFF"/>
                </a:solidFill>
                <a:latin typeface="Poppins Light"/>
                <a:ea typeface="Poppins Light"/>
                <a:cs typeface="Poppins Light"/>
                <a:sym typeface="Poppins Light"/>
              </a:rPr>
              <a:t>DIVU $4, $2, $3</a:t>
            </a:r>
          </a:p>
          <a:p>
            <a:pPr algn="just">
              <a:lnSpc>
                <a:spcPts val="648"/>
              </a:lnSpc>
            </a:pPr>
            <a:r>
              <a:rPr lang="en-US" sz="463">
                <a:solidFill>
                  <a:srgbClr val="FFFFFF"/>
                </a:solidFill>
                <a:latin typeface="Poppins Light"/>
                <a:ea typeface="Poppins Light"/>
                <a:cs typeface="Poppins Light"/>
                <a:sym typeface="Poppins Light"/>
              </a:rPr>
              <a:t>NOP</a:t>
            </a:r>
          </a:p>
          <a:p>
            <a:pPr algn="just">
              <a:lnSpc>
                <a:spcPts val="648"/>
              </a:lnSpc>
            </a:pPr>
            <a:r>
              <a:rPr lang="en-US" sz="463">
                <a:solidFill>
                  <a:srgbClr val="FFFFFF"/>
                </a:solidFill>
                <a:latin typeface="Poppins Light"/>
                <a:ea typeface="Poppins Light"/>
                <a:cs typeface="Poppins Light"/>
                <a:sym typeface="Poppins Light"/>
              </a:rPr>
              <a:t>NOP</a:t>
            </a:r>
          </a:p>
          <a:p>
            <a:pPr algn="just">
              <a:lnSpc>
                <a:spcPts val="648"/>
              </a:lnSpc>
            </a:pPr>
            <a:r>
              <a:rPr lang="en-US" sz="463">
                <a:solidFill>
                  <a:srgbClr val="FFFFFF"/>
                </a:solidFill>
                <a:latin typeface="Poppins Light"/>
                <a:ea typeface="Poppins Light"/>
                <a:cs typeface="Poppins Light"/>
                <a:sym typeface="Poppins Light"/>
              </a:rPr>
              <a:t>BEQ $0, $4, #11</a:t>
            </a:r>
          </a:p>
          <a:p>
            <a:pPr algn="just">
              <a:lnSpc>
                <a:spcPts val="648"/>
              </a:lnSpc>
            </a:pPr>
            <a:r>
              <a:rPr lang="en-US" sz="463">
                <a:solidFill>
                  <a:srgbClr val="FFFFFF"/>
                </a:solidFill>
                <a:latin typeface="Poppins Light"/>
                <a:ea typeface="Poppins Light"/>
                <a:cs typeface="Poppins Light"/>
                <a:sym typeface="Poppins Light"/>
              </a:rPr>
              <a:t>NOP</a:t>
            </a:r>
          </a:p>
          <a:p>
            <a:pPr algn="just">
              <a:lnSpc>
                <a:spcPts val="648"/>
              </a:lnSpc>
            </a:pPr>
            <a:r>
              <a:rPr lang="en-US" sz="463">
                <a:solidFill>
                  <a:srgbClr val="FFFFFF"/>
                </a:solidFill>
                <a:latin typeface="Poppins Light"/>
                <a:ea typeface="Poppins Light"/>
                <a:cs typeface="Poppins Light"/>
                <a:sym typeface="Poppins Light"/>
              </a:rPr>
              <a:t>NOP</a:t>
            </a:r>
          </a:p>
          <a:p>
            <a:pPr algn="just">
              <a:lnSpc>
                <a:spcPts val="648"/>
              </a:lnSpc>
            </a:pPr>
            <a:r>
              <a:rPr lang="en-US" sz="463">
                <a:solidFill>
                  <a:srgbClr val="FFFFFF"/>
                </a:solidFill>
                <a:latin typeface="Poppins Light"/>
                <a:ea typeface="Poppins Light"/>
                <a:cs typeface="Poppins Light"/>
                <a:sym typeface="Poppins Light"/>
              </a:rPr>
              <a:t>NOP</a:t>
            </a:r>
          </a:p>
          <a:p>
            <a:pPr algn="just">
              <a:lnSpc>
                <a:spcPts val="648"/>
              </a:lnSpc>
            </a:pPr>
            <a:r>
              <a:rPr lang="en-US" sz="463">
                <a:solidFill>
                  <a:srgbClr val="FFFFFF"/>
                </a:solidFill>
                <a:latin typeface="Poppins Light"/>
                <a:ea typeface="Poppins Light"/>
                <a:cs typeface="Poppins Light"/>
                <a:sym typeface="Poppins Light"/>
              </a:rPr>
              <a:t>BEQ $12, $3, #7</a:t>
            </a:r>
          </a:p>
          <a:p>
            <a:pPr algn="just">
              <a:lnSpc>
                <a:spcPts val="648"/>
              </a:lnSpc>
            </a:pPr>
            <a:r>
              <a:rPr lang="en-US" sz="463">
                <a:solidFill>
                  <a:srgbClr val="FFFFFF"/>
                </a:solidFill>
                <a:latin typeface="Poppins Light"/>
                <a:ea typeface="Poppins Light"/>
                <a:cs typeface="Poppins Light"/>
                <a:sym typeface="Poppins Light"/>
              </a:rPr>
              <a:t>NOP</a:t>
            </a:r>
          </a:p>
          <a:p>
            <a:pPr algn="just">
              <a:lnSpc>
                <a:spcPts val="648"/>
              </a:lnSpc>
            </a:pPr>
            <a:r>
              <a:rPr lang="en-US" sz="463">
                <a:solidFill>
                  <a:srgbClr val="FFFFFF"/>
                </a:solidFill>
                <a:latin typeface="Poppins Light"/>
                <a:ea typeface="Poppins Light"/>
                <a:cs typeface="Poppins Light"/>
                <a:sym typeface="Poppins Light"/>
              </a:rPr>
              <a:t>NOP</a:t>
            </a:r>
          </a:p>
          <a:p>
            <a:pPr algn="just">
              <a:lnSpc>
                <a:spcPts val="648"/>
              </a:lnSpc>
            </a:pPr>
            <a:r>
              <a:rPr lang="en-US" sz="463">
                <a:solidFill>
                  <a:srgbClr val="FFFFFF"/>
                </a:solidFill>
                <a:latin typeface="Poppins Light"/>
                <a:ea typeface="Poppins Light"/>
                <a:cs typeface="Poppins Light"/>
                <a:sym typeface="Poppins Light"/>
              </a:rPr>
              <a:t>NOP</a:t>
            </a:r>
          </a:p>
          <a:p>
            <a:pPr algn="just">
              <a:lnSpc>
                <a:spcPts val="648"/>
              </a:lnSpc>
            </a:pPr>
            <a:r>
              <a:rPr lang="en-US" sz="463">
                <a:solidFill>
                  <a:srgbClr val="FFFFFF"/>
                </a:solidFill>
                <a:latin typeface="Poppins Light"/>
                <a:ea typeface="Poppins Light"/>
                <a:cs typeface="Poppins Light"/>
                <a:sym typeface="Poppins Light"/>
              </a:rPr>
              <a:t>J #46 //salta a ADDI $3, $3, #1</a:t>
            </a:r>
          </a:p>
          <a:p>
            <a:pPr algn="just">
              <a:lnSpc>
                <a:spcPts val="648"/>
              </a:lnSpc>
            </a:pPr>
            <a:r>
              <a:rPr lang="en-US" sz="463">
                <a:solidFill>
                  <a:srgbClr val="FFFFFF"/>
                </a:solidFill>
                <a:latin typeface="Poppins Light"/>
                <a:ea typeface="Poppins Light"/>
                <a:cs typeface="Poppins Light"/>
                <a:sym typeface="Poppins Light"/>
              </a:rPr>
              <a:t>NOP</a:t>
            </a:r>
          </a:p>
          <a:p>
            <a:pPr algn="just">
              <a:lnSpc>
                <a:spcPts val="648"/>
              </a:lnSpc>
            </a:pPr>
            <a:r>
              <a:rPr lang="en-US" sz="463">
                <a:solidFill>
                  <a:srgbClr val="FFFFFF"/>
                </a:solidFill>
                <a:latin typeface="Poppins Light"/>
                <a:ea typeface="Poppins Light"/>
                <a:cs typeface="Poppins Light"/>
                <a:sym typeface="Poppins Light"/>
              </a:rPr>
              <a:t>NOP</a:t>
            </a:r>
          </a:p>
          <a:p>
            <a:pPr algn="just">
              <a:lnSpc>
                <a:spcPts val="648"/>
              </a:lnSpc>
            </a:pPr>
            <a:r>
              <a:rPr lang="en-US" sz="463">
                <a:solidFill>
                  <a:srgbClr val="FFFFFF"/>
                </a:solidFill>
                <a:latin typeface="Poppins Light"/>
                <a:ea typeface="Poppins Light"/>
                <a:cs typeface="Poppins Light"/>
                <a:sym typeface="Poppins Light"/>
              </a:rPr>
              <a:t>NOP</a:t>
            </a:r>
          </a:p>
          <a:p>
            <a:pPr algn="just">
              <a:lnSpc>
                <a:spcPts val="648"/>
              </a:lnSpc>
            </a:pPr>
            <a:r>
              <a:rPr lang="en-US" sz="463">
                <a:solidFill>
                  <a:srgbClr val="FFFFFF"/>
                </a:solidFill>
                <a:latin typeface="Poppins Light"/>
                <a:ea typeface="Poppins Light"/>
                <a:cs typeface="Poppins Light"/>
                <a:sym typeface="Poppins Light"/>
              </a:rPr>
              <a:t>SLT $10, $0, $4</a:t>
            </a:r>
          </a:p>
          <a:p>
            <a:pPr algn="just">
              <a:lnSpc>
                <a:spcPts val="648"/>
              </a:lnSpc>
            </a:pPr>
            <a:r>
              <a:rPr lang="en-US" sz="463">
                <a:solidFill>
                  <a:srgbClr val="FFFFFF"/>
                </a:solidFill>
                <a:latin typeface="Poppins Light"/>
                <a:ea typeface="Poppins Light"/>
                <a:cs typeface="Poppins Light"/>
                <a:sym typeface="Poppins Light"/>
              </a:rPr>
              <a:t>J #100</a:t>
            </a:r>
          </a:p>
          <a:p>
            <a:pPr algn="just">
              <a:lnSpc>
                <a:spcPts val="648"/>
              </a:lnSpc>
            </a:pPr>
            <a:r>
              <a:rPr lang="en-US" sz="463">
                <a:solidFill>
                  <a:srgbClr val="FFFFFF"/>
                </a:solidFill>
                <a:latin typeface="Poppins Light"/>
                <a:ea typeface="Poppins Light"/>
                <a:cs typeface="Poppins Light"/>
                <a:sym typeface="Poppins Light"/>
              </a:rPr>
              <a:t>NOP</a:t>
            </a:r>
          </a:p>
          <a:p>
            <a:pPr algn="just">
              <a:lnSpc>
                <a:spcPts val="648"/>
              </a:lnSpc>
            </a:pPr>
            <a:r>
              <a:rPr lang="en-US" sz="463">
                <a:solidFill>
                  <a:srgbClr val="FFFFFF"/>
                </a:solidFill>
                <a:latin typeface="Poppins Light"/>
                <a:ea typeface="Poppins Light"/>
                <a:cs typeface="Poppins Light"/>
                <a:sym typeface="Poppins Light"/>
              </a:rPr>
              <a:t>NOP</a:t>
            </a:r>
          </a:p>
          <a:p>
            <a:pPr algn="just">
              <a:lnSpc>
                <a:spcPts val="648"/>
              </a:lnSpc>
            </a:pPr>
            <a:r>
              <a:rPr lang="en-US" sz="463">
                <a:solidFill>
                  <a:srgbClr val="FFFFFF"/>
                </a:solidFill>
                <a:latin typeface="Poppins Light"/>
                <a:ea typeface="Poppins Light"/>
                <a:cs typeface="Poppins Light"/>
                <a:sym typeface="Poppins Light"/>
              </a:rPr>
              <a:t>NOP</a:t>
            </a:r>
          </a:p>
        </p:txBody>
      </p:sp>
      <p:sp>
        <p:nvSpPr>
          <p:cNvPr name="TextBox 6" id="6"/>
          <p:cNvSpPr txBox="true"/>
          <p:nvPr/>
        </p:nvSpPr>
        <p:spPr>
          <a:xfrm rot="0">
            <a:off x="11293293" y="3158551"/>
            <a:ext cx="4041472" cy="5996590"/>
          </a:xfrm>
          <a:prstGeom prst="rect">
            <a:avLst/>
          </a:prstGeom>
        </p:spPr>
        <p:txBody>
          <a:bodyPr anchor="t" rtlCol="false" tIns="0" lIns="0" bIns="0" rIns="0">
            <a:spAutoFit/>
          </a:bodyPr>
          <a:lstStyle/>
          <a:p>
            <a:pPr algn="just">
              <a:lnSpc>
                <a:spcPts val="3379"/>
              </a:lnSpc>
            </a:pPr>
            <a:r>
              <a:rPr lang="en-US" sz="2413">
                <a:solidFill>
                  <a:srgbClr val="FFFFFF"/>
                </a:solidFill>
                <a:latin typeface="Courier Prime"/>
                <a:ea typeface="Courier Prime"/>
                <a:cs typeface="Courier Prime"/>
                <a:sym typeface="Courier Prime"/>
              </a:rPr>
              <a:t>SW $2, $11, #0 //BEQ1</a:t>
            </a:r>
          </a:p>
          <a:p>
            <a:pPr algn="just">
              <a:lnSpc>
                <a:spcPts val="3379"/>
              </a:lnSpc>
            </a:pPr>
            <a:r>
              <a:rPr lang="en-US" sz="2413">
                <a:solidFill>
                  <a:srgbClr val="FFFFFF"/>
                </a:solidFill>
                <a:latin typeface="Courier Prime"/>
                <a:ea typeface="Courier Prime"/>
                <a:cs typeface="Courier Prime"/>
                <a:sym typeface="Courier Prime"/>
              </a:rPr>
              <a:t>SW $3, $10, #0</a:t>
            </a:r>
          </a:p>
          <a:p>
            <a:pPr algn="just">
              <a:lnSpc>
                <a:spcPts val="3379"/>
              </a:lnSpc>
            </a:pPr>
            <a:r>
              <a:rPr lang="en-US" sz="2413">
                <a:solidFill>
                  <a:srgbClr val="FFFFFF"/>
                </a:solidFill>
                <a:latin typeface="Courier Prime"/>
                <a:ea typeface="Courier Prime"/>
                <a:cs typeface="Courier Prime"/>
                <a:sym typeface="Courier Prime"/>
              </a:rPr>
              <a:t>SW $4, $9, #0</a:t>
            </a:r>
          </a:p>
          <a:p>
            <a:pPr algn="just">
              <a:lnSpc>
                <a:spcPts val="3379"/>
              </a:lnSpc>
            </a:pPr>
            <a:r>
              <a:rPr lang="en-US" sz="2413">
                <a:solidFill>
                  <a:srgbClr val="FFFFFF"/>
                </a:solidFill>
                <a:latin typeface="Courier Prime"/>
                <a:ea typeface="Courier Prime"/>
                <a:cs typeface="Courier Prime"/>
                <a:sym typeface="Courier Prime"/>
              </a:rPr>
              <a:t>SW $5, $8, #0</a:t>
            </a:r>
          </a:p>
          <a:p>
            <a:pPr algn="just">
              <a:lnSpc>
                <a:spcPts val="3379"/>
              </a:lnSpc>
            </a:pPr>
            <a:r>
              <a:rPr lang="en-US" sz="2413">
                <a:solidFill>
                  <a:srgbClr val="FFFFFF"/>
                </a:solidFill>
                <a:latin typeface="Courier Prime"/>
                <a:ea typeface="Courier Prime"/>
                <a:cs typeface="Courier Prime"/>
                <a:sym typeface="Courier Prime"/>
              </a:rPr>
              <a:t>SW $6, $7, #0</a:t>
            </a:r>
          </a:p>
          <a:p>
            <a:pPr algn="just">
              <a:lnSpc>
                <a:spcPts val="3379"/>
              </a:lnSpc>
            </a:pPr>
            <a:r>
              <a:rPr lang="en-US" sz="2413">
                <a:solidFill>
                  <a:srgbClr val="FFFFFF"/>
                </a:solidFill>
                <a:latin typeface="Courier Prime"/>
                <a:ea typeface="Courier Prime"/>
                <a:cs typeface="Courier Prime"/>
                <a:sym typeface="Courier Prime"/>
              </a:rPr>
              <a:t>LW</a:t>
            </a:r>
            <a:r>
              <a:rPr lang="en-US" sz="2413">
                <a:solidFill>
                  <a:srgbClr val="FFFFFF"/>
                </a:solidFill>
                <a:latin typeface="Courier Prime"/>
                <a:ea typeface="Courier Prime"/>
                <a:cs typeface="Courier Prime"/>
                <a:sym typeface="Courier Prime"/>
              </a:rPr>
              <a:t> $2, $1, #0</a:t>
            </a:r>
          </a:p>
          <a:p>
            <a:pPr algn="just">
              <a:lnSpc>
                <a:spcPts val="3379"/>
              </a:lnSpc>
            </a:pPr>
            <a:r>
              <a:rPr lang="en-US" sz="2413">
                <a:solidFill>
                  <a:srgbClr val="FFFFFF"/>
                </a:solidFill>
                <a:latin typeface="Courier Prime"/>
                <a:ea typeface="Courier Prime"/>
                <a:cs typeface="Courier Prime"/>
                <a:sym typeface="Courier Prime"/>
              </a:rPr>
              <a:t>LW $3, $1, #1</a:t>
            </a:r>
          </a:p>
          <a:p>
            <a:pPr algn="just">
              <a:lnSpc>
                <a:spcPts val="3379"/>
              </a:lnSpc>
            </a:pPr>
            <a:r>
              <a:rPr lang="en-US" sz="2413">
                <a:solidFill>
                  <a:srgbClr val="FFFFFF"/>
                </a:solidFill>
                <a:latin typeface="Courier Prime"/>
                <a:ea typeface="Courier Prime"/>
                <a:cs typeface="Courier Prime"/>
                <a:sym typeface="Courier Prime"/>
              </a:rPr>
              <a:t>LW</a:t>
            </a:r>
            <a:r>
              <a:rPr lang="en-US" sz="2413">
                <a:solidFill>
                  <a:srgbClr val="FFFFFF"/>
                </a:solidFill>
                <a:latin typeface="Courier Prime"/>
                <a:ea typeface="Courier Prime"/>
                <a:cs typeface="Courier Prime"/>
                <a:sym typeface="Courier Prime"/>
              </a:rPr>
              <a:t> $4, $1, #2</a:t>
            </a:r>
          </a:p>
          <a:p>
            <a:pPr algn="just">
              <a:lnSpc>
                <a:spcPts val="3379"/>
              </a:lnSpc>
            </a:pPr>
            <a:r>
              <a:rPr lang="en-US" sz="2413">
                <a:solidFill>
                  <a:srgbClr val="FFFFFF"/>
                </a:solidFill>
                <a:latin typeface="Courier Prime"/>
                <a:ea typeface="Courier Prime"/>
                <a:cs typeface="Courier Prime"/>
                <a:sym typeface="Courier Prime"/>
              </a:rPr>
              <a:t>LW $5, $1, #3</a:t>
            </a:r>
          </a:p>
          <a:p>
            <a:pPr algn="just">
              <a:lnSpc>
                <a:spcPts val="3379"/>
              </a:lnSpc>
            </a:pPr>
            <a:r>
              <a:rPr lang="en-US" sz="2413">
                <a:solidFill>
                  <a:srgbClr val="FFFFFF"/>
                </a:solidFill>
                <a:latin typeface="Courier Prime"/>
                <a:ea typeface="Courier Prime"/>
                <a:cs typeface="Courier Prime"/>
                <a:sym typeface="Courier Prime"/>
              </a:rPr>
              <a:t>LW $6, $1, #4</a:t>
            </a:r>
          </a:p>
          <a:p>
            <a:pPr algn="just">
              <a:lnSpc>
                <a:spcPts val="3379"/>
              </a:lnSpc>
            </a:pPr>
            <a:r>
              <a:rPr lang="en-US" sz="2413">
                <a:solidFill>
                  <a:srgbClr val="FFFFFF"/>
                </a:solidFill>
                <a:latin typeface="Courier Prime"/>
                <a:ea typeface="Courier Prime"/>
                <a:cs typeface="Courier Prime"/>
                <a:sym typeface="Courier Prime"/>
              </a:rPr>
              <a:t>J #100</a:t>
            </a:r>
          </a:p>
          <a:p>
            <a:pPr algn="just">
              <a:lnSpc>
                <a:spcPts val="3379"/>
              </a:lnSpc>
            </a:pPr>
            <a:r>
              <a:rPr lang="en-US" sz="2413">
                <a:solidFill>
                  <a:srgbClr val="FFFFFF"/>
                </a:solidFill>
                <a:latin typeface="Courier Prime"/>
                <a:ea typeface="Courier Prime"/>
                <a:cs typeface="Courier Prime"/>
                <a:sym typeface="Courier Prime"/>
              </a:rPr>
              <a:t>NOP</a:t>
            </a:r>
          </a:p>
          <a:p>
            <a:pPr algn="just">
              <a:lnSpc>
                <a:spcPts val="3379"/>
              </a:lnSpc>
            </a:pPr>
            <a:r>
              <a:rPr lang="en-US" sz="2413">
                <a:solidFill>
                  <a:srgbClr val="FFFFFF"/>
                </a:solidFill>
                <a:latin typeface="Courier Prime"/>
                <a:ea typeface="Courier Prime"/>
                <a:cs typeface="Courier Prime"/>
                <a:sym typeface="Courier Prime"/>
              </a:rPr>
              <a:t>NOP</a:t>
            </a:r>
          </a:p>
          <a:p>
            <a:pPr algn="just">
              <a:lnSpc>
                <a:spcPts val="3379"/>
              </a:lnSpc>
            </a:pPr>
            <a:r>
              <a:rPr lang="en-US" sz="2413">
                <a:solidFill>
                  <a:srgbClr val="FFFFFF"/>
                </a:solidFill>
                <a:latin typeface="Courier Prime"/>
                <a:ea typeface="Courier Prime"/>
                <a:cs typeface="Courier Prime"/>
                <a:sym typeface="Courier Prime"/>
              </a:rPr>
              <a:t>NOP</a:t>
            </a:r>
          </a:p>
        </p:txBody>
      </p:sp>
      <p:sp>
        <p:nvSpPr>
          <p:cNvPr name="TextBox 7" id="7"/>
          <p:cNvSpPr txBox="true"/>
          <p:nvPr/>
        </p:nvSpPr>
        <p:spPr>
          <a:xfrm rot="0">
            <a:off x="1962405" y="3330001"/>
            <a:ext cx="5936755" cy="931928"/>
          </a:xfrm>
          <a:prstGeom prst="rect">
            <a:avLst/>
          </a:prstGeom>
        </p:spPr>
        <p:txBody>
          <a:bodyPr anchor="t" rtlCol="false" tIns="0" lIns="0" bIns="0" rIns="0">
            <a:spAutoFit/>
          </a:bodyPr>
          <a:lstStyle/>
          <a:p>
            <a:pPr algn="just">
              <a:lnSpc>
                <a:spcPts val="3758"/>
              </a:lnSpc>
            </a:pPr>
            <a:r>
              <a:rPr lang="en-US" sz="2684">
                <a:solidFill>
                  <a:srgbClr val="FFFFFF"/>
                </a:solidFill>
                <a:latin typeface="Poppins Light"/>
                <a:ea typeface="Poppins Light"/>
                <a:cs typeface="Poppins Light"/>
                <a:sym typeface="Poppins Light"/>
              </a:rPr>
              <a:t>Invierte un arreglo de 5 espacios y lo guarda en su dirección original.</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141414"/>
        </a:solidFill>
      </p:bgPr>
    </p:bg>
    <p:spTree>
      <p:nvGrpSpPr>
        <p:cNvPr id="1" name=""/>
        <p:cNvGrpSpPr/>
        <p:nvPr/>
      </p:nvGrpSpPr>
      <p:grpSpPr>
        <a:xfrm>
          <a:off x="0" y="0"/>
          <a:ext cx="0" cy="0"/>
          <a:chOff x="0" y="0"/>
          <a:chExt cx="0" cy="0"/>
        </a:xfrm>
      </p:grpSpPr>
      <p:sp>
        <p:nvSpPr>
          <p:cNvPr name="Freeform 2" id="2"/>
          <p:cNvSpPr/>
          <p:nvPr/>
        </p:nvSpPr>
        <p:spPr>
          <a:xfrm flipH="false" flipV="false" rot="0">
            <a:off x="11375195" y="1429468"/>
            <a:ext cx="5434677" cy="8316887"/>
          </a:xfrm>
          <a:custGeom>
            <a:avLst/>
            <a:gdLst/>
            <a:ahLst/>
            <a:cxnLst/>
            <a:rect r="r" b="b" t="t" l="l"/>
            <a:pathLst>
              <a:path h="8316887" w="5434677">
                <a:moveTo>
                  <a:pt x="0" y="0"/>
                </a:moveTo>
                <a:lnTo>
                  <a:pt x="5434676" y="0"/>
                </a:lnTo>
                <a:lnTo>
                  <a:pt x="5434676" y="8316888"/>
                </a:lnTo>
                <a:lnTo>
                  <a:pt x="0" y="8316888"/>
                </a:lnTo>
                <a:lnTo>
                  <a:pt x="0" y="0"/>
                </a:lnTo>
                <a:close/>
              </a:path>
            </a:pathLst>
          </a:custGeom>
          <a:blipFill>
            <a:blip r:embed="rId2"/>
            <a:stretch>
              <a:fillRect l="0" t="0" r="0" b="0"/>
            </a:stretch>
          </a:blipFill>
        </p:spPr>
      </p:sp>
      <p:sp>
        <p:nvSpPr>
          <p:cNvPr name="TextBox 3" id="3"/>
          <p:cNvSpPr txBox="true"/>
          <p:nvPr/>
        </p:nvSpPr>
        <p:spPr>
          <a:xfrm rot="0">
            <a:off x="3070973" y="776254"/>
            <a:ext cx="3413540" cy="495366"/>
          </a:xfrm>
          <a:prstGeom prst="rect">
            <a:avLst/>
          </a:prstGeom>
        </p:spPr>
        <p:txBody>
          <a:bodyPr anchor="t" rtlCol="false" tIns="0" lIns="0" bIns="0" rIns="0">
            <a:spAutoFit/>
          </a:bodyPr>
          <a:lstStyle/>
          <a:p>
            <a:pPr algn="l">
              <a:lnSpc>
                <a:spcPts val="3840"/>
              </a:lnSpc>
            </a:pPr>
            <a:r>
              <a:rPr lang="en-US" sz="3200">
                <a:solidFill>
                  <a:srgbClr val="10B5BF"/>
                </a:solidFill>
                <a:latin typeface="Poppins Medium"/>
                <a:ea typeface="Poppins Medium"/>
                <a:cs typeface="Poppins Medium"/>
                <a:sym typeface="Poppins Medium"/>
              </a:rPr>
              <a:t>Funcionamiento</a:t>
            </a:r>
          </a:p>
        </p:txBody>
      </p:sp>
      <p:sp>
        <p:nvSpPr>
          <p:cNvPr name="TextBox 4" id="4"/>
          <p:cNvSpPr txBox="true"/>
          <p:nvPr/>
        </p:nvSpPr>
        <p:spPr>
          <a:xfrm rot="0">
            <a:off x="12019800" y="448261"/>
            <a:ext cx="4145467" cy="981207"/>
          </a:xfrm>
          <a:prstGeom prst="rect">
            <a:avLst/>
          </a:prstGeom>
        </p:spPr>
        <p:txBody>
          <a:bodyPr anchor="t" rtlCol="false" tIns="0" lIns="0" bIns="0" rIns="0">
            <a:spAutoFit/>
          </a:bodyPr>
          <a:lstStyle/>
          <a:p>
            <a:pPr algn="ctr">
              <a:lnSpc>
                <a:spcPts val="3840"/>
              </a:lnSpc>
            </a:pPr>
            <a:r>
              <a:rPr lang="en-US" sz="3200">
                <a:solidFill>
                  <a:srgbClr val="10B5BF"/>
                </a:solidFill>
                <a:latin typeface="Poppins Medium"/>
                <a:ea typeface="Poppins Medium"/>
                <a:cs typeface="Poppins Medium"/>
                <a:sym typeface="Poppins Medium"/>
              </a:rPr>
              <a:t>Estructura del Banco de Registros</a:t>
            </a:r>
          </a:p>
        </p:txBody>
      </p:sp>
      <p:sp>
        <p:nvSpPr>
          <p:cNvPr name="TextBox 5" id="5"/>
          <p:cNvSpPr txBox="true"/>
          <p:nvPr/>
        </p:nvSpPr>
        <p:spPr>
          <a:xfrm rot="0">
            <a:off x="1028700" y="2955011"/>
            <a:ext cx="8416321" cy="5218178"/>
          </a:xfrm>
          <a:prstGeom prst="rect">
            <a:avLst/>
          </a:prstGeom>
        </p:spPr>
        <p:txBody>
          <a:bodyPr anchor="t" rtlCol="false" tIns="0" lIns="0" bIns="0" rIns="0">
            <a:spAutoFit/>
          </a:bodyPr>
          <a:lstStyle/>
          <a:p>
            <a:pPr algn="just">
              <a:lnSpc>
                <a:spcPts val="3758"/>
              </a:lnSpc>
            </a:pPr>
            <a:r>
              <a:rPr lang="en-US" sz="2684">
                <a:solidFill>
                  <a:srgbClr val="FFFFFF"/>
                </a:solidFill>
                <a:latin typeface="Poppins Light"/>
                <a:ea typeface="Poppins Light"/>
                <a:cs typeface="Poppins Light"/>
                <a:sym typeface="Poppins Light"/>
              </a:rPr>
              <a:t>Este algoritmo es estático y sirve para invertir un arreglo de 5 espacios que va de $2 hasta $6 definido en el banco de registros.</a:t>
            </a:r>
          </a:p>
          <a:p>
            <a:pPr algn="just">
              <a:lnSpc>
                <a:spcPts val="3758"/>
              </a:lnSpc>
            </a:pPr>
          </a:p>
          <a:p>
            <a:pPr algn="just">
              <a:lnSpc>
                <a:spcPts val="3758"/>
              </a:lnSpc>
            </a:pPr>
            <a:r>
              <a:rPr lang="en-US" sz="2684">
                <a:solidFill>
                  <a:srgbClr val="FFFFFF"/>
                </a:solidFill>
                <a:latin typeface="Poppins Light"/>
                <a:ea typeface="Poppins Light"/>
                <a:cs typeface="Poppins Light"/>
                <a:sym typeface="Poppins Light"/>
              </a:rPr>
              <a:t>Pasamos el dato de estas direcciones a la memoria de datos pero intercambiados, esto con ayuda de las direcciones guardadas de $7 a $11.</a:t>
            </a:r>
          </a:p>
          <a:p>
            <a:pPr algn="just">
              <a:lnSpc>
                <a:spcPts val="3758"/>
              </a:lnSpc>
            </a:pPr>
          </a:p>
          <a:p>
            <a:pPr algn="just">
              <a:lnSpc>
                <a:spcPts val="3758"/>
              </a:lnSpc>
            </a:pPr>
            <a:r>
              <a:rPr lang="en-US" sz="2684">
                <a:solidFill>
                  <a:srgbClr val="FFFFFF"/>
                </a:solidFill>
                <a:latin typeface="Poppins Light"/>
                <a:ea typeface="Poppins Light"/>
                <a:cs typeface="Poppins Light"/>
                <a:sym typeface="Poppins Light"/>
              </a:rPr>
              <a:t>Finalmente regresamos el arreglo a su lugar original pero invertido y saltamos a la instrucción 100 (fin del programa).</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141414"/>
        </a:solidFill>
      </p:bgPr>
    </p:bg>
    <p:spTree>
      <p:nvGrpSpPr>
        <p:cNvPr id="1" name=""/>
        <p:cNvGrpSpPr/>
        <p:nvPr/>
      </p:nvGrpSpPr>
      <p:grpSpPr>
        <a:xfrm>
          <a:off x="0" y="0"/>
          <a:ext cx="0" cy="0"/>
          <a:chOff x="0" y="0"/>
          <a:chExt cx="0" cy="0"/>
        </a:xfrm>
      </p:grpSpPr>
      <p:sp>
        <p:nvSpPr>
          <p:cNvPr name="Freeform 2" id="2"/>
          <p:cNvSpPr/>
          <p:nvPr/>
        </p:nvSpPr>
        <p:spPr>
          <a:xfrm flipH="false" flipV="false" rot="0">
            <a:off x="1431940" y="845801"/>
            <a:ext cx="11847704" cy="4684007"/>
          </a:xfrm>
          <a:custGeom>
            <a:avLst/>
            <a:gdLst/>
            <a:ahLst/>
            <a:cxnLst/>
            <a:rect r="r" b="b" t="t" l="l"/>
            <a:pathLst>
              <a:path h="4684007" w="11847704">
                <a:moveTo>
                  <a:pt x="0" y="0"/>
                </a:moveTo>
                <a:lnTo>
                  <a:pt x="11847704" y="0"/>
                </a:lnTo>
                <a:lnTo>
                  <a:pt x="11847704" y="4684007"/>
                </a:lnTo>
                <a:lnTo>
                  <a:pt x="0" y="4684007"/>
                </a:lnTo>
                <a:lnTo>
                  <a:pt x="0" y="0"/>
                </a:lnTo>
                <a:close/>
              </a:path>
            </a:pathLst>
          </a:custGeom>
          <a:blipFill>
            <a:blip r:embed="rId2"/>
            <a:stretch>
              <a:fillRect l="0" t="0" r="-16279" b="0"/>
            </a:stretch>
          </a:blipFill>
        </p:spPr>
      </p:sp>
      <p:sp>
        <p:nvSpPr>
          <p:cNvPr name="Freeform 3" id="3"/>
          <p:cNvSpPr/>
          <p:nvPr/>
        </p:nvSpPr>
        <p:spPr>
          <a:xfrm flipH="false" flipV="false" rot="0">
            <a:off x="4654176" y="5742163"/>
            <a:ext cx="12210985" cy="4212790"/>
          </a:xfrm>
          <a:custGeom>
            <a:avLst/>
            <a:gdLst/>
            <a:ahLst/>
            <a:cxnLst/>
            <a:rect r="r" b="b" t="t" l="l"/>
            <a:pathLst>
              <a:path h="4212790" w="12210985">
                <a:moveTo>
                  <a:pt x="0" y="0"/>
                </a:moveTo>
                <a:lnTo>
                  <a:pt x="12210985" y="0"/>
                </a:lnTo>
                <a:lnTo>
                  <a:pt x="12210985" y="4212790"/>
                </a:lnTo>
                <a:lnTo>
                  <a:pt x="0" y="4212790"/>
                </a:lnTo>
                <a:lnTo>
                  <a:pt x="0" y="0"/>
                </a:lnTo>
                <a:close/>
              </a:path>
            </a:pathLst>
          </a:custGeom>
          <a:blipFill>
            <a:blip r:embed="rId3"/>
            <a:stretch>
              <a:fillRect l="0" t="0" r="0" b="0"/>
            </a:stretch>
          </a:blipFill>
        </p:spPr>
      </p:sp>
      <p:sp>
        <p:nvSpPr>
          <p:cNvPr name="TextBox 4" id="4"/>
          <p:cNvSpPr txBox="true"/>
          <p:nvPr/>
        </p:nvSpPr>
        <p:spPr>
          <a:xfrm rot="0">
            <a:off x="5846953" y="138079"/>
            <a:ext cx="6594094" cy="495366"/>
          </a:xfrm>
          <a:prstGeom prst="rect">
            <a:avLst/>
          </a:prstGeom>
        </p:spPr>
        <p:txBody>
          <a:bodyPr anchor="t" rtlCol="false" tIns="0" lIns="0" bIns="0" rIns="0">
            <a:spAutoFit/>
          </a:bodyPr>
          <a:lstStyle/>
          <a:p>
            <a:pPr algn="l">
              <a:lnSpc>
                <a:spcPts val="3840"/>
              </a:lnSpc>
            </a:pPr>
            <a:r>
              <a:rPr lang="en-US" sz="3200">
                <a:solidFill>
                  <a:srgbClr val="10B5BF"/>
                </a:solidFill>
                <a:latin typeface="Poppins Medium"/>
                <a:ea typeface="Poppins Medium"/>
                <a:cs typeface="Poppins Medium"/>
                <a:sym typeface="Poppins Medium"/>
              </a:rPr>
              <a:t>Simulaciones de comprobación</a:t>
            </a:r>
          </a:p>
        </p:txBody>
      </p:sp>
    </p:spTree>
  </p:cSld>
  <p:clrMapOvr>
    <a:masterClrMapping/>
  </p:clrMapOvr>
</p:sld>
</file>

<file path=ppt/slides/slide23.xml><?xml version="1.0" encoding="utf-8"?>
<p:sld xmlns:p="http://schemas.openxmlformats.org/presentationml/2006/main" xmlns:a="http://schemas.openxmlformats.org/drawingml/2006/main">
  <p:cSld>
    <p:bg>
      <p:bgPr>
        <a:solidFill>
          <a:srgbClr val="141414"/>
        </a:solidFill>
      </p:bgPr>
    </p:bg>
    <p:spTree>
      <p:nvGrpSpPr>
        <p:cNvPr id="1" name=""/>
        <p:cNvGrpSpPr/>
        <p:nvPr/>
      </p:nvGrpSpPr>
      <p:grpSpPr>
        <a:xfrm>
          <a:off x="0" y="0"/>
          <a:ext cx="0" cy="0"/>
          <a:chOff x="0" y="0"/>
          <a:chExt cx="0" cy="0"/>
        </a:xfrm>
      </p:grpSpPr>
      <p:sp>
        <p:nvSpPr>
          <p:cNvPr name="TextBox 2" id="2"/>
          <p:cNvSpPr txBox="true"/>
          <p:nvPr/>
        </p:nvSpPr>
        <p:spPr>
          <a:xfrm rot="0">
            <a:off x="1028700" y="342900"/>
            <a:ext cx="14674769" cy="1153472"/>
          </a:xfrm>
          <a:prstGeom prst="rect">
            <a:avLst/>
          </a:prstGeom>
        </p:spPr>
        <p:txBody>
          <a:bodyPr anchor="t" rtlCol="false" tIns="0" lIns="0" bIns="0" rIns="0">
            <a:spAutoFit/>
          </a:bodyPr>
          <a:lstStyle/>
          <a:p>
            <a:pPr algn="l">
              <a:lnSpc>
                <a:spcPts val="9082"/>
              </a:lnSpc>
            </a:pPr>
            <a:r>
              <a:rPr lang="en-US" sz="7569" b="true">
                <a:solidFill>
                  <a:srgbClr val="FFFFFF"/>
                </a:solidFill>
                <a:latin typeface="Poppins Medium Bold"/>
                <a:ea typeface="Poppins Medium Bold"/>
                <a:cs typeface="Poppins Medium Bold"/>
                <a:sym typeface="Poppins Medium Bold"/>
              </a:rPr>
              <a:t>2-Multiplicación de matrices</a:t>
            </a:r>
          </a:p>
        </p:txBody>
      </p:sp>
      <p:sp>
        <p:nvSpPr>
          <p:cNvPr name="TextBox 3" id="3"/>
          <p:cNvSpPr txBox="true"/>
          <p:nvPr/>
        </p:nvSpPr>
        <p:spPr>
          <a:xfrm rot="0">
            <a:off x="3669822" y="2291710"/>
            <a:ext cx="2521921" cy="495366"/>
          </a:xfrm>
          <a:prstGeom prst="rect">
            <a:avLst/>
          </a:prstGeom>
        </p:spPr>
        <p:txBody>
          <a:bodyPr anchor="t" rtlCol="false" tIns="0" lIns="0" bIns="0" rIns="0">
            <a:spAutoFit/>
          </a:bodyPr>
          <a:lstStyle/>
          <a:p>
            <a:pPr algn="l">
              <a:lnSpc>
                <a:spcPts val="3840"/>
              </a:lnSpc>
            </a:pPr>
            <a:r>
              <a:rPr lang="en-US" sz="3200">
                <a:solidFill>
                  <a:srgbClr val="10B5BF"/>
                </a:solidFill>
                <a:latin typeface="Poppins Medium"/>
                <a:ea typeface="Poppins Medium"/>
                <a:cs typeface="Poppins Medium"/>
                <a:sym typeface="Poppins Medium"/>
              </a:rPr>
              <a:t>Descripción</a:t>
            </a:r>
          </a:p>
        </p:txBody>
      </p:sp>
      <p:sp>
        <p:nvSpPr>
          <p:cNvPr name="TextBox 4" id="4"/>
          <p:cNvSpPr txBox="true"/>
          <p:nvPr/>
        </p:nvSpPr>
        <p:spPr>
          <a:xfrm rot="0">
            <a:off x="11860106" y="2048789"/>
            <a:ext cx="2907846" cy="981207"/>
          </a:xfrm>
          <a:prstGeom prst="rect">
            <a:avLst/>
          </a:prstGeom>
        </p:spPr>
        <p:txBody>
          <a:bodyPr anchor="t" rtlCol="false" tIns="0" lIns="0" bIns="0" rIns="0">
            <a:spAutoFit/>
          </a:bodyPr>
          <a:lstStyle/>
          <a:p>
            <a:pPr algn="ctr">
              <a:lnSpc>
                <a:spcPts val="3840"/>
              </a:lnSpc>
            </a:pPr>
            <a:r>
              <a:rPr lang="en-US" sz="3200">
                <a:solidFill>
                  <a:srgbClr val="10B5BF"/>
                </a:solidFill>
                <a:latin typeface="Poppins Medium"/>
                <a:ea typeface="Poppins Medium"/>
                <a:cs typeface="Poppins Medium"/>
                <a:sym typeface="Poppins Medium"/>
              </a:rPr>
              <a:t>Código ensamblador</a:t>
            </a:r>
          </a:p>
        </p:txBody>
      </p:sp>
      <p:sp>
        <p:nvSpPr>
          <p:cNvPr name="TextBox 5" id="5"/>
          <p:cNvSpPr txBox="true"/>
          <p:nvPr/>
        </p:nvSpPr>
        <p:spPr>
          <a:xfrm rot="0">
            <a:off x="11293293" y="3172102"/>
            <a:ext cx="3897296" cy="6064720"/>
          </a:xfrm>
          <a:prstGeom prst="rect">
            <a:avLst/>
          </a:prstGeom>
        </p:spPr>
        <p:txBody>
          <a:bodyPr anchor="t" rtlCol="false" tIns="0" lIns="0" bIns="0" rIns="0">
            <a:spAutoFit/>
          </a:bodyPr>
          <a:lstStyle/>
          <a:p>
            <a:pPr algn="just">
              <a:lnSpc>
                <a:spcPts val="2991"/>
              </a:lnSpc>
            </a:pPr>
            <a:r>
              <a:rPr lang="en-US" sz="2136">
                <a:solidFill>
                  <a:srgbClr val="FFFFFF"/>
                </a:solidFill>
                <a:latin typeface="Courier Prime"/>
                <a:ea typeface="Courier Prime"/>
                <a:cs typeface="Courier Prime"/>
                <a:sym typeface="Courier Prime"/>
              </a:rPr>
              <a:t>MUL $10, $2, $6 //BEQ2</a:t>
            </a:r>
          </a:p>
          <a:p>
            <a:pPr algn="just">
              <a:lnSpc>
                <a:spcPts val="2991"/>
              </a:lnSpc>
            </a:pPr>
            <a:r>
              <a:rPr lang="en-US" sz="2136">
                <a:solidFill>
                  <a:srgbClr val="FFFFFF"/>
                </a:solidFill>
                <a:latin typeface="Courier Prime"/>
                <a:ea typeface="Courier Prime"/>
                <a:cs typeface="Courier Prime"/>
                <a:sym typeface="Courier Prime"/>
              </a:rPr>
              <a:t>MUL $11, $3, $8</a:t>
            </a:r>
          </a:p>
          <a:p>
            <a:pPr algn="just">
              <a:lnSpc>
                <a:spcPts val="2991"/>
              </a:lnSpc>
            </a:pPr>
            <a:r>
              <a:rPr lang="en-US" sz="2136">
                <a:solidFill>
                  <a:srgbClr val="FFFFFF"/>
                </a:solidFill>
                <a:latin typeface="Courier Prime"/>
                <a:ea typeface="Courier Prime"/>
                <a:cs typeface="Courier Prime"/>
                <a:sym typeface="Courier Prime"/>
              </a:rPr>
              <a:t>MUL $12, $2, $7</a:t>
            </a:r>
          </a:p>
          <a:p>
            <a:pPr algn="just">
              <a:lnSpc>
                <a:spcPts val="2991"/>
              </a:lnSpc>
            </a:pPr>
            <a:r>
              <a:rPr lang="en-US" sz="2136">
                <a:solidFill>
                  <a:srgbClr val="FFFFFF"/>
                </a:solidFill>
                <a:latin typeface="Courier Prime"/>
                <a:ea typeface="Courier Prime"/>
                <a:cs typeface="Courier Prime"/>
                <a:sym typeface="Courier Prime"/>
              </a:rPr>
              <a:t>MUL $13, $3, $9</a:t>
            </a:r>
          </a:p>
          <a:p>
            <a:pPr algn="just">
              <a:lnSpc>
                <a:spcPts val="2991"/>
              </a:lnSpc>
            </a:pPr>
            <a:r>
              <a:rPr lang="en-US" sz="2136">
                <a:solidFill>
                  <a:srgbClr val="FFFFFF"/>
                </a:solidFill>
                <a:latin typeface="Courier Prime"/>
                <a:ea typeface="Courier Prime"/>
                <a:cs typeface="Courier Prime"/>
                <a:sym typeface="Courier Prime"/>
              </a:rPr>
              <a:t>MUL $14, $4, $6</a:t>
            </a:r>
          </a:p>
          <a:p>
            <a:pPr algn="just">
              <a:lnSpc>
                <a:spcPts val="2991"/>
              </a:lnSpc>
            </a:pPr>
            <a:r>
              <a:rPr lang="en-US" sz="2136">
                <a:solidFill>
                  <a:srgbClr val="FFFFFF"/>
                </a:solidFill>
                <a:latin typeface="Courier Prime"/>
                <a:ea typeface="Courier Prime"/>
                <a:cs typeface="Courier Prime"/>
                <a:sym typeface="Courier Prime"/>
              </a:rPr>
              <a:t>MUL $15, $5, $8</a:t>
            </a:r>
          </a:p>
          <a:p>
            <a:pPr algn="just">
              <a:lnSpc>
                <a:spcPts val="2991"/>
              </a:lnSpc>
            </a:pPr>
            <a:r>
              <a:rPr lang="en-US" sz="2136">
                <a:solidFill>
                  <a:srgbClr val="FFFFFF"/>
                </a:solidFill>
                <a:latin typeface="Courier Prime"/>
                <a:ea typeface="Courier Prime"/>
                <a:cs typeface="Courier Prime"/>
                <a:sym typeface="Courier Prime"/>
              </a:rPr>
              <a:t>MUL $16, $4, $7</a:t>
            </a:r>
          </a:p>
          <a:p>
            <a:pPr algn="just">
              <a:lnSpc>
                <a:spcPts val="2991"/>
              </a:lnSpc>
            </a:pPr>
            <a:r>
              <a:rPr lang="en-US" sz="2136">
                <a:solidFill>
                  <a:srgbClr val="FFFFFF"/>
                </a:solidFill>
                <a:latin typeface="Courier Prime"/>
                <a:ea typeface="Courier Prime"/>
                <a:cs typeface="Courier Prime"/>
                <a:sym typeface="Courier Prime"/>
              </a:rPr>
              <a:t>MUL</a:t>
            </a:r>
            <a:r>
              <a:rPr lang="en-US" sz="2136">
                <a:solidFill>
                  <a:srgbClr val="FFFFFF"/>
                </a:solidFill>
                <a:latin typeface="Courier Prime"/>
                <a:ea typeface="Courier Prime"/>
                <a:cs typeface="Courier Prime"/>
                <a:sym typeface="Courier Prime"/>
              </a:rPr>
              <a:t> $17, $5, $9</a:t>
            </a:r>
          </a:p>
          <a:p>
            <a:pPr algn="just">
              <a:lnSpc>
                <a:spcPts val="2991"/>
              </a:lnSpc>
            </a:pPr>
            <a:r>
              <a:rPr lang="en-US" sz="2136">
                <a:solidFill>
                  <a:srgbClr val="FFFFFF"/>
                </a:solidFill>
                <a:latin typeface="Courier Prime"/>
                <a:ea typeface="Courier Prime"/>
                <a:cs typeface="Courier Prime"/>
                <a:sym typeface="Courier Prime"/>
              </a:rPr>
              <a:t>ADD</a:t>
            </a:r>
            <a:r>
              <a:rPr lang="en-US" sz="2136">
                <a:solidFill>
                  <a:srgbClr val="FFFFFF"/>
                </a:solidFill>
                <a:latin typeface="Courier Prime"/>
                <a:ea typeface="Courier Prime"/>
                <a:cs typeface="Courier Prime"/>
                <a:sym typeface="Courier Prime"/>
              </a:rPr>
              <a:t> $26, $10, $11</a:t>
            </a:r>
          </a:p>
          <a:p>
            <a:pPr algn="just">
              <a:lnSpc>
                <a:spcPts val="2991"/>
              </a:lnSpc>
            </a:pPr>
            <a:r>
              <a:rPr lang="en-US" sz="2136">
                <a:solidFill>
                  <a:srgbClr val="FFFFFF"/>
                </a:solidFill>
                <a:latin typeface="Courier Prime"/>
                <a:ea typeface="Courier Prime"/>
                <a:cs typeface="Courier Prime"/>
                <a:sym typeface="Courier Prime"/>
              </a:rPr>
              <a:t>ADD</a:t>
            </a:r>
            <a:r>
              <a:rPr lang="en-US" sz="2136">
                <a:solidFill>
                  <a:srgbClr val="FFFFFF"/>
                </a:solidFill>
                <a:latin typeface="Courier Prime"/>
                <a:ea typeface="Courier Prime"/>
                <a:cs typeface="Courier Prime"/>
                <a:sym typeface="Courier Prime"/>
              </a:rPr>
              <a:t> $27, $12, $13</a:t>
            </a:r>
          </a:p>
          <a:p>
            <a:pPr algn="just">
              <a:lnSpc>
                <a:spcPts val="2991"/>
              </a:lnSpc>
            </a:pPr>
            <a:r>
              <a:rPr lang="en-US" sz="2136">
                <a:solidFill>
                  <a:srgbClr val="FFFFFF"/>
                </a:solidFill>
                <a:latin typeface="Courier Prime"/>
                <a:ea typeface="Courier Prime"/>
                <a:cs typeface="Courier Prime"/>
                <a:sym typeface="Courier Prime"/>
              </a:rPr>
              <a:t>ADD</a:t>
            </a:r>
            <a:r>
              <a:rPr lang="en-US" sz="2136">
                <a:solidFill>
                  <a:srgbClr val="FFFFFF"/>
                </a:solidFill>
                <a:latin typeface="Courier Prime"/>
                <a:ea typeface="Courier Prime"/>
                <a:cs typeface="Courier Prime"/>
                <a:sym typeface="Courier Prime"/>
              </a:rPr>
              <a:t> $28, $14, $15</a:t>
            </a:r>
          </a:p>
          <a:p>
            <a:pPr algn="just">
              <a:lnSpc>
                <a:spcPts val="2991"/>
              </a:lnSpc>
            </a:pPr>
            <a:r>
              <a:rPr lang="en-US" sz="2136">
                <a:solidFill>
                  <a:srgbClr val="FFFFFF"/>
                </a:solidFill>
                <a:latin typeface="Courier Prime"/>
                <a:ea typeface="Courier Prime"/>
                <a:cs typeface="Courier Prime"/>
                <a:sym typeface="Courier Prime"/>
              </a:rPr>
              <a:t>ADD</a:t>
            </a:r>
            <a:r>
              <a:rPr lang="en-US" sz="2136">
                <a:solidFill>
                  <a:srgbClr val="FFFFFF"/>
                </a:solidFill>
                <a:latin typeface="Courier Prime"/>
                <a:ea typeface="Courier Prime"/>
                <a:cs typeface="Courier Prime"/>
                <a:sym typeface="Courier Prime"/>
              </a:rPr>
              <a:t> $29, $16, $17</a:t>
            </a:r>
          </a:p>
          <a:p>
            <a:pPr algn="just">
              <a:lnSpc>
                <a:spcPts val="2991"/>
              </a:lnSpc>
            </a:pPr>
            <a:r>
              <a:rPr lang="en-US" sz="2136">
                <a:solidFill>
                  <a:srgbClr val="FFFFFF"/>
                </a:solidFill>
                <a:latin typeface="Courier Prime"/>
                <a:ea typeface="Courier Prime"/>
                <a:cs typeface="Courier Prime"/>
                <a:sym typeface="Courier Prime"/>
              </a:rPr>
              <a:t>J #100</a:t>
            </a:r>
          </a:p>
          <a:p>
            <a:pPr algn="just">
              <a:lnSpc>
                <a:spcPts val="2991"/>
              </a:lnSpc>
            </a:pPr>
            <a:r>
              <a:rPr lang="en-US" sz="2136">
                <a:solidFill>
                  <a:srgbClr val="FFFFFF"/>
                </a:solidFill>
                <a:latin typeface="Courier Prime"/>
                <a:ea typeface="Courier Prime"/>
                <a:cs typeface="Courier Prime"/>
                <a:sym typeface="Courier Prime"/>
              </a:rPr>
              <a:t>NOP</a:t>
            </a:r>
          </a:p>
          <a:p>
            <a:pPr algn="just">
              <a:lnSpc>
                <a:spcPts val="2991"/>
              </a:lnSpc>
            </a:pPr>
            <a:r>
              <a:rPr lang="en-US" sz="2136">
                <a:solidFill>
                  <a:srgbClr val="FFFFFF"/>
                </a:solidFill>
                <a:latin typeface="Courier Prime"/>
                <a:ea typeface="Courier Prime"/>
                <a:cs typeface="Courier Prime"/>
                <a:sym typeface="Courier Prime"/>
              </a:rPr>
              <a:t>NOP</a:t>
            </a:r>
          </a:p>
          <a:p>
            <a:pPr algn="just">
              <a:lnSpc>
                <a:spcPts val="2991"/>
              </a:lnSpc>
            </a:pPr>
            <a:r>
              <a:rPr lang="en-US" sz="2136">
                <a:solidFill>
                  <a:srgbClr val="FFFFFF"/>
                </a:solidFill>
                <a:latin typeface="Courier Prime"/>
                <a:ea typeface="Courier Prime"/>
                <a:cs typeface="Courier Prime"/>
                <a:sym typeface="Courier Prime"/>
              </a:rPr>
              <a:t>NOP</a:t>
            </a:r>
          </a:p>
        </p:txBody>
      </p:sp>
      <p:sp>
        <p:nvSpPr>
          <p:cNvPr name="TextBox 6" id="6"/>
          <p:cNvSpPr txBox="true"/>
          <p:nvPr/>
        </p:nvSpPr>
        <p:spPr>
          <a:xfrm rot="0">
            <a:off x="16800848" y="2777551"/>
            <a:ext cx="916905" cy="5712061"/>
          </a:xfrm>
          <a:prstGeom prst="rect">
            <a:avLst/>
          </a:prstGeom>
        </p:spPr>
        <p:txBody>
          <a:bodyPr anchor="t" rtlCol="false" tIns="0" lIns="0" bIns="0" rIns="0">
            <a:spAutoFit/>
          </a:bodyPr>
          <a:lstStyle/>
          <a:p>
            <a:pPr algn="just">
              <a:lnSpc>
                <a:spcPts val="646"/>
              </a:lnSpc>
            </a:pPr>
            <a:r>
              <a:rPr lang="en-US" sz="462">
                <a:solidFill>
                  <a:srgbClr val="FFFFFF"/>
                </a:solidFill>
                <a:latin typeface="Poppins Light"/>
                <a:ea typeface="Poppins Light"/>
                <a:cs typeface="Poppins Light"/>
                <a:sym typeface="Poppins Light"/>
              </a:rPr>
              <a:t>BEQ $20, $21, #11</a:t>
            </a:r>
          </a:p>
          <a:p>
            <a:pPr algn="just">
              <a:lnSpc>
                <a:spcPts val="646"/>
              </a:lnSpc>
            </a:pPr>
            <a:r>
              <a:rPr lang="en-US" sz="462">
                <a:solidFill>
                  <a:srgbClr val="FFFFFF"/>
                </a:solidFill>
                <a:latin typeface="Poppins Light"/>
                <a:ea typeface="Poppins Light"/>
                <a:cs typeface="Poppins Light"/>
                <a:sym typeface="Poppins Light"/>
              </a:rPr>
              <a:t>NO</a:t>
            </a:r>
            <a:r>
              <a:rPr lang="en-US" sz="462">
                <a:solidFill>
                  <a:srgbClr val="FFFFFF"/>
                </a:solidFill>
                <a:latin typeface="Poppins Light"/>
                <a:ea typeface="Poppins Light"/>
                <a:cs typeface="Poppins Light"/>
                <a:sym typeface="Poppins Light"/>
              </a:rPr>
              <a:t>P</a:t>
            </a:r>
          </a:p>
          <a:p>
            <a:pPr algn="just">
              <a:lnSpc>
                <a:spcPts val="646"/>
              </a:lnSpc>
            </a:pPr>
            <a:r>
              <a:rPr lang="en-US" sz="462">
                <a:solidFill>
                  <a:srgbClr val="FFFFFF"/>
                </a:solidFill>
                <a:latin typeface="Poppins Light"/>
                <a:ea typeface="Poppins Light"/>
                <a:cs typeface="Poppins Light"/>
                <a:sym typeface="Poppins Light"/>
              </a:rPr>
              <a:t>NOP</a:t>
            </a:r>
          </a:p>
          <a:p>
            <a:pPr algn="just">
              <a:lnSpc>
                <a:spcPts val="646"/>
              </a:lnSpc>
            </a:pPr>
            <a:r>
              <a:rPr lang="en-US" sz="462">
                <a:solidFill>
                  <a:srgbClr val="FFFFFF"/>
                </a:solidFill>
                <a:latin typeface="Poppins Light"/>
                <a:ea typeface="Poppins Light"/>
                <a:cs typeface="Poppins Light"/>
                <a:sym typeface="Poppins Light"/>
              </a:rPr>
              <a:t>NOP</a:t>
            </a:r>
          </a:p>
          <a:p>
            <a:pPr algn="just">
              <a:lnSpc>
                <a:spcPts val="646"/>
              </a:lnSpc>
            </a:pPr>
            <a:r>
              <a:rPr lang="en-US" sz="462">
                <a:solidFill>
                  <a:srgbClr val="FFFFFF"/>
                </a:solidFill>
                <a:latin typeface="Poppins Light"/>
                <a:ea typeface="Poppins Light"/>
                <a:cs typeface="Poppins Light"/>
                <a:sym typeface="Poppins Light"/>
              </a:rPr>
              <a:t>BEQ $20, $22, #21</a:t>
            </a:r>
          </a:p>
          <a:p>
            <a:pPr algn="just">
              <a:lnSpc>
                <a:spcPts val="646"/>
              </a:lnSpc>
            </a:pPr>
            <a:r>
              <a:rPr lang="en-US" sz="462">
                <a:solidFill>
                  <a:srgbClr val="FFFFFF"/>
                </a:solidFill>
                <a:latin typeface="Poppins Light"/>
                <a:ea typeface="Poppins Light"/>
                <a:cs typeface="Poppins Light"/>
                <a:sym typeface="Poppins Light"/>
              </a:rPr>
              <a:t>NOP</a:t>
            </a:r>
          </a:p>
          <a:p>
            <a:pPr algn="just">
              <a:lnSpc>
                <a:spcPts val="646"/>
              </a:lnSpc>
            </a:pPr>
            <a:r>
              <a:rPr lang="en-US" sz="462">
                <a:solidFill>
                  <a:srgbClr val="FFFFFF"/>
                </a:solidFill>
                <a:latin typeface="Poppins Light"/>
                <a:ea typeface="Poppins Light"/>
                <a:cs typeface="Poppins Light"/>
                <a:sym typeface="Poppins Light"/>
              </a:rPr>
              <a:t>NOP</a:t>
            </a:r>
          </a:p>
          <a:p>
            <a:pPr algn="just">
              <a:lnSpc>
                <a:spcPts val="646"/>
              </a:lnSpc>
            </a:pPr>
            <a:r>
              <a:rPr lang="en-US" sz="462">
                <a:solidFill>
                  <a:srgbClr val="FFFFFF"/>
                </a:solidFill>
                <a:latin typeface="Poppins Light"/>
                <a:ea typeface="Poppins Light"/>
                <a:cs typeface="Poppins Light"/>
                <a:sym typeface="Poppins Light"/>
              </a:rPr>
              <a:t>NOP</a:t>
            </a:r>
          </a:p>
          <a:p>
            <a:pPr algn="just">
              <a:lnSpc>
                <a:spcPts val="646"/>
              </a:lnSpc>
            </a:pPr>
            <a:r>
              <a:rPr lang="en-US" sz="462">
                <a:solidFill>
                  <a:srgbClr val="FFFFFF"/>
                </a:solidFill>
                <a:latin typeface="Poppins Light"/>
                <a:ea typeface="Poppins Light"/>
                <a:cs typeface="Poppins Light"/>
                <a:sym typeface="Poppins Light"/>
              </a:rPr>
              <a:t>BEQ $20, $23, #33</a:t>
            </a:r>
          </a:p>
          <a:p>
            <a:pPr algn="just">
              <a:lnSpc>
                <a:spcPts val="646"/>
              </a:lnSpc>
            </a:pPr>
            <a:r>
              <a:rPr lang="en-US" sz="462">
                <a:solidFill>
                  <a:srgbClr val="FFFFFF"/>
                </a:solidFill>
                <a:latin typeface="Poppins Light"/>
                <a:ea typeface="Poppins Light"/>
                <a:cs typeface="Poppins Light"/>
                <a:sym typeface="Poppins Light"/>
              </a:rPr>
              <a:t>NOP</a:t>
            </a:r>
          </a:p>
          <a:p>
            <a:pPr algn="just">
              <a:lnSpc>
                <a:spcPts val="646"/>
              </a:lnSpc>
            </a:pPr>
            <a:r>
              <a:rPr lang="en-US" sz="462">
                <a:solidFill>
                  <a:srgbClr val="FFFFFF"/>
                </a:solidFill>
                <a:latin typeface="Poppins Light"/>
                <a:ea typeface="Poppins Light"/>
                <a:cs typeface="Poppins Light"/>
                <a:sym typeface="Poppins Light"/>
              </a:rPr>
              <a:t>NOP</a:t>
            </a:r>
          </a:p>
          <a:p>
            <a:pPr algn="just">
              <a:lnSpc>
                <a:spcPts val="646"/>
              </a:lnSpc>
            </a:pPr>
            <a:r>
              <a:rPr lang="en-US" sz="462">
                <a:solidFill>
                  <a:srgbClr val="FFFFFF"/>
                </a:solidFill>
                <a:latin typeface="Poppins Light"/>
                <a:ea typeface="Poppins Light"/>
                <a:cs typeface="Poppins Light"/>
                <a:sym typeface="Poppins Light"/>
              </a:rPr>
              <a:t>NOP</a:t>
            </a:r>
          </a:p>
          <a:p>
            <a:pPr algn="just">
              <a:lnSpc>
                <a:spcPts val="646"/>
              </a:lnSpc>
            </a:pPr>
            <a:r>
              <a:rPr lang="en-US" sz="462">
                <a:solidFill>
                  <a:srgbClr val="FFFFFF"/>
                </a:solidFill>
                <a:latin typeface="Poppins Light"/>
                <a:ea typeface="Poppins Light"/>
                <a:cs typeface="Poppins Light"/>
                <a:sym typeface="Poppins Light"/>
              </a:rPr>
              <a:t>SW $2, $11, #0 //BEQ1</a:t>
            </a:r>
          </a:p>
          <a:p>
            <a:pPr algn="just">
              <a:lnSpc>
                <a:spcPts val="646"/>
              </a:lnSpc>
            </a:pPr>
            <a:r>
              <a:rPr lang="en-US" sz="462">
                <a:solidFill>
                  <a:srgbClr val="FFFFFF"/>
                </a:solidFill>
                <a:latin typeface="Poppins Light"/>
                <a:ea typeface="Poppins Light"/>
                <a:cs typeface="Poppins Light"/>
                <a:sym typeface="Poppins Light"/>
              </a:rPr>
              <a:t>SW $3, $10, #0</a:t>
            </a:r>
          </a:p>
          <a:p>
            <a:pPr algn="just">
              <a:lnSpc>
                <a:spcPts val="646"/>
              </a:lnSpc>
            </a:pPr>
            <a:r>
              <a:rPr lang="en-US" sz="462">
                <a:solidFill>
                  <a:srgbClr val="FFFFFF"/>
                </a:solidFill>
                <a:latin typeface="Poppins Light"/>
                <a:ea typeface="Poppins Light"/>
                <a:cs typeface="Poppins Light"/>
                <a:sym typeface="Poppins Light"/>
              </a:rPr>
              <a:t>SW $4, $9, #0</a:t>
            </a:r>
          </a:p>
          <a:p>
            <a:pPr algn="just">
              <a:lnSpc>
                <a:spcPts val="646"/>
              </a:lnSpc>
            </a:pPr>
            <a:r>
              <a:rPr lang="en-US" sz="462">
                <a:solidFill>
                  <a:srgbClr val="FFFFFF"/>
                </a:solidFill>
                <a:latin typeface="Poppins Light"/>
                <a:ea typeface="Poppins Light"/>
                <a:cs typeface="Poppins Light"/>
                <a:sym typeface="Poppins Light"/>
              </a:rPr>
              <a:t>SW $5, $8, #0</a:t>
            </a:r>
          </a:p>
          <a:p>
            <a:pPr algn="just">
              <a:lnSpc>
                <a:spcPts val="646"/>
              </a:lnSpc>
            </a:pPr>
            <a:r>
              <a:rPr lang="en-US" sz="462">
                <a:solidFill>
                  <a:srgbClr val="FFFFFF"/>
                </a:solidFill>
                <a:latin typeface="Poppins Light"/>
                <a:ea typeface="Poppins Light"/>
                <a:cs typeface="Poppins Light"/>
                <a:sym typeface="Poppins Light"/>
              </a:rPr>
              <a:t>SW $6, $7, #0</a:t>
            </a:r>
          </a:p>
          <a:p>
            <a:pPr algn="just">
              <a:lnSpc>
                <a:spcPts val="646"/>
              </a:lnSpc>
            </a:pPr>
            <a:r>
              <a:rPr lang="en-US" sz="462">
                <a:solidFill>
                  <a:srgbClr val="FFFFFF"/>
                </a:solidFill>
                <a:latin typeface="Poppins Light"/>
                <a:ea typeface="Poppins Light"/>
                <a:cs typeface="Poppins Light"/>
                <a:sym typeface="Poppins Light"/>
              </a:rPr>
              <a:t>LW $2, $1, #0</a:t>
            </a:r>
          </a:p>
          <a:p>
            <a:pPr algn="just">
              <a:lnSpc>
                <a:spcPts val="646"/>
              </a:lnSpc>
            </a:pPr>
            <a:r>
              <a:rPr lang="en-US" sz="462">
                <a:solidFill>
                  <a:srgbClr val="FFFFFF"/>
                </a:solidFill>
                <a:latin typeface="Poppins Light"/>
                <a:ea typeface="Poppins Light"/>
                <a:cs typeface="Poppins Light"/>
                <a:sym typeface="Poppins Light"/>
              </a:rPr>
              <a:t>LW $3, $1, #1</a:t>
            </a:r>
          </a:p>
          <a:p>
            <a:pPr algn="just">
              <a:lnSpc>
                <a:spcPts val="646"/>
              </a:lnSpc>
            </a:pPr>
            <a:r>
              <a:rPr lang="en-US" sz="462">
                <a:solidFill>
                  <a:srgbClr val="FFFFFF"/>
                </a:solidFill>
                <a:latin typeface="Poppins Light"/>
                <a:ea typeface="Poppins Light"/>
                <a:cs typeface="Poppins Light"/>
                <a:sym typeface="Poppins Light"/>
              </a:rPr>
              <a:t>LW $4, $1, #2</a:t>
            </a:r>
          </a:p>
          <a:p>
            <a:pPr algn="just">
              <a:lnSpc>
                <a:spcPts val="646"/>
              </a:lnSpc>
            </a:pPr>
            <a:r>
              <a:rPr lang="en-US" sz="462">
                <a:solidFill>
                  <a:srgbClr val="FFFFFF"/>
                </a:solidFill>
                <a:latin typeface="Poppins Light"/>
                <a:ea typeface="Poppins Light"/>
                <a:cs typeface="Poppins Light"/>
                <a:sym typeface="Poppins Light"/>
              </a:rPr>
              <a:t>LW $5, $1, #3</a:t>
            </a:r>
          </a:p>
          <a:p>
            <a:pPr algn="just">
              <a:lnSpc>
                <a:spcPts val="646"/>
              </a:lnSpc>
            </a:pPr>
            <a:r>
              <a:rPr lang="en-US" sz="462">
                <a:solidFill>
                  <a:srgbClr val="FFFFFF"/>
                </a:solidFill>
                <a:latin typeface="Poppins Light"/>
                <a:ea typeface="Poppins Light"/>
                <a:cs typeface="Poppins Light"/>
                <a:sym typeface="Poppins Light"/>
              </a:rPr>
              <a:t>LW $6, $1, #4</a:t>
            </a:r>
          </a:p>
          <a:p>
            <a:pPr algn="just">
              <a:lnSpc>
                <a:spcPts val="646"/>
              </a:lnSpc>
            </a:pPr>
            <a:r>
              <a:rPr lang="en-US" sz="462">
                <a:solidFill>
                  <a:srgbClr val="FFFFFF"/>
                </a:solidFill>
                <a:latin typeface="Poppins Light"/>
                <a:ea typeface="Poppins Light"/>
                <a:cs typeface="Poppins Light"/>
                <a:sym typeface="Poppins Light"/>
              </a:rPr>
              <a:t>J #100</a:t>
            </a:r>
          </a:p>
          <a:p>
            <a:pPr algn="just">
              <a:lnSpc>
                <a:spcPts val="646"/>
              </a:lnSpc>
            </a:pPr>
            <a:r>
              <a:rPr lang="en-US" sz="462">
                <a:solidFill>
                  <a:srgbClr val="FFFFFF"/>
                </a:solidFill>
                <a:latin typeface="Poppins Light"/>
                <a:ea typeface="Poppins Light"/>
                <a:cs typeface="Poppins Light"/>
                <a:sym typeface="Poppins Light"/>
              </a:rPr>
              <a:t>NOP</a:t>
            </a:r>
          </a:p>
          <a:p>
            <a:pPr algn="just">
              <a:lnSpc>
                <a:spcPts val="646"/>
              </a:lnSpc>
            </a:pPr>
            <a:r>
              <a:rPr lang="en-US" sz="462">
                <a:solidFill>
                  <a:srgbClr val="FFFFFF"/>
                </a:solidFill>
                <a:latin typeface="Poppins Light"/>
                <a:ea typeface="Poppins Light"/>
                <a:cs typeface="Poppins Light"/>
                <a:sym typeface="Poppins Light"/>
              </a:rPr>
              <a:t>NOP</a:t>
            </a:r>
          </a:p>
          <a:p>
            <a:pPr algn="just">
              <a:lnSpc>
                <a:spcPts val="646"/>
              </a:lnSpc>
            </a:pPr>
            <a:r>
              <a:rPr lang="en-US" sz="462">
                <a:solidFill>
                  <a:srgbClr val="FFFFFF"/>
                </a:solidFill>
                <a:latin typeface="Poppins Light"/>
                <a:ea typeface="Poppins Light"/>
                <a:cs typeface="Poppins Light"/>
                <a:sym typeface="Poppins Light"/>
              </a:rPr>
              <a:t>NOP</a:t>
            </a:r>
          </a:p>
          <a:p>
            <a:pPr algn="just">
              <a:lnSpc>
                <a:spcPts val="646"/>
              </a:lnSpc>
            </a:pPr>
            <a:r>
              <a:rPr lang="en-US" sz="462">
                <a:solidFill>
                  <a:srgbClr val="5CE1E6"/>
                </a:solidFill>
                <a:latin typeface="Poppins Light"/>
                <a:ea typeface="Poppins Light"/>
                <a:cs typeface="Poppins Light"/>
                <a:sym typeface="Poppins Light"/>
              </a:rPr>
              <a:t>MUL $10, $2, $6 //BEQ2</a:t>
            </a:r>
          </a:p>
          <a:p>
            <a:pPr algn="just">
              <a:lnSpc>
                <a:spcPts val="646"/>
              </a:lnSpc>
            </a:pPr>
            <a:r>
              <a:rPr lang="en-US" sz="462">
                <a:solidFill>
                  <a:srgbClr val="5CE1E6"/>
                </a:solidFill>
                <a:latin typeface="Poppins Light"/>
                <a:ea typeface="Poppins Light"/>
                <a:cs typeface="Poppins Light"/>
                <a:sym typeface="Poppins Light"/>
              </a:rPr>
              <a:t>MUL $11, $3, $8</a:t>
            </a:r>
          </a:p>
          <a:p>
            <a:pPr algn="just">
              <a:lnSpc>
                <a:spcPts val="646"/>
              </a:lnSpc>
            </a:pPr>
            <a:r>
              <a:rPr lang="en-US" sz="462">
                <a:solidFill>
                  <a:srgbClr val="5CE1E6"/>
                </a:solidFill>
                <a:latin typeface="Poppins Light"/>
                <a:ea typeface="Poppins Light"/>
                <a:cs typeface="Poppins Light"/>
                <a:sym typeface="Poppins Light"/>
              </a:rPr>
              <a:t>MUL $12, $2, $7</a:t>
            </a:r>
          </a:p>
          <a:p>
            <a:pPr algn="just">
              <a:lnSpc>
                <a:spcPts val="646"/>
              </a:lnSpc>
            </a:pPr>
            <a:r>
              <a:rPr lang="en-US" sz="462">
                <a:solidFill>
                  <a:srgbClr val="5CE1E6"/>
                </a:solidFill>
                <a:latin typeface="Poppins Light"/>
                <a:ea typeface="Poppins Light"/>
                <a:cs typeface="Poppins Light"/>
                <a:sym typeface="Poppins Light"/>
              </a:rPr>
              <a:t>MUL $13, $3, $9</a:t>
            </a:r>
          </a:p>
          <a:p>
            <a:pPr algn="just">
              <a:lnSpc>
                <a:spcPts val="646"/>
              </a:lnSpc>
            </a:pPr>
            <a:r>
              <a:rPr lang="en-US" sz="462">
                <a:solidFill>
                  <a:srgbClr val="5CE1E6"/>
                </a:solidFill>
                <a:latin typeface="Poppins Light"/>
                <a:ea typeface="Poppins Light"/>
                <a:cs typeface="Poppins Light"/>
                <a:sym typeface="Poppins Light"/>
              </a:rPr>
              <a:t>MUL $14, $4, $6</a:t>
            </a:r>
          </a:p>
          <a:p>
            <a:pPr algn="just">
              <a:lnSpc>
                <a:spcPts val="646"/>
              </a:lnSpc>
            </a:pPr>
            <a:r>
              <a:rPr lang="en-US" sz="462">
                <a:solidFill>
                  <a:srgbClr val="5CE1E6"/>
                </a:solidFill>
                <a:latin typeface="Poppins Light"/>
                <a:ea typeface="Poppins Light"/>
                <a:cs typeface="Poppins Light"/>
                <a:sym typeface="Poppins Light"/>
              </a:rPr>
              <a:t>MUL $15, $5, $8</a:t>
            </a:r>
          </a:p>
          <a:p>
            <a:pPr algn="just">
              <a:lnSpc>
                <a:spcPts val="646"/>
              </a:lnSpc>
            </a:pPr>
            <a:r>
              <a:rPr lang="en-US" sz="462">
                <a:solidFill>
                  <a:srgbClr val="5CE1E6"/>
                </a:solidFill>
                <a:latin typeface="Poppins Light"/>
                <a:ea typeface="Poppins Light"/>
                <a:cs typeface="Poppins Light"/>
                <a:sym typeface="Poppins Light"/>
              </a:rPr>
              <a:t>MUL $16, $4, $7</a:t>
            </a:r>
          </a:p>
          <a:p>
            <a:pPr algn="just">
              <a:lnSpc>
                <a:spcPts val="646"/>
              </a:lnSpc>
            </a:pPr>
            <a:r>
              <a:rPr lang="en-US" sz="462">
                <a:solidFill>
                  <a:srgbClr val="5CE1E6"/>
                </a:solidFill>
                <a:latin typeface="Poppins Light"/>
                <a:ea typeface="Poppins Light"/>
                <a:cs typeface="Poppins Light"/>
                <a:sym typeface="Poppins Light"/>
              </a:rPr>
              <a:t>MUL $17, $5, $9</a:t>
            </a:r>
          </a:p>
          <a:p>
            <a:pPr algn="just">
              <a:lnSpc>
                <a:spcPts val="646"/>
              </a:lnSpc>
            </a:pPr>
            <a:r>
              <a:rPr lang="en-US" sz="462">
                <a:solidFill>
                  <a:srgbClr val="5CE1E6"/>
                </a:solidFill>
                <a:latin typeface="Poppins Light"/>
                <a:ea typeface="Poppins Light"/>
                <a:cs typeface="Poppins Light"/>
                <a:sym typeface="Poppins Light"/>
              </a:rPr>
              <a:t>ADD $26, $10, $11</a:t>
            </a:r>
          </a:p>
          <a:p>
            <a:pPr algn="just">
              <a:lnSpc>
                <a:spcPts val="646"/>
              </a:lnSpc>
            </a:pPr>
            <a:r>
              <a:rPr lang="en-US" sz="462">
                <a:solidFill>
                  <a:srgbClr val="5CE1E6"/>
                </a:solidFill>
                <a:latin typeface="Poppins Light"/>
                <a:ea typeface="Poppins Light"/>
                <a:cs typeface="Poppins Light"/>
                <a:sym typeface="Poppins Light"/>
              </a:rPr>
              <a:t>ADD $27, $12, $13</a:t>
            </a:r>
          </a:p>
          <a:p>
            <a:pPr algn="just">
              <a:lnSpc>
                <a:spcPts val="646"/>
              </a:lnSpc>
            </a:pPr>
            <a:r>
              <a:rPr lang="en-US" sz="462">
                <a:solidFill>
                  <a:srgbClr val="5CE1E6"/>
                </a:solidFill>
                <a:latin typeface="Poppins Light"/>
                <a:ea typeface="Poppins Light"/>
                <a:cs typeface="Poppins Light"/>
                <a:sym typeface="Poppins Light"/>
              </a:rPr>
              <a:t>ADD $28, $14, $15</a:t>
            </a:r>
          </a:p>
          <a:p>
            <a:pPr algn="just">
              <a:lnSpc>
                <a:spcPts val="646"/>
              </a:lnSpc>
            </a:pPr>
            <a:r>
              <a:rPr lang="en-US" sz="462">
                <a:solidFill>
                  <a:srgbClr val="5CE1E6"/>
                </a:solidFill>
                <a:latin typeface="Poppins Light"/>
                <a:ea typeface="Poppins Light"/>
                <a:cs typeface="Poppins Light"/>
                <a:sym typeface="Poppins Light"/>
              </a:rPr>
              <a:t>ADD $29, $16, $17</a:t>
            </a:r>
          </a:p>
          <a:p>
            <a:pPr algn="just">
              <a:lnSpc>
                <a:spcPts val="646"/>
              </a:lnSpc>
            </a:pPr>
            <a:r>
              <a:rPr lang="en-US" sz="462">
                <a:solidFill>
                  <a:srgbClr val="5CE1E6"/>
                </a:solidFill>
                <a:latin typeface="Poppins Light"/>
                <a:ea typeface="Poppins Light"/>
                <a:cs typeface="Poppins Light"/>
                <a:sym typeface="Poppins Light"/>
              </a:rPr>
              <a:t>J #100</a:t>
            </a:r>
          </a:p>
          <a:p>
            <a:pPr algn="just">
              <a:lnSpc>
                <a:spcPts val="646"/>
              </a:lnSpc>
            </a:pPr>
            <a:r>
              <a:rPr lang="en-US" sz="462">
                <a:solidFill>
                  <a:srgbClr val="5CE1E6"/>
                </a:solidFill>
                <a:latin typeface="Poppins Light"/>
                <a:ea typeface="Poppins Light"/>
                <a:cs typeface="Poppins Light"/>
                <a:sym typeface="Poppins Light"/>
              </a:rPr>
              <a:t>NOP</a:t>
            </a:r>
          </a:p>
          <a:p>
            <a:pPr algn="just">
              <a:lnSpc>
                <a:spcPts val="646"/>
              </a:lnSpc>
            </a:pPr>
            <a:r>
              <a:rPr lang="en-US" sz="462">
                <a:solidFill>
                  <a:srgbClr val="5CE1E6"/>
                </a:solidFill>
                <a:latin typeface="Poppins Light"/>
                <a:ea typeface="Poppins Light"/>
                <a:cs typeface="Poppins Light"/>
                <a:sym typeface="Poppins Light"/>
              </a:rPr>
              <a:t>NOP</a:t>
            </a:r>
          </a:p>
          <a:p>
            <a:pPr algn="just">
              <a:lnSpc>
                <a:spcPts val="646"/>
              </a:lnSpc>
            </a:pPr>
            <a:r>
              <a:rPr lang="en-US" sz="462">
                <a:solidFill>
                  <a:srgbClr val="5CE1E6"/>
                </a:solidFill>
                <a:latin typeface="Poppins Light"/>
                <a:ea typeface="Poppins Light"/>
                <a:cs typeface="Poppins Light"/>
                <a:sym typeface="Poppins Light"/>
              </a:rPr>
              <a:t>NOP</a:t>
            </a:r>
          </a:p>
          <a:p>
            <a:pPr algn="just">
              <a:lnSpc>
                <a:spcPts val="646"/>
              </a:lnSpc>
            </a:pPr>
            <a:r>
              <a:rPr lang="en-US" sz="462">
                <a:solidFill>
                  <a:srgbClr val="FFFFFF"/>
                </a:solidFill>
                <a:latin typeface="Poppins Light"/>
                <a:ea typeface="Poppins Light"/>
                <a:cs typeface="Poppins Light"/>
                <a:sym typeface="Poppins Light"/>
              </a:rPr>
              <a:t>RSQRT $12, $2, $0 //BEQ3</a:t>
            </a:r>
          </a:p>
          <a:p>
            <a:pPr algn="just">
              <a:lnSpc>
                <a:spcPts val="646"/>
              </a:lnSpc>
            </a:pPr>
            <a:r>
              <a:rPr lang="en-US" sz="462">
                <a:solidFill>
                  <a:srgbClr val="FFFFFF"/>
                </a:solidFill>
                <a:latin typeface="Poppins Light"/>
                <a:ea typeface="Poppins Light"/>
                <a:cs typeface="Poppins Light"/>
                <a:sym typeface="Poppins Light"/>
              </a:rPr>
              <a:t>ADDI $3, $1, #0 //Inicialziar</a:t>
            </a:r>
          </a:p>
          <a:p>
            <a:pPr algn="just">
              <a:lnSpc>
                <a:spcPts val="646"/>
              </a:lnSpc>
            </a:pPr>
            <a:r>
              <a:rPr lang="en-US" sz="462">
                <a:solidFill>
                  <a:srgbClr val="FFFFFF"/>
                </a:solidFill>
                <a:latin typeface="Poppins Light"/>
                <a:ea typeface="Poppins Light"/>
                <a:cs typeface="Poppins Light"/>
                <a:sym typeface="Poppins Light"/>
              </a:rPr>
              <a:t>NOP</a:t>
            </a:r>
          </a:p>
          <a:p>
            <a:pPr algn="just">
              <a:lnSpc>
                <a:spcPts val="646"/>
              </a:lnSpc>
            </a:pPr>
            <a:r>
              <a:rPr lang="en-US" sz="462">
                <a:solidFill>
                  <a:srgbClr val="FFFFFF"/>
                </a:solidFill>
                <a:latin typeface="Poppins Light"/>
                <a:ea typeface="Poppins Light"/>
                <a:cs typeface="Poppins Light"/>
                <a:sym typeface="Poppins Light"/>
              </a:rPr>
              <a:t>NOP</a:t>
            </a:r>
          </a:p>
          <a:p>
            <a:pPr algn="just">
              <a:lnSpc>
                <a:spcPts val="646"/>
              </a:lnSpc>
            </a:pPr>
            <a:r>
              <a:rPr lang="en-US" sz="462">
                <a:solidFill>
                  <a:srgbClr val="FFFFFF"/>
                </a:solidFill>
                <a:latin typeface="Poppins Light"/>
                <a:ea typeface="Poppins Light"/>
                <a:cs typeface="Poppins Light"/>
                <a:sym typeface="Poppins Light"/>
              </a:rPr>
              <a:t>ADDI $3, $3, #1</a:t>
            </a:r>
          </a:p>
          <a:p>
            <a:pPr algn="just">
              <a:lnSpc>
                <a:spcPts val="646"/>
              </a:lnSpc>
            </a:pPr>
            <a:r>
              <a:rPr lang="en-US" sz="462">
                <a:solidFill>
                  <a:srgbClr val="FFFFFF"/>
                </a:solidFill>
                <a:latin typeface="Poppins Light"/>
                <a:ea typeface="Poppins Light"/>
                <a:cs typeface="Poppins Light"/>
                <a:sym typeface="Poppins Light"/>
              </a:rPr>
              <a:t>NOP</a:t>
            </a:r>
          </a:p>
          <a:p>
            <a:pPr algn="just">
              <a:lnSpc>
                <a:spcPts val="646"/>
              </a:lnSpc>
            </a:pPr>
            <a:r>
              <a:rPr lang="en-US" sz="462">
                <a:solidFill>
                  <a:srgbClr val="FFFFFF"/>
                </a:solidFill>
                <a:latin typeface="Poppins Light"/>
                <a:ea typeface="Poppins Light"/>
                <a:cs typeface="Poppins Light"/>
                <a:sym typeface="Poppins Light"/>
              </a:rPr>
              <a:t>NOP</a:t>
            </a:r>
          </a:p>
          <a:p>
            <a:pPr algn="just">
              <a:lnSpc>
                <a:spcPts val="646"/>
              </a:lnSpc>
            </a:pPr>
            <a:r>
              <a:rPr lang="en-US" sz="462">
                <a:solidFill>
                  <a:srgbClr val="FFFFFF"/>
                </a:solidFill>
                <a:latin typeface="Poppins Light"/>
                <a:ea typeface="Poppins Light"/>
                <a:cs typeface="Poppins Light"/>
                <a:sym typeface="Poppins Light"/>
              </a:rPr>
              <a:t>BEQ $2, $3, #18</a:t>
            </a:r>
          </a:p>
          <a:p>
            <a:pPr algn="just">
              <a:lnSpc>
                <a:spcPts val="646"/>
              </a:lnSpc>
            </a:pPr>
            <a:r>
              <a:rPr lang="en-US" sz="462">
                <a:solidFill>
                  <a:srgbClr val="FFFFFF"/>
                </a:solidFill>
                <a:latin typeface="Poppins Light"/>
                <a:ea typeface="Poppins Light"/>
                <a:cs typeface="Poppins Light"/>
                <a:sym typeface="Poppins Light"/>
              </a:rPr>
              <a:t>NOP</a:t>
            </a:r>
          </a:p>
          <a:p>
            <a:pPr algn="just">
              <a:lnSpc>
                <a:spcPts val="646"/>
              </a:lnSpc>
            </a:pPr>
            <a:r>
              <a:rPr lang="en-US" sz="462">
                <a:solidFill>
                  <a:srgbClr val="FFFFFF"/>
                </a:solidFill>
                <a:latin typeface="Poppins Light"/>
                <a:ea typeface="Poppins Light"/>
                <a:cs typeface="Poppins Light"/>
                <a:sym typeface="Poppins Light"/>
              </a:rPr>
              <a:t>NOP</a:t>
            </a:r>
          </a:p>
          <a:p>
            <a:pPr algn="just">
              <a:lnSpc>
                <a:spcPts val="646"/>
              </a:lnSpc>
            </a:pPr>
            <a:r>
              <a:rPr lang="en-US" sz="462">
                <a:solidFill>
                  <a:srgbClr val="FFFFFF"/>
                </a:solidFill>
                <a:latin typeface="Poppins Light"/>
                <a:ea typeface="Poppins Light"/>
                <a:cs typeface="Poppins Light"/>
                <a:sym typeface="Poppins Light"/>
              </a:rPr>
              <a:t>NOP</a:t>
            </a:r>
          </a:p>
          <a:p>
            <a:pPr algn="just">
              <a:lnSpc>
                <a:spcPts val="646"/>
              </a:lnSpc>
            </a:pPr>
            <a:r>
              <a:rPr lang="en-US" sz="462">
                <a:solidFill>
                  <a:srgbClr val="FFFFFF"/>
                </a:solidFill>
                <a:latin typeface="Poppins Light"/>
                <a:ea typeface="Poppins Light"/>
                <a:cs typeface="Poppins Light"/>
                <a:sym typeface="Poppins Light"/>
              </a:rPr>
              <a:t>DIVU $4, $2, $3</a:t>
            </a:r>
          </a:p>
          <a:p>
            <a:pPr algn="just">
              <a:lnSpc>
                <a:spcPts val="646"/>
              </a:lnSpc>
            </a:pPr>
            <a:r>
              <a:rPr lang="en-US" sz="462">
                <a:solidFill>
                  <a:srgbClr val="FFFFFF"/>
                </a:solidFill>
                <a:latin typeface="Poppins Light"/>
                <a:ea typeface="Poppins Light"/>
                <a:cs typeface="Poppins Light"/>
                <a:sym typeface="Poppins Light"/>
              </a:rPr>
              <a:t>NOP</a:t>
            </a:r>
          </a:p>
          <a:p>
            <a:pPr algn="just">
              <a:lnSpc>
                <a:spcPts val="646"/>
              </a:lnSpc>
            </a:pPr>
            <a:r>
              <a:rPr lang="en-US" sz="462">
                <a:solidFill>
                  <a:srgbClr val="FFFFFF"/>
                </a:solidFill>
                <a:latin typeface="Poppins Light"/>
                <a:ea typeface="Poppins Light"/>
                <a:cs typeface="Poppins Light"/>
                <a:sym typeface="Poppins Light"/>
              </a:rPr>
              <a:t>NOP</a:t>
            </a:r>
          </a:p>
          <a:p>
            <a:pPr algn="just">
              <a:lnSpc>
                <a:spcPts val="646"/>
              </a:lnSpc>
            </a:pPr>
            <a:r>
              <a:rPr lang="en-US" sz="462">
                <a:solidFill>
                  <a:srgbClr val="FFFFFF"/>
                </a:solidFill>
                <a:latin typeface="Poppins Light"/>
                <a:ea typeface="Poppins Light"/>
                <a:cs typeface="Poppins Light"/>
                <a:sym typeface="Poppins Light"/>
              </a:rPr>
              <a:t>BEQ $0, $4, #11</a:t>
            </a:r>
          </a:p>
          <a:p>
            <a:pPr algn="just">
              <a:lnSpc>
                <a:spcPts val="646"/>
              </a:lnSpc>
            </a:pPr>
            <a:r>
              <a:rPr lang="en-US" sz="462">
                <a:solidFill>
                  <a:srgbClr val="FFFFFF"/>
                </a:solidFill>
                <a:latin typeface="Poppins Light"/>
                <a:ea typeface="Poppins Light"/>
                <a:cs typeface="Poppins Light"/>
                <a:sym typeface="Poppins Light"/>
              </a:rPr>
              <a:t>NOP</a:t>
            </a:r>
          </a:p>
          <a:p>
            <a:pPr algn="just">
              <a:lnSpc>
                <a:spcPts val="646"/>
              </a:lnSpc>
            </a:pPr>
            <a:r>
              <a:rPr lang="en-US" sz="462">
                <a:solidFill>
                  <a:srgbClr val="FFFFFF"/>
                </a:solidFill>
                <a:latin typeface="Poppins Light"/>
                <a:ea typeface="Poppins Light"/>
                <a:cs typeface="Poppins Light"/>
                <a:sym typeface="Poppins Light"/>
              </a:rPr>
              <a:t>NOP</a:t>
            </a:r>
          </a:p>
          <a:p>
            <a:pPr algn="just">
              <a:lnSpc>
                <a:spcPts val="646"/>
              </a:lnSpc>
            </a:pPr>
            <a:r>
              <a:rPr lang="en-US" sz="462">
                <a:solidFill>
                  <a:srgbClr val="FFFFFF"/>
                </a:solidFill>
                <a:latin typeface="Poppins Light"/>
                <a:ea typeface="Poppins Light"/>
                <a:cs typeface="Poppins Light"/>
                <a:sym typeface="Poppins Light"/>
              </a:rPr>
              <a:t>NOP</a:t>
            </a:r>
          </a:p>
          <a:p>
            <a:pPr algn="just">
              <a:lnSpc>
                <a:spcPts val="646"/>
              </a:lnSpc>
            </a:pPr>
            <a:r>
              <a:rPr lang="en-US" sz="462">
                <a:solidFill>
                  <a:srgbClr val="FFFFFF"/>
                </a:solidFill>
                <a:latin typeface="Poppins Light"/>
                <a:ea typeface="Poppins Light"/>
                <a:cs typeface="Poppins Light"/>
                <a:sym typeface="Poppins Light"/>
              </a:rPr>
              <a:t>BEQ $12, $3, #7</a:t>
            </a:r>
          </a:p>
          <a:p>
            <a:pPr algn="just">
              <a:lnSpc>
                <a:spcPts val="646"/>
              </a:lnSpc>
            </a:pPr>
            <a:r>
              <a:rPr lang="en-US" sz="462">
                <a:solidFill>
                  <a:srgbClr val="FFFFFF"/>
                </a:solidFill>
                <a:latin typeface="Poppins Light"/>
                <a:ea typeface="Poppins Light"/>
                <a:cs typeface="Poppins Light"/>
                <a:sym typeface="Poppins Light"/>
              </a:rPr>
              <a:t>NOP</a:t>
            </a:r>
          </a:p>
          <a:p>
            <a:pPr algn="just">
              <a:lnSpc>
                <a:spcPts val="646"/>
              </a:lnSpc>
            </a:pPr>
            <a:r>
              <a:rPr lang="en-US" sz="462">
                <a:solidFill>
                  <a:srgbClr val="FFFFFF"/>
                </a:solidFill>
                <a:latin typeface="Poppins Light"/>
                <a:ea typeface="Poppins Light"/>
                <a:cs typeface="Poppins Light"/>
                <a:sym typeface="Poppins Light"/>
              </a:rPr>
              <a:t>NOP</a:t>
            </a:r>
          </a:p>
          <a:p>
            <a:pPr algn="just">
              <a:lnSpc>
                <a:spcPts val="646"/>
              </a:lnSpc>
            </a:pPr>
            <a:r>
              <a:rPr lang="en-US" sz="462">
                <a:solidFill>
                  <a:srgbClr val="FFFFFF"/>
                </a:solidFill>
                <a:latin typeface="Poppins Light"/>
                <a:ea typeface="Poppins Light"/>
                <a:cs typeface="Poppins Light"/>
                <a:sym typeface="Poppins Light"/>
              </a:rPr>
              <a:t>NOP</a:t>
            </a:r>
          </a:p>
          <a:p>
            <a:pPr algn="just">
              <a:lnSpc>
                <a:spcPts val="646"/>
              </a:lnSpc>
            </a:pPr>
            <a:r>
              <a:rPr lang="en-US" sz="462">
                <a:solidFill>
                  <a:srgbClr val="FFFFFF"/>
                </a:solidFill>
                <a:latin typeface="Poppins Light"/>
                <a:ea typeface="Poppins Light"/>
                <a:cs typeface="Poppins Light"/>
                <a:sym typeface="Poppins Light"/>
              </a:rPr>
              <a:t>J #46 //salta a ADDI $3, $3, #1</a:t>
            </a:r>
          </a:p>
          <a:p>
            <a:pPr algn="just">
              <a:lnSpc>
                <a:spcPts val="646"/>
              </a:lnSpc>
            </a:pPr>
            <a:r>
              <a:rPr lang="en-US" sz="462">
                <a:solidFill>
                  <a:srgbClr val="FFFFFF"/>
                </a:solidFill>
                <a:latin typeface="Poppins Light"/>
                <a:ea typeface="Poppins Light"/>
                <a:cs typeface="Poppins Light"/>
                <a:sym typeface="Poppins Light"/>
              </a:rPr>
              <a:t>NOP</a:t>
            </a:r>
          </a:p>
          <a:p>
            <a:pPr algn="just">
              <a:lnSpc>
                <a:spcPts val="646"/>
              </a:lnSpc>
            </a:pPr>
            <a:r>
              <a:rPr lang="en-US" sz="462">
                <a:solidFill>
                  <a:srgbClr val="FFFFFF"/>
                </a:solidFill>
                <a:latin typeface="Poppins Light"/>
                <a:ea typeface="Poppins Light"/>
                <a:cs typeface="Poppins Light"/>
                <a:sym typeface="Poppins Light"/>
              </a:rPr>
              <a:t>NOP</a:t>
            </a:r>
          </a:p>
          <a:p>
            <a:pPr algn="just">
              <a:lnSpc>
                <a:spcPts val="646"/>
              </a:lnSpc>
            </a:pPr>
            <a:r>
              <a:rPr lang="en-US" sz="462">
                <a:solidFill>
                  <a:srgbClr val="FFFFFF"/>
                </a:solidFill>
                <a:latin typeface="Poppins Light"/>
                <a:ea typeface="Poppins Light"/>
                <a:cs typeface="Poppins Light"/>
                <a:sym typeface="Poppins Light"/>
              </a:rPr>
              <a:t>NOP</a:t>
            </a:r>
          </a:p>
          <a:p>
            <a:pPr algn="just">
              <a:lnSpc>
                <a:spcPts val="646"/>
              </a:lnSpc>
            </a:pPr>
            <a:r>
              <a:rPr lang="en-US" sz="462">
                <a:solidFill>
                  <a:srgbClr val="FFFFFF"/>
                </a:solidFill>
                <a:latin typeface="Poppins Light"/>
                <a:ea typeface="Poppins Light"/>
                <a:cs typeface="Poppins Light"/>
                <a:sym typeface="Poppins Light"/>
              </a:rPr>
              <a:t>SLT $10, $0, $4</a:t>
            </a:r>
          </a:p>
          <a:p>
            <a:pPr algn="just">
              <a:lnSpc>
                <a:spcPts val="646"/>
              </a:lnSpc>
            </a:pPr>
            <a:r>
              <a:rPr lang="en-US" sz="462">
                <a:solidFill>
                  <a:srgbClr val="FFFFFF"/>
                </a:solidFill>
                <a:latin typeface="Poppins Light"/>
                <a:ea typeface="Poppins Light"/>
                <a:cs typeface="Poppins Light"/>
                <a:sym typeface="Poppins Light"/>
              </a:rPr>
              <a:t>J #100</a:t>
            </a:r>
          </a:p>
          <a:p>
            <a:pPr algn="just">
              <a:lnSpc>
                <a:spcPts val="646"/>
              </a:lnSpc>
            </a:pPr>
            <a:r>
              <a:rPr lang="en-US" sz="462">
                <a:solidFill>
                  <a:srgbClr val="FFFFFF"/>
                </a:solidFill>
                <a:latin typeface="Poppins Light"/>
                <a:ea typeface="Poppins Light"/>
                <a:cs typeface="Poppins Light"/>
                <a:sym typeface="Poppins Light"/>
              </a:rPr>
              <a:t>NOP</a:t>
            </a:r>
          </a:p>
          <a:p>
            <a:pPr algn="just">
              <a:lnSpc>
                <a:spcPts val="646"/>
              </a:lnSpc>
            </a:pPr>
            <a:r>
              <a:rPr lang="en-US" sz="462">
                <a:solidFill>
                  <a:srgbClr val="FFFFFF"/>
                </a:solidFill>
                <a:latin typeface="Poppins Light"/>
                <a:ea typeface="Poppins Light"/>
                <a:cs typeface="Poppins Light"/>
                <a:sym typeface="Poppins Light"/>
              </a:rPr>
              <a:t>NOP</a:t>
            </a:r>
          </a:p>
          <a:p>
            <a:pPr algn="just">
              <a:lnSpc>
                <a:spcPts val="646"/>
              </a:lnSpc>
            </a:pPr>
            <a:r>
              <a:rPr lang="en-US" sz="462">
                <a:solidFill>
                  <a:srgbClr val="FFFFFF"/>
                </a:solidFill>
                <a:latin typeface="Poppins Light"/>
                <a:ea typeface="Poppins Light"/>
                <a:cs typeface="Poppins Light"/>
                <a:sym typeface="Poppins Light"/>
              </a:rPr>
              <a:t>NOP</a:t>
            </a:r>
          </a:p>
        </p:txBody>
      </p:sp>
      <p:sp>
        <p:nvSpPr>
          <p:cNvPr name="TextBox 7" id="7"/>
          <p:cNvSpPr txBox="true"/>
          <p:nvPr/>
        </p:nvSpPr>
        <p:spPr>
          <a:xfrm rot="0">
            <a:off x="2122516" y="3549076"/>
            <a:ext cx="5936755" cy="2360678"/>
          </a:xfrm>
          <a:prstGeom prst="rect">
            <a:avLst/>
          </a:prstGeom>
        </p:spPr>
        <p:txBody>
          <a:bodyPr anchor="t" rtlCol="false" tIns="0" lIns="0" bIns="0" rIns="0">
            <a:spAutoFit/>
          </a:bodyPr>
          <a:lstStyle/>
          <a:p>
            <a:pPr algn="just">
              <a:lnSpc>
                <a:spcPts val="3758"/>
              </a:lnSpc>
            </a:pPr>
            <a:r>
              <a:rPr lang="en-US" sz="2684">
                <a:solidFill>
                  <a:srgbClr val="FFFFFF"/>
                </a:solidFill>
                <a:latin typeface="Poppins Light"/>
                <a:ea typeface="Poppins Light"/>
                <a:cs typeface="Poppins Light"/>
                <a:sym typeface="Poppins Light"/>
              </a:rPr>
              <a:t>Multiplica una matriz A por una matriz B ambas de 2x2.</a:t>
            </a:r>
          </a:p>
          <a:p>
            <a:pPr algn="just">
              <a:lnSpc>
                <a:spcPts val="3758"/>
              </a:lnSpc>
            </a:pPr>
          </a:p>
          <a:p>
            <a:pPr algn="just">
              <a:lnSpc>
                <a:spcPts val="3758"/>
              </a:lnSpc>
            </a:pPr>
            <a:r>
              <a:rPr lang="en-US" sz="2684">
                <a:solidFill>
                  <a:srgbClr val="FFFFFF"/>
                </a:solidFill>
                <a:latin typeface="Poppins Light"/>
                <a:ea typeface="Poppins Light"/>
                <a:cs typeface="Poppins Light"/>
                <a:sym typeface="Poppins Light"/>
              </a:rPr>
              <a:t>Guarda el resultado en una matriz C de 2x2.</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141414"/>
        </a:solidFill>
      </p:bgPr>
    </p:bg>
    <p:spTree>
      <p:nvGrpSpPr>
        <p:cNvPr id="1" name=""/>
        <p:cNvGrpSpPr/>
        <p:nvPr/>
      </p:nvGrpSpPr>
      <p:grpSpPr>
        <a:xfrm>
          <a:off x="0" y="0"/>
          <a:ext cx="0" cy="0"/>
          <a:chOff x="0" y="0"/>
          <a:chExt cx="0" cy="0"/>
        </a:xfrm>
      </p:grpSpPr>
      <p:sp>
        <p:nvSpPr>
          <p:cNvPr name="Freeform 2" id="2"/>
          <p:cNvSpPr/>
          <p:nvPr/>
        </p:nvSpPr>
        <p:spPr>
          <a:xfrm flipH="false" flipV="false" rot="0">
            <a:off x="11598400" y="1534186"/>
            <a:ext cx="4988266" cy="8485065"/>
          </a:xfrm>
          <a:custGeom>
            <a:avLst/>
            <a:gdLst/>
            <a:ahLst/>
            <a:cxnLst/>
            <a:rect r="r" b="b" t="t" l="l"/>
            <a:pathLst>
              <a:path h="8485065" w="4988266">
                <a:moveTo>
                  <a:pt x="0" y="0"/>
                </a:moveTo>
                <a:lnTo>
                  <a:pt x="4988266" y="0"/>
                </a:lnTo>
                <a:lnTo>
                  <a:pt x="4988266" y="8485065"/>
                </a:lnTo>
                <a:lnTo>
                  <a:pt x="0" y="8485065"/>
                </a:lnTo>
                <a:lnTo>
                  <a:pt x="0" y="0"/>
                </a:lnTo>
                <a:close/>
              </a:path>
            </a:pathLst>
          </a:custGeom>
          <a:blipFill>
            <a:blip r:embed="rId2"/>
            <a:stretch>
              <a:fillRect l="0" t="0" r="0" b="0"/>
            </a:stretch>
          </a:blipFill>
        </p:spPr>
      </p:sp>
      <p:sp>
        <p:nvSpPr>
          <p:cNvPr name="Freeform 3" id="3"/>
          <p:cNvSpPr/>
          <p:nvPr/>
        </p:nvSpPr>
        <p:spPr>
          <a:xfrm flipH="false" flipV="false" rot="0">
            <a:off x="788533" y="8123870"/>
            <a:ext cx="9910303" cy="1628454"/>
          </a:xfrm>
          <a:custGeom>
            <a:avLst/>
            <a:gdLst/>
            <a:ahLst/>
            <a:cxnLst/>
            <a:rect r="r" b="b" t="t" l="l"/>
            <a:pathLst>
              <a:path h="1628454" w="9910303">
                <a:moveTo>
                  <a:pt x="0" y="0"/>
                </a:moveTo>
                <a:lnTo>
                  <a:pt x="9910304" y="0"/>
                </a:lnTo>
                <a:lnTo>
                  <a:pt x="9910304" y="1628454"/>
                </a:lnTo>
                <a:lnTo>
                  <a:pt x="0" y="1628454"/>
                </a:lnTo>
                <a:lnTo>
                  <a:pt x="0" y="0"/>
                </a:lnTo>
                <a:close/>
              </a:path>
            </a:pathLst>
          </a:custGeom>
          <a:blipFill>
            <a:blip r:embed="rId3"/>
            <a:stretch>
              <a:fillRect l="0" t="0" r="0" b="0"/>
            </a:stretch>
          </a:blipFill>
        </p:spPr>
      </p:sp>
      <p:sp>
        <p:nvSpPr>
          <p:cNvPr name="TextBox 4" id="4"/>
          <p:cNvSpPr txBox="true"/>
          <p:nvPr/>
        </p:nvSpPr>
        <p:spPr>
          <a:xfrm rot="0">
            <a:off x="3070973" y="776254"/>
            <a:ext cx="3413540" cy="495366"/>
          </a:xfrm>
          <a:prstGeom prst="rect">
            <a:avLst/>
          </a:prstGeom>
        </p:spPr>
        <p:txBody>
          <a:bodyPr anchor="t" rtlCol="false" tIns="0" lIns="0" bIns="0" rIns="0">
            <a:spAutoFit/>
          </a:bodyPr>
          <a:lstStyle/>
          <a:p>
            <a:pPr algn="l">
              <a:lnSpc>
                <a:spcPts val="3840"/>
              </a:lnSpc>
            </a:pPr>
            <a:r>
              <a:rPr lang="en-US" sz="3200">
                <a:solidFill>
                  <a:srgbClr val="10B5BF"/>
                </a:solidFill>
                <a:latin typeface="Poppins Medium"/>
                <a:ea typeface="Poppins Medium"/>
                <a:cs typeface="Poppins Medium"/>
                <a:sym typeface="Poppins Medium"/>
              </a:rPr>
              <a:t>Funcionamiento</a:t>
            </a:r>
          </a:p>
        </p:txBody>
      </p:sp>
      <p:sp>
        <p:nvSpPr>
          <p:cNvPr name="TextBox 5" id="5"/>
          <p:cNvSpPr txBox="true"/>
          <p:nvPr/>
        </p:nvSpPr>
        <p:spPr>
          <a:xfrm rot="0">
            <a:off x="12019800" y="448261"/>
            <a:ext cx="4145467" cy="981207"/>
          </a:xfrm>
          <a:prstGeom prst="rect">
            <a:avLst/>
          </a:prstGeom>
        </p:spPr>
        <p:txBody>
          <a:bodyPr anchor="t" rtlCol="false" tIns="0" lIns="0" bIns="0" rIns="0">
            <a:spAutoFit/>
          </a:bodyPr>
          <a:lstStyle/>
          <a:p>
            <a:pPr algn="ctr">
              <a:lnSpc>
                <a:spcPts val="3840"/>
              </a:lnSpc>
            </a:pPr>
            <a:r>
              <a:rPr lang="en-US" sz="3200">
                <a:solidFill>
                  <a:srgbClr val="10B5BF"/>
                </a:solidFill>
                <a:latin typeface="Poppins Medium"/>
                <a:ea typeface="Poppins Medium"/>
                <a:cs typeface="Poppins Medium"/>
                <a:sym typeface="Poppins Medium"/>
              </a:rPr>
              <a:t>Estructura del Banco de Registros</a:t>
            </a:r>
          </a:p>
        </p:txBody>
      </p:sp>
      <p:sp>
        <p:nvSpPr>
          <p:cNvPr name="TextBox 6" id="6"/>
          <p:cNvSpPr txBox="true"/>
          <p:nvPr/>
        </p:nvSpPr>
        <p:spPr>
          <a:xfrm rot="0">
            <a:off x="1028700" y="1622693"/>
            <a:ext cx="4856005" cy="1408178"/>
          </a:xfrm>
          <a:prstGeom prst="rect">
            <a:avLst/>
          </a:prstGeom>
        </p:spPr>
        <p:txBody>
          <a:bodyPr anchor="t" rtlCol="false" tIns="0" lIns="0" bIns="0" rIns="0">
            <a:spAutoFit/>
          </a:bodyPr>
          <a:lstStyle/>
          <a:p>
            <a:pPr algn="just">
              <a:lnSpc>
                <a:spcPts val="3758"/>
              </a:lnSpc>
            </a:pPr>
            <a:r>
              <a:rPr lang="en-US" sz="2684">
                <a:solidFill>
                  <a:srgbClr val="FFFFFF"/>
                </a:solidFill>
                <a:latin typeface="Poppins Light"/>
                <a:ea typeface="Poppins Light"/>
                <a:cs typeface="Poppins Light"/>
                <a:sym typeface="Poppins Light"/>
              </a:rPr>
              <a:t>Matriz A: $2 a $5</a:t>
            </a:r>
          </a:p>
          <a:p>
            <a:pPr algn="just">
              <a:lnSpc>
                <a:spcPts val="3758"/>
              </a:lnSpc>
            </a:pPr>
            <a:r>
              <a:rPr lang="en-US" sz="2684">
                <a:solidFill>
                  <a:srgbClr val="FFFFFF"/>
                </a:solidFill>
                <a:latin typeface="Poppins Light"/>
                <a:ea typeface="Poppins Light"/>
                <a:cs typeface="Poppins Light"/>
                <a:sym typeface="Poppins Light"/>
              </a:rPr>
              <a:t>Matriz B: $6 a $9</a:t>
            </a:r>
          </a:p>
          <a:p>
            <a:pPr algn="just">
              <a:lnSpc>
                <a:spcPts val="3758"/>
              </a:lnSpc>
            </a:pPr>
            <a:r>
              <a:rPr lang="en-US" sz="2684">
                <a:solidFill>
                  <a:srgbClr val="FFFFFF"/>
                </a:solidFill>
                <a:latin typeface="Poppins Light"/>
                <a:ea typeface="Poppins Light"/>
                <a:cs typeface="Poppins Light"/>
                <a:sym typeface="Poppins Light"/>
              </a:rPr>
              <a:t>Matriz C: $26 a $29</a:t>
            </a:r>
          </a:p>
        </p:txBody>
      </p:sp>
      <p:sp>
        <p:nvSpPr>
          <p:cNvPr name="TextBox 7" id="7"/>
          <p:cNvSpPr txBox="true"/>
          <p:nvPr/>
        </p:nvSpPr>
        <p:spPr>
          <a:xfrm rot="0">
            <a:off x="1028700" y="3381942"/>
            <a:ext cx="5936755" cy="4741928"/>
          </a:xfrm>
          <a:prstGeom prst="rect">
            <a:avLst/>
          </a:prstGeom>
        </p:spPr>
        <p:txBody>
          <a:bodyPr anchor="t" rtlCol="false" tIns="0" lIns="0" bIns="0" rIns="0">
            <a:spAutoFit/>
          </a:bodyPr>
          <a:lstStyle/>
          <a:p>
            <a:pPr algn="just">
              <a:lnSpc>
                <a:spcPts val="3758"/>
              </a:lnSpc>
            </a:pPr>
            <a:r>
              <a:rPr lang="en-US" sz="2684">
                <a:solidFill>
                  <a:srgbClr val="FFFFFF"/>
                </a:solidFill>
                <a:latin typeface="Poppins Light"/>
                <a:ea typeface="Poppins Light"/>
                <a:cs typeface="Poppins Light"/>
                <a:sym typeface="Poppins Light"/>
              </a:rPr>
              <a:t>Usamos los registros $10 a $17 para guardar temporalmente el resultado de las multiplicaciones.</a:t>
            </a:r>
          </a:p>
          <a:p>
            <a:pPr algn="just">
              <a:lnSpc>
                <a:spcPts val="3758"/>
              </a:lnSpc>
            </a:pPr>
          </a:p>
          <a:p>
            <a:pPr algn="just">
              <a:lnSpc>
                <a:spcPts val="3758"/>
              </a:lnSpc>
            </a:pPr>
            <a:r>
              <a:rPr lang="en-US" sz="2684">
                <a:solidFill>
                  <a:srgbClr val="FFFFFF"/>
                </a:solidFill>
                <a:latin typeface="Poppins Light"/>
                <a:ea typeface="Poppins Light"/>
                <a:cs typeface="Poppins Light"/>
                <a:sym typeface="Poppins Light"/>
              </a:rPr>
              <a:t>Para ello simplemente seguimos la fórmula para multiplicar matrices de 2x2.</a:t>
            </a:r>
          </a:p>
          <a:p>
            <a:pPr algn="just">
              <a:lnSpc>
                <a:spcPts val="3758"/>
              </a:lnSpc>
            </a:pPr>
          </a:p>
          <a:p>
            <a:pPr algn="just">
              <a:lnSpc>
                <a:spcPts val="3758"/>
              </a:lnSpc>
            </a:pPr>
            <a:r>
              <a:rPr lang="en-US" sz="2684">
                <a:solidFill>
                  <a:srgbClr val="FFFFFF"/>
                </a:solidFill>
                <a:latin typeface="Poppins Light"/>
                <a:ea typeface="Poppins Light"/>
                <a:cs typeface="Poppins Light"/>
                <a:sym typeface="Poppins Light"/>
              </a:rPr>
              <a:t>Guardamos el resultado en la matriz C.</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141414"/>
        </a:solidFill>
      </p:bgPr>
    </p:bg>
    <p:spTree>
      <p:nvGrpSpPr>
        <p:cNvPr id="1" name=""/>
        <p:cNvGrpSpPr/>
        <p:nvPr/>
      </p:nvGrpSpPr>
      <p:grpSpPr>
        <a:xfrm>
          <a:off x="0" y="0"/>
          <a:ext cx="0" cy="0"/>
          <a:chOff x="0" y="0"/>
          <a:chExt cx="0" cy="0"/>
        </a:xfrm>
      </p:grpSpPr>
      <p:sp>
        <p:nvSpPr>
          <p:cNvPr name="Freeform 2" id="2"/>
          <p:cNvSpPr/>
          <p:nvPr/>
        </p:nvSpPr>
        <p:spPr>
          <a:xfrm flipH="false" flipV="false" rot="0">
            <a:off x="338587" y="910060"/>
            <a:ext cx="11016731" cy="4233440"/>
          </a:xfrm>
          <a:custGeom>
            <a:avLst/>
            <a:gdLst/>
            <a:ahLst/>
            <a:cxnLst/>
            <a:rect r="r" b="b" t="t" l="l"/>
            <a:pathLst>
              <a:path h="4233440" w="11016731">
                <a:moveTo>
                  <a:pt x="0" y="0"/>
                </a:moveTo>
                <a:lnTo>
                  <a:pt x="11016732" y="0"/>
                </a:lnTo>
                <a:lnTo>
                  <a:pt x="11016732" y="4233440"/>
                </a:lnTo>
                <a:lnTo>
                  <a:pt x="0" y="4233440"/>
                </a:lnTo>
                <a:lnTo>
                  <a:pt x="0" y="0"/>
                </a:lnTo>
                <a:close/>
              </a:path>
            </a:pathLst>
          </a:custGeom>
          <a:blipFill>
            <a:blip r:embed="rId2"/>
            <a:stretch>
              <a:fillRect l="0" t="0" r="-10981" b="0"/>
            </a:stretch>
          </a:blipFill>
        </p:spPr>
      </p:sp>
      <p:sp>
        <p:nvSpPr>
          <p:cNvPr name="Freeform 3" id="3"/>
          <p:cNvSpPr/>
          <p:nvPr/>
        </p:nvSpPr>
        <p:spPr>
          <a:xfrm flipH="false" flipV="false" rot="0">
            <a:off x="3842879" y="5457048"/>
            <a:ext cx="12854845" cy="4434921"/>
          </a:xfrm>
          <a:custGeom>
            <a:avLst/>
            <a:gdLst/>
            <a:ahLst/>
            <a:cxnLst/>
            <a:rect r="r" b="b" t="t" l="l"/>
            <a:pathLst>
              <a:path h="4434921" w="12854845">
                <a:moveTo>
                  <a:pt x="0" y="0"/>
                </a:moveTo>
                <a:lnTo>
                  <a:pt x="12854845" y="0"/>
                </a:lnTo>
                <a:lnTo>
                  <a:pt x="12854845" y="4434921"/>
                </a:lnTo>
                <a:lnTo>
                  <a:pt x="0" y="4434921"/>
                </a:lnTo>
                <a:lnTo>
                  <a:pt x="0" y="0"/>
                </a:lnTo>
                <a:close/>
              </a:path>
            </a:pathLst>
          </a:custGeom>
          <a:blipFill>
            <a:blip r:embed="rId3"/>
            <a:stretch>
              <a:fillRect l="0" t="0" r="0" b="0"/>
            </a:stretch>
          </a:blipFill>
        </p:spPr>
      </p:sp>
      <p:sp>
        <p:nvSpPr>
          <p:cNvPr name="TextBox 4" id="4"/>
          <p:cNvSpPr txBox="true"/>
          <p:nvPr/>
        </p:nvSpPr>
        <p:spPr>
          <a:xfrm rot="0">
            <a:off x="5846953" y="180909"/>
            <a:ext cx="6594094" cy="495366"/>
          </a:xfrm>
          <a:prstGeom prst="rect">
            <a:avLst/>
          </a:prstGeom>
        </p:spPr>
        <p:txBody>
          <a:bodyPr anchor="t" rtlCol="false" tIns="0" lIns="0" bIns="0" rIns="0">
            <a:spAutoFit/>
          </a:bodyPr>
          <a:lstStyle/>
          <a:p>
            <a:pPr algn="l">
              <a:lnSpc>
                <a:spcPts val="3840"/>
              </a:lnSpc>
            </a:pPr>
            <a:r>
              <a:rPr lang="en-US" sz="3200">
                <a:solidFill>
                  <a:srgbClr val="10B5BF"/>
                </a:solidFill>
                <a:latin typeface="Poppins Medium"/>
                <a:ea typeface="Poppins Medium"/>
                <a:cs typeface="Poppins Medium"/>
                <a:sym typeface="Poppins Medium"/>
              </a:rPr>
              <a:t>Simulaciones de comprobación</a:t>
            </a:r>
          </a:p>
        </p:txBody>
      </p:sp>
    </p:spTree>
  </p:cSld>
  <p:clrMapOvr>
    <a:masterClrMapping/>
  </p:clrMapOvr>
</p:sld>
</file>

<file path=ppt/slides/slide26.xml><?xml version="1.0" encoding="utf-8"?>
<p:sld xmlns:p="http://schemas.openxmlformats.org/presentationml/2006/main" xmlns:a="http://schemas.openxmlformats.org/drawingml/2006/main">
  <p:cSld>
    <p:bg>
      <p:bgPr>
        <a:solidFill>
          <a:srgbClr val="141414"/>
        </a:solidFill>
      </p:bgPr>
    </p:bg>
    <p:spTree>
      <p:nvGrpSpPr>
        <p:cNvPr id="1" name=""/>
        <p:cNvGrpSpPr/>
        <p:nvPr/>
      </p:nvGrpSpPr>
      <p:grpSpPr>
        <a:xfrm>
          <a:off x="0" y="0"/>
          <a:ext cx="0" cy="0"/>
          <a:chOff x="0" y="0"/>
          <a:chExt cx="0" cy="0"/>
        </a:xfrm>
      </p:grpSpPr>
      <p:sp>
        <p:nvSpPr>
          <p:cNvPr name="TextBox 2" id="2"/>
          <p:cNvSpPr txBox="true"/>
          <p:nvPr/>
        </p:nvSpPr>
        <p:spPr>
          <a:xfrm rot="0">
            <a:off x="1028700" y="342900"/>
            <a:ext cx="14750898" cy="1371534"/>
          </a:xfrm>
          <a:prstGeom prst="rect">
            <a:avLst/>
          </a:prstGeom>
        </p:spPr>
        <p:txBody>
          <a:bodyPr anchor="t" rtlCol="false" tIns="0" lIns="0" bIns="0" rIns="0">
            <a:spAutoFit/>
          </a:bodyPr>
          <a:lstStyle/>
          <a:p>
            <a:pPr algn="l">
              <a:lnSpc>
                <a:spcPts val="10800"/>
              </a:lnSpc>
            </a:pPr>
            <a:r>
              <a:rPr lang="en-US" sz="9000" b="true">
                <a:solidFill>
                  <a:srgbClr val="FFFFFF"/>
                </a:solidFill>
                <a:latin typeface="Poppins Medium Bold"/>
                <a:ea typeface="Poppins Medium Bold"/>
                <a:cs typeface="Poppins Medium Bold"/>
                <a:sym typeface="Poppins Medium Bold"/>
              </a:rPr>
              <a:t>3-Número es primo</a:t>
            </a:r>
          </a:p>
        </p:txBody>
      </p:sp>
      <p:sp>
        <p:nvSpPr>
          <p:cNvPr name="TextBox 3" id="3"/>
          <p:cNvSpPr txBox="true"/>
          <p:nvPr/>
        </p:nvSpPr>
        <p:spPr>
          <a:xfrm rot="0">
            <a:off x="3669822" y="2291710"/>
            <a:ext cx="2521921" cy="495366"/>
          </a:xfrm>
          <a:prstGeom prst="rect">
            <a:avLst/>
          </a:prstGeom>
        </p:spPr>
        <p:txBody>
          <a:bodyPr anchor="t" rtlCol="false" tIns="0" lIns="0" bIns="0" rIns="0">
            <a:spAutoFit/>
          </a:bodyPr>
          <a:lstStyle/>
          <a:p>
            <a:pPr algn="l">
              <a:lnSpc>
                <a:spcPts val="3840"/>
              </a:lnSpc>
            </a:pPr>
            <a:r>
              <a:rPr lang="en-US" sz="3200">
                <a:solidFill>
                  <a:srgbClr val="10B5BF"/>
                </a:solidFill>
                <a:latin typeface="Poppins Medium"/>
                <a:ea typeface="Poppins Medium"/>
                <a:cs typeface="Poppins Medium"/>
                <a:sym typeface="Poppins Medium"/>
              </a:rPr>
              <a:t>Descripción</a:t>
            </a:r>
          </a:p>
        </p:txBody>
      </p:sp>
      <p:sp>
        <p:nvSpPr>
          <p:cNvPr name="TextBox 4" id="4"/>
          <p:cNvSpPr txBox="true"/>
          <p:nvPr/>
        </p:nvSpPr>
        <p:spPr>
          <a:xfrm rot="0">
            <a:off x="11860106" y="2048789"/>
            <a:ext cx="2907846" cy="981207"/>
          </a:xfrm>
          <a:prstGeom prst="rect">
            <a:avLst/>
          </a:prstGeom>
        </p:spPr>
        <p:txBody>
          <a:bodyPr anchor="t" rtlCol="false" tIns="0" lIns="0" bIns="0" rIns="0">
            <a:spAutoFit/>
          </a:bodyPr>
          <a:lstStyle/>
          <a:p>
            <a:pPr algn="ctr">
              <a:lnSpc>
                <a:spcPts val="3840"/>
              </a:lnSpc>
            </a:pPr>
            <a:r>
              <a:rPr lang="en-US" sz="3200">
                <a:solidFill>
                  <a:srgbClr val="10B5BF"/>
                </a:solidFill>
                <a:latin typeface="Poppins Medium"/>
                <a:ea typeface="Poppins Medium"/>
                <a:cs typeface="Poppins Medium"/>
                <a:sym typeface="Poppins Medium"/>
              </a:rPr>
              <a:t>Código ensamblador</a:t>
            </a:r>
          </a:p>
        </p:txBody>
      </p:sp>
      <p:sp>
        <p:nvSpPr>
          <p:cNvPr name="TextBox 5" id="5"/>
          <p:cNvSpPr txBox="true"/>
          <p:nvPr/>
        </p:nvSpPr>
        <p:spPr>
          <a:xfrm rot="0">
            <a:off x="8563844" y="3305893"/>
            <a:ext cx="3956874" cy="5645124"/>
          </a:xfrm>
          <a:prstGeom prst="rect">
            <a:avLst/>
          </a:prstGeom>
        </p:spPr>
        <p:txBody>
          <a:bodyPr anchor="t" rtlCol="false" tIns="0" lIns="0" bIns="0" rIns="0">
            <a:spAutoFit/>
          </a:bodyPr>
          <a:lstStyle/>
          <a:p>
            <a:pPr algn="just">
              <a:lnSpc>
                <a:spcPts val="2475"/>
              </a:lnSpc>
            </a:pPr>
            <a:r>
              <a:rPr lang="en-US" sz="1768">
                <a:solidFill>
                  <a:srgbClr val="FFFFFF"/>
                </a:solidFill>
                <a:latin typeface="Courier Prime"/>
                <a:ea typeface="Courier Prime"/>
                <a:cs typeface="Courier Prime"/>
                <a:sym typeface="Courier Prime"/>
              </a:rPr>
              <a:t>RSQRT $12, $2, $0 //BEQ3</a:t>
            </a:r>
          </a:p>
          <a:p>
            <a:pPr algn="just">
              <a:lnSpc>
                <a:spcPts val="2475"/>
              </a:lnSpc>
            </a:pPr>
            <a:r>
              <a:rPr lang="en-US" sz="1768">
                <a:solidFill>
                  <a:srgbClr val="FFFFFF"/>
                </a:solidFill>
                <a:latin typeface="Courier Prime"/>
                <a:ea typeface="Courier Prime"/>
                <a:cs typeface="Courier Prime"/>
                <a:sym typeface="Courier Prime"/>
              </a:rPr>
              <a:t>ADDI</a:t>
            </a:r>
            <a:r>
              <a:rPr lang="en-US" sz="1768">
                <a:solidFill>
                  <a:srgbClr val="FFFFFF"/>
                </a:solidFill>
                <a:latin typeface="Courier Prime"/>
                <a:ea typeface="Courier Prime"/>
                <a:cs typeface="Courier Prime"/>
                <a:sym typeface="Courier Prime"/>
              </a:rPr>
              <a:t> $3, $1, #0 //Inicialziar</a:t>
            </a:r>
          </a:p>
          <a:p>
            <a:pPr algn="just">
              <a:lnSpc>
                <a:spcPts val="2475"/>
              </a:lnSpc>
            </a:pPr>
            <a:r>
              <a:rPr lang="en-US" sz="1768">
                <a:solidFill>
                  <a:srgbClr val="FFFFFF"/>
                </a:solidFill>
                <a:latin typeface="Courier Prime"/>
                <a:ea typeface="Courier Prime"/>
                <a:cs typeface="Courier Prime"/>
                <a:sym typeface="Courier Prime"/>
              </a:rPr>
              <a:t>NOP</a:t>
            </a:r>
          </a:p>
          <a:p>
            <a:pPr algn="just">
              <a:lnSpc>
                <a:spcPts val="2475"/>
              </a:lnSpc>
            </a:pPr>
            <a:r>
              <a:rPr lang="en-US" sz="1768">
                <a:solidFill>
                  <a:srgbClr val="FFFFFF"/>
                </a:solidFill>
                <a:latin typeface="Courier Prime"/>
                <a:ea typeface="Courier Prime"/>
                <a:cs typeface="Courier Prime"/>
                <a:sym typeface="Courier Prime"/>
              </a:rPr>
              <a:t>NOP</a:t>
            </a:r>
          </a:p>
          <a:p>
            <a:pPr algn="just">
              <a:lnSpc>
                <a:spcPts val="2475"/>
              </a:lnSpc>
            </a:pPr>
            <a:r>
              <a:rPr lang="en-US" sz="1768">
                <a:solidFill>
                  <a:srgbClr val="FFFFFF"/>
                </a:solidFill>
                <a:latin typeface="Courier Prime"/>
                <a:ea typeface="Courier Prime"/>
                <a:cs typeface="Courier Prime"/>
                <a:sym typeface="Courier Prime"/>
              </a:rPr>
              <a:t>ADDI $3, $3, #1</a:t>
            </a:r>
          </a:p>
          <a:p>
            <a:pPr algn="just">
              <a:lnSpc>
                <a:spcPts val="2475"/>
              </a:lnSpc>
            </a:pPr>
            <a:r>
              <a:rPr lang="en-US" sz="1768">
                <a:solidFill>
                  <a:srgbClr val="FFFFFF"/>
                </a:solidFill>
                <a:latin typeface="Courier Prime"/>
                <a:ea typeface="Courier Prime"/>
                <a:cs typeface="Courier Prime"/>
                <a:sym typeface="Courier Prime"/>
              </a:rPr>
              <a:t>NOP</a:t>
            </a:r>
          </a:p>
          <a:p>
            <a:pPr algn="just">
              <a:lnSpc>
                <a:spcPts val="2475"/>
              </a:lnSpc>
            </a:pPr>
            <a:r>
              <a:rPr lang="en-US" sz="1768">
                <a:solidFill>
                  <a:srgbClr val="FFFFFF"/>
                </a:solidFill>
                <a:latin typeface="Courier Prime"/>
                <a:ea typeface="Courier Prime"/>
                <a:cs typeface="Courier Prime"/>
                <a:sym typeface="Courier Prime"/>
              </a:rPr>
              <a:t>NOP</a:t>
            </a:r>
          </a:p>
          <a:p>
            <a:pPr algn="just">
              <a:lnSpc>
                <a:spcPts val="2475"/>
              </a:lnSpc>
            </a:pPr>
            <a:r>
              <a:rPr lang="en-US" sz="1768">
                <a:solidFill>
                  <a:srgbClr val="FFFFFF"/>
                </a:solidFill>
                <a:latin typeface="Courier Prime"/>
                <a:ea typeface="Courier Prime"/>
                <a:cs typeface="Courier Prime"/>
                <a:sym typeface="Courier Prime"/>
              </a:rPr>
              <a:t>BEQ $2, $3, #18</a:t>
            </a:r>
          </a:p>
          <a:p>
            <a:pPr algn="just">
              <a:lnSpc>
                <a:spcPts val="2475"/>
              </a:lnSpc>
            </a:pPr>
            <a:r>
              <a:rPr lang="en-US" sz="1768">
                <a:solidFill>
                  <a:srgbClr val="FFFFFF"/>
                </a:solidFill>
                <a:latin typeface="Courier Prime"/>
                <a:ea typeface="Courier Prime"/>
                <a:cs typeface="Courier Prime"/>
                <a:sym typeface="Courier Prime"/>
              </a:rPr>
              <a:t>NOP</a:t>
            </a:r>
          </a:p>
          <a:p>
            <a:pPr algn="just">
              <a:lnSpc>
                <a:spcPts val="2475"/>
              </a:lnSpc>
            </a:pPr>
            <a:r>
              <a:rPr lang="en-US" sz="1768">
                <a:solidFill>
                  <a:srgbClr val="FFFFFF"/>
                </a:solidFill>
                <a:latin typeface="Courier Prime"/>
                <a:ea typeface="Courier Prime"/>
                <a:cs typeface="Courier Prime"/>
                <a:sym typeface="Courier Prime"/>
              </a:rPr>
              <a:t>NOP</a:t>
            </a:r>
          </a:p>
          <a:p>
            <a:pPr algn="just">
              <a:lnSpc>
                <a:spcPts val="2475"/>
              </a:lnSpc>
            </a:pPr>
            <a:r>
              <a:rPr lang="en-US" sz="1768">
                <a:solidFill>
                  <a:srgbClr val="FFFFFF"/>
                </a:solidFill>
                <a:latin typeface="Courier Prime"/>
                <a:ea typeface="Courier Prime"/>
                <a:cs typeface="Courier Prime"/>
                <a:sym typeface="Courier Prime"/>
              </a:rPr>
              <a:t>NOP</a:t>
            </a:r>
          </a:p>
          <a:p>
            <a:pPr algn="just">
              <a:lnSpc>
                <a:spcPts val="2475"/>
              </a:lnSpc>
            </a:pPr>
            <a:r>
              <a:rPr lang="en-US" sz="1768">
                <a:solidFill>
                  <a:srgbClr val="FFFFFF"/>
                </a:solidFill>
                <a:latin typeface="Courier Prime"/>
                <a:ea typeface="Courier Prime"/>
                <a:cs typeface="Courier Prime"/>
                <a:sym typeface="Courier Prime"/>
              </a:rPr>
              <a:t>DIVU $4, $2, $3</a:t>
            </a:r>
          </a:p>
          <a:p>
            <a:pPr algn="just">
              <a:lnSpc>
                <a:spcPts val="2475"/>
              </a:lnSpc>
            </a:pPr>
            <a:r>
              <a:rPr lang="en-US" sz="1768">
                <a:solidFill>
                  <a:srgbClr val="FFFFFF"/>
                </a:solidFill>
                <a:latin typeface="Courier Prime"/>
                <a:ea typeface="Courier Prime"/>
                <a:cs typeface="Courier Prime"/>
                <a:sym typeface="Courier Prime"/>
              </a:rPr>
              <a:t>NOP</a:t>
            </a:r>
          </a:p>
          <a:p>
            <a:pPr algn="just">
              <a:lnSpc>
                <a:spcPts val="2475"/>
              </a:lnSpc>
            </a:pPr>
            <a:r>
              <a:rPr lang="en-US" sz="1768">
                <a:solidFill>
                  <a:srgbClr val="FFFFFF"/>
                </a:solidFill>
                <a:latin typeface="Courier Prime"/>
                <a:ea typeface="Courier Prime"/>
                <a:cs typeface="Courier Prime"/>
                <a:sym typeface="Courier Prime"/>
              </a:rPr>
              <a:t>NOP</a:t>
            </a:r>
          </a:p>
          <a:p>
            <a:pPr algn="just">
              <a:lnSpc>
                <a:spcPts val="2475"/>
              </a:lnSpc>
            </a:pPr>
            <a:r>
              <a:rPr lang="en-US" sz="1768">
                <a:solidFill>
                  <a:srgbClr val="FFFFFF"/>
                </a:solidFill>
                <a:latin typeface="Courier Prime"/>
                <a:ea typeface="Courier Prime"/>
                <a:cs typeface="Courier Prime"/>
                <a:sym typeface="Courier Prime"/>
              </a:rPr>
              <a:t>BEQ $0, $4, #11</a:t>
            </a:r>
          </a:p>
          <a:p>
            <a:pPr algn="just">
              <a:lnSpc>
                <a:spcPts val="2475"/>
              </a:lnSpc>
            </a:pPr>
            <a:r>
              <a:rPr lang="en-US" sz="1768">
                <a:solidFill>
                  <a:srgbClr val="FFFFFF"/>
                </a:solidFill>
                <a:latin typeface="Courier Prime"/>
                <a:ea typeface="Courier Prime"/>
                <a:cs typeface="Courier Prime"/>
                <a:sym typeface="Courier Prime"/>
              </a:rPr>
              <a:t>NOP</a:t>
            </a:r>
          </a:p>
          <a:p>
            <a:pPr algn="just">
              <a:lnSpc>
                <a:spcPts val="2475"/>
              </a:lnSpc>
            </a:pPr>
            <a:r>
              <a:rPr lang="en-US" sz="1768">
                <a:solidFill>
                  <a:srgbClr val="FFFFFF"/>
                </a:solidFill>
                <a:latin typeface="Courier Prime"/>
                <a:ea typeface="Courier Prime"/>
                <a:cs typeface="Courier Prime"/>
                <a:sym typeface="Courier Prime"/>
              </a:rPr>
              <a:t>NOP</a:t>
            </a:r>
          </a:p>
          <a:p>
            <a:pPr algn="just">
              <a:lnSpc>
                <a:spcPts val="2475"/>
              </a:lnSpc>
            </a:pPr>
            <a:r>
              <a:rPr lang="en-US" sz="1768">
                <a:solidFill>
                  <a:srgbClr val="FFFFFF"/>
                </a:solidFill>
                <a:latin typeface="Courier Prime"/>
                <a:ea typeface="Courier Prime"/>
                <a:cs typeface="Courier Prime"/>
                <a:sym typeface="Courier Prime"/>
              </a:rPr>
              <a:t>NOP</a:t>
            </a:r>
          </a:p>
        </p:txBody>
      </p:sp>
      <p:sp>
        <p:nvSpPr>
          <p:cNvPr name="TextBox 6" id="6"/>
          <p:cNvSpPr txBox="true"/>
          <p:nvPr/>
        </p:nvSpPr>
        <p:spPr>
          <a:xfrm rot="0">
            <a:off x="16800307" y="2534630"/>
            <a:ext cx="917986" cy="5718785"/>
          </a:xfrm>
          <a:prstGeom prst="rect">
            <a:avLst/>
          </a:prstGeom>
        </p:spPr>
        <p:txBody>
          <a:bodyPr anchor="t" rtlCol="false" tIns="0" lIns="0" bIns="0" rIns="0">
            <a:spAutoFit/>
          </a:bodyPr>
          <a:lstStyle/>
          <a:p>
            <a:pPr algn="just">
              <a:lnSpc>
                <a:spcPts val="647"/>
              </a:lnSpc>
            </a:pPr>
            <a:r>
              <a:rPr lang="en-US" sz="462">
                <a:solidFill>
                  <a:srgbClr val="FFFFFF"/>
                </a:solidFill>
                <a:latin typeface="Poppins Light"/>
                <a:ea typeface="Poppins Light"/>
                <a:cs typeface="Poppins Light"/>
                <a:sym typeface="Poppins Light"/>
              </a:rPr>
              <a:t>BEQ $20, $21, #11</a:t>
            </a:r>
          </a:p>
          <a:p>
            <a:pPr algn="just">
              <a:lnSpc>
                <a:spcPts val="647"/>
              </a:lnSpc>
            </a:pPr>
            <a:r>
              <a:rPr lang="en-US" sz="462">
                <a:solidFill>
                  <a:srgbClr val="FFFFFF"/>
                </a:solidFill>
                <a:latin typeface="Poppins Light"/>
                <a:ea typeface="Poppins Light"/>
                <a:cs typeface="Poppins Light"/>
                <a:sym typeface="Poppins Light"/>
              </a:rPr>
              <a:t>NO</a:t>
            </a:r>
            <a:r>
              <a:rPr lang="en-US" sz="462">
                <a:solidFill>
                  <a:srgbClr val="FFFFFF"/>
                </a:solidFill>
                <a:latin typeface="Poppins Light"/>
                <a:ea typeface="Poppins Light"/>
                <a:cs typeface="Poppins Light"/>
                <a:sym typeface="Poppins Light"/>
              </a:rPr>
              <a:t>P</a:t>
            </a:r>
          </a:p>
          <a:p>
            <a:pPr algn="just">
              <a:lnSpc>
                <a:spcPts val="647"/>
              </a:lnSpc>
            </a:pPr>
            <a:r>
              <a:rPr lang="en-US" sz="462">
                <a:solidFill>
                  <a:srgbClr val="FFFFFF"/>
                </a:solidFill>
                <a:latin typeface="Poppins Light"/>
                <a:ea typeface="Poppins Light"/>
                <a:cs typeface="Poppins Light"/>
                <a:sym typeface="Poppins Light"/>
              </a:rPr>
              <a:t>NOP</a:t>
            </a:r>
          </a:p>
          <a:p>
            <a:pPr algn="just">
              <a:lnSpc>
                <a:spcPts val="647"/>
              </a:lnSpc>
            </a:pPr>
            <a:r>
              <a:rPr lang="en-US" sz="462">
                <a:solidFill>
                  <a:srgbClr val="FFFFFF"/>
                </a:solidFill>
                <a:latin typeface="Poppins Light"/>
                <a:ea typeface="Poppins Light"/>
                <a:cs typeface="Poppins Light"/>
                <a:sym typeface="Poppins Light"/>
              </a:rPr>
              <a:t>NOP</a:t>
            </a:r>
          </a:p>
          <a:p>
            <a:pPr algn="just">
              <a:lnSpc>
                <a:spcPts val="647"/>
              </a:lnSpc>
            </a:pPr>
            <a:r>
              <a:rPr lang="en-US" sz="462">
                <a:solidFill>
                  <a:srgbClr val="FFFFFF"/>
                </a:solidFill>
                <a:latin typeface="Poppins Light"/>
                <a:ea typeface="Poppins Light"/>
                <a:cs typeface="Poppins Light"/>
                <a:sym typeface="Poppins Light"/>
              </a:rPr>
              <a:t>BEQ $20, $22, #21</a:t>
            </a:r>
          </a:p>
          <a:p>
            <a:pPr algn="just">
              <a:lnSpc>
                <a:spcPts val="647"/>
              </a:lnSpc>
            </a:pPr>
            <a:r>
              <a:rPr lang="en-US" sz="462">
                <a:solidFill>
                  <a:srgbClr val="FFFFFF"/>
                </a:solidFill>
                <a:latin typeface="Poppins Light"/>
                <a:ea typeface="Poppins Light"/>
                <a:cs typeface="Poppins Light"/>
                <a:sym typeface="Poppins Light"/>
              </a:rPr>
              <a:t>NOP</a:t>
            </a:r>
          </a:p>
          <a:p>
            <a:pPr algn="just">
              <a:lnSpc>
                <a:spcPts val="647"/>
              </a:lnSpc>
            </a:pPr>
            <a:r>
              <a:rPr lang="en-US" sz="462">
                <a:solidFill>
                  <a:srgbClr val="FFFFFF"/>
                </a:solidFill>
                <a:latin typeface="Poppins Light"/>
                <a:ea typeface="Poppins Light"/>
                <a:cs typeface="Poppins Light"/>
                <a:sym typeface="Poppins Light"/>
              </a:rPr>
              <a:t>NOP</a:t>
            </a:r>
          </a:p>
          <a:p>
            <a:pPr algn="just">
              <a:lnSpc>
                <a:spcPts val="647"/>
              </a:lnSpc>
            </a:pPr>
            <a:r>
              <a:rPr lang="en-US" sz="462">
                <a:solidFill>
                  <a:srgbClr val="FFFFFF"/>
                </a:solidFill>
                <a:latin typeface="Poppins Light"/>
                <a:ea typeface="Poppins Light"/>
                <a:cs typeface="Poppins Light"/>
                <a:sym typeface="Poppins Light"/>
              </a:rPr>
              <a:t>NOP</a:t>
            </a:r>
          </a:p>
          <a:p>
            <a:pPr algn="just">
              <a:lnSpc>
                <a:spcPts val="647"/>
              </a:lnSpc>
            </a:pPr>
            <a:r>
              <a:rPr lang="en-US" sz="462">
                <a:solidFill>
                  <a:srgbClr val="FFFFFF"/>
                </a:solidFill>
                <a:latin typeface="Poppins Light"/>
                <a:ea typeface="Poppins Light"/>
                <a:cs typeface="Poppins Light"/>
                <a:sym typeface="Poppins Light"/>
              </a:rPr>
              <a:t>BEQ $20, $23, #33</a:t>
            </a:r>
          </a:p>
          <a:p>
            <a:pPr algn="just">
              <a:lnSpc>
                <a:spcPts val="647"/>
              </a:lnSpc>
            </a:pPr>
            <a:r>
              <a:rPr lang="en-US" sz="462">
                <a:solidFill>
                  <a:srgbClr val="FFFFFF"/>
                </a:solidFill>
                <a:latin typeface="Poppins Light"/>
                <a:ea typeface="Poppins Light"/>
                <a:cs typeface="Poppins Light"/>
                <a:sym typeface="Poppins Light"/>
              </a:rPr>
              <a:t>NOP</a:t>
            </a:r>
          </a:p>
          <a:p>
            <a:pPr algn="just">
              <a:lnSpc>
                <a:spcPts val="647"/>
              </a:lnSpc>
            </a:pPr>
            <a:r>
              <a:rPr lang="en-US" sz="462">
                <a:solidFill>
                  <a:srgbClr val="FFFFFF"/>
                </a:solidFill>
                <a:latin typeface="Poppins Light"/>
                <a:ea typeface="Poppins Light"/>
                <a:cs typeface="Poppins Light"/>
                <a:sym typeface="Poppins Light"/>
              </a:rPr>
              <a:t>NOP</a:t>
            </a:r>
          </a:p>
          <a:p>
            <a:pPr algn="just">
              <a:lnSpc>
                <a:spcPts val="647"/>
              </a:lnSpc>
            </a:pPr>
            <a:r>
              <a:rPr lang="en-US" sz="462">
                <a:solidFill>
                  <a:srgbClr val="FFFFFF"/>
                </a:solidFill>
                <a:latin typeface="Poppins Light"/>
                <a:ea typeface="Poppins Light"/>
                <a:cs typeface="Poppins Light"/>
                <a:sym typeface="Poppins Light"/>
              </a:rPr>
              <a:t>NOP</a:t>
            </a:r>
          </a:p>
          <a:p>
            <a:pPr algn="just">
              <a:lnSpc>
                <a:spcPts val="647"/>
              </a:lnSpc>
            </a:pPr>
            <a:r>
              <a:rPr lang="en-US" sz="462">
                <a:solidFill>
                  <a:srgbClr val="FFFFFF"/>
                </a:solidFill>
                <a:latin typeface="Poppins Light"/>
                <a:ea typeface="Poppins Light"/>
                <a:cs typeface="Poppins Light"/>
                <a:sym typeface="Poppins Light"/>
              </a:rPr>
              <a:t>SW $2, $11, #0 //BEQ1</a:t>
            </a:r>
          </a:p>
          <a:p>
            <a:pPr algn="just">
              <a:lnSpc>
                <a:spcPts val="647"/>
              </a:lnSpc>
            </a:pPr>
            <a:r>
              <a:rPr lang="en-US" sz="462">
                <a:solidFill>
                  <a:srgbClr val="FFFFFF"/>
                </a:solidFill>
                <a:latin typeface="Poppins Light"/>
                <a:ea typeface="Poppins Light"/>
                <a:cs typeface="Poppins Light"/>
                <a:sym typeface="Poppins Light"/>
              </a:rPr>
              <a:t>SW $3, $10, #0</a:t>
            </a:r>
          </a:p>
          <a:p>
            <a:pPr algn="just">
              <a:lnSpc>
                <a:spcPts val="647"/>
              </a:lnSpc>
            </a:pPr>
            <a:r>
              <a:rPr lang="en-US" sz="462">
                <a:solidFill>
                  <a:srgbClr val="FFFFFF"/>
                </a:solidFill>
                <a:latin typeface="Poppins Light"/>
                <a:ea typeface="Poppins Light"/>
                <a:cs typeface="Poppins Light"/>
                <a:sym typeface="Poppins Light"/>
              </a:rPr>
              <a:t>SW $4, $9, #0</a:t>
            </a:r>
          </a:p>
          <a:p>
            <a:pPr algn="just">
              <a:lnSpc>
                <a:spcPts val="647"/>
              </a:lnSpc>
            </a:pPr>
            <a:r>
              <a:rPr lang="en-US" sz="462">
                <a:solidFill>
                  <a:srgbClr val="FFFFFF"/>
                </a:solidFill>
                <a:latin typeface="Poppins Light"/>
                <a:ea typeface="Poppins Light"/>
                <a:cs typeface="Poppins Light"/>
                <a:sym typeface="Poppins Light"/>
              </a:rPr>
              <a:t>SW $5, $8, #0</a:t>
            </a:r>
          </a:p>
          <a:p>
            <a:pPr algn="just">
              <a:lnSpc>
                <a:spcPts val="647"/>
              </a:lnSpc>
            </a:pPr>
            <a:r>
              <a:rPr lang="en-US" sz="462">
                <a:solidFill>
                  <a:srgbClr val="FFFFFF"/>
                </a:solidFill>
                <a:latin typeface="Poppins Light"/>
                <a:ea typeface="Poppins Light"/>
                <a:cs typeface="Poppins Light"/>
                <a:sym typeface="Poppins Light"/>
              </a:rPr>
              <a:t>SW $6, $7, #0</a:t>
            </a:r>
          </a:p>
          <a:p>
            <a:pPr algn="just">
              <a:lnSpc>
                <a:spcPts val="647"/>
              </a:lnSpc>
            </a:pPr>
            <a:r>
              <a:rPr lang="en-US" sz="462">
                <a:solidFill>
                  <a:srgbClr val="FFFFFF"/>
                </a:solidFill>
                <a:latin typeface="Poppins Light"/>
                <a:ea typeface="Poppins Light"/>
                <a:cs typeface="Poppins Light"/>
                <a:sym typeface="Poppins Light"/>
              </a:rPr>
              <a:t>LW $2, $1, #0</a:t>
            </a:r>
          </a:p>
          <a:p>
            <a:pPr algn="just">
              <a:lnSpc>
                <a:spcPts val="647"/>
              </a:lnSpc>
            </a:pPr>
            <a:r>
              <a:rPr lang="en-US" sz="462">
                <a:solidFill>
                  <a:srgbClr val="FFFFFF"/>
                </a:solidFill>
                <a:latin typeface="Poppins Light"/>
                <a:ea typeface="Poppins Light"/>
                <a:cs typeface="Poppins Light"/>
                <a:sym typeface="Poppins Light"/>
              </a:rPr>
              <a:t>LW $3, $1, #1</a:t>
            </a:r>
          </a:p>
          <a:p>
            <a:pPr algn="just">
              <a:lnSpc>
                <a:spcPts val="647"/>
              </a:lnSpc>
            </a:pPr>
            <a:r>
              <a:rPr lang="en-US" sz="462">
                <a:solidFill>
                  <a:srgbClr val="FFFFFF"/>
                </a:solidFill>
                <a:latin typeface="Poppins Light"/>
                <a:ea typeface="Poppins Light"/>
                <a:cs typeface="Poppins Light"/>
                <a:sym typeface="Poppins Light"/>
              </a:rPr>
              <a:t>LW $4, $1, #2</a:t>
            </a:r>
          </a:p>
          <a:p>
            <a:pPr algn="just">
              <a:lnSpc>
                <a:spcPts val="647"/>
              </a:lnSpc>
            </a:pPr>
            <a:r>
              <a:rPr lang="en-US" sz="462">
                <a:solidFill>
                  <a:srgbClr val="FFFFFF"/>
                </a:solidFill>
                <a:latin typeface="Poppins Light"/>
                <a:ea typeface="Poppins Light"/>
                <a:cs typeface="Poppins Light"/>
                <a:sym typeface="Poppins Light"/>
              </a:rPr>
              <a:t>LW $5, $1, #3</a:t>
            </a:r>
          </a:p>
          <a:p>
            <a:pPr algn="just">
              <a:lnSpc>
                <a:spcPts val="647"/>
              </a:lnSpc>
            </a:pPr>
            <a:r>
              <a:rPr lang="en-US" sz="462">
                <a:solidFill>
                  <a:srgbClr val="FFFFFF"/>
                </a:solidFill>
                <a:latin typeface="Poppins Light"/>
                <a:ea typeface="Poppins Light"/>
                <a:cs typeface="Poppins Light"/>
                <a:sym typeface="Poppins Light"/>
              </a:rPr>
              <a:t>LW $6, $1, #4</a:t>
            </a:r>
          </a:p>
          <a:p>
            <a:pPr algn="just">
              <a:lnSpc>
                <a:spcPts val="647"/>
              </a:lnSpc>
            </a:pPr>
            <a:r>
              <a:rPr lang="en-US" sz="462">
                <a:solidFill>
                  <a:srgbClr val="FFFFFF"/>
                </a:solidFill>
                <a:latin typeface="Poppins Light"/>
                <a:ea typeface="Poppins Light"/>
                <a:cs typeface="Poppins Light"/>
                <a:sym typeface="Poppins Light"/>
              </a:rPr>
              <a:t>J #100</a:t>
            </a:r>
          </a:p>
          <a:p>
            <a:pPr algn="just">
              <a:lnSpc>
                <a:spcPts val="647"/>
              </a:lnSpc>
            </a:pPr>
            <a:r>
              <a:rPr lang="en-US" sz="462">
                <a:solidFill>
                  <a:srgbClr val="FFFFFF"/>
                </a:solidFill>
                <a:latin typeface="Poppins Light"/>
                <a:ea typeface="Poppins Light"/>
                <a:cs typeface="Poppins Light"/>
                <a:sym typeface="Poppins Light"/>
              </a:rPr>
              <a:t>NOP</a:t>
            </a:r>
          </a:p>
          <a:p>
            <a:pPr algn="just">
              <a:lnSpc>
                <a:spcPts val="647"/>
              </a:lnSpc>
            </a:pPr>
            <a:r>
              <a:rPr lang="en-US" sz="462">
                <a:solidFill>
                  <a:srgbClr val="FFFFFF"/>
                </a:solidFill>
                <a:latin typeface="Poppins Light"/>
                <a:ea typeface="Poppins Light"/>
                <a:cs typeface="Poppins Light"/>
                <a:sym typeface="Poppins Light"/>
              </a:rPr>
              <a:t>NOP</a:t>
            </a:r>
          </a:p>
          <a:p>
            <a:pPr algn="just">
              <a:lnSpc>
                <a:spcPts val="647"/>
              </a:lnSpc>
            </a:pPr>
            <a:r>
              <a:rPr lang="en-US" sz="462">
                <a:solidFill>
                  <a:srgbClr val="FFFFFF"/>
                </a:solidFill>
                <a:latin typeface="Poppins Light"/>
                <a:ea typeface="Poppins Light"/>
                <a:cs typeface="Poppins Light"/>
                <a:sym typeface="Poppins Light"/>
              </a:rPr>
              <a:t>NOP</a:t>
            </a:r>
          </a:p>
          <a:p>
            <a:pPr algn="just">
              <a:lnSpc>
                <a:spcPts val="647"/>
              </a:lnSpc>
            </a:pPr>
            <a:r>
              <a:rPr lang="en-US" sz="462">
                <a:solidFill>
                  <a:srgbClr val="FFFFFF"/>
                </a:solidFill>
                <a:latin typeface="Poppins Light"/>
                <a:ea typeface="Poppins Light"/>
                <a:cs typeface="Poppins Light"/>
                <a:sym typeface="Poppins Light"/>
              </a:rPr>
              <a:t>MUL $10, $2, $6 //BEQ2</a:t>
            </a:r>
          </a:p>
          <a:p>
            <a:pPr algn="just">
              <a:lnSpc>
                <a:spcPts val="647"/>
              </a:lnSpc>
            </a:pPr>
            <a:r>
              <a:rPr lang="en-US" sz="462">
                <a:solidFill>
                  <a:srgbClr val="FFFFFF"/>
                </a:solidFill>
                <a:latin typeface="Poppins Light"/>
                <a:ea typeface="Poppins Light"/>
                <a:cs typeface="Poppins Light"/>
                <a:sym typeface="Poppins Light"/>
              </a:rPr>
              <a:t>MUL $11, $3, $8</a:t>
            </a:r>
          </a:p>
          <a:p>
            <a:pPr algn="just">
              <a:lnSpc>
                <a:spcPts val="647"/>
              </a:lnSpc>
            </a:pPr>
            <a:r>
              <a:rPr lang="en-US" sz="462">
                <a:solidFill>
                  <a:srgbClr val="FFFFFF"/>
                </a:solidFill>
                <a:latin typeface="Poppins Light"/>
                <a:ea typeface="Poppins Light"/>
                <a:cs typeface="Poppins Light"/>
                <a:sym typeface="Poppins Light"/>
              </a:rPr>
              <a:t>MUL $12, $2, $7</a:t>
            </a:r>
          </a:p>
          <a:p>
            <a:pPr algn="just">
              <a:lnSpc>
                <a:spcPts val="647"/>
              </a:lnSpc>
            </a:pPr>
            <a:r>
              <a:rPr lang="en-US" sz="462">
                <a:solidFill>
                  <a:srgbClr val="FFFFFF"/>
                </a:solidFill>
                <a:latin typeface="Poppins Light"/>
                <a:ea typeface="Poppins Light"/>
                <a:cs typeface="Poppins Light"/>
                <a:sym typeface="Poppins Light"/>
              </a:rPr>
              <a:t>MUL $13, $3, $9</a:t>
            </a:r>
          </a:p>
          <a:p>
            <a:pPr algn="just">
              <a:lnSpc>
                <a:spcPts val="647"/>
              </a:lnSpc>
            </a:pPr>
            <a:r>
              <a:rPr lang="en-US" sz="462">
                <a:solidFill>
                  <a:srgbClr val="FFFFFF"/>
                </a:solidFill>
                <a:latin typeface="Poppins Light"/>
                <a:ea typeface="Poppins Light"/>
                <a:cs typeface="Poppins Light"/>
                <a:sym typeface="Poppins Light"/>
              </a:rPr>
              <a:t>MUL $14, $4, $6</a:t>
            </a:r>
          </a:p>
          <a:p>
            <a:pPr algn="just">
              <a:lnSpc>
                <a:spcPts val="647"/>
              </a:lnSpc>
            </a:pPr>
            <a:r>
              <a:rPr lang="en-US" sz="462">
                <a:solidFill>
                  <a:srgbClr val="FFFFFF"/>
                </a:solidFill>
                <a:latin typeface="Poppins Light"/>
                <a:ea typeface="Poppins Light"/>
                <a:cs typeface="Poppins Light"/>
                <a:sym typeface="Poppins Light"/>
              </a:rPr>
              <a:t>MUL $15, $5, $8</a:t>
            </a:r>
          </a:p>
          <a:p>
            <a:pPr algn="just">
              <a:lnSpc>
                <a:spcPts val="647"/>
              </a:lnSpc>
            </a:pPr>
            <a:r>
              <a:rPr lang="en-US" sz="462">
                <a:solidFill>
                  <a:srgbClr val="FFFFFF"/>
                </a:solidFill>
                <a:latin typeface="Poppins Light"/>
                <a:ea typeface="Poppins Light"/>
                <a:cs typeface="Poppins Light"/>
                <a:sym typeface="Poppins Light"/>
              </a:rPr>
              <a:t>MUL $16, $4, $7</a:t>
            </a:r>
          </a:p>
          <a:p>
            <a:pPr algn="just">
              <a:lnSpc>
                <a:spcPts val="647"/>
              </a:lnSpc>
            </a:pPr>
            <a:r>
              <a:rPr lang="en-US" sz="462">
                <a:solidFill>
                  <a:srgbClr val="FFFFFF"/>
                </a:solidFill>
                <a:latin typeface="Poppins Light"/>
                <a:ea typeface="Poppins Light"/>
                <a:cs typeface="Poppins Light"/>
                <a:sym typeface="Poppins Light"/>
              </a:rPr>
              <a:t>MUL $17, $5, $9</a:t>
            </a:r>
          </a:p>
          <a:p>
            <a:pPr algn="just">
              <a:lnSpc>
                <a:spcPts val="647"/>
              </a:lnSpc>
            </a:pPr>
            <a:r>
              <a:rPr lang="en-US" sz="462">
                <a:solidFill>
                  <a:srgbClr val="FFFFFF"/>
                </a:solidFill>
                <a:latin typeface="Poppins Light"/>
                <a:ea typeface="Poppins Light"/>
                <a:cs typeface="Poppins Light"/>
                <a:sym typeface="Poppins Light"/>
              </a:rPr>
              <a:t>ADD $26, $10, $11</a:t>
            </a:r>
          </a:p>
          <a:p>
            <a:pPr algn="just">
              <a:lnSpc>
                <a:spcPts val="647"/>
              </a:lnSpc>
            </a:pPr>
            <a:r>
              <a:rPr lang="en-US" sz="462">
                <a:solidFill>
                  <a:srgbClr val="FFFFFF"/>
                </a:solidFill>
                <a:latin typeface="Poppins Light"/>
                <a:ea typeface="Poppins Light"/>
                <a:cs typeface="Poppins Light"/>
                <a:sym typeface="Poppins Light"/>
              </a:rPr>
              <a:t>ADD $27, $12, $13</a:t>
            </a:r>
          </a:p>
          <a:p>
            <a:pPr algn="just">
              <a:lnSpc>
                <a:spcPts val="647"/>
              </a:lnSpc>
            </a:pPr>
            <a:r>
              <a:rPr lang="en-US" sz="462">
                <a:solidFill>
                  <a:srgbClr val="FFFFFF"/>
                </a:solidFill>
                <a:latin typeface="Poppins Light"/>
                <a:ea typeface="Poppins Light"/>
                <a:cs typeface="Poppins Light"/>
                <a:sym typeface="Poppins Light"/>
              </a:rPr>
              <a:t>ADD $28, $14, $15</a:t>
            </a:r>
          </a:p>
          <a:p>
            <a:pPr algn="just">
              <a:lnSpc>
                <a:spcPts val="647"/>
              </a:lnSpc>
            </a:pPr>
            <a:r>
              <a:rPr lang="en-US" sz="462">
                <a:solidFill>
                  <a:srgbClr val="FFFFFF"/>
                </a:solidFill>
                <a:latin typeface="Poppins Light"/>
                <a:ea typeface="Poppins Light"/>
                <a:cs typeface="Poppins Light"/>
                <a:sym typeface="Poppins Light"/>
              </a:rPr>
              <a:t>ADD $29, $16, $17</a:t>
            </a:r>
          </a:p>
          <a:p>
            <a:pPr algn="just">
              <a:lnSpc>
                <a:spcPts val="647"/>
              </a:lnSpc>
            </a:pPr>
            <a:r>
              <a:rPr lang="en-US" sz="462">
                <a:solidFill>
                  <a:srgbClr val="FFFFFF"/>
                </a:solidFill>
                <a:latin typeface="Poppins Light"/>
                <a:ea typeface="Poppins Light"/>
                <a:cs typeface="Poppins Light"/>
                <a:sym typeface="Poppins Light"/>
              </a:rPr>
              <a:t>J #100</a:t>
            </a:r>
          </a:p>
          <a:p>
            <a:pPr algn="just">
              <a:lnSpc>
                <a:spcPts val="647"/>
              </a:lnSpc>
            </a:pPr>
            <a:r>
              <a:rPr lang="en-US" sz="462">
                <a:solidFill>
                  <a:srgbClr val="FFFFFF"/>
                </a:solidFill>
                <a:latin typeface="Poppins Light"/>
                <a:ea typeface="Poppins Light"/>
                <a:cs typeface="Poppins Light"/>
                <a:sym typeface="Poppins Light"/>
              </a:rPr>
              <a:t>NOP</a:t>
            </a:r>
          </a:p>
          <a:p>
            <a:pPr algn="just">
              <a:lnSpc>
                <a:spcPts val="647"/>
              </a:lnSpc>
            </a:pPr>
            <a:r>
              <a:rPr lang="en-US" sz="462">
                <a:solidFill>
                  <a:srgbClr val="FFFFFF"/>
                </a:solidFill>
                <a:latin typeface="Poppins Light"/>
                <a:ea typeface="Poppins Light"/>
                <a:cs typeface="Poppins Light"/>
                <a:sym typeface="Poppins Light"/>
              </a:rPr>
              <a:t>NOP</a:t>
            </a:r>
          </a:p>
          <a:p>
            <a:pPr algn="just">
              <a:lnSpc>
                <a:spcPts val="647"/>
              </a:lnSpc>
            </a:pPr>
            <a:r>
              <a:rPr lang="en-US" sz="462">
                <a:solidFill>
                  <a:srgbClr val="FFFFFF"/>
                </a:solidFill>
                <a:latin typeface="Poppins Light"/>
                <a:ea typeface="Poppins Light"/>
                <a:cs typeface="Poppins Light"/>
                <a:sym typeface="Poppins Light"/>
              </a:rPr>
              <a:t>NOP</a:t>
            </a:r>
          </a:p>
          <a:p>
            <a:pPr algn="just">
              <a:lnSpc>
                <a:spcPts val="647"/>
              </a:lnSpc>
            </a:pPr>
            <a:r>
              <a:rPr lang="en-US" sz="462">
                <a:solidFill>
                  <a:srgbClr val="5CE1E6"/>
                </a:solidFill>
                <a:latin typeface="Poppins Light"/>
                <a:ea typeface="Poppins Light"/>
                <a:cs typeface="Poppins Light"/>
                <a:sym typeface="Poppins Light"/>
              </a:rPr>
              <a:t>RSQRT $12, $2, $0 //BEQ3</a:t>
            </a:r>
          </a:p>
          <a:p>
            <a:pPr algn="just">
              <a:lnSpc>
                <a:spcPts val="647"/>
              </a:lnSpc>
            </a:pPr>
            <a:r>
              <a:rPr lang="en-US" sz="462">
                <a:solidFill>
                  <a:srgbClr val="5CE1E6"/>
                </a:solidFill>
                <a:latin typeface="Poppins Light"/>
                <a:ea typeface="Poppins Light"/>
                <a:cs typeface="Poppins Light"/>
                <a:sym typeface="Poppins Light"/>
              </a:rPr>
              <a:t>ADDI $3, $1, #0 //Inicialziar</a:t>
            </a:r>
          </a:p>
          <a:p>
            <a:pPr algn="just">
              <a:lnSpc>
                <a:spcPts val="647"/>
              </a:lnSpc>
            </a:pPr>
            <a:r>
              <a:rPr lang="en-US" sz="462">
                <a:solidFill>
                  <a:srgbClr val="5CE1E6"/>
                </a:solidFill>
                <a:latin typeface="Poppins Light"/>
                <a:ea typeface="Poppins Light"/>
                <a:cs typeface="Poppins Light"/>
                <a:sym typeface="Poppins Light"/>
              </a:rPr>
              <a:t>NOP</a:t>
            </a:r>
          </a:p>
          <a:p>
            <a:pPr algn="just">
              <a:lnSpc>
                <a:spcPts val="647"/>
              </a:lnSpc>
            </a:pPr>
            <a:r>
              <a:rPr lang="en-US" sz="462">
                <a:solidFill>
                  <a:srgbClr val="5CE1E6"/>
                </a:solidFill>
                <a:latin typeface="Poppins Light"/>
                <a:ea typeface="Poppins Light"/>
                <a:cs typeface="Poppins Light"/>
                <a:sym typeface="Poppins Light"/>
              </a:rPr>
              <a:t>NOP</a:t>
            </a:r>
          </a:p>
          <a:p>
            <a:pPr algn="just">
              <a:lnSpc>
                <a:spcPts val="647"/>
              </a:lnSpc>
            </a:pPr>
            <a:r>
              <a:rPr lang="en-US" sz="462">
                <a:solidFill>
                  <a:srgbClr val="5CE1E6"/>
                </a:solidFill>
                <a:latin typeface="Poppins Light"/>
                <a:ea typeface="Poppins Light"/>
                <a:cs typeface="Poppins Light"/>
                <a:sym typeface="Poppins Light"/>
              </a:rPr>
              <a:t>ADDI $3, $3, #1</a:t>
            </a:r>
          </a:p>
          <a:p>
            <a:pPr algn="just">
              <a:lnSpc>
                <a:spcPts val="647"/>
              </a:lnSpc>
            </a:pPr>
            <a:r>
              <a:rPr lang="en-US" sz="462">
                <a:solidFill>
                  <a:srgbClr val="5CE1E6"/>
                </a:solidFill>
                <a:latin typeface="Poppins Light"/>
                <a:ea typeface="Poppins Light"/>
                <a:cs typeface="Poppins Light"/>
                <a:sym typeface="Poppins Light"/>
              </a:rPr>
              <a:t>NOP</a:t>
            </a:r>
          </a:p>
          <a:p>
            <a:pPr algn="just">
              <a:lnSpc>
                <a:spcPts val="647"/>
              </a:lnSpc>
            </a:pPr>
            <a:r>
              <a:rPr lang="en-US" sz="462">
                <a:solidFill>
                  <a:srgbClr val="5CE1E6"/>
                </a:solidFill>
                <a:latin typeface="Poppins Light"/>
                <a:ea typeface="Poppins Light"/>
                <a:cs typeface="Poppins Light"/>
                <a:sym typeface="Poppins Light"/>
              </a:rPr>
              <a:t>NOP</a:t>
            </a:r>
          </a:p>
          <a:p>
            <a:pPr algn="just">
              <a:lnSpc>
                <a:spcPts val="647"/>
              </a:lnSpc>
            </a:pPr>
            <a:r>
              <a:rPr lang="en-US" sz="462">
                <a:solidFill>
                  <a:srgbClr val="5CE1E6"/>
                </a:solidFill>
                <a:latin typeface="Poppins Light"/>
                <a:ea typeface="Poppins Light"/>
                <a:cs typeface="Poppins Light"/>
                <a:sym typeface="Poppins Light"/>
              </a:rPr>
              <a:t>BEQ $2, $3, #18</a:t>
            </a:r>
          </a:p>
          <a:p>
            <a:pPr algn="just">
              <a:lnSpc>
                <a:spcPts val="647"/>
              </a:lnSpc>
            </a:pPr>
            <a:r>
              <a:rPr lang="en-US" sz="462">
                <a:solidFill>
                  <a:srgbClr val="5CE1E6"/>
                </a:solidFill>
                <a:latin typeface="Poppins Light"/>
                <a:ea typeface="Poppins Light"/>
                <a:cs typeface="Poppins Light"/>
                <a:sym typeface="Poppins Light"/>
              </a:rPr>
              <a:t>NOP</a:t>
            </a:r>
          </a:p>
          <a:p>
            <a:pPr algn="just">
              <a:lnSpc>
                <a:spcPts val="647"/>
              </a:lnSpc>
            </a:pPr>
            <a:r>
              <a:rPr lang="en-US" sz="462">
                <a:solidFill>
                  <a:srgbClr val="5CE1E6"/>
                </a:solidFill>
                <a:latin typeface="Poppins Light"/>
                <a:ea typeface="Poppins Light"/>
                <a:cs typeface="Poppins Light"/>
                <a:sym typeface="Poppins Light"/>
              </a:rPr>
              <a:t>NOP</a:t>
            </a:r>
          </a:p>
          <a:p>
            <a:pPr algn="just">
              <a:lnSpc>
                <a:spcPts val="647"/>
              </a:lnSpc>
            </a:pPr>
            <a:r>
              <a:rPr lang="en-US" sz="462">
                <a:solidFill>
                  <a:srgbClr val="5CE1E6"/>
                </a:solidFill>
                <a:latin typeface="Poppins Light"/>
                <a:ea typeface="Poppins Light"/>
                <a:cs typeface="Poppins Light"/>
                <a:sym typeface="Poppins Light"/>
              </a:rPr>
              <a:t>NOP</a:t>
            </a:r>
          </a:p>
          <a:p>
            <a:pPr algn="just">
              <a:lnSpc>
                <a:spcPts val="647"/>
              </a:lnSpc>
            </a:pPr>
            <a:r>
              <a:rPr lang="en-US" sz="462">
                <a:solidFill>
                  <a:srgbClr val="5CE1E6"/>
                </a:solidFill>
                <a:latin typeface="Poppins Light"/>
                <a:ea typeface="Poppins Light"/>
                <a:cs typeface="Poppins Light"/>
                <a:sym typeface="Poppins Light"/>
              </a:rPr>
              <a:t>DIVU $4, $2, $3</a:t>
            </a:r>
          </a:p>
          <a:p>
            <a:pPr algn="just">
              <a:lnSpc>
                <a:spcPts val="647"/>
              </a:lnSpc>
            </a:pPr>
            <a:r>
              <a:rPr lang="en-US" sz="462">
                <a:solidFill>
                  <a:srgbClr val="5CE1E6"/>
                </a:solidFill>
                <a:latin typeface="Poppins Light"/>
                <a:ea typeface="Poppins Light"/>
                <a:cs typeface="Poppins Light"/>
                <a:sym typeface="Poppins Light"/>
              </a:rPr>
              <a:t>NOP</a:t>
            </a:r>
          </a:p>
          <a:p>
            <a:pPr algn="just">
              <a:lnSpc>
                <a:spcPts val="647"/>
              </a:lnSpc>
            </a:pPr>
            <a:r>
              <a:rPr lang="en-US" sz="462">
                <a:solidFill>
                  <a:srgbClr val="5CE1E6"/>
                </a:solidFill>
                <a:latin typeface="Poppins Light"/>
                <a:ea typeface="Poppins Light"/>
                <a:cs typeface="Poppins Light"/>
                <a:sym typeface="Poppins Light"/>
              </a:rPr>
              <a:t>NOP</a:t>
            </a:r>
          </a:p>
          <a:p>
            <a:pPr algn="just">
              <a:lnSpc>
                <a:spcPts val="647"/>
              </a:lnSpc>
            </a:pPr>
            <a:r>
              <a:rPr lang="en-US" sz="462">
                <a:solidFill>
                  <a:srgbClr val="5CE1E6"/>
                </a:solidFill>
                <a:latin typeface="Poppins Light"/>
                <a:ea typeface="Poppins Light"/>
                <a:cs typeface="Poppins Light"/>
                <a:sym typeface="Poppins Light"/>
              </a:rPr>
              <a:t>BEQ $0, $4, #11</a:t>
            </a:r>
          </a:p>
          <a:p>
            <a:pPr algn="just">
              <a:lnSpc>
                <a:spcPts val="647"/>
              </a:lnSpc>
            </a:pPr>
            <a:r>
              <a:rPr lang="en-US" sz="462">
                <a:solidFill>
                  <a:srgbClr val="5CE1E6"/>
                </a:solidFill>
                <a:latin typeface="Poppins Light"/>
                <a:ea typeface="Poppins Light"/>
                <a:cs typeface="Poppins Light"/>
                <a:sym typeface="Poppins Light"/>
              </a:rPr>
              <a:t>NOP</a:t>
            </a:r>
          </a:p>
          <a:p>
            <a:pPr algn="just">
              <a:lnSpc>
                <a:spcPts val="647"/>
              </a:lnSpc>
            </a:pPr>
            <a:r>
              <a:rPr lang="en-US" sz="462">
                <a:solidFill>
                  <a:srgbClr val="5CE1E6"/>
                </a:solidFill>
                <a:latin typeface="Poppins Light"/>
                <a:ea typeface="Poppins Light"/>
                <a:cs typeface="Poppins Light"/>
                <a:sym typeface="Poppins Light"/>
              </a:rPr>
              <a:t>NOP</a:t>
            </a:r>
          </a:p>
          <a:p>
            <a:pPr algn="just">
              <a:lnSpc>
                <a:spcPts val="647"/>
              </a:lnSpc>
            </a:pPr>
            <a:r>
              <a:rPr lang="en-US" sz="462">
                <a:solidFill>
                  <a:srgbClr val="5CE1E6"/>
                </a:solidFill>
                <a:latin typeface="Poppins Light"/>
                <a:ea typeface="Poppins Light"/>
                <a:cs typeface="Poppins Light"/>
                <a:sym typeface="Poppins Light"/>
              </a:rPr>
              <a:t>NOP</a:t>
            </a:r>
          </a:p>
          <a:p>
            <a:pPr algn="just">
              <a:lnSpc>
                <a:spcPts val="647"/>
              </a:lnSpc>
            </a:pPr>
            <a:r>
              <a:rPr lang="en-US" sz="462">
                <a:solidFill>
                  <a:srgbClr val="5CE1E6"/>
                </a:solidFill>
                <a:latin typeface="Poppins Light"/>
                <a:ea typeface="Poppins Light"/>
                <a:cs typeface="Poppins Light"/>
                <a:sym typeface="Poppins Light"/>
              </a:rPr>
              <a:t>BEQ $12, $3, #7</a:t>
            </a:r>
          </a:p>
          <a:p>
            <a:pPr algn="just">
              <a:lnSpc>
                <a:spcPts val="647"/>
              </a:lnSpc>
            </a:pPr>
            <a:r>
              <a:rPr lang="en-US" sz="462">
                <a:solidFill>
                  <a:srgbClr val="5CE1E6"/>
                </a:solidFill>
                <a:latin typeface="Poppins Light"/>
                <a:ea typeface="Poppins Light"/>
                <a:cs typeface="Poppins Light"/>
                <a:sym typeface="Poppins Light"/>
              </a:rPr>
              <a:t>NOP</a:t>
            </a:r>
          </a:p>
          <a:p>
            <a:pPr algn="just">
              <a:lnSpc>
                <a:spcPts val="647"/>
              </a:lnSpc>
            </a:pPr>
            <a:r>
              <a:rPr lang="en-US" sz="462">
                <a:solidFill>
                  <a:srgbClr val="5CE1E6"/>
                </a:solidFill>
                <a:latin typeface="Poppins Light"/>
                <a:ea typeface="Poppins Light"/>
                <a:cs typeface="Poppins Light"/>
                <a:sym typeface="Poppins Light"/>
              </a:rPr>
              <a:t>NOP</a:t>
            </a:r>
          </a:p>
          <a:p>
            <a:pPr algn="just">
              <a:lnSpc>
                <a:spcPts val="647"/>
              </a:lnSpc>
            </a:pPr>
            <a:r>
              <a:rPr lang="en-US" sz="462">
                <a:solidFill>
                  <a:srgbClr val="5CE1E6"/>
                </a:solidFill>
                <a:latin typeface="Poppins Light"/>
                <a:ea typeface="Poppins Light"/>
                <a:cs typeface="Poppins Light"/>
                <a:sym typeface="Poppins Light"/>
              </a:rPr>
              <a:t>NOP</a:t>
            </a:r>
          </a:p>
          <a:p>
            <a:pPr algn="just">
              <a:lnSpc>
                <a:spcPts val="647"/>
              </a:lnSpc>
            </a:pPr>
            <a:r>
              <a:rPr lang="en-US" sz="462">
                <a:solidFill>
                  <a:srgbClr val="5CE1E6"/>
                </a:solidFill>
                <a:latin typeface="Poppins Light"/>
                <a:ea typeface="Poppins Light"/>
                <a:cs typeface="Poppins Light"/>
                <a:sym typeface="Poppins Light"/>
              </a:rPr>
              <a:t>J #46 //salta a ADDI $3, $3, #1</a:t>
            </a:r>
          </a:p>
          <a:p>
            <a:pPr algn="just">
              <a:lnSpc>
                <a:spcPts val="647"/>
              </a:lnSpc>
            </a:pPr>
            <a:r>
              <a:rPr lang="en-US" sz="462">
                <a:solidFill>
                  <a:srgbClr val="5CE1E6"/>
                </a:solidFill>
                <a:latin typeface="Poppins Light"/>
                <a:ea typeface="Poppins Light"/>
                <a:cs typeface="Poppins Light"/>
                <a:sym typeface="Poppins Light"/>
              </a:rPr>
              <a:t>NOP</a:t>
            </a:r>
          </a:p>
          <a:p>
            <a:pPr algn="just">
              <a:lnSpc>
                <a:spcPts val="647"/>
              </a:lnSpc>
            </a:pPr>
            <a:r>
              <a:rPr lang="en-US" sz="462">
                <a:solidFill>
                  <a:srgbClr val="5CE1E6"/>
                </a:solidFill>
                <a:latin typeface="Poppins Light"/>
                <a:ea typeface="Poppins Light"/>
                <a:cs typeface="Poppins Light"/>
                <a:sym typeface="Poppins Light"/>
              </a:rPr>
              <a:t>NOP</a:t>
            </a:r>
          </a:p>
          <a:p>
            <a:pPr algn="just">
              <a:lnSpc>
                <a:spcPts val="647"/>
              </a:lnSpc>
            </a:pPr>
            <a:r>
              <a:rPr lang="en-US" sz="462">
                <a:solidFill>
                  <a:srgbClr val="5CE1E6"/>
                </a:solidFill>
                <a:latin typeface="Poppins Light"/>
                <a:ea typeface="Poppins Light"/>
                <a:cs typeface="Poppins Light"/>
                <a:sym typeface="Poppins Light"/>
              </a:rPr>
              <a:t>NOP</a:t>
            </a:r>
          </a:p>
          <a:p>
            <a:pPr algn="just">
              <a:lnSpc>
                <a:spcPts val="647"/>
              </a:lnSpc>
            </a:pPr>
            <a:r>
              <a:rPr lang="en-US" sz="462">
                <a:solidFill>
                  <a:srgbClr val="5CE1E6"/>
                </a:solidFill>
                <a:latin typeface="Poppins Light"/>
                <a:ea typeface="Poppins Light"/>
                <a:cs typeface="Poppins Light"/>
                <a:sym typeface="Poppins Light"/>
              </a:rPr>
              <a:t>SLT $10, $0, $4</a:t>
            </a:r>
          </a:p>
          <a:p>
            <a:pPr algn="just">
              <a:lnSpc>
                <a:spcPts val="647"/>
              </a:lnSpc>
            </a:pPr>
            <a:r>
              <a:rPr lang="en-US" sz="462">
                <a:solidFill>
                  <a:srgbClr val="5CE1E6"/>
                </a:solidFill>
                <a:latin typeface="Poppins Light"/>
                <a:ea typeface="Poppins Light"/>
                <a:cs typeface="Poppins Light"/>
                <a:sym typeface="Poppins Light"/>
              </a:rPr>
              <a:t>J #100</a:t>
            </a:r>
          </a:p>
          <a:p>
            <a:pPr algn="just">
              <a:lnSpc>
                <a:spcPts val="647"/>
              </a:lnSpc>
            </a:pPr>
            <a:r>
              <a:rPr lang="en-US" sz="462">
                <a:solidFill>
                  <a:srgbClr val="5CE1E6"/>
                </a:solidFill>
                <a:latin typeface="Poppins Light"/>
                <a:ea typeface="Poppins Light"/>
                <a:cs typeface="Poppins Light"/>
                <a:sym typeface="Poppins Light"/>
              </a:rPr>
              <a:t>NOP</a:t>
            </a:r>
          </a:p>
          <a:p>
            <a:pPr algn="just">
              <a:lnSpc>
                <a:spcPts val="647"/>
              </a:lnSpc>
            </a:pPr>
            <a:r>
              <a:rPr lang="en-US" sz="462">
                <a:solidFill>
                  <a:srgbClr val="5CE1E6"/>
                </a:solidFill>
                <a:latin typeface="Poppins Light"/>
                <a:ea typeface="Poppins Light"/>
                <a:cs typeface="Poppins Light"/>
                <a:sym typeface="Poppins Light"/>
              </a:rPr>
              <a:t>NOP</a:t>
            </a:r>
          </a:p>
          <a:p>
            <a:pPr algn="just">
              <a:lnSpc>
                <a:spcPts val="647"/>
              </a:lnSpc>
            </a:pPr>
            <a:r>
              <a:rPr lang="en-US" sz="462">
                <a:solidFill>
                  <a:srgbClr val="5CE1E6"/>
                </a:solidFill>
                <a:latin typeface="Poppins Light"/>
                <a:ea typeface="Poppins Light"/>
                <a:cs typeface="Poppins Light"/>
                <a:sym typeface="Poppins Light"/>
              </a:rPr>
              <a:t>NOP</a:t>
            </a:r>
          </a:p>
        </p:txBody>
      </p:sp>
      <p:sp>
        <p:nvSpPr>
          <p:cNvPr name="TextBox 7" id="7"/>
          <p:cNvSpPr txBox="true"/>
          <p:nvPr/>
        </p:nvSpPr>
        <p:spPr>
          <a:xfrm rot="0">
            <a:off x="12632017" y="3470793"/>
            <a:ext cx="3897296" cy="5305798"/>
          </a:xfrm>
          <a:prstGeom prst="rect">
            <a:avLst/>
          </a:prstGeom>
        </p:spPr>
        <p:txBody>
          <a:bodyPr anchor="t" rtlCol="false" tIns="0" lIns="0" bIns="0" rIns="0">
            <a:spAutoFit/>
          </a:bodyPr>
          <a:lstStyle/>
          <a:p>
            <a:pPr algn="just">
              <a:lnSpc>
                <a:spcPts val="2991"/>
              </a:lnSpc>
            </a:pPr>
            <a:r>
              <a:rPr lang="en-US" sz="2136">
                <a:solidFill>
                  <a:srgbClr val="FFFFFF"/>
                </a:solidFill>
                <a:latin typeface="Courier Prime"/>
                <a:ea typeface="Courier Prime"/>
                <a:cs typeface="Courier Prime"/>
                <a:sym typeface="Courier Prime"/>
              </a:rPr>
              <a:t>BEQ $12, $3, #7</a:t>
            </a:r>
          </a:p>
          <a:p>
            <a:pPr algn="just">
              <a:lnSpc>
                <a:spcPts val="2991"/>
              </a:lnSpc>
            </a:pPr>
            <a:r>
              <a:rPr lang="en-US" sz="2136">
                <a:solidFill>
                  <a:srgbClr val="FFFFFF"/>
                </a:solidFill>
                <a:latin typeface="Courier Prime"/>
                <a:ea typeface="Courier Prime"/>
                <a:cs typeface="Courier Prime"/>
                <a:sym typeface="Courier Prime"/>
              </a:rPr>
              <a:t>NOP</a:t>
            </a:r>
          </a:p>
          <a:p>
            <a:pPr algn="just">
              <a:lnSpc>
                <a:spcPts val="2991"/>
              </a:lnSpc>
            </a:pPr>
            <a:r>
              <a:rPr lang="en-US" sz="2136">
                <a:solidFill>
                  <a:srgbClr val="FFFFFF"/>
                </a:solidFill>
                <a:latin typeface="Courier Prime"/>
                <a:ea typeface="Courier Prime"/>
                <a:cs typeface="Courier Prime"/>
                <a:sym typeface="Courier Prime"/>
              </a:rPr>
              <a:t>NOP</a:t>
            </a:r>
          </a:p>
          <a:p>
            <a:pPr algn="just">
              <a:lnSpc>
                <a:spcPts val="2991"/>
              </a:lnSpc>
            </a:pPr>
            <a:r>
              <a:rPr lang="en-US" sz="2136">
                <a:solidFill>
                  <a:srgbClr val="FFFFFF"/>
                </a:solidFill>
                <a:latin typeface="Courier Prime"/>
                <a:ea typeface="Courier Prime"/>
                <a:cs typeface="Courier Prime"/>
                <a:sym typeface="Courier Prime"/>
              </a:rPr>
              <a:t>NOP</a:t>
            </a:r>
          </a:p>
          <a:p>
            <a:pPr algn="just">
              <a:lnSpc>
                <a:spcPts val="2991"/>
              </a:lnSpc>
            </a:pPr>
            <a:r>
              <a:rPr lang="en-US" sz="2136">
                <a:solidFill>
                  <a:srgbClr val="FFFFFF"/>
                </a:solidFill>
                <a:latin typeface="Courier Prime"/>
                <a:ea typeface="Courier Prime"/>
                <a:cs typeface="Courier Prime"/>
                <a:sym typeface="Courier Prime"/>
              </a:rPr>
              <a:t>J #46 //salta</a:t>
            </a:r>
            <a:r>
              <a:rPr lang="en-US" sz="2136">
                <a:solidFill>
                  <a:srgbClr val="FFFFFF"/>
                </a:solidFill>
                <a:latin typeface="Courier Prime"/>
                <a:ea typeface="Courier Prime"/>
                <a:cs typeface="Courier Prime"/>
                <a:sym typeface="Courier Prime"/>
              </a:rPr>
              <a:t> a </a:t>
            </a:r>
            <a:r>
              <a:rPr lang="en-US" sz="2136">
                <a:solidFill>
                  <a:srgbClr val="FFFFFF"/>
                </a:solidFill>
                <a:latin typeface="Courier Prime"/>
                <a:ea typeface="Courier Prime"/>
                <a:cs typeface="Courier Prime"/>
                <a:sym typeface="Courier Prime"/>
              </a:rPr>
              <a:t>ADDI</a:t>
            </a:r>
            <a:r>
              <a:rPr lang="en-US" sz="2136">
                <a:solidFill>
                  <a:srgbClr val="FFFFFF"/>
                </a:solidFill>
                <a:latin typeface="Courier Prime"/>
                <a:ea typeface="Courier Prime"/>
                <a:cs typeface="Courier Prime"/>
                <a:sym typeface="Courier Prime"/>
              </a:rPr>
              <a:t> $3, $3, #1</a:t>
            </a:r>
          </a:p>
          <a:p>
            <a:pPr algn="just">
              <a:lnSpc>
                <a:spcPts val="2991"/>
              </a:lnSpc>
            </a:pPr>
            <a:r>
              <a:rPr lang="en-US" sz="2136">
                <a:solidFill>
                  <a:srgbClr val="FFFFFF"/>
                </a:solidFill>
                <a:latin typeface="Courier Prime"/>
                <a:ea typeface="Courier Prime"/>
                <a:cs typeface="Courier Prime"/>
                <a:sym typeface="Courier Prime"/>
              </a:rPr>
              <a:t>NOP</a:t>
            </a:r>
          </a:p>
          <a:p>
            <a:pPr algn="just">
              <a:lnSpc>
                <a:spcPts val="2991"/>
              </a:lnSpc>
            </a:pPr>
            <a:r>
              <a:rPr lang="en-US" sz="2136">
                <a:solidFill>
                  <a:srgbClr val="FFFFFF"/>
                </a:solidFill>
                <a:latin typeface="Courier Prime"/>
                <a:ea typeface="Courier Prime"/>
                <a:cs typeface="Courier Prime"/>
                <a:sym typeface="Courier Prime"/>
              </a:rPr>
              <a:t>NOP</a:t>
            </a:r>
          </a:p>
          <a:p>
            <a:pPr algn="just">
              <a:lnSpc>
                <a:spcPts val="2991"/>
              </a:lnSpc>
            </a:pPr>
            <a:r>
              <a:rPr lang="en-US" sz="2136">
                <a:solidFill>
                  <a:srgbClr val="FFFFFF"/>
                </a:solidFill>
                <a:latin typeface="Courier Prime"/>
                <a:ea typeface="Courier Prime"/>
                <a:cs typeface="Courier Prime"/>
                <a:sym typeface="Courier Prime"/>
              </a:rPr>
              <a:t>NOP</a:t>
            </a:r>
          </a:p>
          <a:p>
            <a:pPr algn="just">
              <a:lnSpc>
                <a:spcPts val="2991"/>
              </a:lnSpc>
            </a:pPr>
            <a:r>
              <a:rPr lang="en-US" sz="2136">
                <a:solidFill>
                  <a:srgbClr val="FFFFFF"/>
                </a:solidFill>
                <a:latin typeface="Courier Prime"/>
                <a:ea typeface="Courier Prime"/>
                <a:cs typeface="Courier Prime"/>
                <a:sym typeface="Courier Prime"/>
              </a:rPr>
              <a:t>SLT</a:t>
            </a:r>
            <a:r>
              <a:rPr lang="en-US" sz="2136">
                <a:solidFill>
                  <a:srgbClr val="FFFFFF"/>
                </a:solidFill>
                <a:latin typeface="Courier Prime"/>
                <a:ea typeface="Courier Prime"/>
                <a:cs typeface="Courier Prime"/>
                <a:sym typeface="Courier Prime"/>
              </a:rPr>
              <a:t> $10, $0, $4</a:t>
            </a:r>
          </a:p>
          <a:p>
            <a:pPr algn="just">
              <a:lnSpc>
                <a:spcPts val="2991"/>
              </a:lnSpc>
            </a:pPr>
            <a:r>
              <a:rPr lang="en-US" sz="2136">
                <a:solidFill>
                  <a:srgbClr val="FFFFFF"/>
                </a:solidFill>
                <a:latin typeface="Courier Prime"/>
                <a:ea typeface="Courier Prime"/>
                <a:cs typeface="Courier Prime"/>
                <a:sym typeface="Courier Prime"/>
              </a:rPr>
              <a:t>J #100</a:t>
            </a:r>
          </a:p>
          <a:p>
            <a:pPr algn="just">
              <a:lnSpc>
                <a:spcPts val="2991"/>
              </a:lnSpc>
            </a:pPr>
            <a:r>
              <a:rPr lang="en-US" sz="2136">
                <a:solidFill>
                  <a:srgbClr val="FFFFFF"/>
                </a:solidFill>
                <a:latin typeface="Courier Prime"/>
                <a:ea typeface="Courier Prime"/>
                <a:cs typeface="Courier Prime"/>
                <a:sym typeface="Courier Prime"/>
              </a:rPr>
              <a:t>NOP</a:t>
            </a:r>
          </a:p>
          <a:p>
            <a:pPr algn="just">
              <a:lnSpc>
                <a:spcPts val="2991"/>
              </a:lnSpc>
            </a:pPr>
            <a:r>
              <a:rPr lang="en-US" sz="2136">
                <a:solidFill>
                  <a:srgbClr val="FFFFFF"/>
                </a:solidFill>
                <a:latin typeface="Courier Prime"/>
                <a:ea typeface="Courier Prime"/>
                <a:cs typeface="Courier Prime"/>
                <a:sym typeface="Courier Prime"/>
              </a:rPr>
              <a:t>NOP</a:t>
            </a:r>
          </a:p>
          <a:p>
            <a:pPr algn="just">
              <a:lnSpc>
                <a:spcPts val="2991"/>
              </a:lnSpc>
            </a:pPr>
            <a:r>
              <a:rPr lang="en-US" sz="2136">
                <a:solidFill>
                  <a:srgbClr val="FFFFFF"/>
                </a:solidFill>
                <a:latin typeface="Courier Prime"/>
                <a:ea typeface="Courier Prime"/>
                <a:cs typeface="Courier Prime"/>
                <a:sym typeface="Courier Prime"/>
              </a:rPr>
              <a:t>NOP</a:t>
            </a:r>
          </a:p>
        </p:txBody>
      </p:sp>
      <p:sp>
        <p:nvSpPr>
          <p:cNvPr name="TextBox 8" id="8"/>
          <p:cNvSpPr txBox="true"/>
          <p:nvPr/>
        </p:nvSpPr>
        <p:spPr>
          <a:xfrm rot="0">
            <a:off x="2502780" y="3470793"/>
            <a:ext cx="4856005" cy="1408178"/>
          </a:xfrm>
          <a:prstGeom prst="rect">
            <a:avLst/>
          </a:prstGeom>
        </p:spPr>
        <p:txBody>
          <a:bodyPr anchor="t" rtlCol="false" tIns="0" lIns="0" bIns="0" rIns="0">
            <a:spAutoFit/>
          </a:bodyPr>
          <a:lstStyle/>
          <a:p>
            <a:pPr algn="just">
              <a:lnSpc>
                <a:spcPts val="3758"/>
              </a:lnSpc>
            </a:pPr>
            <a:r>
              <a:rPr lang="en-US" sz="2684">
                <a:solidFill>
                  <a:srgbClr val="FFFFFF"/>
                </a:solidFill>
                <a:latin typeface="Poppins Light"/>
                <a:ea typeface="Poppins Light"/>
                <a:cs typeface="Poppins Light"/>
                <a:sym typeface="Poppins Light"/>
              </a:rPr>
              <a:t>Devuelve un 1 si el número ingresado es primo, si no devuelve un 0.</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141414"/>
        </a:solidFill>
      </p:bgPr>
    </p:bg>
    <p:spTree>
      <p:nvGrpSpPr>
        <p:cNvPr id="1" name=""/>
        <p:cNvGrpSpPr/>
        <p:nvPr/>
      </p:nvGrpSpPr>
      <p:grpSpPr>
        <a:xfrm>
          <a:off x="0" y="0"/>
          <a:ext cx="0" cy="0"/>
          <a:chOff x="0" y="0"/>
          <a:chExt cx="0" cy="0"/>
        </a:xfrm>
      </p:grpSpPr>
      <p:sp>
        <p:nvSpPr>
          <p:cNvPr name="Freeform 2" id="2"/>
          <p:cNvSpPr/>
          <p:nvPr/>
        </p:nvSpPr>
        <p:spPr>
          <a:xfrm flipH="false" flipV="false" rot="0">
            <a:off x="12132762" y="1429468"/>
            <a:ext cx="4080129" cy="8591079"/>
          </a:xfrm>
          <a:custGeom>
            <a:avLst/>
            <a:gdLst/>
            <a:ahLst/>
            <a:cxnLst/>
            <a:rect r="r" b="b" t="t" l="l"/>
            <a:pathLst>
              <a:path h="8591079" w="4080129">
                <a:moveTo>
                  <a:pt x="0" y="0"/>
                </a:moveTo>
                <a:lnTo>
                  <a:pt x="4080129" y="0"/>
                </a:lnTo>
                <a:lnTo>
                  <a:pt x="4080129" y="8591079"/>
                </a:lnTo>
                <a:lnTo>
                  <a:pt x="0" y="8591079"/>
                </a:lnTo>
                <a:lnTo>
                  <a:pt x="0" y="0"/>
                </a:lnTo>
                <a:close/>
              </a:path>
            </a:pathLst>
          </a:custGeom>
          <a:blipFill>
            <a:blip r:embed="rId2"/>
            <a:stretch>
              <a:fillRect l="0" t="0" r="0" b="0"/>
            </a:stretch>
          </a:blipFill>
        </p:spPr>
      </p:sp>
      <p:sp>
        <p:nvSpPr>
          <p:cNvPr name="TextBox 3" id="3"/>
          <p:cNvSpPr txBox="true"/>
          <p:nvPr/>
        </p:nvSpPr>
        <p:spPr>
          <a:xfrm rot="0">
            <a:off x="3070973" y="776254"/>
            <a:ext cx="3413540" cy="495366"/>
          </a:xfrm>
          <a:prstGeom prst="rect">
            <a:avLst/>
          </a:prstGeom>
        </p:spPr>
        <p:txBody>
          <a:bodyPr anchor="t" rtlCol="false" tIns="0" lIns="0" bIns="0" rIns="0">
            <a:spAutoFit/>
          </a:bodyPr>
          <a:lstStyle/>
          <a:p>
            <a:pPr algn="l">
              <a:lnSpc>
                <a:spcPts val="3840"/>
              </a:lnSpc>
            </a:pPr>
            <a:r>
              <a:rPr lang="en-US" sz="3200">
                <a:solidFill>
                  <a:srgbClr val="10B5BF"/>
                </a:solidFill>
                <a:latin typeface="Poppins Medium"/>
                <a:ea typeface="Poppins Medium"/>
                <a:cs typeface="Poppins Medium"/>
                <a:sym typeface="Poppins Medium"/>
              </a:rPr>
              <a:t>Funcionamiento</a:t>
            </a:r>
          </a:p>
        </p:txBody>
      </p:sp>
      <p:sp>
        <p:nvSpPr>
          <p:cNvPr name="TextBox 4" id="4"/>
          <p:cNvSpPr txBox="true"/>
          <p:nvPr/>
        </p:nvSpPr>
        <p:spPr>
          <a:xfrm rot="0">
            <a:off x="12019800" y="448261"/>
            <a:ext cx="4145467" cy="981207"/>
          </a:xfrm>
          <a:prstGeom prst="rect">
            <a:avLst/>
          </a:prstGeom>
        </p:spPr>
        <p:txBody>
          <a:bodyPr anchor="t" rtlCol="false" tIns="0" lIns="0" bIns="0" rIns="0">
            <a:spAutoFit/>
          </a:bodyPr>
          <a:lstStyle/>
          <a:p>
            <a:pPr algn="ctr">
              <a:lnSpc>
                <a:spcPts val="3840"/>
              </a:lnSpc>
            </a:pPr>
            <a:r>
              <a:rPr lang="en-US" sz="3200">
                <a:solidFill>
                  <a:srgbClr val="10B5BF"/>
                </a:solidFill>
                <a:latin typeface="Poppins Medium"/>
                <a:ea typeface="Poppins Medium"/>
                <a:cs typeface="Poppins Medium"/>
                <a:sym typeface="Poppins Medium"/>
              </a:rPr>
              <a:t>Estructura del Banco de Registros</a:t>
            </a:r>
          </a:p>
        </p:txBody>
      </p:sp>
      <p:sp>
        <p:nvSpPr>
          <p:cNvPr name="TextBox 5" id="5"/>
          <p:cNvSpPr txBox="true"/>
          <p:nvPr/>
        </p:nvSpPr>
        <p:spPr>
          <a:xfrm rot="0">
            <a:off x="698595" y="1558099"/>
            <a:ext cx="8445405" cy="7123178"/>
          </a:xfrm>
          <a:prstGeom prst="rect">
            <a:avLst/>
          </a:prstGeom>
        </p:spPr>
        <p:txBody>
          <a:bodyPr anchor="t" rtlCol="false" tIns="0" lIns="0" bIns="0" rIns="0">
            <a:spAutoFit/>
          </a:bodyPr>
          <a:lstStyle/>
          <a:p>
            <a:pPr algn="just">
              <a:lnSpc>
                <a:spcPts val="3758"/>
              </a:lnSpc>
            </a:pPr>
            <a:r>
              <a:rPr lang="en-US" sz="2684">
                <a:solidFill>
                  <a:srgbClr val="FFFFFF"/>
                </a:solidFill>
                <a:latin typeface="Poppins Light"/>
                <a:ea typeface="Poppins Light"/>
                <a:cs typeface="Poppins Light"/>
                <a:sym typeface="Poppins Light"/>
              </a:rPr>
              <a:t>Ingresamos un número a evaluar en el registro $2</a:t>
            </a:r>
          </a:p>
          <a:p>
            <a:pPr algn="just">
              <a:lnSpc>
                <a:spcPts val="3758"/>
              </a:lnSpc>
            </a:pPr>
          </a:p>
          <a:p>
            <a:pPr algn="just">
              <a:lnSpc>
                <a:spcPts val="3758"/>
              </a:lnSpc>
            </a:pPr>
            <a:r>
              <a:rPr lang="en-US" sz="2684">
                <a:solidFill>
                  <a:srgbClr val="FFFFFF"/>
                </a:solidFill>
                <a:latin typeface="Poppins Light"/>
                <a:ea typeface="Poppins Light"/>
                <a:cs typeface="Poppins Light"/>
                <a:sym typeface="Poppins Light"/>
              </a:rPr>
              <a:t>Inicializamos un contador i en el registro $3</a:t>
            </a:r>
          </a:p>
          <a:p>
            <a:pPr algn="just">
              <a:lnSpc>
                <a:spcPts val="3758"/>
              </a:lnSpc>
            </a:pPr>
          </a:p>
          <a:p>
            <a:pPr algn="just">
              <a:lnSpc>
                <a:spcPts val="3758"/>
              </a:lnSpc>
            </a:pPr>
            <a:r>
              <a:rPr lang="en-US" sz="2684">
                <a:solidFill>
                  <a:srgbClr val="FFFFFF"/>
                </a:solidFill>
                <a:latin typeface="Poppins Light"/>
                <a:ea typeface="Poppins Light"/>
                <a:cs typeface="Poppins Light"/>
                <a:sym typeface="Poppins Light"/>
              </a:rPr>
              <a:t>Obtenemos la raíz cuadrada del número ingresado y la guardamos en el registro $12</a:t>
            </a:r>
          </a:p>
          <a:p>
            <a:pPr algn="just">
              <a:lnSpc>
                <a:spcPts val="3758"/>
              </a:lnSpc>
            </a:pPr>
          </a:p>
          <a:p>
            <a:pPr algn="just" marL="579675" indent="-289838" lvl="1">
              <a:lnSpc>
                <a:spcPts val="3758"/>
              </a:lnSpc>
              <a:buFont typeface="Arial"/>
              <a:buChar char="•"/>
            </a:pPr>
            <a:r>
              <a:rPr lang="en-US" sz="2684">
                <a:solidFill>
                  <a:srgbClr val="FFFFFF"/>
                </a:solidFill>
                <a:latin typeface="Poppins Light"/>
                <a:ea typeface="Poppins Light"/>
                <a:cs typeface="Poppins Light"/>
                <a:sym typeface="Poppins Light"/>
              </a:rPr>
              <a:t>Si el número es 2 salimos del programa con un BEQ (caso especial)</a:t>
            </a:r>
          </a:p>
          <a:p>
            <a:pPr algn="just" marL="579675" indent="-289838" lvl="1">
              <a:lnSpc>
                <a:spcPts val="3758"/>
              </a:lnSpc>
              <a:buFont typeface="Arial"/>
              <a:buChar char="•"/>
            </a:pPr>
            <a:r>
              <a:rPr lang="en-US" sz="2684">
                <a:solidFill>
                  <a:srgbClr val="FFFFFF"/>
                </a:solidFill>
                <a:latin typeface="Poppins Light"/>
                <a:ea typeface="Poppins Light"/>
                <a:cs typeface="Poppins Light"/>
                <a:sym typeface="Poppins Light"/>
              </a:rPr>
              <a:t>Si el módulo de n%i=0 entonces se trata de un número no primo y salimos del programa con el segundo BEQ</a:t>
            </a:r>
          </a:p>
          <a:p>
            <a:pPr algn="just" marL="579675" indent="-289838" lvl="1">
              <a:lnSpc>
                <a:spcPts val="3758"/>
              </a:lnSpc>
              <a:buFont typeface="Arial"/>
              <a:buChar char="•"/>
            </a:pPr>
            <a:r>
              <a:rPr lang="en-US" sz="2684">
                <a:solidFill>
                  <a:srgbClr val="FFFFFF"/>
                </a:solidFill>
                <a:latin typeface="Poppins Light"/>
                <a:ea typeface="Poppins Light"/>
                <a:cs typeface="Poppins Light"/>
                <a:sym typeface="Poppins Light"/>
              </a:rPr>
              <a:t>De no caer en ninguna de las condiciones anteriores cuando sqrt(n) sea igual que i salimos del programa, tercer BEQ (es primo)</a:t>
            </a:r>
          </a:p>
        </p:txBody>
      </p:sp>
      <p:sp>
        <p:nvSpPr>
          <p:cNvPr name="TextBox 6" id="6"/>
          <p:cNvSpPr txBox="true"/>
          <p:nvPr/>
        </p:nvSpPr>
        <p:spPr>
          <a:xfrm rot="0">
            <a:off x="1469862" y="8967026"/>
            <a:ext cx="8445405" cy="931928"/>
          </a:xfrm>
          <a:prstGeom prst="rect">
            <a:avLst/>
          </a:prstGeom>
        </p:spPr>
        <p:txBody>
          <a:bodyPr anchor="t" rtlCol="false" tIns="0" lIns="0" bIns="0" rIns="0">
            <a:spAutoFit/>
          </a:bodyPr>
          <a:lstStyle/>
          <a:p>
            <a:pPr algn="just">
              <a:lnSpc>
                <a:spcPts val="3758"/>
              </a:lnSpc>
            </a:pPr>
            <a:r>
              <a:rPr lang="en-US" sz="2684">
                <a:solidFill>
                  <a:srgbClr val="FFFFFF"/>
                </a:solidFill>
                <a:latin typeface="Poppins Light"/>
                <a:ea typeface="Poppins Light"/>
                <a:cs typeface="Poppins Light"/>
                <a:sym typeface="Poppins Light"/>
              </a:rPr>
              <a:t>SLT en $10, si 0&lt;módulo de  n es primo: 1</a:t>
            </a:r>
          </a:p>
          <a:p>
            <a:pPr algn="just">
              <a:lnSpc>
                <a:spcPts val="3758"/>
              </a:lnSpc>
            </a:pPr>
            <a:r>
              <a:rPr lang="en-US" sz="2684">
                <a:solidFill>
                  <a:srgbClr val="FFFFFF"/>
                </a:solidFill>
                <a:latin typeface="Poppins Light"/>
                <a:ea typeface="Poppins Light"/>
                <a:cs typeface="Poppins Light"/>
                <a:sym typeface="Poppins Light"/>
              </a:rPr>
              <a:t>                  si 0&lt;0(MOD=0) no es primo:0</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141414"/>
        </a:solidFill>
      </p:bgPr>
    </p:bg>
    <p:spTree>
      <p:nvGrpSpPr>
        <p:cNvPr id="1" name=""/>
        <p:cNvGrpSpPr/>
        <p:nvPr/>
      </p:nvGrpSpPr>
      <p:grpSpPr>
        <a:xfrm>
          <a:off x="0" y="0"/>
          <a:ext cx="0" cy="0"/>
          <a:chOff x="0" y="0"/>
          <a:chExt cx="0" cy="0"/>
        </a:xfrm>
      </p:grpSpPr>
      <p:sp>
        <p:nvSpPr>
          <p:cNvPr name="Freeform 2" id="2"/>
          <p:cNvSpPr/>
          <p:nvPr/>
        </p:nvSpPr>
        <p:spPr>
          <a:xfrm flipH="false" flipV="false" rot="0">
            <a:off x="483621" y="926887"/>
            <a:ext cx="9906097" cy="4216613"/>
          </a:xfrm>
          <a:custGeom>
            <a:avLst/>
            <a:gdLst/>
            <a:ahLst/>
            <a:cxnLst/>
            <a:rect r="r" b="b" t="t" l="l"/>
            <a:pathLst>
              <a:path h="4216613" w="9906097">
                <a:moveTo>
                  <a:pt x="0" y="0"/>
                </a:moveTo>
                <a:lnTo>
                  <a:pt x="9906097" y="0"/>
                </a:lnTo>
                <a:lnTo>
                  <a:pt x="9906097" y="4216613"/>
                </a:lnTo>
                <a:lnTo>
                  <a:pt x="0" y="4216613"/>
                </a:lnTo>
                <a:lnTo>
                  <a:pt x="0" y="0"/>
                </a:lnTo>
                <a:close/>
              </a:path>
            </a:pathLst>
          </a:custGeom>
          <a:blipFill>
            <a:blip r:embed="rId2"/>
            <a:stretch>
              <a:fillRect l="0" t="0" r="-23379" b="0"/>
            </a:stretch>
          </a:blipFill>
        </p:spPr>
      </p:sp>
      <p:sp>
        <p:nvSpPr>
          <p:cNvPr name="Freeform 3" id="3"/>
          <p:cNvSpPr/>
          <p:nvPr/>
        </p:nvSpPr>
        <p:spPr>
          <a:xfrm flipH="false" flipV="false" rot="0">
            <a:off x="5181148" y="5544424"/>
            <a:ext cx="12505195" cy="4314292"/>
          </a:xfrm>
          <a:custGeom>
            <a:avLst/>
            <a:gdLst/>
            <a:ahLst/>
            <a:cxnLst/>
            <a:rect r="r" b="b" t="t" l="l"/>
            <a:pathLst>
              <a:path h="4314292" w="12505195">
                <a:moveTo>
                  <a:pt x="0" y="0"/>
                </a:moveTo>
                <a:lnTo>
                  <a:pt x="12505195" y="0"/>
                </a:lnTo>
                <a:lnTo>
                  <a:pt x="12505195" y="4314293"/>
                </a:lnTo>
                <a:lnTo>
                  <a:pt x="0" y="4314293"/>
                </a:lnTo>
                <a:lnTo>
                  <a:pt x="0" y="0"/>
                </a:lnTo>
                <a:close/>
              </a:path>
            </a:pathLst>
          </a:custGeom>
          <a:blipFill>
            <a:blip r:embed="rId3"/>
            <a:stretch>
              <a:fillRect l="0" t="0" r="0" b="0"/>
            </a:stretch>
          </a:blipFill>
        </p:spPr>
      </p:sp>
      <p:sp>
        <p:nvSpPr>
          <p:cNvPr name="TextBox 4" id="4"/>
          <p:cNvSpPr txBox="true"/>
          <p:nvPr/>
        </p:nvSpPr>
        <p:spPr>
          <a:xfrm rot="0">
            <a:off x="5846953" y="266634"/>
            <a:ext cx="6594094" cy="495366"/>
          </a:xfrm>
          <a:prstGeom prst="rect">
            <a:avLst/>
          </a:prstGeom>
        </p:spPr>
        <p:txBody>
          <a:bodyPr anchor="t" rtlCol="false" tIns="0" lIns="0" bIns="0" rIns="0">
            <a:spAutoFit/>
          </a:bodyPr>
          <a:lstStyle/>
          <a:p>
            <a:pPr algn="l">
              <a:lnSpc>
                <a:spcPts val="3840"/>
              </a:lnSpc>
            </a:pPr>
            <a:r>
              <a:rPr lang="en-US" sz="3200">
                <a:solidFill>
                  <a:srgbClr val="10B5BF"/>
                </a:solidFill>
                <a:latin typeface="Poppins Medium"/>
                <a:ea typeface="Poppins Medium"/>
                <a:cs typeface="Poppins Medium"/>
                <a:sym typeface="Poppins Medium"/>
              </a:rPr>
              <a:t>Simulaciones de comprobación</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141414"/>
        </a:solidFill>
      </p:bgPr>
    </p:bg>
    <p:spTree>
      <p:nvGrpSpPr>
        <p:cNvPr id="1" name=""/>
        <p:cNvGrpSpPr/>
        <p:nvPr/>
      </p:nvGrpSpPr>
      <p:grpSpPr>
        <a:xfrm>
          <a:off x="0" y="0"/>
          <a:ext cx="0" cy="0"/>
          <a:chOff x="0" y="0"/>
          <a:chExt cx="0" cy="0"/>
        </a:xfrm>
      </p:grpSpPr>
      <p:sp>
        <p:nvSpPr>
          <p:cNvPr name="Freeform 2" id="2"/>
          <p:cNvSpPr/>
          <p:nvPr/>
        </p:nvSpPr>
        <p:spPr>
          <a:xfrm flipH="false" flipV="false" rot="0">
            <a:off x="5946791" y="4197946"/>
            <a:ext cx="6394418" cy="4795814"/>
          </a:xfrm>
          <a:custGeom>
            <a:avLst/>
            <a:gdLst/>
            <a:ahLst/>
            <a:cxnLst/>
            <a:rect r="r" b="b" t="t" l="l"/>
            <a:pathLst>
              <a:path h="4795814" w="6394418">
                <a:moveTo>
                  <a:pt x="0" y="0"/>
                </a:moveTo>
                <a:lnTo>
                  <a:pt x="6394418" y="0"/>
                </a:lnTo>
                <a:lnTo>
                  <a:pt x="6394418" y="4795814"/>
                </a:lnTo>
                <a:lnTo>
                  <a:pt x="0" y="4795814"/>
                </a:lnTo>
                <a:lnTo>
                  <a:pt x="0" y="0"/>
                </a:lnTo>
                <a:close/>
              </a:path>
            </a:pathLst>
          </a:custGeom>
          <a:blipFill>
            <a:blip r:embed="rId2"/>
            <a:stretch>
              <a:fillRect l="0" t="0" r="0" b="0"/>
            </a:stretch>
          </a:blipFill>
        </p:spPr>
      </p:sp>
      <p:sp>
        <p:nvSpPr>
          <p:cNvPr name="TextBox 3" id="3"/>
          <p:cNvSpPr txBox="true"/>
          <p:nvPr/>
        </p:nvSpPr>
        <p:spPr>
          <a:xfrm rot="0">
            <a:off x="2026729" y="1697992"/>
            <a:ext cx="14234541" cy="1371534"/>
          </a:xfrm>
          <a:prstGeom prst="rect">
            <a:avLst/>
          </a:prstGeom>
        </p:spPr>
        <p:txBody>
          <a:bodyPr anchor="t" rtlCol="false" tIns="0" lIns="0" bIns="0" rIns="0">
            <a:spAutoFit/>
          </a:bodyPr>
          <a:lstStyle/>
          <a:p>
            <a:pPr algn="l">
              <a:lnSpc>
                <a:spcPts val="10800"/>
              </a:lnSpc>
            </a:pPr>
            <a:r>
              <a:rPr lang="en-US" sz="9000" b="true">
                <a:solidFill>
                  <a:srgbClr val="FFFFFF"/>
                </a:solidFill>
                <a:latin typeface="Poppins Medium Bold"/>
                <a:ea typeface="Poppins Medium Bold"/>
                <a:cs typeface="Poppins Medium Bold"/>
                <a:sym typeface="Poppins Medium Bold"/>
              </a:rPr>
              <a:t>Gracias por la atención </a:t>
            </a:r>
          </a:p>
        </p:txBody>
      </p:sp>
      <p:sp>
        <p:nvSpPr>
          <p:cNvPr name="TextBox 4" id="4"/>
          <p:cNvSpPr txBox="true"/>
          <p:nvPr/>
        </p:nvSpPr>
        <p:spPr>
          <a:xfrm rot="0">
            <a:off x="7594614" y="3353502"/>
            <a:ext cx="3098772" cy="558694"/>
          </a:xfrm>
          <a:prstGeom prst="rect">
            <a:avLst/>
          </a:prstGeom>
        </p:spPr>
        <p:txBody>
          <a:bodyPr anchor="t" rtlCol="false" tIns="0" lIns="0" bIns="0" rIns="0">
            <a:spAutoFit/>
          </a:bodyPr>
          <a:lstStyle/>
          <a:p>
            <a:pPr algn="l">
              <a:lnSpc>
                <a:spcPts val="4415"/>
              </a:lnSpc>
            </a:pPr>
            <a:r>
              <a:rPr lang="en-US" sz="3679">
                <a:solidFill>
                  <a:srgbClr val="10B5BF"/>
                </a:solidFill>
                <a:latin typeface="Poppins Medium"/>
                <a:ea typeface="Poppins Medium"/>
                <a:cs typeface="Poppins Medium"/>
                <a:sym typeface="Poppins Medium"/>
              </a:rPr>
              <a:t>¿Preguntas?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41414"/>
        </a:solidFill>
      </p:bgPr>
    </p:bg>
    <p:spTree>
      <p:nvGrpSpPr>
        <p:cNvPr id="1" name=""/>
        <p:cNvGrpSpPr/>
        <p:nvPr/>
      </p:nvGrpSpPr>
      <p:grpSpPr>
        <a:xfrm>
          <a:off x="0" y="0"/>
          <a:ext cx="0" cy="0"/>
          <a:chOff x="0" y="0"/>
          <a:chExt cx="0" cy="0"/>
        </a:xfrm>
      </p:grpSpPr>
      <p:sp>
        <p:nvSpPr>
          <p:cNvPr name="Freeform 2" id="2"/>
          <p:cNvSpPr/>
          <p:nvPr/>
        </p:nvSpPr>
        <p:spPr>
          <a:xfrm flipH="false" flipV="false" rot="0">
            <a:off x="10275899" y="3250266"/>
            <a:ext cx="6983401" cy="3786468"/>
          </a:xfrm>
          <a:custGeom>
            <a:avLst/>
            <a:gdLst/>
            <a:ahLst/>
            <a:cxnLst/>
            <a:rect r="r" b="b" t="t" l="l"/>
            <a:pathLst>
              <a:path h="3786468" w="6983401">
                <a:moveTo>
                  <a:pt x="0" y="0"/>
                </a:moveTo>
                <a:lnTo>
                  <a:pt x="6983401" y="0"/>
                </a:lnTo>
                <a:lnTo>
                  <a:pt x="6983401" y="3786468"/>
                </a:lnTo>
                <a:lnTo>
                  <a:pt x="0" y="3786468"/>
                </a:lnTo>
                <a:lnTo>
                  <a:pt x="0" y="0"/>
                </a:lnTo>
                <a:close/>
              </a:path>
            </a:pathLst>
          </a:custGeom>
          <a:blipFill>
            <a:blip r:embed="rId2"/>
            <a:stretch>
              <a:fillRect l="0" t="-1871" r="0" b="-1871"/>
            </a:stretch>
          </a:blipFill>
        </p:spPr>
      </p:sp>
      <p:sp>
        <p:nvSpPr>
          <p:cNvPr name="TextBox 3" id="3"/>
          <p:cNvSpPr txBox="true"/>
          <p:nvPr/>
        </p:nvSpPr>
        <p:spPr>
          <a:xfrm rot="0">
            <a:off x="1028700" y="342900"/>
            <a:ext cx="13300385" cy="1371600"/>
          </a:xfrm>
          <a:prstGeom prst="rect">
            <a:avLst/>
          </a:prstGeom>
        </p:spPr>
        <p:txBody>
          <a:bodyPr anchor="t" rtlCol="false" tIns="0" lIns="0" bIns="0" rIns="0">
            <a:spAutoFit/>
          </a:bodyPr>
          <a:lstStyle/>
          <a:p>
            <a:pPr algn="l">
              <a:lnSpc>
                <a:spcPts val="10800"/>
              </a:lnSpc>
            </a:pPr>
            <a:r>
              <a:rPr lang="en-US" sz="9000" b="true">
                <a:solidFill>
                  <a:srgbClr val="FFFFFF"/>
                </a:solidFill>
                <a:latin typeface="Poppins Medium Bold"/>
                <a:ea typeface="Poppins Medium Bold"/>
                <a:cs typeface="Poppins Medium Bold"/>
                <a:sym typeface="Poppins Medium Bold"/>
              </a:rPr>
              <a:t>Tipos de instrucciones </a:t>
            </a:r>
          </a:p>
        </p:txBody>
      </p:sp>
      <p:sp>
        <p:nvSpPr>
          <p:cNvPr name="TextBox 4" id="4"/>
          <p:cNvSpPr txBox="true"/>
          <p:nvPr/>
        </p:nvSpPr>
        <p:spPr>
          <a:xfrm rot="0">
            <a:off x="1028700" y="2986848"/>
            <a:ext cx="8416321" cy="4265678"/>
          </a:xfrm>
          <a:prstGeom prst="rect">
            <a:avLst/>
          </a:prstGeom>
        </p:spPr>
        <p:txBody>
          <a:bodyPr anchor="t" rtlCol="false" tIns="0" lIns="0" bIns="0" rIns="0">
            <a:spAutoFit/>
          </a:bodyPr>
          <a:lstStyle/>
          <a:p>
            <a:pPr algn="just">
              <a:lnSpc>
                <a:spcPts val="3758"/>
              </a:lnSpc>
            </a:pPr>
            <a:r>
              <a:rPr lang="en-US" sz="2684">
                <a:solidFill>
                  <a:srgbClr val="FFFFFF"/>
                </a:solidFill>
                <a:latin typeface="Poppins Light"/>
                <a:ea typeface="Poppins Light"/>
                <a:cs typeface="Poppins Light"/>
                <a:sym typeface="Poppins Light"/>
              </a:rPr>
              <a:t>MIPS32 utiliza 3</a:t>
            </a:r>
            <a:r>
              <a:rPr lang="en-US" sz="2684">
                <a:solidFill>
                  <a:srgbClr val="FFFFFF"/>
                </a:solidFill>
                <a:latin typeface="Poppins Light"/>
                <a:ea typeface="Poppins Light"/>
                <a:cs typeface="Poppins Light"/>
                <a:sym typeface="Poppins Light"/>
              </a:rPr>
              <a:t> tipos de instrucciones principales que son procesadas en la etapa “instruction decode” dependiendo del tipo de instrucción la unidad de control decidirá que módulos se activan o desactivan con el fin de que los datos pasen exitosamente y cumplan la función solicitada, a su vez encargándose de que no se guarde o lea ningún dato no requerido que pueda dificultar o dañar la lógica principal.</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41414"/>
        </a:solidFill>
      </p:bgPr>
    </p:bg>
    <p:spTree>
      <p:nvGrpSpPr>
        <p:cNvPr id="1" name=""/>
        <p:cNvGrpSpPr/>
        <p:nvPr/>
      </p:nvGrpSpPr>
      <p:grpSpPr>
        <a:xfrm>
          <a:off x="0" y="0"/>
          <a:ext cx="0" cy="0"/>
          <a:chOff x="0" y="0"/>
          <a:chExt cx="0" cy="0"/>
        </a:xfrm>
      </p:grpSpPr>
      <p:sp>
        <p:nvSpPr>
          <p:cNvPr name="Freeform 2" id="2"/>
          <p:cNvSpPr/>
          <p:nvPr/>
        </p:nvSpPr>
        <p:spPr>
          <a:xfrm flipH="false" flipV="false" rot="0">
            <a:off x="7078325" y="4676467"/>
            <a:ext cx="10897889" cy="1430348"/>
          </a:xfrm>
          <a:custGeom>
            <a:avLst/>
            <a:gdLst/>
            <a:ahLst/>
            <a:cxnLst/>
            <a:rect r="r" b="b" t="t" l="l"/>
            <a:pathLst>
              <a:path h="1430348" w="10897889">
                <a:moveTo>
                  <a:pt x="0" y="0"/>
                </a:moveTo>
                <a:lnTo>
                  <a:pt x="10897889" y="0"/>
                </a:lnTo>
                <a:lnTo>
                  <a:pt x="10897889" y="1430348"/>
                </a:lnTo>
                <a:lnTo>
                  <a:pt x="0" y="1430348"/>
                </a:lnTo>
                <a:lnTo>
                  <a:pt x="0" y="0"/>
                </a:lnTo>
                <a:close/>
              </a:path>
            </a:pathLst>
          </a:custGeom>
          <a:blipFill>
            <a:blip r:embed="rId2"/>
            <a:stretch>
              <a:fillRect l="0" t="0" r="0" b="0"/>
            </a:stretch>
          </a:blipFill>
        </p:spPr>
      </p:sp>
      <p:sp>
        <p:nvSpPr>
          <p:cNvPr name="TextBox 3" id="3"/>
          <p:cNvSpPr txBox="true"/>
          <p:nvPr/>
        </p:nvSpPr>
        <p:spPr>
          <a:xfrm rot="0">
            <a:off x="1028700" y="342900"/>
            <a:ext cx="13161787" cy="1371534"/>
          </a:xfrm>
          <a:prstGeom prst="rect">
            <a:avLst/>
          </a:prstGeom>
        </p:spPr>
        <p:txBody>
          <a:bodyPr anchor="t" rtlCol="false" tIns="0" lIns="0" bIns="0" rIns="0">
            <a:spAutoFit/>
          </a:bodyPr>
          <a:lstStyle/>
          <a:p>
            <a:pPr algn="l">
              <a:lnSpc>
                <a:spcPts val="10800"/>
              </a:lnSpc>
            </a:pPr>
            <a:r>
              <a:rPr lang="en-US" sz="9000" b="true">
                <a:solidFill>
                  <a:srgbClr val="FFFFFF"/>
                </a:solidFill>
                <a:latin typeface="Poppins Medium Bold"/>
                <a:ea typeface="Poppins Medium Bold"/>
                <a:cs typeface="Poppins Medium Bold"/>
                <a:sym typeface="Poppins Medium Bold"/>
              </a:rPr>
              <a:t>Tipo R </a:t>
            </a:r>
          </a:p>
        </p:txBody>
      </p:sp>
      <p:sp>
        <p:nvSpPr>
          <p:cNvPr name="TextBox 4" id="4"/>
          <p:cNvSpPr txBox="true"/>
          <p:nvPr/>
        </p:nvSpPr>
        <p:spPr>
          <a:xfrm rot="0">
            <a:off x="840813" y="3976970"/>
            <a:ext cx="5635187" cy="4586547"/>
          </a:xfrm>
          <a:prstGeom prst="rect">
            <a:avLst/>
          </a:prstGeom>
        </p:spPr>
        <p:txBody>
          <a:bodyPr anchor="t" rtlCol="false" tIns="0" lIns="0" bIns="0" rIns="0">
            <a:spAutoFit/>
          </a:bodyPr>
          <a:lstStyle/>
          <a:p>
            <a:pPr algn="l">
              <a:lnSpc>
                <a:spcPts val="2798"/>
              </a:lnSpc>
            </a:pPr>
            <a:r>
              <a:rPr lang="en-US" sz="1998">
                <a:solidFill>
                  <a:srgbClr val="FFFFFF"/>
                </a:solidFill>
                <a:latin typeface="Poppins Light"/>
                <a:ea typeface="Poppins Light"/>
                <a:cs typeface="Poppins Light"/>
                <a:sym typeface="Poppins Light"/>
              </a:rPr>
              <a:t>OP: Código de operación (generalmente en 0 para instrucciones tipo R).</a:t>
            </a:r>
          </a:p>
          <a:p>
            <a:pPr algn="l">
              <a:lnSpc>
                <a:spcPts val="2798"/>
              </a:lnSpc>
            </a:pPr>
          </a:p>
          <a:p>
            <a:pPr algn="l">
              <a:lnSpc>
                <a:spcPts val="2798"/>
              </a:lnSpc>
            </a:pPr>
            <a:r>
              <a:rPr lang="en-US" sz="1998">
                <a:solidFill>
                  <a:srgbClr val="FFFFFF"/>
                </a:solidFill>
                <a:latin typeface="Poppins Light"/>
                <a:ea typeface="Poppins Light"/>
                <a:cs typeface="Poppins Light"/>
                <a:sym typeface="Poppins Light"/>
              </a:rPr>
              <a:t>Rs: Registro fuente.</a:t>
            </a:r>
          </a:p>
          <a:p>
            <a:pPr algn="l">
              <a:lnSpc>
                <a:spcPts val="2798"/>
              </a:lnSpc>
            </a:pPr>
          </a:p>
          <a:p>
            <a:pPr algn="l">
              <a:lnSpc>
                <a:spcPts val="2798"/>
              </a:lnSpc>
            </a:pPr>
            <a:r>
              <a:rPr lang="en-US" sz="1998">
                <a:solidFill>
                  <a:srgbClr val="FFFFFF"/>
                </a:solidFill>
                <a:latin typeface="Poppins Light"/>
                <a:ea typeface="Poppins Light"/>
                <a:cs typeface="Poppins Light"/>
                <a:sym typeface="Poppins Light"/>
              </a:rPr>
              <a:t>Rt: Registro destino temporal.</a:t>
            </a:r>
          </a:p>
          <a:p>
            <a:pPr algn="l">
              <a:lnSpc>
                <a:spcPts val="2798"/>
              </a:lnSpc>
            </a:pPr>
          </a:p>
          <a:p>
            <a:pPr algn="l">
              <a:lnSpc>
                <a:spcPts val="2798"/>
              </a:lnSpc>
            </a:pPr>
            <a:r>
              <a:rPr lang="en-US" sz="1998">
                <a:solidFill>
                  <a:srgbClr val="FFFFFF"/>
                </a:solidFill>
                <a:latin typeface="Poppins Light"/>
                <a:ea typeface="Poppins Light"/>
                <a:cs typeface="Poppins Light"/>
                <a:sym typeface="Poppins Light"/>
              </a:rPr>
              <a:t>RD: Registro destino final.</a:t>
            </a:r>
          </a:p>
          <a:p>
            <a:pPr algn="l">
              <a:lnSpc>
                <a:spcPts val="2798"/>
              </a:lnSpc>
            </a:pPr>
          </a:p>
          <a:p>
            <a:pPr algn="l">
              <a:lnSpc>
                <a:spcPts val="2798"/>
              </a:lnSpc>
            </a:pPr>
            <a:r>
              <a:rPr lang="en-US" sz="1998">
                <a:solidFill>
                  <a:srgbClr val="FFFFFF"/>
                </a:solidFill>
                <a:latin typeface="Poppins Light"/>
                <a:ea typeface="Poppins Light"/>
                <a:cs typeface="Poppins Light"/>
                <a:sym typeface="Poppins Light"/>
              </a:rPr>
              <a:t>Shamt: Cantidad de desplazamiento (shift).</a:t>
            </a:r>
          </a:p>
          <a:p>
            <a:pPr algn="l">
              <a:lnSpc>
                <a:spcPts val="2798"/>
              </a:lnSpc>
            </a:pPr>
          </a:p>
          <a:p>
            <a:pPr algn="l">
              <a:lnSpc>
                <a:spcPts val="2798"/>
              </a:lnSpc>
            </a:pPr>
            <a:r>
              <a:rPr lang="en-US" sz="1998">
                <a:solidFill>
                  <a:srgbClr val="FFFFFF"/>
                </a:solidFill>
                <a:latin typeface="Poppins Light"/>
                <a:ea typeface="Poppins Light"/>
                <a:cs typeface="Poppins Light"/>
                <a:sym typeface="Poppins Light"/>
              </a:rPr>
              <a:t>Funct: Subcódigo que especifica la operación exacta.</a:t>
            </a:r>
          </a:p>
        </p:txBody>
      </p:sp>
      <p:sp>
        <p:nvSpPr>
          <p:cNvPr name="TextBox 5" id="5"/>
          <p:cNvSpPr txBox="true"/>
          <p:nvPr/>
        </p:nvSpPr>
        <p:spPr>
          <a:xfrm rot="0">
            <a:off x="1856327" y="3199420"/>
            <a:ext cx="3018797" cy="495366"/>
          </a:xfrm>
          <a:prstGeom prst="rect">
            <a:avLst/>
          </a:prstGeom>
        </p:spPr>
        <p:txBody>
          <a:bodyPr anchor="t" rtlCol="false" tIns="0" lIns="0" bIns="0" rIns="0">
            <a:spAutoFit/>
          </a:bodyPr>
          <a:lstStyle/>
          <a:p>
            <a:pPr algn="l">
              <a:lnSpc>
                <a:spcPts val="3840"/>
              </a:lnSpc>
            </a:pPr>
            <a:r>
              <a:rPr lang="en-US" sz="3200">
                <a:solidFill>
                  <a:srgbClr val="10B5BF"/>
                </a:solidFill>
                <a:latin typeface="Poppins Medium"/>
                <a:ea typeface="Poppins Medium"/>
                <a:cs typeface="Poppins Medium"/>
                <a:sym typeface="Poppins Medium"/>
              </a:rPr>
              <a:t>Nomenclatura</a:t>
            </a:r>
          </a:p>
        </p:txBody>
      </p:sp>
      <p:sp>
        <p:nvSpPr>
          <p:cNvPr name="TextBox 6" id="6"/>
          <p:cNvSpPr txBox="true"/>
          <p:nvPr/>
        </p:nvSpPr>
        <p:spPr>
          <a:xfrm rot="0">
            <a:off x="11319033" y="3199420"/>
            <a:ext cx="2416472" cy="495366"/>
          </a:xfrm>
          <a:prstGeom prst="rect">
            <a:avLst/>
          </a:prstGeom>
        </p:spPr>
        <p:txBody>
          <a:bodyPr anchor="t" rtlCol="false" tIns="0" lIns="0" bIns="0" rIns="0">
            <a:spAutoFit/>
          </a:bodyPr>
          <a:lstStyle/>
          <a:p>
            <a:pPr algn="l">
              <a:lnSpc>
                <a:spcPts val="3840"/>
              </a:lnSpc>
            </a:pPr>
            <a:r>
              <a:rPr lang="en-US" sz="3200">
                <a:solidFill>
                  <a:srgbClr val="10B5BF"/>
                </a:solidFill>
                <a:latin typeface="Poppins Medium"/>
                <a:ea typeface="Poppins Medium"/>
                <a:cs typeface="Poppins Medium"/>
                <a:sym typeface="Poppins Medium"/>
              </a:rPr>
              <a:t>Instrucción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41414"/>
        </a:solidFill>
      </p:bgPr>
    </p:bg>
    <p:spTree>
      <p:nvGrpSpPr>
        <p:cNvPr id="1" name=""/>
        <p:cNvGrpSpPr/>
        <p:nvPr/>
      </p:nvGrpSpPr>
      <p:grpSpPr>
        <a:xfrm>
          <a:off x="0" y="0"/>
          <a:ext cx="0" cy="0"/>
          <a:chOff x="0" y="0"/>
          <a:chExt cx="0" cy="0"/>
        </a:xfrm>
      </p:grpSpPr>
      <p:sp>
        <p:nvSpPr>
          <p:cNvPr name="Freeform 2" id="2"/>
          <p:cNvSpPr/>
          <p:nvPr/>
        </p:nvSpPr>
        <p:spPr>
          <a:xfrm flipH="false" flipV="false" rot="0">
            <a:off x="5524569" y="1708214"/>
            <a:ext cx="7238861" cy="7550086"/>
          </a:xfrm>
          <a:custGeom>
            <a:avLst/>
            <a:gdLst/>
            <a:ahLst/>
            <a:cxnLst/>
            <a:rect r="r" b="b" t="t" l="l"/>
            <a:pathLst>
              <a:path h="7550086" w="7238861">
                <a:moveTo>
                  <a:pt x="0" y="0"/>
                </a:moveTo>
                <a:lnTo>
                  <a:pt x="7238862" y="0"/>
                </a:lnTo>
                <a:lnTo>
                  <a:pt x="7238862" y="7550086"/>
                </a:lnTo>
                <a:lnTo>
                  <a:pt x="0" y="7550086"/>
                </a:lnTo>
                <a:lnTo>
                  <a:pt x="0" y="0"/>
                </a:lnTo>
                <a:close/>
              </a:path>
            </a:pathLst>
          </a:custGeom>
          <a:blipFill>
            <a:blip r:embed="rId2"/>
            <a:stretch>
              <a:fillRect l="0" t="0" r="0" b="0"/>
            </a:stretch>
          </a:blipFill>
        </p:spPr>
      </p:sp>
      <p:sp>
        <p:nvSpPr>
          <p:cNvPr name="TextBox 3" id="3"/>
          <p:cNvSpPr txBox="true"/>
          <p:nvPr/>
        </p:nvSpPr>
        <p:spPr>
          <a:xfrm rot="0">
            <a:off x="7455186" y="533334"/>
            <a:ext cx="3377629" cy="981207"/>
          </a:xfrm>
          <a:prstGeom prst="rect">
            <a:avLst/>
          </a:prstGeom>
        </p:spPr>
        <p:txBody>
          <a:bodyPr anchor="t" rtlCol="false" tIns="0" lIns="0" bIns="0" rIns="0">
            <a:spAutoFit/>
          </a:bodyPr>
          <a:lstStyle/>
          <a:p>
            <a:pPr algn="ctr">
              <a:lnSpc>
                <a:spcPts val="3840"/>
              </a:lnSpc>
            </a:pPr>
            <a:r>
              <a:rPr lang="en-US" sz="3200">
                <a:solidFill>
                  <a:srgbClr val="10B5BF"/>
                </a:solidFill>
                <a:latin typeface="Poppins Medium"/>
                <a:ea typeface="Poppins Medium"/>
                <a:cs typeface="Poppins Medium"/>
                <a:sym typeface="Poppins Medium"/>
              </a:rPr>
              <a:t>Instrucciones implementadas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00038" y="1028700"/>
            <a:ext cx="17687924" cy="8092225"/>
          </a:xfrm>
          <a:custGeom>
            <a:avLst/>
            <a:gdLst/>
            <a:ahLst/>
            <a:cxnLst/>
            <a:rect r="r" b="b" t="t" l="l"/>
            <a:pathLst>
              <a:path h="8092225" w="17687924">
                <a:moveTo>
                  <a:pt x="0" y="0"/>
                </a:moveTo>
                <a:lnTo>
                  <a:pt x="17687924" y="0"/>
                </a:lnTo>
                <a:lnTo>
                  <a:pt x="17687924" y="8092225"/>
                </a:lnTo>
                <a:lnTo>
                  <a:pt x="0" y="8092225"/>
                </a:lnTo>
                <a:lnTo>
                  <a:pt x="0" y="0"/>
                </a:lnTo>
                <a:close/>
              </a:path>
            </a:pathLst>
          </a:custGeom>
          <a:blipFill>
            <a:blip r:embed="rId2"/>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41414"/>
        </a:solidFill>
      </p:bgPr>
    </p:bg>
    <p:spTree>
      <p:nvGrpSpPr>
        <p:cNvPr id="1" name=""/>
        <p:cNvGrpSpPr/>
        <p:nvPr/>
      </p:nvGrpSpPr>
      <p:grpSpPr>
        <a:xfrm>
          <a:off x="0" y="0"/>
          <a:ext cx="0" cy="0"/>
          <a:chOff x="0" y="0"/>
          <a:chExt cx="0" cy="0"/>
        </a:xfrm>
      </p:grpSpPr>
      <p:sp>
        <p:nvSpPr>
          <p:cNvPr name="Freeform 2" id="2"/>
          <p:cNvSpPr/>
          <p:nvPr/>
        </p:nvSpPr>
        <p:spPr>
          <a:xfrm flipH="false" flipV="false" rot="0">
            <a:off x="6620332" y="4704984"/>
            <a:ext cx="11301259" cy="1440911"/>
          </a:xfrm>
          <a:custGeom>
            <a:avLst/>
            <a:gdLst/>
            <a:ahLst/>
            <a:cxnLst/>
            <a:rect r="r" b="b" t="t" l="l"/>
            <a:pathLst>
              <a:path h="1440911" w="11301259">
                <a:moveTo>
                  <a:pt x="0" y="0"/>
                </a:moveTo>
                <a:lnTo>
                  <a:pt x="11301259" y="0"/>
                </a:lnTo>
                <a:lnTo>
                  <a:pt x="11301259" y="1440910"/>
                </a:lnTo>
                <a:lnTo>
                  <a:pt x="0" y="1440910"/>
                </a:lnTo>
                <a:lnTo>
                  <a:pt x="0" y="0"/>
                </a:lnTo>
                <a:close/>
              </a:path>
            </a:pathLst>
          </a:custGeom>
          <a:blipFill>
            <a:blip r:embed="rId2"/>
            <a:stretch>
              <a:fillRect l="0" t="0" r="0" b="0"/>
            </a:stretch>
          </a:blipFill>
        </p:spPr>
      </p:sp>
      <p:sp>
        <p:nvSpPr>
          <p:cNvPr name="TextBox 3" id="3"/>
          <p:cNvSpPr txBox="true"/>
          <p:nvPr/>
        </p:nvSpPr>
        <p:spPr>
          <a:xfrm rot="0">
            <a:off x="1028700" y="342900"/>
            <a:ext cx="13161787" cy="1371600"/>
          </a:xfrm>
          <a:prstGeom prst="rect">
            <a:avLst/>
          </a:prstGeom>
        </p:spPr>
        <p:txBody>
          <a:bodyPr anchor="t" rtlCol="false" tIns="0" lIns="0" bIns="0" rIns="0">
            <a:spAutoFit/>
          </a:bodyPr>
          <a:lstStyle/>
          <a:p>
            <a:pPr algn="l">
              <a:lnSpc>
                <a:spcPts val="10800"/>
              </a:lnSpc>
            </a:pPr>
            <a:r>
              <a:rPr lang="en-US" sz="9000" b="true">
                <a:solidFill>
                  <a:srgbClr val="FFFFFF"/>
                </a:solidFill>
                <a:latin typeface="Poppins Medium Bold"/>
                <a:ea typeface="Poppins Medium Bold"/>
                <a:cs typeface="Poppins Medium Bold"/>
                <a:sym typeface="Poppins Medium Bold"/>
              </a:rPr>
              <a:t>Tipo I</a:t>
            </a:r>
          </a:p>
        </p:txBody>
      </p:sp>
      <p:sp>
        <p:nvSpPr>
          <p:cNvPr name="TextBox 4" id="4"/>
          <p:cNvSpPr txBox="true"/>
          <p:nvPr/>
        </p:nvSpPr>
        <p:spPr>
          <a:xfrm rot="0">
            <a:off x="2123378" y="3212235"/>
            <a:ext cx="3018797" cy="495366"/>
          </a:xfrm>
          <a:prstGeom prst="rect">
            <a:avLst/>
          </a:prstGeom>
        </p:spPr>
        <p:txBody>
          <a:bodyPr anchor="t" rtlCol="false" tIns="0" lIns="0" bIns="0" rIns="0">
            <a:spAutoFit/>
          </a:bodyPr>
          <a:lstStyle/>
          <a:p>
            <a:pPr algn="l">
              <a:lnSpc>
                <a:spcPts val="3840"/>
              </a:lnSpc>
            </a:pPr>
            <a:r>
              <a:rPr lang="en-US" sz="3200">
                <a:solidFill>
                  <a:srgbClr val="10B5BF"/>
                </a:solidFill>
                <a:latin typeface="Poppins Medium"/>
                <a:ea typeface="Poppins Medium"/>
                <a:cs typeface="Poppins Medium"/>
                <a:sym typeface="Poppins Medium"/>
              </a:rPr>
              <a:t>Nomenclatura</a:t>
            </a:r>
          </a:p>
        </p:txBody>
      </p:sp>
      <p:sp>
        <p:nvSpPr>
          <p:cNvPr name="TextBox 5" id="5"/>
          <p:cNvSpPr txBox="true"/>
          <p:nvPr/>
        </p:nvSpPr>
        <p:spPr>
          <a:xfrm rot="0">
            <a:off x="815183" y="4265431"/>
            <a:ext cx="5635187" cy="3168474"/>
          </a:xfrm>
          <a:prstGeom prst="rect">
            <a:avLst/>
          </a:prstGeom>
        </p:spPr>
        <p:txBody>
          <a:bodyPr anchor="t" rtlCol="false" tIns="0" lIns="0" bIns="0" rIns="0">
            <a:spAutoFit/>
          </a:bodyPr>
          <a:lstStyle/>
          <a:p>
            <a:pPr algn="l">
              <a:lnSpc>
                <a:spcPts val="2798"/>
              </a:lnSpc>
            </a:pPr>
            <a:r>
              <a:rPr lang="en-US" sz="1998">
                <a:solidFill>
                  <a:srgbClr val="FFFFFF"/>
                </a:solidFill>
                <a:latin typeface="Poppins Light"/>
                <a:ea typeface="Poppins Light"/>
                <a:cs typeface="Poppins Light"/>
                <a:sym typeface="Poppins Light"/>
              </a:rPr>
              <a:t>OP: Código de operación.</a:t>
            </a:r>
          </a:p>
          <a:p>
            <a:pPr algn="l">
              <a:lnSpc>
                <a:spcPts val="2798"/>
              </a:lnSpc>
            </a:pPr>
          </a:p>
          <a:p>
            <a:pPr algn="l">
              <a:lnSpc>
                <a:spcPts val="2798"/>
              </a:lnSpc>
            </a:pPr>
            <a:r>
              <a:rPr lang="en-US" sz="1998">
                <a:solidFill>
                  <a:srgbClr val="FFFFFF"/>
                </a:solidFill>
                <a:latin typeface="Poppins Light"/>
                <a:ea typeface="Poppins Light"/>
                <a:cs typeface="Poppins Light"/>
                <a:sym typeface="Poppins Light"/>
              </a:rPr>
              <a:t>Rs: Registro fuente.</a:t>
            </a:r>
          </a:p>
          <a:p>
            <a:pPr algn="l">
              <a:lnSpc>
                <a:spcPts val="2798"/>
              </a:lnSpc>
            </a:pPr>
          </a:p>
          <a:p>
            <a:pPr algn="l">
              <a:lnSpc>
                <a:spcPts val="2798"/>
              </a:lnSpc>
            </a:pPr>
            <a:r>
              <a:rPr lang="en-US" sz="1998">
                <a:solidFill>
                  <a:srgbClr val="FFFFFF"/>
                </a:solidFill>
                <a:latin typeface="Poppins Light"/>
                <a:ea typeface="Poppins Light"/>
                <a:cs typeface="Poppins Light"/>
                <a:sym typeface="Poppins Light"/>
              </a:rPr>
              <a:t>Rt: Registro destino o fuente.</a:t>
            </a:r>
          </a:p>
          <a:p>
            <a:pPr algn="l">
              <a:lnSpc>
                <a:spcPts val="2798"/>
              </a:lnSpc>
            </a:pPr>
          </a:p>
          <a:p>
            <a:pPr algn="l">
              <a:lnSpc>
                <a:spcPts val="2798"/>
              </a:lnSpc>
            </a:pPr>
            <a:r>
              <a:rPr lang="en-US" sz="1998">
                <a:solidFill>
                  <a:srgbClr val="FFFFFF"/>
                </a:solidFill>
                <a:latin typeface="Poppins Light"/>
                <a:ea typeface="Poppins Light"/>
                <a:cs typeface="Poppins Light"/>
                <a:sym typeface="Poppins Light"/>
              </a:rPr>
              <a:t>I</a:t>
            </a:r>
            <a:r>
              <a:rPr lang="en-US" sz="1998">
                <a:solidFill>
                  <a:srgbClr val="FFFFFF"/>
                </a:solidFill>
                <a:latin typeface="Poppins Light"/>
                <a:ea typeface="Poppins Light"/>
                <a:cs typeface="Poppins Light"/>
                <a:sym typeface="Poppins Light"/>
              </a:rPr>
              <a:t>mmediate: Valor constante de 16 bits (se extiende a 32 bits por tipo I)</a:t>
            </a:r>
          </a:p>
          <a:p>
            <a:pPr algn="l">
              <a:lnSpc>
                <a:spcPts val="2798"/>
              </a:lnSpc>
            </a:pPr>
          </a:p>
        </p:txBody>
      </p:sp>
      <p:sp>
        <p:nvSpPr>
          <p:cNvPr name="TextBox 6" id="6"/>
          <p:cNvSpPr txBox="true"/>
          <p:nvPr/>
        </p:nvSpPr>
        <p:spPr>
          <a:xfrm rot="0">
            <a:off x="11062725" y="3212235"/>
            <a:ext cx="2416472" cy="495366"/>
          </a:xfrm>
          <a:prstGeom prst="rect">
            <a:avLst/>
          </a:prstGeom>
        </p:spPr>
        <p:txBody>
          <a:bodyPr anchor="t" rtlCol="false" tIns="0" lIns="0" bIns="0" rIns="0">
            <a:spAutoFit/>
          </a:bodyPr>
          <a:lstStyle/>
          <a:p>
            <a:pPr algn="l">
              <a:lnSpc>
                <a:spcPts val="3840"/>
              </a:lnSpc>
            </a:pPr>
            <a:r>
              <a:rPr lang="en-US" sz="3200">
                <a:solidFill>
                  <a:srgbClr val="10B5BF"/>
                </a:solidFill>
                <a:latin typeface="Poppins Medium"/>
                <a:ea typeface="Poppins Medium"/>
                <a:cs typeface="Poppins Medium"/>
                <a:sym typeface="Poppins Medium"/>
              </a:rPr>
              <a:t>Instrucción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41414"/>
        </a:solidFill>
      </p:bgPr>
    </p:bg>
    <p:spTree>
      <p:nvGrpSpPr>
        <p:cNvPr id="1" name=""/>
        <p:cNvGrpSpPr/>
        <p:nvPr/>
      </p:nvGrpSpPr>
      <p:grpSpPr>
        <a:xfrm>
          <a:off x="0" y="0"/>
          <a:ext cx="0" cy="0"/>
          <a:chOff x="0" y="0"/>
          <a:chExt cx="0" cy="0"/>
        </a:xfrm>
      </p:grpSpPr>
      <p:sp>
        <p:nvSpPr>
          <p:cNvPr name="Freeform 2" id="2"/>
          <p:cNvSpPr/>
          <p:nvPr/>
        </p:nvSpPr>
        <p:spPr>
          <a:xfrm flipH="false" flipV="false" rot="0">
            <a:off x="3174177" y="1741780"/>
            <a:ext cx="11939645" cy="7989288"/>
          </a:xfrm>
          <a:custGeom>
            <a:avLst/>
            <a:gdLst/>
            <a:ahLst/>
            <a:cxnLst/>
            <a:rect r="r" b="b" t="t" l="l"/>
            <a:pathLst>
              <a:path h="7989288" w="11939645">
                <a:moveTo>
                  <a:pt x="0" y="0"/>
                </a:moveTo>
                <a:lnTo>
                  <a:pt x="11939646" y="0"/>
                </a:lnTo>
                <a:lnTo>
                  <a:pt x="11939646" y="7989288"/>
                </a:lnTo>
                <a:lnTo>
                  <a:pt x="0" y="7989288"/>
                </a:lnTo>
                <a:lnTo>
                  <a:pt x="0" y="0"/>
                </a:lnTo>
                <a:close/>
              </a:path>
            </a:pathLst>
          </a:custGeom>
          <a:blipFill>
            <a:blip r:embed="rId2"/>
            <a:stretch>
              <a:fillRect l="0" t="0" r="0" b="0"/>
            </a:stretch>
          </a:blipFill>
        </p:spPr>
      </p:sp>
      <p:sp>
        <p:nvSpPr>
          <p:cNvPr name="TextBox 3" id="3"/>
          <p:cNvSpPr txBox="true"/>
          <p:nvPr/>
        </p:nvSpPr>
        <p:spPr>
          <a:xfrm rot="0">
            <a:off x="7455186" y="533334"/>
            <a:ext cx="3377629" cy="981207"/>
          </a:xfrm>
          <a:prstGeom prst="rect">
            <a:avLst/>
          </a:prstGeom>
        </p:spPr>
        <p:txBody>
          <a:bodyPr anchor="t" rtlCol="false" tIns="0" lIns="0" bIns="0" rIns="0">
            <a:spAutoFit/>
          </a:bodyPr>
          <a:lstStyle/>
          <a:p>
            <a:pPr algn="ctr">
              <a:lnSpc>
                <a:spcPts val="3840"/>
              </a:lnSpc>
            </a:pPr>
            <a:r>
              <a:rPr lang="en-US" sz="3200">
                <a:solidFill>
                  <a:srgbClr val="10B5BF"/>
                </a:solidFill>
                <a:latin typeface="Poppins Medium"/>
                <a:ea typeface="Poppins Medium"/>
                <a:cs typeface="Poppins Medium"/>
                <a:sym typeface="Poppins Medium"/>
              </a:rPr>
              <a:t>Instrucciones implementadas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283658" y="186903"/>
            <a:ext cx="13720684" cy="9913194"/>
          </a:xfrm>
          <a:custGeom>
            <a:avLst/>
            <a:gdLst/>
            <a:ahLst/>
            <a:cxnLst/>
            <a:rect r="r" b="b" t="t" l="l"/>
            <a:pathLst>
              <a:path h="9913194" w="13720684">
                <a:moveTo>
                  <a:pt x="0" y="0"/>
                </a:moveTo>
                <a:lnTo>
                  <a:pt x="13720684" y="0"/>
                </a:lnTo>
                <a:lnTo>
                  <a:pt x="13720684" y="9913194"/>
                </a:lnTo>
                <a:lnTo>
                  <a:pt x="0" y="9913194"/>
                </a:lnTo>
                <a:lnTo>
                  <a:pt x="0" y="0"/>
                </a:lnTo>
                <a:close/>
              </a:path>
            </a:pathLst>
          </a:custGeom>
          <a:blipFill>
            <a:blip r:embed="rId2"/>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DAGn1s6ck14</dc:identifier>
  <dcterms:modified xsi:type="dcterms:W3CDTF">2011-08-01T06:04:30Z</dcterms:modified>
  <cp:revision>1</cp:revision>
  <dc:title>MIPS32 CON MENÚ DE 3 ALGORITMOS</dc:title>
</cp:coreProperties>
</file>