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0" r:id="rId1"/>
  </p:sldMasterIdLst>
  <p:sldIdLst>
    <p:sldId id="280" r:id="rId2"/>
    <p:sldId id="281" r:id="rId3"/>
  </p:sldIdLst>
  <p:sldSz cx="7559675" cy="10691813"/>
  <p:notesSz cx="6669088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CLOS Catherine ATTACHE ADM. ETAT" initials="DCAAE" lastIdx="2" clrIdx="0">
    <p:extLst>
      <p:ext uri="{19B8F6BF-5375-455C-9EA6-DF929625EA0E}">
        <p15:presenceInfo xmlns:p15="http://schemas.microsoft.com/office/powerpoint/2012/main" userId="S-1-5-21-2255225037-4143705525-1198626713-131507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CC00FF"/>
    <a:srgbClr val="FF7C80"/>
    <a:srgbClr val="FF3399"/>
    <a:srgbClr val="953B8F"/>
    <a:srgbClr val="004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50" autoAdjust="0"/>
  </p:normalViewPr>
  <p:slideViewPr>
    <p:cSldViewPr snapToGrid="0">
      <p:cViewPr varScale="1">
        <p:scale>
          <a:sx n="78" d="100"/>
          <a:sy n="78" d="100"/>
        </p:scale>
        <p:origin x="271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44960" y="1749795"/>
            <a:ext cx="5669756" cy="3722335"/>
          </a:xfrm>
        </p:spPr>
        <p:txBody>
          <a:bodyPr anchor="b"/>
          <a:lstStyle>
            <a:lvl1pPr algn="ctr">
              <a:defRPr sz="372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488"/>
            </a:lvl1pPr>
            <a:lvl2pPr marL="283510" indent="0" algn="ctr">
              <a:buNone/>
              <a:defRPr sz="1240"/>
            </a:lvl2pPr>
            <a:lvl3pPr marL="567019" indent="0" algn="ctr">
              <a:buNone/>
              <a:defRPr sz="1116"/>
            </a:lvl3pPr>
            <a:lvl4pPr marL="850529" indent="0" algn="ctr">
              <a:buNone/>
              <a:defRPr sz="992"/>
            </a:lvl4pPr>
            <a:lvl5pPr marL="1134039" indent="0" algn="ctr">
              <a:buNone/>
              <a:defRPr sz="992"/>
            </a:lvl5pPr>
            <a:lvl6pPr marL="1417549" indent="0" algn="ctr">
              <a:buNone/>
              <a:defRPr sz="992"/>
            </a:lvl6pPr>
            <a:lvl7pPr marL="1701058" indent="0" algn="ctr">
              <a:buNone/>
              <a:defRPr sz="992"/>
            </a:lvl7pPr>
            <a:lvl8pPr marL="1984568" indent="0" algn="ctr">
              <a:buNone/>
              <a:defRPr sz="992"/>
            </a:lvl8pPr>
            <a:lvl9pPr marL="2268078" indent="0" algn="ctr">
              <a:buNone/>
              <a:defRPr sz="992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D054-E6B3-4360-BD80-21D1232BB659}" type="datetimeFigureOut">
              <a:rPr lang="fr-FR" smtClean="0"/>
              <a:t>07/07/2022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9D45-52C0-49B0-B109-8EAF4A3F3A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2964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D054-E6B3-4360-BD80-21D1232BB659}" type="datetimeFigureOut">
              <a:rPr lang="fr-FR" smtClean="0"/>
              <a:t>07/07/2022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9D45-52C0-49B0-B109-8EAF4A3F3A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6671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5409892" y="569240"/>
            <a:ext cx="1630055" cy="9060817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D054-E6B3-4360-BD80-21D1232BB659}" type="datetimeFigureOut">
              <a:rPr lang="fr-FR" smtClean="0"/>
              <a:t>07/07/2022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9D45-52C0-49B0-B109-8EAF4A3F3A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4687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D054-E6B3-4360-BD80-21D1232BB659}" type="datetimeFigureOut">
              <a:rPr lang="fr-FR" smtClean="0"/>
              <a:t>07/07/2022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9D45-52C0-49B0-B109-8EAF4A3F3A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154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5790" y="2665530"/>
            <a:ext cx="6520220" cy="4447496"/>
          </a:xfrm>
        </p:spPr>
        <p:txBody>
          <a:bodyPr anchor="b"/>
          <a:lstStyle>
            <a:lvl1pPr>
              <a:defRPr sz="372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15790" y="7155102"/>
            <a:ext cx="6520220" cy="2338833"/>
          </a:xfrm>
        </p:spPr>
        <p:txBody>
          <a:bodyPr/>
          <a:lstStyle>
            <a:lvl1pPr marL="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1pPr>
            <a:lvl2pPr marL="283510" indent="0">
              <a:buNone/>
              <a:defRPr sz="1240">
                <a:solidFill>
                  <a:schemeClr val="tx1">
                    <a:tint val="75000"/>
                  </a:schemeClr>
                </a:solidFill>
              </a:defRPr>
            </a:lvl2pPr>
            <a:lvl3pPr marL="567019" indent="0">
              <a:buNone/>
              <a:defRPr sz="1116">
                <a:solidFill>
                  <a:schemeClr val="tx1">
                    <a:tint val="75000"/>
                  </a:schemeClr>
                </a:solidFill>
              </a:defRPr>
            </a:lvl3pPr>
            <a:lvl4pPr marL="850529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4pPr>
            <a:lvl5pPr marL="1134039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5pPr>
            <a:lvl6pPr marL="1417549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6pPr>
            <a:lvl7pPr marL="170105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7pPr>
            <a:lvl8pPr marL="198456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8pPr>
            <a:lvl9pPr marL="226807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D054-E6B3-4360-BD80-21D1232BB659}" type="datetimeFigureOut">
              <a:rPr lang="fr-FR" smtClean="0"/>
              <a:t>07/07/2022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9D45-52C0-49B0-B109-8EAF4A3F3A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4645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D054-E6B3-4360-BD80-21D1232BB659}" type="datetimeFigureOut">
              <a:rPr lang="fr-FR" smtClean="0"/>
              <a:t>07/07/2022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9D45-52C0-49B0-B109-8EAF4A3F3A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486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20712" y="569241"/>
            <a:ext cx="6520220" cy="20665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20712" y="2620980"/>
            <a:ext cx="3198097" cy="1284502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510" indent="0">
              <a:buNone/>
              <a:defRPr sz="1240" b="1"/>
            </a:lvl2pPr>
            <a:lvl3pPr marL="567019" indent="0">
              <a:buNone/>
              <a:defRPr sz="1116" b="1"/>
            </a:lvl3pPr>
            <a:lvl4pPr marL="850529" indent="0">
              <a:buNone/>
              <a:defRPr sz="992" b="1"/>
            </a:lvl4pPr>
            <a:lvl5pPr marL="1134039" indent="0">
              <a:buNone/>
              <a:defRPr sz="992" b="1"/>
            </a:lvl5pPr>
            <a:lvl6pPr marL="1417549" indent="0">
              <a:buNone/>
              <a:defRPr sz="992" b="1"/>
            </a:lvl6pPr>
            <a:lvl7pPr marL="1701058" indent="0">
              <a:buNone/>
              <a:defRPr sz="992" b="1"/>
            </a:lvl7pPr>
            <a:lvl8pPr marL="1984568" indent="0">
              <a:buNone/>
              <a:defRPr sz="992" b="1"/>
            </a:lvl8pPr>
            <a:lvl9pPr marL="2268078" indent="0">
              <a:buNone/>
              <a:defRPr sz="992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0712" y="3905482"/>
            <a:ext cx="3198097" cy="574437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827085" y="2620980"/>
            <a:ext cx="3213847" cy="1284502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510" indent="0">
              <a:buNone/>
              <a:defRPr sz="1240" b="1"/>
            </a:lvl2pPr>
            <a:lvl3pPr marL="567019" indent="0">
              <a:buNone/>
              <a:defRPr sz="1116" b="1"/>
            </a:lvl3pPr>
            <a:lvl4pPr marL="850529" indent="0">
              <a:buNone/>
              <a:defRPr sz="992" b="1"/>
            </a:lvl4pPr>
            <a:lvl5pPr marL="1134039" indent="0">
              <a:buNone/>
              <a:defRPr sz="992" b="1"/>
            </a:lvl5pPr>
            <a:lvl6pPr marL="1417549" indent="0">
              <a:buNone/>
              <a:defRPr sz="992" b="1"/>
            </a:lvl6pPr>
            <a:lvl7pPr marL="1701058" indent="0">
              <a:buNone/>
              <a:defRPr sz="992" b="1"/>
            </a:lvl7pPr>
            <a:lvl8pPr marL="1984568" indent="0">
              <a:buNone/>
              <a:defRPr sz="992" b="1"/>
            </a:lvl8pPr>
            <a:lvl9pPr marL="2268078" indent="0">
              <a:buNone/>
              <a:defRPr sz="992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827085" y="3905482"/>
            <a:ext cx="3213847" cy="574437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D054-E6B3-4360-BD80-21D1232BB659}" type="datetimeFigureOut">
              <a:rPr lang="fr-FR" smtClean="0"/>
              <a:t>07/07/2022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9D45-52C0-49B0-B109-8EAF4A3F3A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4843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D054-E6B3-4360-BD80-21D1232BB659}" type="datetimeFigureOut">
              <a:rPr lang="fr-FR" smtClean="0"/>
              <a:t>07/07/2022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9D45-52C0-49B0-B109-8EAF4A3F3A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3415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D054-E6B3-4360-BD80-21D1232BB659}" type="datetimeFigureOut">
              <a:rPr lang="fr-FR" smtClean="0"/>
              <a:t>07/07/2022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9D45-52C0-49B0-B109-8EAF4A3F3A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744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1984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13847" y="1539424"/>
            <a:ext cx="3827085" cy="7598117"/>
          </a:xfrm>
        </p:spPr>
        <p:txBody>
          <a:bodyPr/>
          <a:lstStyle>
            <a:lvl1pPr>
              <a:defRPr sz="1984"/>
            </a:lvl1pPr>
            <a:lvl2pPr>
              <a:defRPr sz="1736"/>
            </a:lvl2pPr>
            <a:lvl3pPr>
              <a:defRPr sz="1488"/>
            </a:lvl3pPr>
            <a:lvl4pPr>
              <a:defRPr sz="1240"/>
            </a:lvl4pPr>
            <a:lvl5pPr>
              <a:defRPr sz="1240"/>
            </a:lvl5pPr>
            <a:lvl6pPr>
              <a:defRPr sz="1240"/>
            </a:lvl6pPr>
            <a:lvl7pPr>
              <a:defRPr sz="1240"/>
            </a:lvl7pPr>
            <a:lvl8pPr>
              <a:defRPr sz="1240"/>
            </a:lvl8pPr>
            <a:lvl9pPr>
              <a:defRPr sz="124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992"/>
            </a:lvl1pPr>
            <a:lvl2pPr marL="283510" indent="0">
              <a:buNone/>
              <a:defRPr sz="868"/>
            </a:lvl2pPr>
            <a:lvl3pPr marL="567019" indent="0">
              <a:buNone/>
              <a:defRPr sz="744"/>
            </a:lvl3pPr>
            <a:lvl4pPr marL="850529" indent="0">
              <a:buNone/>
              <a:defRPr sz="620"/>
            </a:lvl4pPr>
            <a:lvl5pPr marL="1134039" indent="0">
              <a:buNone/>
              <a:defRPr sz="620"/>
            </a:lvl5pPr>
            <a:lvl6pPr marL="1417549" indent="0">
              <a:buNone/>
              <a:defRPr sz="620"/>
            </a:lvl6pPr>
            <a:lvl7pPr marL="1701058" indent="0">
              <a:buNone/>
              <a:defRPr sz="620"/>
            </a:lvl7pPr>
            <a:lvl8pPr marL="1984568" indent="0">
              <a:buNone/>
              <a:defRPr sz="620"/>
            </a:lvl8pPr>
            <a:lvl9pPr marL="2268078" indent="0">
              <a:buNone/>
              <a:defRPr sz="62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D054-E6B3-4360-BD80-21D1232BB659}" type="datetimeFigureOut">
              <a:rPr lang="fr-FR" smtClean="0"/>
              <a:t>07/07/2022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9D45-52C0-49B0-B109-8EAF4A3F3A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079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1984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213847" y="1539424"/>
            <a:ext cx="3827085" cy="7598117"/>
          </a:xfrm>
        </p:spPr>
        <p:txBody>
          <a:bodyPr/>
          <a:lstStyle>
            <a:lvl1pPr marL="0" indent="0">
              <a:buNone/>
              <a:defRPr sz="1984"/>
            </a:lvl1pPr>
            <a:lvl2pPr marL="283510" indent="0">
              <a:buNone/>
              <a:defRPr sz="1736"/>
            </a:lvl2pPr>
            <a:lvl3pPr marL="567019" indent="0">
              <a:buNone/>
              <a:defRPr sz="1488"/>
            </a:lvl3pPr>
            <a:lvl4pPr marL="850529" indent="0">
              <a:buNone/>
              <a:defRPr sz="1240"/>
            </a:lvl4pPr>
            <a:lvl5pPr marL="1134039" indent="0">
              <a:buNone/>
              <a:defRPr sz="1240"/>
            </a:lvl5pPr>
            <a:lvl6pPr marL="1417549" indent="0">
              <a:buNone/>
              <a:defRPr sz="1240"/>
            </a:lvl6pPr>
            <a:lvl7pPr marL="1701058" indent="0">
              <a:buNone/>
              <a:defRPr sz="1240"/>
            </a:lvl7pPr>
            <a:lvl8pPr marL="1984568" indent="0">
              <a:buNone/>
              <a:defRPr sz="1240"/>
            </a:lvl8pPr>
            <a:lvl9pPr marL="2268078" indent="0">
              <a:buNone/>
              <a:defRPr sz="124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992"/>
            </a:lvl1pPr>
            <a:lvl2pPr marL="283510" indent="0">
              <a:buNone/>
              <a:defRPr sz="868"/>
            </a:lvl2pPr>
            <a:lvl3pPr marL="567019" indent="0">
              <a:buNone/>
              <a:defRPr sz="744"/>
            </a:lvl3pPr>
            <a:lvl4pPr marL="850529" indent="0">
              <a:buNone/>
              <a:defRPr sz="620"/>
            </a:lvl4pPr>
            <a:lvl5pPr marL="1134039" indent="0">
              <a:buNone/>
              <a:defRPr sz="620"/>
            </a:lvl5pPr>
            <a:lvl6pPr marL="1417549" indent="0">
              <a:buNone/>
              <a:defRPr sz="620"/>
            </a:lvl6pPr>
            <a:lvl7pPr marL="1701058" indent="0">
              <a:buNone/>
              <a:defRPr sz="620"/>
            </a:lvl7pPr>
            <a:lvl8pPr marL="1984568" indent="0">
              <a:buNone/>
              <a:defRPr sz="620"/>
            </a:lvl8pPr>
            <a:lvl9pPr marL="2268078" indent="0">
              <a:buNone/>
              <a:defRPr sz="62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D054-E6B3-4360-BD80-21D1232BB659}" type="datetimeFigureOut">
              <a:rPr lang="fr-FR" smtClean="0"/>
              <a:t>07/07/2022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9D45-52C0-49B0-B109-8EAF4A3F3A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447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519728" y="569241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19728" y="9909727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9D054-E6B3-4360-BD80-21D1232BB659}" type="datetimeFigureOut">
              <a:rPr lang="fr-FR" smtClean="0"/>
              <a:t>07/07/2022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04143" y="9909727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5339020" y="9909727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B9D45-52C0-49B0-B109-8EAF4A3F3A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267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</p:sldLayoutIdLst>
  <p:txStyles>
    <p:titleStyle>
      <a:lvl1pPr algn="l" defTabSz="567019" rtl="0" eaLnBrk="1" latinLnBrk="0" hangingPunct="1">
        <a:lnSpc>
          <a:spcPct val="90000"/>
        </a:lnSpc>
        <a:spcBef>
          <a:spcPct val="0"/>
        </a:spcBef>
        <a:buNone/>
        <a:defRPr sz="27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755" indent="-141755" algn="l" defTabSz="567019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1pPr>
      <a:lvl2pPr marL="425265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08774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240" kern="1200">
          <a:solidFill>
            <a:schemeClr val="tx1"/>
          </a:solidFill>
          <a:latin typeface="+mn-lt"/>
          <a:ea typeface="+mn-ea"/>
          <a:cs typeface="+mn-cs"/>
        </a:defRPr>
      </a:lvl3pPr>
      <a:lvl4pPr marL="992284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275794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55930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84281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212632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40983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1pPr>
      <a:lvl2pPr marL="283510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2pPr>
      <a:lvl3pPr marL="56701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3pPr>
      <a:lvl4pPr marL="85052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41754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701058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1984568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268078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563" y="1347269"/>
            <a:ext cx="1206307" cy="1143186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138" y="1493043"/>
            <a:ext cx="1098818" cy="1098818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22" y="320942"/>
            <a:ext cx="1017588" cy="454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2392424" y="1917420"/>
            <a:ext cx="3541507" cy="1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268000"/>
              </a:lnSpc>
              <a:spcBef>
                <a:spcPts val="1513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900" b="1" i="0" u="none" strike="noStrike" cap="none" normalizeH="0" baseline="0" dirty="0" smtClean="0">
                <a:ln>
                  <a:noFill/>
                </a:ln>
                <a:solidFill>
                  <a:srgbClr val="1C1C1B"/>
                </a:solidFill>
                <a:effectLst/>
                <a:latin typeface="Arial" panose="020B0604020202020204" pitchFamily="34" charset="0"/>
              </a:rPr>
              <a:t>DGA Essais en vol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454910" y="3138821"/>
            <a:ext cx="81269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2171700" lvl="0" eaLnBrk="0" fontAlgn="base" hangingPunct="0">
              <a:spcAft>
                <a:spcPct val="0"/>
              </a:spcAft>
            </a:pPr>
            <a:r>
              <a:rPr lang="fr-FR" altLang="fr-FR" sz="1400" b="1" dirty="0" smtClean="0">
                <a:solidFill>
                  <a:srgbClr val="838180"/>
                </a:solidFill>
                <a:latin typeface="Marianne Light" panose="02000000000000000000" pitchFamily="50" charset="0"/>
              </a:rPr>
              <a:t>Centre expert en matière d’aéronefs et de systèmes aéronautiques, garant </a:t>
            </a:r>
            <a:r>
              <a:rPr lang="fr-FR" altLang="fr-FR" sz="1400" b="1" dirty="0">
                <a:solidFill>
                  <a:srgbClr val="838180"/>
                </a:solidFill>
                <a:latin typeface="Marianne Light" panose="02000000000000000000" pitchFamily="50" charset="0"/>
              </a:rPr>
              <a:t>de la qualité et de la sécurité des vols, au service </a:t>
            </a:r>
            <a:r>
              <a:rPr lang="fr-FR" altLang="fr-FR" sz="1400" b="1" dirty="0" smtClean="0">
                <a:solidFill>
                  <a:srgbClr val="838180"/>
                </a:solidFill>
                <a:latin typeface="Marianne Light" panose="02000000000000000000" pitchFamily="50" charset="0"/>
              </a:rPr>
              <a:t>des </a:t>
            </a:r>
            <a:r>
              <a:rPr lang="fr-FR" altLang="fr-FR" sz="1400" b="1" dirty="0">
                <a:solidFill>
                  <a:srgbClr val="838180"/>
                </a:solidFill>
                <a:latin typeface="Marianne Light" panose="02000000000000000000" pitchFamily="50" charset="0"/>
              </a:rPr>
              <a:t>organismes étatiques et de l’industrie aéronautique. </a:t>
            </a:r>
            <a:endParaRPr lang="fr-FR" altLang="fr-FR" sz="1400" b="1" dirty="0" smtClean="0">
              <a:solidFill>
                <a:srgbClr val="838180"/>
              </a:solidFill>
              <a:latin typeface="Marianne Light" panose="02000000000000000000" pitchFamily="50" charset="0"/>
            </a:endParaRPr>
          </a:p>
          <a:p>
            <a:pPr marR="2171700" lvl="0" eaLnBrk="0" fontAlgn="base" hangingPunct="0">
              <a:spcAft>
                <a:spcPct val="0"/>
              </a:spcAft>
            </a:pPr>
            <a:endParaRPr lang="fr-FR" altLang="fr-FR" sz="1400" b="1" dirty="0">
              <a:solidFill>
                <a:srgbClr val="838180"/>
              </a:solidFill>
              <a:latin typeface="Marianne Light" panose="02000000000000000000" pitchFamily="50" charset="0"/>
            </a:endParaRPr>
          </a:p>
          <a:p>
            <a:pPr marR="2171700" lvl="0" eaLnBrk="0" fontAlgn="base" hangingPunct="0">
              <a:spcAft>
                <a:spcPct val="0"/>
              </a:spcAft>
            </a:pPr>
            <a:r>
              <a:rPr lang="fr-FR" altLang="fr-FR" sz="1400" b="1" dirty="0">
                <a:solidFill>
                  <a:srgbClr val="838180"/>
                </a:solidFill>
                <a:latin typeface="Marianne Light" panose="02000000000000000000" pitchFamily="50" charset="0"/>
              </a:rPr>
              <a:t>DGA Essais en vol, </a:t>
            </a:r>
            <a:r>
              <a:rPr lang="fr-FR" altLang="fr-FR" sz="1400" b="1" dirty="0" smtClean="0">
                <a:solidFill>
                  <a:srgbClr val="838180"/>
                </a:solidFill>
                <a:latin typeface="Marianne Light" panose="02000000000000000000" pitchFamily="50" charset="0"/>
              </a:rPr>
              <a:t>créé en 1944 et implanté </a:t>
            </a:r>
            <a:r>
              <a:rPr lang="fr-FR" altLang="fr-FR" sz="1400" b="1" dirty="0">
                <a:solidFill>
                  <a:srgbClr val="838180"/>
                </a:solidFill>
                <a:latin typeface="Marianne Light" panose="02000000000000000000" pitchFamily="50" charset="0"/>
              </a:rPr>
              <a:t>principalement sur </a:t>
            </a:r>
            <a:r>
              <a:rPr lang="fr-FR" altLang="fr-FR" sz="1400" b="1" dirty="0" smtClean="0">
                <a:solidFill>
                  <a:srgbClr val="838180"/>
                </a:solidFill>
                <a:latin typeface="Marianne Light" panose="02000000000000000000" pitchFamily="50" charset="0"/>
              </a:rPr>
              <a:t>les deux </a:t>
            </a:r>
            <a:r>
              <a:rPr lang="fr-FR" altLang="fr-FR" sz="1400" b="1" dirty="0">
                <a:solidFill>
                  <a:srgbClr val="838180"/>
                </a:solidFill>
                <a:latin typeface="Marianne Light" panose="02000000000000000000" pitchFamily="50" charset="0"/>
              </a:rPr>
              <a:t>sites </a:t>
            </a:r>
            <a:r>
              <a:rPr lang="fr-FR" altLang="fr-FR" sz="1400" b="1" dirty="0" smtClean="0">
                <a:solidFill>
                  <a:srgbClr val="838180"/>
                </a:solidFill>
                <a:latin typeface="Marianne Light" panose="02000000000000000000" pitchFamily="50" charset="0"/>
              </a:rPr>
              <a:t>d’Istres (1949) et de </a:t>
            </a:r>
            <a:r>
              <a:rPr lang="fr-FR" altLang="fr-FR" sz="1400" b="1" dirty="0" err="1" smtClean="0">
                <a:solidFill>
                  <a:srgbClr val="838180"/>
                </a:solidFill>
                <a:latin typeface="Marianne Light" panose="02000000000000000000" pitchFamily="50" charset="0"/>
              </a:rPr>
              <a:t>Cazaux</a:t>
            </a:r>
            <a:r>
              <a:rPr lang="fr-FR" altLang="fr-FR" sz="1400" b="1" dirty="0" smtClean="0">
                <a:solidFill>
                  <a:srgbClr val="838180"/>
                </a:solidFill>
                <a:latin typeface="Marianne Light" panose="02000000000000000000" pitchFamily="50" charset="0"/>
              </a:rPr>
              <a:t> (1948), </a:t>
            </a:r>
            <a:r>
              <a:rPr lang="fr-FR" altLang="fr-FR" sz="1400" b="1" dirty="0">
                <a:solidFill>
                  <a:srgbClr val="838180"/>
                </a:solidFill>
                <a:latin typeface="Marianne Light" panose="02000000000000000000" pitchFamily="50" charset="0"/>
              </a:rPr>
              <a:t>est l’acteur incontournable dans les projets aéronautiques nationaux et européens, militaires ou civils, y compris dans le cadre du soutien </a:t>
            </a:r>
            <a:r>
              <a:rPr lang="fr-FR" altLang="fr-FR" sz="1400" b="1" dirty="0" smtClean="0">
                <a:solidFill>
                  <a:srgbClr val="838180"/>
                </a:solidFill>
                <a:latin typeface="Marianne Light" panose="02000000000000000000" pitchFamily="50" charset="0"/>
              </a:rPr>
              <a:t>à l’exportation.</a:t>
            </a:r>
            <a:endParaRPr lang="fr-FR" altLang="fr-FR" sz="1400" dirty="0">
              <a:latin typeface="Arial" panose="020B0604020202020204" pitchFamily="34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8238379"/>
            <a:ext cx="7614319" cy="2453434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194520" y="5194715"/>
            <a:ext cx="398097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rgbClr val="000000"/>
                </a:solidFill>
                <a:latin typeface="Marianne-Bold" panose="02000000000000000000" pitchFamily="50" charset="0"/>
              </a:rPr>
              <a:t>DOMAINES DE </a:t>
            </a:r>
            <a:r>
              <a:rPr lang="fr-FR" b="1" dirty="0" smtClean="0">
                <a:solidFill>
                  <a:srgbClr val="000000"/>
                </a:solidFill>
                <a:latin typeface="Marianne-Bold" panose="02000000000000000000" pitchFamily="50" charset="0"/>
              </a:rPr>
              <a:t>COMPÉTENCES</a:t>
            </a:r>
          </a:p>
          <a:p>
            <a:endParaRPr lang="fr-FR" sz="1100" b="1" dirty="0">
              <a:solidFill>
                <a:srgbClr val="000000"/>
              </a:solidFill>
              <a:latin typeface="Marianne-Bold" panose="02000000000000000000" pitchFamily="50" charset="0"/>
            </a:endParaRPr>
          </a:p>
          <a:p>
            <a:r>
              <a:rPr lang="fr-FR" sz="1100" dirty="0">
                <a:solidFill>
                  <a:srgbClr val="1D1D1B"/>
                </a:solidFill>
                <a:latin typeface="Marianne-Regular" panose="02000000000000000000" pitchFamily="50" charset="0"/>
              </a:rPr>
              <a:t>Le domaine de compétence de DGA Essais en vol</a:t>
            </a:r>
          </a:p>
          <a:p>
            <a:r>
              <a:rPr lang="fr-FR" sz="1100" dirty="0">
                <a:solidFill>
                  <a:srgbClr val="1D1D1B"/>
                </a:solidFill>
                <a:latin typeface="Marianne-Regular" panose="02000000000000000000" pitchFamily="50" charset="0"/>
              </a:rPr>
              <a:t>porte sur </a:t>
            </a:r>
            <a:r>
              <a:rPr lang="fr-FR" sz="1100" dirty="0" smtClean="0">
                <a:solidFill>
                  <a:srgbClr val="1D1D1B"/>
                </a:solidFill>
                <a:latin typeface="Marianne-Regular" panose="02000000000000000000" pitchFamily="50" charset="0"/>
              </a:rPr>
              <a:t>l’expertise et les </a:t>
            </a:r>
            <a:r>
              <a:rPr lang="fr-FR" sz="1100" dirty="0">
                <a:solidFill>
                  <a:srgbClr val="1D1D1B"/>
                </a:solidFill>
                <a:latin typeface="Marianne-Regular" panose="02000000000000000000" pitchFamily="50" charset="0"/>
              </a:rPr>
              <a:t>essais </a:t>
            </a:r>
            <a:r>
              <a:rPr lang="fr-FR" sz="1100" dirty="0" smtClean="0">
                <a:solidFill>
                  <a:srgbClr val="1D1D1B"/>
                </a:solidFill>
                <a:latin typeface="Marianne-Regular" panose="02000000000000000000" pitchFamily="50" charset="0"/>
              </a:rPr>
              <a:t>qui contribuent</a:t>
            </a:r>
            <a:endParaRPr lang="fr-FR" sz="1100" dirty="0">
              <a:solidFill>
                <a:srgbClr val="1D1D1B"/>
              </a:solidFill>
              <a:latin typeface="Marianne-Regular" panose="02000000000000000000" pitchFamily="50" charset="0"/>
            </a:endParaRPr>
          </a:p>
          <a:p>
            <a:r>
              <a:rPr lang="fr-FR" sz="1100" dirty="0">
                <a:solidFill>
                  <a:srgbClr val="1D1D1B"/>
                </a:solidFill>
                <a:latin typeface="Marianne-Regular" panose="02000000000000000000" pitchFamily="50" charset="0"/>
              </a:rPr>
              <a:t>au développement, à la qualification et la réception des aéronefs de </a:t>
            </a:r>
            <a:r>
              <a:rPr lang="fr-FR" sz="1100" dirty="0" smtClean="0">
                <a:solidFill>
                  <a:srgbClr val="1D1D1B"/>
                </a:solidFill>
                <a:latin typeface="Marianne-Regular" panose="02000000000000000000" pitchFamily="50" charset="0"/>
              </a:rPr>
              <a:t>l’Etat français (avions</a:t>
            </a:r>
            <a:r>
              <a:rPr lang="fr-FR" sz="1100" dirty="0">
                <a:solidFill>
                  <a:srgbClr val="1D1D1B"/>
                </a:solidFill>
                <a:latin typeface="Marianne-Regular" panose="02000000000000000000" pitchFamily="50" charset="0"/>
              </a:rPr>
              <a:t>, hélicoptères, </a:t>
            </a:r>
            <a:r>
              <a:rPr lang="fr-FR" sz="1100" dirty="0" smtClean="0">
                <a:solidFill>
                  <a:srgbClr val="1D1D1B"/>
                </a:solidFill>
                <a:latin typeface="Marianne-Regular" panose="02000000000000000000" pitchFamily="50" charset="0"/>
              </a:rPr>
              <a:t>drones, installations motrices, systèmes d’armes) dont les aéronefs militaires.</a:t>
            </a:r>
          </a:p>
          <a:p>
            <a:endParaRPr lang="fr-FR" sz="1100" dirty="0">
              <a:solidFill>
                <a:srgbClr val="1D1D1B"/>
              </a:solidFill>
              <a:latin typeface="Marianne-Regular" panose="02000000000000000000" pitchFamily="50" charset="0"/>
            </a:endParaRPr>
          </a:p>
          <a:p>
            <a:r>
              <a:rPr lang="fr-FR" sz="1100" dirty="0">
                <a:solidFill>
                  <a:srgbClr val="1D1D1B"/>
                </a:solidFill>
                <a:latin typeface="Marianne-Regular" panose="02000000000000000000" pitchFamily="50" charset="0"/>
              </a:rPr>
              <a:t>Le centre participe aux travaux conduisant à la</a:t>
            </a:r>
          </a:p>
          <a:p>
            <a:r>
              <a:rPr lang="fr-FR" sz="1100" dirty="0">
                <a:solidFill>
                  <a:srgbClr val="1D1D1B"/>
                </a:solidFill>
                <a:latin typeface="Marianne-Regular" panose="02000000000000000000" pitchFamily="50" charset="0"/>
              </a:rPr>
              <a:t>navigabilité et à la certification des aéronefs civils.</a:t>
            </a:r>
          </a:p>
          <a:p>
            <a:r>
              <a:rPr lang="fr-FR" sz="1100" dirty="0">
                <a:solidFill>
                  <a:srgbClr val="1D1D1B"/>
                </a:solidFill>
                <a:latin typeface="Marianne-Regular" panose="02000000000000000000" pitchFamily="50" charset="0"/>
              </a:rPr>
              <a:t>Les essais en </a:t>
            </a:r>
            <a:r>
              <a:rPr lang="fr-FR" sz="1100" dirty="0" smtClean="0">
                <a:solidFill>
                  <a:srgbClr val="1D1D1B"/>
                </a:solidFill>
                <a:latin typeface="Marianne-Regular" panose="02000000000000000000" pitchFamily="50" charset="0"/>
              </a:rPr>
              <a:t>vol </a:t>
            </a:r>
            <a:r>
              <a:rPr lang="fr-FR" sz="1100" dirty="0">
                <a:solidFill>
                  <a:srgbClr val="1D1D1B"/>
                </a:solidFill>
                <a:latin typeface="Marianne-Regular" panose="02000000000000000000" pitchFamily="50" charset="0"/>
              </a:rPr>
              <a:t>s’appuient sur des pôles</a:t>
            </a:r>
          </a:p>
          <a:p>
            <a:r>
              <a:rPr lang="fr-FR" sz="1100" dirty="0">
                <a:solidFill>
                  <a:srgbClr val="1D1D1B"/>
                </a:solidFill>
                <a:latin typeface="Marianne-Regular" panose="02000000000000000000" pitchFamily="50" charset="0"/>
              </a:rPr>
              <a:t>d’excellence et des équipes qualifiées et entraînées :</a:t>
            </a:r>
          </a:p>
          <a:p>
            <a:r>
              <a:rPr lang="fr-FR" sz="1100" dirty="0">
                <a:solidFill>
                  <a:srgbClr val="1D1D1B"/>
                </a:solidFill>
                <a:latin typeface="Marianne-Regular" panose="02000000000000000000" pitchFamily="50" charset="0"/>
              </a:rPr>
              <a:t>expertise, maîtrise des essais, simulation, systèmes</a:t>
            </a:r>
          </a:p>
          <a:p>
            <a:r>
              <a:rPr lang="fr-FR" sz="1100" dirty="0">
                <a:solidFill>
                  <a:srgbClr val="1D1D1B"/>
                </a:solidFill>
                <a:latin typeface="Marianne-Regular" panose="02000000000000000000" pitchFamily="50" charset="0"/>
              </a:rPr>
              <a:t>de drones, contrôle de la circulation aérienne d’essais</a:t>
            </a:r>
          </a:p>
          <a:p>
            <a:r>
              <a:rPr lang="fr-FR" sz="1100" dirty="0">
                <a:solidFill>
                  <a:srgbClr val="1D1D1B"/>
                </a:solidFill>
                <a:latin typeface="Marianne-Regular" panose="02000000000000000000" pitchFamily="50" charset="0"/>
              </a:rPr>
              <a:t>et de </a:t>
            </a:r>
            <a:r>
              <a:rPr lang="fr-FR" sz="1100" dirty="0" smtClean="0">
                <a:solidFill>
                  <a:srgbClr val="1D1D1B"/>
                </a:solidFill>
                <a:latin typeface="Marianne-Regular" panose="02000000000000000000" pitchFamily="50" charset="0"/>
              </a:rPr>
              <a:t>réception (CER).</a:t>
            </a:r>
          </a:p>
          <a:p>
            <a:endParaRPr lang="fr-FR" sz="1200" dirty="0">
              <a:solidFill>
                <a:srgbClr val="1D1D1B"/>
              </a:solidFill>
              <a:latin typeface="Marianne-Regular" panose="02000000000000000000" pitchFamily="50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112546" y="5660094"/>
            <a:ext cx="3564717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dirty="0">
                <a:latin typeface="Marianne-Regular" panose="02000000000000000000" pitchFamily="50" charset="0"/>
              </a:rPr>
              <a:t>En outre, DGA Essais en vol forme, les équipages</a:t>
            </a:r>
          </a:p>
          <a:p>
            <a:r>
              <a:rPr lang="fr-FR" sz="1100" dirty="0">
                <a:latin typeface="Marianne-Regular" panose="02000000000000000000" pitchFamily="50" charset="0"/>
              </a:rPr>
              <a:t>d’essais, au sein de son école de formation du</a:t>
            </a:r>
          </a:p>
          <a:p>
            <a:r>
              <a:rPr lang="fr-FR" sz="1100" dirty="0">
                <a:latin typeface="Marianne-Regular" panose="02000000000000000000" pitchFamily="50" charset="0"/>
              </a:rPr>
              <a:t>personnel navigant d’essais et de réception (EPNER</a:t>
            </a:r>
            <a:r>
              <a:rPr lang="fr-FR" sz="1100" dirty="0" smtClean="0">
                <a:latin typeface="Marianne-Regular" panose="02000000000000000000" pitchFamily="50" charset="0"/>
              </a:rPr>
              <a:t>).</a:t>
            </a:r>
            <a:endParaRPr lang="fr-FR" sz="1100" dirty="0">
              <a:latin typeface="Marianne-Regular" panose="02000000000000000000" pitchFamily="50" charset="0"/>
            </a:endParaRPr>
          </a:p>
          <a:p>
            <a:r>
              <a:rPr lang="fr-FR" sz="1100" dirty="0">
                <a:latin typeface="Marianne-Regular" panose="02000000000000000000" pitchFamily="50" charset="0"/>
              </a:rPr>
              <a:t>Cette école, certifiée ATO (Approved Training</a:t>
            </a:r>
          </a:p>
          <a:p>
            <a:r>
              <a:rPr lang="fr-FR" sz="1100" dirty="0">
                <a:latin typeface="Marianne-Regular" panose="02000000000000000000" pitchFamily="50" charset="0"/>
              </a:rPr>
              <a:t>Organization) par l’Agence Européenne de </a:t>
            </a:r>
            <a:r>
              <a:rPr lang="fr-FR" sz="1100" dirty="0" smtClean="0">
                <a:latin typeface="Marianne-Regular" panose="02000000000000000000" pitchFamily="50" charset="0"/>
              </a:rPr>
              <a:t>Sécurité Aérienne </a:t>
            </a:r>
            <a:r>
              <a:rPr lang="fr-FR" sz="1100" dirty="0">
                <a:latin typeface="Marianne-Regular" panose="02000000000000000000" pitchFamily="50" charset="0"/>
              </a:rPr>
              <a:t>(AESA) accueille depuis 1946 des </a:t>
            </a:r>
            <a:r>
              <a:rPr lang="fr-FR" sz="1100" dirty="0" smtClean="0">
                <a:latin typeface="Marianne-Regular" panose="02000000000000000000" pitchFamily="50" charset="0"/>
              </a:rPr>
              <a:t>stagiaires français </a:t>
            </a:r>
            <a:r>
              <a:rPr lang="fr-FR" sz="1100" dirty="0">
                <a:latin typeface="Marianne-Regular" panose="02000000000000000000" pitchFamily="50" charset="0"/>
              </a:rPr>
              <a:t>et étrangers, étatiques comme industriels.</a:t>
            </a:r>
          </a:p>
        </p:txBody>
      </p:sp>
    </p:spTree>
    <p:extLst>
      <p:ext uri="{BB962C8B-B14F-4D97-AF65-F5344CB8AC3E}">
        <p14:creationId xmlns:p14="http://schemas.microsoft.com/office/powerpoint/2010/main" val="333316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9986" y="129092"/>
            <a:ext cx="3701705" cy="3801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0000"/>
                </a:solidFill>
                <a:latin typeface="Marianne-Bold" panose="02000000000000000000" pitchFamily="50" charset="0"/>
              </a:rPr>
              <a:t>MOYENS </a:t>
            </a:r>
            <a:r>
              <a:rPr lang="fr-FR" b="1" dirty="0" smtClean="0">
                <a:solidFill>
                  <a:srgbClr val="000000"/>
                </a:solidFill>
                <a:latin typeface="Marianne-Bold" panose="02000000000000000000" pitchFamily="50" charset="0"/>
              </a:rPr>
              <a:t>D’ESSAIS PRINCIPAUX</a:t>
            </a:r>
          </a:p>
          <a:p>
            <a:endParaRPr lang="fr-FR" b="1" dirty="0">
              <a:solidFill>
                <a:srgbClr val="000000"/>
              </a:solidFill>
              <a:latin typeface="Marianne-Bold" panose="02000000000000000000" pitchFamily="50" charset="0"/>
            </a:endParaRPr>
          </a:p>
          <a:p>
            <a:r>
              <a:rPr lang="fr-FR" sz="1100" dirty="0">
                <a:solidFill>
                  <a:srgbClr val="1D1D1B"/>
                </a:solidFill>
                <a:latin typeface="Marianne-Regular" panose="02000000000000000000" pitchFamily="50" charset="0"/>
              </a:rPr>
              <a:t>DGA Essais en vol met en </a:t>
            </a:r>
            <a:r>
              <a:rPr lang="fr-FR" sz="1100" dirty="0" smtClean="0">
                <a:solidFill>
                  <a:srgbClr val="1D1D1B"/>
                </a:solidFill>
                <a:latin typeface="Marianne-Regular" panose="02000000000000000000" pitchFamily="50" charset="0"/>
              </a:rPr>
              <a:t>œuvre, </a:t>
            </a:r>
            <a:r>
              <a:rPr lang="fr-FR" sz="1100" dirty="0">
                <a:solidFill>
                  <a:srgbClr val="1D1D1B"/>
                </a:solidFill>
                <a:latin typeface="Marianne-Regular" panose="02000000000000000000" pitchFamily="50" charset="0"/>
              </a:rPr>
              <a:t>au sol et en vol,</a:t>
            </a:r>
          </a:p>
          <a:p>
            <a:r>
              <a:rPr lang="fr-FR" sz="1100" dirty="0">
                <a:solidFill>
                  <a:srgbClr val="1D1D1B"/>
                </a:solidFill>
                <a:latin typeface="Marianne-Regular" panose="02000000000000000000" pitchFamily="50" charset="0"/>
              </a:rPr>
              <a:t>un dispositif d’essais et de simulation à la pointe</a:t>
            </a:r>
          </a:p>
          <a:p>
            <a:r>
              <a:rPr lang="fr-FR" sz="1100" dirty="0">
                <a:solidFill>
                  <a:srgbClr val="1D1D1B"/>
                </a:solidFill>
                <a:latin typeface="Marianne-Regular" panose="02000000000000000000" pitchFamily="50" charset="0"/>
              </a:rPr>
              <a:t>de l’évolution technologique </a:t>
            </a:r>
            <a:r>
              <a:rPr lang="fr-FR" sz="1100" dirty="0" smtClean="0">
                <a:solidFill>
                  <a:srgbClr val="1D1D1B"/>
                </a:solidFill>
                <a:latin typeface="Marianne-Regular" panose="02000000000000000000" pitchFamily="50" charset="0"/>
              </a:rPr>
              <a:t>:</a:t>
            </a:r>
          </a:p>
          <a:p>
            <a:endParaRPr lang="fr-FR" sz="1100" dirty="0">
              <a:solidFill>
                <a:srgbClr val="1D1D1B"/>
              </a:solidFill>
              <a:latin typeface="Marianne-Regular" panose="02000000000000000000" pitchFamily="50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Marianne-Regular" panose="02000000000000000000" pitchFamily="50" charset="0"/>
              </a:rPr>
              <a:t>• </a:t>
            </a:r>
            <a:r>
              <a:rPr lang="fr-FR" sz="1100" dirty="0">
                <a:solidFill>
                  <a:srgbClr val="1D1D1B"/>
                </a:solidFill>
                <a:latin typeface="Marianne-Regular" panose="02000000000000000000" pitchFamily="50" charset="0"/>
              </a:rPr>
              <a:t>Avions et hélicoptères banc d’essais et plastrons</a:t>
            </a:r>
            <a:r>
              <a:rPr lang="fr-FR" sz="1100" dirty="0" smtClean="0">
                <a:solidFill>
                  <a:srgbClr val="1D1D1B"/>
                </a:solidFill>
                <a:latin typeface="Marianne-Regular" panose="02000000000000000000" pitchFamily="50" charset="0"/>
              </a:rPr>
              <a:t>,</a:t>
            </a:r>
          </a:p>
          <a:p>
            <a:endParaRPr lang="fr-FR" sz="1100" dirty="0">
              <a:solidFill>
                <a:srgbClr val="1D1D1B"/>
              </a:solidFill>
              <a:latin typeface="Marianne-Regular" panose="02000000000000000000" pitchFamily="50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Marianne-Regular" panose="02000000000000000000" pitchFamily="50" charset="0"/>
              </a:rPr>
              <a:t>• </a:t>
            </a:r>
            <a:r>
              <a:rPr lang="fr-FR" sz="1100" dirty="0">
                <a:solidFill>
                  <a:srgbClr val="1D1D1B"/>
                </a:solidFill>
                <a:latin typeface="Marianne-Regular" panose="02000000000000000000" pitchFamily="50" charset="0"/>
              </a:rPr>
              <a:t>Moyens de </a:t>
            </a:r>
            <a:r>
              <a:rPr lang="fr-FR" sz="1100" dirty="0" smtClean="0">
                <a:solidFill>
                  <a:srgbClr val="1D1D1B"/>
                </a:solidFill>
                <a:latin typeface="Marianne-Regular" panose="02000000000000000000" pitchFamily="50" charset="0"/>
              </a:rPr>
              <a:t>trajectographie radars et optiques,</a:t>
            </a:r>
          </a:p>
          <a:p>
            <a:endParaRPr lang="fr-FR" sz="1100" dirty="0">
              <a:solidFill>
                <a:srgbClr val="1D1D1B"/>
              </a:solidFill>
              <a:latin typeface="Marianne-Regular" panose="02000000000000000000" pitchFamily="50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Marianne-Regular" panose="02000000000000000000" pitchFamily="50" charset="0"/>
              </a:rPr>
              <a:t>• </a:t>
            </a:r>
            <a:r>
              <a:rPr lang="fr-FR" sz="1100" dirty="0">
                <a:solidFill>
                  <a:srgbClr val="1D1D1B"/>
                </a:solidFill>
                <a:latin typeface="Marianne-Regular" panose="02000000000000000000" pitchFamily="50" charset="0"/>
              </a:rPr>
              <a:t>Moyens de mesures de signature infrarouge</a:t>
            </a:r>
          </a:p>
          <a:p>
            <a:r>
              <a:rPr lang="fr-FR" sz="1100" dirty="0">
                <a:solidFill>
                  <a:srgbClr val="1D1D1B"/>
                </a:solidFill>
                <a:latin typeface="Marianne-Regular" panose="02000000000000000000" pitchFamily="50" charset="0"/>
              </a:rPr>
              <a:t>et électromagnétique, station sol de guerre</a:t>
            </a:r>
          </a:p>
          <a:p>
            <a:r>
              <a:rPr lang="fr-FR" sz="1100" dirty="0">
                <a:solidFill>
                  <a:srgbClr val="1D1D1B"/>
                </a:solidFill>
                <a:latin typeface="Marianne-Regular" panose="02000000000000000000" pitchFamily="50" charset="0"/>
              </a:rPr>
              <a:t>électronique</a:t>
            </a:r>
            <a:r>
              <a:rPr lang="fr-FR" sz="1100" dirty="0" smtClean="0">
                <a:solidFill>
                  <a:srgbClr val="1D1D1B"/>
                </a:solidFill>
                <a:latin typeface="Marianne-Regular" panose="02000000000000000000" pitchFamily="50" charset="0"/>
              </a:rPr>
              <a:t>,</a:t>
            </a:r>
          </a:p>
          <a:p>
            <a:endParaRPr lang="fr-FR" sz="1100" dirty="0">
              <a:solidFill>
                <a:srgbClr val="1D1D1B"/>
              </a:solidFill>
              <a:latin typeface="Marianne-Regular" panose="02000000000000000000" pitchFamily="50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Marianne-Regular" panose="02000000000000000000" pitchFamily="50" charset="0"/>
              </a:rPr>
              <a:t>• </a:t>
            </a:r>
            <a:r>
              <a:rPr lang="fr-FR" sz="1100" dirty="0">
                <a:solidFill>
                  <a:srgbClr val="1D1D1B"/>
                </a:solidFill>
                <a:latin typeface="Marianne-Regular" panose="02000000000000000000" pitchFamily="50" charset="0"/>
              </a:rPr>
              <a:t>Moyen de test des systèmes de communication,</a:t>
            </a:r>
          </a:p>
          <a:p>
            <a:r>
              <a:rPr lang="fr-FR" sz="1100" dirty="0">
                <a:solidFill>
                  <a:srgbClr val="1D1D1B"/>
                </a:solidFill>
                <a:latin typeface="Marianne-Regular" panose="02000000000000000000" pitchFamily="50" charset="0"/>
              </a:rPr>
              <a:t>polygone d’essais </a:t>
            </a:r>
            <a:r>
              <a:rPr lang="fr-FR" sz="1100" dirty="0" smtClean="0">
                <a:solidFill>
                  <a:srgbClr val="1D1D1B"/>
                </a:solidFill>
                <a:latin typeface="Marianne-Regular" panose="02000000000000000000" pitchFamily="50" charset="0"/>
              </a:rPr>
              <a:t>d’armements instrumenté</a:t>
            </a:r>
            <a:r>
              <a:rPr lang="fr-FR" sz="1100" dirty="0">
                <a:solidFill>
                  <a:srgbClr val="1D1D1B"/>
                </a:solidFill>
                <a:latin typeface="Marianne-Regular" panose="02000000000000000000" pitchFamily="50" charset="0"/>
              </a:rPr>
              <a:t>, et sa ciblerie</a:t>
            </a:r>
            <a:r>
              <a:rPr lang="fr-FR" sz="1100" dirty="0" smtClean="0">
                <a:solidFill>
                  <a:srgbClr val="1D1D1B"/>
                </a:solidFill>
                <a:latin typeface="Marianne-Regular" panose="02000000000000000000" pitchFamily="50" charset="0"/>
              </a:rPr>
              <a:t>,</a:t>
            </a:r>
          </a:p>
          <a:p>
            <a:endParaRPr lang="fr-FR" sz="1100" dirty="0">
              <a:solidFill>
                <a:srgbClr val="1D1D1B"/>
              </a:solidFill>
              <a:latin typeface="Marianne-Regular" panose="02000000000000000000" pitchFamily="50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Marianne-Regular" panose="02000000000000000000" pitchFamily="50" charset="0"/>
              </a:rPr>
              <a:t>• </a:t>
            </a:r>
            <a:r>
              <a:rPr lang="fr-FR" sz="1100" dirty="0">
                <a:solidFill>
                  <a:srgbClr val="1D1D1B"/>
                </a:solidFill>
                <a:latin typeface="Marianne-Regular" panose="02000000000000000000" pitchFamily="50" charset="0"/>
              </a:rPr>
              <a:t>Piste de 5 km</a:t>
            </a:r>
            <a:r>
              <a:rPr lang="fr-FR" sz="1100" dirty="0" smtClean="0">
                <a:solidFill>
                  <a:srgbClr val="1D1D1B"/>
                </a:solidFill>
                <a:latin typeface="Marianne-Regular" panose="02000000000000000000" pitchFamily="50" charset="0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3886648" y="113716"/>
            <a:ext cx="3778250" cy="41395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dirty="0" smtClean="0">
                <a:solidFill>
                  <a:srgbClr val="000000"/>
                </a:solidFill>
                <a:latin typeface="Marianne-Bold" panose="02000000000000000000" pitchFamily="50" charset="0"/>
              </a:rPr>
              <a:t>RÉFÉRENCES</a:t>
            </a:r>
          </a:p>
          <a:p>
            <a:endParaRPr lang="fr-FR" b="1" dirty="0">
              <a:solidFill>
                <a:srgbClr val="000000"/>
              </a:solidFill>
              <a:latin typeface="Marianne-Bold" panose="02000000000000000000" pitchFamily="50" charset="0"/>
            </a:endParaRPr>
          </a:p>
          <a:p>
            <a:r>
              <a:rPr lang="fr-FR" sz="1100" dirty="0">
                <a:solidFill>
                  <a:srgbClr val="1D1D1B"/>
                </a:solidFill>
                <a:latin typeface="Marianne-Regular" panose="02000000000000000000" pitchFamily="50" charset="0"/>
              </a:rPr>
              <a:t>Expert de </a:t>
            </a:r>
            <a:r>
              <a:rPr lang="fr-FR" sz="1100" dirty="0" smtClean="0">
                <a:solidFill>
                  <a:srgbClr val="1D1D1B"/>
                </a:solidFill>
                <a:latin typeface="Marianne-Regular" panose="02000000000000000000" pitchFamily="50" charset="0"/>
              </a:rPr>
              <a:t>l’aéronautique, </a:t>
            </a:r>
            <a:r>
              <a:rPr lang="fr-FR" sz="1100" dirty="0">
                <a:solidFill>
                  <a:srgbClr val="1D1D1B"/>
                </a:solidFill>
                <a:latin typeface="Marianne-Regular" panose="02000000000000000000" pitchFamily="50" charset="0"/>
              </a:rPr>
              <a:t>DGA Essais en vol exerce</a:t>
            </a:r>
          </a:p>
          <a:p>
            <a:r>
              <a:rPr lang="fr-FR" sz="1100" dirty="0">
                <a:solidFill>
                  <a:srgbClr val="1D1D1B"/>
                </a:solidFill>
                <a:latin typeface="Marianne-Regular" panose="02000000000000000000" pitchFamily="50" charset="0"/>
              </a:rPr>
              <a:t>son activité au profit de nombreux partenaires </a:t>
            </a:r>
            <a:r>
              <a:rPr lang="fr-FR" sz="1100" dirty="0" smtClean="0">
                <a:solidFill>
                  <a:srgbClr val="1D1D1B"/>
                </a:solidFill>
                <a:latin typeface="Marianne-Regular" panose="02000000000000000000" pitchFamily="50" charset="0"/>
              </a:rPr>
              <a:t>:</a:t>
            </a:r>
          </a:p>
          <a:p>
            <a:endParaRPr lang="fr-FR" sz="1100" dirty="0">
              <a:solidFill>
                <a:srgbClr val="1D1D1B"/>
              </a:solidFill>
              <a:latin typeface="Marianne-Regular" panose="02000000000000000000" pitchFamily="50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Marianne-Regular" panose="02000000000000000000" pitchFamily="50" charset="0"/>
              </a:rPr>
              <a:t>• </a:t>
            </a:r>
            <a:r>
              <a:rPr lang="fr-FR" sz="1100" dirty="0">
                <a:solidFill>
                  <a:srgbClr val="1D1D1B"/>
                </a:solidFill>
                <a:latin typeface="Marianne-Regular" panose="02000000000000000000" pitchFamily="50" charset="0"/>
              </a:rPr>
              <a:t>armées françaises et étrangères</a:t>
            </a:r>
            <a:r>
              <a:rPr lang="fr-FR" sz="1100" dirty="0" smtClean="0">
                <a:solidFill>
                  <a:srgbClr val="1D1D1B"/>
                </a:solidFill>
                <a:latin typeface="Marianne-Regular" panose="02000000000000000000" pitchFamily="50" charset="0"/>
              </a:rPr>
              <a:t>,</a:t>
            </a:r>
          </a:p>
          <a:p>
            <a:endParaRPr lang="fr-FR" sz="1100" dirty="0">
              <a:solidFill>
                <a:srgbClr val="1D1D1B"/>
              </a:solidFill>
              <a:latin typeface="Marianne-Regular" panose="02000000000000000000" pitchFamily="50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Marianne-Regular" panose="02000000000000000000" pitchFamily="50" charset="0"/>
              </a:rPr>
              <a:t>• </a:t>
            </a:r>
            <a:r>
              <a:rPr lang="fr-FR" sz="1100" dirty="0">
                <a:solidFill>
                  <a:srgbClr val="1D1D1B"/>
                </a:solidFill>
                <a:latin typeface="Marianne-Regular" panose="02000000000000000000" pitchFamily="50" charset="0"/>
              </a:rPr>
              <a:t>organismes européens de défense (OCCAR),</a:t>
            </a:r>
          </a:p>
          <a:p>
            <a:r>
              <a:rPr lang="fr-FR" sz="1100" dirty="0">
                <a:solidFill>
                  <a:srgbClr val="1D1D1B"/>
                </a:solidFill>
                <a:latin typeface="Marianne-Regular" panose="02000000000000000000" pitchFamily="50" charset="0"/>
              </a:rPr>
              <a:t>mais aussi ministère des transports (programmes</a:t>
            </a:r>
          </a:p>
          <a:p>
            <a:r>
              <a:rPr lang="fr-FR" sz="1100" dirty="0">
                <a:solidFill>
                  <a:srgbClr val="1D1D1B"/>
                </a:solidFill>
                <a:latin typeface="Marianne-Regular" panose="02000000000000000000" pitchFamily="50" charset="0"/>
              </a:rPr>
              <a:t>aéronautiques civils, réglementation…), ministère</a:t>
            </a:r>
          </a:p>
          <a:p>
            <a:r>
              <a:rPr lang="fr-FR" sz="1100" dirty="0">
                <a:solidFill>
                  <a:srgbClr val="1D1D1B"/>
                </a:solidFill>
                <a:latin typeface="Marianne-Regular" panose="02000000000000000000" pitchFamily="50" charset="0"/>
              </a:rPr>
              <a:t>de </a:t>
            </a:r>
            <a:r>
              <a:rPr lang="fr-FR" sz="1100" dirty="0" smtClean="0">
                <a:solidFill>
                  <a:srgbClr val="1D1D1B"/>
                </a:solidFill>
                <a:latin typeface="Marianne-Regular" panose="02000000000000000000" pitchFamily="50" charset="0"/>
              </a:rPr>
              <a:t>l’intérieur (gendarmerie, direction </a:t>
            </a:r>
            <a:r>
              <a:rPr lang="fr-FR" sz="1100" dirty="0">
                <a:solidFill>
                  <a:srgbClr val="1D1D1B"/>
                </a:solidFill>
                <a:latin typeface="Marianne-Regular" panose="02000000000000000000" pitchFamily="50" charset="0"/>
              </a:rPr>
              <a:t>de la défense et de la sécurité </a:t>
            </a:r>
            <a:r>
              <a:rPr lang="fr-FR" sz="1100" dirty="0" smtClean="0">
                <a:solidFill>
                  <a:srgbClr val="1D1D1B"/>
                </a:solidFill>
                <a:latin typeface="Marianne-Regular" panose="02000000000000000000" pitchFamily="50" charset="0"/>
              </a:rPr>
              <a:t>civile) ministère </a:t>
            </a:r>
            <a:r>
              <a:rPr lang="fr-FR" sz="1100" dirty="0">
                <a:solidFill>
                  <a:srgbClr val="1D1D1B"/>
                </a:solidFill>
                <a:latin typeface="Marianne-Regular" panose="02000000000000000000" pitchFamily="50" charset="0"/>
              </a:rPr>
              <a:t>des finances (douanes),</a:t>
            </a:r>
          </a:p>
          <a:p>
            <a:r>
              <a:rPr lang="fr-FR" sz="1100" dirty="0">
                <a:solidFill>
                  <a:srgbClr val="1D1D1B"/>
                </a:solidFill>
                <a:latin typeface="Marianne-Regular" panose="02000000000000000000" pitchFamily="50" charset="0"/>
              </a:rPr>
              <a:t>Agence européenne de sécurité aérienne (AESA</a:t>
            </a:r>
            <a:r>
              <a:rPr lang="fr-FR" sz="1100" dirty="0" smtClean="0">
                <a:solidFill>
                  <a:srgbClr val="1D1D1B"/>
                </a:solidFill>
                <a:latin typeface="Marianne-Regular" panose="02000000000000000000" pitchFamily="50" charset="0"/>
              </a:rPr>
              <a:t>),</a:t>
            </a:r>
          </a:p>
          <a:p>
            <a:endParaRPr lang="fr-FR" sz="1100" dirty="0">
              <a:solidFill>
                <a:srgbClr val="1D1D1B"/>
              </a:solidFill>
              <a:latin typeface="Marianne-Regular" panose="02000000000000000000" pitchFamily="50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Marianne-Regular" panose="02000000000000000000" pitchFamily="50" charset="0"/>
              </a:rPr>
              <a:t>• </a:t>
            </a:r>
            <a:r>
              <a:rPr lang="fr-FR" sz="1100" dirty="0">
                <a:solidFill>
                  <a:srgbClr val="1D1D1B"/>
                </a:solidFill>
                <a:latin typeface="Marianne-Regular" panose="02000000000000000000" pitchFamily="50" charset="0"/>
              </a:rPr>
              <a:t>Thales, Dassault Aviation, Airbus, MBDA, </a:t>
            </a:r>
            <a:r>
              <a:rPr lang="fr-FR" sz="1100" dirty="0" smtClean="0">
                <a:solidFill>
                  <a:srgbClr val="1D1D1B"/>
                </a:solidFill>
                <a:latin typeface="Marianne-Regular" panose="02000000000000000000" pitchFamily="50" charset="0"/>
              </a:rPr>
              <a:t>Safran…</a:t>
            </a:r>
            <a:endParaRPr lang="fr-FR" sz="1100" dirty="0">
              <a:solidFill>
                <a:srgbClr val="1D1D1B"/>
              </a:solidFill>
              <a:latin typeface="Marianne-Regular" panose="02000000000000000000" pitchFamily="50" charset="0"/>
            </a:endParaRPr>
          </a:p>
          <a:p>
            <a:r>
              <a:rPr lang="fr-FR" sz="1100" dirty="0">
                <a:solidFill>
                  <a:srgbClr val="1D1D1B"/>
                </a:solidFill>
                <a:latin typeface="Marianne-Regular" panose="02000000000000000000" pitchFamily="50" charset="0"/>
              </a:rPr>
              <a:t>Le potentiel du centre est accessible à l’industrie et</a:t>
            </a:r>
          </a:p>
          <a:p>
            <a:r>
              <a:rPr lang="fr-FR" sz="1100" dirty="0">
                <a:solidFill>
                  <a:srgbClr val="1D1D1B"/>
                </a:solidFill>
                <a:latin typeface="Marianne-Regular" panose="02000000000000000000" pitchFamily="50" charset="0"/>
              </a:rPr>
              <a:t>aux PME pour l’étude et la mise au point des </a:t>
            </a:r>
            <a:r>
              <a:rPr lang="fr-FR" sz="1100" dirty="0" smtClean="0">
                <a:solidFill>
                  <a:srgbClr val="1D1D1B"/>
                </a:solidFill>
                <a:latin typeface="Marianne-Regular" panose="02000000000000000000" pitchFamily="50" charset="0"/>
              </a:rPr>
              <a:t>matériels civils </a:t>
            </a:r>
            <a:r>
              <a:rPr lang="fr-FR" sz="1100" dirty="0">
                <a:solidFill>
                  <a:srgbClr val="1D1D1B"/>
                </a:solidFill>
                <a:latin typeface="Marianne-Regular" panose="02000000000000000000" pitchFamily="50" charset="0"/>
              </a:rPr>
              <a:t>et militaires y compris dans le cadre des </a:t>
            </a:r>
            <a:r>
              <a:rPr lang="fr-FR" sz="1100" dirty="0" smtClean="0">
                <a:solidFill>
                  <a:srgbClr val="1D1D1B"/>
                </a:solidFill>
                <a:latin typeface="Marianne-Regular" panose="02000000000000000000" pitchFamily="50" charset="0"/>
              </a:rPr>
              <a:t>projets export. DGA EV fait partie des pôles aéronautique ALIENOR et bientôt NOVAERO.</a:t>
            </a:r>
            <a:endParaRPr lang="fr-FR" sz="1100" dirty="0"/>
          </a:p>
          <a:p>
            <a:endParaRPr lang="fr-FR" dirty="0">
              <a:solidFill>
                <a:srgbClr val="1D1D1B"/>
              </a:solidFill>
              <a:latin typeface="Marianne-Regular" panose="02000000000000000000" pitchFamily="50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7982" y="6512344"/>
            <a:ext cx="7611889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dirty="0" smtClean="0">
                <a:solidFill>
                  <a:srgbClr val="000000"/>
                </a:solidFill>
                <a:latin typeface="Marianne-Bold" panose="02000000000000000000" pitchFamily="50" charset="0"/>
              </a:rPr>
              <a:t>PRINCIPAUX PROGRAMMES</a:t>
            </a:r>
          </a:p>
          <a:p>
            <a:r>
              <a:rPr lang="fr-FR" b="1" dirty="0" smtClean="0">
                <a:solidFill>
                  <a:srgbClr val="000000"/>
                </a:solidFill>
                <a:latin typeface="Marianne-Bold" panose="02000000000000000000" pitchFamily="50" charset="0"/>
              </a:rPr>
              <a:t> </a:t>
            </a:r>
            <a:r>
              <a:rPr lang="fr-FR" sz="1100" dirty="0">
                <a:solidFill>
                  <a:srgbClr val="1D1D1B"/>
                </a:solidFill>
                <a:latin typeface="Marianne-Regular" panose="02000000000000000000" pitchFamily="50" charset="0"/>
              </a:rPr>
              <a:t>Rafale, Mirage </a:t>
            </a:r>
            <a:r>
              <a:rPr lang="fr-FR" sz="1100" dirty="0" smtClean="0">
                <a:solidFill>
                  <a:srgbClr val="1D1D1B"/>
                </a:solidFill>
                <a:latin typeface="Marianne-Regular" panose="02000000000000000000" pitchFamily="50" charset="0"/>
              </a:rPr>
              <a:t>2000, SCAF, A400M</a:t>
            </a:r>
            <a:r>
              <a:rPr lang="fr-FR" sz="1100" dirty="0">
                <a:solidFill>
                  <a:srgbClr val="1D1D1B"/>
                </a:solidFill>
                <a:latin typeface="Marianne-Regular" panose="02000000000000000000" pitchFamily="50" charset="0"/>
              </a:rPr>
              <a:t>, NH90, Tigre, nEUROn, MRTT, ANL, </a:t>
            </a:r>
            <a:r>
              <a:rPr lang="fr-FR" sz="1100" dirty="0" smtClean="0">
                <a:solidFill>
                  <a:srgbClr val="1D1D1B"/>
                </a:solidFill>
                <a:latin typeface="Marianne-Regular" panose="02000000000000000000" pitchFamily="50" charset="0"/>
              </a:rPr>
              <a:t> Caracal,  ATL2, ALSR, A350, Drones…</a:t>
            </a:r>
            <a:endParaRPr lang="fr-FR" dirty="0" smtClean="0"/>
          </a:p>
          <a:p>
            <a:endParaRPr lang="fr-FR" sz="1100" dirty="0">
              <a:solidFill>
                <a:srgbClr val="1D1D1B"/>
              </a:solidFill>
              <a:latin typeface="Marianne-Regular" panose="02000000000000000000" pitchFamily="50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39" y="4142597"/>
            <a:ext cx="4444055" cy="2016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2261773" y="4465596"/>
            <a:ext cx="377825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4583894" y="4137437"/>
            <a:ext cx="3301172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 smtClean="0">
                <a:latin typeface="Marianne-Medium" panose="02000000000000000000" pitchFamily="50" charset="0"/>
              </a:rPr>
              <a:t>6919 </a:t>
            </a:r>
            <a:r>
              <a:rPr lang="fr-FR" dirty="0">
                <a:latin typeface="Marianne-Medium" panose="02000000000000000000" pitchFamily="50" charset="0"/>
              </a:rPr>
              <a:t>HEURES DE </a:t>
            </a:r>
            <a:endParaRPr lang="fr-FR" dirty="0" smtClean="0">
              <a:latin typeface="Marianne-Medium" panose="02000000000000000000" pitchFamily="50" charset="0"/>
            </a:endParaRPr>
          </a:p>
          <a:p>
            <a:r>
              <a:rPr lang="fr-FR" dirty="0" smtClean="0">
                <a:latin typeface="Marianne-Medium" panose="02000000000000000000" pitchFamily="50" charset="0"/>
              </a:rPr>
              <a:t>VOL CONTRÔLÉES </a:t>
            </a:r>
          </a:p>
          <a:p>
            <a:r>
              <a:rPr lang="fr-FR" dirty="0" smtClean="0">
                <a:latin typeface="Marianne-Medium" panose="02000000000000000000" pitchFamily="50" charset="0"/>
              </a:rPr>
              <a:t>EN CER EN 2021 </a:t>
            </a:r>
          </a:p>
          <a:p>
            <a:endParaRPr lang="fr-FR" dirty="0" smtClean="0">
              <a:latin typeface="Marianne-Medium" panose="02000000000000000000" pitchFamily="50" charset="0"/>
            </a:endParaRPr>
          </a:p>
          <a:p>
            <a:r>
              <a:rPr lang="fr-FR" sz="1100" dirty="0" smtClean="0">
                <a:latin typeface="Marianne-Medium" panose="02000000000000000000" pitchFamily="50" charset="0"/>
              </a:rPr>
              <a:t>46% </a:t>
            </a:r>
            <a:r>
              <a:rPr lang="fr-FR" sz="1100" dirty="0">
                <a:latin typeface="Marianne-Medium" panose="02000000000000000000" pitchFamily="50" charset="0"/>
              </a:rPr>
              <a:t>ÉTATIQUES </a:t>
            </a:r>
          </a:p>
          <a:p>
            <a:r>
              <a:rPr lang="fr-FR" sz="1100" dirty="0" smtClean="0">
                <a:latin typeface="Marianne-Medium" panose="02000000000000000000" pitchFamily="50" charset="0"/>
              </a:rPr>
              <a:t>54% INDUSTRIELS</a:t>
            </a:r>
          </a:p>
          <a:p>
            <a:endParaRPr lang="fr-FR" sz="1100" dirty="0">
              <a:latin typeface="Marianne-Medium" panose="02000000000000000000" pitchFamily="50" charset="0"/>
            </a:endParaRPr>
          </a:p>
          <a:p>
            <a:endParaRPr lang="fr-FR" sz="1100" dirty="0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092" y="7291823"/>
            <a:ext cx="4533884" cy="302302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39839" y="8418612"/>
            <a:ext cx="257256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dirty="0" smtClean="0">
                <a:solidFill>
                  <a:srgbClr val="1D1D1B"/>
                </a:solidFill>
                <a:latin typeface="Marianne-Regular" panose="02000000000000000000" pitchFamily="50" charset="0"/>
              </a:rPr>
              <a:t>Mirage 2000, Fokker 100, Alpha-Jet, Casa 212, PC7, Mystère 20, TBM, </a:t>
            </a:r>
          </a:p>
          <a:p>
            <a:r>
              <a:rPr lang="fr-FR" sz="1100" dirty="0" smtClean="0">
                <a:solidFill>
                  <a:srgbClr val="1D1D1B"/>
                </a:solidFill>
                <a:latin typeface="Marianne-Regular" panose="02000000000000000000" pitchFamily="50" charset="0"/>
              </a:rPr>
              <a:t>H225, Puma, Fennec, Dauphin, </a:t>
            </a:r>
          </a:p>
          <a:p>
            <a:r>
              <a:rPr lang="fr-FR" sz="1100" dirty="0" smtClean="0">
                <a:solidFill>
                  <a:srgbClr val="1D1D1B"/>
                </a:solidFill>
                <a:latin typeface="Marianne-Regular" panose="02000000000000000000" pitchFamily="50" charset="0"/>
              </a:rPr>
              <a:t>+ plastrons prêtés par les forces</a:t>
            </a:r>
            <a:endParaRPr lang="fr-FR" sz="1100" dirty="0"/>
          </a:p>
        </p:txBody>
      </p:sp>
      <p:sp>
        <p:nvSpPr>
          <p:cNvPr id="15" name="Rectangle 14"/>
          <p:cNvSpPr/>
          <p:nvPr/>
        </p:nvSpPr>
        <p:spPr>
          <a:xfrm>
            <a:off x="4905196" y="5638113"/>
            <a:ext cx="243840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FR" sz="4000" dirty="0" smtClean="0">
                <a:solidFill>
                  <a:srgbClr val="000000"/>
                </a:solidFill>
                <a:latin typeface="Marianne-Bold" panose="02000000000000000000" pitchFamily="50" charset="0"/>
              </a:rPr>
              <a:t>893  </a:t>
            </a:r>
            <a:r>
              <a:rPr lang="fr-FR" dirty="0" smtClean="0">
                <a:solidFill>
                  <a:srgbClr val="000000"/>
                </a:solidFill>
                <a:latin typeface="Marianne Light" panose="02000000000000000000" pitchFamily="50" charset="0"/>
              </a:rPr>
              <a:t>PERSONNELS</a:t>
            </a:r>
            <a:endParaRPr lang="fr-FR" dirty="0">
              <a:solidFill>
                <a:srgbClr val="000000"/>
              </a:solidFill>
              <a:latin typeface="Marianne Light" panose="02000000000000000000" pitchFamily="50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0327" y="7285547"/>
            <a:ext cx="24384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FR" sz="4000" dirty="0" smtClean="0">
                <a:solidFill>
                  <a:srgbClr val="000000"/>
                </a:solidFill>
                <a:latin typeface="Marianne-Bold" panose="02000000000000000000" pitchFamily="50" charset="0"/>
              </a:rPr>
              <a:t>41 </a:t>
            </a:r>
            <a:r>
              <a:rPr lang="fr-FR" b="1" dirty="0" smtClean="0">
                <a:solidFill>
                  <a:srgbClr val="000000"/>
                </a:solidFill>
                <a:latin typeface="Marianne-Bold" panose="02000000000000000000" pitchFamily="50" charset="0"/>
              </a:rPr>
              <a:t>AERONEFS CONSTITUENT LA FLOTTE DE DGA EV </a:t>
            </a:r>
            <a:endParaRPr lang="fr-FR" b="1" dirty="0">
              <a:solidFill>
                <a:srgbClr val="000000"/>
              </a:solidFill>
              <a:latin typeface="Marianne-Bold" panose="02000000000000000000" pitchFamily="50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39839" y="10268119"/>
            <a:ext cx="4217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CONTACT </a:t>
            </a:r>
            <a:r>
              <a:rPr lang="fr-FR" dirty="0" smtClean="0"/>
              <a:t>:</a:t>
            </a:r>
            <a:r>
              <a:rPr lang="fr-FR" dirty="0"/>
              <a:t> </a:t>
            </a:r>
            <a:r>
              <a:rPr lang="fr-FR" dirty="0" smtClean="0"/>
              <a:t>dga-ev.cmi.fct@intradef.gouv.fr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873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46132</TotalTime>
  <Words>565</Words>
  <Application>Microsoft Office PowerPoint</Application>
  <PresentationFormat>Personnalisé</PresentationFormat>
  <Paragraphs>70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Marianne Light</vt:lpstr>
      <vt:lpstr>Marianne-Bold</vt:lpstr>
      <vt:lpstr>Marianne-Medium</vt:lpstr>
      <vt:lpstr>Marianne-Regular</vt:lpstr>
      <vt:lpstr>Thème Office</vt:lpstr>
      <vt:lpstr>Présentation PowerPoint</vt:lpstr>
      <vt:lpstr>Présentation PowerPoint</vt:lpstr>
    </vt:vector>
  </TitlesOfParts>
  <Company>Ministère des Armées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SANTONI Olivier SA CL SUPERIE DEF</dc:creator>
  <cp:lastModifiedBy>DELCLOS Catherine ATTACHE ADM. ETAT</cp:lastModifiedBy>
  <cp:revision>999</cp:revision>
  <cp:lastPrinted>2021-06-28T12:54:51Z</cp:lastPrinted>
  <dcterms:created xsi:type="dcterms:W3CDTF">2020-03-31T14:54:03Z</dcterms:created>
  <dcterms:modified xsi:type="dcterms:W3CDTF">2022-07-07T10:51:00Z</dcterms:modified>
</cp:coreProperties>
</file>