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jIiCrKVbeGU89DbiqMHb32XEgE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DB8802-51A7-489A-9BC0-7B147C893EEE}">
  <a:tblStyle styleId="{63DB8802-51A7-489A-9BC0-7B147C893E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" name="Google Shape;2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4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4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729625" y="1580525"/>
            <a:ext cx="82905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zh-TW" sz="2900" u="none" cap="none" strike="noStrike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YouTube Political Channel </a:t>
            </a:r>
            <a:endParaRPr b="1" i="0" sz="2900" u="none" cap="none" strike="noStrike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zh-TW" sz="2900" u="none" cap="none" strike="noStrike">
                <a:solidFill>
                  <a:srgbClr val="1A9988"/>
                </a:solidFill>
                <a:latin typeface="Raleway"/>
                <a:ea typeface="Raleway"/>
                <a:cs typeface="Raleway"/>
                <a:sym typeface="Raleway"/>
              </a:rPr>
              <a:t>Comment Analysis</a:t>
            </a:r>
            <a:endParaRPr b="1" i="0" sz="2900" u="none" cap="none" strike="noStrike">
              <a:solidFill>
                <a:srgbClr val="1A99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1" i="0" lang="zh-TW" sz="197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Analyzing channel characteristics </a:t>
            </a:r>
            <a:endParaRPr b="1" i="0" sz="197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b="1" i="0" lang="zh-TW" sz="197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different perspectives</a:t>
            </a:r>
            <a:endParaRPr b="1" i="0" sz="197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None/>
            </a:pPr>
            <a:r>
              <a:rPr b="1" i="0" lang="zh-TW" sz="1505" u="none" cap="none" strike="noStrike">
                <a:solidFill>
                  <a:srgbClr val="9E9E9E"/>
                </a:solidFill>
                <a:latin typeface="Raleway"/>
                <a:ea typeface="Raleway"/>
                <a:cs typeface="Raleway"/>
                <a:sym typeface="Raleway"/>
              </a:rPr>
              <a:t>using News Tornado and News </a:t>
            </a:r>
            <a:r>
              <a:rPr b="1" lang="zh-TW" sz="1505">
                <a:solidFill>
                  <a:srgbClr val="9E9E9E"/>
                </a:solidFill>
                <a:latin typeface="Raleway"/>
                <a:ea typeface="Raleway"/>
                <a:cs typeface="Raleway"/>
                <a:sym typeface="Raleway"/>
              </a:rPr>
              <a:t>Wawawa</a:t>
            </a:r>
            <a:r>
              <a:rPr b="1" i="0" lang="zh-TW" sz="1505" u="none" cap="none" strike="noStrike">
                <a:solidFill>
                  <a:srgbClr val="9E9E9E"/>
                </a:solidFill>
                <a:latin typeface="Raleway"/>
                <a:ea typeface="Raleway"/>
                <a:cs typeface="Raleway"/>
                <a:sym typeface="Raleway"/>
              </a:rPr>
              <a:t> as examples</a:t>
            </a:r>
            <a:endParaRPr b="1" i="0" sz="1505" u="none" cap="none" strike="noStrike">
              <a:solidFill>
                <a:srgbClr val="9E9E9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29625" y="3713600"/>
            <a:ext cx="56232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zh-TW" sz="1700">
                <a:latin typeface="Raleway"/>
                <a:ea typeface="Raleway"/>
                <a:cs typeface="Raleway"/>
                <a:sym typeface="Raleway"/>
              </a:rPr>
              <a:t>Po-Jen Hsieh</a:t>
            </a:r>
            <a:br>
              <a:rPr b="1" i="0" lang="zh-TW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29625" y="81575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2022 Spring</a:t>
            </a:r>
            <a:r>
              <a:rPr b="0" i="0" lang="zh-TW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SMOA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Text: Includes all comments from News Tornado and News Wawawa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Unit: By author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Number of topics: 3</a:t>
            </a:r>
            <a:endParaRPr sz="1665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550" y="2523288"/>
            <a:ext cx="36766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25" y="2005588"/>
            <a:ext cx="2502675" cy="18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000" y="2006913"/>
            <a:ext cx="2502000" cy="180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3000" y="2006263"/>
            <a:ext cx="2502000" cy="180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913" y="1853850"/>
            <a:ext cx="501578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Do different political commentary channels attract different topics of comments?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75" y="2006250"/>
            <a:ext cx="36195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3900" y="2006238"/>
            <a:ext cx="36195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Are there any unique characteristics in the comments made by suspected internet trolls?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00" y="2006250"/>
            <a:ext cx="36195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800" y="2006250"/>
            <a:ext cx="35147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Topic Modeling—LDA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2045463"/>
            <a:ext cx="36195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0563" y="2045463"/>
            <a:ext cx="34575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4294967295" type="title"/>
          </p:nvPr>
        </p:nvSpPr>
        <p:spPr>
          <a:xfrm>
            <a:off x="1958850" y="2163150"/>
            <a:ext cx="5226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Word Embedding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65"/>
              <a:t>I trained the following 5 types of word2vec models with the texts below: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Wikipedia Chinese (Backup from 2022/06/01)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All comments from News Tornado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All comments from News Wawawa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Comments from suspected internet trolls on News Tornado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Comments from suspected internet trolls on News Wawawa</a:t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4294967295" type="title"/>
          </p:nvPr>
        </p:nvSpPr>
        <p:spPr>
          <a:xfrm>
            <a:off x="1958850" y="2163150"/>
            <a:ext cx="5226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Research Question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Can differences in stance be identified through word embeddings trained on different texts?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025" y="2637150"/>
            <a:ext cx="32385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9650" y="2637150"/>
            <a:ext cx="32385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729450" y="1942550"/>
            <a:ext cx="78408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365"/>
              <a:t>The word2vec trained on Wikipedia data, showing the top 100 words most similar to Tsai Ing-wen and Han Kuo-yu.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729450" y="19425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65"/>
              <a:t>The word2vec trained on all comments of News Wawawa, showing the top 100 words most similar to Tsai Ing-wen and Han Kuo-yu.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400" y="2571738"/>
            <a:ext cx="32385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700" y="2571738"/>
            <a:ext cx="3238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29450" y="19425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65"/>
              <a:t>The word2vec trained on all comments of News Tornado, showing the top 100 words most similar to Tsai Ing-wen and Han Kuo-yu.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850" y="2624163"/>
            <a:ext cx="32385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250" y="2571738"/>
            <a:ext cx="3238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729450" y="1942550"/>
            <a:ext cx="801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65"/>
              <a:t>The word2vec trained on comments of suspected internet trolls on News Tornado, showing the top 100 words most similar to Tsai Ing-wen and Han Kuo-yu.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375" y="2571738"/>
            <a:ext cx="32385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850" y="2571738"/>
            <a:ext cx="3238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729450" y="864300"/>
            <a:ext cx="73239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Do word embeddings trained on different texts imply different latent political biases?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729450" y="1942550"/>
            <a:ext cx="801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USA: ['USA', 'Democratic Party', 'Republican Party', 'Washington D.C.', 'White House', 'Trump']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China: ['China', 'CCP', 'Communist Party', 'Beijing', 'Zhongnanhai', 'Xi Jinping']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Concepts: ['betrayal', 'evil', 'dictatorship', 'hypocrisy', 'threat', 'oppression', 'freedom', 'human rights', 'rule of law', 'equality']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Using a method similar to Garg et al. (2017), compare each concept to see whether it is closer to China or the USA</a:t>
            </a:r>
            <a:endParaRPr sz="166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Word Embedding</a:t>
            </a:r>
            <a:endParaRPr/>
          </a:p>
        </p:txBody>
      </p:sp>
      <p:graphicFrame>
        <p:nvGraphicFramePr>
          <p:cNvPr id="256" name="Google Shape;256;p28"/>
          <p:cNvGraphicFramePr/>
          <p:nvPr/>
        </p:nvGraphicFramePr>
        <p:xfrm>
          <a:off x="3410175" y="5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{63DB8802-51A7-489A-9BC0-7B147C893EEE}</a:tableStyleId>
              </a:tblPr>
              <a:tblGrid>
                <a:gridCol w="1260575"/>
                <a:gridCol w="1260575"/>
                <a:gridCol w="1523650"/>
                <a:gridCol w="15790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Wikipedia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News Wawawa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News Tornado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betrayal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evil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dictatorship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hypocrisy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threat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oppression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freedom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human rights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rule of law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equality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China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4294967295" type="title"/>
          </p:nvPr>
        </p:nvSpPr>
        <p:spPr>
          <a:xfrm>
            <a:off x="2921550" y="2163150"/>
            <a:ext cx="33009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Thanks!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Research Question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2078875"/>
            <a:ext cx="8048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zh-TW" sz="1765"/>
              <a:t>Do different political commentary channels attract different topics of comments?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zh-TW" sz="1765"/>
              <a:t>Are there any unique characteristics in the comments made by suspected internet trolls?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zh-TW" sz="1765"/>
              <a:t>Can differences in stance be identified through word embeddings trained on different texts?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zh-TW" sz="1765"/>
              <a:t>Do word embeddings trained on different texts imply different latent political biases?</a:t>
            </a:r>
            <a:endParaRPr sz="17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4294967295" type="title"/>
          </p:nvPr>
        </p:nvSpPr>
        <p:spPr>
          <a:xfrm>
            <a:off x="1786800" y="1854900"/>
            <a:ext cx="55704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Exploratory Data Analysis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Exploratory Data Analysis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729450" y="2089350"/>
            <a:ext cx="7791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65"/>
              <a:t>Dataset Overview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Data counts: News Tornado 180,578 entries, News Wawawa 167,487 entries.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Columns: videoId, commentId, authorDisplayName, textOriginal, likeCount, publishedAt.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zh-TW" sz="1665"/>
              <a:t>Time coverage:</a:t>
            </a:r>
            <a:endParaRPr sz="1665"/>
          </a:p>
          <a:p>
            <a:pPr indent="-3343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zh-TW" sz="1665"/>
              <a:t>News Tornado: from 2019-01-01 00:02:14 to 2020-08-05 06:27:10.</a:t>
            </a:r>
            <a:endParaRPr sz="1665"/>
          </a:p>
          <a:p>
            <a:pPr indent="-3343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zh-TW" sz="1665"/>
              <a:t>News Wawawa: from 2014-06-11 11:12:26 to 2020-07-18 13:43:05.</a:t>
            </a:r>
            <a:endParaRPr sz="1665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774750" y="2283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665"/>
              <a:t>News Tornado</a:t>
            </a:r>
            <a:r>
              <a:rPr lang="zh-TW" sz="1665"/>
              <a:t>                                                                     </a:t>
            </a:r>
            <a:r>
              <a:rPr lang="zh-TW" sz="1665"/>
              <a:t>News Wawawa</a:t>
            </a:r>
            <a:endParaRPr sz="1665"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50" y="2648925"/>
            <a:ext cx="34861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8125" y="2648925"/>
            <a:ext cx="34861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4294967295" type="title"/>
          </p:nvPr>
        </p:nvSpPr>
        <p:spPr>
          <a:xfrm>
            <a:off x="1958850" y="2163150"/>
            <a:ext cx="5226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Definition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What defines a potential internet troll?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05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665"/>
              <a:t>Literature review: Active during weekdays, high popularity response, multiple IP locations.</a:t>
            </a:r>
            <a:endParaRPr sz="1665"/>
          </a:p>
          <a:p>
            <a:pPr indent="-3105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665"/>
              <a:t>My naive approach: For both News Tornado and News Wawawa, calculate for each unique author:</a:t>
            </a:r>
            <a:endParaRPr sz="1665"/>
          </a:p>
          <a:p>
            <a:pPr indent="-3105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65"/>
              <a:t>Total number of comments</a:t>
            </a:r>
            <a:endParaRPr sz="1665"/>
          </a:p>
          <a:p>
            <a:pPr indent="-3105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65"/>
              <a:t>Average likes</a:t>
            </a:r>
            <a:endParaRPr sz="1665"/>
          </a:p>
          <a:p>
            <a:pPr indent="-3105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65"/>
              <a:t>Weekday commenting ratio</a:t>
            </a:r>
            <a:endParaRPr sz="1665"/>
          </a:p>
          <a:p>
            <a:pPr indent="-3105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65"/>
              <a:t>Classified as a suspected internet troll if meeting the following criteria:</a:t>
            </a:r>
            <a:endParaRPr sz="1665"/>
          </a:p>
          <a:p>
            <a:pPr indent="-31053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65"/>
              <a:t>Total number of comments above the 90th percentile</a:t>
            </a:r>
            <a:endParaRPr sz="1665"/>
          </a:p>
          <a:p>
            <a:pPr indent="-31053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65"/>
              <a:t>Average likes above the 90th percentile</a:t>
            </a:r>
            <a:endParaRPr sz="1665"/>
          </a:p>
          <a:p>
            <a:pPr indent="-31053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65"/>
              <a:t>Weekday commenting ratio over 85%</a:t>
            </a:r>
            <a:endParaRPr sz="166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idx="4294967295" type="title"/>
          </p:nvPr>
        </p:nvSpPr>
        <p:spPr>
          <a:xfrm>
            <a:off x="1958850" y="2163150"/>
            <a:ext cx="5226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zh-TW" sz="4800">
                <a:solidFill>
                  <a:schemeClr val="lt1"/>
                </a:solidFill>
              </a:rPr>
              <a:t>Topic Modeling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8679475" y="4723881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zh-TW" sz="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