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75" r:id="rId10"/>
    <p:sldId id="276" r:id="rId11"/>
    <p:sldId id="261" r:id="rId12"/>
    <p:sldId id="262" r:id="rId13"/>
    <p:sldId id="273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pP4+BXBcg2uExO5AmEHM3YJA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4"/>
    <p:restoredTop sz="94653"/>
  </p:normalViewPr>
  <p:slideViewPr>
    <p:cSldViewPr snapToGrid="0">
      <p:cViewPr varScale="1">
        <p:scale>
          <a:sx n="138" d="100"/>
          <a:sy n="138" d="100"/>
        </p:scale>
        <p:origin x="176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712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53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9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6476 PS4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Name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Email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ID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46E2-4B53-863D-07CB-E31B2245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Neural Nets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DEE8A-EB74-5F73-71C6-EEBBF1D491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dirty="0"/>
                  <a:t>Here is the computational graph 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. We want to compute the partial derivative of this function with respect to each input. Here are the three intermediate functions</a:t>
                </a:r>
              </a:p>
              <a:p>
                <a:pPr marL="13970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139700" indent="0" algn="just">
                  <a:buNone/>
                </a:pPr>
                <a:r>
                  <a:rPr lang="en-US" dirty="0"/>
                  <a:t>From these we build the feed forward computation graph, with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The top input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the bottom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DEE8A-EB74-5F73-71C6-EEBBF1D4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904EFF4-02B0-3E26-5CAE-A11D7F9DB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22082" r="16819" b="55986"/>
          <a:stretch/>
        </p:blipFill>
        <p:spPr>
          <a:xfrm>
            <a:off x="1008589" y="3545657"/>
            <a:ext cx="2999574" cy="1445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5">
                <a:extLst>
                  <a:ext uri="{FF2B5EF4-FFF2-40B4-BE49-F238E27FC236}">
                    <a16:creationId xmlns:a16="http://schemas.microsoft.com/office/drawing/2014/main" id="{E0C78CA2-1237-17C0-B53E-8B1E43BFD3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5052" y="1152475"/>
                <a:ext cx="39999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○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■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○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■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●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Arial"/>
                  <a:buChar char="○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200"/>
                  <a:buFont typeface="Arial"/>
                  <a:buChar char="■"/>
                  <a:defRPr sz="12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 indent="0" algn="just">
                  <a:buNone/>
                </a:pPr>
                <a:r>
                  <a:rPr lang="en-US" dirty="0"/>
                  <a:t>a. What is the correct expression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139700" indent="0" algn="just">
                  <a:buNone/>
                </a:pPr>
                <a:r>
                  <a:rPr lang="en-US" dirty="0"/>
                  <a:t>b. What is the correct expression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139700" indent="0" algn="just">
                  <a:buNone/>
                </a:pPr>
                <a:r>
                  <a:rPr lang="en-US" dirty="0"/>
                  <a:t>c. What is the correct expression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139700" indent="0" algn="just">
                  <a:buNone/>
                </a:pPr>
                <a:r>
                  <a:rPr lang="en-US" dirty="0"/>
                  <a:t>d. What is the correct expression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marL="139700" indent="0" algn="just">
                  <a:buNone/>
                </a:pPr>
                <a:r>
                  <a:rPr lang="en-US" dirty="0"/>
                  <a:t>e. What is the correct expression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13970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139700" indent="0" algn="just">
                  <a:buNone/>
                </a:pPr>
                <a:endParaRPr lang="en-US" dirty="0"/>
              </a:p>
              <a:p>
                <a:pPr marL="13970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1397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Text Placeholder 5">
                <a:extLst>
                  <a:ext uri="{FF2B5EF4-FFF2-40B4-BE49-F238E27FC236}">
                    <a16:creationId xmlns:a16="http://schemas.microsoft.com/office/drawing/2014/main" id="{E0C78CA2-1237-17C0-B53E-8B1E43BF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052" y="1152475"/>
                <a:ext cx="39999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3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EC1.1: Screenshot of your get_data_augmentation_transforms()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&lt;Screenshot here if attempted; do not delete the slide if not attempted&gt;						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EC1: Training to solve overfitting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&lt;Loss plot here&gt;				      &lt;Accuracy plot here&gt;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Final training accuracy value:</a:t>
            </a: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Final validation accuracy value: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EC2: </a:t>
            </a:r>
            <a:r>
              <a:rPr lang="en-US" b="1" dirty="0" err="1"/>
              <a:t>PSPNet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graphicFrame>
        <p:nvGraphicFramePr>
          <p:cNvPr id="2" name="Google Shape;114;p27">
            <a:extLst>
              <a:ext uri="{FF2B5EF4-FFF2-40B4-BE49-F238E27FC236}">
                <a16:creationId xmlns:a16="http://schemas.microsoft.com/office/drawing/2014/main" id="{1714CE43-2692-CBA0-7CCD-0FDB6E551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225011"/>
              </p:ext>
            </p:extLst>
          </p:nvPr>
        </p:nvGraphicFramePr>
        <p:xfrm>
          <a:off x="528937" y="895739"/>
          <a:ext cx="6130975" cy="3840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name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PSPNet</a:t>
                      </a:r>
                      <a:r>
                        <a:rPr lang="en" sz="900" dirty="0"/>
                        <a:t> Class </a:t>
                      </a:r>
                      <a:r>
                        <a:rPr lang="en" sz="900" dirty="0" err="1"/>
                        <a:t>IoU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B00CF3-3C61-14F5-769F-6BC9FC87B460}"/>
              </a:ext>
            </a:extLst>
          </p:cNvPr>
          <p:cNvSpPr txBox="1"/>
          <p:nvPr/>
        </p:nvSpPr>
        <p:spPr>
          <a:xfrm>
            <a:off x="6659912" y="1082352"/>
            <a:ext cx="2409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Validation </a:t>
            </a:r>
            <a:r>
              <a:rPr lang="en-US" b="1" dirty="0" err="1"/>
              <a:t>mIoU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E4DDA-E789-06F1-9077-A7A377415872}"/>
              </a:ext>
            </a:extLst>
          </p:cNvPr>
          <p:cNvSpPr txBox="1"/>
          <p:nvPr/>
        </p:nvSpPr>
        <p:spPr>
          <a:xfrm>
            <a:off x="528937" y="4773183"/>
            <a:ext cx="25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Epochs: ____</a:t>
            </a:r>
          </a:p>
        </p:txBody>
      </p:sp>
    </p:spTree>
    <p:extLst>
      <p:ext uri="{BB962C8B-B14F-4D97-AF65-F5344CB8AC3E}">
        <p14:creationId xmlns:p14="http://schemas.microsoft.com/office/powerpoint/2010/main" val="114594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4">
            <a:extLst>
              <a:ext uri="{FF2B5EF4-FFF2-40B4-BE49-F238E27FC236}">
                <a16:creationId xmlns:a16="http://schemas.microsoft.com/office/drawing/2014/main" id="{22C45100-9908-4989-D56E-9B2D54CD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EC2: </a:t>
            </a:r>
            <a:r>
              <a:rPr lang="en-US" b="1" dirty="0" err="1"/>
              <a:t>PSPNet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39927-3F47-5FDA-80B9-2A31C027F03B}"/>
              </a:ext>
            </a:extLst>
          </p:cNvPr>
          <p:cNvSpPr txBox="1"/>
          <p:nvPr/>
        </p:nvSpPr>
        <p:spPr>
          <a:xfrm>
            <a:off x="391886" y="1007706"/>
            <a:ext cx="8472196" cy="56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Paste a figure of the generated semantic segmentation from </a:t>
            </a:r>
            <a:r>
              <a:rPr lang="en-US" dirty="0" err="1">
                <a:solidFill>
                  <a:schemeClr val="dk2"/>
                </a:solidFill>
              </a:rPr>
              <a:t>Colab</a:t>
            </a:r>
            <a:r>
              <a:rPr lang="en-US" dirty="0">
                <a:solidFill>
                  <a:schemeClr val="dk2"/>
                </a:solidFill>
              </a:rPr>
              <a:t>. It should be a 2x3 grid, with ground truth on the top row, and your predictions on the bottom row.</a:t>
            </a:r>
          </a:p>
        </p:txBody>
      </p:sp>
    </p:spTree>
    <p:extLst>
      <p:ext uri="{BB962C8B-B14F-4D97-AF65-F5344CB8AC3E}">
        <p14:creationId xmlns:p14="http://schemas.microsoft.com/office/powerpoint/2010/main" val="301960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1: Standard </a:t>
            </a:r>
            <a:r>
              <a:rPr lang="en" b="1" dirty="0">
                <a:solidFill>
                  <a:schemeClr val="bg2"/>
                </a:solidFill>
              </a:rPr>
              <a:t>Scaler</a:t>
            </a:r>
            <a:r>
              <a:rPr lang="en" b="1" dirty="0"/>
              <a:t>: Why did we use </a:t>
            </a:r>
            <a:r>
              <a:rPr lang="en" b="1" dirty="0" err="1"/>
              <a:t>StandardScaler</a:t>
            </a:r>
            <a:r>
              <a:rPr lang="en" b="1" dirty="0"/>
              <a:t> instead of looping over all the dataset twice </a:t>
            </a:r>
            <a:r>
              <a:rPr lang="en" b="1" dirty="0">
                <a:solidFill>
                  <a:schemeClr val="bg2"/>
                </a:solidFill>
              </a:rPr>
              <a:t>for</a:t>
            </a:r>
            <a:r>
              <a:rPr lang="en" b="1" dirty="0"/>
              <a:t> mean and standard deviation? Why a simple loop will not be a good choice in a deployed production grade ML system?</a:t>
            </a:r>
            <a:endParaRPr b="1" dirty="0"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&lt;text answer here&gt;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1" name="Google Shape;61;p2"/>
          <p:cNvSpPr txBox="1"/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1: Why do we normalize our data (0 mean, unit standard deviation)?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&lt;text answer here&gt;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solidFill>
                  <a:schemeClr val="bg2"/>
                </a:solidFill>
              </a:rPr>
              <a:t>Part 3: Loss function. Why did we need a loss function?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bg2"/>
                </a:solidFill>
              </a:rPr>
              <a:t>&lt;text answer here&gt;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67;p3">
                <a:extLst>
                  <a:ext uri="{FF2B5EF4-FFF2-40B4-BE49-F238E27FC236}">
                    <a16:creationId xmlns:a16="http://schemas.microsoft.com/office/drawing/2014/main" id="{9642CFEA-FC89-368D-9914-6498CE983F0B}"/>
                  </a:ext>
                </a:extLst>
              </p:cNvPr>
              <p:cNvSpPr txBox="1"/>
              <p:nvPr/>
            </p:nvSpPr>
            <p:spPr>
              <a:xfrm>
                <a:off x="4557609" y="506700"/>
                <a:ext cx="4518751" cy="41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 dirty="0">
                    <a:solidFill>
                      <a:schemeClr val="bg2"/>
                    </a:solidFill>
                    <a:latin typeface="Arial"/>
                    <a:ea typeface="Arial"/>
                    <a:cs typeface="Arial"/>
                    <a:sym typeface="Arial"/>
                  </a:rPr>
                  <a:t>Part 3: [2 </a:t>
                </a:r>
                <a:r>
                  <a:rPr lang="en-US" sz="1400" b="1" i="0" u="none" strike="noStrike" cap="none" dirty="0" err="1">
                    <a:solidFill>
                      <a:schemeClr val="bg2"/>
                    </a:solidFill>
                    <a:latin typeface="Arial"/>
                    <a:ea typeface="Arial"/>
                    <a:cs typeface="Arial"/>
                    <a:sym typeface="Arial"/>
                  </a:rPr>
                  <a:t>pt</a:t>
                </a:r>
                <a:r>
                  <a:rPr lang="en-US" sz="1400" b="1" i="0" u="none" strike="noStrike" cap="none" dirty="0">
                    <a:solidFill>
                      <a:schemeClr val="bg2"/>
                    </a:solidFill>
                    <a:latin typeface="Arial"/>
                    <a:ea typeface="Arial"/>
                    <a:cs typeface="Arial"/>
                    <a:sym typeface="Arial"/>
                  </a:rPr>
                  <a:t> ] </a:t>
                </a:r>
                <a:r>
                  <a:rPr lang="en-US" sz="1400" b="0" i="0" u="none" strike="noStrike" cap="none" dirty="0">
                    <a:solidFill>
                      <a:schemeClr val="bg2"/>
                    </a:solidFill>
                    <a:latin typeface="Arial"/>
                    <a:ea typeface="Arial"/>
                    <a:cs typeface="Arial"/>
                    <a:sym typeface="Arial"/>
                  </a:rPr>
                  <a:t>KL-divergence is defined as</a:t>
                </a:r>
              </a:p>
              <a:p>
                <a:pPr lvl="0">
                  <a:lnSpc>
                    <a:spcPct val="115000"/>
                  </a:lnSpc>
                  <a:buClr>
                    <a:schemeClr val="dk2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𝐷</m:t>
                          </m:r>
                        </m:e>
                        <m:sub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𝐾𝐿</m:t>
                          </m:r>
                        </m:sub>
                      </m:sSub>
                      <m:r>
                        <a:rPr lang="ar-AE" sz="1400" b="0" i="1" u="none" strike="noStrike" cap="none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(</m:t>
                      </m:r>
                      <m:r>
                        <a:rPr lang="ar-AE" sz="1400" b="0" i="1" u="none" strike="noStrike" cap="none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𝑃</m:t>
                      </m:r>
                      <m:r>
                        <a:rPr lang="ar-AE" sz="1400" b="0" i="1" u="none" strike="noStrike" cap="none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𝑄</m:t>
                          </m:r>
                        </m:e>
                      </m:d>
                      <m:r>
                        <a:rPr lang="ar-AE" sz="1400" b="0" i="1" u="none" strike="noStrike" cap="none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ar-A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~</m:t>
                          </m:r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ar-AE" sz="1400" b="0" i="1" u="none" strike="noStrike" cap="none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u="none" strike="noStrike" cap="none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𝑃</m:t>
                                  </m:r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𝑄</m:t>
                                  </m:r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  <m:r>
                                    <a:rPr lang="ar-AE" sz="1400" b="0" i="1" u="none" strike="noStrike" cap="none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ar-AE"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>
                  <a:lnSpc>
                    <a:spcPct val="115000"/>
                  </a:lnSpc>
                  <a:buClr>
                    <a:schemeClr val="dk2"/>
                  </a:buClr>
                  <a:buSzPts val="1400"/>
                </a:pPr>
                <a:r>
                  <a:rPr lang="en-US" dirty="0">
                    <a:solidFill>
                      <a:schemeClr val="bg2"/>
                    </a:solidFill>
                  </a:rPr>
                  <a:t>Cross-entropy is defined as</a:t>
                </a:r>
              </a:p>
              <a:p>
                <a:pPr lvl="0">
                  <a:lnSpc>
                    <a:spcPct val="115000"/>
                  </a:lnSpc>
                  <a:buClr>
                    <a:schemeClr val="dk2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u="none" strike="noStrike" cap="none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𝐻</m:t>
                      </m:r>
                      <m:d>
                        <m:dPr>
                          <m:ctrlP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𝑃</m:t>
                          </m:r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ar-AE" sz="1400" b="0" i="1" u="none" strike="noStrike" cap="none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𝑄</m:t>
                          </m:r>
                        </m:e>
                      </m:d>
                      <m:r>
                        <a:rPr lang="ar-AE" sz="1400" b="0" i="1" u="none" strike="noStrike" cap="none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ar-A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ar-A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ar-A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func>
                        <m:funcPr>
                          <m:ctrlPr>
                            <a:rPr lang="ar-AE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ar-AE"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chemeClr val="bg2"/>
                    </a:solidFill>
                    <a:latin typeface="Arial"/>
                    <a:ea typeface="Arial"/>
                    <a:cs typeface="Arial"/>
                    <a:sym typeface="Arial"/>
                  </a:rPr>
                  <a:t>How would you write cross-entropy in terms of KL-divergence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5000"/>
                  </a:lnSpc>
                  <a:spcBef>
                    <a:spcPts val="1600"/>
                  </a:spcBef>
                  <a:buClr>
                    <a:schemeClr val="dk2"/>
                  </a:buClr>
                  <a:buSzPts val="1400"/>
                </a:pPr>
                <a:r>
                  <a:rPr lang="en-US" dirty="0">
                    <a:solidFill>
                      <a:schemeClr val="bg2"/>
                    </a:solidFill>
                  </a:rPr>
                  <a:t>&lt;text answer here&gt;</a:t>
                </a: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None/>
                </a:pPr>
                <a:endParaRPr lang="en-US"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Google Shape;67;p3">
                <a:extLst>
                  <a:ext uri="{FF2B5EF4-FFF2-40B4-BE49-F238E27FC236}">
                    <a16:creationId xmlns:a16="http://schemas.microsoft.com/office/drawing/2014/main" id="{9642CFEA-FC89-368D-9914-6498CE98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609" y="506700"/>
                <a:ext cx="4518751" cy="4130100"/>
              </a:xfrm>
              <a:prstGeom prst="rect">
                <a:avLst/>
              </a:prstGeom>
              <a:blipFill>
                <a:blip r:embed="rId3"/>
                <a:stretch>
                  <a:fillRect l="-5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Part 5: Training SimpleNet</a:t>
            </a:r>
            <a:endParaRPr b="1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&lt;Loss plot here&gt;				    		&lt;Accuracy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training accuracy value: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validation accuracy value: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6: </a:t>
            </a:r>
            <a:r>
              <a:rPr lang="en-US" b="1" dirty="0"/>
              <a:t>Simple Segmentation 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graphicFrame>
        <p:nvGraphicFramePr>
          <p:cNvPr id="2" name="Google Shape;114;p27">
            <a:extLst>
              <a:ext uri="{FF2B5EF4-FFF2-40B4-BE49-F238E27FC236}">
                <a16:creationId xmlns:a16="http://schemas.microsoft.com/office/drawing/2014/main" id="{1714CE43-2692-CBA0-7CCD-0FDB6E5514B7}"/>
              </a:ext>
            </a:extLst>
          </p:cNvPr>
          <p:cNvGraphicFramePr/>
          <p:nvPr/>
        </p:nvGraphicFramePr>
        <p:xfrm>
          <a:off x="528937" y="895739"/>
          <a:ext cx="6130975" cy="3840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Class Index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Class name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Segmentation Net Class IoU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Building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Tree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SignSymbol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Road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Pedestrian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Fence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Column_Pole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Sidewalk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Bicyclist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B00CF3-3C61-14F5-769F-6BC9FC87B460}"/>
              </a:ext>
            </a:extLst>
          </p:cNvPr>
          <p:cNvSpPr txBox="1"/>
          <p:nvPr/>
        </p:nvSpPr>
        <p:spPr>
          <a:xfrm>
            <a:off x="6659912" y="1082352"/>
            <a:ext cx="2409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Validation </a:t>
            </a:r>
            <a:r>
              <a:rPr lang="en-US" b="1" dirty="0" err="1"/>
              <a:t>mIoU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86987-0A09-E080-7AE2-C42CE590362A}"/>
              </a:ext>
            </a:extLst>
          </p:cNvPr>
          <p:cNvSpPr txBox="1"/>
          <p:nvPr/>
        </p:nvSpPr>
        <p:spPr>
          <a:xfrm>
            <a:off x="528937" y="4773183"/>
            <a:ext cx="25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Epochs: ____</a:t>
            </a:r>
          </a:p>
        </p:txBody>
      </p:sp>
    </p:spTree>
    <p:extLst>
      <p:ext uri="{BB962C8B-B14F-4D97-AF65-F5344CB8AC3E}">
        <p14:creationId xmlns:p14="http://schemas.microsoft.com/office/powerpoint/2010/main" val="19487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4">
            <a:extLst>
              <a:ext uri="{FF2B5EF4-FFF2-40B4-BE49-F238E27FC236}">
                <a16:creationId xmlns:a16="http://schemas.microsoft.com/office/drawing/2014/main" id="{22C45100-9908-4989-D56E-9B2D54CD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6: </a:t>
            </a:r>
            <a:r>
              <a:rPr lang="en-US" b="1" dirty="0"/>
              <a:t>Simple Segmentation Net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39927-3F47-5FDA-80B9-2A31C027F03B}"/>
              </a:ext>
            </a:extLst>
          </p:cNvPr>
          <p:cNvSpPr txBox="1"/>
          <p:nvPr/>
        </p:nvSpPr>
        <p:spPr>
          <a:xfrm>
            <a:off x="391886" y="1007706"/>
            <a:ext cx="8472196" cy="56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Paste a figure of the generated semantic segmentation from </a:t>
            </a:r>
            <a:r>
              <a:rPr lang="en-US" dirty="0" err="1">
                <a:solidFill>
                  <a:schemeClr val="dk2"/>
                </a:solidFill>
              </a:rPr>
              <a:t>Colab</a:t>
            </a:r>
            <a:r>
              <a:rPr lang="en-US" dirty="0">
                <a:solidFill>
                  <a:schemeClr val="dk2"/>
                </a:solidFill>
              </a:rPr>
              <a:t>. It should be a 2x3 grid, with ground truth on the top row, and your predictions on the bottom row.</a:t>
            </a:r>
          </a:p>
        </p:txBody>
      </p:sp>
    </p:spTree>
    <p:extLst>
      <p:ext uri="{BB962C8B-B14F-4D97-AF65-F5344CB8AC3E}">
        <p14:creationId xmlns:p14="http://schemas.microsoft.com/office/powerpoint/2010/main" val="37863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4">
            <a:extLst>
              <a:ext uri="{FF2B5EF4-FFF2-40B4-BE49-F238E27FC236}">
                <a16:creationId xmlns:a16="http://schemas.microsoft.com/office/drawing/2014/main" id="{22C45100-9908-4989-D56E-9B2D54CD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5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6: </a:t>
            </a:r>
            <a:r>
              <a:rPr lang="en-US" b="1" dirty="0"/>
              <a:t>Simple Segmentation Net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E35C-CC91-1A2E-C87C-AD2152E29E28}"/>
              </a:ext>
            </a:extLst>
          </p:cNvPr>
          <p:cNvSpPr txBox="1"/>
          <p:nvPr/>
        </p:nvSpPr>
        <p:spPr>
          <a:xfrm>
            <a:off x="391886" y="1007706"/>
            <a:ext cx="847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</a:rPr>
              <a:t>Which classes have the lowest </a:t>
            </a:r>
            <a:r>
              <a:rPr lang="en-US" dirty="0" err="1">
                <a:solidFill>
                  <a:schemeClr val="dk2"/>
                </a:solidFill>
              </a:rPr>
              <a:t>mIoU</a:t>
            </a:r>
            <a:r>
              <a:rPr lang="en-US" dirty="0">
                <a:solidFill>
                  <a:schemeClr val="dk2"/>
                </a:solidFill>
              </a:rPr>
              <a:t>? Why might they be the most difficult? Provide an example RGB image from </a:t>
            </a:r>
            <a:r>
              <a:rPr lang="en-US" dirty="0" err="1">
                <a:solidFill>
                  <a:schemeClr val="dk2"/>
                </a:solidFill>
              </a:rPr>
              <a:t>Camvid</a:t>
            </a:r>
            <a:r>
              <a:rPr lang="en-US" dirty="0">
                <a:solidFill>
                  <a:schemeClr val="dk2"/>
                </a:solidFill>
              </a:rPr>
              <a:t> that illustrates your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46E2-4B53-863D-07CB-E31B2245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Neural 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9CD4-4CFD-633A-C02D-0840F685A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Given are the layers of a neural network. Calculate the total numbe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 of learnable parameters for each layer and in total.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82600" indent="-342900">
              <a:buFont typeface="Arial"/>
              <a:buAutoNum type="alphaLcParenR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Conv 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&lt;answer here&gt;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82600" indent="-342900">
              <a:buFont typeface="Arial"/>
              <a:buAutoNum type="alphaLcParenR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Conv 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&lt;answer here&gt;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82600" indent="-342900">
              <a:buFont typeface="Arial"/>
              <a:buAutoNum type="alphaLcParenR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FC1: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&lt;answer here&gt;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82600" indent="-342900">
              <a:buFont typeface="Arial"/>
              <a:buAutoNum type="alphaLcParenR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Total (sum all 3):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&lt;answer here&gt;</a:t>
            </a:r>
            <a:endParaRPr lang="en-US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F2067-6EB7-45CC-1C68-C9BF0D22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599" y="1152475"/>
            <a:ext cx="4331905" cy="12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106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665</Words>
  <Application>Microsoft Macintosh PowerPoint</Application>
  <PresentationFormat>On-screen Show (16:9)</PresentationFormat>
  <Paragraphs>177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Simple Light</vt:lpstr>
      <vt:lpstr>CS 6476 PS4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Theory: Neural Nets</vt:lpstr>
      <vt:lpstr>Theory: Neural Nets (cont.)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PS5</dc:title>
  <cp:lastModifiedBy>Chinta, Varshini</cp:lastModifiedBy>
  <cp:revision>12</cp:revision>
  <dcterms:modified xsi:type="dcterms:W3CDTF">2024-03-02T22:23:41Z</dcterms:modified>
</cp:coreProperties>
</file>