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sldIdLst>
    <p:sldId id="256" r:id="rId2"/>
  </p:sldIdLst>
  <p:sldSz cx="38404800" cy="38404800"/>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20" d="100"/>
          <a:sy n="20" d="100"/>
        </p:scale>
        <p:origin x="2976" y="138"/>
      </p:cViewPr>
      <p:guideLst>
        <p:guide orient="horz" pos="12096"/>
        <p:guide pos="1209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881982" y="17280284"/>
            <a:ext cx="34608454" cy="185068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41007" y="5547360"/>
            <a:ext cx="33556958" cy="8427126"/>
          </a:xfrm>
          <a:effectLst/>
        </p:spPr>
        <p:txBody>
          <a:bodyPr anchor="b">
            <a:normAutofit/>
          </a:bodyPr>
          <a:lstStyle>
            <a:lvl1pPr>
              <a:defRPr sz="1512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41007" y="13974489"/>
            <a:ext cx="33556958" cy="3305798"/>
          </a:xfrm>
        </p:spPr>
        <p:txBody>
          <a:bodyPr anchor="t">
            <a:normAutofit/>
          </a:bodyPr>
          <a:lstStyle>
            <a:lvl1pPr marL="0" indent="0" algn="l">
              <a:buNone/>
              <a:defRPr sz="6720" cap="all">
                <a:solidFill>
                  <a:schemeClr val="accent2"/>
                </a:solidFill>
              </a:defRPr>
            </a:lvl1pPr>
            <a:lvl2pPr marL="1920240" indent="0" algn="ctr">
              <a:buNone/>
              <a:defRPr>
                <a:solidFill>
                  <a:schemeClr val="tx1">
                    <a:tint val="75000"/>
                  </a:schemeClr>
                </a:solidFill>
              </a:defRPr>
            </a:lvl2pPr>
            <a:lvl3pPr marL="3840480" indent="0" algn="ctr">
              <a:buNone/>
              <a:defRPr>
                <a:solidFill>
                  <a:schemeClr val="tx1">
                    <a:tint val="75000"/>
                  </a:schemeClr>
                </a:solidFill>
              </a:defRPr>
            </a:lvl3pPr>
            <a:lvl4pPr marL="5760720" indent="0" algn="ctr">
              <a:buNone/>
              <a:defRPr>
                <a:solidFill>
                  <a:schemeClr val="tx1">
                    <a:tint val="75000"/>
                  </a:schemeClr>
                </a:solidFill>
              </a:defRPr>
            </a:lvl4pPr>
            <a:lvl5pPr marL="7680960" indent="0" algn="ctr">
              <a:buNone/>
              <a:defRPr>
                <a:solidFill>
                  <a:schemeClr val="tx1">
                    <a:tint val="75000"/>
                  </a:schemeClr>
                </a:solidFill>
              </a:defRPr>
            </a:lvl5pPr>
            <a:lvl6pPr marL="9601200" indent="0" algn="ctr">
              <a:buNone/>
              <a:defRPr>
                <a:solidFill>
                  <a:schemeClr val="tx1">
                    <a:tint val="75000"/>
                  </a:schemeClr>
                </a:solidFill>
              </a:defRPr>
            </a:lvl6pPr>
            <a:lvl7pPr marL="11521440" indent="0" algn="ctr">
              <a:buNone/>
              <a:defRPr>
                <a:solidFill>
                  <a:schemeClr val="tx1">
                    <a:tint val="75000"/>
                  </a:schemeClr>
                </a:solidFill>
              </a:defRPr>
            </a:lvl7pPr>
            <a:lvl8pPr marL="13441680" indent="0" algn="ctr">
              <a:buNone/>
              <a:defRPr>
                <a:solidFill>
                  <a:schemeClr val="tx1">
                    <a:tint val="75000"/>
                  </a:schemeClr>
                </a:solidFill>
              </a:defRPr>
            </a:lvl8pPr>
            <a:lvl9pPr marL="1536192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85D6BDF-9D0E-4E2B-85B8-D8F4790360C9}" type="datetimeFigureOut">
              <a:rPr lang="en-US" smtClean="0"/>
              <a:t>7/12/2025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BB075EA-769C-4ECD-B48E-D6FCDC24F876}" type="slidenum">
              <a:rPr lang="en-US" smtClean="0"/>
              <a:t>‹Nº›</a:t>
            </a:fld>
            <a:endParaRPr lang="en-US" dirty="0"/>
          </a:p>
        </p:txBody>
      </p:sp>
    </p:spTree>
    <p:extLst>
      <p:ext uri="{BB962C8B-B14F-4D97-AF65-F5344CB8AC3E}">
        <p14:creationId xmlns:p14="http://schemas.microsoft.com/office/powerpoint/2010/main" val="1780901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a:spLocks noChangeAspect="1"/>
          </p:cNvSpPr>
          <p:nvPr/>
        </p:nvSpPr>
        <p:spPr>
          <a:xfrm>
            <a:off x="1881989" y="3358463"/>
            <a:ext cx="34602569" cy="704943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7/12/2025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‹Nº›</a:t>
            </a:fld>
            <a:endParaRPr lang="en-US" dirty="0"/>
          </a:p>
        </p:txBody>
      </p:sp>
    </p:spTree>
    <p:extLst>
      <p:ext uri="{BB962C8B-B14F-4D97-AF65-F5344CB8AC3E}">
        <p14:creationId xmlns:p14="http://schemas.microsoft.com/office/powerpoint/2010/main" val="2844470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27843482" y="3358460"/>
            <a:ext cx="8641076" cy="325749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27843482" y="3784063"/>
            <a:ext cx="6313117" cy="2902520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441008" y="3784063"/>
            <a:ext cx="24873278" cy="29025209"/>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28330071" y="33354364"/>
            <a:ext cx="3980222" cy="2044700"/>
          </a:xfrm>
        </p:spPr>
        <p:txBody>
          <a:bodyPr/>
          <a:lstStyle>
            <a:lvl1pPr>
              <a:defRPr>
                <a:solidFill>
                  <a:schemeClr val="accent1">
                    <a:lumMod val="75000"/>
                    <a:lumOff val="25000"/>
                  </a:schemeClr>
                </a:solidFill>
              </a:defRPr>
            </a:lvl1pPr>
          </a:lstStyle>
          <a:p>
            <a:fld id="{985D6BDF-9D0E-4E2B-85B8-D8F4790360C9}" type="datetimeFigureOut">
              <a:rPr lang="en-US" smtClean="0"/>
              <a:t>7/12/2025</a:t>
            </a:fld>
            <a:endParaRPr lang="en-US" dirty="0"/>
          </a:p>
        </p:txBody>
      </p:sp>
      <p:sp>
        <p:nvSpPr>
          <p:cNvPr id="5" name="Footer Placeholder 4"/>
          <p:cNvSpPr>
            <a:spLocks noGrp="1"/>
          </p:cNvSpPr>
          <p:nvPr>
            <p:ph type="ftr" sz="quarter" idx="11"/>
          </p:nvPr>
        </p:nvSpPr>
        <p:spPr>
          <a:xfrm>
            <a:off x="2441008" y="33330139"/>
            <a:ext cx="24873278" cy="2044700"/>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BB075EA-769C-4ECD-B48E-D6FCDC24F876}" type="slidenum">
              <a:rPr lang="en-US" smtClean="0"/>
              <a:t>‹Nº›</a:t>
            </a:fld>
            <a:endParaRPr lang="en-US" dirty="0"/>
          </a:p>
        </p:txBody>
      </p:sp>
    </p:spTree>
    <p:extLst>
      <p:ext uri="{BB962C8B-B14F-4D97-AF65-F5344CB8AC3E}">
        <p14:creationId xmlns:p14="http://schemas.microsoft.com/office/powerpoint/2010/main" val="306812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5" name="Rectangle 14"/>
          <p:cNvSpPr/>
          <p:nvPr userDrawn="1"/>
        </p:nvSpPr>
        <p:spPr>
          <a:xfrm>
            <a:off x="37673280" y="0"/>
            <a:ext cx="731520" cy="38404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endParaRPr lang="en-US" dirty="0"/>
          </a:p>
        </p:txBody>
      </p:sp>
      <p:sp>
        <p:nvSpPr>
          <p:cNvPr id="16" name="Rectangle 15"/>
          <p:cNvSpPr/>
          <p:nvPr userDrawn="1"/>
        </p:nvSpPr>
        <p:spPr>
          <a:xfrm>
            <a:off x="-1" y="0"/>
            <a:ext cx="731520" cy="38404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endParaRPr lang="en-US" dirty="0"/>
          </a:p>
        </p:txBody>
      </p:sp>
      <p:sp>
        <p:nvSpPr>
          <p:cNvPr id="17" name="Rectangle 16"/>
          <p:cNvSpPr/>
          <p:nvPr userDrawn="1"/>
        </p:nvSpPr>
        <p:spPr>
          <a:xfrm>
            <a:off x="0" y="0"/>
            <a:ext cx="38404800" cy="4800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endParaRPr lang="en-US" dirty="0"/>
          </a:p>
        </p:txBody>
      </p:sp>
      <p:sp>
        <p:nvSpPr>
          <p:cNvPr id="18" name="Rectangle 17"/>
          <p:cNvSpPr/>
          <p:nvPr userDrawn="1"/>
        </p:nvSpPr>
        <p:spPr>
          <a:xfrm>
            <a:off x="0" y="33604200"/>
            <a:ext cx="38404800" cy="4800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endParaRPr lang="en-US" dirty="0"/>
          </a:p>
        </p:txBody>
      </p:sp>
      <p:sp>
        <p:nvSpPr>
          <p:cNvPr id="19" name="Instructions"/>
          <p:cNvSpPr/>
          <p:nvPr userDrawn="1"/>
        </p:nvSpPr>
        <p:spPr>
          <a:xfrm>
            <a:off x="-12001500" y="0"/>
            <a:ext cx="11201400" cy="38404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0001" tIns="200001" rIns="200001" bIns="20000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100"/>
              </a:spcAft>
            </a:pPr>
            <a:r>
              <a:rPr lang="en-US" sz="8400" dirty="0">
                <a:solidFill>
                  <a:srgbClr val="7F7F7F"/>
                </a:solidFill>
                <a:latin typeface="Calibri" pitchFamily="34" charset="0"/>
                <a:cs typeface="Calibri" panose="020F0502020204030204" pitchFamily="34" charset="0"/>
              </a:rPr>
              <a:t>Poster Print Size:</a:t>
            </a:r>
            <a:endParaRPr sz="8400" dirty="0">
              <a:solidFill>
                <a:srgbClr val="7F7F7F"/>
              </a:solidFill>
              <a:latin typeface="Calibri" pitchFamily="34" charset="0"/>
              <a:cs typeface="Calibri" panose="020F0502020204030204" pitchFamily="34" charset="0"/>
            </a:endParaRPr>
          </a:p>
          <a:p>
            <a:pPr lvl="0">
              <a:spcBef>
                <a:spcPts val="0"/>
              </a:spcBef>
              <a:spcAft>
                <a:spcPts val="2100"/>
              </a:spcAft>
            </a:pPr>
            <a:r>
              <a:rPr lang="en-US" sz="5700" dirty="0">
                <a:solidFill>
                  <a:srgbClr val="7F7F7F"/>
                </a:solidFill>
                <a:latin typeface="Calibri" pitchFamily="34" charset="0"/>
                <a:cs typeface="Calibri" panose="020F0502020204030204" pitchFamily="34" charset="0"/>
              </a:rPr>
              <a:t>This poster template is 42” high by 42” wide. It can be used to print any poster with a 1:1 aspect ratio.</a:t>
            </a:r>
          </a:p>
          <a:p>
            <a:pPr lvl="0">
              <a:spcBef>
                <a:spcPts val="0"/>
              </a:spcBef>
              <a:spcAft>
                <a:spcPts val="2100"/>
              </a:spcAft>
            </a:pPr>
            <a:r>
              <a:rPr lang="en-US" sz="8400" dirty="0">
                <a:solidFill>
                  <a:srgbClr val="7F7F7F"/>
                </a:solidFill>
                <a:latin typeface="Calibri" pitchFamily="34" charset="0"/>
                <a:cs typeface="Calibri" panose="020F0502020204030204" pitchFamily="34" charset="0"/>
              </a:rPr>
              <a:t>Placeholders</a:t>
            </a:r>
            <a:r>
              <a:rPr sz="8400" dirty="0">
                <a:solidFill>
                  <a:srgbClr val="7F7F7F"/>
                </a:solidFill>
                <a:latin typeface="Calibri" pitchFamily="34" charset="0"/>
                <a:cs typeface="Calibri" panose="020F0502020204030204" pitchFamily="34" charset="0"/>
              </a:rPr>
              <a:t>:</a:t>
            </a:r>
          </a:p>
          <a:p>
            <a:pPr lvl="0">
              <a:spcBef>
                <a:spcPts val="0"/>
              </a:spcBef>
              <a:spcAft>
                <a:spcPts val="2100"/>
              </a:spcAft>
            </a:pPr>
            <a:r>
              <a:rPr sz="5700" dirty="0">
                <a:solidFill>
                  <a:srgbClr val="7F7F7F"/>
                </a:solidFill>
                <a:latin typeface="Calibri" pitchFamily="34" charset="0"/>
                <a:cs typeface="Calibri" panose="020F0502020204030204" pitchFamily="34" charset="0"/>
              </a:rPr>
              <a:t>The </a:t>
            </a:r>
            <a:r>
              <a:rPr lang="en-US" sz="5700" dirty="0">
                <a:solidFill>
                  <a:srgbClr val="7F7F7F"/>
                </a:solidFill>
                <a:latin typeface="Calibri" pitchFamily="34" charset="0"/>
                <a:cs typeface="Calibri" panose="020F0502020204030204" pitchFamily="34" charset="0"/>
              </a:rPr>
              <a:t>various elements included</a:t>
            </a:r>
            <a:r>
              <a:rPr sz="5700" dirty="0">
                <a:solidFill>
                  <a:srgbClr val="7F7F7F"/>
                </a:solidFill>
                <a:latin typeface="Calibri" pitchFamily="34" charset="0"/>
                <a:cs typeface="Calibri" panose="020F0502020204030204" pitchFamily="34" charset="0"/>
              </a:rPr>
              <a:t> in this </a:t>
            </a:r>
            <a:r>
              <a:rPr lang="en-US" sz="5700" dirty="0">
                <a:solidFill>
                  <a:srgbClr val="7F7F7F"/>
                </a:solidFill>
                <a:latin typeface="Calibri" pitchFamily="34" charset="0"/>
                <a:cs typeface="Calibri" panose="020F0502020204030204" pitchFamily="34" charset="0"/>
              </a:rPr>
              <a:t>poster are ones</a:t>
            </a:r>
            <a:r>
              <a:rPr lang="en-US" sz="5700" baseline="0" dirty="0">
                <a:solidFill>
                  <a:srgbClr val="7F7F7F"/>
                </a:solidFill>
                <a:latin typeface="Calibri" pitchFamily="34" charset="0"/>
                <a:cs typeface="Calibri" panose="020F0502020204030204" pitchFamily="34" charset="0"/>
              </a:rPr>
              <a:t> we often see in medical, research, and scientific posters.</a:t>
            </a:r>
            <a:r>
              <a:rPr sz="5700" dirty="0">
                <a:solidFill>
                  <a:srgbClr val="7F7F7F"/>
                </a:solidFill>
                <a:latin typeface="Calibri" pitchFamily="34" charset="0"/>
                <a:cs typeface="Calibri" panose="020F0502020204030204" pitchFamily="34" charset="0"/>
              </a:rPr>
              <a:t> </a:t>
            </a:r>
            <a:r>
              <a:rPr lang="en-US" sz="5700" dirty="0">
                <a:solidFill>
                  <a:srgbClr val="7F7F7F"/>
                </a:solidFill>
                <a:latin typeface="Calibri" pitchFamily="34" charset="0"/>
                <a:cs typeface="Calibri" panose="020F0502020204030204" pitchFamily="34" charset="0"/>
              </a:rPr>
              <a:t>Feel</a:t>
            </a:r>
            <a:r>
              <a:rPr lang="en-US" sz="57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100"/>
              </a:spcAft>
            </a:pPr>
            <a:r>
              <a:rPr lang="en-US" sz="8400" dirty="0">
                <a:solidFill>
                  <a:srgbClr val="7F7F7F"/>
                </a:solidFill>
                <a:latin typeface="Calibri" pitchFamily="34" charset="0"/>
                <a:cs typeface="Calibri" panose="020F0502020204030204" pitchFamily="34" charset="0"/>
              </a:rPr>
              <a:t>Image</a:t>
            </a:r>
            <a:r>
              <a:rPr lang="en-US" sz="8400" baseline="0" dirty="0">
                <a:solidFill>
                  <a:srgbClr val="7F7F7F"/>
                </a:solidFill>
                <a:latin typeface="Calibri" pitchFamily="34" charset="0"/>
                <a:cs typeface="Calibri" panose="020F0502020204030204" pitchFamily="34" charset="0"/>
              </a:rPr>
              <a:t> Quality</a:t>
            </a:r>
            <a:r>
              <a:rPr lang="en-US" sz="8400" dirty="0">
                <a:solidFill>
                  <a:srgbClr val="7F7F7F"/>
                </a:solidFill>
                <a:latin typeface="Calibri" pitchFamily="34" charset="0"/>
                <a:cs typeface="Calibri" panose="020F0502020204030204" pitchFamily="34" charset="0"/>
              </a:rPr>
              <a:t>:</a:t>
            </a:r>
          </a:p>
          <a:p>
            <a:pPr lvl="0">
              <a:spcBef>
                <a:spcPts val="0"/>
              </a:spcBef>
              <a:spcAft>
                <a:spcPts val="2100"/>
              </a:spcAft>
            </a:pPr>
            <a:r>
              <a:rPr lang="en-US" sz="5700" dirty="0">
                <a:solidFill>
                  <a:srgbClr val="7F7F7F"/>
                </a:solidFill>
                <a:latin typeface="Calibri" pitchFamily="34" charset="0"/>
                <a:cs typeface="Calibri" panose="020F0502020204030204" pitchFamily="34" charset="0"/>
              </a:rPr>
              <a:t>You can place digital photos or logo art in your poster file by selecting the </a:t>
            </a:r>
            <a:r>
              <a:rPr lang="en-US" sz="5700" b="1" dirty="0">
                <a:solidFill>
                  <a:srgbClr val="7F7F7F"/>
                </a:solidFill>
                <a:latin typeface="Calibri" pitchFamily="34" charset="0"/>
                <a:cs typeface="Calibri" panose="020F0502020204030204" pitchFamily="34" charset="0"/>
              </a:rPr>
              <a:t>Insert, Picture</a:t>
            </a:r>
            <a:r>
              <a:rPr lang="en-US" sz="57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5700" b="1" dirty="0">
                <a:solidFill>
                  <a:srgbClr val="7F7F7F"/>
                </a:solidFill>
                <a:latin typeface="Calibri" pitchFamily="34" charset="0"/>
                <a:cs typeface="Calibri" panose="020F0502020204030204" pitchFamily="34" charset="0"/>
              </a:rPr>
              <a:t>150-200 pixels per inch in their final printed size</a:t>
            </a:r>
            <a:r>
              <a:rPr lang="en-US" sz="5700" dirty="0">
                <a:solidFill>
                  <a:srgbClr val="7F7F7F"/>
                </a:solidFill>
                <a:latin typeface="Calibri" pitchFamily="34" charset="0"/>
                <a:cs typeface="Calibri" panose="020F0502020204030204" pitchFamily="34" charset="0"/>
              </a:rPr>
              <a:t>. For instance, a 1600 x 1200 pixel</a:t>
            </a:r>
            <a:r>
              <a:rPr lang="en-US" sz="5700" baseline="0" dirty="0">
                <a:solidFill>
                  <a:srgbClr val="7F7F7F"/>
                </a:solidFill>
                <a:latin typeface="Calibri" pitchFamily="34" charset="0"/>
                <a:cs typeface="Calibri" panose="020F0502020204030204" pitchFamily="34" charset="0"/>
              </a:rPr>
              <a:t> photo will usually look fine up to </a:t>
            </a:r>
            <a:r>
              <a:rPr lang="en-US" sz="5700" dirty="0">
                <a:solidFill>
                  <a:srgbClr val="7F7F7F"/>
                </a:solidFill>
                <a:latin typeface="Calibri" pitchFamily="34" charset="0"/>
                <a:cs typeface="Calibri" panose="020F0502020204030204" pitchFamily="34" charset="0"/>
              </a:rPr>
              <a:t>8“-10” wide on your printed poster.</a:t>
            </a:r>
          </a:p>
          <a:p>
            <a:pPr lvl="0">
              <a:spcBef>
                <a:spcPts val="0"/>
              </a:spcBef>
              <a:spcAft>
                <a:spcPts val="2100"/>
              </a:spcAft>
            </a:pPr>
            <a:r>
              <a:rPr lang="en-US" sz="57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100"/>
              </a:spcAft>
            </a:pPr>
            <a:r>
              <a:rPr lang="en-US" sz="57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100"/>
              </a:spcAft>
            </a:pPr>
            <a:br>
              <a:rPr lang="en-US" sz="4200" dirty="0">
                <a:solidFill>
                  <a:srgbClr val="7F7F7F"/>
                </a:solidFill>
                <a:latin typeface="Calibri" pitchFamily="34" charset="0"/>
                <a:cs typeface="Calibri" panose="020F0502020204030204" pitchFamily="34" charset="0"/>
              </a:rPr>
            </a:br>
            <a:r>
              <a:rPr lang="en-US" sz="42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39204900" y="0"/>
            <a:ext cx="11201400" cy="384048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100"/>
                </a:spcAft>
              </a:pPr>
              <a:r>
                <a:rPr lang="en-US" sz="8400" dirty="0">
                  <a:solidFill>
                    <a:schemeClr val="bg1">
                      <a:lumMod val="50000"/>
                    </a:schemeClr>
                  </a:solidFill>
                  <a:latin typeface="Calibri" pitchFamily="34" charset="0"/>
                  <a:cs typeface="Calibri" panose="020F0502020204030204" pitchFamily="34" charset="0"/>
                </a:rPr>
                <a:t>Change</a:t>
              </a:r>
              <a:r>
                <a:rPr lang="en-US" sz="8400" baseline="0" dirty="0">
                  <a:solidFill>
                    <a:schemeClr val="bg1">
                      <a:lumMod val="50000"/>
                    </a:schemeClr>
                  </a:solidFill>
                  <a:latin typeface="Calibri" pitchFamily="34" charset="0"/>
                  <a:cs typeface="Calibri" panose="020F0502020204030204" pitchFamily="34" charset="0"/>
                </a:rPr>
                <a:t> Color Theme</a:t>
              </a:r>
              <a:r>
                <a:rPr lang="en-US" sz="8400" dirty="0">
                  <a:solidFill>
                    <a:schemeClr val="bg1">
                      <a:lumMod val="50000"/>
                    </a:schemeClr>
                  </a:solidFill>
                  <a:latin typeface="Calibri" pitchFamily="34" charset="0"/>
                  <a:cs typeface="Calibri" panose="020F0502020204030204" pitchFamily="34" charset="0"/>
                </a:rPr>
                <a:t>:</a:t>
              </a:r>
              <a:endParaRPr sz="840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r>
                <a:rPr lang="en-US" sz="57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57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100"/>
                </a:spcAft>
              </a:pPr>
              <a:r>
                <a:rPr lang="en-US" sz="5700" baseline="0" dirty="0">
                  <a:solidFill>
                    <a:schemeClr val="bg1">
                      <a:lumMod val="50000"/>
                    </a:schemeClr>
                  </a:solidFill>
                  <a:latin typeface="Calibri" pitchFamily="34" charset="0"/>
                  <a:cs typeface="Calibri" panose="020F0502020204030204" pitchFamily="34" charset="0"/>
                </a:rPr>
                <a:t>To change the color theme, select the </a:t>
              </a:r>
              <a:r>
                <a:rPr lang="en-US" sz="5700" b="1" baseline="0" dirty="0">
                  <a:solidFill>
                    <a:schemeClr val="bg1">
                      <a:lumMod val="50000"/>
                    </a:schemeClr>
                  </a:solidFill>
                  <a:latin typeface="Calibri" pitchFamily="34" charset="0"/>
                  <a:cs typeface="Calibri" panose="020F0502020204030204" pitchFamily="34" charset="0"/>
                </a:rPr>
                <a:t>Design</a:t>
              </a:r>
              <a:r>
                <a:rPr lang="en-US" sz="5700" baseline="0" dirty="0">
                  <a:solidFill>
                    <a:schemeClr val="bg1">
                      <a:lumMod val="50000"/>
                    </a:schemeClr>
                  </a:solidFill>
                  <a:latin typeface="Calibri" pitchFamily="34" charset="0"/>
                  <a:cs typeface="Calibri" panose="020F0502020204030204" pitchFamily="34" charset="0"/>
                </a:rPr>
                <a:t> tab, then select the </a:t>
              </a:r>
              <a:r>
                <a:rPr lang="en-US" sz="5700" b="1" baseline="0" dirty="0">
                  <a:solidFill>
                    <a:schemeClr val="bg1">
                      <a:lumMod val="50000"/>
                    </a:schemeClr>
                  </a:solidFill>
                  <a:latin typeface="Calibri" pitchFamily="34" charset="0"/>
                  <a:cs typeface="Calibri" panose="020F0502020204030204" pitchFamily="34" charset="0"/>
                </a:rPr>
                <a:t>Colors</a:t>
              </a:r>
              <a:r>
                <a:rPr lang="en-US" sz="57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r>
                <a:rPr lang="en-US" sz="57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100"/>
                </a:spcAft>
              </a:pPr>
              <a:r>
                <a:rPr lang="en-US" sz="8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100"/>
                </a:spcAft>
              </a:pPr>
              <a:r>
                <a:rPr lang="en-US" sz="5700" dirty="0">
                  <a:solidFill>
                    <a:schemeClr val="bg1">
                      <a:lumMod val="50000"/>
                    </a:schemeClr>
                  </a:solidFill>
                  <a:latin typeface="Calibri" pitchFamily="34" charset="0"/>
                  <a:cs typeface="Calibri" panose="020F0502020204030204" pitchFamily="34" charset="0"/>
                </a:rPr>
                <a:t>Once your poster file is ready, visit</a:t>
              </a:r>
              <a:r>
                <a:rPr lang="en-US" sz="5700" baseline="0" dirty="0">
                  <a:solidFill>
                    <a:schemeClr val="bg1">
                      <a:lumMod val="50000"/>
                    </a:schemeClr>
                  </a:solidFill>
                  <a:latin typeface="Calibri" pitchFamily="34" charset="0"/>
                  <a:cs typeface="Calibri" panose="020F0502020204030204" pitchFamily="34" charset="0"/>
                </a:rPr>
                <a:t> </a:t>
              </a:r>
              <a:r>
                <a:rPr lang="en-US" sz="5700" b="1" baseline="0" dirty="0">
                  <a:solidFill>
                    <a:schemeClr val="bg1">
                      <a:lumMod val="50000"/>
                    </a:schemeClr>
                  </a:solidFill>
                  <a:latin typeface="Calibri" pitchFamily="34" charset="0"/>
                  <a:cs typeface="Calibri" panose="020F0502020204030204" pitchFamily="34" charset="0"/>
                </a:rPr>
                <a:t>www.genigraphics.com</a:t>
              </a:r>
              <a:r>
                <a:rPr lang="en-US" sz="57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100"/>
                </a:spcAft>
              </a:pPr>
              <a:r>
                <a:rPr lang="en-US" sz="57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57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5700" baseline="0" dirty="0">
                  <a:solidFill>
                    <a:schemeClr val="bg1">
                      <a:lumMod val="50000"/>
                    </a:schemeClr>
                  </a:solidFill>
                  <a:latin typeface="Calibri" pitchFamily="34" charset="0"/>
                  <a:cs typeface="Calibri" panose="020F0502020204030204" pitchFamily="34" charset="0"/>
                </a:rPr>
                <a:t>US and Canada:  1-800-790-4001</a:t>
              </a:r>
              <a:br>
                <a:rPr lang="en-US" sz="5700" baseline="0" dirty="0">
                  <a:solidFill>
                    <a:schemeClr val="bg1">
                      <a:lumMod val="50000"/>
                    </a:schemeClr>
                  </a:solidFill>
                  <a:latin typeface="Calibri" pitchFamily="34" charset="0"/>
                  <a:cs typeface="Calibri" panose="020F0502020204030204" pitchFamily="34" charset="0"/>
                </a:rPr>
              </a:br>
              <a:r>
                <a:rPr lang="en-US" sz="57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200" dirty="0">
                  <a:solidFill>
                    <a:schemeClr val="bg1">
                      <a:lumMod val="50000"/>
                    </a:schemeClr>
                  </a:solidFill>
                  <a:latin typeface="Calibri" pitchFamily="34" charset="0"/>
                  <a:cs typeface="Calibri" panose="020F0502020204030204" pitchFamily="34" charset="0"/>
                </a:rPr>
              </a:br>
              <a:r>
                <a:rPr lang="en-US" sz="42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918400" y="38100000"/>
            <a:ext cx="5297435" cy="185928"/>
          </a:xfrm>
          <a:prstGeom prst="rect">
            <a:avLst/>
          </a:prstGeom>
        </p:spPr>
      </p:pic>
    </p:spTree>
    <p:extLst>
      <p:ext uri="{BB962C8B-B14F-4D97-AF65-F5344CB8AC3E}">
        <p14:creationId xmlns:p14="http://schemas.microsoft.com/office/powerpoint/2010/main" val="3777916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1881989" y="3358463"/>
            <a:ext cx="34602569" cy="704943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441007" y="12476820"/>
            <a:ext cx="33556958" cy="2033245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7/12/2025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‹Nº›</a:t>
            </a:fld>
            <a:endParaRPr lang="en-US" dirty="0"/>
          </a:p>
        </p:txBody>
      </p:sp>
    </p:spTree>
    <p:extLst>
      <p:ext uri="{BB962C8B-B14F-4D97-AF65-F5344CB8AC3E}">
        <p14:creationId xmlns:p14="http://schemas.microsoft.com/office/powerpoint/2010/main" val="198456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1901116" y="28795052"/>
            <a:ext cx="34602569" cy="704943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441013" y="17004809"/>
            <a:ext cx="33556954" cy="8427126"/>
          </a:xfrm>
        </p:spPr>
        <p:txBody>
          <a:bodyPr anchor="b">
            <a:normAutofit/>
          </a:bodyPr>
          <a:lstStyle>
            <a:lvl1pPr algn="l">
              <a:defRPr sz="1512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441013" y="25431935"/>
            <a:ext cx="33556954" cy="3363114"/>
          </a:xfrm>
        </p:spPr>
        <p:txBody>
          <a:bodyPr anchor="t">
            <a:normAutofit/>
          </a:bodyPr>
          <a:lstStyle>
            <a:lvl1pPr marL="0" indent="0" algn="l">
              <a:buNone/>
              <a:defRPr sz="7560" cap="all">
                <a:solidFill>
                  <a:schemeClr val="accent2"/>
                </a:solidFill>
              </a:defRPr>
            </a:lvl1pPr>
            <a:lvl2pPr marL="1920240" indent="0">
              <a:buNone/>
              <a:defRPr sz="7560">
                <a:solidFill>
                  <a:schemeClr val="tx1">
                    <a:tint val="75000"/>
                  </a:schemeClr>
                </a:solidFill>
              </a:defRPr>
            </a:lvl2pPr>
            <a:lvl3pPr marL="3840480" indent="0">
              <a:buNone/>
              <a:defRPr sz="6720">
                <a:solidFill>
                  <a:schemeClr val="tx1">
                    <a:tint val="75000"/>
                  </a:schemeClr>
                </a:solidFill>
              </a:defRPr>
            </a:lvl3pPr>
            <a:lvl4pPr marL="5760720" indent="0">
              <a:buNone/>
              <a:defRPr sz="5880">
                <a:solidFill>
                  <a:schemeClr val="tx1">
                    <a:tint val="75000"/>
                  </a:schemeClr>
                </a:solidFill>
              </a:defRPr>
            </a:lvl4pPr>
            <a:lvl5pPr marL="7680960" indent="0">
              <a:buNone/>
              <a:defRPr sz="5880">
                <a:solidFill>
                  <a:schemeClr val="tx1">
                    <a:tint val="75000"/>
                  </a:schemeClr>
                </a:solidFill>
              </a:defRPr>
            </a:lvl5pPr>
            <a:lvl6pPr marL="9601200" indent="0">
              <a:buNone/>
              <a:defRPr sz="5880">
                <a:solidFill>
                  <a:schemeClr val="tx1">
                    <a:tint val="75000"/>
                  </a:schemeClr>
                </a:solidFill>
              </a:defRPr>
            </a:lvl6pPr>
            <a:lvl7pPr marL="11521440" indent="0">
              <a:buNone/>
              <a:defRPr sz="5880">
                <a:solidFill>
                  <a:schemeClr val="tx1">
                    <a:tint val="75000"/>
                  </a:schemeClr>
                </a:solidFill>
              </a:defRPr>
            </a:lvl7pPr>
            <a:lvl8pPr marL="13441680" indent="0">
              <a:buNone/>
              <a:defRPr sz="5880">
                <a:solidFill>
                  <a:schemeClr val="tx1">
                    <a:tint val="75000"/>
                  </a:schemeClr>
                </a:solidFill>
              </a:defRPr>
            </a:lvl8pPr>
            <a:lvl9pPr marL="15361920" indent="0">
              <a:buNone/>
              <a:defRPr sz="588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85D6BDF-9D0E-4E2B-85B8-D8F4790360C9}" type="datetimeFigureOut">
              <a:rPr lang="en-US" smtClean="0"/>
              <a:t>7/12/2025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BB075EA-769C-4ECD-B48E-D6FCDC24F876}" type="slidenum">
              <a:rPr lang="en-US" smtClean="0"/>
              <a:t>‹Nº›</a:t>
            </a:fld>
            <a:endParaRPr lang="en-US" dirty="0"/>
          </a:p>
        </p:txBody>
      </p:sp>
    </p:spTree>
    <p:extLst>
      <p:ext uri="{BB962C8B-B14F-4D97-AF65-F5344CB8AC3E}">
        <p14:creationId xmlns:p14="http://schemas.microsoft.com/office/powerpoint/2010/main" val="1081091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1881989" y="3358463"/>
            <a:ext cx="34602569" cy="704943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441009" y="12476814"/>
            <a:ext cx="16378013" cy="203450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9585785" y="12476820"/>
            <a:ext cx="16412180" cy="203450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7/12/2025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‹Nº›</a:t>
            </a:fld>
            <a:endParaRPr lang="en-US" dirty="0"/>
          </a:p>
        </p:txBody>
      </p:sp>
    </p:spTree>
    <p:extLst>
      <p:ext uri="{BB962C8B-B14F-4D97-AF65-F5344CB8AC3E}">
        <p14:creationId xmlns:p14="http://schemas.microsoft.com/office/powerpoint/2010/main" val="347654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a:spLocks noChangeAspect="1"/>
          </p:cNvSpPr>
          <p:nvPr/>
        </p:nvSpPr>
        <p:spPr>
          <a:xfrm>
            <a:off x="1881989" y="3358463"/>
            <a:ext cx="34602569" cy="704943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726320" y="12476817"/>
            <a:ext cx="15092700" cy="3227067"/>
          </a:xfrm>
        </p:spPr>
        <p:txBody>
          <a:bodyPr anchor="b">
            <a:noAutofit/>
          </a:bodyPr>
          <a:lstStyle>
            <a:lvl1pPr marL="0" indent="0">
              <a:buNone/>
              <a:defRPr sz="9240" b="0">
                <a:solidFill>
                  <a:schemeClr val="accent2"/>
                </a:solidFill>
              </a:defRPr>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s-ES"/>
              <a:t>Haga clic para modificar los estilos de texto del patrón</a:t>
            </a:r>
          </a:p>
        </p:txBody>
      </p:sp>
      <p:sp>
        <p:nvSpPr>
          <p:cNvPr id="4" name="Content Placeholder 3"/>
          <p:cNvSpPr>
            <a:spLocks noGrp="1"/>
          </p:cNvSpPr>
          <p:nvPr>
            <p:ph sz="half" idx="2"/>
          </p:nvPr>
        </p:nvSpPr>
        <p:spPr>
          <a:xfrm>
            <a:off x="2441009" y="16385889"/>
            <a:ext cx="16378013" cy="16435994"/>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20871096" y="12476817"/>
            <a:ext cx="15126867" cy="3227067"/>
          </a:xfrm>
        </p:spPr>
        <p:txBody>
          <a:bodyPr anchor="b">
            <a:noAutofit/>
          </a:bodyPr>
          <a:lstStyle>
            <a:lvl1pPr marL="0" indent="0">
              <a:buNone/>
              <a:defRPr sz="9240" b="0">
                <a:solidFill>
                  <a:schemeClr val="accent2"/>
                </a:solidFill>
              </a:defRPr>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s-ES"/>
              <a:t>Haga clic para modificar los estilos de texto del patrón</a:t>
            </a:r>
          </a:p>
        </p:txBody>
      </p:sp>
      <p:sp>
        <p:nvSpPr>
          <p:cNvPr id="6" name="Content Placeholder 5"/>
          <p:cNvSpPr>
            <a:spLocks noGrp="1"/>
          </p:cNvSpPr>
          <p:nvPr>
            <p:ph sz="quarter" idx="4"/>
          </p:nvPr>
        </p:nvSpPr>
        <p:spPr>
          <a:xfrm>
            <a:off x="19585785" y="16385889"/>
            <a:ext cx="16412180" cy="16435994"/>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7/12/2025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‹Nº›</a:t>
            </a:fld>
            <a:endParaRPr lang="en-US" dirty="0"/>
          </a:p>
        </p:txBody>
      </p:sp>
    </p:spTree>
    <p:extLst>
      <p:ext uri="{BB962C8B-B14F-4D97-AF65-F5344CB8AC3E}">
        <p14:creationId xmlns:p14="http://schemas.microsoft.com/office/powerpoint/2010/main" val="397204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a:spLocks noChangeAspect="1"/>
          </p:cNvSpPr>
          <p:nvPr/>
        </p:nvSpPr>
        <p:spPr>
          <a:xfrm>
            <a:off x="1881989" y="3358463"/>
            <a:ext cx="34602569" cy="704943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7/12/2025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‹Nº›</a:t>
            </a:fld>
            <a:endParaRPr lang="en-US" dirty="0"/>
          </a:p>
        </p:txBody>
      </p:sp>
    </p:spTree>
    <p:extLst>
      <p:ext uri="{BB962C8B-B14F-4D97-AF65-F5344CB8AC3E}">
        <p14:creationId xmlns:p14="http://schemas.microsoft.com/office/powerpoint/2010/main" val="3246793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7/12/2025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‹Nº›</a:t>
            </a:fld>
            <a:endParaRPr lang="en-US" dirty="0"/>
          </a:p>
        </p:txBody>
      </p:sp>
    </p:spTree>
    <p:extLst>
      <p:ext uri="{BB962C8B-B14F-4D97-AF65-F5344CB8AC3E}">
        <p14:creationId xmlns:p14="http://schemas.microsoft.com/office/powerpoint/2010/main" val="97481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1901116" y="28795049"/>
            <a:ext cx="34602569" cy="713833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441681" y="29468858"/>
            <a:ext cx="14853825" cy="3861278"/>
          </a:xfrm>
        </p:spPr>
        <p:txBody>
          <a:bodyPr anchor="ctr"/>
          <a:lstStyle>
            <a:lvl1pPr algn="l">
              <a:defRPr sz="84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1874876" y="3366720"/>
            <a:ext cx="34609680" cy="23546880"/>
          </a:xfrm>
        </p:spPr>
        <p:txBody>
          <a:bodyPr anchor="ctr">
            <a:normAutofit/>
          </a:bodyPr>
          <a:lstStyle>
            <a:lvl1pPr>
              <a:defRPr sz="8400">
                <a:solidFill>
                  <a:schemeClr val="tx2"/>
                </a:solidFill>
              </a:defRPr>
            </a:lvl1pPr>
            <a:lvl2pPr>
              <a:defRPr sz="7560">
                <a:solidFill>
                  <a:schemeClr val="tx2"/>
                </a:solidFill>
              </a:defRPr>
            </a:lvl2pPr>
            <a:lvl3pPr>
              <a:defRPr sz="6720">
                <a:solidFill>
                  <a:schemeClr val="tx2"/>
                </a:solidFill>
              </a:defRPr>
            </a:lvl3pPr>
            <a:lvl4pPr>
              <a:defRPr sz="5880">
                <a:solidFill>
                  <a:schemeClr val="tx2"/>
                </a:solidFill>
              </a:defRPr>
            </a:lvl4pPr>
            <a:lvl5pPr>
              <a:defRPr sz="5880">
                <a:solidFill>
                  <a:schemeClr val="tx2"/>
                </a:solidFill>
              </a:defRPr>
            </a:lvl5pPr>
            <a:lvl6pPr>
              <a:defRPr sz="5880">
                <a:solidFill>
                  <a:schemeClr val="tx2"/>
                </a:solidFill>
              </a:defRPr>
            </a:lvl6pPr>
            <a:lvl7pPr>
              <a:defRPr sz="5880">
                <a:solidFill>
                  <a:schemeClr val="tx2"/>
                </a:solidFill>
              </a:defRPr>
            </a:lvl7pPr>
            <a:lvl8pPr>
              <a:defRPr sz="5880">
                <a:solidFill>
                  <a:schemeClr val="tx2"/>
                </a:solidFill>
              </a:defRPr>
            </a:lvl8pPr>
            <a:lvl9pPr>
              <a:defRPr sz="588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8083594" y="29468855"/>
            <a:ext cx="17914373" cy="3861284"/>
          </a:xfrm>
        </p:spPr>
        <p:txBody>
          <a:bodyPr anchor="ctr">
            <a:normAutofit/>
          </a:bodyPr>
          <a:lstStyle>
            <a:lvl1pPr marL="0" indent="0" algn="r">
              <a:buNone/>
              <a:defRPr sz="4620">
                <a:solidFill>
                  <a:schemeClr val="bg1"/>
                </a:solidFill>
              </a:defRPr>
            </a:lvl1pPr>
            <a:lvl2pPr marL="1920240" indent="0">
              <a:buNone/>
              <a:defRPr sz="462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85D6BDF-9D0E-4E2B-85B8-D8F4790360C9}" type="datetimeFigureOut">
              <a:rPr lang="en-US" smtClean="0"/>
              <a:t>7/12/2025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BB075EA-769C-4ECD-B48E-D6FCDC24F876}" type="slidenum">
              <a:rPr lang="en-US" smtClean="0"/>
              <a:t>‹Nº›</a:t>
            </a:fld>
            <a:endParaRPr lang="en-US" dirty="0"/>
          </a:p>
        </p:txBody>
      </p:sp>
    </p:spTree>
    <p:extLst>
      <p:ext uri="{BB962C8B-B14F-4D97-AF65-F5344CB8AC3E}">
        <p14:creationId xmlns:p14="http://schemas.microsoft.com/office/powerpoint/2010/main" val="247208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441007" y="26282978"/>
            <a:ext cx="33556958" cy="3173733"/>
          </a:xfrm>
        </p:spPr>
        <p:txBody>
          <a:bodyPr anchor="b">
            <a:normAutofit/>
          </a:bodyPr>
          <a:lstStyle>
            <a:lvl1pPr algn="l">
              <a:defRPr sz="1008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881991" y="3358460"/>
            <a:ext cx="34602565" cy="19920611"/>
          </a:xfrm>
        </p:spPr>
        <p:txBody>
          <a:bodyPr anchor="t">
            <a:normAutofit/>
          </a:bodyPr>
          <a:lstStyle>
            <a:lvl1pPr marL="0" indent="0" algn="ctr">
              <a:buNone/>
              <a:defRPr sz="6720"/>
            </a:lvl1pPr>
            <a:lvl2pPr marL="1920240" indent="0">
              <a:buNone/>
              <a:defRPr sz="6720"/>
            </a:lvl2pPr>
            <a:lvl3pPr marL="3840480" indent="0">
              <a:buNone/>
              <a:defRPr sz="6720"/>
            </a:lvl3pPr>
            <a:lvl4pPr marL="5760720" indent="0">
              <a:buNone/>
              <a:defRPr sz="6720"/>
            </a:lvl4pPr>
            <a:lvl5pPr marL="7680960" indent="0">
              <a:buNone/>
              <a:defRPr sz="6720"/>
            </a:lvl5pPr>
            <a:lvl6pPr marL="9601200" indent="0">
              <a:buNone/>
              <a:defRPr sz="6720"/>
            </a:lvl6pPr>
            <a:lvl7pPr marL="11521440" indent="0">
              <a:buNone/>
              <a:defRPr sz="6720"/>
            </a:lvl7pPr>
            <a:lvl8pPr marL="13441680" indent="0">
              <a:buNone/>
              <a:defRPr sz="6720"/>
            </a:lvl8pPr>
            <a:lvl9pPr marL="15361920" indent="0">
              <a:buNone/>
              <a:defRPr sz="672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441007" y="29456708"/>
            <a:ext cx="33556958" cy="3352558"/>
          </a:xfrm>
        </p:spPr>
        <p:txBody>
          <a:bodyPr>
            <a:normAutofit/>
          </a:bodyPr>
          <a:lstStyle>
            <a:lvl1pPr marL="0" indent="0">
              <a:buNone/>
              <a:defRPr sz="5040"/>
            </a:lvl1pPr>
            <a:lvl2pPr marL="1920240" indent="0">
              <a:buNone/>
              <a:defRPr sz="504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85D6BDF-9D0E-4E2B-85B8-D8F4790360C9}" type="datetimeFigureOut">
              <a:rPr lang="en-US" smtClean="0"/>
              <a:t>7/12/2025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‹Nº›</a:t>
            </a:fld>
            <a:endParaRPr lang="en-US" dirty="0"/>
          </a:p>
        </p:txBody>
      </p:sp>
    </p:spTree>
    <p:extLst>
      <p:ext uri="{BB962C8B-B14F-4D97-AF65-F5344CB8AC3E}">
        <p14:creationId xmlns:p14="http://schemas.microsoft.com/office/powerpoint/2010/main" val="3428023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41007" y="3849857"/>
            <a:ext cx="33556958" cy="606664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441007" y="12476817"/>
            <a:ext cx="33556958" cy="20332446"/>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3349173" y="33354364"/>
            <a:ext cx="8961120" cy="2044700"/>
          </a:xfrm>
          <a:prstGeom prst="rect">
            <a:avLst/>
          </a:prstGeom>
        </p:spPr>
        <p:txBody>
          <a:bodyPr vert="horz" lIns="91440" tIns="45720" rIns="91440" bIns="45720" rtlCol="0" anchor="ctr"/>
          <a:lstStyle>
            <a:lvl1pPr algn="r">
              <a:defRPr sz="3780">
                <a:solidFill>
                  <a:schemeClr val="accent2"/>
                </a:solidFill>
              </a:defRPr>
            </a:lvl1pPr>
          </a:lstStyle>
          <a:p>
            <a:fld id="{985D6BDF-9D0E-4E2B-85B8-D8F4790360C9}" type="datetimeFigureOut">
              <a:rPr lang="en-US" smtClean="0"/>
              <a:t>7/12/2025</a:t>
            </a:fld>
            <a:endParaRPr lang="en-US" dirty="0"/>
          </a:p>
        </p:txBody>
      </p:sp>
      <p:sp>
        <p:nvSpPr>
          <p:cNvPr id="5" name="Footer Placeholder 4"/>
          <p:cNvSpPr>
            <a:spLocks noGrp="1"/>
          </p:cNvSpPr>
          <p:nvPr>
            <p:ph type="ftr" sz="quarter" idx="3"/>
          </p:nvPr>
        </p:nvSpPr>
        <p:spPr>
          <a:xfrm>
            <a:off x="2441009" y="33330139"/>
            <a:ext cx="20456457" cy="2044700"/>
          </a:xfrm>
          <a:prstGeom prst="rect">
            <a:avLst/>
          </a:prstGeom>
        </p:spPr>
        <p:txBody>
          <a:bodyPr vert="horz" lIns="91440" tIns="45720" rIns="91440" bIns="45720" rtlCol="0" anchor="ctr"/>
          <a:lstStyle>
            <a:lvl1pPr algn="l">
              <a:defRPr sz="378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32761999" y="33354364"/>
            <a:ext cx="3235966" cy="2044700"/>
          </a:xfrm>
          <a:prstGeom prst="rect">
            <a:avLst/>
          </a:prstGeom>
        </p:spPr>
        <p:txBody>
          <a:bodyPr vert="horz" lIns="91440" tIns="45720" rIns="91440" bIns="45720" rtlCol="0" anchor="ctr"/>
          <a:lstStyle>
            <a:lvl1pPr algn="r">
              <a:defRPr sz="3780">
                <a:solidFill>
                  <a:schemeClr val="accent2"/>
                </a:solidFill>
              </a:defRPr>
            </a:lvl1pPr>
          </a:lstStyle>
          <a:p>
            <a:fld id="{FBB075EA-769C-4ECD-B48E-D6FCDC24F876}" type="slidenum">
              <a:rPr lang="en-US" smtClean="0"/>
              <a:t>‹Nº›</a:t>
            </a:fld>
            <a:endParaRPr lang="en-US" dirty="0"/>
          </a:p>
        </p:txBody>
      </p:sp>
      <p:sp>
        <p:nvSpPr>
          <p:cNvPr id="9" name="Rectangle 8"/>
          <p:cNvSpPr/>
          <p:nvPr/>
        </p:nvSpPr>
        <p:spPr>
          <a:xfrm>
            <a:off x="1881984" y="2471420"/>
            <a:ext cx="11423618" cy="6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25099204" y="2471420"/>
            <a:ext cx="11385360" cy="6048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13509724" y="2471420"/>
            <a:ext cx="11385360" cy="60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6124843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xStyles>
    <p:titleStyle>
      <a:lvl1pPr algn="l" defTabSz="1920240" rtl="0" eaLnBrk="1" latinLnBrk="0" hangingPunct="1">
        <a:spcBef>
          <a:spcPct val="0"/>
        </a:spcBef>
        <a:buNone/>
        <a:defRPr sz="1176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285200" indent="-1285200" algn="l" defTabSz="1920240" rtl="0" eaLnBrk="1" latinLnBrk="0" hangingPunct="1">
        <a:spcBef>
          <a:spcPct val="20000"/>
        </a:spcBef>
        <a:spcAft>
          <a:spcPts val="2520"/>
        </a:spcAft>
        <a:buClr>
          <a:schemeClr val="accent2"/>
        </a:buClr>
        <a:buSzPct val="92000"/>
        <a:buFont typeface="Wingdings 2" panose="05020102010507070707" pitchFamily="18" charset="2"/>
        <a:buChar char=""/>
        <a:defRPr sz="7560" kern="1200">
          <a:solidFill>
            <a:schemeClr val="tx2"/>
          </a:solidFill>
          <a:latin typeface="+mn-lt"/>
          <a:ea typeface="+mn-ea"/>
          <a:cs typeface="+mn-cs"/>
        </a:defRPr>
      </a:lvl1pPr>
      <a:lvl2pPr marL="2646000" indent="-1285200" algn="l" defTabSz="1920240" rtl="0" eaLnBrk="1" latinLnBrk="0" hangingPunct="1">
        <a:spcBef>
          <a:spcPct val="20000"/>
        </a:spcBef>
        <a:spcAft>
          <a:spcPts val="2520"/>
        </a:spcAft>
        <a:buClr>
          <a:schemeClr val="accent2"/>
        </a:buClr>
        <a:buSzPct val="92000"/>
        <a:buFont typeface="Wingdings 2" panose="05020102010507070707" pitchFamily="18" charset="2"/>
        <a:buChar char=""/>
        <a:defRPr sz="6720" kern="1200">
          <a:solidFill>
            <a:schemeClr val="tx2"/>
          </a:solidFill>
          <a:latin typeface="+mn-lt"/>
          <a:ea typeface="+mn-ea"/>
          <a:cs typeface="+mn-cs"/>
        </a:defRPr>
      </a:lvl2pPr>
      <a:lvl3pPr marL="3780000" indent="-1134000" algn="l" defTabSz="1920240" rtl="0" eaLnBrk="1" latinLnBrk="0" hangingPunct="1">
        <a:spcBef>
          <a:spcPct val="20000"/>
        </a:spcBef>
        <a:spcAft>
          <a:spcPts val="2520"/>
        </a:spcAft>
        <a:buClr>
          <a:schemeClr val="accent2"/>
        </a:buClr>
        <a:buSzPct val="92000"/>
        <a:buFont typeface="Wingdings 2" panose="05020102010507070707" pitchFamily="18" charset="2"/>
        <a:buChar char=""/>
        <a:defRPr sz="5880" kern="1200">
          <a:solidFill>
            <a:schemeClr val="tx2"/>
          </a:solidFill>
          <a:latin typeface="+mn-lt"/>
          <a:ea typeface="+mn-ea"/>
          <a:cs typeface="+mn-cs"/>
        </a:defRPr>
      </a:lvl3pPr>
      <a:lvl4pPr marL="5216400" indent="-982800" algn="l" defTabSz="1920240" rtl="0" eaLnBrk="1" latinLnBrk="0" hangingPunct="1">
        <a:spcBef>
          <a:spcPct val="20000"/>
        </a:spcBef>
        <a:spcAft>
          <a:spcPts val="2520"/>
        </a:spcAft>
        <a:buClr>
          <a:schemeClr val="accent2"/>
        </a:buClr>
        <a:buSzPct val="92000"/>
        <a:buFont typeface="Wingdings 2" panose="05020102010507070707" pitchFamily="18" charset="2"/>
        <a:buChar char=""/>
        <a:defRPr sz="5040" kern="1200">
          <a:solidFill>
            <a:schemeClr val="tx2"/>
          </a:solidFill>
          <a:latin typeface="+mn-lt"/>
          <a:ea typeface="+mn-ea"/>
          <a:cs typeface="+mn-cs"/>
        </a:defRPr>
      </a:lvl4pPr>
      <a:lvl5pPr marL="6728400" indent="-982800" algn="l" defTabSz="1920240" rtl="0" eaLnBrk="1" latinLnBrk="0" hangingPunct="1">
        <a:spcBef>
          <a:spcPct val="20000"/>
        </a:spcBef>
        <a:spcAft>
          <a:spcPts val="2520"/>
        </a:spcAft>
        <a:buClr>
          <a:schemeClr val="accent2"/>
        </a:buClr>
        <a:buSzPct val="92000"/>
        <a:buFont typeface="Wingdings 2" panose="05020102010507070707" pitchFamily="18" charset="2"/>
        <a:buChar char=""/>
        <a:defRPr sz="5040" kern="1200">
          <a:solidFill>
            <a:schemeClr val="tx2"/>
          </a:solidFill>
          <a:latin typeface="+mn-lt"/>
          <a:ea typeface="+mn-ea"/>
          <a:cs typeface="+mn-cs"/>
        </a:defRPr>
      </a:lvl5pPr>
      <a:lvl6pPr marL="7980000" indent="-960120" algn="l" defTabSz="1920240" rtl="0" eaLnBrk="1" latinLnBrk="0" hangingPunct="1">
        <a:spcBef>
          <a:spcPct val="20000"/>
        </a:spcBef>
        <a:spcAft>
          <a:spcPts val="2520"/>
        </a:spcAft>
        <a:buClr>
          <a:schemeClr val="accent2"/>
        </a:buClr>
        <a:buSzPct val="92000"/>
        <a:buFont typeface="Wingdings 2" panose="05020102010507070707" pitchFamily="18" charset="2"/>
        <a:buChar char=""/>
        <a:defRPr sz="5040" kern="1200">
          <a:solidFill>
            <a:schemeClr val="tx2"/>
          </a:solidFill>
          <a:latin typeface="+mn-lt"/>
          <a:ea typeface="+mn-ea"/>
          <a:cs typeface="+mn-cs"/>
        </a:defRPr>
      </a:lvl6pPr>
      <a:lvl7pPr marL="9240000" indent="-960120" algn="l" defTabSz="1920240" rtl="0" eaLnBrk="1" latinLnBrk="0" hangingPunct="1">
        <a:spcBef>
          <a:spcPct val="20000"/>
        </a:spcBef>
        <a:spcAft>
          <a:spcPts val="2520"/>
        </a:spcAft>
        <a:buClr>
          <a:schemeClr val="accent2"/>
        </a:buClr>
        <a:buSzPct val="92000"/>
        <a:buFont typeface="Wingdings 2" panose="05020102010507070707" pitchFamily="18" charset="2"/>
        <a:buChar char=""/>
        <a:defRPr sz="5040" kern="1200">
          <a:solidFill>
            <a:schemeClr val="tx2"/>
          </a:solidFill>
          <a:latin typeface="+mn-lt"/>
          <a:ea typeface="+mn-ea"/>
          <a:cs typeface="+mn-cs"/>
        </a:defRPr>
      </a:lvl7pPr>
      <a:lvl8pPr marL="10500000" indent="-960120" algn="l" defTabSz="1920240" rtl="0" eaLnBrk="1" latinLnBrk="0" hangingPunct="1">
        <a:spcBef>
          <a:spcPct val="20000"/>
        </a:spcBef>
        <a:spcAft>
          <a:spcPts val="2520"/>
        </a:spcAft>
        <a:buClr>
          <a:schemeClr val="accent2"/>
        </a:buClr>
        <a:buSzPct val="92000"/>
        <a:buFont typeface="Wingdings 2" panose="05020102010507070707" pitchFamily="18" charset="2"/>
        <a:buChar char=""/>
        <a:defRPr sz="5040" kern="1200">
          <a:solidFill>
            <a:schemeClr val="tx2"/>
          </a:solidFill>
          <a:latin typeface="+mn-lt"/>
          <a:ea typeface="+mn-ea"/>
          <a:cs typeface="+mn-cs"/>
        </a:defRPr>
      </a:lvl8pPr>
      <a:lvl9pPr marL="11760000" indent="-960120" algn="l" defTabSz="1920240" rtl="0" eaLnBrk="1" latinLnBrk="0" hangingPunct="1">
        <a:spcBef>
          <a:spcPct val="20000"/>
        </a:spcBef>
        <a:spcAft>
          <a:spcPts val="2520"/>
        </a:spcAft>
        <a:buClr>
          <a:schemeClr val="accent2"/>
        </a:buClr>
        <a:buSzPct val="92000"/>
        <a:buFont typeface="Wingdings 2" panose="05020102010507070707" pitchFamily="18" charset="2"/>
        <a:buChar char=""/>
        <a:defRPr sz="5040" kern="1200">
          <a:solidFill>
            <a:schemeClr val="tx2"/>
          </a:solidFill>
          <a:latin typeface="+mn-lt"/>
          <a:ea typeface="+mn-ea"/>
          <a:cs typeface="+mn-cs"/>
        </a:defRPr>
      </a:lvl9pPr>
    </p:bodyStyle>
    <p:otherStyle>
      <a:defPPr>
        <a:defRPr lang="en-US"/>
      </a:defPPr>
      <a:lvl1pPr marL="0" algn="l" defTabSz="1920240" rtl="0" eaLnBrk="1" latinLnBrk="0" hangingPunct="1">
        <a:defRPr sz="7560" kern="1200">
          <a:solidFill>
            <a:schemeClr val="tx1"/>
          </a:solidFill>
          <a:latin typeface="+mn-lt"/>
          <a:ea typeface="+mn-ea"/>
          <a:cs typeface="+mn-cs"/>
        </a:defRPr>
      </a:lvl1pPr>
      <a:lvl2pPr marL="1920240" algn="l" defTabSz="1920240" rtl="0" eaLnBrk="1" latinLnBrk="0" hangingPunct="1">
        <a:defRPr sz="7560" kern="1200">
          <a:solidFill>
            <a:schemeClr val="tx1"/>
          </a:solidFill>
          <a:latin typeface="+mn-lt"/>
          <a:ea typeface="+mn-ea"/>
          <a:cs typeface="+mn-cs"/>
        </a:defRPr>
      </a:lvl2pPr>
      <a:lvl3pPr marL="3840480" algn="l" defTabSz="1920240" rtl="0" eaLnBrk="1" latinLnBrk="0" hangingPunct="1">
        <a:defRPr sz="7560" kern="1200">
          <a:solidFill>
            <a:schemeClr val="tx1"/>
          </a:solidFill>
          <a:latin typeface="+mn-lt"/>
          <a:ea typeface="+mn-ea"/>
          <a:cs typeface="+mn-cs"/>
        </a:defRPr>
      </a:lvl3pPr>
      <a:lvl4pPr marL="5760720" algn="l" defTabSz="1920240" rtl="0" eaLnBrk="1" latinLnBrk="0" hangingPunct="1">
        <a:defRPr sz="7560" kern="1200">
          <a:solidFill>
            <a:schemeClr val="tx1"/>
          </a:solidFill>
          <a:latin typeface="+mn-lt"/>
          <a:ea typeface="+mn-ea"/>
          <a:cs typeface="+mn-cs"/>
        </a:defRPr>
      </a:lvl4pPr>
      <a:lvl5pPr marL="7680960" algn="l" defTabSz="1920240" rtl="0" eaLnBrk="1" latinLnBrk="0" hangingPunct="1">
        <a:defRPr sz="7560" kern="1200">
          <a:solidFill>
            <a:schemeClr val="tx1"/>
          </a:solidFill>
          <a:latin typeface="+mn-lt"/>
          <a:ea typeface="+mn-ea"/>
          <a:cs typeface="+mn-cs"/>
        </a:defRPr>
      </a:lvl5pPr>
      <a:lvl6pPr marL="9601200" algn="l" defTabSz="1920240" rtl="0" eaLnBrk="1" latinLnBrk="0" hangingPunct="1">
        <a:defRPr sz="7560" kern="1200">
          <a:solidFill>
            <a:schemeClr val="tx1"/>
          </a:solidFill>
          <a:latin typeface="+mn-lt"/>
          <a:ea typeface="+mn-ea"/>
          <a:cs typeface="+mn-cs"/>
        </a:defRPr>
      </a:lvl6pPr>
      <a:lvl7pPr marL="11521440" algn="l" defTabSz="1920240" rtl="0" eaLnBrk="1" latinLnBrk="0" hangingPunct="1">
        <a:defRPr sz="7560" kern="1200">
          <a:solidFill>
            <a:schemeClr val="tx1"/>
          </a:solidFill>
          <a:latin typeface="+mn-lt"/>
          <a:ea typeface="+mn-ea"/>
          <a:cs typeface="+mn-cs"/>
        </a:defRPr>
      </a:lvl7pPr>
      <a:lvl8pPr marL="13441680" algn="l" defTabSz="1920240" rtl="0" eaLnBrk="1" latinLnBrk="0" hangingPunct="1">
        <a:defRPr sz="7560" kern="1200">
          <a:solidFill>
            <a:schemeClr val="tx1"/>
          </a:solidFill>
          <a:latin typeface="+mn-lt"/>
          <a:ea typeface="+mn-ea"/>
          <a:cs typeface="+mn-cs"/>
        </a:defRPr>
      </a:lvl8pPr>
      <a:lvl9pPr marL="15361920" algn="l" defTabSz="192024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6400800" y="569435"/>
            <a:ext cx="25603200" cy="2038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0001" tIns="400002" rIns="160001" bIns="40000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dirty="0">
                <a:solidFill>
                  <a:schemeClr val="accent3">
                    <a:lumMod val="20000"/>
                    <a:lumOff val="80000"/>
                  </a:schemeClr>
                </a:solidFill>
                <a:latin typeface="+mn-lt"/>
              </a:rPr>
              <a:t>Jigsaw Unintended Bias in Toxicity Classification</a:t>
            </a:r>
          </a:p>
        </p:txBody>
      </p:sp>
      <p:sp>
        <p:nvSpPr>
          <p:cNvPr id="5" name="Text Box 123"/>
          <p:cNvSpPr txBox="1">
            <a:spLocks noChangeArrowheads="1"/>
          </p:cNvSpPr>
          <p:nvPr/>
        </p:nvSpPr>
        <p:spPr bwMode="auto">
          <a:xfrm>
            <a:off x="6400800" y="2800350"/>
            <a:ext cx="256032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0001" tIns="160001" rIns="160001" bIns="160001"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a:solidFill>
                  <a:schemeClr val="accent3">
                    <a:lumMod val="20000"/>
                    <a:lumOff val="80000"/>
                  </a:schemeClr>
                </a:solidFill>
                <a:latin typeface="+mn-lt"/>
              </a:rPr>
              <a:t>Hugo Mojica;   Andrey Gonzales;  Laura Paez. </a:t>
            </a:r>
            <a:endParaRPr lang="en-US" sz="4800" baseline="30000" dirty="0">
              <a:solidFill>
                <a:schemeClr val="accent3">
                  <a:lumMod val="20000"/>
                  <a:lumOff val="80000"/>
                </a:schemeClr>
              </a:solidFill>
              <a:latin typeface="+mn-lt"/>
            </a:endParaRPr>
          </a:p>
          <a:p>
            <a:pPr algn="ctr" eaLnBrk="1" hangingPunct="1"/>
            <a:r>
              <a:rPr lang="en-US" sz="4800" baseline="30000" dirty="0">
                <a:solidFill>
                  <a:schemeClr val="accent3">
                    <a:lumMod val="20000"/>
                    <a:lumOff val="80000"/>
                  </a:schemeClr>
                </a:solidFill>
                <a:latin typeface="+mn-lt"/>
              </a:rPr>
              <a:t>‘</a:t>
            </a:r>
            <a:r>
              <a:rPr lang="en-US" sz="4800" dirty="0">
                <a:solidFill>
                  <a:schemeClr val="accent3">
                    <a:lumMod val="20000"/>
                    <a:lumOff val="80000"/>
                  </a:schemeClr>
                </a:solidFill>
                <a:latin typeface="+mn-lt"/>
              </a:rPr>
              <a:t>Universidad Distrital Francisco José de Caldas’</a:t>
            </a:r>
          </a:p>
        </p:txBody>
      </p:sp>
      <p:sp>
        <p:nvSpPr>
          <p:cNvPr id="24" name="TextBox 23"/>
          <p:cNvSpPr txBox="1"/>
          <p:nvPr/>
        </p:nvSpPr>
        <p:spPr>
          <a:xfrm>
            <a:off x="1463040" y="35044379"/>
            <a:ext cx="7783457" cy="2050551"/>
          </a:xfrm>
          <a:prstGeom prst="rect">
            <a:avLst/>
          </a:prstGeom>
          <a:solidFill>
            <a:schemeClr val="accent1">
              <a:lumMod val="40000"/>
              <a:lumOff val="60000"/>
            </a:schemeClr>
          </a:solidFill>
        </p:spPr>
        <p:txBody>
          <a:bodyPr wrap="none" lIns="80000" tIns="40000" rIns="80000" bIns="40000" rtlCol="0">
            <a:spAutoFit/>
          </a:bodyPr>
          <a:lstStyle/>
          <a:p>
            <a:r>
              <a:rPr lang="es-CO" sz="3200" dirty="0"/>
              <a:t>Hugo Mojica, Laura </a:t>
            </a:r>
            <a:r>
              <a:rPr lang="es-CO" sz="3200" dirty="0" err="1"/>
              <a:t>Paez</a:t>
            </a:r>
            <a:r>
              <a:rPr lang="es-CO" sz="3200" dirty="0"/>
              <a:t>, Andrey Gonzales</a:t>
            </a:r>
          </a:p>
          <a:p>
            <a:r>
              <a:rPr lang="es-CO" sz="3200" dirty="0"/>
              <a:t>Facultad de Ingeniería</a:t>
            </a:r>
            <a:br>
              <a:rPr lang="es-CO" sz="3200" dirty="0"/>
            </a:br>
            <a:r>
              <a:rPr lang="es-CO" sz="3200" dirty="0"/>
              <a:t>Universidad Distrital Francisco José de Caldas</a:t>
            </a:r>
            <a:br>
              <a:rPr lang="es-CO" sz="3200" dirty="0"/>
            </a:br>
            <a:endParaRPr lang="en-US" sz="3200" dirty="0"/>
          </a:p>
        </p:txBody>
      </p:sp>
      <p:sp>
        <p:nvSpPr>
          <p:cNvPr id="25" name="TextBox 24"/>
          <p:cNvSpPr txBox="1"/>
          <p:nvPr/>
        </p:nvSpPr>
        <p:spPr>
          <a:xfrm>
            <a:off x="1463040" y="34004252"/>
            <a:ext cx="2371783" cy="911778"/>
          </a:xfrm>
          <a:prstGeom prst="rect">
            <a:avLst/>
          </a:prstGeom>
          <a:noFill/>
        </p:spPr>
        <p:txBody>
          <a:bodyPr wrap="none" lIns="80000" tIns="40000" rIns="80000" bIns="40000" rtlCol="0">
            <a:spAutoFit/>
          </a:bodyPr>
          <a:lstStyle/>
          <a:p>
            <a:r>
              <a:rPr lang="en-US" sz="5400" b="1" dirty="0"/>
              <a:t>Contact</a:t>
            </a:r>
          </a:p>
        </p:txBody>
      </p:sp>
      <p:sp>
        <p:nvSpPr>
          <p:cNvPr id="26" name="TextBox 25"/>
          <p:cNvSpPr txBox="1"/>
          <p:nvPr/>
        </p:nvSpPr>
        <p:spPr>
          <a:xfrm>
            <a:off x="19202400" y="35044379"/>
            <a:ext cx="17068800" cy="2560320"/>
          </a:xfrm>
          <a:prstGeom prst="rect">
            <a:avLst/>
          </a:prstGeom>
          <a:noFill/>
        </p:spPr>
        <p:txBody>
          <a:bodyPr wrap="square" lIns="80000" tIns="80000" rIns="80000" bIns="80000" numCol="1" spcCol="400002" rtlCol="0">
            <a:noAutofit/>
          </a:bodyPr>
          <a:lstStyle/>
          <a:p>
            <a:pPr marL="400002" indent="-400002">
              <a:buFont typeface="+mj-lt"/>
              <a:buAutoNum type="arabicPeriod"/>
            </a:pPr>
            <a:r>
              <a:rPr lang="en-US" sz="1400" dirty="0"/>
              <a:t> Jigsaw Unintended Bias: kaggle.com/jigsaw-unintended-bias</a:t>
            </a:r>
          </a:p>
          <a:p>
            <a:pPr marL="400002" indent="-400002">
              <a:buFont typeface="+mj-lt"/>
              <a:buAutoNum type="arabicPeriod"/>
            </a:pPr>
            <a:r>
              <a:rPr lang="en-US" sz="1400" dirty="0"/>
              <a:t> Liu et al., </a:t>
            </a:r>
            <a:r>
              <a:rPr lang="en-US" sz="1400" dirty="0" err="1"/>
              <a:t>RoBERTa</a:t>
            </a:r>
            <a:r>
              <a:rPr lang="en-US" sz="1400" dirty="0"/>
              <a:t>: arxiv.org/abs/1907.11692</a:t>
            </a:r>
          </a:p>
          <a:p>
            <a:pPr marL="400002" indent="-400002">
              <a:buFont typeface="+mj-lt"/>
              <a:buAutoNum type="arabicPeriod"/>
            </a:pPr>
            <a:r>
              <a:rPr lang="en-US" sz="1400" dirty="0"/>
              <a:t> </a:t>
            </a:r>
            <a:r>
              <a:rPr lang="en-US" sz="1400" dirty="0" err="1"/>
              <a:t>Mehrabi</a:t>
            </a:r>
            <a:r>
              <a:rPr lang="en-US" sz="1400" dirty="0"/>
              <a:t> et al., Bias Survey: arxiv.org/abs/1908.09635</a:t>
            </a:r>
          </a:p>
          <a:p>
            <a:pPr marL="400002" indent="-400002">
              <a:buFont typeface="+mj-lt"/>
              <a:buAutoNum type="arabicPeriod"/>
            </a:pPr>
            <a:r>
              <a:rPr lang="en-US" sz="1400" dirty="0"/>
              <a:t> </a:t>
            </a:r>
            <a:r>
              <a:rPr lang="fr-FR" sz="1400" dirty="0" err="1"/>
              <a:t>Borkan</a:t>
            </a:r>
            <a:r>
              <a:rPr lang="fr-FR" sz="1400" dirty="0"/>
              <a:t> et al., </a:t>
            </a:r>
            <a:r>
              <a:rPr lang="fr-FR" sz="1400" dirty="0" err="1"/>
              <a:t>Subgroup</a:t>
            </a:r>
            <a:r>
              <a:rPr lang="fr-FR" sz="1400" dirty="0"/>
              <a:t> </a:t>
            </a:r>
            <a:r>
              <a:rPr lang="fr-FR" sz="1400" dirty="0" err="1"/>
              <a:t>Metrics</a:t>
            </a:r>
            <a:r>
              <a:rPr lang="fr-FR" sz="1400" dirty="0"/>
              <a:t>: NAACL 2019</a:t>
            </a:r>
            <a:endParaRPr lang="en-US" sz="1400" dirty="0"/>
          </a:p>
          <a:p>
            <a:endParaRPr lang="en-US" sz="1400" dirty="0"/>
          </a:p>
          <a:p>
            <a:pPr marL="400002" indent="-400002">
              <a:buFont typeface="+mj-lt"/>
              <a:buAutoNum type="arabicPeriod"/>
            </a:pPr>
            <a:endParaRPr lang="en-US" sz="1400" dirty="0"/>
          </a:p>
        </p:txBody>
      </p:sp>
      <p:sp>
        <p:nvSpPr>
          <p:cNvPr id="27" name="TextBox 26"/>
          <p:cNvSpPr txBox="1"/>
          <p:nvPr/>
        </p:nvSpPr>
        <p:spPr>
          <a:xfrm>
            <a:off x="31260451" y="25567338"/>
            <a:ext cx="3311592" cy="911778"/>
          </a:xfrm>
          <a:prstGeom prst="rect">
            <a:avLst/>
          </a:prstGeom>
          <a:noFill/>
        </p:spPr>
        <p:txBody>
          <a:bodyPr wrap="none" lIns="80000" tIns="40000" rIns="80000" bIns="40000" rtlCol="0">
            <a:spAutoFit/>
          </a:bodyPr>
          <a:lstStyle/>
          <a:p>
            <a:r>
              <a:rPr lang="en-US" sz="5400" b="1" dirty="0"/>
              <a:t>References</a:t>
            </a:r>
          </a:p>
        </p:txBody>
      </p:sp>
      <p:sp>
        <p:nvSpPr>
          <p:cNvPr id="10" name="Text Box 189"/>
          <p:cNvSpPr txBox="1">
            <a:spLocks noChangeArrowheads="1"/>
          </p:cNvSpPr>
          <p:nvPr/>
        </p:nvSpPr>
        <p:spPr bwMode="auto">
          <a:xfrm>
            <a:off x="1463039" y="6400800"/>
            <a:ext cx="11338560" cy="7633462"/>
          </a:xfrm>
          <a:prstGeom prst="rect">
            <a:avLst/>
          </a:prstGeom>
          <a:solidFill>
            <a:schemeClr val="bg1"/>
          </a:solidFill>
          <a:ln w="12700">
            <a:solidFill>
              <a:schemeClr val="accent1">
                <a:lumMod val="75000"/>
              </a:schemeClr>
            </a:solidFill>
          </a:ln>
          <a:effectLst/>
        </p:spPr>
        <p:txBody>
          <a:bodyPr lIns="160001" tIns="160001" rIns="160001" bIns="16000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lnSpc>
                <a:spcPct val="150000"/>
              </a:lnSpc>
            </a:pPr>
            <a:r>
              <a:rPr lang="en-US" sz="3200" dirty="0">
                <a:latin typeface="Calibri" pitchFamily="34" charset="0"/>
              </a:rPr>
              <a:t>In the digital age, toxic online communication is an ongoing challenge. This project addresses the “Jigsaw Unintended Bias in Toxicity Classification” competition, which highlights the difficulty of detecting toxic comments without unfairly penalizing identity-based language. We propose a systemic design that integrates classic NLP pipelines with modern Large Language Models (LLMs), chaos mitigation strategies, and fairness metrics. By evolving from a TF-IDF + Logistic Regression baseline to a </a:t>
            </a:r>
            <a:r>
              <a:rPr lang="en-US" sz="3200" dirty="0" err="1">
                <a:latin typeface="Calibri" pitchFamily="34" charset="0"/>
              </a:rPr>
              <a:t>RoBERTa</a:t>
            </a:r>
            <a:r>
              <a:rPr lang="en-US" sz="3200" dirty="0">
                <a:latin typeface="Calibri" pitchFamily="34" charset="0"/>
              </a:rPr>
              <a:t>-powered system, we achieved measurable improvements in both accuracy and bias reduction, despite deployment constraints.</a:t>
            </a:r>
          </a:p>
        </p:txBody>
      </p:sp>
      <p:sp>
        <p:nvSpPr>
          <p:cNvPr id="32" name="Rectangle 31"/>
          <p:cNvSpPr/>
          <p:nvPr/>
        </p:nvSpPr>
        <p:spPr>
          <a:xfrm>
            <a:off x="1463039" y="5600700"/>
            <a:ext cx="11338560" cy="8001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r>
              <a:rPr lang="en-US" sz="5400" b="1" dirty="0">
                <a:solidFill>
                  <a:schemeClr val="accent3">
                    <a:lumMod val="20000"/>
                    <a:lumOff val="80000"/>
                  </a:schemeClr>
                </a:solidFill>
              </a:rPr>
              <a:t>Abstract</a:t>
            </a:r>
          </a:p>
        </p:txBody>
      </p:sp>
      <p:sp>
        <p:nvSpPr>
          <p:cNvPr id="15" name="Text Box 194"/>
          <p:cNvSpPr txBox="1">
            <a:spLocks noChangeArrowheads="1"/>
          </p:cNvSpPr>
          <p:nvPr/>
        </p:nvSpPr>
        <p:spPr bwMode="auto">
          <a:xfrm>
            <a:off x="25595179" y="6458883"/>
            <a:ext cx="11338560" cy="8694650"/>
          </a:xfrm>
          <a:prstGeom prst="rect">
            <a:avLst/>
          </a:prstGeom>
          <a:solidFill>
            <a:schemeClr val="bg1"/>
          </a:solidFill>
          <a:ln w="12700">
            <a:solidFill>
              <a:schemeClr val="accent1">
                <a:lumMod val="75000"/>
              </a:schemeClr>
            </a:solidFill>
          </a:ln>
          <a:effectLst/>
        </p:spPr>
        <p:txBody>
          <a:bodyPr lIns="160001" tIns="160001" rIns="160001" bIns="16000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Calibri" pitchFamily="34" charset="0"/>
              </a:rPr>
              <a:t>Research Question</a:t>
            </a:r>
          </a:p>
          <a:p>
            <a:pPr eaLnBrk="1" hangingPunct="1"/>
            <a:endParaRPr lang="en-US" sz="3200" b="1" dirty="0">
              <a:latin typeface="Calibri" pitchFamily="34" charset="0"/>
            </a:endParaRPr>
          </a:p>
          <a:p>
            <a:pPr eaLnBrk="1" hangingPunct="1"/>
            <a:r>
              <a:rPr lang="en-US" sz="3200" dirty="0">
                <a:latin typeface="Calibri" pitchFamily="34" charset="0"/>
              </a:rPr>
              <a:t>How can systemic design and chaos-aware modules reduce unintended bias in toxicity detection systems</a:t>
            </a:r>
            <a:endParaRPr lang="en-US" sz="3200" u="sng" dirty="0">
              <a:latin typeface="Calibri" pitchFamily="34" charset="0"/>
            </a:endParaRPr>
          </a:p>
          <a:p>
            <a:pPr eaLnBrk="1" hangingPunct="1"/>
            <a:endParaRPr lang="en-US" sz="3200" dirty="0">
              <a:latin typeface="Calibri" pitchFamily="34" charset="0"/>
            </a:endParaRPr>
          </a:p>
          <a:p>
            <a:pPr eaLnBrk="1" hangingPunct="1"/>
            <a:r>
              <a:rPr lang="en-US" sz="3200" b="1" dirty="0">
                <a:latin typeface="Calibri" pitchFamily="34" charset="0"/>
              </a:rPr>
              <a:t>Objectives</a:t>
            </a:r>
          </a:p>
          <a:p>
            <a:pPr eaLnBrk="1" hangingPunct="1"/>
            <a:endParaRPr lang="en-US" sz="3200" dirty="0">
              <a:latin typeface="Calibri" pitchFamily="34" charset="0"/>
            </a:endParaRPr>
          </a:p>
          <a:p>
            <a:pPr eaLnBrk="1" hangingPunct="1"/>
            <a:r>
              <a:rPr lang="en-US" sz="3200" dirty="0">
                <a:latin typeface="Calibri" pitchFamily="34" charset="0"/>
              </a:rPr>
              <a:t>Develop a fair and explainable toxicity classifier.</a:t>
            </a:r>
          </a:p>
          <a:p>
            <a:pPr eaLnBrk="1" hangingPunct="1"/>
            <a:endParaRPr lang="en-US" sz="3200" dirty="0">
              <a:latin typeface="Calibri" pitchFamily="34" charset="0"/>
            </a:endParaRPr>
          </a:p>
          <a:p>
            <a:pPr eaLnBrk="1" hangingPunct="1"/>
            <a:r>
              <a:rPr lang="en-US" sz="3200" dirty="0">
                <a:latin typeface="Calibri" pitchFamily="34" charset="0"/>
              </a:rPr>
              <a:t>Minimize false positives in identity-related comments.</a:t>
            </a:r>
          </a:p>
          <a:p>
            <a:pPr eaLnBrk="1" hangingPunct="1"/>
            <a:endParaRPr lang="en-US" sz="3200" dirty="0">
              <a:latin typeface="Calibri" pitchFamily="34" charset="0"/>
            </a:endParaRPr>
          </a:p>
          <a:p>
            <a:pPr eaLnBrk="1" hangingPunct="1"/>
            <a:r>
              <a:rPr lang="en-US" sz="3200" dirty="0">
                <a:latin typeface="Calibri" pitchFamily="34" charset="0"/>
              </a:rPr>
              <a:t>Handle linguistic ambiguity like sarcasm.</a:t>
            </a:r>
          </a:p>
          <a:p>
            <a:pPr eaLnBrk="1" hangingPunct="1"/>
            <a:endParaRPr lang="en-US" sz="3200" dirty="0">
              <a:latin typeface="Calibri" pitchFamily="34" charset="0"/>
            </a:endParaRPr>
          </a:p>
          <a:p>
            <a:pPr eaLnBrk="1" hangingPunct="1"/>
            <a:r>
              <a:rPr lang="en-US" sz="3200" b="1" dirty="0">
                <a:latin typeface="Calibri" pitchFamily="34" charset="0"/>
              </a:rPr>
              <a:t>Expected Outcome: </a:t>
            </a:r>
          </a:p>
          <a:p>
            <a:pPr eaLnBrk="1" hangingPunct="1"/>
            <a:endParaRPr lang="en-US" sz="3200" b="1" dirty="0">
              <a:latin typeface="Calibri" pitchFamily="34" charset="0"/>
            </a:endParaRPr>
          </a:p>
          <a:p>
            <a:pPr eaLnBrk="1" hangingPunct="1"/>
            <a:r>
              <a:rPr lang="en-US" sz="3200" dirty="0">
                <a:latin typeface="Calibri" pitchFamily="34" charset="0"/>
              </a:rPr>
              <a:t>A scalable model with ≥30% false positive reduction and improved performance on subgroup metrics.</a:t>
            </a:r>
          </a:p>
        </p:txBody>
      </p:sp>
      <p:sp>
        <p:nvSpPr>
          <p:cNvPr id="33" name="Rectangle 32"/>
          <p:cNvSpPr/>
          <p:nvPr/>
        </p:nvSpPr>
        <p:spPr>
          <a:xfrm>
            <a:off x="1463039" y="15691253"/>
            <a:ext cx="11338560" cy="8001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r>
              <a:rPr lang="en-US" sz="5400" b="1" dirty="0">
                <a:solidFill>
                  <a:schemeClr val="accent3">
                    <a:lumMod val="20000"/>
                    <a:lumOff val="80000"/>
                  </a:schemeClr>
                </a:solidFill>
              </a:rPr>
              <a:t>PROPOSED SOLUTION</a:t>
            </a:r>
          </a:p>
        </p:txBody>
      </p:sp>
      <p:sp>
        <p:nvSpPr>
          <p:cNvPr id="13" name="Text Box 192"/>
          <p:cNvSpPr txBox="1">
            <a:spLocks noChangeArrowheads="1"/>
          </p:cNvSpPr>
          <p:nvPr/>
        </p:nvSpPr>
        <p:spPr bwMode="auto">
          <a:xfrm>
            <a:off x="13533120" y="6400800"/>
            <a:ext cx="11338560" cy="8372125"/>
          </a:xfrm>
          <a:prstGeom prst="rect">
            <a:avLst/>
          </a:prstGeom>
          <a:solidFill>
            <a:schemeClr val="bg1"/>
          </a:solidFill>
          <a:ln w="12700">
            <a:solidFill>
              <a:schemeClr val="accent1">
                <a:lumMod val="75000"/>
              </a:schemeClr>
            </a:solidFill>
          </a:ln>
          <a:effectLst/>
        </p:spPr>
        <p:txBody>
          <a:bodyPr lIns="160001" tIns="160001" rIns="160001" bIns="16000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lnSpc>
                <a:spcPct val="150000"/>
              </a:lnSpc>
            </a:pPr>
            <a:r>
              <a:rPr lang="en-US" sz="3200" dirty="0">
                <a:latin typeface="Calibri" pitchFamily="34" charset="0"/>
              </a:rPr>
              <a:t>Automated moderation systems often rely on surface-level patterns that misclassify harmless identity mentions (e.g., “gay rights”) as toxic. This results in unintended bias that disproportionately affects minority voices. The Jigsaw competition provides a realistic dataset containing multiple types of toxicity and annotated identity terms, enabling fairness-centric </a:t>
            </a:r>
            <a:r>
              <a:rPr lang="en-US" sz="3200" dirty="0" err="1">
                <a:latin typeface="Calibri" pitchFamily="34" charset="0"/>
              </a:rPr>
              <a:t>experimentation.Our</a:t>
            </a:r>
            <a:r>
              <a:rPr lang="en-US" sz="3200" dirty="0">
                <a:latin typeface="Calibri" pitchFamily="34" charset="0"/>
              </a:rPr>
              <a:t> approach is framed within systems engineering, where the classification problem is treated as a multi-component system. We progressively improved our architecture over three workshops, integrating preprocessing, contextual analysis, chaos management, and transformer-based embeddings.</a:t>
            </a:r>
          </a:p>
        </p:txBody>
      </p:sp>
      <p:sp>
        <p:nvSpPr>
          <p:cNvPr id="34" name="Rectangle 33"/>
          <p:cNvSpPr/>
          <p:nvPr/>
        </p:nvSpPr>
        <p:spPr>
          <a:xfrm>
            <a:off x="13533120" y="5600700"/>
            <a:ext cx="11338560" cy="8001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r>
              <a:rPr lang="en-US" sz="5400" b="1" dirty="0">
                <a:solidFill>
                  <a:schemeClr val="accent3">
                    <a:lumMod val="20000"/>
                    <a:lumOff val="80000"/>
                  </a:schemeClr>
                </a:solidFill>
              </a:rPr>
              <a:t>INTRODUCTION</a:t>
            </a:r>
          </a:p>
        </p:txBody>
      </p:sp>
      <p:sp>
        <p:nvSpPr>
          <p:cNvPr id="12" name="Text Box 191"/>
          <p:cNvSpPr txBox="1">
            <a:spLocks noChangeArrowheads="1"/>
          </p:cNvSpPr>
          <p:nvPr/>
        </p:nvSpPr>
        <p:spPr bwMode="auto">
          <a:xfrm>
            <a:off x="13533120" y="16525946"/>
            <a:ext cx="11338560" cy="7217322"/>
          </a:xfrm>
          <a:prstGeom prst="rect">
            <a:avLst/>
          </a:prstGeom>
          <a:solidFill>
            <a:schemeClr val="bg1"/>
          </a:solidFill>
          <a:ln w="12700">
            <a:solidFill>
              <a:schemeClr val="accent1">
                <a:lumMod val="75000"/>
              </a:schemeClr>
            </a:solidFill>
          </a:ln>
          <a:effectLst/>
        </p:spPr>
        <p:txBody>
          <a:bodyPr lIns="160001" tIns="160001" rIns="160001" bIns="16000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Calibri" pitchFamily="34" charset="0"/>
              </a:rPr>
              <a:t>Dataset: </a:t>
            </a:r>
            <a:r>
              <a:rPr lang="en-US" sz="3200" dirty="0">
                <a:latin typeface="Calibri" pitchFamily="34" charset="0"/>
              </a:rPr>
              <a:t>Jigsaw 2019 (Wikipedia comment corpus with toxicity annotations)</a:t>
            </a:r>
          </a:p>
          <a:p>
            <a:pPr eaLnBrk="1" hangingPunct="1"/>
            <a:endParaRPr lang="en-US" sz="3200" dirty="0">
              <a:latin typeface="Calibri" pitchFamily="34" charset="0"/>
            </a:endParaRPr>
          </a:p>
          <a:p>
            <a:pPr eaLnBrk="1" hangingPunct="1"/>
            <a:r>
              <a:rPr lang="en-US" sz="3200" b="1" dirty="0">
                <a:latin typeface="Calibri" pitchFamily="34" charset="0"/>
              </a:rPr>
              <a:t>Tools: </a:t>
            </a:r>
            <a:r>
              <a:rPr lang="en-US" sz="3200" dirty="0">
                <a:latin typeface="Calibri" pitchFamily="34" charset="0"/>
              </a:rPr>
              <a:t>Python, Scikit-learn, </a:t>
            </a:r>
            <a:r>
              <a:rPr lang="en-US" sz="3200" dirty="0" err="1">
                <a:latin typeface="Calibri" pitchFamily="34" charset="0"/>
              </a:rPr>
              <a:t>HuggingFace</a:t>
            </a:r>
            <a:r>
              <a:rPr lang="en-US" sz="3200" dirty="0">
                <a:latin typeface="Calibri" pitchFamily="34" charset="0"/>
              </a:rPr>
              <a:t> Transformers, </a:t>
            </a:r>
            <a:r>
              <a:rPr lang="en-US" sz="3200" dirty="0" err="1">
                <a:latin typeface="Calibri" pitchFamily="34" charset="0"/>
              </a:rPr>
              <a:t>PyTorch</a:t>
            </a:r>
            <a:endParaRPr lang="en-US" sz="3200" dirty="0">
              <a:latin typeface="Calibri" pitchFamily="34" charset="0"/>
            </a:endParaRPr>
          </a:p>
          <a:p>
            <a:pPr eaLnBrk="1" hangingPunct="1"/>
            <a:endParaRPr lang="en-US" sz="3200" dirty="0">
              <a:latin typeface="Calibri" pitchFamily="34" charset="0"/>
            </a:endParaRPr>
          </a:p>
          <a:p>
            <a:pPr eaLnBrk="1" hangingPunct="1"/>
            <a:r>
              <a:rPr lang="en-US" sz="3200" b="1" dirty="0">
                <a:latin typeface="Calibri" pitchFamily="34" charset="0"/>
              </a:rPr>
              <a:t>LLM Used</a:t>
            </a:r>
            <a:r>
              <a:rPr lang="en-US" sz="3200" dirty="0">
                <a:latin typeface="Calibri" pitchFamily="34" charset="0"/>
              </a:rPr>
              <a:t>: </a:t>
            </a:r>
            <a:r>
              <a:rPr lang="en-US" sz="3200" dirty="0" err="1">
                <a:latin typeface="Calibri" pitchFamily="34" charset="0"/>
              </a:rPr>
              <a:t>DistilRoBERTa</a:t>
            </a:r>
            <a:r>
              <a:rPr lang="en-US" sz="3200" dirty="0">
                <a:latin typeface="Calibri" pitchFamily="34" charset="0"/>
              </a:rPr>
              <a:t> for embeddings and context</a:t>
            </a:r>
          </a:p>
          <a:p>
            <a:pPr eaLnBrk="1" hangingPunct="1"/>
            <a:endParaRPr lang="en-US" sz="3200" dirty="0">
              <a:latin typeface="Calibri" pitchFamily="34" charset="0"/>
            </a:endParaRPr>
          </a:p>
          <a:p>
            <a:pPr eaLnBrk="1" hangingPunct="1"/>
            <a:r>
              <a:rPr lang="en-US" sz="3200" b="1" dirty="0">
                <a:latin typeface="Calibri" pitchFamily="34" charset="0"/>
              </a:rPr>
              <a:t>Metrics</a:t>
            </a:r>
            <a:r>
              <a:rPr lang="en-US" sz="3200" dirty="0">
                <a:latin typeface="Calibri" pitchFamily="34" charset="0"/>
              </a:rPr>
              <a:t>:</a:t>
            </a:r>
          </a:p>
          <a:p>
            <a:pPr eaLnBrk="1" hangingPunct="1"/>
            <a:endParaRPr lang="en-US" sz="3200" dirty="0">
              <a:latin typeface="Calibri" pitchFamily="34" charset="0"/>
            </a:endParaRPr>
          </a:p>
          <a:p>
            <a:pPr eaLnBrk="1" hangingPunct="1"/>
            <a:r>
              <a:rPr lang="en-US" sz="3200" dirty="0">
                <a:latin typeface="Calibri" pitchFamily="34" charset="0"/>
              </a:rPr>
              <a:t>Subgroup AUC (Fairness by identity group)</a:t>
            </a:r>
          </a:p>
          <a:p>
            <a:pPr eaLnBrk="1" hangingPunct="1"/>
            <a:endParaRPr lang="en-US" sz="3200" dirty="0">
              <a:latin typeface="Calibri" pitchFamily="34" charset="0"/>
            </a:endParaRPr>
          </a:p>
          <a:p>
            <a:pPr eaLnBrk="1" hangingPunct="1"/>
            <a:r>
              <a:rPr lang="en-US" sz="3200" dirty="0">
                <a:latin typeface="Calibri" pitchFamily="34" charset="0"/>
              </a:rPr>
              <a:t>F1 Score (Sarcasm &amp; Identity attacks)</a:t>
            </a:r>
          </a:p>
          <a:p>
            <a:pPr eaLnBrk="1" hangingPunct="1"/>
            <a:endParaRPr lang="en-US" sz="3200" dirty="0">
              <a:latin typeface="Calibri" pitchFamily="34" charset="0"/>
            </a:endParaRPr>
          </a:p>
          <a:p>
            <a:pPr eaLnBrk="1" hangingPunct="1"/>
            <a:r>
              <a:rPr lang="en-US" sz="3200" dirty="0">
                <a:latin typeface="Calibri" pitchFamily="34" charset="0"/>
              </a:rPr>
              <a:t>FP Rate (False positives in non-toxic identity usage)</a:t>
            </a:r>
          </a:p>
        </p:txBody>
      </p:sp>
      <p:sp>
        <p:nvSpPr>
          <p:cNvPr id="35" name="Rectangle 34"/>
          <p:cNvSpPr/>
          <p:nvPr/>
        </p:nvSpPr>
        <p:spPr>
          <a:xfrm>
            <a:off x="13533120" y="15725846"/>
            <a:ext cx="11338560" cy="8001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r>
              <a:rPr lang="es-CO" sz="5400" dirty="0"/>
              <a:t>METHODS AND MATERIALS</a:t>
            </a:r>
            <a:endParaRPr lang="en-US" sz="5400" b="1" dirty="0">
              <a:solidFill>
                <a:schemeClr val="accent3">
                  <a:lumMod val="20000"/>
                  <a:lumOff val="80000"/>
                </a:schemeClr>
              </a:solidFill>
            </a:endParaRPr>
          </a:p>
        </p:txBody>
      </p:sp>
      <p:sp>
        <p:nvSpPr>
          <p:cNvPr id="14" name="Text Box 193"/>
          <p:cNvSpPr txBox="1">
            <a:spLocks noChangeArrowheads="1"/>
          </p:cNvSpPr>
          <p:nvPr/>
        </p:nvSpPr>
        <p:spPr bwMode="auto">
          <a:xfrm>
            <a:off x="13539136" y="25261602"/>
            <a:ext cx="11338560" cy="6894798"/>
          </a:xfrm>
          <a:prstGeom prst="rect">
            <a:avLst/>
          </a:prstGeom>
          <a:solidFill>
            <a:schemeClr val="bg1"/>
          </a:solidFill>
          <a:ln w="12700">
            <a:solidFill>
              <a:schemeClr val="accent1">
                <a:lumMod val="75000"/>
              </a:schemeClr>
            </a:solidFill>
          </a:ln>
          <a:effectLst/>
        </p:spPr>
        <p:txBody>
          <a:bodyPr lIns="160001" tIns="160001" rIns="160001" bIns="16000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lnSpc>
                <a:spcPct val="150000"/>
              </a:lnSpc>
            </a:pPr>
            <a:r>
              <a:rPr lang="en-US" sz="3200" dirty="0">
                <a:latin typeface="Calibri" pitchFamily="34" charset="0"/>
              </a:rPr>
              <a:t>LLMs outperform traditional methods in handling ambiguous, identity-rich language.</a:t>
            </a:r>
          </a:p>
          <a:p>
            <a:pPr eaLnBrk="1" hangingPunct="1">
              <a:lnSpc>
                <a:spcPct val="150000"/>
              </a:lnSpc>
            </a:pPr>
            <a:endParaRPr lang="en-US" sz="3200" dirty="0">
              <a:latin typeface="Calibri" pitchFamily="34" charset="0"/>
            </a:endParaRPr>
          </a:p>
          <a:p>
            <a:pPr eaLnBrk="1" hangingPunct="1">
              <a:lnSpc>
                <a:spcPct val="150000"/>
              </a:lnSpc>
            </a:pPr>
            <a:r>
              <a:rPr lang="en-US" sz="3200" dirty="0">
                <a:latin typeface="Calibri" pitchFamily="34" charset="0"/>
              </a:rPr>
              <a:t>Systemic modular design enabled better testing and bias control.</a:t>
            </a:r>
          </a:p>
          <a:p>
            <a:pPr eaLnBrk="1" hangingPunct="1">
              <a:lnSpc>
                <a:spcPct val="150000"/>
              </a:lnSpc>
            </a:pPr>
            <a:endParaRPr lang="en-US" sz="3200" dirty="0">
              <a:latin typeface="Calibri" pitchFamily="34" charset="0"/>
            </a:endParaRPr>
          </a:p>
          <a:p>
            <a:pPr eaLnBrk="1" hangingPunct="1">
              <a:lnSpc>
                <a:spcPct val="150000"/>
              </a:lnSpc>
            </a:pPr>
            <a:r>
              <a:rPr lang="en-US" sz="3200" dirty="0">
                <a:latin typeface="Calibri" pitchFamily="34" charset="0"/>
              </a:rPr>
              <a:t>Deployment feasibility is as important as model performance.</a:t>
            </a:r>
          </a:p>
          <a:p>
            <a:pPr eaLnBrk="1" hangingPunct="1">
              <a:lnSpc>
                <a:spcPct val="150000"/>
              </a:lnSpc>
            </a:pPr>
            <a:endParaRPr lang="en-US" sz="3200" dirty="0">
              <a:latin typeface="Calibri" pitchFamily="34" charset="0"/>
            </a:endParaRPr>
          </a:p>
          <a:p>
            <a:pPr eaLnBrk="1" hangingPunct="1">
              <a:lnSpc>
                <a:spcPct val="150000"/>
              </a:lnSpc>
            </a:pPr>
            <a:r>
              <a:rPr lang="en-US" sz="3200" dirty="0">
                <a:latin typeface="Calibri" pitchFamily="34" charset="0"/>
              </a:rPr>
              <a:t>Future Work: Integrate lightweight distilled models + Docker containers for portable, fair NLP pipelines.</a:t>
            </a:r>
          </a:p>
        </p:txBody>
      </p:sp>
      <p:sp>
        <p:nvSpPr>
          <p:cNvPr id="36" name="Rectangle 35"/>
          <p:cNvSpPr/>
          <p:nvPr/>
        </p:nvSpPr>
        <p:spPr>
          <a:xfrm>
            <a:off x="13527104" y="24543368"/>
            <a:ext cx="11338560" cy="8001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r>
              <a:rPr lang="en-US" sz="54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463039" y="16491355"/>
            <a:ext cx="11338560" cy="15588845"/>
          </a:xfrm>
          <a:prstGeom prst="rect">
            <a:avLst/>
          </a:prstGeom>
          <a:solidFill>
            <a:schemeClr val="bg1"/>
          </a:solidFill>
          <a:ln w="12700">
            <a:solidFill>
              <a:schemeClr val="accent1">
                <a:lumMod val="75000"/>
              </a:schemeClr>
            </a:solidFill>
          </a:ln>
          <a:effectLst/>
        </p:spPr>
        <p:txBody>
          <a:bodyPr lIns="160001" tIns="160001" rIns="160001" bIns="16000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mn-lt"/>
              </a:rPr>
              <a:t>Modular Architecture</a:t>
            </a: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b="1"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p:txBody>
      </p:sp>
      <p:sp>
        <p:nvSpPr>
          <p:cNvPr id="45" name="Rectangle 44"/>
          <p:cNvSpPr/>
          <p:nvPr/>
        </p:nvSpPr>
        <p:spPr>
          <a:xfrm>
            <a:off x="25595179" y="5658783"/>
            <a:ext cx="11338560" cy="8001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r>
              <a:rPr lang="en-US" sz="5400" b="1" dirty="0">
                <a:solidFill>
                  <a:schemeClr val="accent3">
                    <a:lumMod val="20000"/>
                    <a:lumOff val="80000"/>
                  </a:schemeClr>
                </a:solidFill>
              </a:rPr>
              <a:t>GOAL</a:t>
            </a:r>
          </a:p>
        </p:txBody>
      </p:sp>
      <p:sp>
        <p:nvSpPr>
          <p:cNvPr id="51" name="Text Box 180"/>
          <p:cNvSpPr txBox="1">
            <a:spLocks noChangeArrowheads="1"/>
          </p:cNvSpPr>
          <p:nvPr/>
        </p:nvSpPr>
        <p:spPr bwMode="auto">
          <a:xfrm>
            <a:off x="5668732" y="30724865"/>
            <a:ext cx="3459004" cy="51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000" tIns="40000" rIns="80000" bIns="4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b="1" dirty="0">
                <a:latin typeface="Calibri" pitchFamily="34" charset="0"/>
              </a:rPr>
              <a:t>Figure 1.</a:t>
            </a:r>
            <a:r>
              <a:rPr lang="en-US" sz="2800" dirty="0">
                <a:latin typeface="Calibri" pitchFamily="34" charset="0"/>
              </a:rPr>
              <a:t> </a:t>
            </a:r>
            <a:r>
              <a:rPr lang="en-US" sz="2800" dirty="0" err="1">
                <a:latin typeface="Calibri" pitchFamily="34" charset="0"/>
              </a:rPr>
              <a:t>Arquitecture</a:t>
            </a:r>
            <a:r>
              <a:rPr lang="en-US" sz="2800" dirty="0">
                <a:latin typeface="Calibri" pitchFamily="34" charset="0"/>
              </a:rPr>
              <a:t>.</a:t>
            </a:r>
          </a:p>
        </p:txBody>
      </p:sp>
      <p:pic>
        <p:nvPicPr>
          <p:cNvPr id="7" name="Imagen 6" descr="Forma&#10;&#10;El contenido generado por IA puede ser incorrecto.">
            <a:extLst>
              <a:ext uri="{FF2B5EF4-FFF2-40B4-BE49-F238E27FC236}">
                <a16:creationId xmlns:a16="http://schemas.microsoft.com/office/drawing/2014/main" id="{9EC0B018-90A6-DCCB-E3C2-C31615A8FC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7101" y="505335"/>
            <a:ext cx="3459115" cy="3343811"/>
          </a:xfrm>
          <a:prstGeom prst="rect">
            <a:avLst/>
          </a:prstGeom>
        </p:spPr>
      </p:pic>
      <p:pic>
        <p:nvPicPr>
          <p:cNvPr id="8" name="Imagen 7" descr="Forma&#10;&#10;El contenido generado por IA puede ser incorrecto.">
            <a:extLst>
              <a:ext uri="{FF2B5EF4-FFF2-40B4-BE49-F238E27FC236}">
                <a16:creationId xmlns:a16="http://schemas.microsoft.com/office/drawing/2014/main" id="{E3DCD895-7C48-B7A8-96EA-15B5BF5308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08045" y="456664"/>
            <a:ext cx="3459115" cy="3343811"/>
          </a:xfrm>
          <a:prstGeom prst="rect">
            <a:avLst/>
          </a:prstGeom>
        </p:spPr>
      </p:pic>
      <p:pic>
        <p:nvPicPr>
          <p:cNvPr id="19" name="Imagen 18">
            <a:extLst>
              <a:ext uri="{FF2B5EF4-FFF2-40B4-BE49-F238E27FC236}">
                <a16:creationId xmlns:a16="http://schemas.microsoft.com/office/drawing/2014/main" id="{B8E315F5-FBBC-4A9C-A156-85487687F35C}"/>
              </a:ext>
            </a:extLst>
          </p:cNvPr>
          <p:cNvPicPr>
            <a:picLocks noChangeAspect="1"/>
          </p:cNvPicPr>
          <p:nvPr/>
        </p:nvPicPr>
        <p:blipFill>
          <a:blip r:embed="rId3"/>
          <a:stretch>
            <a:fillRect/>
          </a:stretch>
        </p:blipFill>
        <p:spPr>
          <a:xfrm>
            <a:off x="3491179" y="17873529"/>
            <a:ext cx="7569512" cy="12419601"/>
          </a:xfrm>
          <a:prstGeom prst="rect">
            <a:avLst/>
          </a:prstGeom>
        </p:spPr>
      </p:pic>
      <p:sp>
        <p:nvSpPr>
          <p:cNvPr id="43" name="Text Box 193">
            <a:extLst>
              <a:ext uri="{FF2B5EF4-FFF2-40B4-BE49-F238E27FC236}">
                <a16:creationId xmlns:a16="http://schemas.microsoft.com/office/drawing/2014/main" id="{3273E22B-8F64-44CB-85DE-5224B55C2570}"/>
              </a:ext>
            </a:extLst>
          </p:cNvPr>
          <p:cNvSpPr txBox="1">
            <a:spLocks noChangeArrowheads="1"/>
          </p:cNvSpPr>
          <p:nvPr/>
        </p:nvSpPr>
        <p:spPr bwMode="auto">
          <a:xfrm>
            <a:off x="25603201" y="16671867"/>
            <a:ext cx="11338560" cy="10418198"/>
          </a:xfrm>
          <a:prstGeom prst="rect">
            <a:avLst/>
          </a:prstGeom>
          <a:solidFill>
            <a:schemeClr val="bg1"/>
          </a:solidFill>
          <a:ln w="12700">
            <a:solidFill>
              <a:schemeClr val="accent1">
                <a:lumMod val="75000"/>
              </a:schemeClr>
            </a:solidFill>
          </a:ln>
          <a:effectLst/>
        </p:spPr>
        <p:txBody>
          <a:bodyPr lIns="160001" tIns="160001" rIns="160001" bIns="16000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lnSpc>
                <a:spcPct val="150000"/>
              </a:lnSpc>
            </a:pPr>
            <a:r>
              <a:rPr lang="en-US" sz="3200" dirty="0">
                <a:latin typeface="Calibri" pitchFamily="34" charset="0"/>
              </a:rPr>
              <a:t>Our architecture improved fairness and accuracy, but real-world deployment was blocked due to competition constraints (no internet access in Kaggle kernels). Despite preloading model weights and dependencies, the system failed silently due to memory limits and I/O restrictions.</a:t>
            </a:r>
          </a:p>
          <a:p>
            <a:pPr eaLnBrk="1" hangingPunct="1">
              <a:lnSpc>
                <a:spcPct val="150000"/>
              </a:lnSpc>
            </a:pPr>
            <a:endParaRPr lang="en-US" sz="3200" dirty="0">
              <a:latin typeface="Calibri" pitchFamily="34" charset="0"/>
            </a:endParaRPr>
          </a:p>
          <a:p>
            <a:pPr eaLnBrk="1" hangingPunct="1">
              <a:lnSpc>
                <a:spcPct val="150000"/>
              </a:lnSpc>
            </a:pPr>
            <a:r>
              <a:rPr lang="en-US" sz="3200" dirty="0">
                <a:latin typeface="Calibri" pitchFamily="34" charset="0"/>
              </a:rPr>
              <a:t>Lessons learned:</a:t>
            </a:r>
          </a:p>
          <a:p>
            <a:pPr eaLnBrk="1" hangingPunct="1">
              <a:lnSpc>
                <a:spcPct val="150000"/>
              </a:lnSpc>
            </a:pPr>
            <a:endParaRPr lang="en-US" sz="3200" dirty="0">
              <a:latin typeface="Calibri" pitchFamily="34" charset="0"/>
            </a:endParaRPr>
          </a:p>
          <a:p>
            <a:pPr eaLnBrk="1" hangingPunct="1">
              <a:lnSpc>
                <a:spcPct val="150000"/>
              </a:lnSpc>
            </a:pPr>
            <a:r>
              <a:rPr lang="en-US" sz="3200" dirty="0">
                <a:latin typeface="Calibri" pitchFamily="34" charset="0"/>
              </a:rPr>
              <a:t>Offline deployment must be designed from day 1.</a:t>
            </a:r>
          </a:p>
          <a:p>
            <a:pPr eaLnBrk="1" hangingPunct="1">
              <a:lnSpc>
                <a:spcPct val="150000"/>
              </a:lnSpc>
            </a:pPr>
            <a:endParaRPr lang="en-US" sz="3200" dirty="0">
              <a:latin typeface="Calibri" pitchFamily="34" charset="0"/>
            </a:endParaRPr>
          </a:p>
          <a:p>
            <a:pPr eaLnBrk="1" hangingPunct="1">
              <a:lnSpc>
                <a:spcPct val="150000"/>
              </a:lnSpc>
            </a:pPr>
            <a:r>
              <a:rPr lang="en-US" sz="3200" dirty="0">
                <a:latin typeface="Calibri" pitchFamily="34" charset="0"/>
              </a:rPr>
              <a:t>LLMs are powerful but computationally expensive.</a:t>
            </a:r>
          </a:p>
          <a:p>
            <a:pPr eaLnBrk="1" hangingPunct="1">
              <a:lnSpc>
                <a:spcPct val="150000"/>
              </a:lnSpc>
            </a:pPr>
            <a:endParaRPr lang="en-US" sz="3200" dirty="0">
              <a:latin typeface="Calibri" pitchFamily="34" charset="0"/>
            </a:endParaRPr>
          </a:p>
          <a:p>
            <a:pPr eaLnBrk="1" hangingPunct="1">
              <a:lnSpc>
                <a:spcPct val="150000"/>
              </a:lnSpc>
            </a:pPr>
            <a:r>
              <a:rPr lang="en-US" sz="3200" dirty="0">
                <a:latin typeface="Calibri" pitchFamily="34" charset="0"/>
              </a:rPr>
              <a:t>Hybrid models (lightweight + deep) offer the best trade-off.</a:t>
            </a:r>
          </a:p>
          <a:p>
            <a:pPr eaLnBrk="1" hangingPunct="1"/>
            <a:endParaRPr lang="en-US" sz="3200" dirty="0">
              <a:latin typeface="Calibri" pitchFamily="34" charset="0"/>
            </a:endParaRPr>
          </a:p>
        </p:txBody>
      </p:sp>
      <p:sp>
        <p:nvSpPr>
          <p:cNvPr id="46" name="Rectangle 35">
            <a:extLst>
              <a:ext uri="{FF2B5EF4-FFF2-40B4-BE49-F238E27FC236}">
                <a16:creationId xmlns:a16="http://schemas.microsoft.com/office/drawing/2014/main" id="{CFBD6398-7357-4670-B09B-83B3DA7A4265}"/>
              </a:ext>
            </a:extLst>
          </p:cNvPr>
          <p:cNvSpPr/>
          <p:nvPr/>
        </p:nvSpPr>
        <p:spPr>
          <a:xfrm>
            <a:off x="25591169" y="15953633"/>
            <a:ext cx="11338560" cy="8001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r>
              <a:rPr lang="en-US" sz="5400" b="1" dirty="0">
                <a:solidFill>
                  <a:schemeClr val="accent3">
                    <a:lumMod val="20000"/>
                    <a:lumOff val="80000"/>
                  </a:schemeClr>
                </a:solidFill>
              </a:rPr>
              <a:t> DISCUSSION</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Dividendo">
  <a:themeElements>
    <a:clrScheme name="Violet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TM03457464[[fn=Dividendo]]</Template>
  <TotalTime>2615</TotalTime>
  <Words>544</Words>
  <Application>Microsoft Office PowerPoint</Application>
  <PresentationFormat>Personalizado</PresentationFormat>
  <Paragraphs>94</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Gill Sans MT</vt:lpstr>
      <vt:lpstr>Wingdings 2</vt:lpstr>
      <vt:lpstr>Dividendo</vt:lpstr>
      <vt:lpstr>Presentación de PowerPoint</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42x42</dc:title>
  <dc:creator>Jay Larson</dc:creator>
  <dc:description>Quality poster printing
www.genigraphics.com
1-800-790-4001</dc:description>
  <cp:lastModifiedBy>hugo mojica angarita</cp:lastModifiedBy>
  <cp:revision>80</cp:revision>
  <cp:lastPrinted>2013-02-12T02:21:55Z</cp:lastPrinted>
  <dcterms:created xsi:type="dcterms:W3CDTF">2013-02-10T21:14:48Z</dcterms:created>
  <dcterms:modified xsi:type="dcterms:W3CDTF">2025-07-12T10:01:31Z</dcterms:modified>
</cp:coreProperties>
</file>