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aveSubsetFonts="1" conformance="strict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9" r:id="rId2"/>
    <p:sldId id="262" r:id="rId3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purl.oclc.org/ooxml/drawingml/main" def="{5C22544A-7EE6-4342-B048-85BDC9FD1C3A}"/>
</file>

<file path=ppt/viewProps.xml><?xml version="1.0" encoding="utf-8"?>
<p:viewPr xmlns:a="http://purl.oclc.org/ooxml/drawingml/main" xmlns:r="http://purl.oclc.org/ooxml/officeDocument/relationships" xmlns:p="http://purl.oclc.org/ooxml/presentationml/main">
  <p:normalViewPr>
    <p:restoredLeft sz="15.62%"/>
    <p:restoredTop sz="94.66%"/>
  </p:normalViewPr>
  <p:slideViewPr>
    <p:cSldViewPr snapToGrid="0">
      <p:cViewPr varScale="1">
        <p:scale>
          <a:sx n="131" d="100"/>
          <a:sy n="131" d="100"/>
        </p:scale>
        <p:origin x="66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theme" Target="theme/theme1.xml"/><Relationship Id="rId3" Type="http://purl.oclc.org/ooxml/officeDocument/relationships/slide" Target="slides/slide2.xml"/><Relationship Id="rId7" Type="http://purl.oclc.org/ooxml/officeDocument/relationships/viewProps" Target="viewProp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presProps" Target="presProps.xml"/><Relationship Id="rId5" Type="http://purl.oclc.org/ooxml/officeDocument/relationships/handoutMaster" Target="handoutMasters/handoutMaster1.xml"/><Relationship Id="rId4" Type="http://purl.oclc.org/ooxml/officeDocument/relationships/notesMaster" Target="notesMasters/notesMaster1.xml"/><Relationship Id="rId9" Type="http://purl.oclc.org/ooxml/officeDocument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purl.oclc.org/ooxml/officeDocument/relationships/theme" Target="../theme/theme3.xml"/></Relationships>
</file>

<file path=ppt/handoutMasters/handoutMaster1.xml><?xml version="1.0" encoding="utf-8"?>
<p:handout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39335-492A-45F6-A4FE-D30CF8117C9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93AA1-58BF-48E6-898E-F0B99C20DF0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BE1AE3-66E5-4B0A-A34C-074E79C2B72D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AA4ED-B2EC-42E8-A835-CB71C666C90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2718D8B5-370D-4A02-A972-BD8D7FDC7458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50102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8667C0-37EE-4665-BA68-54E0591EAE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4D1929-E0D7-4613-ABDE-E91FC35C43B4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8898DD5-EED7-4F1D-ACF9-241F495313E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B5A28-231D-4ACE-83DD-F2CC4C115759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C295C-6A3A-40EE-81CC-3148F19CB44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54CB4-0196-4D8C-A0CB-06F5155319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42275860-B921-4307-A71D-975C2982938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49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%" g="0%" b="0%">
            <a:alpha val="0%"/>
          </a:scrgbClr>
        </a:highlight>
        <a:latin typeface="Liberation Sans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2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F7AF-6468-49F1-BD91-3971C9EBBB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0B57EE-D0EE-4722-8986-1E722E98481A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2A6A5-4A3E-4BCC-ACB0-8A2D20E73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B76D4-D1F9-4272-81EA-3B52B1043E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DF7AF-6468-49F1-BD91-3971C9EBBB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0B57EE-D0EE-4722-8986-1E722E98481A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2A6A5-4A3E-4BCC-ACB0-8A2D20E738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B76D4-D1F9-4272-81EA-3B52B1043E3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21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73C8-75EC-4245-B0B2-4F09E2E79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289AB-3BDE-4789-A4BD-D174AFA2C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1D44D-9075-4B36-BD3B-0DA35D72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0F469-1105-4402-B067-3CC1617D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D9083-1060-46F3-A8FC-41AEED40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84CED5-6882-4026-BF94-E57D9B5C8C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97777"/>
      </p:ext>
    </p:extLst>
  </p:cSld>
  <p:clrMapOvr>
    <a:masterClrMapping/>
  </p:clrMapOvr>
</p:sldLayout>
</file>

<file path=ppt/slideLayouts/slideLayout10.xml><?xml version="1.0" encoding="utf-8"?>
<p:sldLayout xmlns:a="http://purl.oclc.org/ooxml/drawingml/main" xmlns:r="http://purl.oclc.org/ooxml/officeDocument/relationships" xmlns:p="http://purl.oclc.org/ooxml/presentationml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51505-E204-4879-88A5-35250B89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80431-70E8-47A3-908A-8749ABD44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86FD3-400F-4A45-8136-821B2BE40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11C9F-EFC5-4B29-8F25-061BF683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63734-72BB-4DC2-B949-374E9064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8CB4C7-BD77-4282-99CF-E8027DC4BD9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67956"/>
      </p:ext>
    </p:extLst>
  </p:cSld>
  <p:clrMapOvr>
    <a:masterClrMapping/>
  </p:clrMapOvr>
</p:sldLayout>
</file>

<file path=ppt/slideLayouts/slideLayout11.xml><?xml version="1.0" encoding="utf-8"?>
<p:sldLayout xmlns:a="http://purl.oclc.org/ooxml/drawingml/main" xmlns:r="http://purl.oclc.org/ooxml/officeDocument/relationships" xmlns:p="http://purl.oclc.org/ooxml/presentationml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79A951-751A-4B3F-9466-F251BD61B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FCE08-2C5D-4CC9-9040-76DB51F0C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027C4-4E12-4547-9E92-8FAED8CF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B97F8-AA12-4267-AD8C-DC5A802D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78DD9-5410-495A-92F4-B054DD3E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BDA2779-C9F7-4EBC-96E3-1E1183C2E3D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9079"/>
      </p:ext>
    </p:extLst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9A65-AF37-49CE-A6C3-0BD8704F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A5C6-006A-4730-A7F1-4FCC8C61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61D57-749B-4C3D-AFE0-27E4562FF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D9DA6-F4E2-4212-AFD2-6111346F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03BD7-CE1F-4F6A-8A69-FFD10A97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8B921A-E2C0-423A-B657-5C2EA6675F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47346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069A-E4C3-482D-B308-01DEC736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F0C10-74A5-471E-A191-44AEB6A95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%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%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%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%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DDD-687E-44ED-AD3D-DBEFAD56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0C93A-863A-4CA1-A668-4BFD8B18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41ADD-09C7-4182-AF28-61A1A60A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57EA0A-E4AF-4C10-B162-B1B780501C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23179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9DAC-88BA-4162-9A4C-F6D5FA17E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83EAF-8B1A-4995-A90F-CAEDF60F8D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9262F-583F-47A8-AD9C-817918FEB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96EA3-60FF-4140-A97E-F4C5D1B9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4FBAF-7BC8-43D2-983D-4754C880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A5E60-5159-45DC-B198-9A367587A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CE8F85-B559-4B7E-9085-F786410262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36192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B2DE-01BD-4CFF-90A8-A14AE33AD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324BB-9BE5-49FF-B886-7C847ABFE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0887C-775A-4216-9CD0-FEE192E5F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AA80A-268C-4924-ACCE-91DA24AD9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205EB-6E94-4621-9B75-4A786468D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917814-9AD6-40CC-A90D-E876605E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5A57EC-6BE7-46D2-BE3C-DCF277B7B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48493-31CF-41FC-89A6-71E04F40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F2F2739-C050-4C7C-852F-BB9A41A5DFD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09133"/>
      </p:ext>
    </p:extLst>
  </p:cSld>
  <p:clrMapOvr>
    <a:masterClrMapping/>
  </p:clrMapOvr>
</p:sldLayout>
</file>

<file path=ppt/slideLayouts/slideLayout6.xml><?xml version="1.0" encoding="utf-8"?>
<p:sldLayout xmlns:a="http://purl.oclc.org/ooxml/drawingml/main" xmlns:r="http://purl.oclc.org/ooxml/officeDocument/relationships" xmlns:p="http://purl.oclc.org/ooxml/presentationml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DB5C-F782-48C1-8C30-940466FF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C29A1-65B5-490A-BF1B-04D7FB0D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F1D30-E7DB-4177-A4F4-C5014778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50B4C-0FE7-4E8B-B3BD-2E0FDE42F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EB3A7AC-B21A-4D48-BE41-1D5436E9BA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78466"/>
      </p:ext>
    </p:extLst>
  </p:cSld>
  <p:clrMapOvr>
    <a:masterClrMapping/>
  </p:clrMapOvr>
</p:sldLayout>
</file>

<file path=ppt/slideLayouts/slideLayout7.xml><?xml version="1.0" encoding="utf-8"?>
<p:sldLayout xmlns:a="http://purl.oclc.org/ooxml/drawingml/main" xmlns:r="http://purl.oclc.org/ooxml/officeDocument/relationships" xmlns:p="http://purl.oclc.org/ooxml/presentationml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6017C6-B79D-41F4-A176-B5FB214C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3568F-41E7-4B8B-97AF-5B7D40EC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BBBCC-EB32-4301-8F84-0BAD7FC9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9597CB-9E39-4647-858D-68F1F23B90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6782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purl.oclc.org/ooxml/drawingml/main" xmlns:r="http://purl.oclc.org/ooxml/officeDocument/relationships" xmlns:p="http://purl.oclc.org/ooxml/presentationml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BB91-9FA8-4A60-A177-099B4132B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05B4D-5759-4243-B32A-EAEFADE11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3126E-E269-4CB2-8A72-EE035961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F657E-7784-41D0-B850-586F6FA8F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78D9A-B752-4443-935D-E34FFFA7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5FB1B-796C-4709-A83A-1D4F7562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DA8C34-43B3-4CF2-B839-6E3FA27445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22687"/>
      </p:ext>
    </p:extLst>
  </p:cSld>
  <p:clrMapOvr>
    <a:masterClrMapping/>
  </p:clrMapOvr>
</p:sldLayout>
</file>

<file path=ppt/slideLayouts/slideLayout9.xml><?xml version="1.0" encoding="utf-8"?>
<p:sldLayout xmlns:a="http://purl.oclc.org/ooxml/drawingml/main" xmlns:r="http://purl.oclc.org/ooxml/officeDocument/relationships" xmlns:p="http://purl.oclc.org/ooxml/presentationml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8FCD-3505-4E98-8814-1895ADC44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B0F0C-D230-47A1-9B62-BB8124312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3314E-F0D4-4914-85EC-B8F59BA10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07AC9-82D1-4D49-A892-51E48F0C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DE757-8CB4-4624-9EA7-0337EBD7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8B0C7-C7AC-43AB-BE33-8783617D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76E52C-EE7F-4761-90A6-2C4E030C647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28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purl.oclc.org/ooxml/officeDocument/relationships/slideLayout" Target="../slideLayouts/slideLayout8.xml"/><Relationship Id="rId3" Type="http://purl.oclc.org/ooxml/officeDocument/relationships/slideLayout" Target="../slideLayouts/slideLayout3.xml"/><Relationship Id="rId7" Type="http://purl.oclc.org/ooxml/officeDocument/relationships/slideLayout" Target="../slideLayouts/slideLayout7.xml"/><Relationship Id="rId12" Type="http://purl.oclc.org/ooxml/officeDocument/relationships/theme" Target="../theme/theme1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slideLayout" Target="../slideLayouts/slideLayout6.xml"/><Relationship Id="rId11" Type="http://purl.oclc.org/ooxml/officeDocument/relationships/slideLayout" Target="../slideLayouts/slideLayout11.xml"/><Relationship Id="rId5" Type="http://purl.oclc.org/ooxml/officeDocument/relationships/slideLayout" Target="../slideLayouts/slideLayout5.xml"/><Relationship Id="rId10" Type="http://purl.oclc.org/ooxml/officeDocument/relationships/slideLayout" Target="../slideLayouts/slideLayout10.xml"/><Relationship Id="rId4" Type="http://purl.oclc.org/ooxml/officeDocument/relationships/slideLayout" Target="../slideLayouts/slideLayout4.xml"/><Relationship Id="rId9" Type="http://purl.oclc.org/ooxml/officeDocument/relationships/slideLayout" Target="../slideLayouts/slideLayout9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B8EEF-9712-43A9-A6F4-6A3B8FEFDD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06A3A-AC2F-4ADF-AC03-738A7CD148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89F0-D296-4392-B0EC-FB02F20728FC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BC07E-3F0B-49E0-8B8A-46441E45048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0EC48-DE82-4159-861D-F0AD3151A9F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C7BE0F71-42F6-409C-96C9-89AB6F7A370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 cap="none">
          <a:ln>
            <a:noFill/>
          </a:ln>
          <a:highlight>
            <a:scrgbClr r="0%" g="0%" b="0%">
              <a:alpha val="0%"/>
            </a:scrgbClr>
          </a:highlight>
          <a:latin typeface="Liberation Sans" pitchFamily="18"/>
          <a:ea typeface="Microsoft YaHei" pitchFamily="2"/>
          <a:cs typeface="Mangal" pitchFamily="2"/>
        </a:defRPr>
      </a:lvl1pPr>
    </p:titleStyle>
    <p:bodyStyle>
      <a:lvl1pPr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%" g="0%" b="0%">
              <a:alpha val="0%"/>
            </a:scrgbClr>
          </a:highlight>
          <a:latin typeface="Liberation Sans" pitchFamily="18"/>
          <a:ea typeface="Microsoft YaHei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%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1.xml"/><Relationship Id="rId1" Type="http://purl.oclc.org/ooxml/officeDocument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purl.oclc.org/ooxml/officeDocument/relationships/notesSlide" Target="../notesSlides/notesSlide2.xml"/><Relationship Id="rId1" Type="http://purl.oclc.org/ooxml/officeDocument/relationships/slideLayout" Target="../slideLayouts/slideLayout7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5BC452A-02CA-49AF-BDF1-EE1A8E4BE122}"/>
              </a:ext>
            </a:extLst>
          </p:cNvPr>
          <p:cNvSpPr/>
          <p:nvPr/>
        </p:nvSpPr>
        <p:spPr>
          <a:xfrm>
            <a:off x="0" y="-22860"/>
            <a:ext cx="10080625" cy="6875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9B77-5A49-4F21-8549-B4D8A6C3F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840"/>
            <a:ext cx="10080625" cy="657876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RabbitMQ?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A3E94A-E215-4833-A6AC-C00FB2BEAAD1}"/>
              </a:ext>
            </a:extLst>
          </p:cNvPr>
          <p:cNvSpPr txBox="1"/>
          <p:nvPr/>
        </p:nvSpPr>
        <p:spPr>
          <a:xfrm>
            <a:off x="219919" y="856527"/>
            <a:ext cx="9664861" cy="4057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It is a message broker (an intelligent message bus) that receives messages from producers and routes them to one or more consumers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It is open source, written in Erlang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It is simple and easy to use but powerful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Its features can be extended with plugins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Supports several messaging protocols</a:t>
            </a:r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AMQP 0-9-1</a:t>
            </a:r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>
                    <a:lumMod val="25%"/>
                  </a:schemeClr>
                </a:solidFill>
              </a:rPr>
              <a:t>STOMP </a:t>
            </a: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1.0 through 1.2</a:t>
            </a:r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MQTT 3.1.1</a:t>
            </a:r>
          </a:p>
          <a:p>
            <a:pPr marL="742950" lvl="1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AMQP 1.0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Available on Windows, Linux and Mac</a:t>
            </a:r>
          </a:p>
          <a:p>
            <a:pPr marL="285750" indent="-285750">
              <a:spcAft>
                <a:spcPts val="5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25%"/>
                  </a:schemeClr>
                </a:solidFill>
              </a:rPr>
              <a:t>There are also several ready to use Docker images on Docker hub</a:t>
            </a:r>
          </a:p>
        </p:txBody>
      </p:sp>
    </p:spTree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5BC452A-02CA-49AF-BDF1-EE1A8E4BE122}"/>
              </a:ext>
            </a:extLst>
          </p:cNvPr>
          <p:cNvSpPr/>
          <p:nvPr/>
        </p:nvSpPr>
        <p:spPr>
          <a:xfrm>
            <a:off x="0" y="-22860"/>
            <a:ext cx="10080625" cy="68757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9B77-5A49-4F21-8549-B4D8A6C3F5C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" y="6840"/>
            <a:ext cx="10080625" cy="657876"/>
          </a:xfrm>
        </p:spPr>
        <p:txBody>
          <a:bodyPr/>
          <a:lstStyle/>
          <a:p>
            <a:pPr lvl="0"/>
            <a:r>
              <a:rPr lang="en-US" sz="30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Typical System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96CAD44-68B7-44D9-B46F-2EAF8D307F41}"/>
              </a:ext>
            </a:extLst>
          </p:cNvPr>
          <p:cNvSpPr/>
          <p:nvPr/>
        </p:nvSpPr>
        <p:spPr>
          <a:xfrm flipH="1">
            <a:off x="6813352" y="2681337"/>
            <a:ext cx="2098030" cy="1024235"/>
          </a:xfrm>
          <a:custGeom>
            <a:avLst>
              <a:gd name="f0" fmla="val 16200"/>
            </a:avLst>
            <a:gdLst>
              <a:gd name="f1" fmla="val w"/>
              <a:gd name="f2" fmla="val h"/>
              <a:gd name="f3" fmla="val 0"/>
              <a:gd name="f4" fmla="val 21600"/>
              <a:gd name="f5" fmla="val 10800"/>
              <a:gd name="f6" fmla="val -2147483647"/>
              <a:gd name="f7" fmla="val 2147483647"/>
              <a:gd name="f8" fmla="*/ f1 1 21600"/>
              <a:gd name="f9" fmla="*/ f2 1 21600"/>
              <a:gd name="f10" fmla="val f3"/>
              <a:gd name="f11" fmla="val f4"/>
              <a:gd name="f12" fmla="pin 0 f0 21600"/>
              <a:gd name="f13" fmla="+- f11 0 f10"/>
              <a:gd name="f14" fmla="val f12"/>
              <a:gd name="f15" fmla="*/ f12 f8 1"/>
              <a:gd name="f16" fmla="*/ 0 f9 1"/>
              <a:gd name="f17" fmla="*/ f13 1 21600"/>
              <a:gd name="f18" fmla="*/ 0 f17 1"/>
              <a:gd name="f19" fmla="*/ 21600 f17 1"/>
              <a:gd name="f20" fmla="*/ f18 1 f17"/>
              <a:gd name="f21" fmla="*/ f19 1 f17"/>
              <a:gd name="f22" fmla="*/ f20 f8 1"/>
              <a:gd name="f23" fmla="*/ f21 f8 1"/>
              <a:gd name="f24" fmla="*/ f21 f9 1"/>
              <a:gd name="f25" fmla="*/ f20 f9 1"/>
            </a:gdLst>
            <a:ahLst>
              <a:ahXY gdRefX="f0" minX="f3" maxX="f4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25" r="f23" b="f24"/>
            <a:pathLst>
              <a:path w="21600" h="21600">
                <a:moveTo>
                  <a:pt x="f3" y="f3"/>
                </a:moveTo>
                <a:lnTo>
                  <a:pt x="f14" y="f3"/>
                </a:lnTo>
                <a:lnTo>
                  <a:pt x="f4" y="f5"/>
                </a:lnTo>
                <a:lnTo>
                  <a:pt x="f14" y="f4"/>
                </a:lnTo>
                <a:lnTo>
                  <a:pt x="f3" y="f4"/>
                </a:lnTo>
                <a:close/>
              </a:path>
            </a:pathLst>
          </a:custGeom>
          <a:solidFill>
            <a:srgbClr val="729FCF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55813" tIns="27903" rIns="55813" bIns="27903" anchor="ctr" anchorCtr="0" compatLnSpc="0">
            <a:noAutofit/>
          </a:bodyPr>
          <a:lstStyle/>
          <a:p>
            <a:pPr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116">
              <a:solidFill>
                <a:srgbClr val="000000"/>
              </a:solidFill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AD30A0B-065E-4914-BF8E-0C8E1A4DC5A8}"/>
              </a:ext>
            </a:extLst>
          </p:cNvPr>
          <p:cNvSpPr/>
          <p:nvPr/>
        </p:nvSpPr>
        <p:spPr>
          <a:xfrm flipH="1">
            <a:off x="6870055" y="3009281"/>
            <a:ext cx="2041327" cy="397145"/>
          </a:xfrm>
          <a:custGeom>
            <a:avLst>
              <a:gd name="f0" fmla="val 16200"/>
            </a:avLst>
            <a:gdLst>
              <a:gd name="f1" fmla="val w"/>
              <a:gd name="f2" fmla="val h"/>
              <a:gd name="f3" fmla="val 0"/>
              <a:gd name="f4" fmla="val 21600"/>
              <a:gd name="f5" fmla="val 10800"/>
              <a:gd name="f6" fmla="val -2147483647"/>
              <a:gd name="f7" fmla="val 2147483647"/>
              <a:gd name="f8" fmla="*/ f1 1 21600"/>
              <a:gd name="f9" fmla="*/ f2 1 21600"/>
              <a:gd name="f10" fmla="val f3"/>
              <a:gd name="f11" fmla="val f4"/>
              <a:gd name="f12" fmla="pin 0 f0 21600"/>
              <a:gd name="f13" fmla="+- f11 0 f10"/>
              <a:gd name="f14" fmla="val f12"/>
              <a:gd name="f15" fmla="*/ f12 f8 1"/>
              <a:gd name="f16" fmla="*/ 0 f9 1"/>
              <a:gd name="f17" fmla="*/ f13 1 21600"/>
              <a:gd name="f18" fmla="*/ 0 f17 1"/>
              <a:gd name="f19" fmla="*/ 21600 f17 1"/>
              <a:gd name="f20" fmla="*/ f18 1 f17"/>
              <a:gd name="f21" fmla="*/ f19 1 f17"/>
              <a:gd name="f22" fmla="*/ f20 f8 1"/>
              <a:gd name="f23" fmla="*/ f21 f8 1"/>
              <a:gd name="f24" fmla="*/ f21 f9 1"/>
              <a:gd name="f25" fmla="*/ f20 f9 1"/>
            </a:gdLst>
            <a:ahLst>
              <a:ahXY gdRefX="f0" minX="f3" maxX="f4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25" r="f23" b="f24"/>
            <a:pathLst>
              <a:path w="21600" h="21600">
                <a:moveTo>
                  <a:pt x="f3" y="f3"/>
                </a:moveTo>
                <a:lnTo>
                  <a:pt x="f14" y="f3"/>
                </a:lnTo>
                <a:lnTo>
                  <a:pt x="f4" y="f5"/>
                </a:lnTo>
                <a:lnTo>
                  <a:pt x="f14" y="f4"/>
                </a:lnTo>
                <a:lnTo>
                  <a:pt x="f3" y="f4"/>
                </a:lnTo>
                <a:close/>
              </a:path>
            </a:pathLst>
          </a:custGeom>
          <a:solidFill>
            <a:srgbClr val="9999FF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55813" tIns="27903" rIns="55813" bIns="27903" anchor="ctr" anchorCtr="0" compatLnSpc="0">
            <a:noAutofit/>
          </a:bodyPr>
          <a:lstStyle/>
          <a:p>
            <a:pPr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116">
              <a:solidFill>
                <a:srgbClr val="000000"/>
              </a:solidFill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F0FF26-A250-4109-8C27-FDAEBE43A38C}"/>
              </a:ext>
            </a:extLst>
          </p:cNvPr>
          <p:cNvSpPr txBox="1"/>
          <p:nvPr/>
        </p:nvSpPr>
        <p:spPr>
          <a:xfrm>
            <a:off x="7704085" y="2738040"/>
            <a:ext cx="987251" cy="23922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55813" tIns="27903" rIns="55813" bIns="27903" anchor="t" anchorCtr="0" compatLnSpc="0">
            <a:spAutoFit/>
          </a:bodyPr>
          <a:lstStyle/>
          <a:p>
            <a:pPr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240" b="1">
                <a:solidFill>
                  <a:srgbClr val="000000"/>
                </a:solidFill>
                <a:latin typeface="Liberation Sans" pitchFamily="18"/>
                <a:ea typeface="Microsoft YaHei" pitchFamily="2"/>
                <a:cs typeface="Arial" pitchFamily="2"/>
              </a:rPr>
              <a:t>Connection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916FEF-6D36-4E79-B1A2-83F6CA8DBA79}"/>
              </a:ext>
            </a:extLst>
          </p:cNvPr>
          <p:cNvSpPr txBox="1"/>
          <p:nvPr/>
        </p:nvSpPr>
        <p:spPr>
          <a:xfrm>
            <a:off x="7834015" y="3078261"/>
            <a:ext cx="740004" cy="23922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55813" tIns="27903" rIns="55813" bIns="27903" anchor="t" anchorCtr="0" compatLnSpc="0">
            <a:spAutoFit/>
          </a:bodyPr>
          <a:lstStyle/>
          <a:p>
            <a:pPr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240" b="1">
                <a:solidFill>
                  <a:srgbClr val="000000"/>
                </a:solidFill>
                <a:latin typeface="Liberation Sans" pitchFamily="18"/>
                <a:ea typeface="Microsoft YaHei" pitchFamily="2"/>
                <a:cs typeface="Arial" pitchFamily="2"/>
              </a:rPr>
              <a:t>Channel</a:t>
            </a: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241D5BF5-A7F2-4AC3-B12E-FFE7DEF23A93}"/>
              </a:ext>
            </a:extLst>
          </p:cNvPr>
          <p:cNvSpPr/>
          <p:nvPr/>
        </p:nvSpPr>
        <p:spPr>
          <a:xfrm>
            <a:off x="1190773" y="2695178"/>
            <a:ext cx="2098030" cy="1024235"/>
          </a:xfrm>
          <a:custGeom>
            <a:avLst>
              <a:gd name="f0" fmla="val 16200"/>
            </a:avLst>
            <a:gdLst>
              <a:gd name="f1" fmla="val w"/>
              <a:gd name="f2" fmla="val h"/>
              <a:gd name="f3" fmla="val 0"/>
              <a:gd name="f4" fmla="val 21600"/>
              <a:gd name="f5" fmla="val 10800"/>
              <a:gd name="f6" fmla="val -2147483647"/>
              <a:gd name="f7" fmla="val 2147483647"/>
              <a:gd name="f8" fmla="*/ f1 1 21600"/>
              <a:gd name="f9" fmla="*/ f2 1 21600"/>
              <a:gd name="f10" fmla="val f3"/>
              <a:gd name="f11" fmla="val f4"/>
              <a:gd name="f12" fmla="pin 0 f0 21600"/>
              <a:gd name="f13" fmla="+- f11 0 f10"/>
              <a:gd name="f14" fmla="val f12"/>
              <a:gd name="f15" fmla="*/ f12 f8 1"/>
              <a:gd name="f16" fmla="*/ 0 f9 1"/>
              <a:gd name="f17" fmla="*/ f13 1 21600"/>
              <a:gd name="f18" fmla="*/ 0 f17 1"/>
              <a:gd name="f19" fmla="*/ 21600 f17 1"/>
              <a:gd name="f20" fmla="*/ f18 1 f17"/>
              <a:gd name="f21" fmla="*/ f19 1 f17"/>
              <a:gd name="f22" fmla="*/ f20 f8 1"/>
              <a:gd name="f23" fmla="*/ f21 f8 1"/>
              <a:gd name="f24" fmla="*/ f21 f9 1"/>
              <a:gd name="f25" fmla="*/ f20 f9 1"/>
            </a:gdLst>
            <a:ahLst>
              <a:ahXY gdRefX="f0" minX="f3" maxX="f4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25" r="f23" b="f24"/>
            <a:pathLst>
              <a:path w="21600" h="21600">
                <a:moveTo>
                  <a:pt x="f3" y="f3"/>
                </a:moveTo>
                <a:lnTo>
                  <a:pt x="f14" y="f3"/>
                </a:lnTo>
                <a:lnTo>
                  <a:pt x="f4" y="f5"/>
                </a:lnTo>
                <a:lnTo>
                  <a:pt x="f14" y="f4"/>
                </a:lnTo>
                <a:lnTo>
                  <a:pt x="f3" y="f4"/>
                </a:lnTo>
                <a:close/>
              </a:path>
            </a:pathLst>
          </a:custGeom>
          <a:solidFill>
            <a:srgbClr val="729FCF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55813" tIns="27903" rIns="55813" bIns="27903" anchor="ctr" anchorCtr="0" compatLnSpc="0">
            <a:noAutofit/>
          </a:bodyPr>
          <a:lstStyle/>
          <a:p>
            <a:pPr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116">
              <a:solidFill>
                <a:srgbClr val="000000"/>
              </a:solidFill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41462BB-EDCB-4CF7-AC20-81194FFE9E4A}"/>
              </a:ext>
            </a:extLst>
          </p:cNvPr>
          <p:cNvSpPr/>
          <p:nvPr/>
        </p:nvSpPr>
        <p:spPr>
          <a:xfrm>
            <a:off x="1190773" y="3023122"/>
            <a:ext cx="2041327" cy="397145"/>
          </a:xfrm>
          <a:custGeom>
            <a:avLst>
              <a:gd name="f0" fmla="val 16200"/>
            </a:avLst>
            <a:gdLst>
              <a:gd name="f1" fmla="val w"/>
              <a:gd name="f2" fmla="val h"/>
              <a:gd name="f3" fmla="val 0"/>
              <a:gd name="f4" fmla="val 21600"/>
              <a:gd name="f5" fmla="val 10800"/>
              <a:gd name="f6" fmla="val -2147483647"/>
              <a:gd name="f7" fmla="val 2147483647"/>
              <a:gd name="f8" fmla="*/ f1 1 21600"/>
              <a:gd name="f9" fmla="*/ f2 1 21600"/>
              <a:gd name="f10" fmla="val f3"/>
              <a:gd name="f11" fmla="val f4"/>
              <a:gd name="f12" fmla="pin 0 f0 21600"/>
              <a:gd name="f13" fmla="+- f11 0 f10"/>
              <a:gd name="f14" fmla="val f12"/>
              <a:gd name="f15" fmla="*/ f12 f8 1"/>
              <a:gd name="f16" fmla="*/ 0 f9 1"/>
              <a:gd name="f17" fmla="*/ f13 1 21600"/>
              <a:gd name="f18" fmla="*/ 0 f17 1"/>
              <a:gd name="f19" fmla="*/ 21600 f17 1"/>
              <a:gd name="f20" fmla="*/ f18 1 f17"/>
              <a:gd name="f21" fmla="*/ f19 1 f17"/>
              <a:gd name="f22" fmla="*/ f20 f8 1"/>
              <a:gd name="f23" fmla="*/ f21 f8 1"/>
              <a:gd name="f24" fmla="*/ f21 f9 1"/>
              <a:gd name="f25" fmla="*/ f20 f9 1"/>
            </a:gdLst>
            <a:ahLst>
              <a:ahXY gdRefX="f0" minX="f3" maxX="f4">
                <a:pos x="f15" y="f16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2" t="f25" r="f23" b="f24"/>
            <a:pathLst>
              <a:path w="21600" h="21600">
                <a:moveTo>
                  <a:pt x="f3" y="f3"/>
                </a:moveTo>
                <a:lnTo>
                  <a:pt x="f14" y="f3"/>
                </a:lnTo>
                <a:lnTo>
                  <a:pt x="f4" y="f5"/>
                </a:lnTo>
                <a:lnTo>
                  <a:pt x="f14" y="f4"/>
                </a:lnTo>
                <a:lnTo>
                  <a:pt x="f3" y="f4"/>
                </a:lnTo>
                <a:close/>
              </a:path>
            </a:pathLst>
          </a:custGeom>
          <a:solidFill>
            <a:srgbClr val="9999FF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55813" tIns="27903" rIns="55813" bIns="27903" anchor="ctr" anchorCtr="0" compatLnSpc="0">
            <a:noAutofit/>
          </a:bodyPr>
          <a:lstStyle/>
          <a:p>
            <a:pPr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116">
              <a:solidFill>
                <a:srgbClr val="000000"/>
              </a:solidFill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D3625AEE-9F5C-4285-BE07-E044E5C1A5F6}"/>
              </a:ext>
            </a:extLst>
          </p:cNvPr>
          <p:cNvSpPr/>
          <p:nvPr/>
        </p:nvSpPr>
        <p:spPr>
          <a:xfrm>
            <a:off x="208510" y="2399605"/>
            <a:ext cx="982263" cy="164440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FFF99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55813" tIns="27903" rIns="55813" bIns="27903" anchor="ctr" anchorCtr="1" compatLnSpc="0">
            <a:noAutofit/>
          </a:bodyPr>
          <a:lstStyle/>
          <a:p>
            <a:pPr algn="ctr"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240" b="1">
                <a:solidFill>
                  <a:srgbClr val="000000"/>
                </a:solidFill>
                <a:latin typeface="Verdana" pitchFamily="34"/>
                <a:ea typeface="Microsoft YaHei" pitchFamily="2"/>
                <a:cs typeface="Arial" pitchFamily="2"/>
              </a:rPr>
              <a:t>Producer</a:t>
            </a: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402BCE8-C90E-43E3-A2A2-C539AF1B47D4}"/>
              </a:ext>
            </a:extLst>
          </p:cNvPr>
          <p:cNvSpPr/>
          <p:nvPr/>
        </p:nvSpPr>
        <p:spPr>
          <a:xfrm>
            <a:off x="3005286" y="1719163"/>
            <a:ext cx="4025950" cy="2948583"/>
          </a:xfrm>
          <a:custGeom>
            <a:avLst/>
            <a:gdLst>
              <a:gd name="f0" fmla="val w"/>
              <a:gd name="f1" fmla="val h"/>
              <a:gd name="f2" fmla="val 0"/>
              <a:gd name="f3" fmla="val 21600"/>
              <a:gd name="f4" fmla="*/ f0 1 21600"/>
              <a:gd name="f5" fmla="*/ f1 1 21600"/>
              <a:gd name="f6" fmla="val f2"/>
              <a:gd name="f7" fmla="val f3"/>
              <a:gd name="f8" fmla="+- f7 0 f6"/>
              <a:gd name="f9" fmla="*/ f8 1 216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21600" h="21600">
                <a:moveTo>
                  <a:pt x="f2" y="f2"/>
                </a:moveTo>
                <a:lnTo>
                  <a:pt x="f3" y="f2"/>
                </a:lnTo>
                <a:lnTo>
                  <a:pt x="f3" y="f3"/>
                </a:lnTo>
                <a:lnTo>
                  <a:pt x="f2" y="f3"/>
                </a:lnTo>
                <a:lnTo>
                  <a:pt x="f2" y="f2"/>
                </a:lnTo>
                <a:close/>
              </a:path>
            </a:pathLst>
          </a:custGeom>
          <a:solidFill>
            <a:srgbClr val="729FCF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55813" tIns="27903" rIns="55813" bIns="27903" anchor="ctr" anchorCtr="0" compatLnSpc="0">
            <a:noAutofit/>
          </a:bodyPr>
          <a:lstStyle/>
          <a:p>
            <a:pPr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116">
              <a:solidFill>
                <a:srgbClr val="000000"/>
              </a:solidFill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99CF8DA-128A-4C3A-897D-0AFF50CF7438}"/>
              </a:ext>
            </a:extLst>
          </p:cNvPr>
          <p:cNvSpPr txBox="1"/>
          <p:nvPr/>
        </p:nvSpPr>
        <p:spPr>
          <a:xfrm>
            <a:off x="4321522" y="1864715"/>
            <a:ext cx="1151590" cy="47531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55813" tIns="27903" rIns="55813" bIns="27903" anchor="t" anchorCtr="0" compatLnSpc="0">
            <a:spAutoFit/>
          </a:bodyPr>
          <a:lstStyle/>
          <a:p>
            <a:pPr algn="ctr"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488" b="1" dirty="0">
                <a:solidFill>
                  <a:srgbClr val="000000"/>
                </a:solidFill>
                <a:latin typeface="Verdana" pitchFamily="34"/>
                <a:ea typeface="Microsoft YaHei" pitchFamily="2"/>
                <a:cs typeface="Arial" pitchFamily="2"/>
              </a:rPr>
              <a:t>RabbitMQ</a:t>
            </a:r>
          </a:p>
          <a:p>
            <a:pPr algn="ctr"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200" b="1" dirty="0">
                <a:solidFill>
                  <a:srgbClr val="000000"/>
                </a:solidFill>
                <a:latin typeface="Verdana" pitchFamily="34"/>
                <a:ea typeface="Microsoft YaHei" pitchFamily="2"/>
                <a:cs typeface="Arial" pitchFamily="2"/>
              </a:rPr>
              <a:t>(Broker)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213BEE8-822B-44A6-BC35-D4503DBEB3CC}"/>
              </a:ext>
            </a:extLst>
          </p:cNvPr>
          <p:cNvSpPr/>
          <p:nvPr/>
        </p:nvSpPr>
        <p:spPr>
          <a:xfrm>
            <a:off x="3118693" y="2525067"/>
            <a:ext cx="1247477" cy="1238994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F6600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55813" tIns="27903" rIns="55813" bIns="27903" anchor="ctr" anchorCtr="0" compatLnSpc="0">
            <a:noAutofit/>
          </a:bodyPr>
          <a:lstStyle/>
          <a:p>
            <a:pPr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116">
              <a:solidFill>
                <a:srgbClr val="000000"/>
              </a:solidFill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2DF825-A487-4384-9DA3-C3F7B6B242B4}"/>
              </a:ext>
            </a:extLst>
          </p:cNvPr>
          <p:cNvSpPr txBox="1"/>
          <p:nvPr/>
        </p:nvSpPr>
        <p:spPr>
          <a:xfrm>
            <a:off x="3179588" y="2891185"/>
            <a:ext cx="1143769" cy="442867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55813" tIns="27903" rIns="55813" bIns="27903" anchor="t" anchorCtr="1" compatLnSpc="0">
            <a:spAutoFit/>
          </a:bodyPr>
          <a:lstStyle/>
          <a:p>
            <a:pPr algn="ctr"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240" b="1">
                <a:solidFill>
                  <a:srgbClr val="000000"/>
                </a:solidFill>
                <a:latin typeface="Verdana" pitchFamily="34"/>
                <a:ea typeface="Microsoft YaHei" pitchFamily="2"/>
                <a:cs typeface="Arial" pitchFamily="2"/>
              </a:rPr>
              <a:t>Router</a:t>
            </a:r>
          </a:p>
          <a:p>
            <a:pPr algn="ctr"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240" b="1">
                <a:solidFill>
                  <a:srgbClr val="000000"/>
                </a:solidFill>
                <a:latin typeface="Verdana" pitchFamily="34"/>
                <a:ea typeface="Microsoft YaHei" pitchFamily="2"/>
                <a:cs typeface="Arial" pitchFamily="2"/>
              </a:rPr>
              <a:t>(Exchange)</a:t>
            </a: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4B69E1E-7339-42C1-8ACB-6990871FDD2D}"/>
              </a:ext>
            </a:extLst>
          </p:cNvPr>
          <p:cNvSpPr/>
          <p:nvPr/>
        </p:nvSpPr>
        <p:spPr>
          <a:xfrm>
            <a:off x="5386834" y="2513012"/>
            <a:ext cx="1587698" cy="340221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66FFFF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55813" tIns="27903" rIns="55813" bIns="27903" anchor="ctr" anchorCtr="1" compatLnSpc="0">
            <a:noAutofit/>
          </a:bodyPr>
          <a:lstStyle/>
          <a:p>
            <a:pPr algn="ctr"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240" b="1">
                <a:solidFill>
                  <a:srgbClr val="000000"/>
                </a:solidFill>
                <a:latin typeface="Verdana" pitchFamily="34"/>
                <a:ea typeface="Microsoft YaHei" pitchFamily="2"/>
                <a:cs typeface="Arial" pitchFamily="2"/>
              </a:rPr>
              <a:t>Queue 1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D8BADFDB-17DD-45E8-A0F1-971F44B9F943}"/>
              </a:ext>
            </a:extLst>
          </p:cNvPr>
          <p:cNvSpPr/>
          <p:nvPr/>
        </p:nvSpPr>
        <p:spPr>
          <a:xfrm>
            <a:off x="5387054" y="2959722"/>
            <a:ext cx="1587698" cy="340221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66FFFF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55813" tIns="27903" rIns="55813" bIns="27903" anchor="ctr" anchorCtr="1" compatLnSpc="0">
            <a:noAutofit/>
          </a:bodyPr>
          <a:lstStyle/>
          <a:p>
            <a:pPr algn="ctr"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240" b="1">
                <a:solidFill>
                  <a:srgbClr val="000000"/>
                </a:solidFill>
                <a:latin typeface="Verdana" pitchFamily="34"/>
                <a:ea typeface="Microsoft YaHei" pitchFamily="2"/>
                <a:cs typeface="Arial" pitchFamily="2"/>
              </a:rPr>
              <a:t>Queue 2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02BDF17-D86B-4F52-B237-513FBEA8EABE}"/>
              </a:ext>
            </a:extLst>
          </p:cNvPr>
          <p:cNvSpPr/>
          <p:nvPr/>
        </p:nvSpPr>
        <p:spPr>
          <a:xfrm>
            <a:off x="5387281" y="3406427"/>
            <a:ext cx="1587698" cy="340221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66FFFF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55813" tIns="27903" rIns="55813" bIns="27903" anchor="ctr" anchorCtr="1" compatLnSpc="0">
            <a:noAutofit/>
          </a:bodyPr>
          <a:lstStyle/>
          <a:p>
            <a:pPr algn="ctr"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240" b="1">
                <a:solidFill>
                  <a:srgbClr val="000000"/>
                </a:solidFill>
                <a:latin typeface="Verdana" pitchFamily="34"/>
                <a:ea typeface="Microsoft YaHei" pitchFamily="2"/>
                <a:cs typeface="Arial" pitchFamily="2"/>
              </a:rPr>
              <a:t>Queue 3</a:t>
            </a: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1A6F89E-C353-4A95-AC95-FD23F066D7FC}"/>
              </a:ext>
            </a:extLst>
          </p:cNvPr>
          <p:cNvSpPr/>
          <p:nvPr/>
        </p:nvSpPr>
        <p:spPr>
          <a:xfrm>
            <a:off x="4479577" y="3023344"/>
            <a:ext cx="850553" cy="226814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EEEEEE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55813" tIns="27903" rIns="55813" bIns="27903" anchor="ctr" anchorCtr="0" compatLnSpc="0">
            <a:noAutofit/>
          </a:bodyPr>
          <a:lstStyle/>
          <a:p>
            <a:pPr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116">
              <a:solidFill>
                <a:srgbClr val="000000"/>
              </a:solidFill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41F9020-1B95-43A4-96D2-EE3B1A81938D}"/>
              </a:ext>
            </a:extLst>
          </p:cNvPr>
          <p:cNvSpPr/>
          <p:nvPr/>
        </p:nvSpPr>
        <p:spPr>
          <a:xfrm>
            <a:off x="4479577" y="3476972"/>
            <a:ext cx="850553" cy="226814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EEEEEE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55813" tIns="27903" rIns="55813" bIns="27903" anchor="ctr" anchorCtr="0" compatLnSpc="0">
            <a:noAutofit/>
          </a:bodyPr>
          <a:lstStyle/>
          <a:p>
            <a:pPr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116">
              <a:solidFill>
                <a:srgbClr val="000000"/>
              </a:solidFill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3974301C-5272-4AC7-87D0-E1E4BB764916}"/>
              </a:ext>
            </a:extLst>
          </p:cNvPr>
          <p:cNvSpPr/>
          <p:nvPr/>
        </p:nvSpPr>
        <p:spPr>
          <a:xfrm>
            <a:off x="4479798" y="2577081"/>
            <a:ext cx="850553" cy="226814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val f4"/>
              <a:gd name="f10" fmla="val f5"/>
              <a:gd name="f11" fmla="pin 0 f0 21600"/>
              <a:gd name="f12" fmla="pin 0 f1 10800"/>
              <a:gd name="f13" fmla="+- f10 0 f9"/>
              <a:gd name="f14" fmla="val f11"/>
              <a:gd name="f15" fmla="val f12"/>
              <a:gd name="f16" fmla="*/ f11 f7 1"/>
              <a:gd name="f17" fmla="*/ f12 f8 1"/>
              <a:gd name="f18" fmla="*/ f13 1 21600"/>
              <a:gd name="f19" fmla="+- 21600 0 f15"/>
              <a:gd name="f20" fmla="+- 21600 0 f14"/>
              <a:gd name="f21" fmla="*/ f15 f8 1"/>
              <a:gd name="f22" fmla="*/ 0 f18 1"/>
              <a:gd name="f23" fmla="*/ f20 f15 1"/>
              <a:gd name="f24" fmla="*/ f19 f8 1"/>
              <a:gd name="f25" fmla="*/ f23 1 10800"/>
              <a:gd name="f26" fmla="*/ f22 1 f18"/>
              <a:gd name="f27" fmla="+- f14 f25 0"/>
              <a:gd name="f28" fmla="*/ f26 f7 1"/>
              <a:gd name="f29" fmla="*/ f27 f7 1"/>
            </a:gdLst>
            <a:ahLst>
              <a:ahXY gdRefX="f0" minX="f4" maxX="f5" gdRefY="f1" minY="f4" maxY="f6">
                <a:pos x="f16" y="f1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8" t="f21" r="f29" b="f24"/>
            <a:pathLst>
              <a:path w="21600" h="21600">
                <a:moveTo>
                  <a:pt x="f4" y="f15"/>
                </a:moveTo>
                <a:lnTo>
                  <a:pt x="f14" y="f15"/>
                </a:lnTo>
                <a:lnTo>
                  <a:pt x="f14" y="f4"/>
                </a:lnTo>
                <a:lnTo>
                  <a:pt x="f5" y="f6"/>
                </a:lnTo>
                <a:lnTo>
                  <a:pt x="f14" y="f5"/>
                </a:lnTo>
                <a:lnTo>
                  <a:pt x="f14" y="f19"/>
                </a:lnTo>
                <a:lnTo>
                  <a:pt x="f4" y="f19"/>
                </a:lnTo>
                <a:close/>
              </a:path>
            </a:pathLst>
          </a:custGeom>
          <a:solidFill>
            <a:srgbClr val="EEEEEE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55813" tIns="27903" rIns="55813" bIns="27903" anchor="ctr" anchorCtr="0" compatLnSpc="0">
            <a:noAutofit/>
          </a:bodyPr>
          <a:lstStyle/>
          <a:p>
            <a:pPr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endParaRPr lang="en-US" sz="1116">
              <a:solidFill>
                <a:srgbClr val="000000"/>
              </a:solidFill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2147BBA-BACB-451B-AB7A-401654C20C6A}"/>
              </a:ext>
            </a:extLst>
          </p:cNvPr>
          <p:cNvSpPr txBox="1"/>
          <p:nvPr/>
        </p:nvSpPr>
        <p:spPr>
          <a:xfrm>
            <a:off x="1514477" y="2712591"/>
            <a:ext cx="987251" cy="23922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55813" tIns="27903" rIns="55813" bIns="27903" anchor="t" anchorCtr="0" compatLnSpc="0">
            <a:spAutoFit/>
          </a:bodyPr>
          <a:lstStyle/>
          <a:p>
            <a:pPr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240" b="1">
                <a:solidFill>
                  <a:srgbClr val="000000"/>
                </a:solidFill>
                <a:latin typeface="Liberation Sans" pitchFamily="18"/>
                <a:ea typeface="Microsoft YaHei" pitchFamily="2"/>
                <a:cs typeface="Arial" pitchFamily="2"/>
              </a:rPr>
              <a:t>Connection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FC8A30A-C99C-42C9-BA5A-83875833877A}"/>
              </a:ext>
            </a:extLst>
          </p:cNvPr>
          <p:cNvSpPr txBox="1"/>
          <p:nvPr/>
        </p:nvSpPr>
        <p:spPr>
          <a:xfrm>
            <a:off x="1640829" y="3104157"/>
            <a:ext cx="740004" cy="23922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55813" tIns="27903" rIns="55813" bIns="27903" anchor="t" anchorCtr="0" compatLnSpc="0">
            <a:spAutoFit/>
          </a:bodyPr>
          <a:lstStyle/>
          <a:p>
            <a:pPr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240" b="1">
                <a:solidFill>
                  <a:srgbClr val="000000"/>
                </a:solidFill>
                <a:latin typeface="Liberation Sans" pitchFamily="18"/>
                <a:ea typeface="Microsoft YaHei" pitchFamily="2"/>
                <a:cs typeface="Arial" pitchFamily="2"/>
              </a:rPr>
              <a:t>Channel</a:t>
            </a: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1D0C7C39-B2E0-4081-9D4D-4BAF47F343D3}"/>
              </a:ext>
            </a:extLst>
          </p:cNvPr>
          <p:cNvSpPr/>
          <p:nvPr/>
        </p:nvSpPr>
        <p:spPr>
          <a:xfrm>
            <a:off x="8902452" y="2342901"/>
            <a:ext cx="982263" cy="1644402"/>
          </a:xfrm>
          <a:custGeom>
            <a:avLst>
              <a:gd name="f1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360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FFFF99"/>
          </a:solidFill>
          <a:ln w="0" cap="flat">
            <a:solidFill>
              <a:srgbClr val="3465A4"/>
            </a:solidFill>
            <a:prstDash val="solid"/>
            <a:miter/>
          </a:ln>
        </p:spPr>
        <p:txBody>
          <a:bodyPr vert="horz" wrap="none" lIns="55813" tIns="27903" rIns="55813" bIns="27903" anchor="ctr" anchorCtr="1" compatLnSpc="0">
            <a:noAutofit/>
          </a:bodyPr>
          <a:lstStyle/>
          <a:p>
            <a:pPr algn="ctr" defTabSz="567019" hangingPunct="0">
              <a:defRPr sz="1800" b="0" i="0" u="none" strike="noStrike" kern="0" cap="none" spc="0" baseline="0%">
                <a:solidFill>
                  <a:srgbClr val="000000"/>
                </a:solidFill>
                <a:uFillTx/>
              </a:defRPr>
            </a:pPr>
            <a:r>
              <a:rPr lang="en-US" sz="1240" b="1">
                <a:solidFill>
                  <a:srgbClr val="000000"/>
                </a:solidFill>
                <a:latin typeface="Verdana" pitchFamily="34"/>
                <a:ea typeface="Microsoft YaHei" pitchFamily="2"/>
                <a:cs typeface="Arial" pitchFamily="2"/>
              </a:rPr>
              <a:t>Consumer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1BA04BA-018E-490D-8285-597C08A672C2}"/>
              </a:ext>
            </a:extLst>
          </p:cNvPr>
          <p:cNvSpPr/>
          <p:nvPr/>
        </p:nvSpPr>
        <p:spPr>
          <a:xfrm>
            <a:off x="1336142" y="2434655"/>
            <a:ext cx="1417365" cy="113407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hangingPunct="0"/>
            <a:endParaRPr lang="en-US" sz="1116"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A4DD0E6-EA7C-4103-B89D-A9DCC3B39EE8}"/>
              </a:ext>
            </a:extLst>
          </p:cNvPr>
          <p:cNvSpPr/>
          <p:nvPr/>
        </p:nvSpPr>
        <p:spPr>
          <a:xfrm>
            <a:off x="1551348" y="2073225"/>
            <a:ext cx="737145" cy="34022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b="1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Message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6EB1447-44FA-4708-B26F-9CDBAEF4C659}"/>
              </a:ext>
            </a:extLst>
          </p:cNvPr>
          <p:cNvSpPr/>
          <p:nvPr/>
        </p:nvSpPr>
        <p:spPr>
          <a:xfrm>
            <a:off x="7384493" y="2433768"/>
            <a:ext cx="1417365" cy="113407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3465A4"/>
            </a:solidFill>
            <a:prstDash val="solid"/>
          </a:ln>
        </p:spPr>
        <p:txBody>
          <a:bodyPr vert="horz" wrap="none" lIns="55811" tIns="27905" rIns="55811" bIns="27905" anchor="ctr" anchorCtr="0" compatLnSpc="0">
            <a:noAutofit/>
          </a:bodyPr>
          <a:lstStyle/>
          <a:p>
            <a:pPr hangingPunct="0"/>
            <a:endParaRPr lang="en-US" sz="1116"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DB36502-1DF1-41CD-904B-4ADD331F733E}"/>
              </a:ext>
            </a:extLst>
          </p:cNvPr>
          <p:cNvSpPr/>
          <p:nvPr/>
        </p:nvSpPr>
        <p:spPr>
          <a:xfrm>
            <a:off x="7599699" y="2072338"/>
            <a:ext cx="737145" cy="34022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 b="1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Message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CC38EDC-961A-4B4A-A66B-EA88F6AE174A}"/>
              </a:ext>
            </a:extLst>
          </p:cNvPr>
          <p:cNvSpPr/>
          <p:nvPr/>
        </p:nvSpPr>
        <p:spPr>
          <a:xfrm>
            <a:off x="4560252" y="2395345"/>
            <a:ext cx="514355" cy="233031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ln/>
        </p:spPr>
        <p:style>
          <a:lnRef idx="2">
            <a:schemeClr val="accent6">
              <a:shade val="50%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none" lIns="55811" tIns="27905" rIns="55811" bIns="27905" anchor="ctr" anchorCtr="0" compatLnSpc="0">
            <a:noAutofit/>
          </a:bodyPr>
          <a:lstStyle/>
          <a:p>
            <a:pPr algn="ctr" hangingPunct="0"/>
            <a:r>
              <a:rPr lang="en-US" sz="744">
                <a:solidFill>
                  <a:schemeClr val="tx1"/>
                </a:solidFill>
                <a:latin typeface="Verdana" pitchFamily="34"/>
                <a:ea typeface="Microsoft YaHei" pitchFamily="2"/>
                <a:cs typeface="Arial" pitchFamily="2"/>
              </a:rPr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455800609"/>
      </p:ext>
    </p:extLst>
  </p:cSld>
  <p:clrMapOvr>
    <a:masterClrMapping/>
  </p:clrMapOvr>
</p:sld>
</file>

<file path=ppt/theme/theme1.xml><?xml version="1.0" encoding="utf-8"?>
<a:theme xmlns:a="http://purl.oclc.org/ooxml/drawingml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purl.oclc.org/ooxml/drawingml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lumMod val="110%"/>
                <a:satMod val="105%"/>
                <a:tint val="67%"/>
              </a:schemeClr>
            </a:gs>
            <a:gs pos="50%">
              <a:schemeClr val="phClr">
                <a:lumMod val="105%"/>
                <a:satMod val="103%"/>
                <a:tint val="73%"/>
              </a:schemeClr>
            </a:gs>
            <a:gs pos="100%">
              <a:schemeClr val="phClr">
                <a:lumMod val="105%"/>
                <a:satMod val="109%"/>
                <a:tint val="81%"/>
              </a:schemeClr>
            </a:gs>
          </a:gsLst>
          <a:lin ang="5400000" scaled="0"/>
        </a:gradFill>
        <a:gradFill rotWithShape="1">
          <a:gsLst>
            <a:gs pos="0%">
              <a:schemeClr val="phClr">
                <a:satMod val="103%"/>
                <a:lumMod val="102%"/>
                <a:tint val="94%"/>
              </a:schemeClr>
            </a:gs>
            <a:gs pos="50%">
              <a:schemeClr val="phClr">
                <a:satMod val="110%"/>
                <a:lumMod val="100%"/>
                <a:shade val="100%"/>
              </a:schemeClr>
            </a:gs>
            <a:gs pos="100%">
              <a:schemeClr val="phClr">
                <a:lumMod val="99%"/>
                <a:satMod val="120%"/>
                <a:shade val="78%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%"/>
        </a:ln>
        <a:ln w="12700" cap="flat" cmpd="sng" algn="ctr">
          <a:solidFill>
            <a:schemeClr val="phClr"/>
          </a:solidFill>
          <a:prstDash val="solid"/>
          <a:miter lim="800%"/>
        </a:ln>
        <a:ln w="19050" cap="flat" cmpd="sng" algn="ctr">
          <a:solidFill>
            <a:schemeClr val="phClr"/>
          </a:solidFill>
          <a:prstDash val="solid"/>
          <a:miter lim="800%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%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%"/>
            <a:satMod val="170%"/>
          </a:schemeClr>
        </a:solidFill>
        <a:gradFill rotWithShape="1">
          <a:gsLst>
            <a:gs pos="0%">
              <a:schemeClr val="phClr">
                <a:tint val="93%"/>
                <a:satMod val="150%"/>
                <a:shade val="98%"/>
                <a:lumMod val="102%"/>
              </a:schemeClr>
            </a:gs>
            <a:gs pos="50%">
              <a:schemeClr val="phClr">
                <a:tint val="98%"/>
                <a:satMod val="130%"/>
                <a:shade val="90%"/>
                <a:lumMod val="103%"/>
              </a:schemeClr>
            </a:gs>
            <a:gs pos="100%">
              <a:schemeClr val="phClr">
                <a:shade val="63%"/>
                <a:satMod val="120%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purl.oclc.org/ooxml/officeDocument/extendedProperties" xmlns:vt="http://purl.oclc.org/ooxml/officeDocument/docPropsVTypes">
  <TotalTime>233</TotalTime>
  <Words>112</Words>
  <Application>Microsoft Office PowerPoint</Application>
  <PresentationFormat>Custom</PresentationFormat>
  <Paragraphs>31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Liberation Sans</vt:lpstr>
      <vt:lpstr>Liberation Serif</vt:lpstr>
      <vt:lpstr>Verdana</vt:lpstr>
      <vt:lpstr>Wingdings</vt:lpstr>
      <vt:lpstr>Default</vt:lpstr>
      <vt:lpstr>What is RabbitMQ?</vt:lpstr>
      <vt:lpstr>Typical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Mustafa Kok</cp:lastModifiedBy>
  <cp:revision>65</cp:revision>
  <dcterms:created xsi:type="dcterms:W3CDTF">2017-10-20T23:41:18Z</dcterms:created>
  <dcterms:modified xsi:type="dcterms:W3CDTF">2019-07-26T07:29:31Z</dcterms:modified>
</cp:coreProperties>
</file>