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59" r:id="rId3"/>
    <p:sldId id="261" r:id="rId4"/>
    <p:sldId id="264" r:id="rId5"/>
    <p:sldId id="263" r:id="rId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handoutMaster" Target="handoutMasters/handoutMaster1.xml"/><Relationship Id="rId3" Type="http://purl.oclc.org/ooxml/officeDocument/relationships/slide" Target="slides/slide2.xml"/><Relationship Id="rId7" Type="http://purl.oclc.org/ooxml/officeDocument/relationships/notesMaster" Target="notesMasters/notesMaster1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3419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4088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48290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of a Messaging System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5EE8D4-C439-4C8F-8A65-878D6333DF4B}"/>
              </a:ext>
            </a:extLst>
          </p:cNvPr>
          <p:cNvGrpSpPr/>
          <p:nvPr/>
        </p:nvGrpSpPr>
        <p:grpSpPr>
          <a:xfrm>
            <a:off x="416966" y="1426463"/>
            <a:ext cx="1842999" cy="2768865"/>
            <a:chOff x="416966" y="1426463"/>
            <a:chExt cx="1842999" cy="276886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D2C3D0-3206-4852-BEC3-37A5616B043C}"/>
                </a:ext>
              </a:extLst>
            </p:cNvPr>
            <p:cNvSpPr/>
            <p:nvPr/>
          </p:nvSpPr>
          <p:spPr>
            <a:xfrm>
              <a:off x="416966" y="1426463"/>
              <a:ext cx="1842999" cy="1821486"/>
            </a:xfrm>
            <a:prstGeom prst="ellipse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BFC97B-FB8E-4011-A19E-A4DC4A1172E3}"/>
                </a:ext>
              </a:extLst>
            </p:cNvPr>
            <p:cNvSpPr txBox="1"/>
            <p:nvPr/>
          </p:nvSpPr>
          <p:spPr>
            <a:xfrm>
              <a:off x="416966" y="3364331"/>
              <a:ext cx="1842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Data that is processed.</a:t>
              </a:r>
            </a:p>
            <a:p>
              <a:pPr algn="ctr"/>
              <a:r>
                <a:rPr lang="en-US" sz="1200" dirty="0"/>
                <a:t>It may be a command, </a:t>
              </a:r>
            </a:p>
            <a:p>
              <a:pPr algn="ctr"/>
              <a:r>
                <a:rPr lang="en-US" sz="1200" dirty="0"/>
                <a:t>query or an event information.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AD0EE8-8070-45F9-9FDE-8F840891316E}"/>
              </a:ext>
            </a:extLst>
          </p:cNvPr>
          <p:cNvGrpSpPr/>
          <p:nvPr/>
        </p:nvGrpSpPr>
        <p:grpSpPr>
          <a:xfrm>
            <a:off x="2896819" y="1426463"/>
            <a:ext cx="1842999" cy="2398567"/>
            <a:chOff x="2896819" y="1426463"/>
            <a:chExt cx="1842999" cy="23985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F77B88-BD8B-45D8-95D6-7BC3D16B04A6}"/>
                </a:ext>
              </a:extLst>
            </p:cNvPr>
            <p:cNvSpPr/>
            <p:nvPr/>
          </p:nvSpPr>
          <p:spPr>
            <a:xfrm>
              <a:off x="2896819" y="1426463"/>
              <a:ext cx="1842999" cy="1821486"/>
            </a:xfrm>
            <a:prstGeom prst="ellipse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  <a:p>
              <a:pPr algn="ctr"/>
              <a:r>
                <a:rPr lang="en-US" dirty="0"/>
                <a:t>Consumer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2BDDA9-00B8-43FE-BD79-37808E2C7ECD}"/>
                </a:ext>
              </a:extLst>
            </p:cNvPr>
            <p:cNvSpPr txBox="1"/>
            <p:nvPr/>
          </p:nvSpPr>
          <p:spPr>
            <a:xfrm>
              <a:off x="2896819" y="3363365"/>
              <a:ext cx="1842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Creates or consumes messages.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4CFEE5-2359-4827-9F35-B27EBB48C9E0}"/>
              </a:ext>
            </a:extLst>
          </p:cNvPr>
          <p:cNvGrpSpPr/>
          <p:nvPr/>
        </p:nvGrpSpPr>
        <p:grpSpPr>
          <a:xfrm>
            <a:off x="7774837" y="1426463"/>
            <a:ext cx="1888822" cy="2213900"/>
            <a:chOff x="7774837" y="1426463"/>
            <a:chExt cx="1888822" cy="22139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8DF4E1-3F4B-47EB-9DA4-4B609FD33C7D}"/>
                </a:ext>
              </a:extLst>
            </p:cNvPr>
            <p:cNvSpPr/>
            <p:nvPr/>
          </p:nvSpPr>
          <p:spPr>
            <a:xfrm>
              <a:off x="7774837" y="1426463"/>
              <a:ext cx="1842999" cy="1821486"/>
            </a:xfrm>
            <a:prstGeom prst="ellipse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94D34A-6350-4B23-AA66-BF2957CFEA85}"/>
                </a:ext>
              </a:extLst>
            </p:cNvPr>
            <p:cNvSpPr txBox="1"/>
            <p:nvPr/>
          </p:nvSpPr>
          <p:spPr>
            <a:xfrm>
              <a:off x="7820660" y="3363364"/>
              <a:ext cx="1842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Used for communication.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96609B-378A-4BC9-AD13-BD858046112D}"/>
              </a:ext>
            </a:extLst>
          </p:cNvPr>
          <p:cNvGrpSpPr/>
          <p:nvPr/>
        </p:nvGrpSpPr>
        <p:grpSpPr>
          <a:xfrm>
            <a:off x="5376672" y="1426463"/>
            <a:ext cx="1842999" cy="2398567"/>
            <a:chOff x="5376672" y="1426463"/>
            <a:chExt cx="1842999" cy="23985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2CC3E6-24CC-44B9-8531-5675EF2FF5E1}"/>
                </a:ext>
              </a:extLst>
            </p:cNvPr>
            <p:cNvSpPr/>
            <p:nvPr/>
          </p:nvSpPr>
          <p:spPr>
            <a:xfrm>
              <a:off x="5376672" y="1426463"/>
              <a:ext cx="1842999" cy="1821486"/>
            </a:xfrm>
            <a:prstGeom prst="ellipse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441590-510F-42D7-B265-4D41760E8490}"/>
                </a:ext>
              </a:extLst>
            </p:cNvPr>
            <p:cNvSpPr txBox="1"/>
            <p:nvPr/>
          </p:nvSpPr>
          <p:spPr>
            <a:xfrm>
              <a:off x="5376672" y="3363365"/>
              <a:ext cx="1842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Receive, deliver and store </a:t>
              </a:r>
              <a:r>
                <a:rPr lang="en-US" sz="1200" dirty="0"/>
                <a:t>messages.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42D24C-5718-49B5-8793-90D073D38C51}"/>
                </a:ext>
              </a:extLst>
            </p:cNvPr>
            <p:cNvSpPr txBox="1"/>
            <p:nvPr/>
          </p:nvSpPr>
          <p:spPr>
            <a:xfrm>
              <a:off x="5376672" y="1875049"/>
              <a:ext cx="1842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Broker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Router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2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of a Messaging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Message: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Any information or data that is needed to be transmitted from one application to another. Every message has two parts; routing information and actual data (payload).</a:t>
            </a:r>
          </a:p>
          <a:p>
            <a:pPr>
              <a:spcAft>
                <a:spcPts val="500"/>
              </a:spcAft>
            </a:pPr>
            <a:endParaRPr lang="en-US" sz="800" dirty="0">
              <a:solidFill>
                <a:schemeClr val="bg2">
                  <a:lumMod val="25%"/>
                </a:schemeClr>
              </a:solidFill>
            </a:endParaRPr>
          </a:p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Producer/Publisher: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Creates messages and sends them to a message broker.</a:t>
            </a:r>
          </a:p>
          <a:p>
            <a:pPr>
              <a:spcAft>
                <a:spcPts val="500"/>
              </a:spcAft>
            </a:pPr>
            <a:endParaRPr lang="en-US" sz="800" dirty="0">
              <a:solidFill>
                <a:schemeClr val="bg2">
                  <a:lumMod val="25%"/>
                </a:schemeClr>
              </a:solidFill>
            </a:endParaRPr>
          </a:p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Consumer/Receiver: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Gets the messages from a message broker and processes them.</a:t>
            </a:r>
          </a:p>
          <a:p>
            <a:pPr>
              <a:spcAft>
                <a:spcPts val="500"/>
              </a:spcAft>
            </a:pPr>
            <a:endParaRPr lang="en-US" sz="800" dirty="0">
              <a:solidFill>
                <a:schemeClr val="bg2">
                  <a:lumMod val="25%"/>
                </a:schemeClr>
              </a:solidFill>
            </a:endParaRPr>
          </a:p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Message Queue: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It is a list of available messages that are sent by producers. There are usually more than one queue in a messaging system and every queue has a unique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of a Messaging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Message Broker: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It is the intermediate element who transmits messages from senders to related receivers.</a:t>
            </a:r>
          </a:p>
          <a:p>
            <a:pPr>
              <a:spcAft>
                <a:spcPts val="500"/>
              </a:spcAft>
            </a:pPr>
            <a:endParaRPr lang="en-US" sz="800" dirty="0">
              <a:solidFill>
                <a:schemeClr val="bg2">
                  <a:lumMod val="25%"/>
                </a:schemeClr>
              </a:solidFill>
            </a:endParaRPr>
          </a:p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Router/Exchange: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It is the component in a message broker that decides which received message should be sent to which queue or queues, based on the configurations. Routing elements are called as "exchanges" in a </a:t>
            </a:r>
            <a:r>
              <a:rPr lang="en-US">
                <a:solidFill>
                  <a:schemeClr val="bg2">
                    <a:lumMod val="25%"/>
                  </a:schemeClr>
                </a:solidFill>
              </a:rPr>
              <a:t>RabbitMQ system.</a:t>
            </a:r>
            <a:endParaRPr lang="en-US" dirty="0">
              <a:solidFill>
                <a:schemeClr val="bg2">
                  <a:lumMod val="25%"/>
                </a:schemeClr>
              </a:solidFill>
            </a:endParaRPr>
          </a:p>
          <a:p>
            <a:pPr>
              <a:spcAft>
                <a:spcPts val="500"/>
              </a:spcAft>
            </a:pPr>
            <a:endParaRPr lang="en-US" sz="800" dirty="0">
              <a:solidFill>
                <a:schemeClr val="bg2">
                  <a:lumMod val="25%"/>
                </a:schemeClr>
              </a:solidFill>
            </a:endParaRPr>
          </a:p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Connection: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Real TCP connection between producer and message broker, or consumer and message broker.</a:t>
            </a:r>
          </a:p>
          <a:p>
            <a:pPr>
              <a:spcAft>
                <a:spcPts val="500"/>
              </a:spcAft>
            </a:pPr>
            <a:endParaRPr lang="en-US" sz="800" dirty="0">
              <a:solidFill>
                <a:schemeClr val="bg2">
                  <a:lumMod val="25%"/>
                </a:schemeClr>
              </a:solidFill>
            </a:endParaRPr>
          </a:p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Channel: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Virtual connections in real TCP connections. Actual message transmission is done over channels. There must be at least one channel between a producer and message broker or consumer and message broker in order to send and receive messages.</a:t>
            </a:r>
          </a:p>
        </p:txBody>
      </p:sp>
    </p:spTree>
    <p:extLst>
      <p:ext uri="{BB962C8B-B14F-4D97-AF65-F5344CB8AC3E}">
        <p14:creationId xmlns:p14="http://schemas.microsoft.com/office/powerpoint/2010/main" val="56978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of a Messaging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Binding: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Defines the relationship between an exchange and a queue. Binding definition may contain arguments like “routing key” </a:t>
            </a:r>
            <a:r>
              <a:rPr lang="en-US">
                <a:solidFill>
                  <a:schemeClr val="bg2">
                    <a:lumMod val="25%"/>
                  </a:schemeClr>
                </a:solidFill>
              </a:rPr>
              <a:t>and “headers”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that are used to filter messages that will be sent to the bound queue.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64D968-64AC-4278-9FCE-D4E3922B3A77}"/>
              </a:ext>
            </a:extLst>
          </p:cNvPr>
          <p:cNvGrpSpPr/>
          <p:nvPr/>
        </p:nvGrpSpPr>
        <p:grpSpPr>
          <a:xfrm>
            <a:off x="3327035" y="3972361"/>
            <a:ext cx="1247477" cy="1238994"/>
            <a:chOff x="1637133" y="3972361"/>
            <a:chExt cx="1247477" cy="12389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2CFC512-1EA4-4FF4-A79A-293FED58B184}"/>
                </a:ext>
              </a:extLst>
            </p:cNvPr>
            <p:cNvSpPr/>
            <p:nvPr/>
          </p:nvSpPr>
          <p:spPr>
            <a:xfrm>
              <a:off x="1637133" y="3972361"/>
              <a:ext cx="1247477" cy="1238994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6600"/>
            </a:solidFill>
            <a:ln w="0" cap="flat">
              <a:solidFill>
                <a:srgbClr val="3465A4"/>
              </a:solidFill>
              <a:prstDash val="solid"/>
              <a:miter/>
            </a:ln>
          </p:spPr>
          <p:txBody>
            <a:bodyPr vert="horz" wrap="none" lIns="55813" tIns="27903" rIns="55813" bIns="27903" anchor="ctr" anchorCtr="0" compatLnSpc="0">
              <a:noAutofit/>
            </a:bodyPr>
            <a:lstStyle/>
            <a:p>
              <a:pPr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116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16E0E6-554B-4C4B-A723-BDDC715570DB}"/>
                </a:ext>
              </a:extLst>
            </p:cNvPr>
            <p:cNvSpPr txBox="1"/>
            <p:nvPr/>
          </p:nvSpPr>
          <p:spPr>
            <a:xfrm>
              <a:off x="1700753" y="4465802"/>
              <a:ext cx="1138318" cy="24960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55813" tIns="27903" rIns="55813" bIns="27903" anchor="t" anchorCtr="1" compatLnSpc="0">
              <a:spAutoFit/>
            </a:bodyPr>
            <a:lstStyle/>
            <a:p>
              <a:pPr algn="ctr"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en-US" sz="1240" b="1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Arial" pitchFamily="2"/>
                </a:rPr>
                <a:t>Exchange 2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2FCC27-C34A-4780-86F1-09C24A827E1F}"/>
              </a:ext>
            </a:extLst>
          </p:cNvPr>
          <p:cNvSpPr/>
          <p:nvPr/>
        </p:nvSpPr>
        <p:spPr>
          <a:xfrm>
            <a:off x="7446926" y="3005471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869683D-5487-420C-8289-F50225C657CF}"/>
              </a:ext>
            </a:extLst>
          </p:cNvPr>
          <p:cNvSpPr/>
          <p:nvPr/>
        </p:nvSpPr>
        <p:spPr>
          <a:xfrm>
            <a:off x="7446926" y="4368160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32E53-B35C-4BEC-8630-9DCC4319CE30}"/>
              </a:ext>
            </a:extLst>
          </p:cNvPr>
          <p:cNvGrpSpPr/>
          <p:nvPr/>
        </p:nvGrpSpPr>
        <p:grpSpPr>
          <a:xfrm>
            <a:off x="3327035" y="2514722"/>
            <a:ext cx="1247477" cy="1238994"/>
            <a:chOff x="1591594" y="2514722"/>
            <a:chExt cx="1247477" cy="123899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24ABCA2-3B21-4E24-A314-E3C09BEB6345}"/>
                </a:ext>
              </a:extLst>
            </p:cNvPr>
            <p:cNvSpPr/>
            <p:nvPr/>
          </p:nvSpPr>
          <p:spPr>
            <a:xfrm>
              <a:off x="1591594" y="2514722"/>
              <a:ext cx="1247477" cy="1238994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6600"/>
            </a:solidFill>
            <a:ln w="0" cap="flat">
              <a:solidFill>
                <a:srgbClr val="3465A4"/>
              </a:solidFill>
              <a:prstDash val="solid"/>
              <a:miter/>
            </a:ln>
          </p:spPr>
          <p:txBody>
            <a:bodyPr vert="horz" wrap="none" lIns="55813" tIns="27903" rIns="55813" bIns="27903" anchor="ctr" anchorCtr="0" compatLnSpc="0">
              <a:noAutofit/>
            </a:bodyPr>
            <a:lstStyle/>
            <a:p>
              <a:pPr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116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DCAC16-6D5D-4849-8274-7ABAFF8FE313}"/>
                </a:ext>
              </a:extLst>
            </p:cNvPr>
            <p:cNvSpPr txBox="1"/>
            <p:nvPr/>
          </p:nvSpPr>
          <p:spPr>
            <a:xfrm>
              <a:off x="1655214" y="3008163"/>
              <a:ext cx="1138318" cy="24960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55813" tIns="27903" rIns="55813" bIns="27903" anchor="t" anchorCtr="1" compatLnSpc="0">
              <a:spAutoFit/>
            </a:bodyPr>
            <a:lstStyle/>
            <a:p>
              <a:pPr algn="ctr"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en-US" sz="1240" b="1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Arial" pitchFamily="2"/>
                </a:rPr>
                <a:t>Exchange 1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1CD42-1668-40A5-9228-EF7BDEAF7738}"/>
              </a:ext>
            </a:extLst>
          </p:cNvPr>
          <p:cNvCxnSpPr>
            <a:cxnSpLocks/>
          </p:cNvCxnSpPr>
          <p:nvPr/>
        </p:nvCxnSpPr>
        <p:spPr>
          <a:xfrm>
            <a:off x="4637552" y="3091140"/>
            <a:ext cx="265449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A9EB3C-F63F-4A87-8FF2-27A4A393F665}"/>
              </a:ext>
            </a:extLst>
          </p:cNvPr>
          <p:cNvCxnSpPr>
            <a:cxnSpLocks/>
          </p:cNvCxnSpPr>
          <p:nvPr/>
        </p:nvCxnSpPr>
        <p:spPr>
          <a:xfrm flipV="1">
            <a:off x="4683091" y="3299392"/>
            <a:ext cx="2608958" cy="9028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B63FF8-AAD1-4E0F-B5BB-33B6EEB7C44D}"/>
              </a:ext>
            </a:extLst>
          </p:cNvPr>
          <p:cNvCxnSpPr>
            <a:cxnSpLocks/>
          </p:cNvCxnSpPr>
          <p:nvPr/>
        </p:nvCxnSpPr>
        <p:spPr>
          <a:xfrm flipV="1">
            <a:off x="4676170" y="4538270"/>
            <a:ext cx="2615879" cy="2013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C06A89-53B8-436A-B9E2-3706ED669D48}"/>
              </a:ext>
            </a:extLst>
          </p:cNvPr>
          <p:cNvSpPr txBox="1"/>
          <p:nvPr/>
        </p:nvSpPr>
        <p:spPr>
          <a:xfrm>
            <a:off x="5005061" y="2762062"/>
            <a:ext cx="1725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Binding (routing key= “</a:t>
            </a:r>
            <a:r>
              <a:rPr lang="en-US" sz="1050" dirty="0" err="1"/>
              <a:t>abc</a:t>
            </a:r>
            <a:r>
              <a:rPr lang="en-US" sz="1050" dirty="0"/>
              <a:t>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6EEC21-271E-4899-831F-CF02813E2209}"/>
              </a:ext>
            </a:extLst>
          </p:cNvPr>
          <p:cNvSpPr txBox="1"/>
          <p:nvPr/>
        </p:nvSpPr>
        <p:spPr>
          <a:xfrm>
            <a:off x="5102224" y="4590606"/>
            <a:ext cx="17059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Binding (routing key= “xxx”)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E293E-612A-4528-B41B-925FFB7D5220}"/>
              </a:ext>
            </a:extLst>
          </p:cNvPr>
          <p:cNvSpPr txBox="1"/>
          <p:nvPr/>
        </p:nvSpPr>
        <p:spPr>
          <a:xfrm rot="20461861">
            <a:off x="4889314" y="3519382"/>
            <a:ext cx="1739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Binding (routing key= “123”)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856419E-D324-49C9-92F2-3FD25077EBB6}"/>
              </a:ext>
            </a:extLst>
          </p:cNvPr>
          <p:cNvSpPr/>
          <p:nvPr/>
        </p:nvSpPr>
        <p:spPr>
          <a:xfrm>
            <a:off x="891591" y="2565650"/>
            <a:ext cx="1247477" cy="48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(routing key=“</a:t>
            </a:r>
            <a:r>
              <a:rPr lang="en-US" sz="744" dirty="0" err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abc</a:t>
            </a:r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”)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68D81-5E2A-40E1-8D3D-908FA1391EB5}"/>
              </a:ext>
            </a:extLst>
          </p:cNvPr>
          <p:cNvSpPr/>
          <p:nvPr/>
        </p:nvSpPr>
        <p:spPr>
          <a:xfrm>
            <a:off x="891591" y="3311062"/>
            <a:ext cx="1247477" cy="48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(routing key=“</a:t>
            </a:r>
            <a:r>
              <a:rPr lang="en-US" sz="744" dirty="0" err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xyz</a:t>
            </a:r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”)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9816CDC-B333-43BB-B60C-9DBFF99E9A6C}"/>
              </a:ext>
            </a:extLst>
          </p:cNvPr>
          <p:cNvSpPr/>
          <p:nvPr/>
        </p:nvSpPr>
        <p:spPr>
          <a:xfrm>
            <a:off x="891591" y="4111206"/>
            <a:ext cx="1247477" cy="48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(routing key=“123”)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100BD1-B2C8-4212-90E1-C452AAEA553F}"/>
              </a:ext>
            </a:extLst>
          </p:cNvPr>
          <p:cNvSpPr/>
          <p:nvPr/>
        </p:nvSpPr>
        <p:spPr>
          <a:xfrm>
            <a:off x="891590" y="4725558"/>
            <a:ext cx="1247477" cy="48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(routing key=“xxx”)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AC9A39-9203-4A32-B40D-7558C5F75919}"/>
              </a:ext>
            </a:extLst>
          </p:cNvPr>
          <p:cNvCxnSpPr/>
          <p:nvPr/>
        </p:nvCxnSpPr>
        <p:spPr>
          <a:xfrm>
            <a:off x="2257063" y="2810424"/>
            <a:ext cx="960699" cy="2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CE7DB1-DBFD-4FC3-B173-2C7249AF5C50}"/>
              </a:ext>
            </a:extLst>
          </p:cNvPr>
          <p:cNvCxnSpPr/>
          <p:nvPr/>
        </p:nvCxnSpPr>
        <p:spPr>
          <a:xfrm flipV="1">
            <a:off x="2257063" y="3287817"/>
            <a:ext cx="960699" cy="3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20C242-2983-427B-A45A-F2FA367561DB}"/>
              </a:ext>
            </a:extLst>
          </p:cNvPr>
          <p:cNvCxnSpPr/>
          <p:nvPr/>
        </p:nvCxnSpPr>
        <p:spPr>
          <a:xfrm>
            <a:off x="2247647" y="4323544"/>
            <a:ext cx="1016348" cy="21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32EF38-3C88-43F6-9768-E986E1687C3C}"/>
              </a:ext>
            </a:extLst>
          </p:cNvPr>
          <p:cNvCxnSpPr/>
          <p:nvPr/>
        </p:nvCxnSpPr>
        <p:spPr>
          <a:xfrm flipV="1">
            <a:off x="2202688" y="4708381"/>
            <a:ext cx="1078808" cy="2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9378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of a Messaging System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96CAD44-68B7-44D9-B46F-2EAF8D307F41}"/>
              </a:ext>
            </a:extLst>
          </p:cNvPr>
          <p:cNvSpPr/>
          <p:nvPr/>
        </p:nvSpPr>
        <p:spPr>
          <a:xfrm flipH="1">
            <a:off x="6813352" y="2681337"/>
            <a:ext cx="2098030" cy="1024235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val f3"/>
              <a:gd name="f11" fmla="val f4"/>
              <a:gd name="f12" fmla="pin 0 f0 21600"/>
              <a:gd name="f13" fmla="+- f11 0 f10"/>
              <a:gd name="f14" fmla="val f12"/>
              <a:gd name="f15" fmla="*/ f12 f8 1"/>
              <a:gd name="f16" fmla="*/ 0 f9 1"/>
              <a:gd name="f17" fmla="*/ f13 1 21600"/>
              <a:gd name="f18" fmla="*/ 0 f17 1"/>
              <a:gd name="f19" fmla="*/ 21600 f17 1"/>
              <a:gd name="f20" fmla="*/ f18 1 f17"/>
              <a:gd name="f21" fmla="*/ f19 1 f17"/>
              <a:gd name="f22" fmla="*/ f20 f8 1"/>
              <a:gd name="f23" fmla="*/ f21 f8 1"/>
              <a:gd name="f24" fmla="*/ f21 f9 1"/>
              <a:gd name="f25" fmla="*/ f20 f9 1"/>
            </a:gdLst>
            <a:ahLst>
              <a:ahXY gdRefX="f0" minX="f3" maxX="f4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21600" h="21600">
                <a:moveTo>
                  <a:pt x="f3" y="f3"/>
                </a:moveTo>
                <a:lnTo>
                  <a:pt x="f14" y="f3"/>
                </a:lnTo>
                <a:lnTo>
                  <a:pt x="f4" y="f5"/>
                </a:lnTo>
                <a:lnTo>
                  <a:pt x="f14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AD30A0B-065E-4914-BF8E-0C8E1A4DC5A8}"/>
              </a:ext>
            </a:extLst>
          </p:cNvPr>
          <p:cNvSpPr/>
          <p:nvPr/>
        </p:nvSpPr>
        <p:spPr>
          <a:xfrm flipH="1">
            <a:off x="6870055" y="3009281"/>
            <a:ext cx="2041327" cy="397145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val f3"/>
              <a:gd name="f11" fmla="val f4"/>
              <a:gd name="f12" fmla="pin 0 f0 21600"/>
              <a:gd name="f13" fmla="+- f11 0 f10"/>
              <a:gd name="f14" fmla="val f12"/>
              <a:gd name="f15" fmla="*/ f12 f8 1"/>
              <a:gd name="f16" fmla="*/ 0 f9 1"/>
              <a:gd name="f17" fmla="*/ f13 1 21600"/>
              <a:gd name="f18" fmla="*/ 0 f17 1"/>
              <a:gd name="f19" fmla="*/ 21600 f17 1"/>
              <a:gd name="f20" fmla="*/ f18 1 f17"/>
              <a:gd name="f21" fmla="*/ f19 1 f17"/>
              <a:gd name="f22" fmla="*/ f20 f8 1"/>
              <a:gd name="f23" fmla="*/ f21 f8 1"/>
              <a:gd name="f24" fmla="*/ f21 f9 1"/>
              <a:gd name="f25" fmla="*/ f20 f9 1"/>
            </a:gdLst>
            <a:ahLst>
              <a:ahXY gdRefX="f0" minX="f3" maxX="f4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21600" h="21600">
                <a:moveTo>
                  <a:pt x="f3" y="f3"/>
                </a:moveTo>
                <a:lnTo>
                  <a:pt x="f14" y="f3"/>
                </a:lnTo>
                <a:lnTo>
                  <a:pt x="f4" y="f5"/>
                </a:lnTo>
                <a:lnTo>
                  <a:pt x="f14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9999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F0FF26-A250-4109-8C27-FDAEBE43A38C}"/>
              </a:ext>
            </a:extLst>
          </p:cNvPr>
          <p:cNvSpPr txBox="1"/>
          <p:nvPr/>
        </p:nvSpPr>
        <p:spPr>
          <a:xfrm>
            <a:off x="7704085" y="2738040"/>
            <a:ext cx="987251" cy="2392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0" compatLnSpc="0">
            <a:sp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Connection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916FEF-6D36-4E79-B1A2-83F6CA8DBA79}"/>
              </a:ext>
            </a:extLst>
          </p:cNvPr>
          <p:cNvSpPr txBox="1"/>
          <p:nvPr/>
        </p:nvSpPr>
        <p:spPr>
          <a:xfrm>
            <a:off x="7834015" y="3078261"/>
            <a:ext cx="740004" cy="2392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0" compatLnSpc="0">
            <a:sp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Channel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41D5BF5-A7F2-4AC3-B12E-FFE7DEF23A93}"/>
              </a:ext>
            </a:extLst>
          </p:cNvPr>
          <p:cNvSpPr/>
          <p:nvPr/>
        </p:nvSpPr>
        <p:spPr>
          <a:xfrm>
            <a:off x="1190773" y="2695178"/>
            <a:ext cx="2098030" cy="1024235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val f3"/>
              <a:gd name="f11" fmla="val f4"/>
              <a:gd name="f12" fmla="pin 0 f0 21600"/>
              <a:gd name="f13" fmla="+- f11 0 f10"/>
              <a:gd name="f14" fmla="val f12"/>
              <a:gd name="f15" fmla="*/ f12 f8 1"/>
              <a:gd name="f16" fmla="*/ 0 f9 1"/>
              <a:gd name="f17" fmla="*/ f13 1 21600"/>
              <a:gd name="f18" fmla="*/ 0 f17 1"/>
              <a:gd name="f19" fmla="*/ 21600 f17 1"/>
              <a:gd name="f20" fmla="*/ f18 1 f17"/>
              <a:gd name="f21" fmla="*/ f19 1 f17"/>
              <a:gd name="f22" fmla="*/ f20 f8 1"/>
              <a:gd name="f23" fmla="*/ f21 f8 1"/>
              <a:gd name="f24" fmla="*/ f21 f9 1"/>
              <a:gd name="f25" fmla="*/ f20 f9 1"/>
            </a:gdLst>
            <a:ahLst>
              <a:ahXY gdRefX="f0" minX="f3" maxX="f4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21600" h="21600">
                <a:moveTo>
                  <a:pt x="f3" y="f3"/>
                </a:moveTo>
                <a:lnTo>
                  <a:pt x="f14" y="f3"/>
                </a:lnTo>
                <a:lnTo>
                  <a:pt x="f4" y="f5"/>
                </a:lnTo>
                <a:lnTo>
                  <a:pt x="f14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41462BB-EDCB-4CF7-AC20-81194FFE9E4A}"/>
              </a:ext>
            </a:extLst>
          </p:cNvPr>
          <p:cNvSpPr/>
          <p:nvPr/>
        </p:nvSpPr>
        <p:spPr>
          <a:xfrm>
            <a:off x="1190773" y="3023122"/>
            <a:ext cx="2041327" cy="397145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val f3"/>
              <a:gd name="f11" fmla="val f4"/>
              <a:gd name="f12" fmla="pin 0 f0 21600"/>
              <a:gd name="f13" fmla="+- f11 0 f10"/>
              <a:gd name="f14" fmla="val f12"/>
              <a:gd name="f15" fmla="*/ f12 f8 1"/>
              <a:gd name="f16" fmla="*/ 0 f9 1"/>
              <a:gd name="f17" fmla="*/ f13 1 21600"/>
              <a:gd name="f18" fmla="*/ 0 f17 1"/>
              <a:gd name="f19" fmla="*/ 21600 f17 1"/>
              <a:gd name="f20" fmla="*/ f18 1 f17"/>
              <a:gd name="f21" fmla="*/ f19 1 f17"/>
              <a:gd name="f22" fmla="*/ f20 f8 1"/>
              <a:gd name="f23" fmla="*/ f21 f8 1"/>
              <a:gd name="f24" fmla="*/ f21 f9 1"/>
              <a:gd name="f25" fmla="*/ f20 f9 1"/>
            </a:gdLst>
            <a:ahLst>
              <a:ahXY gdRefX="f0" minX="f3" maxX="f4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21600" h="21600">
                <a:moveTo>
                  <a:pt x="f3" y="f3"/>
                </a:moveTo>
                <a:lnTo>
                  <a:pt x="f14" y="f3"/>
                </a:lnTo>
                <a:lnTo>
                  <a:pt x="f4" y="f5"/>
                </a:lnTo>
                <a:lnTo>
                  <a:pt x="f14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9999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625AEE-9F5C-4285-BE07-E044E5C1A5F6}"/>
              </a:ext>
            </a:extLst>
          </p:cNvPr>
          <p:cNvSpPr/>
          <p:nvPr/>
        </p:nvSpPr>
        <p:spPr>
          <a:xfrm>
            <a:off x="208510" y="2399605"/>
            <a:ext cx="982263" cy="164440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99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Producer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402BCE8-C90E-43E3-A2A2-C539AF1B47D4}"/>
              </a:ext>
            </a:extLst>
          </p:cNvPr>
          <p:cNvSpPr/>
          <p:nvPr/>
        </p:nvSpPr>
        <p:spPr>
          <a:xfrm>
            <a:off x="3005286" y="1719163"/>
            <a:ext cx="4025950" cy="29485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9CF8DA-128A-4C3A-897D-0AFF50CF7438}"/>
              </a:ext>
            </a:extLst>
          </p:cNvPr>
          <p:cNvSpPr txBox="1"/>
          <p:nvPr/>
        </p:nvSpPr>
        <p:spPr>
          <a:xfrm>
            <a:off x="4321522" y="1864715"/>
            <a:ext cx="1151590" cy="47531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0" compatLnSpc="0">
            <a:sp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488" b="1" dirty="0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RabbitMQ</a:t>
            </a:r>
          </a:p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00" b="1" dirty="0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(Broker)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213BEE8-822B-44A6-BC35-D4503DBEB3CC}"/>
              </a:ext>
            </a:extLst>
          </p:cNvPr>
          <p:cNvSpPr/>
          <p:nvPr/>
        </p:nvSpPr>
        <p:spPr>
          <a:xfrm>
            <a:off x="3118693" y="2525067"/>
            <a:ext cx="1247477" cy="1238994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660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2DF825-A487-4384-9DA3-C3F7B6B242B4}"/>
              </a:ext>
            </a:extLst>
          </p:cNvPr>
          <p:cNvSpPr txBox="1"/>
          <p:nvPr/>
        </p:nvSpPr>
        <p:spPr>
          <a:xfrm>
            <a:off x="3179588" y="2891185"/>
            <a:ext cx="1143769" cy="44286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1" compatLnSpc="0">
            <a:sp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Router</a:t>
            </a:r>
          </a:p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(Exchange)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4B69E1E-7339-42C1-8ACB-6990871FDD2D}"/>
              </a:ext>
            </a:extLst>
          </p:cNvPr>
          <p:cNvSpPr/>
          <p:nvPr/>
        </p:nvSpPr>
        <p:spPr>
          <a:xfrm>
            <a:off x="5386834" y="2513012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1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BADFDB-17DD-45E8-A0F1-971F44B9F943}"/>
              </a:ext>
            </a:extLst>
          </p:cNvPr>
          <p:cNvSpPr/>
          <p:nvPr/>
        </p:nvSpPr>
        <p:spPr>
          <a:xfrm>
            <a:off x="5387054" y="2959722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2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02BDF17-D86B-4F52-B237-513FBEA8EABE}"/>
              </a:ext>
            </a:extLst>
          </p:cNvPr>
          <p:cNvSpPr/>
          <p:nvPr/>
        </p:nvSpPr>
        <p:spPr>
          <a:xfrm>
            <a:off x="5387281" y="3406427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3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1A6F89E-C353-4A95-AC95-FD23F066D7FC}"/>
              </a:ext>
            </a:extLst>
          </p:cNvPr>
          <p:cNvSpPr/>
          <p:nvPr/>
        </p:nvSpPr>
        <p:spPr>
          <a:xfrm>
            <a:off x="4479577" y="3023344"/>
            <a:ext cx="850553" cy="22681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EEEEEE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41F9020-1B95-43A4-96D2-EE3B1A81938D}"/>
              </a:ext>
            </a:extLst>
          </p:cNvPr>
          <p:cNvSpPr/>
          <p:nvPr/>
        </p:nvSpPr>
        <p:spPr>
          <a:xfrm>
            <a:off x="4479577" y="3476972"/>
            <a:ext cx="850553" cy="22681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EEEEEE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974301C-5272-4AC7-87D0-E1E4BB764916}"/>
              </a:ext>
            </a:extLst>
          </p:cNvPr>
          <p:cNvSpPr/>
          <p:nvPr/>
        </p:nvSpPr>
        <p:spPr>
          <a:xfrm>
            <a:off x="4479798" y="2577081"/>
            <a:ext cx="850553" cy="22681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EEEEEE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147BBA-BACB-451B-AB7A-401654C20C6A}"/>
              </a:ext>
            </a:extLst>
          </p:cNvPr>
          <p:cNvSpPr txBox="1"/>
          <p:nvPr/>
        </p:nvSpPr>
        <p:spPr>
          <a:xfrm>
            <a:off x="1514477" y="2712591"/>
            <a:ext cx="987251" cy="2392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0" compatLnSpc="0">
            <a:sp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C8A30A-C99C-42C9-BA5A-83875833877A}"/>
              </a:ext>
            </a:extLst>
          </p:cNvPr>
          <p:cNvSpPr txBox="1"/>
          <p:nvPr/>
        </p:nvSpPr>
        <p:spPr>
          <a:xfrm>
            <a:off x="1640829" y="3104157"/>
            <a:ext cx="740004" cy="2392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0" compatLnSpc="0">
            <a:sp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Channel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D0C7C39-B2E0-4081-9D4D-4BAF47F343D3}"/>
              </a:ext>
            </a:extLst>
          </p:cNvPr>
          <p:cNvSpPr/>
          <p:nvPr/>
        </p:nvSpPr>
        <p:spPr>
          <a:xfrm>
            <a:off x="8902452" y="2342901"/>
            <a:ext cx="982263" cy="164440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99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Consumer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1BA04BA-018E-490D-8285-597C08A672C2}"/>
              </a:ext>
            </a:extLst>
          </p:cNvPr>
          <p:cNvSpPr/>
          <p:nvPr/>
        </p:nvSpPr>
        <p:spPr>
          <a:xfrm>
            <a:off x="1336142" y="2434655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4DD0E6-EA7C-4103-B89D-A9DCC3B39EE8}"/>
              </a:ext>
            </a:extLst>
          </p:cNvPr>
          <p:cNvSpPr/>
          <p:nvPr/>
        </p:nvSpPr>
        <p:spPr>
          <a:xfrm>
            <a:off x="1551348" y="2073225"/>
            <a:ext cx="737145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6EB1447-44FA-4708-B26F-9CDBAEF4C659}"/>
              </a:ext>
            </a:extLst>
          </p:cNvPr>
          <p:cNvSpPr/>
          <p:nvPr/>
        </p:nvSpPr>
        <p:spPr>
          <a:xfrm>
            <a:off x="7384493" y="2433768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DB36502-1DF1-41CD-904B-4ADD331F733E}"/>
              </a:ext>
            </a:extLst>
          </p:cNvPr>
          <p:cNvSpPr/>
          <p:nvPr/>
        </p:nvSpPr>
        <p:spPr>
          <a:xfrm>
            <a:off x="7599699" y="2072338"/>
            <a:ext cx="737145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CC38EDC-961A-4B4A-A66B-EA88F6AE174A}"/>
              </a:ext>
            </a:extLst>
          </p:cNvPr>
          <p:cNvSpPr/>
          <p:nvPr/>
        </p:nvSpPr>
        <p:spPr>
          <a:xfrm>
            <a:off x="4560252" y="2395345"/>
            <a:ext cx="514355" cy="23303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791406582"/>
      </p:ext>
    </p:extLst>
  </p:cSld>
  <p:clrMapOvr>
    <a:masterClrMapping/>
  </p:clrMapOvr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477</TotalTime>
  <Words>412</Words>
  <Application>Microsoft Office PowerPoint</Application>
  <PresentationFormat>Custom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Liberation Sans</vt:lpstr>
      <vt:lpstr>Liberation Serif</vt:lpstr>
      <vt:lpstr>Verdana</vt:lpstr>
      <vt:lpstr>Default</vt:lpstr>
      <vt:lpstr>Elements of a Messaging System</vt:lpstr>
      <vt:lpstr>Elements of a Messaging System</vt:lpstr>
      <vt:lpstr>Elements of a Messaging System</vt:lpstr>
      <vt:lpstr>Elements of a Messaging System</vt:lpstr>
      <vt:lpstr>Elements of a Messaging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98</cp:revision>
  <dcterms:created xsi:type="dcterms:W3CDTF">2017-10-20T23:41:18Z</dcterms:created>
  <dcterms:modified xsi:type="dcterms:W3CDTF">2019-08-01T11:16:51Z</dcterms:modified>
</cp:coreProperties>
</file>