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75" d="100"/>
          <a:sy n="75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viewProps" Target="viewProps.xml"/><Relationship Id="rId2" Type="http://purl.oclc.org/ooxml/officeDocument/relationships/slide" Target="slides/slide1.xml"/><Relationship Id="rId16" Type="http://purl.oclc.org/ooxml/officeDocument/relationships/presProps" Target="pres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handoutMaster" Target="handoutMasters/handoutMaster1.xml"/><Relationship Id="rId10" Type="http://purl.oclc.org/ooxml/officeDocument/relationships/slide" Target="slides/slide9.xml"/><Relationship Id="rId19" Type="http://purl.oclc.org/ooxml/officeDocument/relationships/tableStyles" Target="tableStyles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39335-492A-45F6-A4FE-D30CF8117C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93AA1-58BF-48E6-898E-F0B99C20DF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E1AE3-66E5-4B0A-A34C-074E79C2B72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AA4ED-B2EC-42E8-A835-CB71C666C90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718D8B5-370D-4A02-A972-BD8D7FDC745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010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8667C0-37EE-4665-BA68-54E0591EAE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D1929-E0D7-4613-ABDE-E91FC35C43B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8898DD5-EED7-4F1D-ACF9-241F495313E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5A28-231D-4ACE-83DD-F2CC4C11575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C295C-6A3A-40EE-81CC-3148F19CB44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4CB4-0196-4D8C-A0CB-06F5155319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2275860-B921-4307-A71D-975C298293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%" g="0%" b="0%">
            <a:alpha val="0%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55118"/>
      </p:ext>
    </p:extLst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7787"/>
      </p:ext>
    </p:extLst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74656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76447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53346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37771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66513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75214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85890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63314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73C8-75EC-4245-B0B2-4F09E2E79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289AB-3BDE-4789-A4BD-D174AFA2C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D44D-9075-4B36-BD3B-0DA35D72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F469-1105-4402-B067-3CC1617D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9083-1060-46F3-A8FC-41AEED40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84CED5-6882-4026-BF94-E57D9B5C8C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97777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1505-E204-4879-88A5-35250B89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80431-70E8-47A3-908A-8749ABD4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6FD3-400F-4A45-8136-821B2BE4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1C9F-EFC5-4B29-8F25-061BF683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3734-72BB-4DC2-B949-374E9064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8CB4C7-BD77-4282-99CF-E8027DC4BD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6795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9A951-751A-4B3F-9466-F251BD61B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FCE08-2C5D-4CC9-9040-76DB51F0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27C4-4E12-4547-9E92-8FAED8CF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97F8-AA12-4267-AD8C-DC5A802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78DD9-5410-495A-92F4-B054DD3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A2779-C9F7-4EBC-96E3-1E1183C2E3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907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9A65-AF37-49CE-A6C3-0BD8704F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A5C6-006A-4730-A7F1-4FCC8C61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61D57-749B-4C3D-AFE0-27E4562F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D9DA6-F4E2-4212-AFD2-6111346F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3BD7-CE1F-4F6A-8A69-FFD10A97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8B921A-E2C0-423A-B657-5C2EA6675F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47346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069A-E4C3-482D-B308-01DEC736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F0C10-74A5-471E-A191-44AEB6A9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DDD-687E-44ED-AD3D-DBEFAD56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0C93A-863A-4CA1-A668-4BFD8B1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1ADD-09C7-4182-AF28-61A1A60A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57EA0A-E4AF-4C10-B162-B1B780501C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3179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9DAC-88BA-4162-9A4C-F6D5FA17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3EAF-8B1A-4995-A90F-CAEDF60F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9262F-583F-47A8-AD9C-817918FEB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96EA3-60FF-4140-A97E-F4C5D1B9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4FBAF-7BC8-43D2-983D-4754C880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A5E60-5159-45DC-B198-9A367587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CE8F85-B559-4B7E-9085-F786410262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36192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B2DE-01BD-4CFF-90A8-A14AE33A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324BB-9BE5-49FF-B886-7C847ABFE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0887C-775A-4216-9CD0-FEE192E5F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AA80A-268C-4924-ACCE-91DA24AD9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205EB-6E94-4621-9B75-4A786468D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17814-9AD6-40CC-A90D-E876605E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A57EC-6BE7-46D2-BE3C-DCF277B7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48493-31CF-41FC-89A6-71E04F40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2F2739-C050-4C7C-852F-BB9A41A5DF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0913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DB5C-F782-48C1-8C30-940466FF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C29A1-65B5-490A-BF1B-04D7FB0D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F1D30-E7DB-4177-A4F4-C5014778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0B4C-0FE7-4E8B-B3BD-2E0FDE42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B3A7AC-B21A-4D48-BE41-1D5436E9BA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78466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017C6-B79D-41F4-A176-B5FB214C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3568F-41E7-4B8B-97AF-5B7D40EC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BBBCC-EB32-4301-8F84-0BAD7FC9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9597CB-9E39-4647-858D-68F1F23B90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678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BB91-9FA8-4A60-A177-099B4132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5B4D-5759-4243-B32A-EAEFADE1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3126E-E269-4CB2-8A72-EE035961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F657E-7784-41D0-B850-586F6FA8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78D9A-B752-4443-935D-E34FFFA7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5FB1B-796C-4709-A83A-1D4F7562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DA8C34-43B3-4CF2-B839-6E3FA27445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268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8FCD-3505-4E98-8814-1895ADC4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B0F0C-D230-47A1-9B62-BB8124312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3314E-F0D4-4914-85EC-B8F59BA1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07AC9-82D1-4D49-A892-51E48F0C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DE757-8CB4-4624-9EA7-0337EBD7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8B0C7-C7AC-43AB-BE33-8783617D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76E52C-EE7F-4761-90A6-2C4E030C64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B8EEF-9712-43A9-A6F4-6A3B8FEFDD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06A3A-AC2F-4ADF-AC03-738A7CD14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89F0-D296-4392-B0EC-FB02F20728F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C07E-3F0B-49E0-8B8A-46441E4504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EC48-DE82-4159-861D-F0AD3151A9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7BE0F71-42F6-409C-96C9-89AB6F7A370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0.xml"/><Relationship Id="rId1" Type="http://purl.oclc.org/ooxml/officeDocument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1.xml"/><Relationship Id="rId1" Type="http://purl.oclc.org/ooxml/officeDocument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2.xml"/><Relationship Id="rId1" Type="http://purl.oclc.org/ooxml/officeDocument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6.xml"/><Relationship Id="rId1" Type="http://purl.oclc.org/ooxml/officeDocument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7.xml"/><Relationship Id="rId1" Type="http://purl.oclc.org/ooxml/officeDocument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8.xml"/><Relationship Id="rId1" Type="http://purl.oclc.org/ooxml/officeDocument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9.xml"/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651707"/>
            <a:ext cx="9664861" cy="401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Exchanges are the message router elements of RabbitMQ.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Producers does not send messages directly to queues, they send them to exchanges.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Queues are bound to one or more exchanges with a binding definition or configuration.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Exchanges receive messages from producers and route them to zero or more queues which are bound to them.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Exchanges can route a message only to the queues that are bound to them.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There are four exchange types;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Fanout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Direct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Topic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Headers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There is at least one exchange in a RabbitMQ system. This predefined exchange is called “default exchange” and its type is “direct”. Every newly created queue is implicitly bound to this exchange.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F53033C-528B-41C9-B59E-BF79B5F3B390}"/>
              </a:ext>
            </a:extLst>
          </p:cNvPr>
          <p:cNvSpPr/>
          <p:nvPr/>
        </p:nvSpPr>
        <p:spPr>
          <a:xfrm>
            <a:off x="3090147" y="4624422"/>
            <a:ext cx="3900329" cy="95995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729FC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0" compatLnSpc="0">
            <a:no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16">
              <a:solidFill>
                <a:srgbClr val="000000"/>
              </a:solidFill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7C69519-4A78-4E09-942A-9BA6A11CD0C2}"/>
              </a:ext>
            </a:extLst>
          </p:cNvPr>
          <p:cNvSpPr/>
          <p:nvPr/>
        </p:nvSpPr>
        <p:spPr>
          <a:xfrm>
            <a:off x="1203622" y="4674018"/>
            <a:ext cx="982266" cy="85055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1240" b="1">
                <a:latin typeface="Verdana" pitchFamily="34"/>
                <a:ea typeface="Microsoft YaHei" pitchFamily="2"/>
                <a:cs typeface="Arial" pitchFamily="2"/>
              </a:rPr>
              <a:t>Producer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931383-1023-4E4C-BB0D-B0350E8D0063}"/>
              </a:ext>
            </a:extLst>
          </p:cNvPr>
          <p:cNvSpPr/>
          <p:nvPr/>
        </p:nvSpPr>
        <p:spPr>
          <a:xfrm>
            <a:off x="3162686" y="4686073"/>
            <a:ext cx="1247477" cy="83247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2CF7F-5856-4C81-BA24-A25B4A8071A5}"/>
              </a:ext>
            </a:extLst>
          </p:cNvPr>
          <p:cNvSpPr txBox="1"/>
          <p:nvPr/>
        </p:nvSpPr>
        <p:spPr>
          <a:xfrm>
            <a:off x="3305155" y="4982002"/>
            <a:ext cx="1025270" cy="249613"/>
          </a:xfrm>
          <a:prstGeom prst="rect">
            <a:avLst/>
          </a:prstGeom>
          <a:noFill/>
          <a:ln>
            <a:noFill/>
          </a:ln>
        </p:spPr>
        <p:txBody>
          <a:bodyPr vert="horz" wrap="none" lIns="55811" tIns="27905" rIns="55811" bIns="27905" anchorCtr="0" compatLnSpc="0">
            <a:spAutoFit/>
          </a:bodyPr>
          <a:lstStyle/>
          <a:p>
            <a:pPr algn="ctr" hangingPunct="0"/>
            <a:r>
              <a:rPr lang="en-US" sz="1240" b="1" dirty="0">
                <a:latin typeface="Verdana" pitchFamily="34"/>
                <a:ea typeface="Microsoft YaHei" pitchFamily="2"/>
                <a:cs typeface="Arial" pitchFamily="2"/>
              </a:rPr>
              <a:t> Exchange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A604DD-559E-40DB-B3B6-19CD149A605F}"/>
              </a:ext>
            </a:extLst>
          </p:cNvPr>
          <p:cNvSpPr/>
          <p:nvPr/>
        </p:nvSpPr>
        <p:spPr>
          <a:xfrm>
            <a:off x="5364309" y="4888575"/>
            <a:ext cx="1587698" cy="45005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1240" b="1" dirty="0">
                <a:latin typeface="Verdana" pitchFamily="34"/>
                <a:ea typeface="Microsoft YaHei" pitchFamily="2"/>
                <a:cs typeface="Arial" pitchFamily="2"/>
              </a:rPr>
              <a:t>Queue</a:t>
            </a:r>
            <a:endParaRPr lang="en-US" sz="744" dirty="0">
              <a:latin typeface="Verdana" pitchFamily="34"/>
              <a:ea typeface="Microsoft YaHei" pitchFamily="2"/>
              <a:cs typeface="Arial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8B46066-36F9-408F-B7E0-0E96A47B3F9E}"/>
              </a:ext>
            </a:extLst>
          </p:cNvPr>
          <p:cNvSpPr/>
          <p:nvPr/>
        </p:nvSpPr>
        <p:spPr>
          <a:xfrm>
            <a:off x="4516613" y="5060898"/>
            <a:ext cx="751069" cy="12273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AC9931-9DAD-46C2-B285-284FF0DA76A4}"/>
              </a:ext>
            </a:extLst>
          </p:cNvPr>
          <p:cNvSpPr/>
          <p:nvPr/>
        </p:nvSpPr>
        <p:spPr>
          <a:xfrm>
            <a:off x="2277152" y="5075165"/>
            <a:ext cx="751069" cy="12273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6863FA-2F37-435D-B72D-B230EA102318}"/>
              </a:ext>
            </a:extLst>
          </p:cNvPr>
          <p:cNvSpPr/>
          <p:nvPr/>
        </p:nvSpPr>
        <p:spPr>
          <a:xfrm>
            <a:off x="7852978" y="4711254"/>
            <a:ext cx="982266" cy="85055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1240" b="1" dirty="0">
                <a:latin typeface="Verdana" pitchFamily="34"/>
                <a:ea typeface="Microsoft YaHei" pitchFamily="2"/>
                <a:cs typeface="Arial" pitchFamily="2"/>
              </a:rPr>
              <a:t>Consumer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799B73-00CC-44C6-8B03-891F4B356616}"/>
              </a:ext>
            </a:extLst>
          </p:cNvPr>
          <p:cNvSpPr/>
          <p:nvPr/>
        </p:nvSpPr>
        <p:spPr>
          <a:xfrm>
            <a:off x="7052317" y="5064466"/>
            <a:ext cx="751069" cy="12273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C87E5-9875-498B-A918-75B8D247A4B6}"/>
              </a:ext>
            </a:extLst>
          </p:cNvPr>
          <p:cNvSpPr txBox="1"/>
          <p:nvPr/>
        </p:nvSpPr>
        <p:spPr>
          <a:xfrm>
            <a:off x="2291782" y="5154368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Publish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DA678B-9FAF-4E73-A277-DDE13B8CF00E}"/>
              </a:ext>
            </a:extLst>
          </p:cNvPr>
          <p:cNvSpPr txBox="1"/>
          <p:nvPr/>
        </p:nvSpPr>
        <p:spPr>
          <a:xfrm>
            <a:off x="4545060" y="5147053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C8E9A-B4E3-47F1-8F99-BE5D92DF8A39}"/>
              </a:ext>
            </a:extLst>
          </p:cNvPr>
          <p:cNvSpPr txBox="1"/>
          <p:nvPr/>
        </p:nvSpPr>
        <p:spPr>
          <a:xfrm>
            <a:off x="7089379" y="5139687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Receive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BFB2B8A-2C32-4EBA-8F19-AD26F59D3B6E}"/>
              </a:ext>
            </a:extLst>
          </p:cNvPr>
          <p:cNvSpPr/>
          <p:nvPr/>
        </p:nvSpPr>
        <p:spPr>
          <a:xfrm>
            <a:off x="2270572" y="4722079"/>
            <a:ext cx="552979" cy="3402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356A62-1729-44C4-8BAD-7ABD6C161869}"/>
              </a:ext>
            </a:extLst>
          </p:cNvPr>
          <p:cNvSpPr/>
          <p:nvPr/>
        </p:nvSpPr>
        <p:spPr>
          <a:xfrm>
            <a:off x="4530803" y="4720314"/>
            <a:ext cx="552979" cy="3402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3814793-8866-4B28-9FE0-5F95C0C7A813}"/>
              </a:ext>
            </a:extLst>
          </p:cNvPr>
          <p:cNvSpPr/>
          <p:nvPr/>
        </p:nvSpPr>
        <p:spPr>
          <a:xfrm>
            <a:off x="7056526" y="4707754"/>
            <a:ext cx="552979" cy="3402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-35252" y="-14889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Exchange to Exchange Binding - Sample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D6F7BC-A9A2-4810-A81A-BC5A830FD8B8}"/>
              </a:ext>
            </a:extLst>
          </p:cNvPr>
          <p:cNvGrpSpPr/>
          <p:nvPr/>
        </p:nvGrpSpPr>
        <p:grpSpPr>
          <a:xfrm>
            <a:off x="3327035" y="3760219"/>
            <a:ext cx="1247477" cy="1238994"/>
            <a:chOff x="1637133" y="3972361"/>
            <a:chExt cx="1247477" cy="123899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35D9367-4B9C-463D-B44F-425FDE9B78BF}"/>
                </a:ext>
              </a:extLst>
            </p:cNvPr>
            <p:cNvSpPr/>
            <p:nvPr/>
          </p:nvSpPr>
          <p:spPr>
            <a:xfrm>
              <a:off x="1637133" y="3972361"/>
              <a:ext cx="1247477" cy="1238994"/>
            </a:xfrm>
            <a:custGeom>
              <a:avLst>
                <a:gd name="f1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360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6600"/>
            </a:solidFill>
            <a:ln w="0" cap="flat">
              <a:solidFill>
                <a:srgbClr val="3465A4"/>
              </a:solidFill>
              <a:prstDash val="solid"/>
              <a:miter/>
            </a:ln>
          </p:spPr>
          <p:txBody>
            <a:bodyPr vert="horz" wrap="none" lIns="55813" tIns="27903" rIns="55813" bIns="27903" anchor="ctr" anchorCtr="0" compatLnSpc="0">
              <a:noAutofit/>
            </a:bodyPr>
            <a:lstStyle/>
            <a:p>
              <a:pPr defTabSz="567019" hangingPunct="0"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116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73BDA9-141D-44C6-B533-36A31EBC93AF}"/>
                </a:ext>
              </a:extLst>
            </p:cNvPr>
            <p:cNvSpPr txBox="1"/>
            <p:nvPr/>
          </p:nvSpPr>
          <p:spPr>
            <a:xfrm>
              <a:off x="1700753" y="4465802"/>
              <a:ext cx="1138318" cy="24960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55813" tIns="27903" rIns="55813" bIns="27903" anchor="t" anchorCtr="1" compatLnSpc="0">
              <a:spAutoFit/>
            </a:bodyPr>
            <a:lstStyle/>
            <a:p>
              <a:pPr algn="ctr" defTabSz="567019" hangingPunct="0"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en-US" sz="1240" b="1" dirty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Arial" pitchFamily="2"/>
                </a:rPr>
                <a:t>Exchange 2</a:t>
              </a: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C38E8F7-D2B4-4634-9AD3-C3F13573458E}"/>
              </a:ext>
            </a:extLst>
          </p:cNvPr>
          <p:cNvSpPr/>
          <p:nvPr/>
        </p:nvSpPr>
        <p:spPr>
          <a:xfrm>
            <a:off x="7446926" y="1952085"/>
            <a:ext cx="1587698" cy="34022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66FFF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1" compatLnSpc="0">
            <a:noAutofit/>
          </a:bodyPr>
          <a:lstStyle/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Queue 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B196CA1-5CC7-4E00-B69C-5A9B5E071EAA}"/>
              </a:ext>
            </a:extLst>
          </p:cNvPr>
          <p:cNvSpPr/>
          <p:nvPr/>
        </p:nvSpPr>
        <p:spPr>
          <a:xfrm>
            <a:off x="7446926" y="4156018"/>
            <a:ext cx="1587698" cy="34022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66FFF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1" compatLnSpc="0">
            <a:noAutofit/>
          </a:bodyPr>
          <a:lstStyle/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Queue 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F3537C-49DE-470E-A14E-C995CFAED1F4}"/>
              </a:ext>
            </a:extLst>
          </p:cNvPr>
          <p:cNvGrpSpPr/>
          <p:nvPr/>
        </p:nvGrpSpPr>
        <p:grpSpPr>
          <a:xfrm>
            <a:off x="3327035" y="1461336"/>
            <a:ext cx="1247477" cy="1238994"/>
            <a:chOff x="1591594" y="2514722"/>
            <a:chExt cx="1247477" cy="123899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9490C8C-ACDB-45FA-A6DA-BC8E4BAFA9BD}"/>
                </a:ext>
              </a:extLst>
            </p:cNvPr>
            <p:cNvSpPr/>
            <p:nvPr/>
          </p:nvSpPr>
          <p:spPr>
            <a:xfrm>
              <a:off x="1591594" y="2514722"/>
              <a:ext cx="1247477" cy="1238994"/>
            </a:xfrm>
            <a:custGeom>
              <a:avLst>
                <a:gd name="f1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360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6600"/>
            </a:solidFill>
            <a:ln w="0" cap="flat">
              <a:solidFill>
                <a:srgbClr val="3465A4"/>
              </a:solidFill>
              <a:prstDash val="solid"/>
              <a:miter/>
            </a:ln>
          </p:spPr>
          <p:txBody>
            <a:bodyPr vert="horz" wrap="none" lIns="55813" tIns="27903" rIns="55813" bIns="27903" anchor="ctr" anchorCtr="0" compatLnSpc="0">
              <a:noAutofit/>
            </a:bodyPr>
            <a:lstStyle/>
            <a:p>
              <a:pPr defTabSz="567019" hangingPunct="0"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116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E8CBCB-0B47-43E5-8028-431739CB3D23}"/>
                </a:ext>
              </a:extLst>
            </p:cNvPr>
            <p:cNvSpPr txBox="1"/>
            <p:nvPr/>
          </p:nvSpPr>
          <p:spPr>
            <a:xfrm>
              <a:off x="1655214" y="3008163"/>
              <a:ext cx="1138318" cy="24960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55813" tIns="27903" rIns="55813" bIns="27903" anchor="t" anchorCtr="1" compatLnSpc="0">
              <a:spAutoFit/>
            </a:bodyPr>
            <a:lstStyle/>
            <a:p>
              <a:pPr algn="ctr" defTabSz="567019" hangingPunct="0"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en-US" sz="1240" b="1" dirty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Arial" pitchFamily="2"/>
                </a:rPr>
                <a:t>Exchange 1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9FE0AE-7CC0-4038-8A6C-3145E9ADE50D}"/>
              </a:ext>
            </a:extLst>
          </p:cNvPr>
          <p:cNvCxnSpPr>
            <a:cxnSpLocks/>
          </p:cNvCxnSpPr>
          <p:nvPr/>
        </p:nvCxnSpPr>
        <p:spPr>
          <a:xfrm>
            <a:off x="4637552" y="2037754"/>
            <a:ext cx="2654497" cy="0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8EC5CC-42FE-424D-B25A-DFB579A4ABDF}"/>
              </a:ext>
            </a:extLst>
          </p:cNvPr>
          <p:cNvCxnSpPr>
            <a:cxnSpLocks/>
          </p:cNvCxnSpPr>
          <p:nvPr/>
        </p:nvCxnSpPr>
        <p:spPr>
          <a:xfrm flipV="1">
            <a:off x="4637552" y="2246006"/>
            <a:ext cx="2654497" cy="1653058"/>
          </a:xfrm>
          <a:prstGeom prst="line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5E4ABB-A9F1-4E25-B446-053941174959}"/>
              </a:ext>
            </a:extLst>
          </p:cNvPr>
          <p:cNvCxnSpPr>
            <a:cxnSpLocks/>
          </p:cNvCxnSpPr>
          <p:nvPr/>
        </p:nvCxnSpPr>
        <p:spPr>
          <a:xfrm flipV="1">
            <a:off x="4676170" y="4326128"/>
            <a:ext cx="2615879" cy="20132"/>
          </a:xfrm>
          <a:prstGeom prst="line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D0311E-B2D1-4085-9584-63F8AD9658E4}"/>
              </a:ext>
            </a:extLst>
          </p:cNvPr>
          <p:cNvSpPr txBox="1"/>
          <p:nvPr/>
        </p:nvSpPr>
        <p:spPr>
          <a:xfrm>
            <a:off x="5005061" y="1708676"/>
            <a:ext cx="1725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Binding (routing key= “</a:t>
            </a:r>
            <a:r>
              <a:rPr lang="en-US" sz="1050" dirty="0" err="1"/>
              <a:t>abc</a:t>
            </a:r>
            <a:r>
              <a:rPr lang="en-US" sz="1050" dirty="0"/>
              <a:t>”)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01879-B3C0-461C-966F-3A7BA05E054F}"/>
              </a:ext>
            </a:extLst>
          </p:cNvPr>
          <p:cNvSpPr txBox="1"/>
          <p:nvPr/>
        </p:nvSpPr>
        <p:spPr>
          <a:xfrm>
            <a:off x="5102224" y="4378464"/>
            <a:ext cx="1704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Binding (routing key= “</a:t>
            </a:r>
            <a:r>
              <a:rPr lang="en-US" sz="1050" dirty="0" err="1"/>
              <a:t>xyz</a:t>
            </a:r>
            <a:r>
              <a:rPr lang="en-US" sz="1050" dirty="0"/>
              <a:t>”)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39BB4-4112-4D76-A153-648590076759}"/>
              </a:ext>
            </a:extLst>
          </p:cNvPr>
          <p:cNvSpPr txBox="1"/>
          <p:nvPr/>
        </p:nvSpPr>
        <p:spPr>
          <a:xfrm rot="19729339">
            <a:off x="5020061" y="2809537"/>
            <a:ext cx="1739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Binding (routing key= “123”)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7ED877-A50A-467D-9642-F664C8F131FA}"/>
              </a:ext>
            </a:extLst>
          </p:cNvPr>
          <p:cNvSpPr/>
          <p:nvPr/>
        </p:nvSpPr>
        <p:spPr>
          <a:xfrm>
            <a:off x="891591" y="1512264"/>
            <a:ext cx="1247477" cy="48954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 1</a:t>
            </a:r>
          </a:p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(routing key=“</a:t>
            </a:r>
            <a:r>
              <a:rPr lang="en-US" sz="744" dirty="0" err="1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abc</a:t>
            </a:r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”)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CE5315F-7675-49F3-A6B1-3FB630035AD0}"/>
              </a:ext>
            </a:extLst>
          </p:cNvPr>
          <p:cNvSpPr/>
          <p:nvPr/>
        </p:nvSpPr>
        <p:spPr>
          <a:xfrm>
            <a:off x="891591" y="2257676"/>
            <a:ext cx="1247477" cy="48954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 2</a:t>
            </a:r>
          </a:p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(routing key=“</a:t>
            </a:r>
            <a:r>
              <a:rPr lang="en-US" sz="744" dirty="0" err="1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xyz</a:t>
            </a:r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”)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30E1E2-D330-4C10-87AC-8F609B013486}"/>
              </a:ext>
            </a:extLst>
          </p:cNvPr>
          <p:cNvSpPr/>
          <p:nvPr/>
        </p:nvSpPr>
        <p:spPr>
          <a:xfrm>
            <a:off x="891591" y="3899064"/>
            <a:ext cx="1247477" cy="48954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 3</a:t>
            </a:r>
          </a:p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(routing key=“123”)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2305FE5-8719-4579-A273-420B440A63F0}"/>
              </a:ext>
            </a:extLst>
          </p:cNvPr>
          <p:cNvSpPr/>
          <p:nvPr/>
        </p:nvSpPr>
        <p:spPr>
          <a:xfrm>
            <a:off x="891590" y="4513416"/>
            <a:ext cx="1247477" cy="48954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 4</a:t>
            </a:r>
          </a:p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(routing key=“</a:t>
            </a:r>
            <a:r>
              <a:rPr lang="en-US" sz="744" dirty="0" err="1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xyz</a:t>
            </a:r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”)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B3D773-8FC4-4D26-AF3D-EC544765248E}"/>
              </a:ext>
            </a:extLst>
          </p:cNvPr>
          <p:cNvCxnSpPr/>
          <p:nvPr/>
        </p:nvCxnSpPr>
        <p:spPr>
          <a:xfrm>
            <a:off x="2257063" y="1757038"/>
            <a:ext cx="960699" cy="20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D23475-6D6C-4A71-B088-A682DAC23924}"/>
              </a:ext>
            </a:extLst>
          </p:cNvPr>
          <p:cNvCxnSpPr/>
          <p:nvPr/>
        </p:nvCxnSpPr>
        <p:spPr>
          <a:xfrm flipV="1">
            <a:off x="2257063" y="2234431"/>
            <a:ext cx="960699" cy="3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081C17-C720-46E4-8CDA-A5E08E966C9A}"/>
              </a:ext>
            </a:extLst>
          </p:cNvPr>
          <p:cNvCxnSpPr/>
          <p:nvPr/>
        </p:nvCxnSpPr>
        <p:spPr>
          <a:xfrm>
            <a:off x="2247647" y="4111402"/>
            <a:ext cx="1016348" cy="21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42DA6A-28B3-411A-A6BB-EAAA53816F61}"/>
              </a:ext>
            </a:extLst>
          </p:cNvPr>
          <p:cNvCxnSpPr/>
          <p:nvPr/>
        </p:nvCxnSpPr>
        <p:spPr>
          <a:xfrm flipV="1">
            <a:off x="2202688" y="4496239"/>
            <a:ext cx="1078808" cy="26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CA9EB1-98A1-42C7-8D4F-958B00D85EFE}"/>
              </a:ext>
            </a:extLst>
          </p:cNvPr>
          <p:cNvCxnSpPr>
            <a:cxnSpLocks/>
          </p:cNvCxnSpPr>
          <p:nvPr/>
        </p:nvCxnSpPr>
        <p:spPr>
          <a:xfrm>
            <a:off x="3934073" y="2747224"/>
            <a:ext cx="0" cy="925009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F9C9E7-84FE-4996-B893-C48F58467DBB}"/>
              </a:ext>
            </a:extLst>
          </p:cNvPr>
          <p:cNvSpPr txBox="1"/>
          <p:nvPr/>
        </p:nvSpPr>
        <p:spPr>
          <a:xfrm>
            <a:off x="3897229" y="2877374"/>
            <a:ext cx="12634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Binding </a:t>
            </a:r>
          </a:p>
          <a:p>
            <a:pPr algn="ctr"/>
            <a:r>
              <a:rPr lang="en-US" sz="1050" dirty="0"/>
              <a:t>(routing key= “</a:t>
            </a:r>
            <a:r>
              <a:rPr lang="en-US" sz="1050" dirty="0" err="1"/>
              <a:t>xyz</a:t>
            </a:r>
            <a:r>
              <a:rPr lang="en-US" sz="1050" dirty="0"/>
              <a:t>”)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14E8DD-3192-416B-9EFE-8539D5DAADDD}"/>
              </a:ext>
            </a:extLst>
          </p:cNvPr>
          <p:cNvCxnSpPr>
            <a:cxnSpLocks/>
          </p:cNvCxnSpPr>
          <p:nvPr/>
        </p:nvCxnSpPr>
        <p:spPr>
          <a:xfrm>
            <a:off x="3738172" y="2747224"/>
            <a:ext cx="0" cy="92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BF0DC60-1F47-4341-A6DA-8A56DC2EC80F}"/>
              </a:ext>
            </a:extLst>
          </p:cNvPr>
          <p:cNvSpPr/>
          <p:nvPr/>
        </p:nvSpPr>
        <p:spPr>
          <a:xfrm>
            <a:off x="5388987" y="1497376"/>
            <a:ext cx="746983" cy="2539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DF749F-9E33-4602-B495-67CCD8CAA7D6}"/>
              </a:ext>
            </a:extLst>
          </p:cNvPr>
          <p:cNvCxnSpPr>
            <a:cxnSpLocks/>
          </p:cNvCxnSpPr>
          <p:nvPr/>
        </p:nvCxnSpPr>
        <p:spPr>
          <a:xfrm flipV="1">
            <a:off x="4643753" y="2122195"/>
            <a:ext cx="2648296" cy="3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C1FB6E-42E3-4792-BBEC-21227117AAA2}"/>
              </a:ext>
            </a:extLst>
          </p:cNvPr>
          <p:cNvCxnSpPr>
            <a:cxnSpLocks/>
          </p:cNvCxnSpPr>
          <p:nvPr/>
        </p:nvCxnSpPr>
        <p:spPr>
          <a:xfrm flipV="1">
            <a:off x="4676170" y="2345385"/>
            <a:ext cx="2678919" cy="164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D91CF4-DFE8-43A7-821B-B04B9B4D2072}"/>
              </a:ext>
            </a:extLst>
          </p:cNvPr>
          <p:cNvCxnSpPr>
            <a:cxnSpLocks/>
          </p:cNvCxnSpPr>
          <p:nvPr/>
        </p:nvCxnSpPr>
        <p:spPr>
          <a:xfrm>
            <a:off x="4651158" y="4216223"/>
            <a:ext cx="2703931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8E357EE-95F1-4F7A-A525-73BFDFC3CD63}"/>
              </a:ext>
            </a:extLst>
          </p:cNvPr>
          <p:cNvSpPr/>
          <p:nvPr/>
        </p:nvSpPr>
        <p:spPr>
          <a:xfrm>
            <a:off x="2890503" y="3066813"/>
            <a:ext cx="746983" cy="2539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 2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0EC9726-BF45-4B9A-88CA-AE96072BE776}"/>
              </a:ext>
            </a:extLst>
          </p:cNvPr>
          <p:cNvSpPr/>
          <p:nvPr/>
        </p:nvSpPr>
        <p:spPr>
          <a:xfrm>
            <a:off x="6280533" y="3917764"/>
            <a:ext cx="746983" cy="2539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 4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EC23B4C-9B09-4C48-9964-87939F91127A}"/>
              </a:ext>
            </a:extLst>
          </p:cNvPr>
          <p:cNvSpPr/>
          <p:nvPr/>
        </p:nvSpPr>
        <p:spPr>
          <a:xfrm rot="19732216">
            <a:off x="5331623" y="2677080"/>
            <a:ext cx="746983" cy="2539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 3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29E604B-149F-46FF-918E-7F391F8A1B7F}"/>
              </a:ext>
            </a:extLst>
          </p:cNvPr>
          <p:cNvSpPr/>
          <p:nvPr/>
        </p:nvSpPr>
        <p:spPr>
          <a:xfrm>
            <a:off x="5388003" y="3914245"/>
            <a:ext cx="746983" cy="2539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 2</a:t>
            </a:r>
          </a:p>
        </p:txBody>
      </p:sp>
    </p:spTree>
    <p:extLst>
      <p:ext uri="{BB962C8B-B14F-4D97-AF65-F5344CB8AC3E}">
        <p14:creationId xmlns:p14="http://schemas.microsoft.com/office/powerpoint/2010/main" val="2399484606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Alternate Exchange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3311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Some of the messages that are published to an exchange may not be suitable </a:t>
            </a:r>
            <a:r>
              <a:rPr lang="en-US">
                <a:solidFill>
                  <a:schemeClr val="bg2">
                    <a:lumMod val="25%"/>
                  </a:schemeClr>
                </a:solidFill>
              </a:rPr>
              <a:t>to route to 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any of the bound queues.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These are unrouted messages.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They are discarded by the exchange, so they are lost.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In order to collect these messages, an “alternate exchange” can be defined for any exchange.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Alternate exchange can be defined by setting the “alternate-exchange” key for an exchange.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Any unrouted message is finally sent to defined “alternate-exchange”.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Any existing exchange can be set as an “alternate exchange” for another exchange.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Fanout exchanges, which do not perform any filtering, are good for using as an “alternate exchange”.</a:t>
            </a:r>
          </a:p>
        </p:txBody>
      </p:sp>
    </p:spTree>
    <p:extLst>
      <p:ext uri="{BB962C8B-B14F-4D97-AF65-F5344CB8AC3E}">
        <p14:creationId xmlns:p14="http://schemas.microsoft.com/office/powerpoint/2010/main" val="1330103278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-35252" y="-14889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Alternate Exchange - Sample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D6F7BC-A9A2-4810-A81A-BC5A830FD8B8}"/>
              </a:ext>
            </a:extLst>
          </p:cNvPr>
          <p:cNvGrpSpPr/>
          <p:nvPr/>
        </p:nvGrpSpPr>
        <p:grpSpPr>
          <a:xfrm>
            <a:off x="3327035" y="3760219"/>
            <a:ext cx="1247477" cy="1238994"/>
            <a:chOff x="1637133" y="3972361"/>
            <a:chExt cx="1247477" cy="123899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35D9367-4B9C-463D-B44F-425FDE9B78BF}"/>
                </a:ext>
              </a:extLst>
            </p:cNvPr>
            <p:cNvSpPr/>
            <p:nvPr/>
          </p:nvSpPr>
          <p:spPr>
            <a:xfrm>
              <a:off x="1637133" y="3972361"/>
              <a:ext cx="1247477" cy="1238994"/>
            </a:xfrm>
            <a:custGeom>
              <a:avLst>
                <a:gd name="f1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360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6600"/>
            </a:solidFill>
            <a:ln w="0" cap="flat">
              <a:solidFill>
                <a:srgbClr val="3465A4"/>
              </a:solidFill>
              <a:prstDash val="solid"/>
              <a:miter/>
            </a:ln>
          </p:spPr>
          <p:txBody>
            <a:bodyPr vert="horz" wrap="none" lIns="55813" tIns="27903" rIns="55813" bIns="27903" anchor="ctr" anchorCtr="0" compatLnSpc="0">
              <a:noAutofit/>
            </a:bodyPr>
            <a:lstStyle/>
            <a:p>
              <a:pPr defTabSz="567019" hangingPunct="0"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116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73BDA9-141D-44C6-B533-36A31EBC93AF}"/>
                </a:ext>
              </a:extLst>
            </p:cNvPr>
            <p:cNvSpPr txBox="1"/>
            <p:nvPr/>
          </p:nvSpPr>
          <p:spPr>
            <a:xfrm>
              <a:off x="1700753" y="4465802"/>
              <a:ext cx="1138318" cy="44286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55813" tIns="27903" rIns="55813" bIns="27903" anchor="t" anchorCtr="1" compatLnSpc="0">
              <a:spAutoFit/>
            </a:bodyPr>
            <a:lstStyle/>
            <a:p>
              <a:pPr algn="ctr" defTabSz="567019" hangingPunct="0"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en-US" sz="1240" b="1" dirty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Arial" pitchFamily="2"/>
                </a:rPr>
                <a:t>Exchange 2</a:t>
              </a:r>
            </a:p>
            <a:p>
              <a:pPr algn="ctr" defTabSz="567019" hangingPunct="0"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en-US" sz="1240" b="1" dirty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Arial" pitchFamily="2"/>
                </a:rPr>
                <a:t>(Fanout)</a:t>
              </a: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C38E8F7-D2B4-4634-9AD3-C3F13573458E}"/>
              </a:ext>
            </a:extLst>
          </p:cNvPr>
          <p:cNvSpPr/>
          <p:nvPr/>
        </p:nvSpPr>
        <p:spPr>
          <a:xfrm>
            <a:off x="7446926" y="1498545"/>
            <a:ext cx="1587698" cy="34022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66FFF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1" compatLnSpc="0">
            <a:noAutofit/>
          </a:bodyPr>
          <a:lstStyle/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Queue 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B196CA1-5CC7-4E00-B69C-5A9B5E071EAA}"/>
              </a:ext>
            </a:extLst>
          </p:cNvPr>
          <p:cNvSpPr/>
          <p:nvPr/>
        </p:nvSpPr>
        <p:spPr>
          <a:xfrm>
            <a:off x="7446926" y="4280373"/>
            <a:ext cx="1587698" cy="34022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66FFF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1" compatLnSpc="0">
            <a:noAutofit/>
          </a:bodyPr>
          <a:lstStyle/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 dirty="0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Queue 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F3537C-49DE-470E-A14E-C995CFAED1F4}"/>
              </a:ext>
            </a:extLst>
          </p:cNvPr>
          <p:cNvGrpSpPr/>
          <p:nvPr/>
        </p:nvGrpSpPr>
        <p:grpSpPr>
          <a:xfrm>
            <a:off x="3327035" y="1461336"/>
            <a:ext cx="1247477" cy="1238994"/>
            <a:chOff x="1591594" y="2514722"/>
            <a:chExt cx="1247477" cy="123899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9490C8C-ACDB-45FA-A6DA-BC8E4BAFA9BD}"/>
                </a:ext>
              </a:extLst>
            </p:cNvPr>
            <p:cNvSpPr/>
            <p:nvPr/>
          </p:nvSpPr>
          <p:spPr>
            <a:xfrm>
              <a:off x="1591594" y="2514722"/>
              <a:ext cx="1247477" cy="1238994"/>
            </a:xfrm>
            <a:custGeom>
              <a:avLst>
                <a:gd name="f1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360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6600"/>
            </a:solidFill>
            <a:ln w="0" cap="flat">
              <a:solidFill>
                <a:srgbClr val="3465A4"/>
              </a:solidFill>
              <a:prstDash val="solid"/>
              <a:miter/>
            </a:ln>
          </p:spPr>
          <p:txBody>
            <a:bodyPr vert="horz" wrap="none" lIns="55813" tIns="27903" rIns="55813" bIns="27903" anchor="ctr" anchorCtr="0" compatLnSpc="0">
              <a:noAutofit/>
            </a:bodyPr>
            <a:lstStyle/>
            <a:p>
              <a:pPr defTabSz="567019" hangingPunct="0"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116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E8CBCB-0B47-43E5-8028-431739CB3D23}"/>
                </a:ext>
              </a:extLst>
            </p:cNvPr>
            <p:cNvSpPr txBox="1"/>
            <p:nvPr/>
          </p:nvSpPr>
          <p:spPr>
            <a:xfrm>
              <a:off x="1655214" y="3008163"/>
              <a:ext cx="1138318" cy="44286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55813" tIns="27903" rIns="55813" bIns="27903" anchor="t" anchorCtr="1" compatLnSpc="0">
              <a:spAutoFit/>
            </a:bodyPr>
            <a:lstStyle/>
            <a:p>
              <a:pPr algn="ctr" defTabSz="567019" hangingPunct="0"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en-US" sz="1240" b="1" dirty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Arial" pitchFamily="2"/>
                </a:rPr>
                <a:t>Exchange 1</a:t>
              </a:r>
            </a:p>
            <a:p>
              <a:pPr algn="ctr" defTabSz="567019" hangingPunct="0"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en-US" sz="1240" b="1" dirty="0">
                  <a:solidFill>
                    <a:srgbClr val="000000"/>
                  </a:solidFill>
                  <a:latin typeface="Verdana" pitchFamily="34"/>
                  <a:ea typeface="Microsoft YaHei" pitchFamily="2"/>
                  <a:cs typeface="Arial" pitchFamily="2"/>
                </a:rPr>
                <a:t>(Direct)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9FE0AE-7CC0-4038-8A6C-3145E9ADE50D}"/>
              </a:ext>
            </a:extLst>
          </p:cNvPr>
          <p:cNvCxnSpPr>
            <a:cxnSpLocks/>
          </p:cNvCxnSpPr>
          <p:nvPr/>
        </p:nvCxnSpPr>
        <p:spPr>
          <a:xfrm>
            <a:off x="4637552" y="1642734"/>
            <a:ext cx="2654497" cy="0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5E4ABB-A9F1-4E25-B446-053941174959}"/>
              </a:ext>
            </a:extLst>
          </p:cNvPr>
          <p:cNvCxnSpPr>
            <a:cxnSpLocks/>
          </p:cNvCxnSpPr>
          <p:nvPr/>
        </p:nvCxnSpPr>
        <p:spPr>
          <a:xfrm flipV="1">
            <a:off x="4676170" y="4450483"/>
            <a:ext cx="2615879" cy="20132"/>
          </a:xfrm>
          <a:prstGeom prst="line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D0311E-B2D1-4085-9584-63F8AD9658E4}"/>
              </a:ext>
            </a:extLst>
          </p:cNvPr>
          <p:cNvSpPr txBox="1"/>
          <p:nvPr/>
        </p:nvSpPr>
        <p:spPr>
          <a:xfrm>
            <a:off x="5005061" y="1313656"/>
            <a:ext cx="1725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Binding (routing key= “</a:t>
            </a:r>
            <a:r>
              <a:rPr lang="en-US" sz="1050" dirty="0" err="1"/>
              <a:t>abc</a:t>
            </a:r>
            <a:r>
              <a:rPr lang="en-US" sz="1050" dirty="0"/>
              <a:t>”)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7ED877-A50A-467D-9642-F664C8F131FA}"/>
              </a:ext>
            </a:extLst>
          </p:cNvPr>
          <p:cNvSpPr/>
          <p:nvPr/>
        </p:nvSpPr>
        <p:spPr>
          <a:xfrm>
            <a:off x="891591" y="1512264"/>
            <a:ext cx="1247477" cy="48954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 1</a:t>
            </a:r>
          </a:p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(routing key=“</a:t>
            </a:r>
            <a:r>
              <a:rPr lang="en-US" sz="744" dirty="0" err="1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abc</a:t>
            </a:r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”)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CE5315F-7675-49F3-A6B1-3FB630035AD0}"/>
              </a:ext>
            </a:extLst>
          </p:cNvPr>
          <p:cNvSpPr/>
          <p:nvPr/>
        </p:nvSpPr>
        <p:spPr>
          <a:xfrm>
            <a:off x="891591" y="2257676"/>
            <a:ext cx="1247477" cy="48954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 2</a:t>
            </a:r>
          </a:p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(routing key=“</a:t>
            </a:r>
            <a:r>
              <a:rPr lang="en-US" sz="744" dirty="0" err="1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xyz</a:t>
            </a:r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”)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B3D773-8FC4-4D26-AF3D-EC544765248E}"/>
              </a:ext>
            </a:extLst>
          </p:cNvPr>
          <p:cNvCxnSpPr/>
          <p:nvPr/>
        </p:nvCxnSpPr>
        <p:spPr>
          <a:xfrm>
            <a:off x="2257063" y="1757038"/>
            <a:ext cx="960699" cy="20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D23475-6D6C-4A71-B088-A682DAC23924}"/>
              </a:ext>
            </a:extLst>
          </p:cNvPr>
          <p:cNvCxnSpPr/>
          <p:nvPr/>
        </p:nvCxnSpPr>
        <p:spPr>
          <a:xfrm flipV="1">
            <a:off x="2257063" y="2234431"/>
            <a:ext cx="960699" cy="3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CA9EB1-98A1-42C7-8D4F-958B00D85EFE}"/>
              </a:ext>
            </a:extLst>
          </p:cNvPr>
          <p:cNvCxnSpPr>
            <a:cxnSpLocks/>
          </p:cNvCxnSpPr>
          <p:nvPr/>
        </p:nvCxnSpPr>
        <p:spPr>
          <a:xfrm>
            <a:off x="3934073" y="2747224"/>
            <a:ext cx="0" cy="925009"/>
          </a:xfrm>
          <a:prstGeom prst="straightConnector1">
            <a:avLst/>
          </a:prstGeom>
          <a:ln>
            <a:solidFill>
              <a:schemeClr val="accent2">
                <a:lumMod val="75%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F9C9E7-84FE-4996-B893-C48F58467DBB}"/>
              </a:ext>
            </a:extLst>
          </p:cNvPr>
          <p:cNvSpPr txBox="1"/>
          <p:nvPr/>
        </p:nvSpPr>
        <p:spPr>
          <a:xfrm>
            <a:off x="3983786" y="2955812"/>
            <a:ext cx="20425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alternate-exchange=“Exchange 2”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14E8DD-3192-416B-9EFE-8539D5DAADDD}"/>
              </a:ext>
            </a:extLst>
          </p:cNvPr>
          <p:cNvCxnSpPr>
            <a:cxnSpLocks/>
          </p:cNvCxnSpPr>
          <p:nvPr/>
        </p:nvCxnSpPr>
        <p:spPr>
          <a:xfrm>
            <a:off x="3738172" y="2747224"/>
            <a:ext cx="0" cy="92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BF0DC60-1F47-4341-A6DA-8A56DC2EC80F}"/>
              </a:ext>
            </a:extLst>
          </p:cNvPr>
          <p:cNvSpPr/>
          <p:nvPr/>
        </p:nvSpPr>
        <p:spPr>
          <a:xfrm>
            <a:off x="5388987" y="1102356"/>
            <a:ext cx="746983" cy="2539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DF749F-9E33-4602-B495-67CCD8CAA7D6}"/>
              </a:ext>
            </a:extLst>
          </p:cNvPr>
          <p:cNvCxnSpPr>
            <a:cxnSpLocks/>
          </p:cNvCxnSpPr>
          <p:nvPr/>
        </p:nvCxnSpPr>
        <p:spPr>
          <a:xfrm flipV="1">
            <a:off x="4643753" y="1727175"/>
            <a:ext cx="2648296" cy="3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D91CF4-DFE8-43A7-821B-B04B9B4D2072}"/>
              </a:ext>
            </a:extLst>
          </p:cNvPr>
          <p:cNvCxnSpPr>
            <a:cxnSpLocks/>
          </p:cNvCxnSpPr>
          <p:nvPr/>
        </p:nvCxnSpPr>
        <p:spPr>
          <a:xfrm>
            <a:off x="4651158" y="4340578"/>
            <a:ext cx="2703931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8E357EE-95F1-4F7A-A525-73BFDFC3CD63}"/>
              </a:ext>
            </a:extLst>
          </p:cNvPr>
          <p:cNvSpPr/>
          <p:nvPr/>
        </p:nvSpPr>
        <p:spPr>
          <a:xfrm>
            <a:off x="2890503" y="3066813"/>
            <a:ext cx="746983" cy="2539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 2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29E604B-149F-46FF-918E-7F391F8A1B7F}"/>
              </a:ext>
            </a:extLst>
          </p:cNvPr>
          <p:cNvSpPr/>
          <p:nvPr/>
        </p:nvSpPr>
        <p:spPr>
          <a:xfrm>
            <a:off x="5388003" y="4038600"/>
            <a:ext cx="746983" cy="2539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 2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D4D1CFD-6AF9-4238-8A8F-282CE1A1580B}"/>
              </a:ext>
            </a:extLst>
          </p:cNvPr>
          <p:cNvSpPr/>
          <p:nvPr/>
        </p:nvSpPr>
        <p:spPr>
          <a:xfrm>
            <a:off x="7446926" y="2227533"/>
            <a:ext cx="1587698" cy="34022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66FFF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1" compatLnSpc="0">
            <a:noAutofit/>
          </a:bodyPr>
          <a:lstStyle/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 dirty="0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Queue 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2BACF0-4974-4045-912B-234CA2C689A1}"/>
              </a:ext>
            </a:extLst>
          </p:cNvPr>
          <p:cNvCxnSpPr>
            <a:cxnSpLocks/>
          </p:cNvCxnSpPr>
          <p:nvPr/>
        </p:nvCxnSpPr>
        <p:spPr>
          <a:xfrm>
            <a:off x="4637552" y="2371722"/>
            <a:ext cx="2654497" cy="0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971E592-44EA-43D3-8EA2-505D19013F4E}"/>
              </a:ext>
            </a:extLst>
          </p:cNvPr>
          <p:cNvSpPr txBox="1"/>
          <p:nvPr/>
        </p:nvSpPr>
        <p:spPr>
          <a:xfrm>
            <a:off x="5005061" y="2042644"/>
            <a:ext cx="17091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Binding (routing key= “</a:t>
            </a:r>
            <a:r>
              <a:rPr lang="en-US" sz="1050" dirty="0" err="1"/>
              <a:t>dfg</a:t>
            </a:r>
            <a:r>
              <a:rPr lang="en-US" sz="105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271220852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Fanout Exchange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The simplest exchange type, it sends all the messages it receives to all the queues that are bound to it. 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It simply ignores the routing information and does not perform any filtering.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Like a postman that photocopies all the mails and puts one copy into each mailbox.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A057B00-F292-4082-A249-1697D16D278E}"/>
              </a:ext>
            </a:extLst>
          </p:cNvPr>
          <p:cNvSpPr/>
          <p:nvPr/>
        </p:nvSpPr>
        <p:spPr>
          <a:xfrm>
            <a:off x="1185861" y="3455519"/>
            <a:ext cx="982266" cy="85055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1240" b="1">
                <a:latin typeface="Verdana" pitchFamily="34"/>
                <a:ea typeface="Microsoft YaHei" pitchFamily="2"/>
                <a:cs typeface="Arial" pitchFamily="2"/>
              </a:rPr>
              <a:t>Producer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6E8B28-9553-4712-95FC-D3BCB4BF96DA}"/>
              </a:ext>
            </a:extLst>
          </p:cNvPr>
          <p:cNvSpPr/>
          <p:nvPr/>
        </p:nvSpPr>
        <p:spPr>
          <a:xfrm>
            <a:off x="3759398" y="3467574"/>
            <a:ext cx="1247477" cy="83247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C7B2ED-6ABE-4BA6-86CE-4D0E65FD5D57}"/>
              </a:ext>
            </a:extLst>
          </p:cNvPr>
          <p:cNvSpPr txBox="1"/>
          <p:nvPr/>
        </p:nvSpPr>
        <p:spPr>
          <a:xfrm>
            <a:off x="3901867" y="3624514"/>
            <a:ext cx="1025271" cy="442871"/>
          </a:xfrm>
          <a:prstGeom prst="rect">
            <a:avLst/>
          </a:prstGeom>
          <a:noFill/>
          <a:ln>
            <a:noFill/>
          </a:ln>
        </p:spPr>
        <p:txBody>
          <a:bodyPr vert="horz" wrap="none" lIns="55811" tIns="27905" rIns="55811" bIns="27905" anchorCtr="0" compatLnSpc="0">
            <a:spAutoFit/>
          </a:bodyPr>
          <a:lstStyle/>
          <a:p>
            <a:pPr algn="ctr" hangingPunct="0"/>
            <a:r>
              <a:rPr lang="en-US" sz="1240" b="1">
                <a:latin typeface="Verdana" pitchFamily="34"/>
                <a:ea typeface="Microsoft YaHei" pitchFamily="2"/>
                <a:cs typeface="Arial" pitchFamily="2"/>
              </a:rPr>
              <a:t> Fanout</a:t>
            </a:r>
          </a:p>
          <a:p>
            <a:pPr algn="ctr" hangingPunct="0"/>
            <a:r>
              <a:rPr lang="en-US" sz="1240" b="1">
                <a:latin typeface="Verdana" pitchFamily="34"/>
                <a:ea typeface="Microsoft YaHei" pitchFamily="2"/>
                <a:cs typeface="Arial" pitchFamily="2"/>
              </a:rPr>
              <a:t> Exchange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1A753E-A03E-4F5D-B02E-E9F0FA96D5B0}"/>
              </a:ext>
            </a:extLst>
          </p:cNvPr>
          <p:cNvSpPr/>
          <p:nvPr/>
        </p:nvSpPr>
        <p:spPr>
          <a:xfrm>
            <a:off x="6655966" y="2861248"/>
            <a:ext cx="1587698" cy="34022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1240" b="1">
                <a:latin typeface="Verdana" pitchFamily="34"/>
                <a:ea typeface="Microsoft YaHei" pitchFamily="2"/>
                <a:cs typeface="Arial" pitchFamily="2"/>
              </a:rPr>
              <a:t>Queue 1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4ACEB1-5255-4757-B0BE-75F13C6F2265}"/>
              </a:ext>
            </a:extLst>
          </p:cNvPr>
          <p:cNvSpPr/>
          <p:nvPr/>
        </p:nvSpPr>
        <p:spPr>
          <a:xfrm>
            <a:off x="6656189" y="4560121"/>
            <a:ext cx="1587698" cy="34022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1240" b="1">
                <a:latin typeface="Verdana" pitchFamily="34"/>
                <a:ea typeface="Microsoft YaHei" pitchFamily="2"/>
                <a:cs typeface="Arial" pitchFamily="2"/>
              </a:rPr>
              <a:t>Queue 3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27A0F37-FBB1-41A3-A0AE-551E77105A7A}"/>
              </a:ext>
            </a:extLst>
          </p:cNvPr>
          <p:cNvSpPr/>
          <p:nvPr/>
        </p:nvSpPr>
        <p:spPr>
          <a:xfrm rot="1150200">
            <a:off x="5113332" y="4425847"/>
            <a:ext cx="1414909" cy="113407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44ED9FB-63BE-450A-BB06-ED2B6FBDD7AE}"/>
              </a:ext>
            </a:extLst>
          </p:cNvPr>
          <p:cNvSpPr/>
          <p:nvPr/>
        </p:nvSpPr>
        <p:spPr>
          <a:xfrm rot="20093622">
            <a:off x="5149682" y="3265107"/>
            <a:ext cx="1417365" cy="113407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0A31B1-443D-4B11-A758-ADF082EF882C}"/>
              </a:ext>
            </a:extLst>
          </p:cNvPr>
          <p:cNvSpPr/>
          <p:nvPr/>
        </p:nvSpPr>
        <p:spPr>
          <a:xfrm>
            <a:off x="2279749" y="3842398"/>
            <a:ext cx="1417365" cy="113407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FACEEE6-7DF4-4E60-B342-0ACA8A71FC22}"/>
              </a:ext>
            </a:extLst>
          </p:cNvPr>
          <p:cNvSpPr/>
          <p:nvPr/>
        </p:nvSpPr>
        <p:spPr>
          <a:xfrm>
            <a:off x="2494955" y="3469393"/>
            <a:ext cx="737145" cy="3402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3C28017-4C57-4ADE-B323-AA14FE112E98}"/>
              </a:ext>
            </a:extLst>
          </p:cNvPr>
          <p:cNvSpPr/>
          <p:nvPr/>
        </p:nvSpPr>
        <p:spPr>
          <a:xfrm rot="20102262">
            <a:off x="5109466" y="3006567"/>
            <a:ext cx="737145" cy="3402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09BAAD2-EA26-4D22-89EC-39AA0664261F}"/>
              </a:ext>
            </a:extLst>
          </p:cNvPr>
          <p:cNvSpPr/>
          <p:nvPr/>
        </p:nvSpPr>
        <p:spPr>
          <a:xfrm rot="1203000">
            <a:off x="5178481" y="4526155"/>
            <a:ext cx="737145" cy="3402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545098109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 Exchange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98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Routes messages to the queues based on the "routing key" specified in binding definition.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In order to send a message to a queue, routing key on the message and the routing key of the bound queue must be exactly the same.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026BD82-BF18-48F3-BBBF-A43F7AB7BE7A}"/>
              </a:ext>
            </a:extLst>
          </p:cNvPr>
          <p:cNvSpPr/>
          <p:nvPr/>
        </p:nvSpPr>
        <p:spPr>
          <a:xfrm>
            <a:off x="1185861" y="3263007"/>
            <a:ext cx="982266" cy="85055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1240" b="1">
                <a:latin typeface="Verdana" pitchFamily="34"/>
                <a:ea typeface="Microsoft YaHei" pitchFamily="2"/>
                <a:cs typeface="Arial" pitchFamily="2"/>
              </a:rPr>
              <a:t>Producer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5EB4E40-CE1D-4073-AB04-AE245461CCC0}"/>
              </a:ext>
            </a:extLst>
          </p:cNvPr>
          <p:cNvSpPr/>
          <p:nvPr/>
        </p:nvSpPr>
        <p:spPr>
          <a:xfrm>
            <a:off x="3759398" y="3275062"/>
            <a:ext cx="1247477" cy="83247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5BAC61-4F35-41BA-9675-CD3575DEE3C6}"/>
              </a:ext>
            </a:extLst>
          </p:cNvPr>
          <p:cNvSpPr txBox="1"/>
          <p:nvPr/>
        </p:nvSpPr>
        <p:spPr>
          <a:xfrm>
            <a:off x="3901867" y="3432002"/>
            <a:ext cx="1025271" cy="442871"/>
          </a:xfrm>
          <a:prstGeom prst="rect">
            <a:avLst/>
          </a:prstGeom>
          <a:noFill/>
          <a:ln>
            <a:noFill/>
          </a:ln>
        </p:spPr>
        <p:txBody>
          <a:bodyPr vert="horz" wrap="none" lIns="55811" tIns="27905" rIns="55811" bIns="27905" anchorCtr="0" compatLnSpc="0">
            <a:spAutoFit/>
          </a:bodyPr>
          <a:lstStyle/>
          <a:p>
            <a:pPr algn="ctr" hangingPunct="0"/>
            <a:r>
              <a:rPr lang="en-US" sz="1240" b="1">
                <a:latin typeface="Verdana" pitchFamily="34"/>
                <a:ea typeface="Microsoft YaHei" pitchFamily="2"/>
                <a:cs typeface="Arial" pitchFamily="2"/>
              </a:rPr>
              <a:t> Direct</a:t>
            </a:r>
          </a:p>
          <a:p>
            <a:pPr algn="ctr" hangingPunct="0"/>
            <a:r>
              <a:rPr lang="en-US" sz="1240" b="1">
                <a:latin typeface="Verdana" pitchFamily="34"/>
                <a:ea typeface="Microsoft YaHei" pitchFamily="2"/>
                <a:cs typeface="Arial" pitchFamily="2"/>
              </a:rPr>
              <a:t> Exchange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B3908F-6E07-44DC-B93A-47E86B1D4F1C}"/>
              </a:ext>
            </a:extLst>
          </p:cNvPr>
          <p:cNvSpPr/>
          <p:nvPr/>
        </p:nvSpPr>
        <p:spPr>
          <a:xfrm>
            <a:off x="6655966" y="2668736"/>
            <a:ext cx="1587698" cy="45005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1240" b="1" dirty="0">
                <a:latin typeface="Verdana" pitchFamily="34"/>
                <a:ea typeface="Microsoft YaHei" pitchFamily="2"/>
                <a:cs typeface="Arial" pitchFamily="2"/>
              </a:rPr>
              <a:t>Queue 1</a:t>
            </a:r>
          </a:p>
          <a:p>
            <a:pPr algn="ctr" hangingPunct="0"/>
            <a:r>
              <a:rPr lang="en-US" sz="744" dirty="0" err="1">
                <a:latin typeface="Verdana" pitchFamily="34"/>
                <a:ea typeface="Microsoft YaHei" pitchFamily="2"/>
                <a:cs typeface="Arial" pitchFamily="2"/>
              </a:rPr>
              <a:t>routing_key</a:t>
            </a:r>
            <a:r>
              <a:rPr lang="en-US" sz="744" dirty="0">
                <a:latin typeface="Verdana" pitchFamily="34"/>
                <a:ea typeface="Microsoft YaHei" pitchFamily="2"/>
                <a:cs typeface="Arial" pitchFamily="2"/>
              </a:rPr>
              <a:t>=info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88B30C7-DD67-4177-9AA2-231C0F5920C3}"/>
              </a:ext>
            </a:extLst>
          </p:cNvPr>
          <p:cNvSpPr/>
          <p:nvPr/>
        </p:nvSpPr>
        <p:spPr>
          <a:xfrm rot="1150200">
            <a:off x="5113332" y="4233335"/>
            <a:ext cx="1414909" cy="113407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D96A9F9-82DA-45B1-9FDD-C23E51520B60}"/>
              </a:ext>
            </a:extLst>
          </p:cNvPr>
          <p:cNvSpPr/>
          <p:nvPr/>
        </p:nvSpPr>
        <p:spPr>
          <a:xfrm rot="20192415">
            <a:off x="5095651" y="3108997"/>
            <a:ext cx="1417365" cy="113407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6109EEF-8938-482D-9CC1-28AF1F24F14A}"/>
              </a:ext>
            </a:extLst>
          </p:cNvPr>
          <p:cNvSpPr/>
          <p:nvPr/>
        </p:nvSpPr>
        <p:spPr>
          <a:xfrm>
            <a:off x="2279749" y="3649886"/>
            <a:ext cx="1417365" cy="113407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A30992B-E029-4DDF-BF4F-3B810D0FCB9E}"/>
              </a:ext>
            </a:extLst>
          </p:cNvPr>
          <p:cNvSpPr/>
          <p:nvPr/>
        </p:nvSpPr>
        <p:spPr>
          <a:xfrm>
            <a:off x="2281982" y="3209875"/>
            <a:ext cx="1063525" cy="3964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  <a:p>
            <a:pPr algn="ctr" hangingPunct="0"/>
            <a:r>
              <a:rPr lang="en-US" sz="744" dirty="0" err="1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routing_key</a:t>
            </a:r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=info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68C34D4-9400-40AA-83F2-EA2E696A79DA}"/>
              </a:ext>
            </a:extLst>
          </p:cNvPr>
          <p:cNvSpPr/>
          <p:nvPr/>
        </p:nvSpPr>
        <p:spPr>
          <a:xfrm>
            <a:off x="6656189" y="4298628"/>
            <a:ext cx="1587698" cy="45005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1240" b="1" dirty="0">
                <a:latin typeface="Verdana" pitchFamily="34"/>
                <a:ea typeface="Microsoft YaHei" pitchFamily="2"/>
                <a:cs typeface="Arial" pitchFamily="2"/>
              </a:rPr>
              <a:t>Queue 3</a:t>
            </a:r>
          </a:p>
          <a:p>
            <a:pPr algn="ctr" hangingPunct="0"/>
            <a:r>
              <a:rPr lang="en-US" sz="744" dirty="0" err="1">
                <a:latin typeface="Verdana" pitchFamily="34"/>
                <a:ea typeface="Microsoft YaHei" pitchFamily="2"/>
                <a:cs typeface="Arial" pitchFamily="2"/>
              </a:rPr>
              <a:t>routing_key</a:t>
            </a:r>
            <a:r>
              <a:rPr lang="en-US" sz="744" dirty="0">
                <a:latin typeface="Verdana" pitchFamily="34"/>
                <a:ea typeface="Microsoft YaHei" pitchFamily="2"/>
                <a:cs typeface="Arial" pitchFamily="2"/>
              </a:rPr>
              <a:t>=error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1504E1D-313B-4CD6-80FC-155C5DEE73FA}"/>
              </a:ext>
            </a:extLst>
          </p:cNvPr>
          <p:cNvSpPr/>
          <p:nvPr/>
        </p:nvSpPr>
        <p:spPr>
          <a:xfrm rot="20257461">
            <a:off x="4974513" y="2768751"/>
            <a:ext cx="1063525" cy="3964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  <a:p>
            <a:pPr algn="ctr" hangingPunct="0"/>
            <a:r>
              <a:rPr lang="en-US" sz="744" dirty="0" err="1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routing_key</a:t>
            </a:r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=info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6B4BA3-A2FC-416B-B5DB-38B7E9A9C0EB}"/>
              </a:ext>
            </a:extLst>
          </p:cNvPr>
          <p:cNvSpPr txBox="1"/>
          <p:nvPr/>
        </p:nvSpPr>
        <p:spPr>
          <a:xfrm>
            <a:off x="5549255" y="4037901"/>
            <a:ext cx="355600" cy="442871"/>
          </a:xfrm>
          <a:prstGeom prst="rect">
            <a:avLst/>
          </a:prstGeom>
          <a:noFill/>
          <a:ln>
            <a:noFill/>
          </a:ln>
        </p:spPr>
        <p:txBody>
          <a:bodyPr vert="horz" wrap="none" lIns="55811" tIns="27905" rIns="55811" bIns="27905" anchor="ctr" anchorCtr="0" compatLnSpc="0">
            <a:spAutoFit/>
          </a:bodyPr>
          <a:lstStyle/>
          <a:p>
            <a:pPr algn="ctr" hangingPunct="0"/>
            <a:r>
              <a:rPr lang="en-US" sz="2480" b="1" dirty="0">
                <a:solidFill>
                  <a:srgbClr val="FF3333"/>
                </a:solidFill>
                <a:latin typeface="Verdana" pitchFamily="34"/>
                <a:ea typeface="Microsoft YaHei" pitchFamily="2"/>
                <a:cs typeface="Arial" pitchFamily="2"/>
              </a:rPr>
              <a:t>X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0F35C2-A1EC-46BF-84BF-89D1413F0448}"/>
              </a:ext>
            </a:extLst>
          </p:cNvPr>
          <p:cNvSpPr/>
          <p:nvPr/>
        </p:nvSpPr>
        <p:spPr>
          <a:xfrm>
            <a:off x="6655966" y="3477564"/>
            <a:ext cx="1587698" cy="45005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1240" b="1" dirty="0">
                <a:latin typeface="Verdana" pitchFamily="34"/>
                <a:ea typeface="Microsoft YaHei" pitchFamily="2"/>
                <a:cs typeface="Arial" pitchFamily="2"/>
              </a:rPr>
              <a:t>Queue 2</a:t>
            </a:r>
          </a:p>
          <a:p>
            <a:pPr algn="ctr" hangingPunct="0"/>
            <a:r>
              <a:rPr lang="en-US" sz="744" dirty="0" err="1">
                <a:latin typeface="Verdana" pitchFamily="34"/>
                <a:ea typeface="Microsoft YaHei" pitchFamily="2"/>
                <a:cs typeface="Arial" pitchFamily="2"/>
              </a:rPr>
              <a:t>routing_key</a:t>
            </a:r>
            <a:r>
              <a:rPr lang="en-US" sz="744" dirty="0">
                <a:latin typeface="Verdana" pitchFamily="34"/>
                <a:ea typeface="Microsoft YaHei" pitchFamily="2"/>
                <a:cs typeface="Arial" pitchFamily="2"/>
              </a:rPr>
              <a:t>=warning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A194FDC-46BE-455B-ACAC-78B47197F7FD}"/>
              </a:ext>
            </a:extLst>
          </p:cNvPr>
          <p:cNvSpPr/>
          <p:nvPr/>
        </p:nvSpPr>
        <p:spPr>
          <a:xfrm>
            <a:off x="5181005" y="3659209"/>
            <a:ext cx="1414909" cy="113407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7F41CD-420B-431D-9AA3-7BBAF7BCBC1F}"/>
              </a:ext>
            </a:extLst>
          </p:cNvPr>
          <p:cNvSpPr txBox="1"/>
          <p:nvPr/>
        </p:nvSpPr>
        <p:spPr>
          <a:xfrm>
            <a:off x="5549255" y="3494971"/>
            <a:ext cx="355600" cy="442871"/>
          </a:xfrm>
          <a:prstGeom prst="rect">
            <a:avLst/>
          </a:prstGeom>
          <a:noFill/>
          <a:ln>
            <a:noFill/>
          </a:ln>
        </p:spPr>
        <p:txBody>
          <a:bodyPr vert="horz" wrap="none" lIns="55811" tIns="27905" rIns="55811" bIns="27905" anchor="ctr" anchorCtr="0" compatLnSpc="0">
            <a:spAutoFit/>
          </a:bodyPr>
          <a:lstStyle/>
          <a:p>
            <a:pPr algn="ctr" hangingPunct="0"/>
            <a:r>
              <a:rPr lang="en-US" sz="2480" b="1" dirty="0">
                <a:solidFill>
                  <a:srgbClr val="FF3333"/>
                </a:solidFill>
                <a:latin typeface="Verdana" pitchFamily="34"/>
                <a:ea typeface="Microsoft YaHei" pitchFamily="2"/>
                <a:cs typeface="Arial" pitchFamily="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20858554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Exchange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Uses routing key in order to route a message, but does not require full match, checks the pattern instead.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Checks whether the routing key “pattern” of a queue matches the received message's routing key.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Routing key may include more than one word, separated by dots.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Routing key of a queue can contain wild cards for matching message's routing key. 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Available wild cards are as follows:</a:t>
            </a:r>
          </a:p>
          <a:p>
            <a:pPr lvl="1">
              <a:spcAft>
                <a:spcPts val="500"/>
              </a:spcAft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* (asterisk): Matches exactly one word.</a:t>
            </a:r>
          </a:p>
          <a:p>
            <a:pPr lvl="2">
              <a:spcAft>
                <a:spcPts val="500"/>
              </a:spcAft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“*.image” will match “</a:t>
            </a:r>
            <a:r>
              <a:rPr lang="en-US" dirty="0" err="1">
                <a:solidFill>
                  <a:schemeClr val="bg2">
                    <a:lumMod val="25%"/>
                  </a:schemeClr>
                </a:solidFill>
              </a:rPr>
              <a:t>convert.image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”, but not “</a:t>
            </a:r>
            <a:r>
              <a:rPr lang="en-US" dirty="0" err="1">
                <a:solidFill>
                  <a:schemeClr val="bg2">
                    <a:lumMod val="25%"/>
                  </a:schemeClr>
                </a:solidFill>
              </a:rPr>
              <a:t>convert.bitmap.image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” or “image.jpg”</a:t>
            </a:r>
          </a:p>
          <a:p>
            <a:pPr lvl="1">
              <a:spcAft>
                <a:spcPts val="500"/>
              </a:spcAft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# (hash): Matches zero or more words.</a:t>
            </a:r>
          </a:p>
          <a:p>
            <a:pPr lvl="2">
              <a:spcAft>
                <a:spcPts val="500"/>
              </a:spcAft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“image.#” will match “image.jpg” and “image.bitmap.32bit” but not “</a:t>
            </a:r>
            <a:r>
              <a:rPr lang="en-US" dirty="0" err="1">
                <a:solidFill>
                  <a:schemeClr val="bg2">
                    <a:lumMod val="25%"/>
                  </a:schemeClr>
                </a:solidFill>
              </a:rPr>
              <a:t>convert.image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190406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Exchange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6D06820-6553-4422-833F-0B3135806D78}"/>
              </a:ext>
            </a:extLst>
          </p:cNvPr>
          <p:cNvSpPr/>
          <p:nvPr/>
        </p:nvSpPr>
        <p:spPr>
          <a:xfrm>
            <a:off x="1051917" y="2749550"/>
            <a:ext cx="982266" cy="85055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1240" b="1">
                <a:latin typeface="Verdana" pitchFamily="34"/>
                <a:ea typeface="Microsoft YaHei" pitchFamily="2"/>
                <a:cs typeface="Arial" pitchFamily="2"/>
              </a:rPr>
              <a:t>Producer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DD51700-0BE5-4A3B-A00A-07FEE3DCFF99}"/>
              </a:ext>
            </a:extLst>
          </p:cNvPr>
          <p:cNvSpPr/>
          <p:nvPr/>
        </p:nvSpPr>
        <p:spPr>
          <a:xfrm>
            <a:off x="3625452" y="2761605"/>
            <a:ext cx="1247477" cy="83247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E8611-2F53-4E3C-9317-9517D0A2928A}"/>
              </a:ext>
            </a:extLst>
          </p:cNvPr>
          <p:cNvSpPr txBox="1"/>
          <p:nvPr/>
        </p:nvSpPr>
        <p:spPr>
          <a:xfrm>
            <a:off x="3767922" y="2918545"/>
            <a:ext cx="1025271" cy="442871"/>
          </a:xfrm>
          <a:prstGeom prst="rect">
            <a:avLst/>
          </a:prstGeom>
          <a:noFill/>
          <a:ln>
            <a:noFill/>
          </a:ln>
        </p:spPr>
        <p:txBody>
          <a:bodyPr vert="horz" wrap="none" lIns="55811" tIns="27905" rIns="55811" bIns="27905" anchorCtr="0" compatLnSpc="0">
            <a:spAutoFit/>
          </a:bodyPr>
          <a:lstStyle/>
          <a:p>
            <a:pPr algn="ctr" hangingPunct="0"/>
            <a:r>
              <a:rPr lang="en-US" sz="1240" b="1">
                <a:latin typeface="Verdana" pitchFamily="34"/>
                <a:ea typeface="Microsoft YaHei" pitchFamily="2"/>
                <a:cs typeface="Arial" pitchFamily="2"/>
              </a:rPr>
              <a:t> Topic</a:t>
            </a:r>
          </a:p>
          <a:p>
            <a:pPr algn="ctr" hangingPunct="0"/>
            <a:r>
              <a:rPr lang="en-US" sz="1240" b="1">
                <a:latin typeface="Verdana" pitchFamily="34"/>
                <a:ea typeface="Microsoft YaHei" pitchFamily="2"/>
                <a:cs typeface="Arial" pitchFamily="2"/>
              </a:rPr>
              <a:t> Exchange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6CFD81-B38E-45D9-BFCE-8652018A3951}"/>
              </a:ext>
            </a:extLst>
          </p:cNvPr>
          <p:cNvSpPr/>
          <p:nvPr/>
        </p:nvSpPr>
        <p:spPr>
          <a:xfrm>
            <a:off x="6522020" y="1641822"/>
            <a:ext cx="1587698" cy="45005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1240" b="1">
                <a:latin typeface="Verdana" pitchFamily="34"/>
                <a:ea typeface="Microsoft YaHei" pitchFamily="2"/>
                <a:cs typeface="Arial" pitchFamily="2"/>
              </a:rPr>
              <a:t>Queue 1</a:t>
            </a:r>
          </a:p>
          <a:p>
            <a:pPr algn="ctr" hangingPunct="0"/>
            <a:r>
              <a:rPr lang="en-US" sz="744">
                <a:latin typeface="Verdana" pitchFamily="34"/>
                <a:ea typeface="Microsoft YaHei" pitchFamily="2"/>
                <a:cs typeface="Arial" pitchFamily="2"/>
              </a:rPr>
              <a:t>{*.image.*}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BC25A91-B363-43A5-8CDF-CF6190AC98B7}"/>
              </a:ext>
            </a:extLst>
          </p:cNvPr>
          <p:cNvSpPr/>
          <p:nvPr/>
        </p:nvSpPr>
        <p:spPr>
          <a:xfrm rot="19398892">
            <a:off x="4800885" y="2331359"/>
            <a:ext cx="1698427" cy="113407"/>
          </a:xfrm>
          <a:custGeom>
            <a:avLst>
              <a:gd name="f0" fmla="val 17495"/>
              <a:gd name="f1" fmla="val 6535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BEB64F2-924E-46DF-B4AD-A7F7D8DF1716}"/>
              </a:ext>
            </a:extLst>
          </p:cNvPr>
          <p:cNvSpPr/>
          <p:nvPr/>
        </p:nvSpPr>
        <p:spPr>
          <a:xfrm>
            <a:off x="2145803" y="3136429"/>
            <a:ext cx="1417365" cy="113407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FCF066-6C2A-4503-8234-40C52DF91D5B}"/>
              </a:ext>
            </a:extLst>
          </p:cNvPr>
          <p:cNvSpPr/>
          <p:nvPr/>
        </p:nvSpPr>
        <p:spPr>
          <a:xfrm>
            <a:off x="2148036" y="2696418"/>
            <a:ext cx="1140767" cy="3964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{convert.image.jpg}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092D9A-8B69-41B2-AD18-825519B56DB6}"/>
              </a:ext>
            </a:extLst>
          </p:cNvPr>
          <p:cNvSpPr/>
          <p:nvPr/>
        </p:nvSpPr>
        <p:spPr>
          <a:xfrm>
            <a:off x="6522243" y="4320952"/>
            <a:ext cx="1587698" cy="45005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1240" b="1">
                <a:latin typeface="Verdana" pitchFamily="34"/>
                <a:ea typeface="Microsoft YaHei" pitchFamily="2"/>
                <a:cs typeface="Arial" pitchFamily="2"/>
              </a:rPr>
              <a:t>Queue 3</a:t>
            </a:r>
          </a:p>
          <a:p>
            <a:pPr algn="ctr" hangingPunct="0"/>
            <a:r>
              <a:rPr lang="en-US" sz="744">
                <a:latin typeface="Verdana" pitchFamily="34"/>
                <a:ea typeface="Microsoft YaHei" pitchFamily="2"/>
                <a:cs typeface="Arial" pitchFamily="2"/>
              </a:rPr>
              <a:t>{#.jpg}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76E7D-5751-4E18-8FAF-6FC2461780E2}"/>
              </a:ext>
            </a:extLst>
          </p:cNvPr>
          <p:cNvSpPr/>
          <p:nvPr/>
        </p:nvSpPr>
        <p:spPr>
          <a:xfrm rot="19398892">
            <a:off x="4728416" y="2094594"/>
            <a:ext cx="1135410" cy="3964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{convert.image.jpg}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B3D05F3-400D-4A27-BACD-0C6C7ED53DD2}"/>
              </a:ext>
            </a:extLst>
          </p:cNvPr>
          <p:cNvSpPr/>
          <p:nvPr/>
        </p:nvSpPr>
        <p:spPr>
          <a:xfrm>
            <a:off x="4935884" y="3196034"/>
            <a:ext cx="1528316" cy="113407"/>
          </a:xfrm>
          <a:custGeom>
            <a:avLst>
              <a:gd name="f0" fmla="val 17495"/>
              <a:gd name="f1" fmla="val 6535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73556A-99B8-4D92-A077-7D217E61C09F}"/>
              </a:ext>
            </a:extLst>
          </p:cNvPr>
          <p:cNvSpPr/>
          <p:nvPr/>
        </p:nvSpPr>
        <p:spPr>
          <a:xfrm rot="1545000">
            <a:off x="4806606" y="3927913"/>
            <a:ext cx="1698427" cy="113407"/>
          </a:xfrm>
          <a:custGeom>
            <a:avLst>
              <a:gd name="f0" fmla="val 17495"/>
              <a:gd name="f1" fmla="val 6535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59D813-D1C4-4A04-994F-5E91E25E95FF}"/>
              </a:ext>
            </a:extLst>
          </p:cNvPr>
          <p:cNvSpPr/>
          <p:nvPr/>
        </p:nvSpPr>
        <p:spPr>
          <a:xfrm>
            <a:off x="6522243" y="3048471"/>
            <a:ext cx="1587698" cy="45005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1240" b="1">
                <a:latin typeface="Verdana" pitchFamily="34"/>
                <a:ea typeface="Microsoft YaHei" pitchFamily="2"/>
                <a:cs typeface="Arial" pitchFamily="2"/>
              </a:rPr>
              <a:t>Queue 2</a:t>
            </a:r>
          </a:p>
          <a:p>
            <a:pPr algn="ctr" hangingPunct="0"/>
            <a:r>
              <a:rPr lang="en-US" sz="744">
                <a:latin typeface="Verdana" pitchFamily="34"/>
                <a:ea typeface="Microsoft YaHei" pitchFamily="2"/>
                <a:cs typeface="Arial" pitchFamily="2"/>
              </a:rPr>
              <a:t>{#.image}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80A024-0786-4E3D-882A-3C6F21571A97}"/>
              </a:ext>
            </a:extLst>
          </p:cNvPr>
          <p:cNvSpPr/>
          <p:nvPr/>
        </p:nvSpPr>
        <p:spPr>
          <a:xfrm rot="1545000">
            <a:off x="4761197" y="3995426"/>
            <a:ext cx="1140767" cy="3964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{convert.image.jpg}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1A0EED-1DDE-41B3-B8F6-512F7D40B730}"/>
              </a:ext>
            </a:extLst>
          </p:cNvPr>
          <p:cNvSpPr txBox="1"/>
          <p:nvPr/>
        </p:nvSpPr>
        <p:spPr>
          <a:xfrm>
            <a:off x="5379144" y="3039116"/>
            <a:ext cx="355600" cy="442871"/>
          </a:xfrm>
          <a:prstGeom prst="rect">
            <a:avLst/>
          </a:prstGeom>
          <a:noFill/>
          <a:ln>
            <a:noFill/>
          </a:ln>
        </p:spPr>
        <p:txBody>
          <a:bodyPr vert="horz" wrap="none" lIns="55811" tIns="27905" rIns="55811" bIns="27905" anchor="ctr" anchorCtr="0" compatLnSpc="0">
            <a:spAutoFit/>
          </a:bodyPr>
          <a:lstStyle/>
          <a:p>
            <a:pPr algn="ctr" hangingPunct="0"/>
            <a:r>
              <a:rPr lang="en-US" sz="2480" b="1">
                <a:solidFill>
                  <a:srgbClr val="FF3333"/>
                </a:solidFill>
                <a:latin typeface="Verdana" pitchFamily="34"/>
                <a:ea typeface="Microsoft YaHei" pitchFamily="2"/>
                <a:cs typeface="Arial" pitchFamily="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37584888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Headers Exchange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26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Uses message headers in order to route a message to the bound queues.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Ignores the routing key value of the message.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A message may have many different headers with different values.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While binding to this type of exchange, every queue specifies which headers a message may contain and whether it requires "all" or "any" of them to be exist in the message.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“x-match” is the special header key whose value can be “all” or “any”. It determines the “match all” or “match any” logic for the matching process.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Sample queue configurations;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9E599-C130-4B92-BC54-CC7657D65DAD}"/>
              </a:ext>
            </a:extLst>
          </p:cNvPr>
          <p:cNvSpPr txBox="1"/>
          <p:nvPr/>
        </p:nvSpPr>
        <p:spPr>
          <a:xfrm>
            <a:off x="1271161" y="3943449"/>
            <a:ext cx="1154344" cy="120853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55811" tIns="27905" rIns="55811" bIns="27905" anchorCtr="0" compatLnSpc="0">
            <a:spAutoFit/>
          </a:bodyPr>
          <a:lstStyle/>
          <a:p>
            <a:pPr algn="ctr" hangingPunct="0"/>
            <a:r>
              <a:rPr lang="en-US" sz="1116" b="1" dirty="0">
                <a:latin typeface="Liberation Sans" pitchFamily="18"/>
                <a:ea typeface="Microsoft YaHei" pitchFamily="2"/>
                <a:cs typeface="Arial" pitchFamily="2"/>
              </a:rPr>
              <a:t>Queue 1</a:t>
            </a:r>
          </a:p>
          <a:p>
            <a:pPr hangingPunct="0"/>
            <a:endParaRPr lang="en-US" sz="1116" dirty="0">
              <a:latin typeface="Liberation Sans" pitchFamily="18"/>
              <a:ea typeface="Microsoft YaHei" pitchFamily="2"/>
              <a:cs typeface="Arial" pitchFamily="2"/>
            </a:endParaRPr>
          </a:p>
          <a:p>
            <a:pPr hangingPunct="0"/>
            <a:r>
              <a:rPr lang="en-US" sz="1116" dirty="0">
                <a:latin typeface="Liberation Sans" pitchFamily="18"/>
                <a:ea typeface="Microsoft YaHei" pitchFamily="2"/>
                <a:cs typeface="Arial" pitchFamily="2"/>
              </a:rPr>
              <a:t>Headers:</a:t>
            </a:r>
          </a:p>
          <a:p>
            <a:pPr hangingPunct="0"/>
            <a:r>
              <a:rPr lang="en-US" sz="1116" dirty="0">
                <a:latin typeface="Liberation Sans" pitchFamily="18"/>
                <a:ea typeface="Microsoft YaHei" pitchFamily="2"/>
                <a:cs typeface="Arial" pitchFamily="2"/>
              </a:rPr>
              <a:t>{“x-match”, “all”}</a:t>
            </a:r>
          </a:p>
          <a:p>
            <a:pPr hangingPunct="0"/>
            <a:r>
              <a:rPr lang="en-US" sz="1116" dirty="0">
                <a:latin typeface="Liberation Sans" pitchFamily="18"/>
                <a:ea typeface="Microsoft YaHei" pitchFamily="2"/>
                <a:cs typeface="Arial" pitchFamily="2"/>
              </a:rPr>
              <a:t>{“job”, “convert”}</a:t>
            </a:r>
          </a:p>
          <a:p>
            <a:pPr hangingPunct="0"/>
            <a:r>
              <a:rPr lang="en-US" sz="1116" dirty="0">
                <a:latin typeface="Liberation Sans" pitchFamily="18"/>
                <a:ea typeface="Microsoft YaHei" pitchFamily="2"/>
                <a:cs typeface="Arial" pitchFamily="2"/>
              </a:rPr>
              <a:t>{“format”, “jpeg”}</a:t>
            </a:r>
          </a:p>
          <a:p>
            <a:pPr hangingPunct="0"/>
            <a:endParaRPr lang="en-US" sz="1116" dirty="0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A003C-7E45-4600-A322-6AC79D51B2AF}"/>
              </a:ext>
            </a:extLst>
          </p:cNvPr>
          <p:cNvSpPr txBox="1"/>
          <p:nvPr/>
        </p:nvSpPr>
        <p:spPr>
          <a:xfrm>
            <a:off x="3070200" y="3943449"/>
            <a:ext cx="1217886" cy="120853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55811" tIns="27905" rIns="55811" bIns="27905" anchorCtr="0" compatLnSpc="0">
            <a:spAutoFit/>
          </a:bodyPr>
          <a:lstStyle/>
          <a:p>
            <a:pPr algn="ctr" hangingPunct="0"/>
            <a:r>
              <a:rPr lang="en-US" sz="1116" b="1" dirty="0">
                <a:latin typeface="Liberation Sans" pitchFamily="18"/>
                <a:ea typeface="Microsoft YaHei" pitchFamily="2"/>
                <a:cs typeface="Arial" pitchFamily="2"/>
              </a:rPr>
              <a:t>Queue 2</a:t>
            </a:r>
          </a:p>
          <a:p>
            <a:pPr hangingPunct="0"/>
            <a:endParaRPr lang="en-US" sz="1116" dirty="0">
              <a:latin typeface="Liberation Sans" pitchFamily="18"/>
              <a:ea typeface="Microsoft YaHei" pitchFamily="2"/>
              <a:cs typeface="Arial" pitchFamily="2"/>
            </a:endParaRPr>
          </a:p>
          <a:p>
            <a:pPr hangingPunct="0"/>
            <a:r>
              <a:rPr lang="en-US" sz="1116" dirty="0">
                <a:latin typeface="Liberation Sans" pitchFamily="18"/>
                <a:ea typeface="Microsoft YaHei" pitchFamily="2"/>
                <a:cs typeface="Arial" pitchFamily="2"/>
              </a:rPr>
              <a:t>Headers:</a:t>
            </a:r>
          </a:p>
          <a:p>
            <a:pPr hangingPunct="0"/>
            <a:r>
              <a:rPr lang="en-US" sz="1116" dirty="0">
                <a:latin typeface="Liberation Sans" pitchFamily="18"/>
                <a:ea typeface="Microsoft YaHei" pitchFamily="2"/>
                <a:cs typeface="Arial" pitchFamily="2"/>
              </a:rPr>
              <a:t>{“x-match”, “any”}</a:t>
            </a:r>
          </a:p>
          <a:p>
            <a:pPr hangingPunct="0"/>
            <a:r>
              <a:rPr lang="en-US" sz="1116" dirty="0">
                <a:latin typeface="Liberation Sans" pitchFamily="18"/>
                <a:ea typeface="Microsoft YaHei" pitchFamily="2"/>
                <a:cs typeface="Arial" pitchFamily="2"/>
              </a:rPr>
              <a:t>{“job”, “convert”}</a:t>
            </a:r>
          </a:p>
          <a:p>
            <a:pPr hangingPunct="0"/>
            <a:r>
              <a:rPr lang="en-US" sz="1116" dirty="0">
                <a:latin typeface="Liberation Sans" pitchFamily="18"/>
                <a:ea typeface="Microsoft YaHei" pitchFamily="2"/>
                <a:cs typeface="Arial" pitchFamily="2"/>
              </a:rPr>
              <a:t>{“format”, “jpeg”}</a:t>
            </a:r>
          </a:p>
          <a:p>
            <a:pPr hangingPunct="0"/>
            <a:endParaRPr lang="en-US" sz="1116" dirty="0"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29629774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Headers Exchange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CEA74EB-A514-4ADA-8206-0A29A1F2F3F6}"/>
              </a:ext>
            </a:extLst>
          </p:cNvPr>
          <p:cNvSpPr/>
          <p:nvPr/>
        </p:nvSpPr>
        <p:spPr>
          <a:xfrm>
            <a:off x="1051917" y="2749550"/>
            <a:ext cx="982266" cy="85055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1240" b="1">
                <a:latin typeface="Verdana" pitchFamily="34"/>
                <a:ea typeface="Microsoft YaHei" pitchFamily="2"/>
                <a:cs typeface="Arial" pitchFamily="2"/>
              </a:rPr>
              <a:t>Producer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57D763-C75D-4E7F-B30A-16F873E0BCD0}"/>
              </a:ext>
            </a:extLst>
          </p:cNvPr>
          <p:cNvSpPr/>
          <p:nvPr/>
        </p:nvSpPr>
        <p:spPr>
          <a:xfrm>
            <a:off x="3625452" y="2761605"/>
            <a:ext cx="1247477" cy="83247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D5381-DECD-466B-9ECB-016F10434D33}"/>
              </a:ext>
            </a:extLst>
          </p:cNvPr>
          <p:cNvSpPr txBox="1"/>
          <p:nvPr/>
        </p:nvSpPr>
        <p:spPr>
          <a:xfrm>
            <a:off x="3767922" y="2918545"/>
            <a:ext cx="1025271" cy="442871"/>
          </a:xfrm>
          <a:prstGeom prst="rect">
            <a:avLst/>
          </a:prstGeom>
          <a:noFill/>
          <a:ln>
            <a:noFill/>
          </a:ln>
        </p:spPr>
        <p:txBody>
          <a:bodyPr vert="horz" wrap="none" lIns="55811" tIns="27905" rIns="55811" bIns="27905" anchorCtr="0" compatLnSpc="0">
            <a:spAutoFit/>
          </a:bodyPr>
          <a:lstStyle/>
          <a:p>
            <a:pPr algn="ctr" hangingPunct="0"/>
            <a:r>
              <a:rPr lang="en-US" sz="1240" b="1">
                <a:latin typeface="Verdana" pitchFamily="34"/>
                <a:ea typeface="Microsoft YaHei" pitchFamily="2"/>
                <a:cs typeface="Arial" pitchFamily="2"/>
              </a:rPr>
              <a:t> Headers</a:t>
            </a:r>
          </a:p>
          <a:p>
            <a:pPr algn="ctr" hangingPunct="0"/>
            <a:r>
              <a:rPr lang="en-US" sz="1240" b="1">
                <a:latin typeface="Verdana" pitchFamily="34"/>
                <a:ea typeface="Microsoft YaHei" pitchFamily="2"/>
                <a:cs typeface="Arial" pitchFamily="2"/>
              </a:rPr>
              <a:t> Exchange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EC8924-FDD1-4ADF-A66D-A7E7D9F3B021}"/>
              </a:ext>
            </a:extLst>
          </p:cNvPr>
          <p:cNvSpPr/>
          <p:nvPr/>
        </p:nvSpPr>
        <p:spPr>
          <a:xfrm>
            <a:off x="6522020" y="1563688"/>
            <a:ext cx="1587698" cy="85055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1240" b="1" dirty="0">
                <a:latin typeface="Verdana" pitchFamily="34"/>
                <a:ea typeface="Microsoft YaHei" pitchFamily="2"/>
                <a:cs typeface="Arial" pitchFamily="2"/>
              </a:rPr>
              <a:t>Queue 1</a:t>
            </a:r>
          </a:p>
          <a:p>
            <a:pPr algn="ctr" hangingPunct="0"/>
            <a:endParaRPr lang="en-US" sz="1240" b="1" dirty="0">
              <a:latin typeface="Verdana" pitchFamily="34"/>
              <a:ea typeface="Microsoft YaHei" pitchFamily="2"/>
              <a:cs typeface="Arial" pitchFamily="2"/>
            </a:endParaRPr>
          </a:p>
          <a:p>
            <a:pPr algn="ctr" hangingPunct="0"/>
            <a:r>
              <a:rPr lang="en-US" sz="744" dirty="0">
                <a:latin typeface="Verdana" pitchFamily="34"/>
                <a:ea typeface="Microsoft YaHei" pitchFamily="2"/>
                <a:cs typeface="Arial" pitchFamily="2"/>
              </a:rPr>
              <a:t>{“x-match”, “any”}</a:t>
            </a:r>
          </a:p>
          <a:p>
            <a:pPr algn="ctr" hangingPunct="0"/>
            <a:r>
              <a:rPr lang="en-US" sz="744" dirty="0">
                <a:latin typeface="Verdana" pitchFamily="34"/>
                <a:ea typeface="Microsoft YaHei" pitchFamily="2"/>
                <a:cs typeface="Arial" pitchFamily="2"/>
              </a:rPr>
              <a:t>{“job”, “convert”}</a:t>
            </a:r>
          </a:p>
          <a:p>
            <a:pPr algn="ctr" hangingPunct="0"/>
            <a:r>
              <a:rPr lang="en-US" sz="744" dirty="0">
                <a:latin typeface="Verdana" pitchFamily="34"/>
                <a:ea typeface="Microsoft YaHei" pitchFamily="2"/>
                <a:cs typeface="Arial" pitchFamily="2"/>
              </a:rPr>
              <a:t>{“format”, “jpeg”}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1C8987-FE75-4D77-A9C3-F54E525D54D9}"/>
              </a:ext>
            </a:extLst>
          </p:cNvPr>
          <p:cNvSpPr/>
          <p:nvPr/>
        </p:nvSpPr>
        <p:spPr>
          <a:xfrm rot="19719324">
            <a:off x="4828827" y="2321728"/>
            <a:ext cx="1698427" cy="113407"/>
          </a:xfrm>
          <a:custGeom>
            <a:avLst>
              <a:gd name="f0" fmla="val 17495"/>
              <a:gd name="f1" fmla="val 6535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7C09F3-FD12-406B-B2B2-A3F2C89121FC}"/>
              </a:ext>
            </a:extLst>
          </p:cNvPr>
          <p:cNvSpPr/>
          <p:nvPr/>
        </p:nvSpPr>
        <p:spPr>
          <a:xfrm>
            <a:off x="2145803" y="3136429"/>
            <a:ext cx="1417365" cy="113407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131217D-BEBB-4A1B-B50C-4E8DD2E97B7A}"/>
              </a:ext>
            </a:extLst>
          </p:cNvPr>
          <p:cNvSpPr/>
          <p:nvPr/>
        </p:nvSpPr>
        <p:spPr>
          <a:xfrm>
            <a:off x="2148036" y="2551757"/>
            <a:ext cx="1140767" cy="5411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{“job”, “convert”}</a:t>
            </a:r>
          </a:p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{“format”, “bmp”}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7F72AB-A82A-4E09-9DA4-5E9523E21225}"/>
              </a:ext>
            </a:extLst>
          </p:cNvPr>
          <p:cNvSpPr/>
          <p:nvPr/>
        </p:nvSpPr>
        <p:spPr>
          <a:xfrm rot="1545000">
            <a:off x="4806606" y="3927913"/>
            <a:ext cx="1698427" cy="113407"/>
          </a:xfrm>
          <a:custGeom>
            <a:avLst>
              <a:gd name="f0" fmla="val 17495"/>
              <a:gd name="f1" fmla="val 6535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52FA39-1AF5-4FE4-8454-A7429830C1D4}"/>
              </a:ext>
            </a:extLst>
          </p:cNvPr>
          <p:cNvSpPr/>
          <p:nvPr/>
        </p:nvSpPr>
        <p:spPr>
          <a:xfrm>
            <a:off x="6522243" y="3974927"/>
            <a:ext cx="1587698" cy="85055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1240" b="1" dirty="0">
                <a:latin typeface="Verdana" pitchFamily="34"/>
                <a:ea typeface="Microsoft YaHei" pitchFamily="2"/>
                <a:cs typeface="Arial" pitchFamily="2"/>
              </a:rPr>
              <a:t>Queue 2</a:t>
            </a:r>
          </a:p>
          <a:p>
            <a:pPr algn="ctr" hangingPunct="0"/>
            <a:endParaRPr lang="en-US" sz="1240" b="1" dirty="0">
              <a:latin typeface="Verdana" pitchFamily="34"/>
              <a:ea typeface="Microsoft YaHei" pitchFamily="2"/>
              <a:cs typeface="Arial" pitchFamily="2"/>
            </a:endParaRPr>
          </a:p>
          <a:p>
            <a:pPr algn="ctr" hangingPunct="0"/>
            <a:r>
              <a:rPr lang="en-US" sz="744" dirty="0">
                <a:latin typeface="Verdana" pitchFamily="34"/>
                <a:ea typeface="Microsoft YaHei" pitchFamily="2"/>
                <a:cs typeface="Arial" pitchFamily="2"/>
              </a:rPr>
              <a:t>{“x-match”, “all”}</a:t>
            </a:r>
          </a:p>
          <a:p>
            <a:pPr algn="ctr" hangingPunct="0"/>
            <a:r>
              <a:rPr lang="en-US" sz="744" dirty="0">
                <a:latin typeface="Verdana" pitchFamily="34"/>
                <a:ea typeface="Microsoft YaHei" pitchFamily="2"/>
                <a:cs typeface="Arial" pitchFamily="2"/>
              </a:rPr>
              <a:t>{“job”, “convert”}</a:t>
            </a:r>
          </a:p>
          <a:p>
            <a:pPr algn="ctr" hangingPunct="0"/>
            <a:r>
              <a:rPr lang="en-US" sz="744" dirty="0">
                <a:latin typeface="Verdana" pitchFamily="34"/>
                <a:ea typeface="Microsoft YaHei" pitchFamily="2"/>
                <a:cs typeface="Arial" pitchFamily="2"/>
              </a:rPr>
              <a:t>{“format”, “jpeg”}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F7B9AAC-45F9-456D-9AF4-87F6A0A77049}"/>
              </a:ext>
            </a:extLst>
          </p:cNvPr>
          <p:cNvSpPr/>
          <p:nvPr/>
        </p:nvSpPr>
        <p:spPr>
          <a:xfrm rot="19719324">
            <a:off x="4752057" y="1879267"/>
            <a:ext cx="1140767" cy="5411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{“job”, “convert”}</a:t>
            </a:r>
          </a:p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{“format”, “bmp”}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03D3E0-2AC6-40B4-9141-C22FF450DADC}"/>
              </a:ext>
            </a:extLst>
          </p:cNvPr>
          <p:cNvSpPr txBox="1"/>
          <p:nvPr/>
        </p:nvSpPr>
        <p:spPr>
          <a:xfrm>
            <a:off x="5322441" y="3685179"/>
            <a:ext cx="355600" cy="442871"/>
          </a:xfrm>
          <a:prstGeom prst="rect">
            <a:avLst/>
          </a:prstGeom>
          <a:noFill/>
          <a:ln>
            <a:noFill/>
          </a:ln>
        </p:spPr>
        <p:txBody>
          <a:bodyPr vert="horz" wrap="none" lIns="55811" tIns="27905" rIns="55811" bIns="27905" anchor="ctr" anchorCtr="0" compatLnSpc="0">
            <a:spAutoFit/>
          </a:bodyPr>
          <a:lstStyle/>
          <a:p>
            <a:pPr algn="ctr" hangingPunct="0"/>
            <a:r>
              <a:rPr lang="en-US" sz="2480" b="1">
                <a:solidFill>
                  <a:srgbClr val="FF3333"/>
                </a:solidFill>
                <a:latin typeface="Verdana" pitchFamily="34"/>
                <a:ea typeface="Microsoft YaHei" pitchFamily="2"/>
                <a:cs typeface="Arial" pitchFamily="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0092015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Exchange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When a new queue is created on a RabbitMQ system, it is implicitly bound to a system exchange called "default exchange", </a:t>
            </a:r>
            <a:r>
              <a:rPr lang="en-US" u="sng" dirty="0">
                <a:solidFill>
                  <a:schemeClr val="bg2">
                    <a:lumMod val="25%"/>
                  </a:schemeClr>
                </a:solidFill>
              </a:rPr>
              <a:t>with a routing key which is the same as the queue name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Default exchange has no name (empty string).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The type of default exchange is "direct".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When sending a message, if exchange name is left empty, it is handled by the “default exchange”.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A71932B-A290-40F3-B6C9-5BB24691157D}"/>
              </a:ext>
            </a:extLst>
          </p:cNvPr>
          <p:cNvSpPr/>
          <p:nvPr/>
        </p:nvSpPr>
        <p:spPr>
          <a:xfrm>
            <a:off x="1074464" y="3776688"/>
            <a:ext cx="982266" cy="85055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1240" b="1">
                <a:latin typeface="Verdana" pitchFamily="34"/>
                <a:ea typeface="Microsoft YaHei" pitchFamily="2"/>
                <a:cs typeface="Arial" pitchFamily="2"/>
              </a:rPr>
              <a:t>Producer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4251EB-9626-49A0-A33D-B371CF651BB7}"/>
              </a:ext>
            </a:extLst>
          </p:cNvPr>
          <p:cNvSpPr/>
          <p:nvPr/>
        </p:nvSpPr>
        <p:spPr>
          <a:xfrm>
            <a:off x="3648000" y="3788742"/>
            <a:ext cx="1247477" cy="83247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85260-C443-4C8E-B67E-BD181D890F55}"/>
              </a:ext>
            </a:extLst>
          </p:cNvPr>
          <p:cNvSpPr txBox="1"/>
          <p:nvPr/>
        </p:nvSpPr>
        <p:spPr>
          <a:xfrm>
            <a:off x="3790469" y="3945682"/>
            <a:ext cx="1025271" cy="442871"/>
          </a:xfrm>
          <a:prstGeom prst="rect">
            <a:avLst/>
          </a:prstGeom>
          <a:noFill/>
          <a:ln>
            <a:noFill/>
          </a:ln>
        </p:spPr>
        <p:txBody>
          <a:bodyPr vert="horz" wrap="none" lIns="55811" tIns="27905" rIns="55811" bIns="27905" anchorCtr="0" compatLnSpc="0">
            <a:spAutoFit/>
          </a:bodyPr>
          <a:lstStyle/>
          <a:p>
            <a:pPr algn="ctr" hangingPunct="0"/>
            <a:r>
              <a:rPr lang="en-US" sz="1240" b="1">
                <a:latin typeface="Verdana" pitchFamily="34"/>
                <a:ea typeface="Microsoft YaHei" pitchFamily="2"/>
                <a:cs typeface="Arial" pitchFamily="2"/>
              </a:rPr>
              <a:t> Default</a:t>
            </a:r>
          </a:p>
          <a:p>
            <a:pPr algn="ctr" hangingPunct="0"/>
            <a:r>
              <a:rPr lang="en-US" sz="1240" b="1">
                <a:latin typeface="Verdana" pitchFamily="34"/>
                <a:ea typeface="Microsoft YaHei" pitchFamily="2"/>
                <a:cs typeface="Arial" pitchFamily="2"/>
              </a:rPr>
              <a:t> Exchange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B9331E-B19F-4F21-9884-996E1A7187A1}"/>
              </a:ext>
            </a:extLst>
          </p:cNvPr>
          <p:cNvSpPr/>
          <p:nvPr/>
        </p:nvSpPr>
        <p:spPr>
          <a:xfrm>
            <a:off x="6726213" y="3095959"/>
            <a:ext cx="1587698" cy="45005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1240" b="1" dirty="0">
                <a:latin typeface="Verdana" pitchFamily="34"/>
                <a:ea typeface="Microsoft YaHei" pitchFamily="2"/>
                <a:cs typeface="Arial" pitchFamily="2"/>
              </a:rPr>
              <a:t>convert</a:t>
            </a:r>
          </a:p>
          <a:p>
            <a:pPr algn="ctr" hangingPunct="0"/>
            <a:r>
              <a:rPr lang="en-US" sz="744" dirty="0">
                <a:latin typeface="Verdana" pitchFamily="34"/>
                <a:ea typeface="Microsoft YaHei" pitchFamily="2"/>
                <a:cs typeface="Arial" pitchFamily="2"/>
              </a:rPr>
              <a:t>{convert}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53FA476-3E13-449A-8544-7160652D1EF7}"/>
              </a:ext>
            </a:extLst>
          </p:cNvPr>
          <p:cNvSpPr/>
          <p:nvPr/>
        </p:nvSpPr>
        <p:spPr>
          <a:xfrm rot="565500">
            <a:off x="5016564" y="4673866"/>
            <a:ext cx="1414909" cy="113407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DEAE5FF-ACB1-40A9-A6C1-91F083267A63}"/>
              </a:ext>
            </a:extLst>
          </p:cNvPr>
          <p:cNvSpPr/>
          <p:nvPr/>
        </p:nvSpPr>
        <p:spPr>
          <a:xfrm rot="20462455">
            <a:off x="4997966" y="3551472"/>
            <a:ext cx="1441272" cy="13439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85CCDD-06D1-4214-B83F-8EC62C7C6826}"/>
              </a:ext>
            </a:extLst>
          </p:cNvPr>
          <p:cNvSpPr/>
          <p:nvPr/>
        </p:nvSpPr>
        <p:spPr>
          <a:xfrm>
            <a:off x="2168350" y="4163566"/>
            <a:ext cx="1417365" cy="113407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2157BB8-2A58-44A3-B772-940257F15042}"/>
              </a:ext>
            </a:extLst>
          </p:cNvPr>
          <p:cNvSpPr/>
          <p:nvPr/>
        </p:nvSpPr>
        <p:spPr>
          <a:xfrm>
            <a:off x="2170583" y="3723556"/>
            <a:ext cx="1063525" cy="3964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{convert}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159AC7B-D096-4BC7-868B-49CC620F267C}"/>
              </a:ext>
            </a:extLst>
          </p:cNvPr>
          <p:cNvSpPr/>
          <p:nvPr/>
        </p:nvSpPr>
        <p:spPr>
          <a:xfrm>
            <a:off x="6726213" y="4672298"/>
            <a:ext cx="1587698" cy="45005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1240" b="1" dirty="0">
                <a:latin typeface="Verdana" pitchFamily="34"/>
                <a:ea typeface="Microsoft YaHei" pitchFamily="2"/>
                <a:cs typeface="Arial" pitchFamily="2"/>
              </a:rPr>
              <a:t>resize</a:t>
            </a:r>
          </a:p>
          <a:p>
            <a:pPr algn="ctr" hangingPunct="0"/>
            <a:r>
              <a:rPr lang="en-US" sz="800" dirty="0">
                <a:latin typeface="Verdana" pitchFamily="34"/>
                <a:ea typeface="Microsoft YaHei" pitchFamily="2"/>
                <a:cs typeface="Arial" pitchFamily="2"/>
              </a:rPr>
              <a:t>{resize}</a:t>
            </a:r>
            <a:endParaRPr lang="en-US" sz="1240" b="1" dirty="0">
              <a:latin typeface="Verdana" pitchFamily="34"/>
              <a:ea typeface="Microsoft YaHei" pitchFamily="2"/>
              <a:cs typeface="Arial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54846C-104B-4F7F-8E6C-2D7761124DF4}"/>
              </a:ext>
            </a:extLst>
          </p:cNvPr>
          <p:cNvSpPr/>
          <p:nvPr/>
        </p:nvSpPr>
        <p:spPr>
          <a:xfrm rot="20375455">
            <a:off x="4856404" y="3104455"/>
            <a:ext cx="1081464" cy="4698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{convert}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2C5D65-4DFD-4485-A074-A30EA0B13692}"/>
              </a:ext>
            </a:extLst>
          </p:cNvPr>
          <p:cNvSpPr txBox="1"/>
          <p:nvPr/>
        </p:nvSpPr>
        <p:spPr>
          <a:xfrm>
            <a:off x="5452487" y="4478432"/>
            <a:ext cx="355600" cy="442871"/>
          </a:xfrm>
          <a:prstGeom prst="rect">
            <a:avLst/>
          </a:prstGeom>
          <a:noFill/>
          <a:ln>
            <a:noFill/>
          </a:ln>
        </p:spPr>
        <p:txBody>
          <a:bodyPr vert="horz" wrap="none" lIns="55811" tIns="27905" rIns="55811" bIns="27905" anchor="ctr" anchorCtr="0" compatLnSpc="0">
            <a:spAutoFit/>
          </a:bodyPr>
          <a:lstStyle/>
          <a:p>
            <a:pPr algn="ctr" hangingPunct="0"/>
            <a:r>
              <a:rPr lang="en-US" sz="2480" b="1">
                <a:solidFill>
                  <a:srgbClr val="FF3333"/>
                </a:solidFill>
                <a:latin typeface="Verdana" pitchFamily="34"/>
                <a:ea typeface="Microsoft YaHei" pitchFamily="2"/>
                <a:cs typeface="Arial" pitchFamily="2"/>
              </a:rPr>
              <a:t>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B1704D-56DF-4E28-889B-C1F6054C6076}"/>
              </a:ext>
            </a:extLst>
          </p:cNvPr>
          <p:cNvCxnSpPr>
            <a:cxnSpLocks/>
          </p:cNvCxnSpPr>
          <p:nvPr/>
        </p:nvCxnSpPr>
        <p:spPr>
          <a:xfrm flipV="1">
            <a:off x="4895477" y="3490583"/>
            <a:ext cx="1830736" cy="5766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oval" w="med" len="med"/>
            <a:tailEnd type="oval" w="med" len="med"/>
          </a:ln>
        </p:spPr>
        <p:style>
          <a:lnRef idx="0">
            <a:scrgbClr r="0%" g="0%" b="0%"/>
          </a:lnRef>
          <a:fillRef idx="0">
            <a:scrgbClr r="0%" g="0%" b="0%"/>
          </a:fillRef>
          <a:effectRef idx="0">
            <a:scrgbClr r="0%" g="0%" b="0%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DF8B42-38E3-4AD0-94FB-291A280DF356}"/>
              </a:ext>
            </a:extLst>
          </p:cNvPr>
          <p:cNvCxnSpPr>
            <a:cxnSpLocks/>
          </p:cNvCxnSpPr>
          <p:nvPr/>
        </p:nvCxnSpPr>
        <p:spPr>
          <a:xfrm>
            <a:off x="4915232" y="4432310"/>
            <a:ext cx="1810981" cy="2788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oval" w="med" len="med"/>
            <a:tailEnd type="oval" w="med" len="med"/>
          </a:ln>
        </p:spPr>
        <p:style>
          <a:lnRef idx="0">
            <a:scrgbClr r="0%" g="0%" b="0%"/>
          </a:lnRef>
          <a:fillRef idx="0">
            <a:scrgbClr r="0%" g="0%" b="0%"/>
          </a:fillRef>
          <a:effectRef idx="0">
            <a:scrgbClr r="0%" g="0%" b="0%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3D458D-1DA9-4224-8BE5-6F13467C94EE}"/>
              </a:ext>
            </a:extLst>
          </p:cNvPr>
          <p:cNvSpPr txBox="1"/>
          <p:nvPr/>
        </p:nvSpPr>
        <p:spPr>
          <a:xfrm rot="20531401">
            <a:off x="4810814" y="3772385"/>
            <a:ext cx="20810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Implicit binding (routing key= “convert”)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2CB984-8645-4262-BA77-08151FF515DB}"/>
              </a:ext>
            </a:extLst>
          </p:cNvPr>
          <p:cNvSpPr txBox="1"/>
          <p:nvPr/>
        </p:nvSpPr>
        <p:spPr>
          <a:xfrm rot="509587">
            <a:off x="4874941" y="4361798"/>
            <a:ext cx="19944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Implicit binding (routing key= “resize”)</a:t>
            </a:r>
          </a:p>
        </p:txBody>
      </p:sp>
    </p:spTree>
    <p:extLst>
      <p:ext uri="{BB962C8B-B14F-4D97-AF65-F5344CB8AC3E}">
        <p14:creationId xmlns:p14="http://schemas.microsoft.com/office/powerpoint/2010/main" val="3401579369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Exchange to Exchange Binding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Like binding a queue to an exchange, it is possible to bind an exchange to another exchange.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Binding and message routing rules are the same.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When an exchange is bound to another exchange, messages from the source exchange are routed to the destination exchange using the binding configuration.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Finally, destination exchange routes these messages to its bound queues.</a:t>
            </a:r>
          </a:p>
        </p:txBody>
      </p:sp>
    </p:spTree>
    <p:extLst>
      <p:ext uri="{BB962C8B-B14F-4D97-AF65-F5344CB8AC3E}">
        <p14:creationId xmlns:p14="http://schemas.microsoft.com/office/powerpoint/2010/main" val="1169358211"/>
      </p:ext>
    </p:extLst>
  </p:cSld>
  <p:clrMapOvr>
    <a:masterClrMapping/>
  </p:clrMapOvr>
</p:sld>
</file>

<file path=ppt/theme/theme1.xml><?xml version="1.0" encoding="utf-8"?>
<a:theme xmlns:a="http://purl.oclc.org/ooxml/drawingml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950</TotalTime>
  <Words>1185</Words>
  <Application>Microsoft Office PowerPoint</Application>
  <PresentationFormat>Custom</PresentationFormat>
  <Paragraphs>205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Liberation Sans</vt:lpstr>
      <vt:lpstr>Liberation Serif</vt:lpstr>
      <vt:lpstr>Verdana</vt:lpstr>
      <vt:lpstr>Wingdings</vt:lpstr>
      <vt:lpstr>Default</vt:lpstr>
      <vt:lpstr>Exchanges</vt:lpstr>
      <vt:lpstr>Fanout Exchange</vt:lpstr>
      <vt:lpstr>Direct Exchange</vt:lpstr>
      <vt:lpstr>Topic Exchange</vt:lpstr>
      <vt:lpstr>Topic Exchange</vt:lpstr>
      <vt:lpstr>Headers Exchange</vt:lpstr>
      <vt:lpstr>Headers Exchange</vt:lpstr>
      <vt:lpstr>Default Exchange</vt:lpstr>
      <vt:lpstr>Exchange to Exchange Binding</vt:lpstr>
      <vt:lpstr>Exchange to Exchange Binding - Sample</vt:lpstr>
      <vt:lpstr>Alternate Exchange</vt:lpstr>
      <vt:lpstr>Alternate Exchange -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Kok</cp:lastModifiedBy>
  <cp:revision>147</cp:revision>
  <dcterms:created xsi:type="dcterms:W3CDTF">2017-10-20T23:41:18Z</dcterms:created>
  <dcterms:modified xsi:type="dcterms:W3CDTF">2019-08-12T16:20:27Z</dcterms:modified>
</cp:coreProperties>
</file>